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2" r:id="rId4"/>
    <p:sldId id="263" r:id="rId5"/>
    <p:sldId id="264" r:id="rId6"/>
    <p:sldId id="271" r:id="rId7"/>
    <p:sldId id="265" r:id="rId8"/>
    <p:sldId id="267" r:id="rId9"/>
    <p:sldId id="269" r:id="rId10"/>
    <p:sldId id="272" r:id="rId11"/>
    <p:sldId id="270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0F0F"/>
    <a:srgbClr val="1059FC"/>
    <a:srgbClr val="FFC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660"/>
  </p:normalViewPr>
  <p:slideViewPr>
    <p:cSldViewPr>
      <p:cViewPr>
        <p:scale>
          <a:sx n="66" d="100"/>
          <a:sy n="66" d="100"/>
        </p:scale>
        <p:origin x="-763" y="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39975-ADE5-4F4E-BF85-BE7437CE66E5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AEC35-FB49-4351-ABB2-07AA2B712C8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07048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06DAB-874B-4653-B68F-6B83B00FCBEC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9F979-BA82-4A0C-A8A4-5C96BB3FDDC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0860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43808" y="5013176"/>
            <a:ext cx="3248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4th Joint Hi -</a:t>
            </a:r>
            <a:r>
              <a:rPr lang="en-US" dirty="0" err="1" smtClean="0"/>
              <a:t>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328606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75369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4497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7109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5202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8979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816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98803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P.Fabbricatore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27103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36158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9B63-14E9-4D27-BE72-673C83F73716}" type="datetimeFigureOut">
              <a:rPr lang="it-IT" smtClean="0"/>
              <a:pPr/>
              <a:t>22/03/2016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4th Joint </a:t>
            </a:r>
            <a:r>
              <a:rPr lang="en-US" dirty="0" err="1" smtClean="0"/>
              <a:t>HiLumi</a:t>
            </a:r>
            <a:r>
              <a:rPr lang="en-US" dirty="0" smtClean="0"/>
              <a:t> LHC-LARP Annual Meeting</a:t>
            </a:r>
            <a:endParaRPr lang="it-IT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AA740-2B5A-494D-B1CF-9903089EF10C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49453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pic>
        <p:nvPicPr>
          <p:cNvPr id="7" name="Picture 10" descr="2011-10-04_logoHiLumi561px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8764" y="67991"/>
            <a:ext cx="1719264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59632" cy="94892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739819" y="13086"/>
            <a:ext cx="431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Conceptual</a:t>
            </a:r>
            <a:r>
              <a:rPr lang="it-IT" sz="18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Design Review of the Magnet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8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Circuits for the HL-LHC  (21-23 March 2016)</a:t>
            </a:r>
            <a:endParaRPr lang="it-IT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159852" y="564315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accent6">
                    <a:lumMod val="75000"/>
                  </a:schemeClr>
                </a:solidFill>
              </a:rPr>
              <a:t>P.Fabbricatore INFN Genova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218" y="336252"/>
            <a:ext cx="1430116" cy="64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1515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126175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 D2 magnet</a:t>
            </a:r>
            <a:endParaRPr lang="it-IT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2009013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P.Fabbricatore </a:t>
            </a:r>
          </a:p>
          <a:p>
            <a:pPr algn="ctr"/>
            <a:r>
              <a:rPr lang="it-IT" dirty="0" smtClean="0"/>
              <a:t>INFN Genova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568" y="2780928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b="1" dirty="0" smtClean="0"/>
              <a:t>Magnet lay-out and characteristics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b="1" dirty="0" smtClean="0"/>
              <a:t>Peak magnetic field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b="1" dirty="0" smtClean="0"/>
              <a:t>Protection principle (Quench Heaters)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400" b="1" dirty="0" smtClean="0"/>
              <a:t>Quench analysis</a:t>
            </a:r>
            <a:endParaRPr lang="it-IT" sz="2400" b="1" dirty="0"/>
          </a:p>
        </p:txBody>
      </p:sp>
    </p:spTree>
    <p:extLst>
      <p:ext uri="{BB962C8B-B14F-4D97-AF65-F5344CB8AC3E}">
        <p14:creationId xmlns:p14="http://schemas.microsoft.com/office/powerpoint/2010/main" xmlns="" val="141256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324799"/>
            <a:ext cx="54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Playing with Roxie – Worsening parameters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066023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With</a:t>
            </a:r>
          </a:p>
          <a:p>
            <a:r>
              <a:rPr lang="it-IT" dirty="0" smtClean="0"/>
              <a:t>Quench </a:t>
            </a:r>
            <a:r>
              <a:rPr lang="it-IT" dirty="0"/>
              <a:t>threshold voltage 	</a:t>
            </a:r>
            <a:r>
              <a:rPr lang="it-IT" dirty="0" smtClean="0"/>
              <a:t>200 mV</a:t>
            </a:r>
            <a:endParaRPr lang="it-IT" dirty="0"/>
          </a:p>
          <a:p>
            <a:r>
              <a:rPr lang="it-IT" dirty="0"/>
              <a:t>Delay 			</a:t>
            </a:r>
            <a:r>
              <a:rPr lang="it-IT" dirty="0" smtClean="0"/>
              <a:t>30 </a:t>
            </a:r>
            <a:r>
              <a:rPr lang="it-IT" dirty="0"/>
              <a:t>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206408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With</a:t>
            </a:r>
          </a:p>
          <a:p>
            <a:r>
              <a:rPr lang="it-IT" dirty="0" smtClean="0"/>
              <a:t>Quench </a:t>
            </a:r>
            <a:r>
              <a:rPr lang="it-IT" dirty="0"/>
              <a:t>threshold voltage 	</a:t>
            </a:r>
            <a:r>
              <a:rPr lang="it-IT" dirty="0" smtClean="0"/>
              <a:t>200 mV</a:t>
            </a:r>
            <a:endParaRPr lang="it-IT" dirty="0"/>
          </a:p>
          <a:p>
            <a:r>
              <a:rPr lang="it-IT" dirty="0"/>
              <a:t>Delay 			</a:t>
            </a:r>
            <a:r>
              <a:rPr lang="it-IT" dirty="0" smtClean="0"/>
              <a:t>30 ms</a:t>
            </a:r>
          </a:p>
          <a:p>
            <a:r>
              <a:rPr lang="it-IT" dirty="0" smtClean="0"/>
              <a:t>Two QH circuits off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28" t="711" r="-3836" b="3402"/>
          <a:stretch/>
        </p:blipFill>
        <p:spPr bwMode="auto">
          <a:xfrm>
            <a:off x="179512" y="3264415"/>
            <a:ext cx="3672408" cy="334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57755"/>
            <a:ext cx="3535445" cy="3411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1137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268760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Conclusions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055172"/>
            <a:ext cx="7920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D2 is considered a stand alone unit. In case of quench the energy is dissipated in the coil.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The protection is based on </a:t>
            </a:r>
            <a:r>
              <a:rPr lang="en-US" dirty="0" smtClean="0"/>
              <a:t>Quench</a:t>
            </a:r>
            <a:r>
              <a:rPr lang="it-IT" dirty="0" smtClean="0"/>
              <a:t> Heaters. Eight QH circuits (Four used)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Preliminary quench analysis with Roxie shows no protection problems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4044877"/>
            <a:ext cx="2917508" cy="20631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9651" y="6198111"/>
            <a:ext cx="3293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610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56602"/>
            <a:ext cx="845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altLang="it-IT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The requirements of  D2 dipoles in HL-LHC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4910" y="2630658"/>
            <a:ext cx="7709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57126180"/>
              </p:ext>
            </p:extLst>
          </p:nvPr>
        </p:nvGraphicFramePr>
        <p:xfrm>
          <a:off x="337625" y="3798930"/>
          <a:ext cx="8482818" cy="2978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7436"/>
                <a:gridCol w="1600200"/>
                <a:gridCol w="2185182"/>
              </a:tblGrid>
              <a:tr h="417470"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cap="none" baseline="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Unit</a:t>
                      </a:r>
                      <a:endParaRPr lang="it-IT" sz="2000" cap="none" baseline="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Value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1986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Integrated </a:t>
                      </a:r>
                      <a:r>
                        <a:rPr lang="en-US" sz="20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magnetic field </a:t>
                      </a: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strength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Tm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35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5600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Magnetic length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m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&lt;10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7134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Aperture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mm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105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7133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Beam separation (cold)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mm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188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9467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Operating temperature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K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1.9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4866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Margin on </a:t>
                      </a:r>
                      <a:r>
                        <a:rPr lang="en-US" sz="2000" dirty="0" smtClean="0">
                          <a:latin typeface="Calibri" pitchFamily="34" charset="0"/>
                          <a:ea typeface="Times New Roman"/>
                          <a:cs typeface="Times New Roman"/>
                        </a:rPr>
                        <a:t>the load </a:t>
                      </a: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line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%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35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57150" algn="l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latin typeface="Calibri" pitchFamily="34" charset="0"/>
                          <a:ea typeface="Times New Roman"/>
                          <a:cs typeface="Times New Roman"/>
                        </a:rPr>
                        <a:t>Multipoles</a:t>
                      </a:r>
                      <a:r>
                        <a:rPr lang="en-US" sz="2000">
                          <a:latin typeface="Calibri" pitchFamily="34" charset="0"/>
                          <a:ea typeface="Times New Roman"/>
                          <a:cs typeface="Times New Roman"/>
                        </a:rPr>
                        <a:t> variation due to iron saturation</a:t>
                      </a:r>
                      <a:endParaRPr lang="it-IT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endParaRPr lang="en-US" sz="200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57150"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 pitchFamily="34" charset="0"/>
                          <a:ea typeface="Times New Roman"/>
                          <a:cs typeface="Times New Roman"/>
                        </a:rPr>
                        <a:t>&lt;10 unit</a:t>
                      </a:r>
                      <a:endParaRPr lang="it-IT" sz="2000" dirty="0">
                        <a:latin typeface="Calibri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7" name="Picture 2" descr="https://lhc-div-mms.web.cern.ch/lhc-div-mms/tests/MAG/docum/hilumi/Magnets/layout_Q1-Q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7527308" cy="224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6028267" y="1930400"/>
            <a:ext cx="1024466" cy="9990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35332" y="4191000"/>
            <a:ext cx="495299" cy="4317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35333" y="4953000"/>
            <a:ext cx="495299" cy="4317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956376" y="1556792"/>
            <a:ext cx="1187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Scheme from </a:t>
            </a:r>
            <a:r>
              <a:rPr lang="en-US" sz="1600" dirty="0" err="1" smtClean="0"/>
              <a:t>E.Todesco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abbric\AppData\Local\Temp\file00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83" y="1447800"/>
            <a:ext cx="4172215" cy="3132668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530"/>
          <a:stretch/>
        </p:blipFill>
        <p:spPr bwMode="auto">
          <a:xfrm>
            <a:off x="143982" y="4642710"/>
            <a:ext cx="4172215" cy="2113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7344105"/>
              </p:ext>
            </p:extLst>
          </p:nvPr>
        </p:nvGraphicFramePr>
        <p:xfrm>
          <a:off x="4443197" y="4293023"/>
          <a:ext cx="4546828" cy="2463376"/>
        </p:xfrm>
        <a:graphic>
          <a:graphicData uri="http://schemas.openxmlformats.org/drawingml/2006/table">
            <a:tbl>
              <a:tblPr firstRow="1" firstCol="1" bandRow="1"/>
              <a:tblGrid>
                <a:gridCol w="2633830"/>
                <a:gridCol w="871388"/>
                <a:gridCol w="1041610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1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it-IT" sz="1400" b="1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1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Units</a:t>
                      </a:r>
                      <a:endParaRPr lang="it-IT" sz="1400" b="1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7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b="1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Value</a:t>
                      </a:r>
                      <a:endParaRPr lang="it-IT" sz="1400" b="1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73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Aperture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105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49766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Distance between </a:t>
                      </a: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apertures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mm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188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Magnetic length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7.78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Bore field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4.5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Peak field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5.22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Current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kA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12.050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Temperature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1.9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Load line </a:t>
                      </a: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margin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(%)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Overall current density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A/mm</a:t>
                      </a:r>
                      <a:r>
                        <a:rPr lang="en-GB" sz="1400" kern="1400" baseline="300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443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Stored energy per meter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MJ/m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400" kern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0.2807</a:t>
                      </a:r>
                      <a:endParaRPr lang="it-IT" sz="1400" kern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724" marR="487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7913777" y="4487335"/>
            <a:ext cx="384357" cy="296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3983" y="980783"/>
            <a:ext cx="5537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Cross talk problem and its solution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1027"/>
          <a:stretch/>
        </p:blipFill>
        <p:spPr>
          <a:xfrm>
            <a:off x="5672666" y="1058333"/>
            <a:ext cx="3225887" cy="307213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913777" y="5156202"/>
            <a:ext cx="384357" cy="296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316198" y="1447800"/>
            <a:ext cx="1364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Asymmetric coils</a:t>
            </a:r>
          </a:p>
          <a:p>
            <a:endParaRPr lang="it-IT" dirty="0" smtClean="0"/>
          </a:p>
          <a:p>
            <a:r>
              <a:rPr lang="it-IT" dirty="0" smtClean="0"/>
              <a:t>Yoke with window</a:t>
            </a:r>
          </a:p>
          <a:p>
            <a:endParaRPr lang="it-IT" dirty="0"/>
          </a:p>
          <a:p>
            <a:r>
              <a:rPr lang="it-IT" dirty="0" smtClean="0"/>
              <a:t>Yoke elliptical shape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20247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05" y="2106401"/>
            <a:ext cx="7260062" cy="432826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578807" y="11247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Field quality</a:t>
            </a:r>
            <a:endParaRPr lang="it-IT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302" y="1670298"/>
            <a:ext cx="818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Calibri" panose="020F0502020204030204" pitchFamily="34" charset="0"/>
              </a:rPr>
              <a:t>b2 and b3 optimised at a B field slightly lower than 4.5 T (4.3 T)</a:t>
            </a:r>
            <a:endParaRPr lang="it-IT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48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995" y="2484372"/>
            <a:ext cx="7612371" cy="4186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8516" y="1083326"/>
            <a:ext cx="70717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Parameters  relevant for protection </a:t>
            </a:r>
            <a:r>
              <a:rPr lang="it-IT" dirty="0" smtClean="0"/>
              <a:t>(Current 108% of nominal)</a:t>
            </a:r>
          </a:p>
          <a:p>
            <a:endParaRPr lang="it-IT" dirty="0"/>
          </a:p>
          <a:p>
            <a:r>
              <a:rPr lang="it-IT" dirty="0" smtClean="0"/>
              <a:t>Peak Magnetic Field -  5.58 T</a:t>
            </a:r>
          </a:p>
          <a:p>
            <a:r>
              <a:rPr lang="it-IT" dirty="0" smtClean="0"/>
              <a:t>Current                       -  13 kA</a:t>
            </a:r>
          </a:p>
          <a:p>
            <a:r>
              <a:rPr lang="it-IT" dirty="0" smtClean="0"/>
              <a:t>Stored Energy            -  2.51 MJ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74810" y="1052736"/>
            <a:ext cx="1436534" cy="561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2995" y="262413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conductor is one involved in the external layer of LHC main dipoles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68" r="9819"/>
          <a:stretch/>
        </p:blipFill>
        <p:spPr bwMode="auto">
          <a:xfrm>
            <a:off x="3707904" y="1502725"/>
            <a:ext cx="4091486" cy="1963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90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5976" y="105273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Circuit lay-out and quench protection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136904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/>
              <a:t>In the envisaged circuit lay-out,  D2 is presently considered as a stand alone magnet.</a:t>
            </a:r>
          </a:p>
          <a:p>
            <a:pPr algn="just"/>
            <a:r>
              <a:rPr lang="it-IT" dirty="0"/>
              <a:t>I</a:t>
            </a:r>
            <a:r>
              <a:rPr lang="it-IT" dirty="0" smtClean="0"/>
              <a:t>t is assumed that in case of quench the magnetic energy is totally dissipated in the magnet</a:t>
            </a:r>
            <a:r>
              <a:rPr lang="it-IT" dirty="0" smtClean="0">
                <a:sym typeface="Wingdings" panose="05000000000000000000" pitchFamily="2" charset="2"/>
              </a:rPr>
              <a:t> </a:t>
            </a:r>
            <a:r>
              <a:rPr lang="it-IT" dirty="0" smtClean="0"/>
              <a:t> </a:t>
            </a:r>
            <a:r>
              <a:rPr lang="en-US" dirty="0"/>
              <a:t> </a:t>
            </a:r>
            <a:r>
              <a:rPr lang="it-IT" dirty="0" smtClean="0"/>
              <a:t>D2 is a heater protected magnet. </a:t>
            </a:r>
          </a:p>
          <a:p>
            <a:pPr>
              <a:lnSpc>
                <a:spcPts val="2800"/>
              </a:lnSpc>
            </a:pPr>
            <a:endParaRPr lang="it-IT" dirty="0" smtClean="0"/>
          </a:p>
          <a:p>
            <a:r>
              <a:rPr lang="it-IT" dirty="0" smtClean="0"/>
              <a:t>Preliminarly </a:t>
            </a:r>
            <a:r>
              <a:rPr lang="it-IT" dirty="0"/>
              <a:t>the QHs of LHC main dipoles have been considered.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Two </a:t>
            </a:r>
            <a:r>
              <a:rPr lang="it-IT" b="1" dirty="0"/>
              <a:t>0.025</a:t>
            </a:r>
            <a:r>
              <a:rPr lang="it-IT" dirty="0"/>
              <a:t> mm thick stainless steel strips bonded in between two layers of poly-imide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Part of the strips are covered with copper (</a:t>
            </a:r>
            <a:r>
              <a:rPr lang="it-IT" b="1" dirty="0"/>
              <a:t>0.005 </a:t>
            </a:r>
            <a:r>
              <a:rPr lang="it-IT" dirty="0"/>
              <a:t>mm thick).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 single strip has a </a:t>
            </a:r>
            <a:r>
              <a:rPr lang="it-IT" b="1" dirty="0"/>
              <a:t>width of 15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pattern is </a:t>
            </a:r>
            <a:r>
              <a:rPr lang="it-IT" b="1" dirty="0"/>
              <a:t>120 mm ss   </a:t>
            </a:r>
            <a:r>
              <a:rPr lang="it-IT" dirty="0"/>
              <a:t>and </a:t>
            </a:r>
            <a:r>
              <a:rPr lang="it-IT" b="1" dirty="0"/>
              <a:t>400 mm copper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covered surface </a:t>
            </a:r>
            <a:r>
              <a:rPr lang="it-IT" b="1" dirty="0"/>
              <a:t>is 0.028 m</a:t>
            </a:r>
            <a:r>
              <a:rPr lang="it-IT" b="1" baseline="30000" dirty="0"/>
              <a:t>2 </a:t>
            </a:r>
            <a:r>
              <a:rPr lang="it-IT" dirty="0"/>
              <a:t> (per strip)</a:t>
            </a:r>
            <a:endParaRPr lang="it-IT" b="1" baseline="30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For the 8 m long D2 magnets the resistance of a single strip is </a:t>
            </a:r>
            <a:r>
              <a:rPr lang="it-IT" b="1" dirty="0"/>
              <a:t>2.91 </a:t>
            </a:r>
            <a:r>
              <a:rPr lang="el-GR" b="1" dirty="0"/>
              <a:t>Ω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two strips are connected in series (</a:t>
            </a:r>
            <a:r>
              <a:rPr lang="it-IT" b="1" dirty="0"/>
              <a:t>R </a:t>
            </a:r>
            <a:r>
              <a:rPr lang="it-IT" b="1" baseline="-25000" dirty="0"/>
              <a:t>circuit  total</a:t>
            </a:r>
            <a:r>
              <a:rPr lang="it-IT" b="1" dirty="0"/>
              <a:t>= 7.32</a:t>
            </a:r>
            <a:r>
              <a:rPr lang="it-IT" dirty="0"/>
              <a:t> </a:t>
            </a:r>
            <a:r>
              <a:rPr lang="el-GR" b="1" dirty="0"/>
              <a:t>Ω</a:t>
            </a:r>
            <a:r>
              <a:rPr lang="it-IT" b="1" dirty="0"/>
              <a:t>)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With 900 V (± 450 V) the peak current is </a:t>
            </a:r>
            <a:r>
              <a:rPr lang="it-IT" b="1" dirty="0"/>
              <a:t>122 A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b="1" dirty="0" smtClean="0">
                <a:sym typeface="Wingdings" panose="05000000000000000000" pitchFamily="2" charset="2"/>
              </a:rPr>
              <a:t>150 W/cm</a:t>
            </a:r>
            <a:r>
              <a:rPr lang="it-IT" b="1" baseline="30000" dirty="0" smtClean="0">
                <a:sym typeface="Wingdings" panose="05000000000000000000" pitchFamily="2" charset="2"/>
              </a:rPr>
              <a:t>2</a:t>
            </a:r>
            <a:endParaRPr lang="it-IT" b="1" baseline="30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1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92975"/>
            <a:ext cx="8299764" cy="37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rot="8526366">
            <a:off x="6641056" y="6058411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15151448">
            <a:off x="473419" y="5132625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4839977">
            <a:off x="4427240" y="5162230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7229510">
            <a:off x="4408899" y="4268276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17293399">
            <a:off x="458884" y="4267694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7039334">
            <a:off x="7335638" y="5162231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4523310">
            <a:off x="7335638" y="4296045"/>
            <a:ext cx="432048" cy="58444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9546638">
            <a:off x="1170471" y="3383357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2877021">
            <a:off x="1183399" y="5976625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3091222">
            <a:off x="5009589" y="591675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9499438">
            <a:off x="5004049" y="3445717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973695">
            <a:off x="6637988" y="343253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4523310">
            <a:off x="3409108" y="4369123"/>
            <a:ext cx="432048" cy="58444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 rot="2313976">
            <a:off x="2765239" y="3447809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8526366">
            <a:off x="2766474" y="6002363"/>
            <a:ext cx="432048" cy="72008"/>
          </a:xfrm>
          <a:prstGeom prst="rect">
            <a:avLst/>
          </a:prstGeom>
          <a:solidFill>
            <a:srgbClr val="FD0F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6520917">
            <a:off x="3409108" y="5133316"/>
            <a:ext cx="432048" cy="72008"/>
          </a:xfrm>
          <a:prstGeom prst="rect">
            <a:avLst/>
          </a:prstGeom>
          <a:solidFill>
            <a:srgbClr val="1059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900860" y="3050029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H1+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128424" y="5980314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H4+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600778" y="5094719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H4-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7688" y="5068037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H8-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521829" y="3924191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H3-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7688" y="4028961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H7-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96139" y="2985497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H7+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995940" y="3045470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H3+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7677920" y="504211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H2-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41553" y="6070844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H8+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647423" y="308041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H5+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626854" y="4087248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H1-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063784" y="3955935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H5-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972182" y="6037415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H2+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732740" y="6014796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H6+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4138460" y="5157040"/>
            <a:ext cx="57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H6-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29188" y="1009988"/>
            <a:ext cx="431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smtClean="0">
                <a:solidFill>
                  <a:srgbClr val="FF0000"/>
                </a:solidFill>
              </a:rPr>
              <a:t>PRELIMINARY</a:t>
            </a:r>
            <a:r>
              <a:rPr lang="it-IT" b="1" dirty="0" smtClean="0">
                <a:solidFill>
                  <a:srgbClr val="FF0000"/>
                </a:solidFill>
              </a:rPr>
              <a:t> QUENCH HEATERS LAY-OUT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428" y="1628800"/>
            <a:ext cx="85970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 circuits formed by 2 heaters each. One heater in the HF zone and the second in the LF.</a:t>
            </a:r>
          </a:p>
          <a:p>
            <a:endParaRPr lang="it-IT" dirty="0" smtClean="0"/>
          </a:p>
          <a:p>
            <a:r>
              <a:rPr lang="it-IT" dirty="0" smtClean="0"/>
              <a:t>Only 4 circuits are used (1,6,3,8).  The voltage is 900 V per each circuit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066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12474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Quench Analysis with Roxie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844824"/>
            <a:ext cx="5544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Quench threshold voltage 	100 mV</a:t>
            </a:r>
          </a:p>
          <a:p>
            <a:r>
              <a:rPr lang="it-IT" dirty="0" smtClean="0"/>
              <a:t>Delay 			15 ms</a:t>
            </a:r>
          </a:p>
          <a:p>
            <a:r>
              <a:rPr lang="it-IT" dirty="0" smtClean="0"/>
              <a:t>Heater time constant 	52 ms</a:t>
            </a:r>
          </a:p>
          <a:p>
            <a:endParaRPr lang="it-IT" dirty="0" smtClean="0"/>
          </a:p>
          <a:p>
            <a:r>
              <a:rPr lang="it-IT" dirty="0" smtClean="0"/>
              <a:t>Quench of a turn  in the lower</a:t>
            </a:r>
          </a:p>
          <a:p>
            <a:r>
              <a:rPr lang="it-IT" dirty="0" smtClean="0"/>
              <a:t>pole of the rigth coil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45333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At 58 ms after quench start , the QHs have quenched the 8 blocks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12" y="3554409"/>
            <a:ext cx="5364257" cy="296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2483768" y="3356992"/>
            <a:ext cx="2232248" cy="27363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1904" y="1196752"/>
            <a:ext cx="1995352" cy="544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3238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893" y="1617585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peak temperature at the quenched turn is 220 K. </a:t>
            </a:r>
          </a:p>
          <a:p>
            <a:r>
              <a:rPr lang="it-IT" dirty="0" smtClean="0"/>
              <a:t>The Current decays at 2kA in 320 ms.</a:t>
            </a:r>
          </a:p>
          <a:p>
            <a:r>
              <a:rPr lang="it-IT" dirty="0" smtClean="0"/>
              <a:t>The peak voltage to ground is 2 kV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71900" y="112474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Roxie results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06"/>
          <a:stretch/>
        </p:blipFill>
        <p:spPr bwMode="auto">
          <a:xfrm>
            <a:off x="107504" y="2725445"/>
            <a:ext cx="4510707" cy="375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11"/>
          <a:stretch/>
        </p:blipFill>
        <p:spPr bwMode="auto">
          <a:xfrm>
            <a:off x="4355976" y="2725445"/>
            <a:ext cx="4544969" cy="382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0706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6784</TotalTime>
  <Words>532</Words>
  <Application>Microsoft Office PowerPoint</Application>
  <PresentationFormat>On-screen Show (4:3)</PresentationFormat>
  <Paragraphs>141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fabbric</dc:creator>
  <cp:lastModifiedBy>Fabbric</cp:lastModifiedBy>
  <cp:revision>271</cp:revision>
  <dcterms:created xsi:type="dcterms:W3CDTF">2014-03-24T13:21:46Z</dcterms:created>
  <dcterms:modified xsi:type="dcterms:W3CDTF">2016-03-22T10:18:03Z</dcterms:modified>
</cp:coreProperties>
</file>