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63"/>
  </p:notesMasterIdLst>
  <p:sldIdLst>
    <p:sldId id="324" r:id="rId3"/>
    <p:sldId id="326" r:id="rId4"/>
    <p:sldId id="327" r:id="rId5"/>
    <p:sldId id="348" r:id="rId6"/>
    <p:sldId id="328" r:id="rId7"/>
    <p:sldId id="329" r:id="rId8"/>
    <p:sldId id="340" r:id="rId9"/>
    <p:sldId id="370" r:id="rId10"/>
    <p:sldId id="331" r:id="rId11"/>
    <p:sldId id="332" r:id="rId12"/>
    <p:sldId id="330" r:id="rId13"/>
    <p:sldId id="346" r:id="rId14"/>
    <p:sldId id="380" r:id="rId15"/>
    <p:sldId id="363" r:id="rId16"/>
    <p:sldId id="343" r:id="rId17"/>
    <p:sldId id="344" r:id="rId18"/>
    <p:sldId id="366" r:id="rId19"/>
    <p:sldId id="337" r:id="rId20"/>
    <p:sldId id="335" r:id="rId21"/>
    <p:sldId id="382" r:id="rId22"/>
    <p:sldId id="391" r:id="rId23"/>
    <p:sldId id="338" r:id="rId24"/>
    <p:sldId id="339" r:id="rId25"/>
    <p:sldId id="349" r:id="rId26"/>
    <p:sldId id="350" r:id="rId27"/>
    <p:sldId id="312" r:id="rId28"/>
    <p:sldId id="362" r:id="rId29"/>
    <p:sldId id="367" r:id="rId30"/>
    <p:sldId id="361" r:id="rId31"/>
    <p:sldId id="383" r:id="rId32"/>
    <p:sldId id="318" r:id="rId33"/>
    <p:sldId id="377" r:id="rId34"/>
    <p:sldId id="372" r:id="rId35"/>
    <p:sldId id="371" r:id="rId36"/>
    <p:sldId id="373" r:id="rId37"/>
    <p:sldId id="374" r:id="rId38"/>
    <p:sldId id="375" r:id="rId39"/>
    <p:sldId id="347" r:id="rId40"/>
    <p:sldId id="353" r:id="rId41"/>
    <p:sldId id="390" r:id="rId42"/>
    <p:sldId id="387" r:id="rId43"/>
    <p:sldId id="388" r:id="rId44"/>
    <p:sldId id="389" r:id="rId45"/>
    <p:sldId id="365" r:id="rId46"/>
    <p:sldId id="381" r:id="rId47"/>
    <p:sldId id="386" r:id="rId48"/>
    <p:sldId id="369" r:id="rId49"/>
    <p:sldId id="354" r:id="rId50"/>
    <p:sldId id="385" r:id="rId51"/>
    <p:sldId id="317" r:id="rId52"/>
    <p:sldId id="356" r:id="rId53"/>
    <p:sldId id="319" r:id="rId54"/>
    <p:sldId id="355" r:id="rId55"/>
    <p:sldId id="320" r:id="rId56"/>
    <p:sldId id="322" r:id="rId57"/>
    <p:sldId id="321" r:id="rId58"/>
    <p:sldId id="359" r:id="rId59"/>
    <p:sldId id="360" r:id="rId60"/>
    <p:sldId id="357" r:id="rId61"/>
    <p:sldId id="358" r:id="rId6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0000FF"/>
    <a:srgbClr val="FFC000"/>
    <a:srgbClr val="FF33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43" autoAdjust="0"/>
    <p:restoredTop sz="95043" autoAdjust="0"/>
  </p:normalViewPr>
  <p:slideViewPr>
    <p:cSldViewPr showGuides="1">
      <p:cViewPr varScale="1">
        <p:scale>
          <a:sx n="75" d="100"/>
          <a:sy n="75" d="100"/>
        </p:scale>
        <p:origin x="450" y="48"/>
      </p:cViewPr>
      <p:guideLst>
        <p:guide orient="horz" pos="247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rysti\Documents\InterlayerHeater_11T\IL_heaters_QHlengthVSdelay_realcase_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 algn="ctr">
              <a:defRPr/>
            </a:pPr>
            <a:r>
              <a:rPr lang="en-US"/>
              <a:t>Quench onset at 11.85 kA</a:t>
            </a:r>
          </a:p>
        </c:rich>
      </c:tx>
      <c:layout>
        <c:manualLayout>
          <c:xMode val="edge"/>
          <c:yMode val="edge"/>
          <c:x val="0.32685902703705899"/>
          <c:y val="3.149351048311079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4"/>
          <c:order val="0"/>
          <c:spPr>
            <a:ln w="38100" cap="rnd" cmpd="sng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noFill/>
              <a:ln w="38100" cmpd="sng">
                <a:noFill/>
                <a:prstDash val="sysDash"/>
              </a:ln>
              <a:effectLst/>
            </c:spPr>
          </c:marker>
          <c:xVal>
            <c:numRef>
              <c:f>'Compare coverage'!$B$6:$B$12</c:f>
              <c:numCache>
                <c:formatCode>0</c:formatCode>
                <c:ptCount val="7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</c:numCache>
            </c:numRef>
          </c:xVal>
          <c:yVal>
            <c:numRef>
              <c:f>'Compare coverage'!$D$19:$D$25</c:f>
              <c:numCache>
                <c:formatCode>General</c:formatCode>
                <c:ptCount val="7"/>
                <c:pt idx="0">
                  <c:v>1.6223000000000001E-2</c:v>
                </c:pt>
                <c:pt idx="1">
                  <c:v>1.4317E-2</c:v>
                </c:pt>
                <c:pt idx="2">
                  <c:v>1.34E-2</c:v>
                </c:pt>
                <c:pt idx="3">
                  <c:v>1.2848999999999999E-2</c:v>
                </c:pt>
                <c:pt idx="4">
                  <c:v>1.2484E-2</c:v>
                </c:pt>
                <c:pt idx="5">
                  <c:v>1.2255E-2</c:v>
                </c:pt>
                <c:pt idx="6">
                  <c:v>1.2017E-2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5902928"/>
        <c:axId val="495903320"/>
      </c:scatterChart>
      <c:valAx>
        <c:axId val="495902928"/>
        <c:scaling>
          <c:orientation val="minMax"/>
          <c:max val="140"/>
          <c:min val="20"/>
        </c:scaling>
        <c:delete val="0"/>
        <c:axPos val="b"/>
        <c:majorGridlines>
          <c:spPr>
            <a:ln w="9525" cap="flat" cmpd="sng" algn="ctr">
              <a:solidFill>
                <a:srgbClr val="0C377B"/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err="1"/>
                  <a:t>P</a:t>
                </a:r>
                <a:r>
                  <a:rPr lang="en-US" baseline="-25000" dirty="0" err="1"/>
                  <a:t>d</a:t>
                </a:r>
                <a:r>
                  <a:rPr lang="en-US" dirty="0"/>
                  <a:t> (W/cm</a:t>
                </a:r>
                <a:r>
                  <a:rPr lang="en-US" baseline="30000" dirty="0"/>
                  <a:t>2</a:t>
                </a:r>
                <a:r>
                  <a:rPr lang="en-US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95903320"/>
        <c:crosses val="autoZero"/>
        <c:crossBetween val="midCat"/>
      </c:valAx>
      <c:valAx>
        <c:axId val="495903320"/>
        <c:scaling>
          <c:orientation val="minMax"/>
          <c:min val="0.0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Quench heater delay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95902928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 sz="1100">
          <a:latin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FE3D2-F052-4A4F-8FE1-EB6D804097CF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2EA49-7B9F-4384-AE5B-D6DF86E091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89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364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16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09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5688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6883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783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BB93324-956F-401D-BE47-8D88B7D825EB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BA15-B967-4888-B6C9-91EA90002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907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88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16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68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583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716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39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9496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6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15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5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410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5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89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589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20080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</a:t>
            </a:r>
            <a:r>
              <a:rPr lang="en-US" dirty="0" err="1" smtClean="0"/>
              <a:t>levelt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563888" y="6496644"/>
            <a:ext cx="1963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0C377B"/>
                </a:solidFill>
              </a:rPr>
              <a:t>Susana Izquierdo Bermudez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06507"/>
            <a:ext cx="1451582" cy="67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47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75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94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48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7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0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5758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6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8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3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00665/overview" TargetMode="External"/><Relationship Id="rId2" Type="http://schemas.openxmlformats.org/officeDocument/2006/relationships/hyperlink" Target="https://edms.cern.ch/document/1578493/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434223/" TargetMode="External"/><Relationship Id="rId5" Type="http://schemas.openxmlformats.org/officeDocument/2006/relationships/hyperlink" Target="http://indico.cern.ch/event/407058/" TargetMode="External"/><Relationship Id="rId4" Type="http://schemas.openxmlformats.org/officeDocument/2006/relationships/hyperlink" Target="http://indico.cern.ch/event/365072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2.png"/><Relationship Id="rId4" Type="http://schemas.openxmlformats.org/officeDocument/2006/relationships/chart" Target="../charts/char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5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tif"/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emf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81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11 T Magnet and Protection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584" y="3808837"/>
            <a:ext cx="8424416" cy="1066688"/>
          </a:xfrm>
        </p:spPr>
        <p:txBody>
          <a:bodyPr>
            <a:normAutofit/>
          </a:bodyPr>
          <a:lstStyle/>
          <a:p>
            <a:pPr lvl="0" algn="ctr"/>
            <a:r>
              <a:rPr lang="en-GB" dirty="0" smtClean="0"/>
              <a:t>Susana Izquierdo Bermudez</a:t>
            </a:r>
          </a:p>
          <a:p>
            <a:pPr algn="ctr"/>
            <a:r>
              <a:rPr lang="en-GB" dirty="0" smtClean="0"/>
              <a:t>with </a:t>
            </a:r>
            <a:r>
              <a:rPr lang="en-GB" dirty="0"/>
              <a:t>many contributions from WP11, </a:t>
            </a:r>
            <a:r>
              <a:rPr lang="en-GB" dirty="0" smtClean="0"/>
              <a:t>WP7, FNAL collaboration and CERN-TF, in particular </a:t>
            </a:r>
            <a:r>
              <a:rPr lang="en-GB" dirty="0"/>
              <a:t>from Gerard Willering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214" y="5834964"/>
            <a:ext cx="946786" cy="946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8" y="5610175"/>
            <a:ext cx="2505075" cy="1171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601" y="5834964"/>
            <a:ext cx="1036799" cy="102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41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244" y="3277092"/>
            <a:ext cx="4307252" cy="32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72" y="3260898"/>
            <a:ext cx="4307252" cy="32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2.2 Initial quench propagation and detection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79010"/>
            <a:ext cx="6227399" cy="2521998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</a:pPr>
            <a:r>
              <a:rPr lang="en-US" sz="1600" dirty="0" smtClean="0"/>
              <a:t>In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Sn, </a:t>
            </a:r>
            <a:r>
              <a:rPr lang="en-US" sz="1600" b="1" dirty="0" smtClean="0">
                <a:solidFill>
                  <a:srgbClr val="FF0000"/>
                </a:solidFill>
              </a:rPr>
              <a:t>voltage spikes </a:t>
            </a:r>
            <a:r>
              <a:rPr lang="en-US" sz="1600" dirty="0" smtClean="0"/>
              <a:t>at low field are typically observed due to the </a:t>
            </a:r>
            <a:r>
              <a:rPr lang="en-US" sz="1600" b="1" dirty="0" smtClean="0">
                <a:solidFill>
                  <a:srgbClr val="FF0000"/>
                </a:solidFill>
              </a:rPr>
              <a:t>flux jumps </a:t>
            </a:r>
            <a:r>
              <a:rPr lang="en-US" sz="1600" dirty="0" smtClean="0"/>
              <a:t>on the superconductor.</a:t>
            </a:r>
          </a:p>
          <a:p>
            <a:pPr algn="just">
              <a:buClr>
                <a:schemeClr val="tx1"/>
              </a:buClr>
            </a:pPr>
            <a:r>
              <a:rPr lang="en-US" sz="1600" dirty="0" smtClean="0"/>
              <a:t>This requires the use of a</a:t>
            </a:r>
            <a:r>
              <a:rPr lang="en-US" sz="1600" b="1" dirty="0" smtClean="0">
                <a:solidFill>
                  <a:srgbClr val="FF0000"/>
                </a:solidFill>
              </a:rPr>
              <a:t> threshold voltage/validation delay </a:t>
            </a:r>
            <a:r>
              <a:rPr lang="en-US" sz="1600" dirty="0" smtClean="0"/>
              <a:t>which is </a:t>
            </a:r>
            <a:r>
              <a:rPr lang="en-US" sz="1600" b="1" dirty="0" smtClean="0">
                <a:solidFill>
                  <a:srgbClr val="FF0000"/>
                </a:solidFill>
              </a:rPr>
              <a:t>a function of the magnet current.</a:t>
            </a:r>
            <a:endParaRPr lang="en-US" sz="1600" dirty="0" smtClean="0"/>
          </a:p>
          <a:p>
            <a:pPr algn="just">
              <a:buClr>
                <a:schemeClr val="tx1"/>
              </a:buClr>
            </a:pPr>
            <a:r>
              <a:rPr lang="en-US" sz="1600" dirty="0" smtClean="0"/>
              <a:t>The duration and amplitude of the voltage spikes is ~ 5 times larger for the voltage difference in between apertures than for the voltage difference in between coils in the same aperture for MBHDP101.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23572" y="6455796"/>
            <a:ext cx="11078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[G. Willering]</a:t>
            </a:r>
            <a:endParaRPr kumimoji="0" lang="en-GB" sz="14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6" name="Picture 1" descr="image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708" y="711941"/>
            <a:ext cx="2384286" cy="254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049613" y="3210842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 jumps characterization for magnet current above 1 kA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3041" y="3209815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 jumps characterization for all magnet current levels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5-Point Star 15"/>
          <p:cNvSpPr/>
          <p:nvPr/>
        </p:nvSpPr>
        <p:spPr>
          <a:xfrm>
            <a:off x="2051720" y="5128617"/>
            <a:ext cx="288032" cy="216024"/>
          </a:xfrm>
          <a:prstGeom prst="star5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591355" y="5266650"/>
            <a:ext cx="1496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protection settings</a:t>
            </a:r>
            <a:endParaRPr lang="en-GB" sz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5-Point Star 18"/>
          <p:cNvSpPr/>
          <p:nvPr/>
        </p:nvSpPr>
        <p:spPr>
          <a:xfrm>
            <a:off x="6306171" y="5135432"/>
            <a:ext cx="288032" cy="216024"/>
          </a:xfrm>
          <a:prstGeom prst="star5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845806" y="5273465"/>
            <a:ext cx="1496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protection settings</a:t>
            </a:r>
            <a:endParaRPr lang="en-GB" sz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80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2.2 Initial quench propagation and detection</a:t>
            </a:r>
            <a:endParaRPr lang="en-GB" sz="4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292" y="1985053"/>
            <a:ext cx="4798567" cy="36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405" y="1990758"/>
            <a:ext cx="4798567" cy="3600000"/>
          </a:xfrm>
          <a:prstGeom prst="rect">
            <a:avLst/>
          </a:prstGeom>
        </p:spPr>
      </p:pic>
      <p:sp>
        <p:nvSpPr>
          <p:cNvPr id="16" name="Text Placeholder 2"/>
          <p:cNvSpPr txBox="1">
            <a:spLocks/>
          </p:cNvSpPr>
          <p:nvPr/>
        </p:nvSpPr>
        <p:spPr>
          <a:xfrm>
            <a:off x="179512" y="805554"/>
            <a:ext cx="8514831" cy="252199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 smtClean="0"/>
              <a:t>The evaluation of the maximum amplitude and duration of the voltage spikes as a function of the magnet current is important to determine what is the optimal approach to protect the magnet.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94846" y="1881252"/>
            <a:ext cx="1220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MBHDP101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8020" y="1877900"/>
            <a:ext cx="1220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MBHDP101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185936" y="5805264"/>
            <a:ext cx="8514831" cy="252199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 smtClean="0"/>
              <a:t>The </a:t>
            </a:r>
            <a:r>
              <a:rPr lang="en-US" sz="1800" dirty="0"/>
              <a:t>situation might be different for full length double aperture magnet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8036198" y="5585053"/>
            <a:ext cx="11078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[G. Willering]</a:t>
            </a:r>
            <a:endParaRPr kumimoji="0" lang="en-GB" sz="14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364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</a:t>
            </a:r>
            <a:r>
              <a:rPr lang="en-US" dirty="0"/>
              <a:t>Quench heater performance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501" y="944870"/>
            <a:ext cx="2798737" cy="1822157"/>
          </a:xfrm>
          <a:prstGeom prst="rect">
            <a:avLst/>
          </a:prstGeom>
        </p:spPr>
      </p:pic>
      <p:sp>
        <p:nvSpPr>
          <p:cNvPr id="15" name="Text Placeholder 2"/>
          <p:cNvSpPr txBox="1">
            <a:spLocks/>
          </p:cNvSpPr>
          <p:nvPr/>
        </p:nvSpPr>
        <p:spPr>
          <a:xfrm>
            <a:off x="0" y="920639"/>
            <a:ext cx="5481414" cy="1762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en-GB" sz="1800" b="1" dirty="0" smtClean="0">
                <a:solidFill>
                  <a:srgbClr val="FF0000"/>
                </a:solidFill>
                <a:latin typeface="Times New Roman"/>
                <a:cs typeface="Times New Roman"/>
                <a:sym typeface="Times"/>
              </a:rPr>
              <a:t>Each </a:t>
            </a:r>
            <a:r>
              <a:rPr lang="en-GB" sz="1800" b="1" dirty="0">
                <a:solidFill>
                  <a:srgbClr val="FF0000"/>
                </a:solidFill>
                <a:latin typeface="Times New Roman"/>
                <a:cs typeface="Times New Roman"/>
                <a:sym typeface="Times"/>
              </a:rPr>
              <a:t>coil</a:t>
            </a:r>
            <a:r>
              <a:rPr lang="en-GB" sz="1800" dirty="0">
                <a:latin typeface="Times New Roman"/>
                <a:cs typeface="Times New Roman"/>
                <a:sym typeface="Times"/>
              </a:rPr>
              <a:t> is protected with </a:t>
            </a:r>
            <a:r>
              <a:rPr lang="en-GB" sz="1800" b="1" dirty="0">
                <a:solidFill>
                  <a:srgbClr val="FF0000"/>
                </a:solidFill>
                <a:latin typeface="Times New Roman"/>
                <a:cs typeface="Times New Roman"/>
                <a:sym typeface="Times"/>
              </a:rPr>
              <a:t>2 quench heater circuits </a:t>
            </a:r>
            <a:r>
              <a:rPr lang="en-GB" sz="1800" dirty="0">
                <a:latin typeface="Times New Roman"/>
                <a:cs typeface="Times New Roman"/>
                <a:sym typeface="Times"/>
              </a:rPr>
              <a:t>placed on the outer coil </a:t>
            </a:r>
            <a:r>
              <a:rPr lang="en-GB" sz="1800" dirty="0" smtClean="0">
                <a:latin typeface="Times New Roman"/>
                <a:cs typeface="Times New Roman"/>
                <a:sym typeface="Times"/>
              </a:rPr>
              <a:t>radius</a:t>
            </a:r>
          </a:p>
          <a:p>
            <a:pPr algn="just"/>
            <a:r>
              <a:rPr lang="en-US" sz="1800" dirty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Heater geometry optimized to have a uniform quench in the magnet cross section and a propagation in between stations faster than 5 </a:t>
            </a:r>
            <a:r>
              <a:rPr lang="en-US" sz="1800" dirty="0" err="1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ms.</a:t>
            </a:r>
            <a:r>
              <a:rPr lang="en-US" sz="1800" dirty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 </a:t>
            </a:r>
          </a:p>
          <a:p>
            <a:pPr lvl="0" algn="just"/>
            <a:endParaRPr lang="en-GB" sz="1800" dirty="0" smtClean="0">
              <a:latin typeface="Times New Roman"/>
              <a:cs typeface="Times New Roman"/>
              <a:sym typeface="Times"/>
            </a:endParaRPr>
          </a:p>
          <a:p>
            <a:pPr lvl="0" algn="just"/>
            <a:endParaRPr lang="en-GB" sz="1800" dirty="0" smtClean="0">
              <a:latin typeface="Times New Roman"/>
              <a:cs typeface="Times New Roman"/>
              <a:sym typeface="Times"/>
            </a:endParaRPr>
          </a:p>
          <a:p>
            <a:pPr lvl="0" algn="just"/>
            <a:endParaRPr lang="en-GB" sz="2800" dirty="0">
              <a:latin typeface="Times New Roman"/>
              <a:cs typeface="Times New Roman"/>
              <a:sym typeface="Times"/>
            </a:endParaRPr>
          </a:p>
          <a:p>
            <a:pPr algn="just"/>
            <a:endParaRPr lang="en-US" sz="2000" dirty="0">
              <a:solidFill>
                <a:srgbClr val="0C377B"/>
              </a:solidFill>
              <a:latin typeface="Times New Roman"/>
              <a:cs typeface="Times New Roman"/>
              <a:sym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635896" y="3019201"/>
            <a:ext cx="5942874" cy="3608150"/>
            <a:chOff x="3603009" y="3249850"/>
            <a:chExt cx="5942874" cy="360815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3009" y="3249850"/>
              <a:ext cx="5942874" cy="360815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326372" y="6198781"/>
              <a:ext cx="159490" cy="120132"/>
            </a:xfrm>
            <a:prstGeom prst="rect">
              <a:avLst/>
            </a:prstGeom>
            <a:solidFill>
              <a:srgbClr val="FFFFFF"/>
            </a:solidFill>
            <a:ln w="1905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7636" y="3089248"/>
            <a:ext cx="3708821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Extensive tests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performed on the single coil model assembly to validate the     quench heater performance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056"/>
              </p:ext>
            </p:extLst>
          </p:nvPr>
        </p:nvGraphicFramePr>
        <p:xfrm>
          <a:off x="347173" y="4381984"/>
          <a:ext cx="2977515" cy="1066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52755"/>
                <a:gridCol w="869315"/>
                <a:gridCol w="889635"/>
                <a:gridCol w="765810"/>
              </a:tblGrid>
              <a:tr h="219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[A]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[W/cm</a:t>
                      </a:r>
                      <a:r>
                        <a:rPr lang="en-GB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HF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[W/cm</a:t>
                      </a:r>
                      <a:r>
                        <a:rPr lang="en-GB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[W/cm</a:t>
                      </a:r>
                      <a:r>
                        <a:rPr lang="en-GB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en-GB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167636" y="5791199"/>
            <a:ext cx="3853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 quench heater current =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 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164288" y="5216846"/>
            <a:ext cx="1882552" cy="4638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000" b="1" dirty="0" smtClean="0">
                <a:solidFill>
                  <a:srgbClr val="000000"/>
                </a:solidFill>
              </a:rPr>
              <a:t>MBHSM101</a:t>
            </a:r>
            <a:endParaRPr lang="en-GB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54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</a:t>
            </a:r>
            <a:r>
              <a:rPr lang="en-US" dirty="0"/>
              <a:t>Quench heater performance</a:t>
            </a:r>
            <a:endParaRPr lang="en-GB" dirty="0"/>
          </a:p>
        </p:txBody>
      </p:sp>
      <p:pic>
        <p:nvPicPr>
          <p:cNvPr id="4" name="QH_insth_v2_old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04048" y="2582995"/>
            <a:ext cx="3765434" cy="2741201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88975"/>
              </p:ext>
            </p:extLst>
          </p:nvPr>
        </p:nvGraphicFramePr>
        <p:xfrm>
          <a:off x="209439" y="2837319"/>
          <a:ext cx="4399373" cy="1764902"/>
        </p:xfrm>
        <a:graphic>
          <a:graphicData uri="http://schemas.openxmlformats.org/drawingml/2006/table">
            <a:tbl>
              <a:tblPr/>
              <a:tblGrid>
                <a:gridCol w="762959"/>
                <a:gridCol w="1020882"/>
                <a:gridCol w="1030287"/>
                <a:gridCol w="820862"/>
                <a:gridCol w="764383"/>
              </a:tblGrid>
              <a:tr h="4747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Strand lay out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 at 300 K</a:t>
                      </a:r>
                    </a:p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</a:t>
                      </a:r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fi-FI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</a:t>
                      </a:r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fi-FI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fi-FI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RRR</a:t>
                      </a:r>
                      <a:r>
                        <a:rPr lang="fi-FI" sz="12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293K/4K</a:t>
                      </a:r>
                      <a:endParaRPr lang="fi-FI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S2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glass 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9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 105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RRP 108/127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9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 106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RRP 108/127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9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 107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RRP 108/127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9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 108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RRP 132/169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9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 109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RRP 132/169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9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Coil</a:t>
                      </a:r>
                      <a:r>
                        <a:rPr lang="fi-FI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111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RRP 132/169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9747" y="4980304"/>
            <a:ext cx="4714301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MBHSM101 (coil 105); 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MBHSP101 (coil 106 &amp;107);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Times New Roman"/>
                <a:cs typeface="Times New Roman"/>
              </a:rPr>
              <a:t>MBHSP102 </a:t>
            </a:r>
            <a:r>
              <a:rPr lang="en-US" sz="1400" dirty="0">
                <a:latin typeface="Times New Roman"/>
                <a:cs typeface="Times New Roman"/>
              </a:rPr>
              <a:t>(coil </a:t>
            </a:r>
            <a:r>
              <a:rPr lang="en-US" sz="1400" dirty="0" smtClean="0">
                <a:latin typeface="Times New Roman"/>
                <a:cs typeface="Times New Roman"/>
              </a:rPr>
              <a:t>106&amp;108); MBHSP103 </a:t>
            </a:r>
            <a:r>
              <a:rPr lang="en-US" sz="1400" dirty="0">
                <a:latin typeface="Times New Roman"/>
                <a:cs typeface="Times New Roman"/>
              </a:rPr>
              <a:t>(coil </a:t>
            </a:r>
            <a:r>
              <a:rPr lang="en-US" sz="1400" dirty="0" smtClean="0">
                <a:latin typeface="Times New Roman"/>
                <a:cs typeface="Times New Roman"/>
              </a:rPr>
              <a:t>109 &amp;111)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7640" y="1126346"/>
            <a:ext cx="8496944" cy="127732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latin typeface="Times New Roman"/>
                <a:cs typeface="Times New Roman"/>
              </a:rPr>
              <a:t>Different insulation schemes tested in the first short magnets, and as expected,    significant decrease of the quench heater delay </a:t>
            </a:r>
            <a:r>
              <a:rPr lang="en-US" sz="1800" dirty="0">
                <a:latin typeface="Times New Roman"/>
                <a:cs typeface="Times New Roman"/>
                <a:sym typeface="Wingdings"/>
              </a:rPr>
              <a:t>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Baseline</a:t>
            </a:r>
            <a:r>
              <a:rPr lang="en-US" sz="1800" dirty="0">
                <a:latin typeface="Times New Roman"/>
                <a:cs typeface="Times New Roman"/>
                <a:sym typeface="Wingdings"/>
              </a:rPr>
              <a:t>: quench heaters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impregnated with the coil</a:t>
            </a:r>
            <a:r>
              <a:rPr lang="en-US" sz="1800" dirty="0">
                <a:latin typeface="Times New Roman"/>
                <a:cs typeface="Times New Roman"/>
                <a:sym typeface="Wingdings"/>
              </a:rPr>
              <a:t> (S2 glass protection = 0.0 mm</a:t>
            </a:r>
            <a:r>
              <a:rPr lang="en-US" sz="1800" dirty="0" smtClean="0">
                <a:latin typeface="Times New Roman"/>
                <a:cs typeface="Times New Roman"/>
                <a:sym typeface="Wingdings"/>
              </a:rPr>
              <a:t>)</a:t>
            </a:r>
            <a:endParaRPr lang="en-US" sz="1800" dirty="0">
              <a:solidFill>
                <a:srgbClr val="0C377B"/>
              </a:solidFill>
              <a:latin typeface="Times New Roman"/>
              <a:cs typeface="Times New Roman"/>
              <a:sym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4088" y="2331551"/>
            <a:ext cx="1042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QH</a:t>
            </a:r>
            <a:r>
              <a:rPr lang="en-GB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150 A</a:t>
            </a: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89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2.3 Quench heater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924" y="812094"/>
            <a:ext cx="8390940" cy="1706248"/>
          </a:xfrm>
        </p:spPr>
        <p:txBody>
          <a:bodyPr>
            <a:noAutofit/>
          </a:bodyPr>
          <a:lstStyle/>
          <a:p>
            <a:r>
              <a:rPr lang="en-GB" sz="1800" dirty="0" smtClean="0"/>
              <a:t>Quench heaters are effective at all magnet current level. </a:t>
            </a:r>
          </a:p>
          <a:p>
            <a:pPr lvl="1"/>
            <a:r>
              <a:rPr lang="en-GB" sz="1600" dirty="0" smtClean="0"/>
              <a:t>In MBHDP101, quench heaters were able to start a quench down to a magnet current level of 500 A. </a:t>
            </a:r>
          </a:p>
          <a:p>
            <a:pPr lvl="1"/>
            <a:r>
              <a:rPr lang="en-GB" sz="1600" dirty="0" smtClean="0"/>
              <a:t>The magnet is self protected for I &lt; 1.5 kA.</a:t>
            </a:r>
          </a:p>
          <a:p>
            <a:pPr lvl="1"/>
            <a:r>
              <a:rPr lang="en-GB" sz="1600" dirty="0" smtClean="0"/>
              <a:t>The model is not accurate in the prediction of the heater delay for the minimum quench energy experiments. 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1" y="2818065"/>
            <a:ext cx="4343625" cy="32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7509" y="2783785"/>
            <a:ext cx="3522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quench heater current = 150 A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18065"/>
            <a:ext cx="4443429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1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149" y="3700144"/>
            <a:ext cx="3838853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Quench propagation within the coil</a:t>
            </a:r>
            <a:endParaRPr lang="en-GB" dirty="0"/>
          </a:p>
        </p:txBody>
      </p:sp>
      <p:sp>
        <p:nvSpPr>
          <p:cNvPr id="10" name="Shape 163"/>
          <p:cNvSpPr txBox="1">
            <a:spLocks/>
          </p:cNvSpPr>
          <p:nvPr/>
        </p:nvSpPr>
        <p:spPr>
          <a:xfrm>
            <a:off x="145759" y="791615"/>
            <a:ext cx="4786281" cy="3142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493776" indent="-457200" defTabSz="914400">
              <a:spcBef>
                <a:spcPts val="700"/>
              </a:spcBef>
              <a:buClr>
                <a:srgbClr val="DDDDDD"/>
              </a:buClr>
              <a:buSzPct val="8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75594" indent="-527538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78433" indent="-428625" defTabSz="914400">
              <a:spcBef>
                <a:spcPts val="700"/>
              </a:spcBef>
              <a:buClr>
                <a:srgbClr val="DDDDDD"/>
              </a:buClr>
              <a:buSzPct val="85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556766" indent="-514350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1942" indent="-514350" defTabSz="914400">
              <a:spcBef>
                <a:spcPts val="700"/>
              </a:spcBef>
              <a:buClr>
                <a:srgbClr val="DDDDDD"/>
              </a:buClr>
              <a:buSzPct val="10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6576" lvl="1" indent="0" algn="just">
              <a:buSzPct val="80000"/>
              <a:buFont typeface="Arial"/>
              <a:buNone/>
              <a:defRPr sz="1800">
                <a:solidFill>
                  <a:srgbClr val="000000"/>
                </a:solidFill>
              </a:defRPr>
            </a:pPr>
            <a:r>
              <a:rPr lang="en-GB" sz="1800" dirty="0" smtClean="0">
                <a:solidFill>
                  <a:schemeClr val="tx1"/>
                </a:solidFill>
              </a:rPr>
              <a:t>Once the quench heaters introduced a distributed quench in the magnet cross section, it is important to study the quench propagation within the magnet cross section: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trip at different currents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Dump delay 1000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the quench heater delay, layer to layer propagation, resistance growth and current decay.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42" y="3700144"/>
            <a:ext cx="3528526" cy="25369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055" y="768604"/>
            <a:ext cx="3838854" cy="288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21379" y="650867"/>
            <a:ext cx="12202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MBHDP101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12160" y="1561691"/>
            <a:ext cx="23762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agreement between </a:t>
            </a:r>
            <a:r>
              <a:rPr lang="en-GB" sz="14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Cryosoft</a:t>
            </a:r>
            <a:r>
              <a:rPr lang="en-GB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 and measurements</a:t>
            </a:r>
            <a:endParaRPr lang="en-GB" sz="14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4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Quench propagation within the coil</a:t>
            </a:r>
            <a:endParaRPr lang="en-GB" dirty="0"/>
          </a:p>
        </p:txBody>
      </p:sp>
      <p:sp>
        <p:nvSpPr>
          <p:cNvPr id="10" name="Shape 163"/>
          <p:cNvSpPr txBox="1">
            <a:spLocks/>
          </p:cNvSpPr>
          <p:nvPr/>
        </p:nvSpPr>
        <p:spPr>
          <a:xfrm>
            <a:off x="395932" y="807022"/>
            <a:ext cx="8352135" cy="14164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 fontScale="85000" lnSpcReduction="10000"/>
          </a:bodyPr>
          <a:lstStyle>
            <a:lvl1pPr marL="493776" indent="-457200" defTabSz="914400">
              <a:spcBef>
                <a:spcPts val="700"/>
              </a:spcBef>
              <a:buClr>
                <a:srgbClr val="DDDDDD"/>
              </a:buClr>
              <a:buSzPct val="8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75594" indent="-527538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78433" indent="-428625" defTabSz="914400">
              <a:spcBef>
                <a:spcPts val="700"/>
              </a:spcBef>
              <a:buClr>
                <a:srgbClr val="DDDDDD"/>
              </a:buClr>
              <a:buSzPct val="85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556766" indent="-514350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1942" indent="-514350" defTabSz="914400">
              <a:spcBef>
                <a:spcPts val="700"/>
              </a:spcBef>
              <a:buClr>
                <a:srgbClr val="DDDDDD"/>
              </a:buClr>
              <a:buSzPct val="10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79476" lvl="1" indent="-342900" algn="l">
              <a:buClr>
                <a:schemeClr val="tx1"/>
              </a:buClr>
              <a:buSzPct val="8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chemeClr val="tx1"/>
                </a:solidFill>
              </a:rPr>
              <a:t>Layer to layer propagation delays in the different magnets tested are comparable</a:t>
            </a:r>
          </a:p>
          <a:p>
            <a:pPr marL="379476" lvl="1" indent="-342900" algn="l">
              <a:buClr>
                <a:schemeClr val="tx1"/>
              </a:buClr>
              <a:buSzPct val="80000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tx1"/>
                </a:solidFill>
              </a:rPr>
              <a:t>Work on-going to further refine the model including AC loss and reduce the level of uncertainty on the thermal material properties of the insulation.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3731" y="2153155"/>
            <a:ext cx="462994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i="1" u="sng" dirty="0" smtClean="0">
                <a:latin typeface="Times New Roman"/>
                <a:cs typeface="Times New Roman"/>
              </a:rPr>
              <a:t>Outer layer to inner layer propagation delay</a:t>
            </a:r>
            <a:endParaRPr kumimoji="0" lang="en-US" b="0" i="1" u="sng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Times New Roman"/>
              <a:cs typeface="Times New Roman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310" y="2337820"/>
            <a:ext cx="6716790" cy="42046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00192" y="5805264"/>
            <a:ext cx="214968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Experimental data </a:t>
            </a:r>
          </a:p>
          <a:p>
            <a:pPr latinLnBrk="1" hangingPunct="0"/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[</a:t>
            </a:r>
            <a:r>
              <a:rPr lang="en-GB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Chlachidze and </a:t>
            </a:r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G. Willering]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393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457200" y="1013957"/>
            <a:ext cx="8226853" cy="50307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Magnet Parameters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Results and analysis on short magnet models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Overview of the magnet tested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Initial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</a:rPr>
              <a:t>quench propagation and </a:t>
            </a: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detection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heater performance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propagation within the coil</a:t>
            </a:r>
            <a:endParaRPr sz="2400" dirty="0">
              <a:solidFill>
                <a:schemeClr val="bg1">
                  <a:lumMod val="50000"/>
                </a:schemeClr>
              </a:solidFill>
            </a:endParaRPr>
          </a:p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b="1" dirty="0">
                <a:solidFill>
                  <a:schemeClr val="tx2"/>
                </a:solidFill>
              </a:rPr>
              <a:t>Baseline protection scheme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Analysis of failure case scenarios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17</a:t>
            </a:fld>
            <a:endParaRPr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16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850391">
              <a:defRPr sz="4278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78">
                <a:solidFill>
                  <a:srgbClr val="FFFFFF"/>
                </a:solidFill>
              </a:rPr>
              <a:t>3. Baseline protection scheme </a:t>
            </a:r>
          </a:p>
        </p:txBody>
      </p:sp>
      <p:sp>
        <p:nvSpPr>
          <p:cNvPr id="132" name="Shape 132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18</a:t>
            </a:fld>
            <a:endParaRPr>
              <a:solidFill>
                <a:srgbClr val="0C377B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511" y="943164"/>
            <a:ext cx="8811961" cy="517325"/>
          </a:xfrm>
        </p:spPr>
        <p:txBody>
          <a:bodyPr>
            <a:noAutofit/>
          </a:bodyPr>
          <a:lstStyle/>
          <a:p>
            <a:pPr algn="just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Each 11 T </a:t>
            </a:r>
            <a:r>
              <a:rPr lang="en-GB" sz="1800" dirty="0" err="1">
                <a:solidFill>
                  <a:schemeClr val="tx2"/>
                </a:solidFill>
                <a:ea typeface="Times"/>
                <a:sym typeface="Times"/>
              </a:rPr>
              <a:t>cryo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-assembly is made out </a:t>
            </a:r>
            <a:r>
              <a:rPr lang="en-GB" sz="1800" b="1" dirty="0">
                <a:solidFill>
                  <a:srgbClr val="FF0000"/>
                </a:solidFill>
                <a:ea typeface="Times"/>
                <a:sym typeface="Times"/>
              </a:rPr>
              <a:t>of 2 x </a:t>
            </a:r>
            <a:r>
              <a:rPr lang="en-GB" sz="1800" b="1" dirty="0" smtClean="0">
                <a:solidFill>
                  <a:srgbClr val="FF0000"/>
                </a:solidFill>
                <a:ea typeface="Times"/>
                <a:sym typeface="Times"/>
              </a:rPr>
              <a:t>5.3 </a:t>
            </a:r>
            <a:r>
              <a:rPr lang="en-GB" sz="1800" b="1" dirty="0">
                <a:solidFill>
                  <a:srgbClr val="FF0000"/>
                </a:solidFill>
                <a:ea typeface="Times"/>
                <a:sym typeface="Times"/>
              </a:rPr>
              <a:t>m magnets connected in series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 and protected by one standard LHC cold </a:t>
            </a:r>
            <a:r>
              <a:rPr lang="en-GB" sz="1800" dirty="0" smtClean="0">
                <a:solidFill>
                  <a:schemeClr val="tx2"/>
                </a:solidFill>
                <a:ea typeface="Times"/>
                <a:sym typeface="Times"/>
              </a:rPr>
              <a:t>diode. </a:t>
            </a:r>
          </a:p>
          <a:p>
            <a:pPr marL="322326" indent="-285750" algn="just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endParaRPr lang="en-GB" sz="1800" dirty="0">
              <a:solidFill>
                <a:schemeClr val="tx2"/>
              </a:solidFill>
              <a:ea typeface="Times"/>
              <a:sym typeface="Times"/>
            </a:endParaRPr>
          </a:p>
          <a:p>
            <a:pPr marL="733806" lvl="1" indent="-285750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endParaRPr lang="en-GB" sz="1800" dirty="0">
              <a:solidFill>
                <a:schemeClr val="tx2"/>
              </a:solidFill>
              <a:ea typeface="Times"/>
              <a:sym typeface="Times"/>
            </a:endParaRPr>
          </a:p>
          <a:p>
            <a:pPr marL="322326" lvl="0" indent="-285750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endParaRPr lang="en-US" sz="1800" dirty="0">
              <a:solidFill>
                <a:schemeClr val="tx1"/>
              </a:solidFill>
              <a:ea typeface="Times"/>
              <a:sym typeface="Times"/>
            </a:endParaRPr>
          </a:p>
        </p:txBody>
      </p:sp>
      <p:sp>
        <p:nvSpPr>
          <p:cNvPr id="9" name="Shape 133"/>
          <p:cNvSpPr/>
          <p:nvPr/>
        </p:nvSpPr>
        <p:spPr>
          <a:xfrm flipV="1">
            <a:off x="3068027" y="1964795"/>
            <a:ext cx="2880321" cy="1729"/>
          </a:xfrm>
          <a:prstGeom prst="line">
            <a:avLst/>
          </a:prstGeom>
          <a:ln>
            <a:solidFill>
              <a:srgbClr val="0C377B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0" name="Shape 134"/>
          <p:cNvSpPr/>
          <p:nvPr/>
        </p:nvSpPr>
        <p:spPr>
          <a:xfrm>
            <a:off x="3074928" y="2428899"/>
            <a:ext cx="2873421" cy="1"/>
          </a:xfrm>
          <a:prstGeom prst="line">
            <a:avLst/>
          </a:prstGeom>
          <a:ln>
            <a:solidFill>
              <a:srgbClr val="0C377B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11" name="Group 137"/>
          <p:cNvGrpSpPr/>
          <p:nvPr/>
        </p:nvGrpSpPr>
        <p:grpSpPr>
          <a:xfrm>
            <a:off x="3374197" y="1828789"/>
            <a:ext cx="1096065" cy="275467"/>
            <a:chOff x="0" y="0"/>
            <a:chExt cx="1096063" cy="275465"/>
          </a:xfrm>
        </p:grpSpPr>
        <p:sp>
          <p:nvSpPr>
            <p:cNvPr id="12" name="Shape 135"/>
            <p:cNvSpPr/>
            <p:nvPr/>
          </p:nvSpPr>
          <p:spPr>
            <a:xfrm>
              <a:off x="0" y="29720"/>
              <a:ext cx="1096064" cy="216025"/>
            </a:xfrm>
            <a:prstGeom prst="rect">
              <a:avLst/>
            </a:prstGeom>
            <a:solidFill>
              <a:srgbClr val="FFFF00"/>
            </a:solidFill>
            <a:ln w="25400" cap="flat">
              <a:solidFill>
                <a:srgbClr val="0C377B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13" name="Shape 136"/>
            <p:cNvSpPr/>
            <p:nvPr/>
          </p:nvSpPr>
          <p:spPr>
            <a:xfrm>
              <a:off x="0" y="0"/>
              <a:ext cx="1096064" cy="2754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 dirty="0">
                  <a:solidFill>
                    <a:srgbClr val="0C377B"/>
                  </a:solidFill>
                </a:rPr>
                <a:t>Unit 1, Ap. 1</a:t>
              </a:r>
            </a:p>
          </p:txBody>
        </p:sp>
      </p:grpSp>
      <p:grpSp>
        <p:nvGrpSpPr>
          <p:cNvPr id="14" name="Group 140"/>
          <p:cNvGrpSpPr/>
          <p:nvPr/>
        </p:nvGrpSpPr>
        <p:grpSpPr>
          <a:xfrm>
            <a:off x="4758582" y="1858509"/>
            <a:ext cx="1096065" cy="216027"/>
            <a:chOff x="0" y="29720"/>
            <a:chExt cx="1096064" cy="216025"/>
          </a:xfrm>
        </p:grpSpPr>
        <p:sp>
          <p:nvSpPr>
            <p:cNvPr id="15" name="Shape 138"/>
            <p:cNvSpPr/>
            <p:nvPr/>
          </p:nvSpPr>
          <p:spPr>
            <a:xfrm>
              <a:off x="0" y="29720"/>
              <a:ext cx="1096064" cy="216025"/>
            </a:xfrm>
            <a:prstGeom prst="rect">
              <a:avLst/>
            </a:prstGeom>
            <a:solidFill>
              <a:srgbClr val="92D050"/>
            </a:solidFill>
            <a:ln w="25400" cap="flat">
              <a:solidFill>
                <a:srgbClr val="0C377B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16" name="Shape 139"/>
            <p:cNvSpPr/>
            <p:nvPr/>
          </p:nvSpPr>
          <p:spPr>
            <a:xfrm>
              <a:off x="0" y="45401"/>
              <a:ext cx="1096064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 dirty="0">
                  <a:solidFill>
                    <a:srgbClr val="0C377B"/>
                  </a:solidFill>
                </a:rPr>
                <a:t>Unit 2, Ap. </a:t>
              </a:r>
              <a:r>
                <a:rPr lang="en-GB" sz="1200" dirty="0" smtClean="0">
                  <a:solidFill>
                    <a:srgbClr val="0C377B"/>
                  </a:solidFill>
                </a:rPr>
                <a:t>1</a:t>
              </a:r>
              <a:endParaRPr sz="1200" dirty="0">
                <a:solidFill>
                  <a:srgbClr val="0C377B"/>
                </a:solidFill>
              </a:endParaRPr>
            </a:p>
          </p:txBody>
        </p:sp>
      </p:grpSp>
      <p:grpSp>
        <p:nvGrpSpPr>
          <p:cNvPr id="17" name="Group 143"/>
          <p:cNvGrpSpPr/>
          <p:nvPr/>
        </p:nvGrpSpPr>
        <p:grpSpPr>
          <a:xfrm>
            <a:off x="4780276" y="2289437"/>
            <a:ext cx="1096064" cy="275467"/>
            <a:chOff x="0" y="0"/>
            <a:chExt cx="1096063" cy="275465"/>
          </a:xfrm>
        </p:grpSpPr>
        <p:sp>
          <p:nvSpPr>
            <p:cNvPr id="18" name="Shape 141"/>
            <p:cNvSpPr/>
            <p:nvPr/>
          </p:nvSpPr>
          <p:spPr>
            <a:xfrm>
              <a:off x="0" y="29720"/>
              <a:ext cx="1096064" cy="216025"/>
            </a:xfrm>
            <a:prstGeom prst="rect">
              <a:avLst/>
            </a:prstGeom>
            <a:solidFill>
              <a:srgbClr val="92D050"/>
            </a:solidFill>
            <a:ln w="25400" cap="flat">
              <a:solidFill>
                <a:srgbClr val="0C377B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19" name="Shape 142"/>
            <p:cNvSpPr/>
            <p:nvPr/>
          </p:nvSpPr>
          <p:spPr>
            <a:xfrm>
              <a:off x="0" y="0"/>
              <a:ext cx="1096064" cy="2754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 dirty="0">
                  <a:solidFill>
                    <a:srgbClr val="0C377B"/>
                  </a:solidFill>
                </a:rPr>
                <a:t>Unit 2, Ap. 2</a:t>
              </a:r>
            </a:p>
          </p:txBody>
        </p:sp>
      </p:grpSp>
      <p:grpSp>
        <p:nvGrpSpPr>
          <p:cNvPr id="20" name="Group 146"/>
          <p:cNvGrpSpPr/>
          <p:nvPr/>
        </p:nvGrpSpPr>
        <p:grpSpPr>
          <a:xfrm>
            <a:off x="3374197" y="2320886"/>
            <a:ext cx="1096066" cy="216027"/>
            <a:chOff x="0" y="29720"/>
            <a:chExt cx="1096064" cy="216025"/>
          </a:xfrm>
        </p:grpSpPr>
        <p:sp>
          <p:nvSpPr>
            <p:cNvPr id="21" name="Shape 144"/>
            <p:cNvSpPr/>
            <p:nvPr/>
          </p:nvSpPr>
          <p:spPr>
            <a:xfrm>
              <a:off x="0" y="29720"/>
              <a:ext cx="1096064" cy="216025"/>
            </a:xfrm>
            <a:prstGeom prst="rect">
              <a:avLst/>
            </a:prstGeom>
            <a:solidFill>
              <a:srgbClr val="FFFF00"/>
            </a:solidFill>
            <a:ln w="25400" cap="flat">
              <a:solidFill>
                <a:srgbClr val="0C377B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2" name="Shape 145"/>
            <p:cNvSpPr/>
            <p:nvPr/>
          </p:nvSpPr>
          <p:spPr>
            <a:xfrm>
              <a:off x="0" y="45401"/>
              <a:ext cx="1096064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 dirty="0">
                  <a:solidFill>
                    <a:srgbClr val="0C377B"/>
                  </a:solidFill>
                </a:rPr>
                <a:t>Unit 1, Ap. </a:t>
              </a:r>
              <a:r>
                <a:rPr lang="en-GB" sz="1200" dirty="0" smtClean="0">
                  <a:solidFill>
                    <a:srgbClr val="0C377B"/>
                  </a:solidFill>
                </a:rPr>
                <a:t>2</a:t>
              </a:r>
              <a:endParaRPr sz="1200" dirty="0">
                <a:solidFill>
                  <a:srgbClr val="0C377B"/>
                </a:solidFill>
              </a:endParaRPr>
            </a:p>
          </p:txBody>
        </p:sp>
      </p:grpSp>
      <p:sp>
        <p:nvSpPr>
          <p:cNvPr id="23" name="Shape 147"/>
          <p:cNvSpPr/>
          <p:nvPr/>
        </p:nvSpPr>
        <p:spPr>
          <a:xfrm flipV="1">
            <a:off x="5960181" y="1964794"/>
            <a:ext cx="1" cy="462377"/>
          </a:xfrm>
          <a:prstGeom prst="line">
            <a:avLst/>
          </a:prstGeom>
          <a:ln>
            <a:solidFill>
              <a:srgbClr val="0C377B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4" name="Shape 148"/>
          <p:cNvSpPr/>
          <p:nvPr/>
        </p:nvSpPr>
        <p:spPr>
          <a:xfrm flipV="1">
            <a:off x="3074928" y="1964794"/>
            <a:ext cx="1" cy="462377"/>
          </a:xfrm>
          <a:prstGeom prst="line">
            <a:avLst/>
          </a:prstGeom>
          <a:ln>
            <a:solidFill>
              <a:srgbClr val="0C377B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5" name="Shape 149"/>
          <p:cNvSpPr/>
          <p:nvPr/>
        </p:nvSpPr>
        <p:spPr>
          <a:xfrm>
            <a:off x="3002919" y="2111930"/>
            <a:ext cx="144017" cy="121448"/>
          </a:xfrm>
          <a:prstGeom prst="triangle">
            <a:avLst/>
          </a:prstGeom>
          <a:solidFill>
            <a:srgbClr val="FFFFFF"/>
          </a:solidFill>
          <a:ln w="25400">
            <a:solidFill>
              <a:srgbClr val="0C377B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29" name="Shape 150"/>
          <p:cNvSpPr/>
          <p:nvPr/>
        </p:nvSpPr>
        <p:spPr>
          <a:xfrm flipH="1">
            <a:off x="2996019" y="2111931"/>
            <a:ext cx="176575" cy="1"/>
          </a:xfrm>
          <a:prstGeom prst="line">
            <a:avLst/>
          </a:prstGeom>
          <a:ln>
            <a:solidFill>
              <a:srgbClr val="0C377B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3" name="Text Placeholder 1"/>
          <p:cNvSpPr txBox="1">
            <a:spLocks/>
          </p:cNvSpPr>
          <p:nvPr/>
        </p:nvSpPr>
        <p:spPr>
          <a:xfrm>
            <a:off x="8511" y="2765475"/>
            <a:ext cx="8811961" cy="333381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r>
              <a:rPr lang="en-GB" sz="1800" dirty="0" smtClean="0">
                <a:solidFill>
                  <a:schemeClr val="tx2"/>
                </a:solidFill>
                <a:ea typeface="Times"/>
                <a:sym typeface="Times"/>
              </a:rPr>
              <a:t>Instrumentation:</a:t>
            </a:r>
          </a:p>
          <a:p>
            <a:pPr lvl="1" algn="just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For the </a:t>
            </a:r>
            <a:r>
              <a:rPr lang="en-GB" sz="1800" b="1" dirty="0">
                <a:solidFill>
                  <a:srgbClr val="FF0000"/>
                </a:solidFill>
                <a:ea typeface="Times"/>
                <a:sym typeface="Times"/>
              </a:rPr>
              <a:t>short models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, the coils are heavily instrumented (every coil block is independently monitored, 31 voltage taps/coil)</a:t>
            </a:r>
          </a:p>
          <a:p>
            <a:pPr lvl="1" algn="just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r>
              <a:rPr lang="en-GB" sz="1800" dirty="0" smtClean="0">
                <a:solidFill>
                  <a:schemeClr val="tx2"/>
                </a:solidFill>
                <a:ea typeface="Times"/>
                <a:sym typeface="Times"/>
              </a:rPr>
              <a:t>For 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the </a:t>
            </a:r>
            <a:r>
              <a:rPr lang="en-GB" sz="1800" b="1" dirty="0">
                <a:solidFill>
                  <a:srgbClr val="FF0000"/>
                </a:solidFill>
                <a:ea typeface="Times"/>
                <a:sym typeface="Times"/>
              </a:rPr>
              <a:t>prototype</a:t>
            </a:r>
            <a:r>
              <a:rPr lang="en-GB" sz="1800" dirty="0" smtClean="0">
                <a:solidFill>
                  <a:schemeClr val="tx2"/>
                </a:solidFill>
                <a:ea typeface="Times"/>
                <a:sym typeface="Times"/>
              </a:rPr>
              <a:t>, the plan is to 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have full monitoring of the Nb</a:t>
            </a:r>
            <a:r>
              <a:rPr lang="en-GB" sz="1800" baseline="-25000" dirty="0">
                <a:solidFill>
                  <a:schemeClr val="tx2"/>
                </a:solidFill>
                <a:ea typeface="Times"/>
                <a:sym typeface="Times"/>
              </a:rPr>
              <a:t>3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Sn-NbTi </a:t>
            </a:r>
            <a:r>
              <a:rPr lang="en-GB" sz="1800" dirty="0" smtClean="0">
                <a:solidFill>
                  <a:schemeClr val="tx2"/>
                </a:solidFill>
                <a:ea typeface="Times"/>
                <a:sym typeface="Times"/>
              </a:rPr>
              <a:t>and an additional voltage tap in between inner and outer layer (quench localization and quench protection efficiency evaluation). (total = 5 voltage taps/coil)</a:t>
            </a:r>
          </a:p>
          <a:p>
            <a:pPr lvl="1" algn="just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For the </a:t>
            </a:r>
            <a:r>
              <a:rPr lang="en-GB" sz="1800" b="1" dirty="0">
                <a:solidFill>
                  <a:srgbClr val="FF0000"/>
                </a:solidFill>
                <a:ea typeface="Times"/>
                <a:sym typeface="Times"/>
              </a:rPr>
              <a:t>series magnet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, each coil will be instrumented with four voltage taps, to have full monitoring of the Nb</a:t>
            </a:r>
            <a:r>
              <a:rPr lang="en-GB" sz="1800" baseline="-25000" dirty="0">
                <a:solidFill>
                  <a:schemeClr val="tx2"/>
                </a:solidFill>
                <a:ea typeface="Times"/>
                <a:sym typeface="Times"/>
              </a:rPr>
              <a:t>3</a:t>
            </a:r>
            <a:r>
              <a:rPr lang="en-GB" sz="1800" dirty="0">
                <a:solidFill>
                  <a:schemeClr val="tx2"/>
                </a:solidFill>
                <a:ea typeface="Times"/>
                <a:sym typeface="Times"/>
              </a:rPr>
              <a:t>Sn-NbTi internal splices and allow 8 channels comparison for symmetric quench protection .</a:t>
            </a:r>
          </a:p>
          <a:p>
            <a:pPr lvl="1" algn="just" defTabSz="457200">
              <a:spcBef>
                <a:spcPts val="1200"/>
              </a:spcBef>
              <a:defRPr>
                <a:solidFill>
                  <a:srgbClr val="000000"/>
                </a:solidFill>
              </a:defRPr>
            </a:pPr>
            <a:endParaRPr lang="en-GB" sz="1800" dirty="0" smtClean="0">
              <a:solidFill>
                <a:schemeClr val="tx2"/>
              </a:solidFill>
              <a:ea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8777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3. Baseline protection scheme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375" y="1412776"/>
            <a:ext cx="8226425" cy="437339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19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1475656" y="5751760"/>
            <a:ext cx="7127543" cy="90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65155" y="863369"/>
            <a:ext cx="4813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= 32 Voltage Taps for the 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-Assembly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70383" y="1138073"/>
            <a:ext cx="1973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s-ES_tradnl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L.Grand</a:t>
            </a:r>
            <a:r>
              <a:rPr lang="es-ES_tradnl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-Clement]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80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7516" y="965076"/>
            <a:ext cx="8528967" cy="4570725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s-ES_tradnl" sz="2600" b="1" dirty="0" smtClean="0"/>
              <a:t>TE-MSC</a:t>
            </a:r>
            <a:r>
              <a:rPr lang="es-ES_tradnl" sz="2600" b="1" dirty="0"/>
              <a:t> </a:t>
            </a:r>
            <a:endParaRPr lang="es-ES_tradnl" sz="2600" b="1" dirty="0" smtClean="0"/>
          </a:p>
          <a:p>
            <a:pPr marL="36576" indent="0">
              <a:buNone/>
            </a:pPr>
            <a:r>
              <a:rPr lang="es-ES_tradnl" sz="2600" dirty="0" smtClean="0"/>
              <a:t>Luca Bottura.</a:t>
            </a:r>
          </a:p>
          <a:p>
            <a:pPr marL="36576" indent="0">
              <a:buNone/>
            </a:pPr>
            <a:r>
              <a:rPr lang="es-ES_tradnl" sz="2600" b="1" dirty="0" smtClean="0"/>
              <a:t>TE-MSC-SCD</a:t>
            </a:r>
            <a:endParaRPr lang="es-ES_tradnl" sz="2600" b="1" dirty="0"/>
          </a:p>
          <a:p>
            <a:pPr marL="36576" indent="0">
              <a:buNone/>
            </a:pPr>
            <a:r>
              <a:rPr lang="en-GB" sz="2600" dirty="0" smtClean="0"/>
              <a:t>Bernardo </a:t>
            </a:r>
            <a:r>
              <a:rPr lang="en-GB" sz="2600" dirty="0"/>
              <a:t>Bordini</a:t>
            </a:r>
            <a:r>
              <a:rPr lang="en-GB" sz="2600" dirty="0" smtClean="0"/>
              <a:t>, Jerome Fleiter.</a:t>
            </a:r>
            <a:endParaRPr lang="es-ES_tradnl" sz="2600" dirty="0" smtClean="0"/>
          </a:p>
          <a:p>
            <a:pPr marL="36576" indent="0">
              <a:buNone/>
            </a:pPr>
            <a:r>
              <a:rPr lang="es-ES_tradnl" sz="2600" b="1" dirty="0" smtClean="0"/>
              <a:t>TE-MSC-TF</a:t>
            </a:r>
          </a:p>
          <a:p>
            <a:pPr marL="36576" indent="0">
              <a:buNone/>
            </a:pPr>
            <a:r>
              <a:rPr lang="es-ES_tradnl" sz="2600" u="sng" dirty="0"/>
              <a:t>Gerard Willering</a:t>
            </a:r>
            <a:r>
              <a:rPr lang="es-ES_tradnl" sz="2600" dirty="0"/>
              <a:t>,</a:t>
            </a:r>
            <a:r>
              <a:rPr lang="en-GB" sz="2600" dirty="0"/>
              <a:t> </a:t>
            </a:r>
            <a:r>
              <a:rPr lang="es-ES_tradnl" sz="2600" dirty="0" smtClean="0"/>
              <a:t>Hugo </a:t>
            </a:r>
            <a:r>
              <a:rPr lang="es-ES_tradnl" sz="2600" dirty="0"/>
              <a:t>Bajas, Marta </a:t>
            </a:r>
            <a:r>
              <a:rPr lang="en-GB" sz="2600" dirty="0" smtClean="0"/>
              <a:t>Bajko, Jerome </a:t>
            </a:r>
            <a:r>
              <a:rPr lang="en-GB" sz="2600" dirty="0" err="1" smtClean="0"/>
              <a:t>Feuvier</a:t>
            </a:r>
            <a:r>
              <a:rPr lang="en-GB" sz="2600" dirty="0" smtClean="0"/>
              <a:t>.</a:t>
            </a:r>
            <a:endParaRPr lang="es-ES_tradnl" sz="2600" dirty="0" smtClean="0">
              <a:solidFill>
                <a:schemeClr val="tx1"/>
              </a:solidFill>
            </a:endParaRPr>
          </a:p>
          <a:p>
            <a:pPr marL="36576" indent="0">
              <a:buNone/>
            </a:pPr>
            <a:r>
              <a:rPr lang="es-ES_tradnl" sz="2600" b="1" dirty="0" smtClean="0"/>
              <a:t>TE-MSC-MDT</a:t>
            </a:r>
          </a:p>
          <a:p>
            <a:pPr marL="36576" indent="0">
              <a:buNone/>
            </a:pPr>
            <a:r>
              <a:rPr lang="es-ES_tradnl" sz="2600" dirty="0" smtClean="0"/>
              <a:t>Juan Carlos Perez, </a:t>
            </a:r>
            <a:r>
              <a:rPr lang="es-ES_tradnl" sz="2600" u="sng" dirty="0" smtClean="0"/>
              <a:t>Antonios </a:t>
            </a:r>
            <a:r>
              <a:rPr lang="es-ES_tradnl" sz="2600" u="sng" dirty="0"/>
              <a:t>Giannopoulos</a:t>
            </a:r>
            <a:r>
              <a:rPr lang="es-ES_tradnl" sz="2600" dirty="0"/>
              <a:t>, </a:t>
            </a:r>
            <a:r>
              <a:rPr lang="es-ES_tradnl" sz="2600" u="sng" dirty="0"/>
              <a:t>Juho </a:t>
            </a:r>
            <a:r>
              <a:rPr lang="es-ES_tradnl" sz="2600" u="sng" dirty="0" smtClean="0"/>
              <a:t>Rysti.</a:t>
            </a:r>
          </a:p>
          <a:p>
            <a:pPr marL="36576" indent="0">
              <a:buNone/>
            </a:pPr>
            <a:r>
              <a:rPr lang="es-ES_tradnl" sz="2600" b="1" dirty="0" smtClean="0"/>
              <a:t>TE-MSC-LMF</a:t>
            </a:r>
            <a:endParaRPr lang="es-ES_tradnl" sz="2600" b="1" dirty="0"/>
          </a:p>
          <a:p>
            <a:pPr marL="36576" indent="0">
              <a:buNone/>
            </a:pPr>
            <a:r>
              <a:rPr lang="es-ES_tradnl" sz="2600" dirty="0"/>
              <a:t>Ludovic Grand-Clement</a:t>
            </a:r>
            <a:r>
              <a:rPr lang="es-ES_tradnl" sz="2600" dirty="0" smtClean="0"/>
              <a:t>,</a:t>
            </a:r>
            <a:r>
              <a:rPr lang="es-ES_tradnl" sz="2600" dirty="0"/>
              <a:t> </a:t>
            </a:r>
            <a:r>
              <a:rPr lang="es-ES_tradnl" sz="2600" dirty="0" smtClean="0"/>
              <a:t>Herve Prin, </a:t>
            </a:r>
            <a:r>
              <a:rPr lang="es-ES_tradnl" sz="2600" dirty="0"/>
              <a:t>Frederic Savary, </a:t>
            </a:r>
            <a:r>
              <a:rPr lang="es-ES_tradnl" sz="2600" dirty="0" smtClean="0"/>
              <a:t>David Smekens</a:t>
            </a:r>
            <a:r>
              <a:rPr lang="es-ES_tradnl" sz="2600" dirty="0"/>
              <a:t>.</a:t>
            </a:r>
          </a:p>
          <a:p>
            <a:pPr marL="36576" indent="0">
              <a:buNone/>
            </a:pPr>
            <a:r>
              <a:rPr lang="en-GB" sz="2600" b="1" dirty="0" smtClean="0"/>
              <a:t>TE-MPE-PE</a:t>
            </a:r>
          </a:p>
          <a:p>
            <a:pPr marL="36576" indent="0">
              <a:buNone/>
            </a:pPr>
            <a:r>
              <a:rPr lang="es-ES_tradnl" sz="2600" dirty="0"/>
              <a:t>Bernhard Auchmann,</a:t>
            </a:r>
            <a:r>
              <a:rPr lang="en-GB" sz="2600" dirty="0"/>
              <a:t> </a:t>
            </a:r>
            <a:r>
              <a:rPr lang="en-GB" sz="2600" dirty="0" smtClean="0"/>
              <a:t>Daniel </a:t>
            </a:r>
            <a:r>
              <a:rPr lang="en-GB" sz="2600" dirty="0"/>
              <a:t>Wollmann</a:t>
            </a:r>
            <a:r>
              <a:rPr lang="en-GB" sz="2600" dirty="0" smtClean="0"/>
              <a:t>,</a:t>
            </a:r>
            <a:r>
              <a:rPr lang="en-GB" sz="2600" dirty="0"/>
              <a:t> </a:t>
            </a:r>
            <a:r>
              <a:rPr lang="en-GB" sz="2600" dirty="0" smtClean="0"/>
              <a:t>Jonas </a:t>
            </a:r>
            <a:r>
              <a:rPr lang="en-GB" sz="2600" dirty="0"/>
              <a:t>Blomberg Ghini, </a:t>
            </a:r>
            <a:r>
              <a:rPr lang="es-ES_tradnl" sz="2600" dirty="0"/>
              <a:t>Lorenzo Bortot, </a:t>
            </a:r>
            <a:r>
              <a:rPr lang="en-GB" sz="2600" u="sng" dirty="0"/>
              <a:t>Alejandro Manuel Fernandez </a:t>
            </a:r>
            <a:r>
              <a:rPr lang="en-GB" sz="2600" u="sng" dirty="0" smtClean="0"/>
              <a:t>Navarro.</a:t>
            </a:r>
          </a:p>
          <a:p>
            <a:pPr marL="36576" indent="0">
              <a:buNone/>
            </a:pPr>
            <a:r>
              <a:rPr lang="en-GB" sz="2600" b="1" dirty="0" smtClean="0"/>
              <a:t>TE-MPE-EE </a:t>
            </a:r>
          </a:p>
          <a:p>
            <a:pPr marL="36576" indent="0">
              <a:buNone/>
            </a:pPr>
            <a:r>
              <a:rPr lang="es-ES_tradnl" sz="2600" dirty="0" smtClean="0"/>
              <a:t>Felix </a:t>
            </a:r>
            <a:r>
              <a:rPr lang="es-ES_tradnl" sz="2600" dirty="0"/>
              <a:t>Rodriguez </a:t>
            </a:r>
            <a:r>
              <a:rPr lang="es-ES_tradnl" sz="2600" dirty="0" smtClean="0"/>
              <a:t>Mateos.</a:t>
            </a:r>
          </a:p>
          <a:p>
            <a:pPr marL="36576" indent="0">
              <a:buNone/>
            </a:pPr>
            <a:r>
              <a:rPr lang="es-ES_tradnl" sz="2600" b="1" dirty="0" smtClean="0">
                <a:solidFill>
                  <a:schemeClr val="tx1"/>
                </a:solidFill>
              </a:rPr>
              <a:t>FNAL</a:t>
            </a:r>
          </a:p>
          <a:p>
            <a:pPr marL="36576" indent="0">
              <a:buNone/>
            </a:pPr>
            <a:r>
              <a:rPr lang="en-GB" sz="2600" u="sng" dirty="0" smtClean="0"/>
              <a:t>G</a:t>
            </a:r>
            <a:r>
              <a:rPr lang="en-GB" sz="2600" u="sng" dirty="0"/>
              <a:t>. </a:t>
            </a:r>
            <a:r>
              <a:rPr lang="en-GB" sz="2600" u="sng" dirty="0" smtClean="0"/>
              <a:t>Chlachidze</a:t>
            </a:r>
            <a:r>
              <a:rPr lang="en-GB" sz="2600" dirty="0" smtClean="0"/>
              <a:t>, A</a:t>
            </a:r>
            <a:r>
              <a:rPr lang="en-GB" sz="2600" dirty="0"/>
              <a:t>. V. </a:t>
            </a:r>
            <a:r>
              <a:rPr lang="en-GB" sz="2600" dirty="0" smtClean="0"/>
              <a:t>Zlobin.</a:t>
            </a:r>
            <a:endParaRPr lang="en-US" dirty="0"/>
          </a:p>
          <a:p>
            <a:pPr marL="36576" indent="0">
              <a:buNone/>
            </a:pPr>
            <a:endParaRPr lang="es-ES_tradnl" dirty="0"/>
          </a:p>
          <a:p>
            <a:pPr marL="36576" indent="0">
              <a:buNone/>
            </a:pPr>
            <a:endParaRPr lang="es-ES_tradnl" dirty="0" smtClean="0"/>
          </a:p>
          <a:p>
            <a:pPr marL="36576" indent="0">
              <a:buNone/>
            </a:pPr>
            <a:endParaRPr lang="es-ES_tradnl" b="1" dirty="0"/>
          </a:p>
        </p:txBody>
      </p:sp>
      <p:sp>
        <p:nvSpPr>
          <p:cNvPr id="5" name="Rectangle 4"/>
          <p:cNvSpPr/>
          <p:nvPr/>
        </p:nvSpPr>
        <p:spPr>
          <a:xfrm>
            <a:off x="467544" y="5373216"/>
            <a:ext cx="8497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involved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test of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98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108" y="2948859"/>
            <a:ext cx="4798568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3" y="2948859"/>
            <a:ext cx="4798566" cy="36000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2250148" y="3847288"/>
            <a:ext cx="1529764" cy="516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720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3. Baseline protection scheme - Detection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20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3" y="836712"/>
            <a:ext cx="910248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quench fast detection at high current is a must for the 11 T dipole.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Nominal: </a:t>
            </a:r>
            <a:r>
              <a:rPr lang="en-GB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sz="1600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=100 mV,  </a:t>
            </a:r>
            <a:r>
              <a:rPr lang="en-GB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 </a:t>
            </a:r>
            <a:r>
              <a:rPr lang="en-GB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Δ</a:t>
            </a:r>
            <a:r>
              <a:rPr lang="en-GB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</a:t>
            </a:r>
            <a:r>
              <a:rPr lang="en-GB" sz="1600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det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= 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GB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l-GR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Δ</a:t>
            </a:r>
            <a:r>
              <a:rPr lang="en-GB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 = 40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7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detection parameters as a function of the magnet current are needed in order cope with the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voltage spikes at low field due to the flux jumps on the superconductor. Two possible approaches: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4010" y="4797152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MBHDP101</a:t>
            </a: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35588" y="5141731"/>
            <a:ext cx="168060" cy="864089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35588" y="5141731"/>
            <a:ext cx="336373" cy="335906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50148" y="3948106"/>
            <a:ext cx="1529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detection parameters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Connector 22"/>
          <p:cNvCxnSpPr>
            <a:stCxn id="22" idx="2"/>
          </p:cNvCxnSpPr>
          <p:nvPr/>
        </p:nvCxnSpPr>
        <p:spPr>
          <a:xfrm flipH="1">
            <a:off x="2593432" y="4409771"/>
            <a:ext cx="421598" cy="193805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95536" y="2435147"/>
            <a:ext cx="4169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threshold voltage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fixed validation delay (10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9" name="Rectangle 8"/>
          <p:cNvSpPr/>
          <p:nvPr/>
        </p:nvSpPr>
        <p:spPr>
          <a:xfrm>
            <a:off x="4338108" y="240685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option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detection delay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fixed threshold voltage (100 mV)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67748" y="4797152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MBHDP101</a:t>
            </a: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5339326" y="5141731"/>
            <a:ext cx="168060" cy="864089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339326" y="5141731"/>
            <a:ext cx="336373" cy="335906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460436" y="4397798"/>
            <a:ext cx="1529764" cy="516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detection parameters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6803720" y="4929503"/>
            <a:ext cx="421598" cy="224583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13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642" y="962595"/>
            <a:ext cx="2399284" cy="1800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7886681" y="1470541"/>
            <a:ext cx="1124408" cy="317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941562"/>
            <a:ext cx="2399283" cy="18000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724128" y="1470541"/>
            <a:ext cx="1154514" cy="3418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2299" y="2699505"/>
            <a:ext cx="5149806" cy="3863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3. Baseline protection scheme - Detection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21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01" y="836712"/>
            <a:ext cx="433923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a simplified adiabatic model, and scaling the measured flux jumps in MBHDP101 with the magnet length to define the detection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magnet is protected for all the current levels using both approaches.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validation delay for a fixed threshold voltage of 100 mV is more conservative.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on the prototype needed to have a better understanding on the impact of flux jumps on the quench detection system.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3330" y="2631790"/>
            <a:ext cx="8996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MBHDP101</a:t>
            </a:r>
            <a:endParaRPr lang="en-GB" sz="105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/>
          <p:cNvCxnSpPr>
            <a:stCxn id="8" idx="0"/>
          </p:cNvCxnSpPr>
          <p:nvPr/>
        </p:nvCxnSpPr>
        <p:spPr>
          <a:xfrm flipH="1" flipV="1">
            <a:off x="5149293" y="2427738"/>
            <a:ext cx="213840" cy="204052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0"/>
          </p:cNvCxnSpPr>
          <p:nvPr/>
        </p:nvCxnSpPr>
        <p:spPr>
          <a:xfrm flipV="1">
            <a:off x="5363133" y="2282875"/>
            <a:ext cx="216979" cy="348915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62810" y="2699505"/>
            <a:ext cx="8996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MBHDP101</a:t>
            </a:r>
            <a:endParaRPr lang="en-GB" sz="105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/>
          <p:cNvCxnSpPr>
            <a:stCxn id="15" idx="0"/>
          </p:cNvCxnSpPr>
          <p:nvPr/>
        </p:nvCxnSpPr>
        <p:spPr>
          <a:xfrm flipV="1">
            <a:off x="7312613" y="2427738"/>
            <a:ext cx="0" cy="271767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5" idx="0"/>
          </p:cNvCxnSpPr>
          <p:nvPr/>
        </p:nvCxnSpPr>
        <p:spPr>
          <a:xfrm flipV="1">
            <a:off x="7312613" y="2282875"/>
            <a:ext cx="228967" cy="416630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12294" y="4631259"/>
            <a:ext cx="39363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Remarks: assumptions on the simplified adiabatic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Inputs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propagation velocity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 delay.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Assumptions</a:t>
            </a:r>
            <a:endParaRPr lang="en-US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the conductors on the outer layer quenched at the heater delay.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outer to inner layer quench propagation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46833" y="1440081"/>
            <a:ext cx="13090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Simulated detection parameters</a:t>
            </a:r>
            <a:endParaRPr lang="en-GB" sz="105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Connector 22"/>
          <p:cNvCxnSpPr>
            <a:stCxn id="22" idx="2"/>
          </p:cNvCxnSpPr>
          <p:nvPr/>
        </p:nvCxnSpPr>
        <p:spPr>
          <a:xfrm flipH="1">
            <a:off x="5990117" y="1855579"/>
            <a:ext cx="311232" cy="239972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76509" y="1440081"/>
            <a:ext cx="136154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Simulated detection parameters</a:t>
            </a:r>
            <a:endParaRPr lang="en-GB" sz="105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Connector 30"/>
          <p:cNvCxnSpPr>
            <a:stCxn id="30" idx="2"/>
          </p:cNvCxnSpPr>
          <p:nvPr/>
        </p:nvCxnSpPr>
        <p:spPr>
          <a:xfrm flipH="1">
            <a:off x="8143209" y="1855579"/>
            <a:ext cx="314072" cy="212478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490375" y="744959"/>
            <a:ext cx="824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lang="en-GB" sz="1400" dirty="0"/>
          </a:p>
        </p:txBody>
      </p:sp>
      <p:sp>
        <p:nvSpPr>
          <p:cNvPr id="53" name="Rectangle 52"/>
          <p:cNvSpPr/>
          <p:nvPr/>
        </p:nvSpPr>
        <p:spPr>
          <a:xfrm>
            <a:off x="7380312" y="744959"/>
            <a:ext cx="16337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Option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613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850391">
              <a:defRPr sz="4278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FFFFFF"/>
                </a:solidFill>
              </a:rPr>
              <a:t>3. Baseline protection </a:t>
            </a:r>
            <a:r>
              <a:rPr sz="3600" dirty="0" smtClean="0">
                <a:solidFill>
                  <a:srgbClr val="FFFFFF"/>
                </a:solidFill>
              </a:rPr>
              <a:t>scheme</a:t>
            </a:r>
            <a:r>
              <a:rPr lang="en-GB" sz="3600" dirty="0" smtClean="0">
                <a:solidFill>
                  <a:srgbClr val="FFFFFF"/>
                </a:solidFill>
              </a:rPr>
              <a:t> – Quench Heaters</a:t>
            </a:r>
            <a:r>
              <a:rPr sz="3600" dirty="0" smtClean="0">
                <a:solidFill>
                  <a:srgbClr val="FFFFFF"/>
                </a:solidFill>
              </a:rPr>
              <a:t> 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132" name="Shape 132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22</a:t>
            </a:fld>
            <a:endParaRPr>
              <a:solidFill>
                <a:srgbClr val="0C377B"/>
              </a:solidFill>
            </a:endParaRPr>
          </a:p>
        </p:txBody>
      </p:sp>
      <p:sp>
        <p:nvSpPr>
          <p:cNvPr id="27" name="Shape 153"/>
          <p:cNvSpPr/>
          <p:nvPr/>
        </p:nvSpPr>
        <p:spPr>
          <a:xfrm>
            <a:off x="458571" y="4954809"/>
            <a:ext cx="8490043" cy="617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322326" lvl="1" indent="-285750" defTabSz="457200">
              <a:spcBef>
                <a:spcPts val="1200"/>
              </a:spcBef>
              <a:buSzPct val="8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1700" dirty="0" smtClean="0">
              <a:solidFill>
                <a:schemeClr val="tx1"/>
              </a:solidFill>
              <a:latin typeface="Times New Roman"/>
              <a:ea typeface="Times"/>
              <a:cs typeface="Times New Roman"/>
              <a:sym typeface="Times"/>
            </a:endParaRPr>
          </a:p>
          <a:p>
            <a:pPr marL="322326" lvl="1" indent="-285750" defTabSz="457200">
              <a:spcBef>
                <a:spcPts val="1200"/>
              </a:spcBef>
              <a:buSzPct val="8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1700" dirty="0" smtClean="0">
              <a:solidFill>
                <a:schemeClr val="tx1"/>
              </a:solidFill>
              <a:latin typeface="Times New Roman"/>
              <a:ea typeface="Times"/>
              <a:cs typeface="Times New Roman"/>
              <a:sym typeface="Times"/>
            </a:endParaRPr>
          </a:p>
        </p:txBody>
      </p:sp>
      <p:pic>
        <p:nvPicPr>
          <p:cNvPr id="30" name="11T_OL_250mm_dim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32040" y="3164877"/>
            <a:ext cx="3619937" cy="820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90" y="1157203"/>
            <a:ext cx="2798737" cy="182215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08520" y="4084024"/>
            <a:ext cx="94383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326" lvl="0" indent="-285750" defTabSz="457200">
              <a:buClr>
                <a:schemeClr val="tx1"/>
              </a:buClr>
              <a:defRPr>
                <a:solidFill>
                  <a:srgbClr val="000000"/>
                </a:solidFill>
              </a:defRPr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   “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Standard”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LHC quench heater power supply</a:t>
            </a:r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:</a:t>
            </a:r>
          </a:p>
          <a:p>
            <a:pPr marL="322326" lvl="0" indent="-285750" defTabSz="457200">
              <a:buClr>
                <a:schemeClr val="tx1"/>
              </a:buClr>
              <a:defRPr>
                <a:solidFill>
                  <a:srgbClr val="000000"/>
                </a:solidFill>
              </a:defRPr>
            </a:pPr>
            <a:endParaRPr lang="en-US" sz="1600" dirty="0">
              <a:solidFill>
                <a:schemeClr val="tx2"/>
              </a:solidFill>
              <a:latin typeface="Times New Roman" panose="02020603050405020304" pitchFamily="18" charset="0"/>
              <a:ea typeface="Times"/>
              <a:cs typeface="Times New Roman" panose="02020603050405020304" pitchFamily="18" charset="0"/>
              <a:sym typeface="Times"/>
            </a:endParaRPr>
          </a:p>
          <a:p>
            <a:pPr marL="804144" lvl="1" indent="-285750" defTabSz="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Charging voltage</a:t>
            </a:r>
            <a:r>
              <a:rPr lang="en-US" sz="16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: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900 V</a:t>
            </a:r>
            <a:r>
              <a:rPr lang="en-US" sz="16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 (± </a:t>
            </a: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450 </a:t>
            </a:r>
            <a:r>
              <a:rPr lang="en-US" sz="16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V)</a:t>
            </a:r>
            <a:endParaRPr lang="en-US" sz="1600" dirty="0">
              <a:solidFill>
                <a:schemeClr val="tx2"/>
              </a:solidFill>
              <a:latin typeface="Times New Roman" panose="02020603050405020304" pitchFamily="18" charset="0"/>
              <a:ea typeface="Times"/>
              <a:cs typeface="Times New Roman" panose="02020603050405020304" pitchFamily="18" charset="0"/>
              <a:sym typeface="Times"/>
            </a:endParaRPr>
          </a:p>
          <a:p>
            <a:pPr marL="804144" lvl="1" indent="-285750" defTabSz="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Maximum current through the heaters: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150 A</a:t>
            </a:r>
            <a:r>
              <a:rPr lang="en-US" sz="1600" dirty="0"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(instead of 80 A)</a:t>
            </a:r>
          </a:p>
          <a:p>
            <a:pPr marL="804144" lvl="1" indent="-285750" defTabSz="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Capacitance: 7.05 mF</a:t>
            </a:r>
          </a:p>
          <a:p>
            <a:pPr marL="804144" lvl="1" indent="-285750" defTabSz="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Improvement of the heater firing unit expected to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reduce the heater firing delay from 5 </a:t>
            </a:r>
            <a:r>
              <a:rPr lang="en-US" sz="1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ms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 to 1 </a:t>
            </a:r>
            <a:r>
              <a:rPr lang="en-US" sz="1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ms.</a:t>
            </a:r>
            <a:endParaRPr 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Times"/>
              <a:cs typeface="Times New Roman" panose="02020603050405020304" pitchFamily="18" charset="0"/>
              <a:sym typeface="Times"/>
            </a:endParaRPr>
          </a:p>
          <a:p>
            <a:pPr marL="804144" lvl="1" indent="-285750" defTabSz="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Integration study needed to fit 16 heater power supplies for each </a:t>
            </a:r>
            <a:r>
              <a:rPr lang="en-US" sz="1600" dirty="0" err="1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cryo</a:t>
            </a: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-assembly</a:t>
            </a:r>
          </a:p>
        </p:txBody>
      </p:sp>
      <p:sp>
        <p:nvSpPr>
          <p:cNvPr id="31" name="Rectangle 30"/>
          <p:cNvSpPr/>
          <p:nvPr/>
        </p:nvSpPr>
        <p:spPr>
          <a:xfrm>
            <a:off x="-18110" y="2127193"/>
            <a:ext cx="43541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4144" lvl="1" indent="-285750" defTabSz="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Heater </a:t>
            </a:r>
            <a:r>
              <a:rPr lang="en-US" sz="1600" dirty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geometry optimized to have a uniform quench in the magnet cross section and a propagation in between stations faster than 5 </a:t>
            </a:r>
            <a:r>
              <a:rPr lang="en-US" sz="1600" dirty="0" err="1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ms.</a:t>
            </a:r>
            <a:r>
              <a:rPr lang="en-US" sz="1600" dirty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 </a:t>
            </a:r>
          </a:p>
          <a:p>
            <a:pPr marL="804144" lvl="1" indent="-285750" defTabSz="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High field and low field quench heater in series (better for redundancy</a:t>
            </a:r>
            <a:r>
              <a:rPr lang="en-US" sz="1600" dirty="0" smtClean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50976" y="1125947"/>
            <a:ext cx="92314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indent="0" defTabSz="457200">
              <a:spcBef>
                <a:spcPts val="1200"/>
              </a:spcBef>
              <a:buClr>
                <a:schemeClr val="tx1"/>
              </a:buClr>
              <a:buNone/>
              <a:defRPr>
                <a:solidFill>
                  <a:srgbClr val="000000"/>
                </a:solidFill>
              </a:defRPr>
            </a:pP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  Each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aperture is protected with 4 quench heater 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circuits</a:t>
            </a:r>
          </a:p>
          <a:p>
            <a:pPr marL="36576" lvl="0" indent="0" defTabSz="457200">
              <a:spcBef>
                <a:spcPts val="1200"/>
              </a:spcBef>
              <a:buClr>
                <a:schemeClr val="tx1"/>
              </a:buClr>
              <a:buNone/>
              <a:defRPr>
                <a:solidFill>
                  <a:srgbClr val="000000"/>
                </a:solidFill>
              </a:defRPr>
            </a:pP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"/>
                <a:cs typeface="Times New Roman" panose="02020603050405020304" pitchFamily="18" charset="0"/>
                <a:sym typeface="Times"/>
              </a:rPr>
              <a:t> </a:t>
            </a:r>
            <a:r>
              <a:rPr lang="en-GB" dirty="0">
                <a:solidFill>
                  <a:schemeClr val="tx2"/>
                </a:solidFill>
                <a:latin typeface="Times New Roman"/>
                <a:ea typeface="Times"/>
                <a:cs typeface="Times New Roman"/>
                <a:sym typeface="Times"/>
              </a:rPr>
              <a:t>(2 heater circuits per coil, only in the outer layer)</a:t>
            </a:r>
          </a:p>
        </p:txBody>
      </p:sp>
    </p:spTree>
    <p:extLst>
      <p:ext uri="{BB962C8B-B14F-4D97-AF65-F5344CB8AC3E}">
        <p14:creationId xmlns:p14="http://schemas.microsoft.com/office/powerpoint/2010/main" val="6674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1" y="1076020"/>
            <a:ext cx="6243554" cy="4696525"/>
          </a:xfrm>
          <a:prstGeom prst="rect">
            <a:avLst/>
          </a:prstGeom>
        </p:spPr>
      </p:pic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84873"/>
          </a:xfrm>
          <a:prstGeom prst="rect">
            <a:avLst/>
          </a:prstGeom>
        </p:spPr>
        <p:txBody>
          <a:bodyPr>
            <a:normAutofit/>
          </a:bodyPr>
          <a:lstStyle>
            <a:lvl1pPr defTabSz="850391">
              <a:defRPr sz="4278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78" dirty="0">
                <a:solidFill>
                  <a:srgbClr val="FFFFFF"/>
                </a:solidFill>
              </a:rPr>
              <a:t>3. Baseline protection </a:t>
            </a:r>
            <a:r>
              <a:rPr sz="4278" dirty="0" smtClean="0">
                <a:solidFill>
                  <a:srgbClr val="FFFFFF"/>
                </a:solidFill>
              </a:rPr>
              <a:t>scheme</a:t>
            </a:r>
            <a:r>
              <a:rPr lang="en-GB" sz="4278" dirty="0" smtClean="0">
                <a:solidFill>
                  <a:srgbClr val="FFFFFF"/>
                </a:solidFill>
              </a:rPr>
              <a:t> - </a:t>
            </a:r>
            <a:r>
              <a:rPr lang="en-GB" sz="4278" dirty="0" err="1" smtClean="0">
                <a:solidFill>
                  <a:srgbClr val="FFFFFF"/>
                </a:solidFill>
              </a:rPr>
              <a:t>T</a:t>
            </a:r>
            <a:r>
              <a:rPr lang="en-GB" sz="4278" baseline="-25000" dirty="0" err="1" smtClean="0">
                <a:solidFill>
                  <a:srgbClr val="FFFFFF"/>
                </a:solidFill>
              </a:rPr>
              <a:t>max</a:t>
            </a:r>
            <a:endParaRPr sz="4278" baseline="-25000" dirty="0">
              <a:solidFill>
                <a:srgbClr val="FFFFFF"/>
              </a:solidFill>
            </a:endParaRPr>
          </a:p>
        </p:txBody>
      </p:sp>
      <p:sp>
        <p:nvSpPr>
          <p:cNvPr id="169" name="Shape 169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23</a:t>
            </a:fld>
            <a:endParaRPr>
              <a:solidFill>
                <a:srgbClr val="0C377B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/>
        </p:nvSpPr>
        <p:spPr>
          <a:xfrm>
            <a:off x="68171" y="1132034"/>
            <a:ext cx="3207686" cy="4212097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chemeClr val="tx1"/>
              </a:buClr>
              <a:buNone/>
            </a:pPr>
            <a:endParaRPr lang="en-GB" sz="18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mV threshold, 10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validation</a:t>
            </a:r>
          </a:p>
          <a:p>
            <a:pPr>
              <a:buClr>
                <a:schemeClr val="tx1"/>
              </a:buClr>
            </a:pPr>
            <a:r>
              <a:rPr lang="en-GB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heater firing delay</a:t>
            </a:r>
          </a:p>
          <a:p>
            <a:pPr>
              <a:buClr>
                <a:schemeClr val="tx1"/>
              </a:buClr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Assumed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heaters impregnated with the coil. (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heater delay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̴ </a:t>
            </a:r>
            <a:r>
              <a:rPr lang="en-GB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en-GB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Total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 from heater to coil :</a:t>
            </a:r>
          </a:p>
          <a:p>
            <a:pPr lvl="1">
              <a:buClr>
                <a:schemeClr val="tx1"/>
              </a:buClr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µm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kapton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buClr>
                <a:schemeClr val="tx1"/>
              </a:buClr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µm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conductor insulation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Nominal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conductor parameters, RRR=100 </a:t>
            </a:r>
          </a:p>
          <a:p>
            <a:pPr>
              <a:buClr>
                <a:schemeClr val="tx1"/>
              </a:buClr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quench heaters fired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23023" y="1396330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280 ± 20 K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23023" y="196316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230 ± 20 K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7" t="38439" r="28613" b="21206"/>
          <a:stretch/>
        </p:blipFill>
        <p:spPr bwMode="auto">
          <a:xfrm>
            <a:off x="6567978" y="2760453"/>
            <a:ext cx="2160621" cy="171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2" t="32918" r="74890" b="29611"/>
          <a:stretch/>
        </p:blipFill>
        <p:spPr bwMode="auto">
          <a:xfrm>
            <a:off x="6140082" y="2700494"/>
            <a:ext cx="468718" cy="182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17223423">
            <a:off x="6491297" y="2999671"/>
            <a:ext cx="7207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Times New Roman"/>
                <a:ea typeface="Arial"/>
                <a:cs typeface="Times New Roman"/>
                <a:sym typeface="Arial"/>
              </a:rPr>
              <a:t>High field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Times New Roman"/>
              <a:ea typeface="Arial"/>
              <a:cs typeface="Times New Roman"/>
              <a:sym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21612" y="4386340"/>
            <a:ext cx="69506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FillTx/>
                <a:latin typeface="Times New Roman"/>
                <a:ea typeface="Arial"/>
                <a:cs typeface="Times New Roman"/>
                <a:sym typeface="Arial"/>
              </a:rPr>
              <a:t>Low field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uFillTx/>
              <a:latin typeface="Times New Roman"/>
              <a:ea typeface="Arial"/>
              <a:cs typeface="Times New Roman"/>
              <a:sym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82609" y="5779957"/>
            <a:ext cx="6454314" cy="10156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we have today: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 firing delay = 5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Heaters delay = 20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170" y="845291"/>
            <a:ext cx="90758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Clr>
                <a:schemeClr val="tx2"/>
              </a:buClr>
              <a:buNone/>
            </a:pPr>
            <a:r>
              <a:rPr lang="en-GB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hot spot temperature under accelerator conditions:</a:t>
            </a:r>
            <a:endParaRPr lang="en-GB" sz="2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68149" y="6107757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320 ± 20 K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457200" y="1013957"/>
            <a:ext cx="8226853" cy="50307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Magnet Parameters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Results and analysis on short magnet models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Overview of the magnet tested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Initial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</a:rPr>
              <a:t>quench propagation and </a:t>
            </a: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detection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heater performance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propagation within the coil</a:t>
            </a:r>
            <a:endParaRPr sz="2400" dirty="0">
              <a:solidFill>
                <a:schemeClr val="bg1">
                  <a:lumMod val="50000"/>
                </a:schemeClr>
              </a:solidFill>
            </a:endParaRP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Baseline protection scheme</a:t>
            </a:r>
          </a:p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b="1" dirty="0" smtClean="0">
                <a:solidFill>
                  <a:schemeClr val="tx2"/>
                </a:solidFill>
              </a:rPr>
              <a:t>Analysis of failure case scenarios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24</a:t>
            </a:fld>
            <a:endParaRPr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13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4.1 Definition of the worst case scenario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25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7247" b="30042"/>
          <a:stretch/>
        </p:blipFill>
        <p:spPr bwMode="auto">
          <a:xfrm>
            <a:off x="6006938" y="1830323"/>
            <a:ext cx="2165462" cy="189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7802242" y="1912948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C377B"/>
            </a:solidFill>
            <a:prstDash val="solid"/>
          </a:ln>
          <a:effectLst/>
        </p:spPr>
      </p:cxnSp>
      <p:cxnSp>
        <p:nvCxnSpPr>
          <p:cNvPr id="7" name="Straight Connector 6"/>
          <p:cNvCxnSpPr/>
          <p:nvPr/>
        </p:nvCxnSpPr>
        <p:spPr>
          <a:xfrm>
            <a:off x="8132386" y="2349902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0C377B"/>
            </a:solidFill>
            <a:prstDash val="solid"/>
          </a:ln>
          <a:effectLst/>
        </p:spPr>
      </p:cxnSp>
      <p:cxnSp>
        <p:nvCxnSpPr>
          <p:cNvPr id="8" name="Straight Connector 7"/>
          <p:cNvCxnSpPr/>
          <p:nvPr/>
        </p:nvCxnSpPr>
        <p:spPr>
          <a:xfrm flipV="1">
            <a:off x="6223270" y="1912948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9" name="Straight Connector 8"/>
          <p:cNvCxnSpPr/>
          <p:nvPr/>
        </p:nvCxnSpPr>
        <p:spPr>
          <a:xfrm flipV="1">
            <a:off x="6040866" y="2424642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10" name="Straight Connector 9"/>
          <p:cNvCxnSpPr/>
          <p:nvPr/>
        </p:nvCxnSpPr>
        <p:spPr>
          <a:xfrm rot="5400000">
            <a:off x="7743801" y="3437725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1" name="Straight Connector 10"/>
          <p:cNvCxnSpPr/>
          <p:nvPr/>
        </p:nvCxnSpPr>
        <p:spPr>
          <a:xfrm>
            <a:off x="6040866" y="2926243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12" name="Straight Connector 11"/>
          <p:cNvCxnSpPr/>
          <p:nvPr/>
        </p:nvCxnSpPr>
        <p:spPr>
          <a:xfrm rot="5400000" flipV="1">
            <a:off x="6202894" y="3379813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13" name="Straight Connector 12"/>
          <p:cNvCxnSpPr/>
          <p:nvPr/>
        </p:nvCxnSpPr>
        <p:spPr>
          <a:xfrm rot="10800000" flipV="1">
            <a:off x="8138388" y="2880451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108585" y="1479221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9041" y="2981164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56317" y="2871395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86427" y="1547985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11171" y="2347854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24328" y="387208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29868" y="374946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82167" y="241404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7940219" y="1479221"/>
            <a:ext cx="567120" cy="544394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42" name="Straight Connector 41"/>
          <p:cNvCxnSpPr/>
          <p:nvPr/>
        </p:nvCxnSpPr>
        <p:spPr>
          <a:xfrm flipV="1">
            <a:off x="8181592" y="1898778"/>
            <a:ext cx="567120" cy="544394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43" name="Straight Connector 42"/>
          <p:cNvCxnSpPr/>
          <p:nvPr/>
        </p:nvCxnSpPr>
        <p:spPr>
          <a:xfrm flipH="1" flipV="1">
            <a:off x="8515058" y="1479222"/>
            <a:ext cx="242846" cy="41655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49" name="Straight Connector 48"/>
          <p:cNvCxnSpPr/>
          <p:nvPr/>
        </p:nvCxnSpPr>
        <p:spPr>
          <a:xfrm rot="16200000" flipV="1">
            <a:off x="5772717" y="1499492"/>
            <a:ext cx="567120" cy="544394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ysDash"/>
          </a:ln>
          <a:effectLst/>
        </p:spPr>
      </p:cxnSp>
      <p:cxnSp>
        <p:nvCxnSpPr>
          <p:cNvPr id="50" name="Straight Connector 49"/>
          <p:cNvCxnSpPr/>
          <p:nvPr/>
        </p:nvCxnSpPr>
        <p:spPr>
          <a:xfrm rot="16200000" flipV="1">
            <a:off x="5502205" y="1964314"/>
            <a:ext cx="567120" cy="544394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ysDash"/>
          </a:ln>
          <a:effectLst/>
        </p:spPr>
      </p:cxnSp>
      <p:cxnSp>
        <p:nvCxnSpPr>
          <p:cNvPr id="51" name="Straight Connector 50"/>
          <p:cNvCxnSpPr/>
          <p:nvPr/>
        </p:nvCxnSpPr>
        <p:spPr>
          <a:xfrm flipH="1">
            <a:off x="5511007" y="1475234"/>
            <a:ext cx="271725" cy="479655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ysDash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 rot="10800000" flipV="1">
            <a:off x="5468971" y="3067146"/>
            <a:ext cx="567120" cy="544394"/>
          </a:xfrm>
          <a:prstGeom prst="line">
            <a:avLst/>
          </a:prstGeom>
          <a:noFill/>
          <a:ln w="12700" cap="flat" cmpd="sng" algn="ctr">
            <a:solidFill>
              <a:srgbClr val="7030A0"/>
            </a:solidFill>
            <a:prstDash val="sysDash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 rot="10800000" flipV="1">
            <a:off x="5757306" y="3562578"/>
            <a:ext cx="567120" cy="544394"/>
          </a:xfrm>
          <a:prstGeom prst="line">
            <a:avLst/>
          </a:prstGeom>
          <a:noFill/>
          <a:ln w="12700" cap="flat" cmpd="sng" algn="ctr">
            <a:solidFill>
              <a:srgbClr val="7030A0"/>
            </a:solidFill>
            <a:prstDash val="sysDash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>
            <a:off x="5495859" y="3617954"/>
            <a:ext cx="253210" cy="489018"/>
          </a:xfrm>
          <a:prstGeom prst="line">
            <a:avLst/>
          </a:prstGeom>
          <a:noFill/>
          <a:ln w="12700" cap="flat" cmpd="sng" algn="ctr">
            <a:solidFill>
              <a:srgbClr val="7030A0"/>
            </a:solidFill>
            <a:prstDash val="sysDash"/>
          </a:ln>
          <a:effectLst/>
        </p:spPr>
      </p:cxn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00" r="3538" b="43700"/>
          <a:stretch/>
        </p:blipFill>
        <p:spPr>
          <a:xfrm rot="10800000">
            <a:off x="-1" y="5661620"/>
            <a:ext cx="9159257" cy="1196380"/>
          </a:xfrm>
          <a:prstGeom prst="rect">
            <a:avLst/>
          </a:prstGeom>
        </p:spPr>
      </p:pic>
      <p:sp>
        <p:nvSpPr>
          <p:cNvPr id="69" name="Content Placeholder 68"/>
          <p:cNvSpPr>
            <a:spLocks noGrp="1"/>
          </p:cNvSpPr>
          <p:nvPr>
            <p:ph idx="1"/>
          </p:nvPr>
        </p:nvSpPr>
        <p:spPr>
          <a:xfrm>
            <a:off x="108316" y="803421"/>
            <a:ext cx="5021603" cy="4858199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The baseline protection scheme considers 2 heater circuits per coil (i.e. 4 circuits per aperture, 16 circuits per </a:t>
            </a:r>
            <a:r>
              <a:rPr lang="en-GB" sz="1800" dirty="0" err="1" smtClean="0"/>
              <a:t>cryo</a:t>
            </a:r>
            <a:r>
              <a:rPr lang="en-GB" sz="1800" dirty="0" smtClean="0"/>
              <a:t>-assembly).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Compatible </a:t>
            </a:r>
            <a:r>
              <a:rPr lang="en-GB" sz="1400" dirty="0"/>
              <a:t>with U-shape heater </a:t>
            </a:r>
            <a:r>
              <a:rPr lang="en-GB" sz="1400" dirty="0">
                <a:sym typeface="Wingdings" panose="05000000000000000000" pitchFamily="2" charset="2"/>
              </a:rPr>
              <a:t> 2 connections/heater circuit </a:t>
            </a:r>
            <a:r>
              <a:rPr lang="en-GB" sz="1400" dirty="0" smtClean="0">
                <a:sym typeface="Wingdings" panose="05000000000000000000" pitchFamily="2" charset="2"/>
              </a:rPr>
              <a:t> (only in the magnet connection end) </a:t>
            </a:r>
            <a:r>
              <a:rPr lang="en-GB" sz="1400" dirty="0">
                <a:sym typeface="Wingdings" panose="05000000000000000000" pitchFamily="2" charset="2"/>
              </a:rPr>
              <a:t>lower </a:t>
            </a:r>
            <a:r>
              <a:rPr lang="en-GB" sz="1400" dirty="0"/>
              <a:t>risk of heater </a:t>
            </a:r>
            <a:r>
              <a:rPr lang="en-GB" sz="1400" dirty="0" smtClean="0"/>
              <a:t>damage </a:t>
            </a:r>
            <a:r>
              <a:rPr lang="en-GB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en-GB" sz="1400" dirty="0" smtClean="0"/>
              <a:t>;</a:t>
            </a:r>
            <a:endParaRPr lang="en-GB" sz="14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For one heater failure we </a:t>
            </a:r>
            <a:r>
              <a:rPr lang="en-GB" sz="1400" dirty="0" smtClean="0"/>
              <a:t>lose </a:t>
            </a:r>
            <a:r>
              <a:rPr lang="en-GB" sz="1400" dirty="0"/>
              <a:t>only one high field </a:t>
            </a:r>
            <a:r>
              <a:rPr lang="en-GB" sz="1400" dirty="0" smtClean="0"/>
              <a:t>heater, which </a:t>
            </a:r>
            <a:r>
              <a:rPr lang="en-GB" sz="1400" dirty="0"/>
              <a:t>are much more efficient than the low field </a:t>
            </a:r>
            <a:r>
              <a:rPr lang="en-GB" sz="1400" dirty="0" smtClean="0"/>
              <a:t>heaters</a:t>
            </a:r>
            <a:r>
              <a:rPr lang="en-GB" sz="1400" dirty="0"/>
              <a:t> </a:t>
            </a:r>
            <a:r>
              <a:rPr lang="en-GB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en-GB" sz="1400" dirty="0" smtClean="0"/>
              <a:t>;</a:t>
            </a:r>
            <a:endParaRPr lang="en-GB" sz="14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It is not the optimal configuration for internal coil voltage distribution in case of heater failure </a:t>
            </a:r>
            <a:r>
              <a:rPr lang="en-GB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r>
              <a:rPr lang="en-GB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.</a:t>
            </a:r>
            <a:endParaRPr lang="en-GB" sz="1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</a:t>
            </a:r>
            <a:r>
              <a:rPr lang="en-GB" sz="1800" dirty="0" smtClean="0"/>
              <a:t>worst case scenario assumes the failure of two heater circuits: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For the case of the LHC-MB dipoles this means that one full aperture out of two is not quenching, but in case of failure there is a reserve circuit (low field heaters).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For the case of the 11 T it means that one coil out of 16 is not quenching, but in case of failure there is no a reserve circuit.</a:t>
            </a:r>
            <a:endParaRPr lang="en-GB" sz="14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2" t="24316" r="27541" b="37680"/>
          <a:stretch/>
        </p:blipFill>
        <p:spPr>
          <a:xfrm flipV="1">
            <a:off x="6364939" y="5031504"/>
            <a:ext cx="2634639" cy="1137685"/>
          </a:xfrm>
          <a:prstGeom prst="rect">
            <a:avLst/>
          </a:prstGeom>
        </p:spPr>
      </p:pic>
      <p:cxnSp>
        <p:nvCxnSpPr>
          <p:cNvPr id="72" name="Straight Connector 71"/>
          <p:cNvCxnSpPr/>
          <p:nvPr/>
        </p:nvCxnSpPr>
        <p:spPr>
          <a:xfrm>
            <a:off x="6364939" y="6169189"/>
            <a:ext cx="2048989" cy="4452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8903415" y="6094202"/>
            <a:ext cx="96163" cy="4715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802242" y="616379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rot="16200000" flipV="1">
            <a:off x="8152471" y="3014544"/>
            <a:ext cx="567120" cy="544394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ash"/>
          </a:ln>
          <a:effectLst/>
        </p:spPr>
      </p:cxnSp>
      <p:cxnSp>
        <p:nvCxnSpPr>
          <p:cNvPr id="78" name="Straight Connector 77"/>
          <p:cNvCxnSpPr/>
          <p:nvPr/>
        </p:nvCxnSpPr>
        <p:spPr>
          <a:xfrm rot="16200000" flipV="1">
            <a:off x="7881283" y="3601388"/>
            <a:ext cx="567120" cy="544394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ash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 flipH="1">
            <a:off x="8413928" y="3570142"/>
            <a:ext cx="320481" cy="598762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ash"/>
          </a:ln>
          <a:effectLst/>
        </p:spPr>
      </p:cxnSp>
    </p:spTree>
    <p:extLst>
      <p:ext uri="{BB962C8B-B14F-4D97-AF65-F5344CB8AC3E}">
        <p14:creationId xmlns:p14="http://schemas.microsoft.com/office/powerpoint/2010/main" val="288466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26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7247" b="30042"/>
          <a:stretch/>
        </p:blipFill>
        <p:spPr bwMode="auto">
          <a:xfrm>
            <a:off x="1431637" y="941995"/>
            <a:ext cx="2165462" cy="189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3226941" y="1024620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C377B"/>
            </a:solidFill>
            <a:prstDash val="solid"/>
          </a:ln>
          <a:effectLst/>
        </p:spPr>
      </p:cxnSp>
      <p:cxnSp>
        <p:nvCxnSpPr>
          <p:cNvPr id="20" name="Straight Connector 19"/>
          <p:cNvCxnSpPr/>
          <p:nvPr/>
        </p:nvCxnSpPr>
        <p:spPr>
          <a:xfrm>
            <a:off x="3557085" y="1461574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0C377B"/>
            </a:solidFill>
            <a:prstDash val="solid"/>
          </a:ln>
          <a:effectLst/>
        </p:spPr>
      </p:cxnSp>
      <p:cxnSp>
        <p:nvCxnSpPr>
          <p:cNvPr id="21" name="Straight Connector 20"/>
          <p:cNvCxnSpPr/>
          <p:nvPr/>
        </p:nvCxnSpPr>
        <p:spPr>
          <a:xfrm flipV="1">
            <a:off x="1647969" y="1024620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22" name="Straight Connector 21"/>
          <p:cNvCxnSpPr/>
          <p:nvPr/>
        </p:nvCxnSpPr>
        <p:spPr>
          <a:xfrm flipV="1">
            <a:off x="1465565" y="1536314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23" name="Straight Connector 22"/>
          <p:cNvCxnSpPr/>
          <p:nvPr/>
        </p:nvCxnSpPr>
        <p:spPr>
          <a:xfrm rot="5400000">
            <a:off x="3168500" y="2549397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24" name="Straight Connector 23"/>
          <p:cNvCxnSpPr/>
          <p:nvPr/>
        </p:nvCxnSpPr>
        <p:spPr>
          <a:xfrm>
            <a:off x="1465565" y="2037915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 rot="5400000" flipV="1">
            <a:off x="1627593" y="2491485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26" name="Straight Connector 25"/>
          <p:cNvCxnSpPr/>
          <p:nvPr/>
        </p:nvCxnSpPr>
        <p:spPr>
          <a:xfrm rot="10800000" flipV="1">
            <a:off x="3563087" y="1992123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136338" y="908720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5325" y="2103749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09173" y="200777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86589" y="926929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11240" y="1605344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84460" y="2618782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82275" y="2564517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3320" y="1487964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7247" b="30042"/>
          <a:stretch/>
        </p:blipFill>
        <p:spPr bwMode="auto">
          <a:xfrm>
            <a:off x="5879933" y="797979"/>
            <a:ext cx="2165462" cy="189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7675237" y="880604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C377B"/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/>
        </p:nvCxnSpPr>
        <p:spPr>
          <a:xfrm>
            <a:off x="8005381" y="1317558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 flipV="1">
            <a:off x="6096265" y="880604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 flipV="1">
            <a:off x="5913861" y="1392298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 rot="5400000">
            <a:off x="7616796" y="2405381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5913861" y="1893899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 rot="5400000" flipV="1">
            <a:off x="6075889" y="2347469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 rot="10800000" flipV="1">
            <a:off x="8011383" y="1848107"/>
            <a:ext cx="54224" cy="27290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5584634" y="764704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03621" y="195973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69099" y="178780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834885" y="78291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084166" y="1315510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732756" y="2474766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30571" y="2420501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77536" y="1329301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7247" b="30042"/>
          <a:stretch/>
        </p:blipFill>
        <p:spPr bwMode="auto">
          <a:xfrm>
            <a:off x="1462543" y="3995496"/>
            <a:ext cx="2165462" cy="189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9" name="Straight Connector 68"/>
          <p:cNvCxnSpPr/>
          <p:nvPr/>
        </p:nvCxnSpPr>
        <p:spPr>
          <a:xfrm>
            <a:off x="3257847" y="4078121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C377B"/>
            </a:solidFill>
            <a:prstDash val="solid"/>
          </a:ln>
          <a:effectLst/>
        </p:spPr>
      </p:cxnSp>
      <p:cxnSp>
        <p:nvCxnSpPr>
          <p:cNvPr id="70" name="Straight Connector 69"/>
          <p:cNvCxnSpPr/>
          <p:nvPr/>
        </p:nvCxnSpPr>
        <p:spPr>
          <a:xfrm>
            <a:off x="3587991" y="4515075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71" name="Straight Connector 70"/>
          <p:cNvCxnSpPr/>
          <p:nvPr/>
        </p:nvCxnSpPr>
        <p:spPr>
          <a:xfrm flipV="1">
            <a:off x="1678875" y="4078121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72" name="Straight Connector 71"/>
          <p:cNvCxnSpPr/>
          <p:nvPr/>
        </p:nvCxnSpPr>
        <p:spPr>
          <a:xfrm flipV="1">
            <a:off x="1496471" y="4589815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73" name="Straight Connector 72"/>
          <p:cNvCxnSpPr/>
          <p:nvPr/>
        </p:nvCxnSpPr>
        <p:spPr>
          <a:xfrm rot="5400000">
            <a:off x="3199406" y="5602898"/>
            <a:ext cx="251442" cy="254594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</p:cxnSp>
      <p:cxnSp>
        <p:nvCxnSpPr>
          <p:cNvPr id="74" name="Straight Connector 73"/>
          <p:cNvCxnSpPr/>
          <p:nvPr/>
        </p:nvCxnSpPr>
        <p:spPr>
          <a:xfrm>
            <a:off x="1496471" y="5091416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75" name="Straight Connector 74"/>
          <p:cNvCxnSpPr/>
          <p:nvPr/>
        </p:nvCxnSpPr>
        <p:spPr>
          <a:xfrm rot="5400000" flipV="1">
            <a:off x="1658499" y="5544986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76" name="Straight Connector 75"/>
          <p:cNvCxnSpPr/>
          <p:nvPr/>
        </p:nvCxnSpPr>
        <p:spPr>
          <a:xfrm rot="10800000" flipV="1">
            <a:off x="3593993" y="5045624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1167244" y="3962221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86231" y="5157250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640079" y="5061274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417495" y="3933056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666776" y="4195178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315366" y="567228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113181" y="5618018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60146" y="4526818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8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7247" b="30042"/>
          <a:stretch/>
        </p:blipFill>
        <p:spPr bwMode="auto">
          <a:xfrm>
            <a:off x="5876490" y="3995496"/>
            <a:ext cx="2165462" cy="189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6" name="Straight Connector 85"/>
          <p:cNvCxnSpPr/>
          <p:nvPr/>
        </p:nvCxnSpPr>
        <p:spPr>
          <a:xfrm>
            <a:off x="7671794" y="4078121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C377B"/>
            </a:solidFill>
            <a:prstDash val="solid"/>
          </a:ln>
          <a:effectLst/>
        </p:spPr>
      </p:cxnSp>
      <p:cxnSp>
        <p:nvCxnSpPr>
          <p:cNvPr id="87" name="Straight Connector 86"/>
          <p:cNvCxnSpPr/>
          <p:nvPr/>
        </p:nvCxnSpPr>
        <p:spPr>
          <a:xfrm>
            <a:off x="8001938" y="4515075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88" name="Straight Connector 87"/>
          <p:cNvCxnSpPr/>
          <p:nvPr/>
        </p:nvCxnSpPr>
        <p:spPr>
          <a:xfrm flipV="1">
            <a:off x="6092822" y="4078121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89" name="Straight Connector 88"/>
          <p:cNvCxnSpPr/>
          <p:nvPr/>
        </p:nvCxnSpPr>
        <p:spPr>
          <a:xfrm flipV="1">
            <a:off x="5910418" y="4589815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90" name="Straight Connector 89"/>
          <p:cNvCxnSpPr/>
          <p:nvPr/>
        </p:nvCxnSpPr>
        <p:spPr>
          <a:xfrm rot="5400000">
            <a:off x="7613353" y="5602898"/>
            <a:ext cx="251442" cy="25459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91" name="Straight Connector 90"/>
          <p:cNvCxnSpPr/>
          <p:nvPr/>
        </p:nvCxnSpPr>
        <p:spPr>
          <a:xfrm>
            <a:off x="5910418" y="5091416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92" name="Straight Connector 91"/>
          <p:cNvCxnSpPr/>
          <p:nvPr/>
        </p:nvCxnSpPr>
        <p:spPr>
          <a:xfrm rot="5400000" flipV="1">
            <a:off x="6072446" y="5544986"/>
            <a:ext cx="251442" cy="254594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</p:cxnSp>
      <p:cxnSp>
        <p:nvCxnSpPr>
          <p:cNvPr id="93" name="Straight Connector 92"/>
          <p:cNvCxnSpPr/>
          <p:nvPr/>
        </p:nvCxnSpPr>
        <p:spPr>
          <a:xfrm rot="10800000" flipV="1">
            <a:off x="8007940" y="5045624"/>
            <a:ext cx="54224" cy="272901"/>
          </a:xfrm>
          <a:prstGeom prst="line">
            <a:avLst/>
          </a:prstGeom>
          <a:noFill/>
          <a:ln w="25400" cap="flat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94" name="TextBox 93"/>
          <p:cNvSpPr txBox="1"/>
          <p:nvPr/>
        </p:nvSpPr>
        <p:spPr>
          <a:xfrm>
            <a:off x="5581191" y="3962221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3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300178" y="5157250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054026" y="5061274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831442" y="3980430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080723" y="4513027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2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729313" y="5672283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</a:t>
            </a:r>
            <a:r>
              <a:rPr lang="en-GB" sz="1200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3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27128" y="5618018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1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74093" y="4526818"/>
            <a:ext cx="6373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Circuit 4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4572000" y="0"/>
            <a:ext cx="0" cy="6833291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</p:cxnSp>
      <p:cxnSp>
        <p:nvCxnSpPr>
          <p:cNvPr id="105" name="Straight Connector 104"/>
          <p:cNvCxnSpPr/>
          <p:nvPr/>
        </p:nvCxnSpPr>
        <p:spPr>
          <a:xfrm flipV="1">
            <a:off x="-13937" y="3678932"/>
            <a:ext cx="9157937" cy="0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</p:cxnSp>
      <p:sp>
        <p:nvSpPr>
          <p:cNvPr id="109" name="TextBox 108"/>
          <p:cNvSpPr txBox="1"/>
          <p:nvPr/>
        </p:nvSpPr>
        <p:spPr>
          <a:xfrm>
            <a:off x="-7931" y="692696"/>
            <a:ext cx="89319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Option 1</a:t>
            </a:r>
          </a:p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(baseline)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587630" y="692696"/>
            <a:ext cx="81785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Option 2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588657" y="3697287"/>
            <a:ext cx="81785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Option 4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013" y="3697287"/>
            <a:ext cx="81785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Option 3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-41656" y="2906360"/>
            <a:ext cx="4585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 connections/heater circuit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one heater failure we lose only one high field heater.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Worse coil internal voltage distribution in case of failure.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543817" y="2904310"/>
            <a:ext cx="46618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 connections/heater circuit;</a:t>
            </a:r>
            <a:endParaRPr lang="en-GB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one heater failure we 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lose </a:t>
            </a:r>
            <a:r>
              <a:rPr lang="en-GB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one high field 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</a:t>
            </a:r>
            <a:endParaRPr lang="en-GB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</a:t>
            </a:r>
            <a:r>
              <a:rPr lang="en-GB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internal voltage distribution in case of 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13937" y="6146720"/>
            <a:ext cx="4557783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 connections/heater circuit;</a:t>
            </a:r>
            <a:endParaRPr lang="en-GB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one heater failure we </a:t>
            </a: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lose two high </a:t>
            </a: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</a:t>
            </a:r>
            <a:r>
              <a:rPr lang="en-GB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internal voltage distribution in case of </a:t>
            </a:r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00154" y="5931277"/>
            <a:ext cx="455778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 connections/heater circuit;</a:t>
            </a:r>
            <a:endParaRPr lang="en-GB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one heater failure we </a:t>
            </a: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lose two high </a:t>
            </a: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Inductive </a:t>
            </a:r>
            <a:r>
              <a:rPr lang="en-GB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 between heaters and magnet </a:t>
            </a: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showstopper </a:t>
            </a:r>
            <a:endParaRPr lang="en-GB" sz="1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20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4.1 Studied heater wiring options</a:t>
            </a:r>
            <a:endParaRPr lang="en-GB" dirty="0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3409619" y="1173996"/>
            <a:ext cx="1060910" cy="11721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18" name="Straight Connector 117"/>
          <p:cNvCxnSpPr/>
          <p:nvPr/>
        </p:nvCxnSpPr>
        <p:spPr>
          <a:xfrm>
            <a:off x="3623483" y="1596108"/>
            <a:ext cx="847046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1" name="Straight Connector 120"/>
          <p:cNvCxnSpPr/>
          <p:nvPr/>
        </p:nvCxnSpPr>
        <p:spPr>
          <a:xfrm flipV="1">
            <a:off x="4496783" y="1173996"/>
            <a:ext cx="3209" cy="425586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2" name="Straight Connector 121"/>
          <p:cNvCxnSpPr/>
          <p:nvPr/>
        </p:nvCxnSpPr>
        <p:spPr>
          <a:xfrm>
            <a:off x="7844832" y="1016109"/>
            <a:ext cx="1163033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3" name="Straight Connector 122"/>
          <p:cNvCxnSpPr/>
          <p:nvPr/>
        </p:nvCxnSpPr>
        <p:spPr>
          <a:xfrm>
            <a:off x="8011383" y="2007134"/>
            <a:ext cx="996482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4" name="Straight Connector 123"/>
          <p:cNvCxnSpPr/>
          <p:nvPr/>
        </p:nvCxnSpPr>
        <p:spPr>
          <a:xfrm flipV="1">
            <a:off x="9007865" y="1044204"/>
            <a:ext cx="0" cy="96293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5" name="Straight Connector 124"/>
          <p:cNvCxnSpPr/>
          <p:nvPr/>
        </p:nvCxnSpPr>
        <p:spPr>
          <a:xfrm flipV="1">
            <a:off x="3368049" y="4149080"/>
            <a:ext cx="1067816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6" name="Straight Connector 125"/>
          <p:cNvCxnSpPr/>
          <p:nvPr/>
        </p:nvCxnSpPr>
        <p:spPr>
          <a:xfrm>
            <a:off x="3357536" y="5695143"/>
            <a:ext cx="1078329" cy="3823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 flipV="1">
            <a:off x="4427984" y="4157890"/>
            <a:ext cx="0" cy="1541076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cxnSp>
        <p:nvCxnSpPr>
          <p:cNvPr id="128" name="Straight Connector 127"/>
          <p:cNvCxnSpPr/>
          <p:nvPr/>
        </p:nvCxnSpPr>
        <p:spPr>
          <a:xfrm flipV="1">
            <a:off x="6218543" y="4257427"/>
            <a:ext cx="1510770" cy="1360591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ysDash"/>
          </a:ln>
          <a:effectLst/>
        </p:spPr>
      </p:cxnSp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16"/>
          <a:stretch/>
        </p:blipFill>
        <p:spPr>
          <a:xfrm>
            <a:off x="6692961" y="4614995"/>
            <a:ext cx="543335" cy="58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6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4.2 Failure case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27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866331"/>
              </p:ext>
            </p:extLst>
          </p:nvPr>
        </p:nvGraphicFramePr>
        <p:xfrm>
          <a:off x="248273" y="764704"/>
          <a:ext cx="8647453" cy="4946910"/>
        </p:xfrm>
        <a:graphic>
          <a:graphicData uri="http://schemas.openxmlformats.org/drawingml/2006/table">
            <a:tbl>
              <a:tblPr/>
              <a:tblGrid>
                <a:gridCol w="2202749"/>
                <a:gridCol w="1868292"/>
                <a:gridCol w="2353997"/>
                <a:gridCol w="1404672"/>
                <a:gridCol w="817743"/>
              </a:tblGrid>
              <a:tr h="1822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11" marR="7011" marT="7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voltage</a:t>
                      </a: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ground(V)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turn to </a:t>
                      </a: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turn voltage(V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</a:t>
                      </a:r>
                      <a:r>
                        <a:rPr lang="en-GB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Nominal</a:t>
                      </a:r>
                    </a:p>
                  </a:txBody>
                  <a:tcPr marL="7011" marR="7011" marT="7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ROXIE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352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(without quench back)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318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260(with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quench back)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260(with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quench back)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Worst case scenario heater wiring option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ROXIE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1480 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(without quench back)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860 (with quench back)</a:t>
                      </a:r>
                    </a:p>
                    <a:p>
                      <a:pPr algn="ctr" rtl="0" fontAlgn="ctr"/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1500 (without quench back)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950(with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quench back)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1570 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(without quench back)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339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Worst case scenario heater wiring option 2</a:t>
                      </a:r>
                    </a:p>
                  </a:txBody>
                  <a:tcPr marL="7011" marR="7011" marT="70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ROXIE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1060 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(without quench back)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85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750 (with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quench back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1100 (without quench back)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356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(2x11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950(with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quench back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1500 (without quench back)</a:t>
                      </a:r>
                      <a:endParaRPr lang="en-GB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95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GB" sz="16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339</a:t>
                      </a:r>
                      <a:endParaRPr kumimoji="0" lang="en-GB" sz="1600" b="1" i="0" u="none" strike="noStrike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356992"/>
            <a:ext cx="1872208" cy="7496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341" y="4942836"/>
            <a:ext cx="2012419" cy="8057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4136" y="6256471"/>
            <a:ext cx="8895727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 spot temperature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expected to be 40 K lower in the final configuration by reducing the heater firing delay from 5 </a:t>
            </a:r>
            <a:r>
              <a:rPr lang="en-US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ms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to 1 </a:t>
            </a:r>
            <a:r>
              <a:rPr lang="en-US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ms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the quench heater delay from 20 </a:t>
            </a:r>
            <a:r>
              <a:rPr lang="en-US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ms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to 14 </a:t>
            </a:r>
            <a:r>
              <a:rPr lang="en-US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ms.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8604448" y="5748606"/>
            <a:ext cx="0" cy="5078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56164" y="5850147"/>
            <a:ext cx="4730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[A. </a:t>
            </a:r>
            <a:r>
              <a:rPr lang="es-ES_tradnl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Giannopulos</a:t>
            </a:r>
            <a:r>
              <a:rPr lang="es-ES_tradnl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A. M. Fernandez Navarro]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2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457200" y="1013957"/>
            <a:ext cx="8226853" cy="50307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Magnet Parameters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Results and analysis on short magnet models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Initial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</a:rPr>
              <a:t>quench propagation and </a:t>
            </a: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detection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heater performance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propagation within the coil</a:t>
            </a:r>
            <a:endParaRPr sz="2400" dirty="0">
              <a:solidFill>
                <a:schemeClr val="bg1">
                  <a:lumMod val="50000"/>
                </a:schemeClr>
              </a:solidFill>
            </a:endParaRP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Baseline protection scheme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Analysis of failure case scenarios</a:t>
            </a:r>
          </a:p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b="1" dirty="0" smtClean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28</a:t>
            </a:fld>
            <a:endParaRPr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53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29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Shape 199"/>
          <p:cNvSpPr>
            <a:spLocks noGrp="1"/>
          </p:cNvSpPr>
          <p:nvPr>
            <p:ph idx="1"/>
          </p:nvPr>
        </p:nvSpPr>
        <p:spPr>
          <a:xfrm>
            <a:off x="254266" y="932235"/>
            <a:ext cx="8710222" cy="5184576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lvl="0" algn="just">
              <a:lnSpc>
                <a:spcPct val="120000"/>
              </a:lnSpc>
              <a:buClr>
                <a:schemeClr val="tx1"/>
              </a:buClr>
            </a:pPr>
            <a:r>
              <a:rPr lang="en-US" sz="3600" dirty="0" smtClean="0"/>
              <a:t>The expected hot spot temperature for the current configuration of the 11 T is </a:t>
            </a:r>
            <a:r>
              <a:rPr lang="en-US" sz="3600" b="1" dirty="0" smtClean="0">
                <a:solidFill>
                  <a:srgbClr val="FF0000"/>
                </a:solidFill>
              </a:rPr>
              <a:t>320 K </a:t>
            </a:r>
            <a:r>
              <a:rPr lang="en-US" sz="3600" b="1" dirty="0" smtClean="0">
                <a:solidFill>
                  <a:srgbClr val="FF0000"/>
                </a:solidFill>
                <a:latin typeface="Mathcad UniMath" panose="02000503020000020003" pitchFamily="50" charset="0"/>
              </a:rPr>
              <a:t>± </a:t>
            </a:r>
            <a:r>
              <a:rPr lang="en-US" sz="3600" b="1" dirty="0">
                <a:solidFill>
                  <a:srgbClr val="FF0000"/>
                </a:solidFill>
              </a:rPr>
              <a:t>20 K</a:t>
            </a:r>
            <a:r>
              <a:rPr lang="en-US" sz="3600" dirty="0" smtClean="0"/>
              <a:t>.</a:t>
            </a:r>
          </a:p>
          <a:p>
            <a:pPr algn="just">
              <a:lnSpc>
                <a:spcPct val="120000"/>
              </a:lnSpc>
              <a:buClr>
                <a:schemeClr val="tx1"/>
              </a:buClr>
            </a:pPr>
            <a:r>
              <a:rPr lang="en-US" sz="3600" dirty="0"/>
              <a:t>The baseline configuration considers a reduction of the quench heater delay (reducing the insulation from heater to coil) and the heater firing delay (through a hardware improvement) </a:t>
            </a:r>
            <a:r>
              <a:rPr lang="en-US" sz="3600" dirty="0">
                <a:sym typeface="Wingdings" panose="05000000000000000000" pitchFamily="2" charset="2"/>
              </a:rPr>
              <a:t> </a:t>
            </a:r>
            <a:r>
              <a:rPr lang="en-US" sz="3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en-US" sz="3600" b="1" baseline="-25000" dirty="0" err="1">
                <a:solidFill>
                  <a:srgbClr val="FF0000"/>
                </a:solidFill>
                <a:sym typeface="Wingdings" panose="05000000000000000000" pitchFamily="2" charset="2"/>
              </a:rPr>
              <a:t>max</a:t>
            </a:r>
            <a:r>
              <a:rPr lang="en-US" sz="3600" b="1" dirty="0">
                <a:solidFill>
                  <a:srgbClr val="FF0000"/>
                </a:solidFill>
                <a:sym typeface="Wingdings" panose="05000000000000000000" pitchFamily="2" charset="2"/>
              </a:rPr>
              <a:t> = 280 K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Mathcad UniMath" panose="02000503020000020003" pitchFamily="50" charset="0"/>
              </a:rPr>
              <a:t>± </a:t>
            </a:r>
            <a:r>
              <a:rPr lang="en-US" sz="3600" b="1" dirty="0">
                <a:solidFill>
                  <a:srgbClr val="FF0000"/>
                </a:solidFill>
              </a:rPr>
              <a:t>20 </a:t>
            </a:r>
            <a:r>
              <a:rPr lang="en-US" sz="3600" b="1" dirty="0" smtClean="0">
                <a:solidFill>
                  <a:srgbClr val="FF0000"/>
                </a:solidFill>
              </a:rPr>
              <a:t>K.</a:t>
            </a:r>
            <a:endParaRPr lang="en-US" sz="3600" b="1" dirty="0">
              <a:solidFill>
                <a:srgbClr val="FF0000"/>
              </a:solidFill>
            </a:endParaRPr>
          </a:p>
          <a:p>
            <a:pPr lvl="0" algn="just">
              <a:lnSpc>
                <a:spcPct val="120000"/>
              </a:lnSpc>
              <a:buClr>
                <a:schemeClr val="tx1"/>
              </a:buClr>
            </a:pPr>
            <a:r>
              <a:rPr lang="en-GB" sz="3600" b="1" dirty="0" smtClean="0">
                <a:solidFill>
                  <a:srgbClr val="FF0000"/>
                </a:solidFill>
              </a:rPr>
              <a:t>System redundancy:</a:t>
            </a:r>
          </a:p>
          <a:p>
            <a:pPr lvl="1" algn="just">
              <a:lnSpc>
                <a:spcPct val="120000"/>
              </a:lnSpc>
            </a:pPr>
            <a:r>
              <a:rPr lang="en-GB" sz="3400" dirty="0" smtClean="0"/>
              <a:t>The 11 T </a:t>
            </a:r>
            <a:r>
              <a:rPr lang="en-GB" sz="3400" dirty="0" err="1" smtClean="0"/>
              <a:t>cryo</a:t>
            </a:r>
            <a:r>
              <a:rPr lang="en-GB" sz="3400" dirty="0" smtClean="0"/>
              <a:t>-assembly can safely operate in case </a:t>
            </a:r>
            <a:r>
              <a:rPr lang="en-GB" sz="3400" b="1" dirty="0" smtClean="0">
                <a:solidFill>
                  <a:srgbClr val="FF0000"/>
                </a:solidFill>
              </a:rPr>
              <a:t>two quench heater circuits </a:t>
            </a:r>
            <a:r>
              <a:rPr lang="en-GB" sz="3400" dirty="0" smtClean="0"/>
              <a:t>are </a:t>
            </a:r>
            <a:r>
              <a:rPr lang="en-GB" sz="3400" b="1" dirty="0" smtClean="0">
                <a:solidFill>
                  <a:srgbClr val="FF0000"/>
                </a:solidFill>
              </a:rPr>
              <a:t>failing</a:t>
            </a:r>
            <a:r>
              <a:rPr lang="en-GB" sz="3400" dirty="0" smtClean="0"/>
              <a:t>: </a:t>
            </a:r>
            <a:r>
              <a:rPr lang="el-GR" sz="3400" dirty="0" smtClean="0">
                <a:latin typeface="Calibri" panose="020F0502020204030204" pitchFamily="34" charset="0"/>
              </a:rPr>
              <a:t>Δ</a:t>
            </a:r>
            <a:r>
              <a:rPr lang="en-GB" sz="3400" dirty="0" err="1" smtClean="0"/>
              <a:t>T</a:t>
            </a:r>
            <a:r>
              <a:rPr lang="en-GB" sz="3400" baseline="-25000" dirty="0" err="1" smtClean="0"/>
              <a:t>max</a:t>
            </a:r>
            <a:r>
              <a:rPr lang="en-GB" sz="3400" dirty="0" smtClean="0"/>
              <a:t>=</a:t>
            </a:r>
            <a:r>
              <a:rPr lang="en-GB" sz="3400" b="1" dirty="0" smtClean="0">
                <a:solidFill>
                  <a:srgbClr val="FF0000"/>
                </a:solidFill>
              </a:rPr>
              <a:t>20 K</a:t>
            </a:r>
            <a:r>
              <a:rPr lang="en-GB" sz="3400" dirty="0" smtClean="0"/>
              <a:t>, Peak voltage to ground = </a:t>
            </a:r>
            <a:r>
              <a:rPr lang="en-GB" sz="3400" b="1" dirty="0" smtClean="0">
                <a:solidFill>
                  <a:srgbClr val="FF0000"/>
                </a:solidFill>
              </a:rPr>
              <a:t>950 V</a:t>
            </a:r>
            <a:r>
              <a:rPr lang="en-GB" sz="3400" dirty="0" smtClean="0"/>
              <a:t> (including quench back effect).</a:t>
            </a:r>
          </a:p>
          <a:p>
            <a:pPr lvl="1" algn="just">
              <a:lnSpc>
                <a:spcPct val="120000"/>
              </a:lnSpc>
            </a:pPr>
            <a:r>
              <a:rPr lang="en-GB" sz="3400" dirty="0" smtClean="0"/>
              <a:t>In case four heater circuits are not operational, the hot spot temperature stays below the stablished limit of </a:t>
            </a:r>
            <a:r>
              <a:rPr lang="en-GB" sz="3400" dirty="0"/>
              <a:t>350 K, but the peak voltage to ground increases to 1.9 kV.</a:t>
            </a:r>
          </a:p>
          <a:p>
            <a:pPr lvl="1" algn="just">
              <a:lnSpc>
                <a:spcPct val="120000"/>
              </a:lnSpc>
            </a:pPr>
            <a:r>
              <a:rPr lang="en-US" sz="3400" dirty="0"/>
              <a:t>R&amp;D work on-going to reduce the hot spot temperature and improve the system </a:t>
            </a:r>
            <a:r>
              <a:rPr lang="en-US" sz="3400" dirty="0" smtClean="0"/>
              <a:t>redundancy introducing inter-layer heaters and/or CLIQ  (see additional slides).</a:t>
            </a:r>
            <a:endParaRPr lang="en-GB" sz="3400" dirty="0" smtClean="0"/>
          </a:p>
          <a:p>
            <a:pPr algn="just">
              <a:lnSpc>
                <a:spcPct val="120000"/>
              </a:lnSpc>
            </a:pPr>
            <a:r>
              <a:rPr lang="en-GB" sz="3600" b="1" dirty="0" smtClean="0">
                <a:solidFill>
                  <a:srgbClr val="FF0000"/>
                </a:solidFill>
              </a:rPr>
              <a:t>Variable detection thresholds and/or delays</a:t>
            </a:r>
            <a:r>
              <a:rPr lang="en-GB" sz="3600" dirty="0" smtClean="0"/>
              <a:t> as a function of the magnet current are needed in order cope with the </a:t>
            </a:r>
            <a:r>
              <a:rPr lang="en-US" sz="3600" dirty="0" smtClean="0"/>
              <a:t>voltage spikes at low field due to the flux jumps on the superconductor. </a:t>
            </a:r>
          </a:p>
          <a:p>
            <a:pPr lvl="0" algn="just">
              <a:lnSpc>
                <a:spcPct val="120000"/>
              </a:lnSpc>
              <a:buClr>
                <a:schemeClr val="tx1"/>
              </a:buClr>
            </a:pPr>
            <a:r>
              <a:rPr lang="en-US" sz="3600" dirty="0" smtClean="0"/>
              <a:t>We have a good set of data for the first magnets tested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</a:pPr>
            <a:r>
              <a:rPr lang="en-US" sz="3400" dirty="0" smtClean="0"/>
              <a:t>Everyone is very welcome to study it!</a:t>
            </a:r>
          </a:p>
          <a:p>
            <a:pPr lvl="1" algn="just">
              <a:lnSpc>
                <a:spcPct val="120000"/>
              </a:lnSpc>
              <a:buClr>
                <a:schemeClr val="tx1"/>
              </a:buClr>
            </a:pPr>
            <a:r>
              <a:rPr lang="en-US" sz="3400" dirty="0" smtClean="0"/>
              <a:t>If additional studies are needed, now is a good moment to ask for them.</a:t>
            </a:r>
          </a:p>
        </p:txBody>
      </p:sp>
    </p:spTree>
    <p:extLst>
      <p:ext uri="{BB962C8B-B14F-4D97-AF65-F5344CB8AC3E}">
        <p14:creationId xmlns:p14="http://schemas.microsoft.com/office/powerpoint/2010/main" val="33616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5293" y="999385"/>
            <a:ext cx="8829675" cy="2533650"/>
            <a:chOff x="206375" y="1200150"/>
            <a:chExt cx="8829675" cy="25336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212850"/>
              <a:ext cx="3300413" cy="1057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375" y="2517775"/>
              <a:ext cx="3375025" cy="1216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3810000" y="1200150"/>
              <a:ext cx="5226050" cy="2533650"/>
              <a:chOff x="3232150" y="1066800"/>
              <a:chExt cx="5530850" cy="2578100"/>
            </a:xfrm>
          </p:grpSpPr>
          <p:pic>
            <p:nvPicPr>
              <p:cNvPr id="8" name="Picture 1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2150" y="1079500"/>
                <a:ext cx="2254250" cy="2565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Right Arrow 1"/>
              <p:cNvSpPr>
                <a:spLocks noChangeArrowheads="1"/>
              </p:cNvSpPr>
              <p:nvPr/>
            </p:nvSpPr>
            <p:spPr bwMode="auto">
              <a:xfrm>
                <a:off x="5638800" y="2024063"/>
                <a:ext cx="762000" cy="219075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952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endParaRPr lang="en-US" altLang="en-US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6508750" y="1066800"/>
                <a:ext cx="2254250" cy="2565400"/>
                <a:chOff x="6477000" y="1066800"/>
                <a:chExt cx="2254250" cy="2565400"/>
              </a:xfrm>
            </p:grpSpPr>
            <p:pic>
              <p:nvPicPr>
                <p:cNvPr id="11" name="Picture 1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77000" y="1066800"/>
                  <a:ext cx="2254250" cy="2565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Picture 1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7010400" y="1447800"/>
                  <a:ext cx="1158715" cy="1153887"/>
                </a:xfrm>
                <a:prstGeom prst="ellipse">
                  <a:avLst/>
                </a:prstGeom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blurRad="381000" dist="292100" dir="5400000" sx="-80000" sy="-18000" rotWithShape="0">
                    <a:srgbClr val="000000">
                      <a:alpha val="22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3000000"/>
                  </a:lightRig>
                </a:scene3d>
                <a:sp3d contourW="7620">
                  <a:bevelT w="95250" h="31750"/>
                  <a:contourClr>
                    <a:srgbClr val="333333"/>
                  </a:contourClr>
                </a:sp3d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13" name="Content Placeholder 1"/>
          <p:cNvSpPr txBox="1">
            <a:spLocks/>
          </p:cNvSpPr>
          <p:nvPr/>
        </p:nvSpPr>
        <p:spPr>
          <a:xfrm>
            <a:off x="458573" y="3861048"/>
            <a:ext cx="8226854" cy="2376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 fontScale="55000" lnSpcReduction="20000"/>
          </a:bodyPr>
          <a:lstStyle>
            <a:lvl1pPr marL="493776" indent="-457200" defTabSz="914400">
              <a:spcBef>
                <a:spcPts val="700"/>
              </a:spcBef>
              <a:buClr>
                <a:srgbClr val="DDDDDD"/>
              </a:buClr>
              <a:buSzPct val="8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75594" indent="-527538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78433" indent="-428625" defTabSz="914400">
              <a:spcBef>
                <a:spcPts val="700"/>
              </a:spcBef>
              <a:buClr>
                <a:srgbClr val="DDDDDD"/>
              </a:buClr>
              <a:buSzPct val="85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556766" indent="-514350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1942" indent="-514350" defTabSz="914400">
              <a:spcBef>
                <a:spcPts val="700"/>
              </a:spcBef>
              <a:buClr>
                <a:srgbClr val="DDDDDD"/>
              </a:buClr>
              <a:buSzPct val="10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-445242" algn="ctr">
              <a:buFont typeface="Arial"/>
              <a:buNone/>
            </a:pPr>
            <a:r>
              <a:rPr lang="en-US" altLang="en-US" b="1" dirty="0" smtClean="0"/>
              <a:t>DS-11 T magnet must be </a:t>
            </a:r>
            <a:r>
              <a:rPr lang="en-US" altLang="en-US" b="1" dirty="0" smtClean="0">
                <a:solidFill>
                  <a:srgbClr val="FF0000"/>
                </a:solidFill>
              </a:rPr>
              <a:t>100 % compatible </a:t>
            </a:r>
            <a:r>
              <a:rPr lang="en-US" altLang="en-US" b="1" dirty="0" smtClean="0"/>
              <a:t>with the LHC lattice and main systems</a:t>
            </a:r>
          </a:p>
          <a:p>
            <a:pPr marL="36576" lvl="1" indent="0">
              <a:buSzPct val="80000"/>
              <a:buFont typeface="Arial"/>
              <a:buNone/>
            </a:pPr>
            <a:r>
              <a:rPr lang="en-US" altLang="en-US" dirty="0" smtClean="0"/>
              <a:t>This has important consequences, as it is setting (many) important constrains in the design: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Integrated field (pair of DS-11T dipoles): </a:t>
            </a:r>
            <a:r>
              <a:rPr lang="en-US" altLang="en-US" b="1" dirty="0" smtClean="0"/>
              <a:t>118.8 Tm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Operational point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Yoke dimension/geometry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Aperture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Length</a:t>
            </a:r>
          </a:p>
          <a:p>
            <a:pPr marL="493776" lvl="1">
              <a:buClr>
                <a:schemeClr val="tx2"/>
              </a:buClr>
              <a:buSzPct val="80000"/>
            </a:pPr>
            <a:r>
              <a:rPr lang="en-US" altLang="en-US" dirty="0" smtClean="0"/>
              <a:t>…</a:t>
            </a:r>
            <a:endParaRPr lang="en-US" alt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603419" y="5029600"/>
            <a:ext cx="4082008" cy="99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0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/>
                <a:ea typeface="MS PGothic" charset="0"/>
                <a:cs typeface="Times New Roman"/>
              </a:rPr>
              <a:t>Challenges: high field, forces, stored energy!</a:t>
            </a:r>
          </a:p>
          <a:p>
            <a:pPr>
              <a:buFont typeface="Wingdings" charset="0"/>
              <a:buChar char="v"/>
              <a:defRPr/>
            </a:pPr>
            <a:endParaRPr lang="en-US" sz="2800" dirty="0">
              <a:solidFill>
                <a:srgbClr val="FF0000"/>
              </a:solidFill>
              <a:latin typeface="Times New Roman"/>
              <a:ea typeface="MS PGothic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78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300192" cy="720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30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086892"/>
            <a:ext cx="8686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References and previous studies</a:t>
            </a:r>
          </a:p>
          <a:p>
            <a:endParaRPr lang="en-US" sz="1400" dirty="0" smtClean="0"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/>
                <a:cs typeface="Times New Roman"/>
              </a:rPr>
              <a:t>A.V. Zlobin</a:t>
            </a:r>
            <a:r>
              <a:rPr lang="en-US" sz="1400" dirty="0">
                <a:latin typeface="Times New Roman"/>
                <a:cs typeface="Times New Roman"/>
              </a:rPr>
              <a:t>,</a:t>
            </a:r>
            <a:r>
              <a:rPr lang="en-US" sz="1400" dirty="0">
                <a:latin typeface="Times New Roman"/>
                <a:cs typeface="Times New Roman"/>
              </a:rPr>
              <a:t> et al.,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x-none" sz="1400" dirty="0">
                <a:latin typeface="Times New Roman"/>
                <a:cs typeface="Times New Roman"/>
              </a:rPr>
              <a:t>11 </a:t>
            </a:r>
            <a:r>
              <a:rPr lang="x-none" sz="1400" dirty="0">
                <a:latin typeface="Times New Roman"/>
                <a:cs typeface="Times New Roman"/>
              </a:rPr>
              <a:t>T Twin-Aperture Nb3Sn Dipole Development for LHC </a:t>
            </a:r>
            <a:r>
              <a:rPr lang="en-US" sz="1400" dirty="0">
                <a:latin typeface="Times New Roman"/>
                <a:cs typeface="Times New Roman"/>
              </a:rPr>
              <a:t>U</a:t>
            </a:r>
            <a:r>
              <a:rPr lang="x-none" sz="1400" dirty="0" smtClean="0">
                <a:latin typeface="Times New Roman"/>
                <a:cs typeface="Times New Roman"/>
              </a:rPr>
              <a:t>pgrades</a:t>
            </a:r>
            <a:endParaRPr lang="en-GB" sz="1400" dirty="0" smtClean="0">
              <a:latin typeface="Times New Roman"/>
              <a:cs typeface="Times New Roman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/>
                <a:cs typeface="Times New Roman"/>
              </a:rPr>
              <a:t>A.V. Zlobin et al., “Quench Protection Studies of 11T </a:t>
            </a:r>
            <a:r>
              <a:rPr lang="en-GB" sz="1400" dirty="0">
                <a:latin typeface="Times New Roman"/>
                <a:cs typeface="Times New Roman"/>
              </a:rPr>
              <a:t>Nb3Sn</a:t>
            </a:r>
            <a:r>
              <a:rPr lang="en-US" sz="1400" dirty="0">
                <a:latin typeface="Times New Roman"/>
                <a:cs typeface="Times New Roman"/>
              </a:rPr>
              <a:t> Dipole Coils”, IPAC’2014, Dresden, June 2014.</a:t>
            </a:r>
            <a:endParaRPr lang="en-GB" sz="1400" dirty="0">
              <a:latin typeface="Times New Roman"/>
              <a:cs typeface="Times New Roman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/>
                <a:cs typeface="Times New Roman"/>
              </a:rPr>
              <a:t>A.V. Zlobin, I. </a:t>
            </a:r>
            <a:r>
              <a:rPr lang="en-US" sz="1400" dirty="0" err="1">
                <a:latin typeface="Times New Roman"/>
                <a:cs typeface="Times New Roman"/>
              </a:rPr>
              <a:t>Novitski</a:t>
            </a:r>
            <a:r>
              <a:rPr lang="en-US" sz="1400" dirty="0">
                <a:latin typeface="Times New Roman"/>
                <a:cs typeface="Times New Roman"/>
              </a:rPr>
              <a:t>, R. Yamada, “Quench Protection Analysis of a Single-Aperture 11T Nb3Sn Demonstrator Dipole for LHC Upgrades”, Proc. of IPAC’2012, New Orleans, Louisiana, USA, p.3599.</a:t>
            </a:r>
            <a:endParaRPr lang="en-GB" sz="1400" dirty="0">
              <a:latin typeface="Times New Roman"/>
              <a:cs typeface="Times New Roman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/>
                <a:cs typeface="Times New Roman"/>
              </a:rPr>
              <a:t>G. Chlachidze, et al., “Experimental results and analysis from 11T Nb3Sn DS dipole”, FERMILAB-CONF-13-084-TD, and WAMSDO’2013 at CERN, January 2013, CERN-2013-006.</a:t>
            </a:r>
            <a:endParaRPr lang="en-GB" sz="1400" dirty="0">
              <a:latin typeface="Times New Roman"/>
              <a:cs typeface="Times New Roman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/>
                <a:cs typeface="Times New Roman"/>
              </a:rPr>
              <a:t>G. Chlachidze et al., “Quench protection study of a single-aperture 11T Nb3Sn demonstrator dipole for LHC upgrades”, IEEE Trans. on Appl. </a:t>
            </a:r>
            <a:r>
              <a:rPr lang="en-US" sz="1400" dirty="0" err="1">
                <a:latin typeface="Times New Roman"/>
                <a:cs typeface="Times New Roman"/>
              </a:rPr>
              <a:t>Supercond</a:t>
            </a:r>
            <a:r>
              <a:rPr lang="en-US" sz="1400" dirty="0">
                <a:latin typeface="Times New Roman"/>
                <a:cs typeface="Times New Roman"/>
              </a:rPr>
              <a:t>., Vol. 23, Issue 3, June 2013, p. </a:t>
            </a:r>
            <a:r>
              <a:rPr lang="en-US" sz="1400" dirty="0">
                <a:latin typeface="Times New Roman"/>
                <a:cs typeface="Times New Roman"/>
              </a:rPr>
              <a:t>4001205</a:t>
            </a:r>
            <a:r>
              <a:rPr lang="en-US" sz="1400" dirty="0" smtClean="0">
                <a:latin typeface="Times New Roman"/>
                <a:cs typeface="Times New Roman"/>
              </a:rPr>
              <a:t>.</a:t>
            </a:r>
            <a:endParaRPr lang="en-GB" sz="1400" dirty="0"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/>
                <a:cs typeface="Times New Roman"/>
              </a:rPr>
              <a:t>S</a:t>
            </a:r>
            <a:r>
              <a:rPr lang="en-US" sz="1400" dirty="0">
                <a:latin typeface="Times New Roman"/>
                <a:cs typeface="Times New Roman"/>
              </a:rPr>
              <a:t>. Izquierdo Bermudez, et al., Quench modeling in high-field Nb</a:t>
            </a:r>
            <a:r>
              <a:rPr lang="en-US" sz="1400" baseline="-25000" dirty="0">
                <a:latin typeface="Times New Roman"/>
                <a:cs typeface="Times New Roman"/>
              </a:rPr>
              <a:t>3</a:t>
            </a:r>
            <a:r>
              <a:rPr lang="en-US" sz="1400" dirty="0">
                <a:latin typeface="Times New Roman"/>
                <a:cs typeface="Times New Roman"/>
              </a:rPr>
              <a:t>Sn accelerator magnets, in Proc. 25th ICEC 25 ICMC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/>
                <a:cs typeface="Times New Roman"/>
              </a:rPr>
              <a:t>G. Willering et al., </a:t>
            </a:r>
            <a:r>
              <a:rPr lang="en-GB" sz="1400" dirty="0">
                <a:latin typeface="Times New Roman"/>
                <a:cs typeface="Times New Roman"/>
              </a:rPr>
              <a:t>Cold powering tests of 11T Nb3Sn dipole models for LHC upgrades at CERN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/>
                <a:cs typeface="Times New Roman"/>
              </a:rPr>
              <a:t>S</a:t>
            </a:r>
            <a:r>
              <a:rPr lang="en-US" sz="1400" dirty="0">
                <a:latin typeface="Times New Roman"/>
                <a:cs typeface="Times New Roman"/>
              </a:rPr>
              <a:t>. Izquierdo Bermudez, et al., Quench Protection Studies of the 11 T Nb</a:t>
            </a:r>
            <a:r>
              <a:rPr lang="en-US" sz="1400" baseline="-25000" dirty="0">
                <a:latin typeface="Times New Roman"/>
                <a:cs typeface="Times New Roman"/>
              </a:rPr>
              <a:t>3</a:t>
            </a:r>
            <a:r>
              <a:rPr lang="en-US" sz="1400" dirty="0">
                <a:latin typeface="Times New Roman"/>
                <a:cs typeface="Times New Roman"/>
              </a:rPr>
              <a:t>Sn Dipole for the LHC Upgrade, Submitted for </a:t>
            </a:r>
            <a:r>
              <a:rPr lang="en-US" sz="1400" dirty="0" smtClean="0">
                <a:latin typeface="Times New Roman"/>
                <a:cs typeface="Times New Roman"/>
              </a:rPr>
              <a:t>publication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/>
                <a:cs typeface="Times New Roman"/>
              </a:rPr>
              <a:t>J. Fleiter, et al., Quench Propagation in Nb</a:t>
            </a:r>
            <a:r>
              <a:rPr lang="en-US" sz="1400" baseline="-25000" dirty="0">
                <a:latin typeface="Times New Roman"/>
                <a:cs typeface="Times New Roman"/>
              </a:rPr>
              <a:t>3</a:t>
            </a:r>
            <a:r>
              <a:rPr lang="en-US" sz="1400" dirty="0">
                <a:latin typeface="Times New Roman"/>
                <a:cs typeface="Times New Roman"/>
              </a:rPr>
              <a:t>Sn Rutherford Cables for the Hi-</a:t>
            </a:r>
            <a:r>
              <a:rPr lang="en-US" sz="1400" dirty="0" err="1">
                <a:latin typeface="Times New Roman"/>
                <a:cs typeface="Times New Roman"/>
              </a:rPr>
              <a:t>Lumi</a:t>
            </a:r>
            <a:r>
              <a:rPr lang="en-US" sz="1400" dirty="0">
                <a:latin typeface="Times New Roman"/>
                <a:cs typeface="Times New Roman"/>
              </a:rPr>
              <a:t> Quadrupole Magnets. </a:t>
            </a:r>
            <a:r>
              <a:rPr lang="en-US" sz="1400" dirty="0" smtClean="0">
                <a:latin typeface="Times New Roman"/>
                <a:cs typeface="Times New Roman"/>
              </a:rPr>
              <a:t>IEEE </a:t>
            </a:r>
            <a:r>
              <a:rPr lang="en-US" sz="1400" dirty="0">
                <a:latin typeface="Times New Roman"/>
                <a:cs typeface="Times New Roman"/>
              </a:rPr>
              <a:t>Trans. Appl. </a:t>
            </a:r>
            <a:r>
              <a:rPr lang="en-US" sz="1400" dirty="0" smtClean="0">
                <a:latin typeface="Times New Roman"/>
                <a:cs typeface="Times New Roman"/>
              </a:rPr>
              <a:t>Superconductivity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/>
                <a:cs typeface="Times New Roman"/>
              </a:rPr>
              <a:t>G. Willering. </a:t>
            </a:r>
            <a:r>
              <a:rPr lang="en-GB" sz="1400" dirty="0">
                <a:latin typeface="Times New Roman"/>
                <a:cs typeface="Times New Roman"/>
                <a:hlinkClick r:id="rId2"/>
              </a:rPr>
              <a:t>https://edms.cern.ch/document/1578493/1</a:t>
            </a:r>
            <a:r>
              <a:rPr lang="en-GB" sz="1400" dirty="0">
                <a:latin typeface="Times New Roman"/>
                <a:cs typeface="Times New Roman"/>
              </a:rPr>
              <a:t> </a:t>
            </a:r>
            <a:endParaRPr lang="en-US" sz="1400" dirty="0"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/>
                <a:cs typeface="Times New Roman"/>
              </a:rPr>
              <a:t>S</a:t>
            </a:r>
            <a:r>
              <a:rPr lang="en-US" sz="1400" dirty="0">
                <a:latin typeface="Times New Roman"/>
                <a:cs typeface="Times New Roman"/>
              </a:rPr>
              <a:t>. Izquierdo Bermudez, et al., </a:t>
            </a:r>
            <a:r>
              <a:rPr lang="en-GB" sz="1400" dirty="0" smtClean="0">
                <a:latin typeface="Times New Roman"/>
                <a:cs typeface="Times New Roman"/>
              </a:rPr>
              <a:t>5th </a:t>
            </a:r>
            <a:r>
              <a:rPr lang="en-GB" sz="1400" dirty="0">
                <a:latin typeface="Times New Roman"/>
                <a:cs typeface="Times New Roman"/>
              </a:rPr>
              <a:t>Joint </a:t>
            </a:r>
            <a:r>
              <a:rPr lang="en-GB" sz="1400" dirty="0" err="1">
                <a:latin typeface="Times New Roman"/>
                <a:cs typeface="Times New Roman"/>
              </a:rPr>
              <a:t>HiLumi</a:t>
            </a:r>
            <a:r>
              <a:rPr lang="en-GB" sz="1400" dirty="0">
                <a:latin typeface="Times New Roman"/>
                <a:cs typeface="Times New Roman"/>
              </a:rPr>
              <a:t> LHC-LARP Annual Meeting 2015 (CERN, 26-30 October 2015)</a:t>
            </a:r>
            <a:r>
              <a:rPr lang="es-ES_tradnl" sz="1400" dirty="0">
                <a:latin typeface="Times New Roman"/>
                <a:cs typeface="Times New Roman"/>
              </a:rPr>
              <a:t> </a:t>
            </a:r>
            <a:r>
              <a:rPr lang="es-ES_tradnl" sz="1400" dirty="0">
                <a:latin typeface="Times New Roman"/>
                <a:cs typeface="Times New Roman"/>
                <a:hlinkClick r:id="rId3"/>
              </a:rPr>
              <a:t>https://indico.cern.ch/event/400665/overview</a:t>
            </a:r>
            <a:endParaRPr lang="es-ES_tradnl" sz="1400" dirty="0"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/>
                <a:cs typeface="Times New Roman"/>
                <a:hlinkClick r:id="rId4"/>
              </a:rPr>
              <a:t>http</a:t>
            </a:r>
            <a:r>
              <a:rPr lang="en-GB" sz="1400" dirty="0">
                <a:latin typeface="Times New Roman"/>
                <a:cs typeface="Times New Roman"/>
                <a:hlinkClick r:id="rId4"/>
              </a:rPr>
              <a:t>://indico.cern.ch/event/365072/</a:t>
            </a:r>
            <a:r>
              <a:rPr lang="en-GB" sz="1400" dirty="0">
                <a:latin typeface="Times New Roman"/>
                <a:cs typeface="Times New Roman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/>
                <a:cs typeface="Times New Roman"/>
                <a:hlinkClick r:id="rId5"/>
              </a:rPr>
              <a:t>http</a:t>
            </a:r>
            <a:r>
              <a:rPr lang="en-GB" sz="1400" dirty="0">
                <a:latin typeface="Times New Roman"/>
                <a:cs typeface="Times New Roman"/>
                <a:hlinkClick r:id="rId5"/>
              </a:rPr>
              <a:t>://indico.cern.ch/event/407058/</a:t>
            </a:r>
            <a:r>
              <a:rPr lang="en-GB" sz="1400" dirty="0">
                <a:latin typeface="Times New Roman"/>
                <a:cs typeface="Times New Roman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/>
                <a:cs typeface="Times New Roman"/>
                <a:hlinkClick r:id="rId6"/>
              </a:rPr>
              <a:t>https</a:t>
            </a:r>
            <a:r>
              <a:rPr lang="en-US" sz="1400" dirty="0">
                <a:latin typeface="Times New Roman"/>
                <a:cs typeface="Times New Roman"/>
                <a:hlinkClick r:id="rId6"/>
              </a:rPr>
              <a:t>://indico.cern.ch/event/434223</a:t>
            </a:r>
            <a:r>
              <a:rPr lang="en-US" sz="1400" dirty="0" smtClean="0">
                <a:latin typeface="Times New Roman"/>
                <a:cs typeface="Times New Roman"/>
                <a:hlinkClick r:id="rId6"/>
              </a:rPr>
              <a:t>/</a:t>
            </a:r>
            <a:r>
              <a:rPr lang="en-US" sz="1400" dirty="0" smtClean="0">
                <a:latin typeface="Times New Roman"/>
                <a:cs typeface="Times New Roman"/>
              </a:rPr>
              <a:t> </a:t>
            </a:r>
            <a:endParaRPr lang="en-US" sz="1400" dirty="0"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550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18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BA15-B967-4888-B6C9-91EA90002217}" type="slidenum">
              <a:rPr lang="en-GB" smtClean="0"/>
              <a:t>32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2459" t="12611" r="3008" b="36950"/>
          <a:stretch/>
        </p:blipFill>
        <p:spPr>
          <a:xfrm>
            <a:off x="6484420" y="2312876"/>
            <a:ext cx="2975606" cy="2592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6" t="14000" r="6189" b="37001"/>
          <a:stretch/>
        </p:blipFill>
        <p:spPr>
          <a:xfrm>
            <a:off x="290093" y="2348880"/>
            <a:ext cx="2736304" cy="25202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4068" y="2010326"/>
            <a:ext cx="2958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 between coils 109-111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9700" y="2010326"/>
            <a:ext cx="26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 between apertures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6" t="13582" r="6189" b="36019"/>
          <a:stretch/>
        </p:blipFill>
        <p:spPr>
          <a:xfrm>
            <a:off x="3419872" y="2348880"/>
            <a:ext cx="2736304" cy="2592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03156" y="2010326"/>
            <a:ext cx="2973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 between coils 106-108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02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11" y="857250"/>
            <a:ext cx="6677978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06041" y="1017270"/>
            <a:ext cx="46302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MBHSP102 – </a:t>
            </a:r>
            <a:r>
              <a:rPr lang="nl-NL" sz="1350" dirty="0" err="1"/>
              <a:t>Differential</a:t>
            </a:r>
            <a:r>
              <a:rPr lang="nl-NL" sz="1350" dirty="0"/>
              <a:t> </a:t>
            </a:r>
            <a:r>
              <a:rPr lang="nl-NL" sz="1350" dirty="0" err="1"/>
              <a:t>between</a:t>
            </a:r>
            <a:r>
              <a:rPr lang="nl-NL" sz="1350" dirty="0"/>
              <a:t> </a:t>
            </a:r>
            <a:r>
              <a:rPr lang="nl-NL" sz="1350" dirty="0" err="1"/>
              <a:t>coil</a:t>
            </a:r>
            <a:r>
              <a:rPr lang="nl-NL" sz="1350" dirty="0"/>
              <a:t> 106-108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36586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01" y="857250"/>
            <a:ext cx="6677978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06041" y="1017270"/>
            <a:ext cx="37490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MBHSP103 – </a:t>
            </a:r>
            <a:r>
              <a:rPr lang="nl-NL" sz="1350" dirty="0" err="1"/>
              <a:t>Differential</a:t>
            </a:r>
            <a:r>
              <a:rPr lang="nl-NL" sz="1350" dirty="0"/>
              <a:t> </a:t>
            </a:r>
            <a:r>
              <a:rPr lang="nl-NL" sz="1350" dirty="0" err="1"/>
              <a:t>between</a:t>
            </a:r>
            <a:r>
              <a:rPr lang="nl-NL" sz="1350" dirty="0"/>
              <a:t> </a:t>
            </a:r>
            <a:r>
              <a:rPr lang="nl-NL" sz="1350" dirty="0" err="1"/>
              <a:t>coil</a:t>
            </a:r>
            <a:r>
              <a:rPr lang="nl-NL" sz="1350" dirty="0"/>
              <a:t> 109-111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0156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11" y="857250"/>
            <a:ext cx="6677978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7744" y="908720"/>
            <a:ext cx="54421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MBHDP101 – </a:t>
            </a:r>
            <a:r>
              <a:rPr lang="nl-NL" sz="1350" dirty="0" err="1"/>
              <a:t>Differential</a:t>
            </a:r>
            <a:r>
              <a:rPr lang="nl-NL" sz="1350" dirty="0"/>
              <a:t> </a:t>
            </a:r>
            <a:r>
              <a:rPr lang="nl-NL" sz="1350" dirty="0" err="1"/>
              <a:t>between</a:t>
            </a:r>
            <a:r>
              <a:rPr lang="nl-NL" sz="1350" dirty="0"/>
              <a:t> </a:t>
            </a:r>
            <a:r>
              <a:rPr lang="nl-NL" sz="1350" dirty="0" err="1"/>
              <a:t>coil</a:t>
            </a:r>
            <a:r>
              <a:rPr lang="nl-NL" sz="1350" dirty="0"/>
              <a:t> (106+108)-(109+111)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839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11" y="857250"/>
            <a:ext cx="6677978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20291" y="971550"/>
            <a:ext cx="43548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MBHDP101 – </a:t>
            </a:r>
            <a:r>
              <a:rPr lang="nl-NL" sz="1350" dirty="0" err="1"/>
              <a:t>Differential</a:t>
            </a:r>
            <a:r>
              <a:rPr lang="nl-NL" sz="1350" dirty="0"/>
              <a:t> </a:t>
            </a:r>
            <a:r>
              <a:rPr lang="nl-NL" sz="1350" dirty="0" err="1"/>
              <a:t>between</a:t>
            </a:r>
            <a:r>
              <a:rPr lang="nl-NL" sz="1350" dirty="0"/>
              <a:t> </a:t>
            </a:r>
            <a:r>
              <a:rPr lang="nl-NL" sz="1350" dirty="0" err="1"/>
              <a:t>coil</a:t>
            </a:r>
            <a:r>
              <a:rPr lang="nl-NL" sz="1350" dirty="0"/>
              <a:t> 109-111</a:t>
            </a:r>
          </a:p>
        </p:txBody>
      </p:sp>
    </p:spTree>
    <p:extLst>
      <p:ext uri="{BB962C8B-B14F-4D97-AF65-F5344CB8AC3E}">
        <p14:creationId xmlns:p14="http://schemas.microsoft.com/office/powerpoint/2010/main" val="4295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0291" y="971550"/>
            <a:ext cx="43548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MBHDP101 – </a:t>
            </a:r>
            <a:r>
              <a:rPr lang="nl-NL" sz="1350" dirty="0" err="1"/>
              <a:t>Differential</a:t>
            </a:r>
            <a:r>
              <a:rPr lang="nl-NL" sz="1350" dirty="0"/>
              <a:t> </a:t>
            </a:r>
            <a:r>
              <a:rPr lang="nl-NL" sz="1350" dirty="0" err="1"/>
              <a:t>between</a:t>
            </a:r>
            <a:r>
              <a:rPr lang="nl-NL" sz="1350" dirty="0"/>
              <a:t> </a:t>
            </a:r>
            <a:r>
              <a:rPr lang="nl-NL" sz="1350" dirty="0" err="1"/>
              <a:t>coil</a:t>
            </a:r>
            <a:r>
              <a:rPr lang="nl-NL" sz="1350" dirty="0"/>
              <a:t> 106-108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11" y="857250"/>
            <a:ext cx="667797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7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2.3 Quench propagation within the coil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539552" y="5805264"/>
            <a:ext cx="8388424" cy="238905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493776" indent="-457200" defTabSz="914400">
              <a:spcBef>
                <a:spcPts val="700"/>
              </a:spcBef>
              <a:buClr>
                <a:srgbClr val="DDDDDD"/>
              </a:buClr>
              <a:buSzPct val="8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75594" indent="-527538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78433" indent="-428625" defTabSz="914400">
              <a:spcBef>
                <a:spcPts val="700"/>
              </a:spcBef>
              <a:buClr>
                <a:srgbClr val="DDDDDD"/>
              </a:buClr>
              <a:buSzPct val="85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556766" indent="-514350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1942" indent="-514350" defTabSz="914400">
              <a:spcBef>
                <a:spcPts val="700"/>
              </a:spcBef>
              <a:buClr>
                <a:srgbClr val="DDDDDD"/>
              </a:buClr>
              <a:buSzPct val="10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6576" indent="0">
              <a:buNone/>
            </a:pPr>
            <a:r>
              <a:rPr lang="en-US" sz="1600" dirty="0" smtClean="0"/>
              <a:t>The large differences on the QI are explained by the low RRR and higher resistivity of coil 106.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16832"/>
            <a:ext cx="4785835" cy="36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9625" y="1916832"/>
            <a:ext cx="478583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2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Efficiency Low Field/High Field Heaters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39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2986"/>
            <a:ext cx="3816424" cy="308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ontent Placeholder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2986"/>
            <a:ext cx="3960440" cy="30830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802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457200" y="1013957"/>
            <a:ext cx="8226853" cy="50307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tx2"/>
                </a:solidFill>
              </a:rPr>
              <a:t>Magnet Parameters</a:t>
            </a:r>
          </a:p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tx2"/>
                </a:solidFill>
              </a:rPr>
              <a:t>Results and analysis on short magnet models</a:t>
            </a:r>
          </a:p>
          <a:p>
            <a:pPr marL="1032744" lvl="1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chemeClr val="tx2"/>
                </a:solidFill>
              </a:rPr>
              <a:t>Overview of the magnets tested</a:t>
            </a:r>
          </a:p>
          <a:p>
            <a:pPr marL="1032744" lvl="1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400" dirty="0" smtClean="0">
                <a:solidFill>
                  <a:schemeClr val="tx2"/>
                </a:solidFill>
              </a:rPr>
              <a:t>Initial </a:t>
            </a:r>
            <a:r>
              <a:rPr sz="2400" dirty="0">
                <a:solidFill>
                  <a:schemeClr val="tx2"/>
                </a:solidFill>
              </a:rPr>
              <a:t>quench propagation and </a:t>
            </a:r>
            <a:r>
              <a:rPr sz="2400" dirty="0" smtClean="0">
                <a:solidFill>
                  <a:schemeClr val="tx2"/>
                </a:solidFill>
              </a:rPr>
              <a:t>detection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1032744" lvl="1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tx2"/>
                </a:solidFill>
              </a:rPr>
              <a:t>Quench heater performance</a:t>
            </a:r>
          </a:p>
          <a:p>
            <a:pPr marL="1032744" lvl="1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tx2"/>
                </a:solidFill>
              </a:rPr>
              <a:t>Quench propagation within the coil</a:t>
            </a:r>
            <a:endParaRPr sz="2400" dirty="0">
              <a:solidFill>
                <a:schemeClr val="tx2"/>
              </a:solidFill>
            </a:endParaRPr>
          </a:p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tx2"/>
                </a:solidFill>
              </a:rPr>
              <a:t>Baseline protection scheme</a:t>
            </a:r>
          </a:p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tx2"/>
                </a:solidFill>
              </a:rPr>
              <a:t>Analysis of failure case scenarios</a:t>
            </a:r>
          </a:p>
          <a:p>
            <a:pPr marL="550926" lvl="0" indent="-514350">
              <a:buClr>
                <a:schemeClr val="tx2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4</a:t>
            </a:fld>
            <a:endParaRPr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82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Inter-Layer Quench Heaters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92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6" y="4413292"/>
            <a:ext cx="4377307" cy="2444708"/>
          </a:xfrm>
          <a:prstGeom prst="rect">
            <a:avLst/>
          </a:prstGeom>
        </p:spPr>
      </p:pic>
      <p:sp>
        <p:nvSpPr>
          <p:cNvPr id="181" name="Shape 1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850391">
              <a:defRPr sz="4278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78" dirty="0" smtClean="0">
                <a:solidFill>
                  <a:srgbClr val="FFFFFF"/>
                </a:solidFill>
              </a:rPr>
              <a:t>R&amp;D activitie</a:t>
            </a:r>
            <a:r>
              <a:rPr lang="en-US" sz="4278" dirty="0" smtClean="0">
                <a:solidFill>
                  <a:srgbClr val="FFFFFF"/>
                </a:solidFill>
              </a:rPr>
              <a:t>s: Inter layer quench heaters</a:t>
            </a:r>
            <a:endParaRPr sz="4278" dirty="0">
              <a:solidFill>
                <a:srgbClr val="FFFFFF"/>
              </a:solidFill>
            </a:endParaRPr>
          </a:p>
        </p:txBody>
      </p:sp>
      <p:sp>
        <p:nvSpPr>
          <p:cNvPr id="182" name="Shape 182"/>
          <p:cNvSpPr>
            <a:spLocks noGrp="1"/>
          </p:cNvSpPr>
          <p:nvPr>
            <p:ph type="body" idx="1"/>
          </p:nvPr>
        </p:nvSpPr>
        <p:spPr>
          <a:xfrm>
            <a:off x="28656" y="912519"/>
            <a:ext cx="6026718" cy="2028713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buClrTx/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</a:rPr>
              <a:t>Design approach: Maximize the number of turns covered</a:t>
            </a:r>
          </a:p>
          <a:p>
            <a:pPr lvl="0">
              <a:buClrTx/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</a:rPr>
              <a:t>Heater </a:t>
            </a:r>
            <a:r>
              <a:rPr lang="en-US" sz="2000" dirty="0">
                <a:solidFill>
                  <a:schemeClr val="tx1"/>
                </a:solidFill>
              </a:rPr>
              <a:t>power density </a:t>
            </a:r>
            <a:r>
              <a:rPr lang="en-US" sz="2000" dirty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2000" dirty="0" err="1">
                <a:solidFill>
                  <a:schemeClr val="tx1"/>
                </a:solidFill>
              </a:rPr>
              <a:t>P</a:t>
            </a:r>
            <a:r>
              <a:rPr lang="en-US" sz="2000" baseline="-25000" dirty="0" err="1">
                <a:solidFill>
                  <a:schemeClr val="tx1"/>
                </a:solidFill>
              </a:rPr>
              <a:t>d</a:t>
            </a:r>
            <a:r>
              <a:rPr lang="en-US" sz="2000" dirty="0">
                <a:solidFill>
                  <a:schemeClr val="tx1"/>
                </a:solidFill>
              </a:rPr>
              <a:t> = </a:t>
            </a:r>
            <a:r>
              <a:rPr lang="en-GB" sz="2000" b="1" dirty="0">
                <a:solidFill>
                  <a:srgbClr val="FF0000"/>
                </a:solidFill>
              </a:rPr>
              <a:t>50-100 W/cm</a:t>
            </a:r>
            <a:r>
              <a:rPr lang="en-GB" sz="2000" b="1" baseline="30000" dirty="0">
                <a:solidFill>
                  <a:srgbClr val="FF0000"/>
                </a:solidFill>
              </a:rPr>
              <a:t>2</a:t>
            </a:r>
          </a:p>
          <a:p>
            <a:pPr>
              <a:buClrTx/>
            </a:pPr>
            <a:r>
              <a:rPr lang="fi-FI" sz="2000" dirty="0" smtClean="0"/>
              <a:t>Design </a:t>
            </a:r>
            <a:r>
              <a:rPr lang="fi-FI" sz="2000" dirty="0" err="1" smtClean="0"/>
              <a:t>constraints</a:t>
            </a:r>
            <a:r>
              <a:rPr lang="fi-FI" sz="2000" dirty="0" smtClean="0"/>
              <a:t>:</a:t>
            </a:r>
            <a:endParaRPr lang="fi-FI" sz="2000" dirty="0"/>
          </a:p>
          <a:p>
            <a:pPr lvl="1">
              <a:buClrTx/>
            </a:pPr>
            <a:r>
              <a:rPr lang="fi-FI" sz="2000" dirty="0" err="1"/>
              <a:t>Voltage</a:t>
            </a:r>
            <a:r>
              <a:rPr lang="fi-FI" sz="2000" dirty="0"/>
              <a:t> &lt; 450 V</a:t>
            </a:r>
          </a:p>
          <a:p>
            <a:pPr lvl="1">
              <a:buClrTx/>
            </a:pPr>
            <a:r>
              <a:rPr lang="fi-FI" sz="2000" dirty="0" err="1"/>
              <a:t>Current</a:t>
            </a:r>
            <a:r>
              <a:rPr lang="fi-FI" sz="2000" dirty="0"/>
              <a:t> &lt; 150 A</a:t>
            </a:r>
          </a:p>
          <a:p>
            <a:pPr marL="36576" indent="0">
              <a:buClrTx/>
              <a:buNone/>
            </a:pPr>
            <a:endParaRPr lang="fi-FI" sz="2000" baseline="30000" dirty="0"/>
          </a:p>
          <a:p>
            <a:pPr lvl="0">
              <a:buClrTx/>
              <a:defRPr sz="1800">
                <a:solidFill>
                  <a:srgbClr val="000000"/>
                </a:solidFill>
              </a:defRPr>
            </a:pPr>
            <a:endParaRPr sz="2000" dirty="0">
              <a:solidFill>
                <a:srgbClr val="0C377B"/>
              </a:solidFill>
            </a:endParaRPr>
          </a:p>
        </p:txBody>
      </p:sp>
      <p:sp>
        <p:nvSpPr>
          <p:cNvPr id="183" name="Shape 183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41</a:t>
            </a:fld>
            <a:endParaRPr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4954" t="48987"/>
          <a:stretch/>
        </p:blipFill>
        <p:spPr>
          <a:xfrm>
            <a:off x="5388258" y="2664156"/>
            <a:ext cx="3626120" cy="1154153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5388257" y="3989411"/>
          <a:ext cx="3606770" cy="276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" name="Picture 1" descr="Field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981" y="884898"/>
            <a:ext cx="2533953" cy="164976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192839" y="1282828"/>
            <a:ext cx="142398" cy="98778"/>
          </a:xfrm>
          <a:prstGeom prst="line">
            <a:avLst/>
          </a:prstGeom>
          <a:noFill/>
          <a:ln w="57150" cap="flat" cmpd="sng">
            <a:solidFill>
              <a:srgbClr val="80808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/>
          <p:cNvCxnSpPr/>
          <p:nvPr/>
        </p:nvCxnSpPr>
        <p:spPr>
          <a:xfrm>
            <a:off x="7500685" y="1536828"/>
            <a:ext cx="239889" cy="296333"/>
          </a:xfrm>
          <a:prstGeom prst="line">
            <a:avLst/>
          </a:prstGeom>
          <a:noFill/>
          <a:ln w="57150" cap="flat" cmpd="sng">
            <a:solidFill>
              <a:srgbClr val="80808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/>
          <p:cNvCxnSpPr/>
          <p:nvPr/>
        </p:nvCxnSpPr>
        <p:spPr>
          <a:xfrm>
            <a:off x="7794788" y="1985561"/>
            <a:ext cx="64433" cy="296333"/>
          </a:xfrm>
          <a:prstGeom prst="line">
            <a:avLst/>
          </a:prstGeom>
          <a:noFill/>
          <a:ln w="57150" cap="flat" cmpd="sng">
            <a:solidFill>
              <a:srgbClr val="80808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/>
          <p:cNvSpPr txBox="1"/>
          <p:nvPr/>
        </p:nvSpPr>
        <p:spPr>
          <a:xfrm>
            <a:off x="6623360" y="1833161"/>
            <a:ext cx="778717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Times New Roman"/>
                <a:ea typeface="Arial"/>
                <a:cs typeface="Times New Roman"/>
                <a:sym typeface="Arial"/>
              </a:rPr>
              <a:t>Inter layer QH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Times New Roman"/>
              <a:ea typeface="Arial"/>
              <a:cs typeface="Times New Roman"/>
              <a:sym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99019" y="2880599"/>
            <a:ext cx="1256239" cy="7466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99019" y="3157441"/>
            <a:ext cx="1256239" cy="7466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899019" y="3232102"/>
            <a:ext cx="1256239" cy="7466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99019" y="3309841"/>
            <a:ext cx="1256239" cy="7466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903333" y="3517871"/>
            <a:ext cx="1256239" cy="7466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05854" y="3607883"/>
            <a:ext cx="1256239" cy="7466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905854" y="3631297"/>
            <a:ext cx="1256239" cy="7466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63258" y="3106710"/>
            <a:ext cx="348811" cy="20005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/>
                <a:ea typeface="Arial"/>
                <a:cs typeface="Times New Roman"/>
                <a:sym typeface="Arial"/>
              </a:rPr>
              <a:t>60 mm</a:t>
            </a:r>
            <a:endParaRPr kumimoji="0" lang="en-US" sz="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/>
              <a:ea typeface="Arial"/>
              <a:cs typeface="Times New Roman"/>
              <a:sym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80678" y="3107441"/>
            <a:ext cx="400108" cy="20005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7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12</a:t>
            </a:r>
            <a:r>
              <a:rPr kumimoji="0" lang="en-US" sz="7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/>
                <a:ea typeface="Arial"/>
                <a:cs typeface="Times New Roman"/>
                <a:sym typeface="Arial"/>
              </a:rPr>
              <a:t>0 mm</a:t>
            </a:r>
            <a:endParaRPr kumimoji="0" lang="en-US" sz="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/>
              <a:ea typeface="Arial"/>
              <a:cs typeface="Times New Roman"/>
              <a:sym typeface="Arial"/>
            </a:endParaRPr>
          </a:p>
        </p:txBody>
      </p:sp>
      <p:cxnSp>
        <p:nvCxnSpPr>
          <p:cNvPr id="22" name="Straight Arrow Connector 21"/>
          <p:cNvCxnSpPr>
            <a:stCxn id="25" idx="1"/>
          </p:cNvCxnSpPr>
          <p:nvPr/>
        </p:nvCxnSpPr>
        <p:spPr>
          <a:xfrm>
            <a:off x="5899019" y="3269433"/>
            <a:ext cx="1293820" cy="0"/>
          </a:xfrm>
          <a:prstGeom prst="straightConnector1">
            <a:avLst/>
          </a:prstGeom>
          <a:noFill/>
          <a:ln w="19050" cap="flat">
            <a:solidFill>
              <a:srgbClr val="DDDDDD"/>
            </a:solidFill>
            <a:prstDash val="solid"/>
            <a:bevel/>
            <a:headEnd type="triangle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" name="Straight Arrow Connector 36"/>
          <p:cNvCxnSpPr/>
          <p:nvPr/>
        </p:nvCxnSpPr>
        <p:spPr>
          <a:xfrm>
            <a:off x="5388258" y="3276328"/>
            <a:ext cx="504000" cy="0"/>
          </a:xfrm>
          <a:prstGeom prst="straightConnector1">
            <a:avLst/>
          </a:prstGeom>
          <a:noFill/>
          <a:ln w="19050" cap="flat">
            <a:solidFill>
              <a:srgbClr val="DDDDDD"/>
            </a:solidFill>
            <a:prstDash val="solid"/>
            <a:bevel/>
            <a:headEnd type="triangle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3" name="Straight Arrow Connector 162"/>
          <p:cNvCxnSpPr>
            <a:stCxn id="17" idx="0"/>
          </p:cNvCxnSpPr>
          <p:nvPr/>
        </p:nvCxnSpPr>
        <p:spPr>
          <a:xfrm flipV="1">
            <a:off x="7012719" y="1381606"/>
            <a:ext cx="239329" cy="451555"/>
          </a:xfrm>
          <a:prstGeom prst="straightConnector1">
            <a:avLst/>
          </a:prstGeom>
          <a:noFill/>
          <a:ln w="19050" cap="flat">
            <a:solidFill>
              <a:schemeClr val="tx2"/>
            </a:solidFill>
            <a:prstDash val="solid"/>
            <a:bevel/>
            <a:headEnd type="none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Arrow Connector 41"/>
          <p:cNvCxnSpPr>
            <a:stCxn id="17" idx="0"/>
          </p:cNvCxnSpPr>
          <p:nvPr/>
        </p:nvCxnSpPr>
        <p:spPr>
          <a:xfrm flipV="1">
            <a:off x="7012719" y="1665490"/>
            <a:ext cx="565498" cy="167671"/>
          </a:xfrm>
          <a:prstGeom prst="straightConnector1">
            <a:avLst/>
          </a:prstGeom>
          <a:noFill/>
          <a:ln w="19050" cap="flat">
            <a:solidFill>
              <a:schemeClr val="tx2"/>
            </a:solidFill>
            <a:prstDash val="solid"/>
            <a:bevel/>
            <a:headEnd type="none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5" name="Straight Arrow Connector 44"/>
          <p:cNvCxnSpPr>
            <a:stCxn id="17" idx="0"/>
          </p:cNvCxnSpPr>
          <p:nvPr/>
        </p:nvCxnSpPr>
        <p:spPr>
          <a:xfrm>
            <a:off x="7012719" y="1833161"/>
            <a:ext cx="782069" cy="318096"/>
          </a:xfrm>
          <a:prstGeom prst="straightConnector1">
            <a:avLst/>
          </a:prstGeom>
          <a:noFill/>
          <a:ln w="19050" cap="flat">
            <a:solidFill>
              <a:schemeClr val="tx2"/>
            </a:solidFill>
            <a:prstDash val="solid"/>
            <a:bevel/>
            <a:headEnd type="none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TextBox 31"/>
          <p:cNvSpPr txBox="1"/>
          <p:nvPr/>
        </p:nvSpPr>
        <p:spPr>
          <a:xfrm>
            <a:off x="65280" y="3398358"/>
            <a:ext cx="4623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maximum tempearture with outer layer + inter layer heaters: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240 ± 20 K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97854" y="5241448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>
                <a:solidFill>
                  <a:srgbClr val="7030A0"/>
                </a:solidFill>
              </a:rPr>
              <a:t>IL+OL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49572" y="483593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OL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894837" y="6382683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[J. Rysti]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94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850391">
              <a:defRPr sz="4278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78" dirty="0" smtClean="0">
                <a:solidFill>
                  <a:srgbClr val="FFFFFF"/>
                </a:solidFill>
              </a:rPr>
              <a:t>R&amp;D activitie</a:t>
            </a:r>
            <a:r>
              <a:rPr lang="en-US" sz="4278" dirty="0" smtClean="0">
                <a:solidFill>
                  <a:srgbClr val="FFFFFF"/>
                </a:solidFill>
              </a:rPr>
              <a:t>s: Inter layer quench heater</a:t>
            </a:r>
            <a:r>
              <a:rPr sz="4278" dirty="0" smtClean="0">
                <a:solidFill>
                  <a:srgbClr val="FFFFFF"/>
                </a:solidFill>
              </a:rPr>
              <a:t>s</a:t>
            </a:r>
            <a:endParaRPr sz="4278" dirty="0">
              <a:solidFill>
                <a:srgbClr val="FFFFFF"/>
              </a:solidFill>
            </a:endParaRPr>
          </a:p>
        </p:txBody>
      </p:sp>
      <p:sp>
        <p:nvSpPr>
          <p:cNvPr id="186" name="Shape 186"/>
          <p:cNvSpPr>
            <a:spLocks noGrp="1"/>
          </p:cNvSpPr>
          <p:nvPr>
            <p:ph type="body" idx="1"/>
          </p:nvPr>
        </p:nvSpPr>
        <p:spPr>
          <a:xfrm>
            <a:off x="219399" y="836190"/>
            <a:ext cx="8684054" cy="1650416"/>
          </a:xfrm>
          <a:prstGeom prst="rect">
            <a:avLst/>
          </a:prstGeom>
        </p:spPr>
        <p:txBody>
          <a:bodyPr>
            <a:normAutofit/>
          </a:bodyPr>
          <a:lstStyle>
            <a:lvl2pPr marL="905255" indent="-457200">
              <a:buSzPct val="80000"/>
            </a:lvl2pPr>
          </a:lstStyle>
          <a:p>
            <a:pPr marL="36576" lvl="0" indent="0">
              <a:buClr>
                <a:schemeClr val="tx1"/>
              </a:buClr>
              <a:buNone/>
              <a:defRPr sz="1800">
                <a:solidFill>
                  <a:srgbClr val="000000"/>
                </a:solidFill>
              </a:defRPr>
            </a:pPr>
            <a:r>
              <a:rPr lang="en-US" sz="1800" b="1" dirty="0" smtClean="0">
                <a:solidFill>
                  <a:srgbClr val="FF0000"/>
                </a:solidFill>
              </a:rPr>
              <a:t>Technical challenges:</a:t>
            </a:r>
          </a:p>
        </p:txBody>
      </p:sp>
      <p:sp>
        <p:nvSpPr>
          <p:cNvPr id="187" name="Shape 187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42</a:t>
            </a:fld>
            <a:endParaRPr>
              <a:solidFill>
                <a:srgbClr val="0C377B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9399" y="1348029"/>
            <a:ext cx="2269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lvl="0" indent="0">
              <a:buClr>
                <a:schemeClr val="tx1"/>
              </a:buClr>
              <a:buNone/>
              <a:defRPr sz="1800">
                <a:solidFill>
                  <a:srgbClr val="000000"/>
                </a:solidFill>
              </a:defRPr>
            </a:pPr>
            <a:r>
              <a:rPr lang="en-US" i="1" u="sng" dirty="0">
                <a:solidFill>
                  <a:schemeClr val="tx1"/>
                </a:solidFill>
                <a:latin typeface="Times New Roman"/>
                <a:cs typeface="Times New Roman"/>
              </a:rPr>
              <a:t>Electrical Robustness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1" t="6186" r="11648" b="29420"/>
          <a:stretch/>
        </p:blipFill>
        <p:spPr>
          <a:xfrm>
            <a:off x="5135953" y="1460382"/>
            <a:ext cx="1834571" cy="10100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51" y="1837299"/>
            <a:ext cx="6277545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Inter layer heaters installed in coil 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Times New Roman"/>
                <a:cs typeface="Times New Roman"/>
                <a:sym typeface="Arial"/>
              </a:rPr>
              <a:t>110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 smtClean="0">
                <a:latin typeface="Times New Roman"/>
                <a:cs typeface="Times New Roman"/>
              </a:rPr>
              <a:t>      (heaters follow the full coil manufacturing process)</a:t>
            </a:r>
            <a:endParaRPr lang="en-US" sz="1600" dirty="0">
              <a:latin typeface="Times New Roman"/>
              <a:cs typeface="Times New Roman"/>
            </a:endParaRPr>
          </a:p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600" dirty="0" smtClean="0">
                <a:latin typeface="Times New Roman"/>
                <a:cs typeface="Times New Roman"/>
              </a:rPr>
              <a:t>E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mbedded in a S2-glass</a:t>
            </a:r>
            <a:r>
              <a:rPr lang="en-US" sz="1600" dirty="0"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latin typeface="Times New Roman"/>
                <a:cs typeface="Times New Roman"/>
              </a:rPr>
              <a:t>– Mica sandwich</a:t>
            </a:r>
          </a:p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Total thickness =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 0.5 mm</a:t>
            </a:r>
          </a:p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600" baseline="0" dirty="0" smtClean="0">
                <a:latin typeface="Times New Roman"/>
                <a:cs typeface="Times New Roman"/>
              </a:rPr>
              <a:t>Breakdown</a:t>
            </a:r>
            <a:r>
              <a:rPr lang="en-US" sz="1600" dirty="0" smtClean="0">
                <a:latin typeface="Times New Roman"/>
                <a:cs typeface="Times New Roman"/>
              </a:rPr>
              <a:t> voltage heaters2coil = 9 kV 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</a:t>
            </a:r>
          </a:p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/>
                <a:cs typeface="Times New Roman"/>
                <a:sym typeface="Wingdings"/>
              </a:rPr>
              <a:t>Challenge: find mica full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/>
                <a:cs typeface="Times New Roman"/>
                <a:sym typeface="Wingdings"/>
              </a:rPr>
              <a:t> length (max. length available of the preferred product is about 1 m, alternative options under procurement)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imes New Roman"/>
              <a:cs typeface="Times New Roman"/>
              <a:sym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94735" y="3795252"/>
            <a:ext cx="1667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lvl="0" indent="0">
              <a:buClr>
                <a:schemeClr val="tx1"/>
              </a:buClr>
              <a:buNone/>
              <a:defRPr sz="1800">
                <a:solidFill>
                  <a:srgbClr val="000000"/>
                </a:solidFill>
              </a:defRPr>
            </a:pPr>
            <a:r>
              <a:rPr lang="en-US" i="1" u="sng" dirty="0" smtClean="0">
                <a:solidFill>
                  <a:schemeClr val="tx1"/>
                </a:solidFill>
                <a:latin typeface="Times New Roman"/>
                <a:cs typeface="Times New Roman"/>
              </a:rPr>
              <a:t>Copper plating</a:t>
            </a:r>
            <a:endParaRPr lang="en-US" i="1" u="sng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49" name="Picture 2" descr="C:\conferences\1412_11Treview\Quench\DSCN258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33" b="11312"/>
          <a:stretch/>
        </p:blipFill>
        <p:spPr bwMode="auto">
          <a:xfrm>
            <a:off x="6721047" y="2548198"/>
            <a:ext cx="2400000" cy="9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conferences\1412_11Treview\Quench\DSCN400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20" r="13681" b="17255"/>
          <a:stretch/>
        </p:blipFill>
        <p:spPr bwMode="auto">
          <a:xfrm>
            <a:off x="7049402" y="1468270"/>
            <a:ext cx="2071645" cy="99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45628" y="4392775"/>
            <a:ext cx="9075419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600" dirty="0" smtClean="0">
                <a:latin typeface="Times New Roman"/>
                <a:cs typeface="Times New Roman"/>
              </a:rPr>
              <a:t>Copper plating (needed to reduce the overall strip resistance) requires a thin layer of nickel</a:t>
            </a:r>
          </a:p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During heat treatment, the nickel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 diffuses in to the copper, increasing significantly the electrical resistivity</a:t>
            </a:r>
          </a:p>
          <a:p>
            <a:pPr marL="285750" marR="0" indent="-28575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1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Solutions under study:</a:t>
            </a:r>
          </a:p>
          <a:p>
            <a:pPr lvl="2" indent="0" algn="l" rtl="0" latinLnBrk="1" hangingPunct="0"/>
            <a:r>
              <a:rPr lang="en-US" sz="16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       a) Increase the thickness of the copper plating</a:t>
            </a:r>
          </a:p>
          <a:p>
            <a:pPr lvl="2" indent="0" algn="l" rtl="0" latinLnBrk="1" hangingPunct="0"/>
            <a:r>
              <a:rPr lang="en-US" sz="1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        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/>
                <a:cs typeface="Times New Roman"/>
                <a:sym typeface="Arial"/>
              </a:rPr>
              <a:t>b) Find a method to deposit non-resistive material on a resistive material without the nickel interface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imes New Roman"/>
              <a:cs typeface="Times New Roman"/>
              <a:sym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1637" y="5810430"/>
            <a:ext cx="287514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More details EDMS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1541876 </a:t>
            </a:r>
            <a:endParaRPr kumimoji="0" lang="en-GB" sz="1800" b="0" i="1" u="none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54229" y="5822472"/>
            <a:ext cx="4275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[J. Rysti and Ana Teresa Perez </a:t>
            </a:r>
            <a:r>
              <a:rPr lang="en-GB" dirty="0" err="1" smtClean="0">
                <a:solidFill>
                  <a:srgbClr val="00B050"/>
                </a:solidFill>
              </a:rPr>
              <a:t>Fontela</a:t>
            </a:r>
            <a:r>
              <a:rPr lang="en-GB" dirty="0" smtClean="0">
                <a:solidFill>
                  <a:srgbClr val="00B050"/>
                </a:solidFill>
              </a:rPr>
              <a:t>]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3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R&amp;D </a:t>
            </a:r>
            <a:r>
              <a:rPr lang="en-GB" sz="3600" dirty="0"/>
              <a:t>activities: Inter layer quench heaters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79" y="912301"/>
            <a:ext cx="8380921" cy="561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3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CLIQ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53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Jonas Blomberg Ghini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3128" t="7804" r="22080" b="4187"/>
          <a:stretch/>
        </p:blipFill>
        <p:spPr>
          <a:xfrm>
            <a:off x="1835697" y="620688"/>
            <a:ext cx="5112568" cy="513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06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1 CLIQ unit per magnet 400 V/40 mF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340768"/>
            <a:ext cx="6221273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Alejandro Manuel Fernandez Navarro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92006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CLIQ + QH (#104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T_hotspot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249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U_maxground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=400 V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CLIQ (#105):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T_hotspot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=280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U_maxground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=600 V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QH (#85):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T_hotspot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=325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U_maxground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=260 V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4537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Conclusions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2606"/>
            <a:ext cx="8226854" cy="43478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200" b="1" dirty="0" smtClean="0"/>
              <a:t>Reference design (</a:t>
            </a:r>
            <a:r>
              <a:rPr lang="en-GB" sz="1200" b="1" dirty="0" err="1" smtClean="0"/>
              <a:t>Rcrow</a:t>
            </a:r>
            <a:r>
              <a:rPr lang="en-GB" sz="1200" b="1" dirty="0" smtClean="0"/>
              <a:t> = </a:t>
            </a:r>
            <a:r>
              <a:rPr lang="en-GB" sz="1200" b="1" dirty="0"/>
              <a:t>16 m</a:t>
            </a:r>
            <a:r>
              <a:rPr lang="el-GR" sz="1200" b="1" dirty="0" smtClean="0"/>
              <a:t>Ω</a:t>
            </a:r>
            <a:r>
              <a:rPr lang="en-GB" sz="1200" dirty="0" smtClean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 smtClean="0"/>
              <a:t>No Quench:         </a:t>
            </a:r>
            <a:r>
              <a:rPr lang="en-GB" sz="1200" b="1" dirty="0" smtClean="0">
                <a:solidFill>
                  <a:srgbClr val="FF0000"/>
                </a:solidFill>
              </a:rPr>
              <a:t>Not suitable </a:t>
            </a:r>
            <a:r>
              <a:rPr lang="en-GB" sz="1200" dirty="0" smtClean="0">
                <a:solidFill>
                  <a:schemeClr val="tx2"/>
                </a:solidFill>
              </a:rPr>
              <a:t>FPA </a:t>
            </a:r>
            <a:r>
              <a:rPr lang="en-GB" sz="1200" dirty="0">
                <a:solidFill>
                  <a:schemeClr val="tx2"/>
                </a:solidFill>
              </a:rPr>
              <a:t>@ 11.85kA </a:t>
            </a:r>
            <a:r>
              <a:rPr lang="en-GB" sz="1200" dirty="0" smtClean="0">
                <a:solidFill>
                  <a:schemeClr val="tx2"/>
                </a:solidFill>
              </a:rPr>
              <a:t>0A/s, crowbar </a:t>
            </a:r>
            <a:r>
              <a:rPr lang="en-GB" sz="1200" dirty="0">
                <a:solidFill>
                  <a:schemeClr val="tx2"/>
                </a:solidFill>
              </a:rPr>
              <a:t>current </a:t>
            </a:r>
            <a:r>
              <a:rPr lang="en-GB" sz="1200" b="1" dirty="0" smtClean="0">
                <a:solidFill>
                  <a:srgbClr val="FF0000"/>
                </a:solidFill>
              </a:rPr>
              <a:t>-500 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 smtClean="0"/>
              <a:t>Quench + QH:     </a:t>
            </a:r>
            <a:r>
              <a:rPr lang="en-GB" sz="1200" b="1" dirty="0" smtClean="0">
                <a:solidFill>
                  <a:srgbClr val="00B050"/>
                </a:solidFill>
              </a:rPr>
              <a:t>Suitable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Quench + C</a:t>
            </a:r>
            <a:r>
              <a:rPr lang="en-GB" sz="1200" dirty="0" smtClean="0"/>
              <a:t>LIQ:  </a:t>
            </a:r>
            <a:r>
              <a:rPr lang="en-GB" sz="1200" b="1" dirty="0" smtClean="0">
                <a:solidFill>
                  <a:srgbClr val="FF0000"/>
                </a:solidFill>
              </a:rPr>
              <a:t>Not </a:t>
            </a:r>
            <a:r>
              <a:rPr lang="en-GB" sz="1200" b="1" dirty="0">
                <a:solidFill>
                  <a:srgbClr val="FF0000"/>
                </a:solidFill>
              </a:rPr>
              <a:t>suitable </a:t>
            </a:r>
            <a:r>
              <a:rPr lang="en-GB" sz="1200" dirty="0">
                <a:solidFill>
                  <a:schemeClr val="tx2"/>
                </a:solidFill>
              </a:rPr>
              <a:t>crowbar current </a:t>
            </a:r>
            <a:r>
              <a:rPr lang="en-GB" sz="1200" b="1" dirty="0" smtClean="0">
                <a:solidFill>
                  <a:srgbClr val="FF0000"/>
                </a:solidFill>
              </a:rPr>
              <a:t>-600 A</a:t>
            </a:r>
            <a:endParaRPr lang="en-GB" sz="8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GB" sz="8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GB" sz="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 smtClean="0"/>
              <a:t>Variant 01 design </a:t>
            </a:r>
            <a:r>
              <a:rPr lang="en-GB" sz="1200" b="1" dirty="0"/>
              <a:t>(</a:t>
            </a:r>
            <a:r>
              <a:rPr lang="en-GB" sz="1200" b="1" dirty="0" err="1"/>
              <a:t>Rcrow</a:t>
            </a:r>
            <a:r>
              <a:rPr lang="en-GB" sz="1200" b="1" dirty="0"/>
              <a:t> = </a:t>
            </a:r>
            <a:r>
              <a:rPr lang="en-GB" sz="1200" b="1" dirty="0" smtClean="0"/>
              <a:t>0.5 </a:t>
            </a:r>
            <a:r>
              <a:rPr lang="el-GR" sz="1200" b="1" dirty="0" smtClean="0"/>
              <a:t>Ω</a:t>
            </a:r>
            <a:r>
              <a:rPr lang="en-GB" sz="12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No Quench</a:t>
            </a:r>
            <a:r>
              <a:rPr lang="en-GB" sz="1200" dirty="0" smtClean="0"/>
              <a:t>:         </a:t>
            </a:r>
            <a:r>
              <a:rPr lang="en-GB" sz="1200" b="1" dirty="0" smtClean="0">
                <a:solidFill>
                  <a:srgbClr val="00B050"/>
                </a:solidFill>
              </a:rPr>
              <a:t>Suitable</a:t>
            </a:r>
            <a:r>
              <a:rPr lang="en-GB" sz="1200" b="1" dirty="0" smtClean="0">
                <a:solidFill>
                  <a:srgbClr val="FFC000"/>
                </a:solidFill>
              </a:rPr>
              <a:t> (!) </a:t>
            </a:r>
            <a:r>
              <a:rPr lang="en-GB" sz="1200" dirty="0" smtClean="0"/>
              <a:t>Effects of MIITS in the bypass diode to be discussed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 smtClean="0"/>
              <a:t>Quench </a:t>
            </a:r>
            <a:r>
              <a:rPr lang="en-GB" sz="1200" dirty="0"/>
              <a:t>+ QH:     </a:t>
            </a:r>
            <a:r>
              <a:rPr lang="en-GB" sz="1200" b="1" dirty="0">
                <a:solidFill>
                  <a:srgbClr val="00B050"/>
                </a:solidFill>
              </a:rPr>
              <a:t>Suitable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Quench + CLIQ:  </a:t>
            </a:r>
            <a:r>
              <a:rPr lang="en-GB" sz="1200" b="1" dirty="0">
                <a:solidFill>
                  <a:srgbClr val="FF0000"/>
                </a:solidFill>
              </a:rPr>
              <a:t>Not suitable </a:t>
            </a:r>
            <a:r>
              <a:rPr lang="en-GB" sz="1200" dirty="0">
                <a:solidFill>
                  <a:schemeClr val="tx2"/>
                </a:solidFill>
              </a:rPr>
              <a:t>crowbar current </a:t>
            </a:r>
            <a:r>
              <a:rPr lang="en-GB" sz="1200" b="1" dirty="0">
                <a:solidFill>
                  <a:srgbClr val="FF0000"/>
                </a:solidFill>
              </a:rPr>
              <a:t>-600 </a:t>
            </a:r>
            <a:r>
              <a:rPr lang="en-GB" sz="1200" b="1" dirty="0" smtClean="0">
                <a:solidFill>
                  <a:srgbClr val="FF0000"/>
                </a:solidFill>
              </a:rPr>
              <a:t>A</a:t>
            </a:r>
          </a:p>
          <a:p>
            <a:pPr marL="448056" lvl="1" indent="0">
              <a:buNone/>
            </a:pPr>
            <a:endParaRPr lang="en-GB" sz="1200" b="1" dirty="0" smtClean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1200" b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200" dirty="0"/>
              <a:t>Variant </a:t>
            </a:r>
            <a:r>
              <a:rPr lang="en-GB" sz="1200" dirty="0" smtClean="0"/>
              <a:t>02 </a:t>
            </a:r>
            <a:r>
              <a:rPr lang="en-GB" sz="1200" dirty="0"/>
              <a:t>design </a:t>
            </a:r>
            <a:r>
              <a:rPr lang="en-GB" sz="1200" b="1" dirty="0"/>
              <a:t>(</a:t>
            </a:r>
            <a:r>
              <a:rPr lang="en-GB" sz="1200" b="1" dirty="0" err="1"/>
              <a:t>Rcrow</a:t>
            </a:r>
            <a:r>
              <a:rPr lang="en-GB" sz="1200" b="1" dirty="0"/>
              <a:t> = </a:t>
            </a:r>
            <a:r>
              <a:rPr lang="en-GB" sz="1200" b="1" dirty="0" smtClean="0"/>
              <a:t>0.5 </a:t>
            </a:r>
            <a:r>
              <a:rPr lang="el-GR" sz="1200" b="1" dirty="0" smtClean="0"/>
              <a:t>Ω</a:t>
            </a:r>
            <a:r>
              <a:rPr lang="en-GB" sz="1200" b="1" dirty="0" smtClean="0"/>
              <a:t> + reverse bypass diode 20 V</a:t>
            </a:r>
            <a:r>
              <a:rPr lang="en-GB" sz="1200" dirty="0" smtClean="0"/>
              <a:t>)</a:t>
            </a:r>
            <a:endParaRPr lang="en-GB" sz="1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No Quench: </a:t>
            </a:r>
            <a:r>
              <a:rPr lang="en-GB" sz="1200" dirty="0" smtClean="0"/>
              <a:t>        </a:t>
            </a:r>
            <a:r>
              <a:rPr lang="en-GB" sz="1200" b="1" dirty="0" smtClean="0">
                <a:solidFill>
                  <a:srgbClr val="00B050"/>
                </a:solidFill>
              </a:rPr>
              <a:t>Suitable</a:t>
            </a:r>
            <a:r>
              <a:rPr lang="en-GB" sz="1200" b="1" dirty="0" smtClean="0">
                <a:solidFill>
                  <a:srgbClr val="FFC000"/>
                </a:solidFill>
              </a:rPr>
              <a:t> (!) </a:t>
            </a:r>
            <a:r>
              <a:rPr lang="en-GB" sz="1200" dirty="0"/>
              <a:t>Effects of MIITS in the bypass diode to be discussed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Quench + QH:     </a:t>
            </a:r>
            <a:r>
              <a:rPr lang="en-GB" sz="1200" b="1" dirty="0">
                <a:solidFill>
                  <a:srgbClr val="00B050"/>
                </a:solidFill>
              </a:rPr>
              <a:t>Suitable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Quench + CLIQ: </a:t>
            </a:r>
            <a:r>
              <a:rPr lang="en-GB" sz="1200" dirty="0" smtClean="0"/>
              <a:t> </a:t>
            </a:r>
            <a:r>
              <a:rPr lang="en-GB" sz="1200" b="1" dirty="0" smtClean="0">
                <a:solidFill>
                  <a:srgbClr val="00B050"/>
                </a:solidFill>
              </a:rPr>
              <a:t>Suitable</a:t>
            </a:r>
            <a:endParaRPr lang="en-GB" sz="16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3/24/2016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L. Bortot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638567" y="2315877"/>
            <a:ext cx="253507" cy="1041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547042" y="1999515"/>
            <a:ext cx="436554" cy="10416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668822" y="3718007"/>
            <a:ext cx="253507" cy="10416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577297" y="3401645"/>
            <a:ext cx="436554" cy="1041679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 rot="10800000">
            <a:off x="7463753" y="3666958"/>
            <a:ext cx="144000" cy="180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04986" y="3939173"/>
            <a:ext cx="4988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0.5 </a:t>
            </a:r>
            <a:r>
              <a:rPr lang="el-GR" sz="1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Ω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524700" y="4873127"/>
            <a:ext cx="345465" cy="10363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476235" y="5536342"/>
            <a:ext cx="445956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20 V</a:t>
            </a:r>
            <a:endParaRPr lang="en-US" sz="1000" b="1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476510" y="4505002"/>
            <a:ext cx="436554" cy="1041679"/>
          </a:xfrm>
          <a:prstGeom prst="rect">
            <a:avLst/>
          </a:prstGeom>
        </p:spPr>
      </p:pic>
      <p:sp>
        <p:nvSpPr>
          <p:cNvPr id="16" name="Down Arrow 15"/>
          <p:cNvSpPr/>
          <p:nvPr/>
        </p:nvSpPr>
        <p:spPr>
          <a:xfrm rot="10800000">
            <a:off x="7362966" y="4770315"/>
            <a:ext cx="144000" cy="180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04199" y="5042530"/>
            <a:ext cx="4988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0.5 </a:t>
            </a:r>
            <a:r>
              <a:rPr lang="el-GR" sz="1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Ω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6247" y="764704"/>
            <a:ext cx="8671505" cy="1200329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imulations show no </a:t>
            </a:r>
            <a:r>
              <a:rPr lang="en-US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dangerous over-voltages / over-currents </a:t>
            </a:r>
            <a:r>
              <a:rPr lang="en-US" b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detected </a:t>
            </a:r>
            <a:r>
              <a:rPr lang="en-US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nor in the main circuit neither in the </a:t>
            </a:r>
            <a:r>
              <a:rPr lang="en-US" b="1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TrimPC</a:t>
            </a:r>
            <a:r>
              <a:rPr lang="en-US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b="1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More simulation work needed to asses if CLIQ induced </a:t>
            </a:r>
            <a:r>
              <a:rPr lang="en-US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voltage oscillations are </a:t>
            </a:r>
            <a:r>
              <a:rPr lang="en-US" b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fully </a:t>
            </a:r>
            <a:r>
              <a:rPr lang="en-US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compatible with the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iQPS</a:t>
            </a:r>
            <a:r>
              <a:rPr lang="en-US" b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b="1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4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Heater failure case analysis. </a:t>
            </a:r>
            <a:br>
              <a:rPr lang="en-GB" dirty="0" smtClean="0"/>
            </a:br>
            <a:r>
              <a:rPr lang="en-GB" dirty="0" smtClean="0"/>
              <a:t>Wiring option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4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Peak temperature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49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3848" y="1412776"/>
            <a:ext cx="6204636" cy="4667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412775"/>
            <a:ext cx="31732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this analysis, we consider that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the heaters in a coil fail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(very pessimistic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as the baseline configuration considers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 circuits per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coil, and the possibility to have 4 quench heater circuits per coil is being explored)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1052736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Cryosoft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3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457200" y="1013957"/>
            <a:ext cx="8226853" cy="50307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0926" lvl="0" indent="-514350">
              <a:buClr>
                <a:srgbClr val="0C377B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b="1" dirty="0">
                <a:solidFill>
                  <a:srgbClr val="0C377B"/>
                </a:solidFill>
              </a:rPr>
              <a:t>Magnet Parameters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Results and analysis on short magnet models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Overview of the magnet tested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Initial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</a:rPr>
              <a:t>quench propagation and </a:t>
            </a:r>
            <a:r>
              <a:rPr sz="2400" dirty="0" smtClean="0">
                <a:solidFill>
                  <a:schemeClr val="bg1">
                    <a:lumMod val="50000"/>
                  </a:schemeClr>
                </a:solidFill>
              </a:rPr>
              <a:t>detection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heater performance</a:t>
            </a:r>
          </a:p>
          <a:p>
            <a:pPr marL="1032744" lvl="1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Quench propagation within the coil</a:t>
            </a:r>
            <a:endParaRPr sz="2400" dirty="0">
              <a:solidFill>
                <a:schemeClr val="bg1">
                  <a:lumMod val="50000"/>
                </a:schemeClr>
              </a:solidFill>
            </a:endParaRP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Baseline protection scheme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Analysis of failure case scenarios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5</a:t>
            </a:fld>
            <a:endParaRPr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2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48072"/>
          </a:xfrm>
        </p:spPr>
        <p:txBody>
          <a:bodyPr>
            <a:noAutofit/>
          </a:bodyPr>
          <a:lstStyle/>
          <a:p>
            <a:r>
              <a:rPr lang="en-GB" sz="3600" dirty="0" smtClean="0"/>
              <a:t>Peak voltage to ground. ROXIE no quench back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50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30" y="1508046"/>
            <a:ext cx="3059233" cy="12252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24546" y="1724070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9712" y="651008"/>
            <a:ext cx="4703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failure: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voltage to ground = 352 V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7155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8294" y="802572"/>
            <a:ext cx="13308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H1C1A1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702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1508046"/>
            <a:ext cx="3059233" cy="122524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6998864" y="1724070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066911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066911" y="802572"/>
            <a:ext cx="13308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H2C1A1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712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36" y="3339756"/>
            <a:ext cx="3059233" cy="1225247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932052" y="3921766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74661" y="292231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592" y="3339756"/>
            <a:ext cx="3059233" cy="1225247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033550" y="3955976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074417" y="292231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36" y="5144719"/>
            <a:ext cx="3059233" cy="1225247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452810" y="5360743"/>
            <a:ext cx="965423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74661" y="4727277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592" y="5144719"/>
            <a:ext cx="3059233" cy="122524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7042171" y="5756189"/>
            <a:ext cx="1013758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074417" y="4727277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41666" y="2624937"/>
            <a:ext cx="13308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H2C2A1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527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76672" y="2624937"/>
            <a:ext cx="13308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H1C2A1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530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9777" y="4447302"/>
            <a:ext cx="2287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H1C1A1 + H2C1A1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1481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30312" y="4437686"/>
            <a:ext cx="2287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H1C2A1 + H1C2A1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1009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71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Peak voltage to ground. ROXIE no quench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51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140897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C1A1OL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2534" y="1339017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C1A1IL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53925" y="1120542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C2A1IL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1341205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C2A1OL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1130720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C1A2OL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1339017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C1A2IL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0413" y="1119193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C2A2IL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1279" y="1336914"/>
            <a:ext cx="123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C2A2OL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5468" y="1325563"/>
            <a:ext cx="7689889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48072"/>
          </a:xfrm>
        </p:spPr>
        <p:txBody>
          <a:bodyPr>
            <a:noAutofit/>
          </a:bodyPr>
          <a:lstStyle/>
          <a:p>
            <a:r>
              <a:rPr lang="en-GB" sz="3600" dirty="0"/>
              <a:t>Peak voltage to ground. ROXIE no quench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52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44" y="2081874"/>
            <a:ext cx="3059233" cy="12252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03260" y="2297898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92725" y="811716"/>
            <a:ext cx="4703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failure: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voltage to ground = 352 V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5869" y="1664432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69698" y="1385375"/>
            <a:ext cx="2287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H1C1A1 +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H1C2A1 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1009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800" y="2081874"/>
            <a:ext cx="3059233" cy="122524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6977578" y="2297898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045625" y="1664432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045625" y="1376400"/>
            <a:ext cx="2287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H2C1A1 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H2C2A1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1010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95266" y="2715336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7493078" y="2715335"/>
            <a:ext cx="51550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025" y="4351267"/>
            <a:ext cx="3059233" cy="1225247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4747631" y="4567291"/>
            <a:ext cx="1024110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979712" y="3933825"/>
            <a:ext cx="5375005" cy="16426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4748247" y="4984729"/>
            <a:ext cx="1022878" cy="422005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2798234" y="3675755"/>
            <a:ext cx="42017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H1C1A1 + H1C2A1 +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H2C1A1 + H2C2A1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2876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0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Heater failure case analysis. </a:t>
            </a:r>
            <a:br>
              <a:rPr lang="en-GB" dirty="0" smtClean="0"/>
            </a:br>
            <a:r>
              <a:rPr lang="en-GB" dirty="0" smtClean="0"/>
              <a:t>Wiring option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94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48072"/>
          </a:xfrm>
        </p:spPr>
        <p:txBody>
          <a:bodyPr>
            <a:noAutofit/>
          </a:bodyPr>
          <a:lstStyle/>
          <a:p>
            <a:r>
              <a:rPr lang="en-GB" sz="3600" dirty="0"/>
              <a:t>Peak voltage to ground. ROXIE no quench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30" y="1508046"/>
            <a:ext cx="3059233" cy="12252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13178" y="173340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9712" y="651008"/>
            <a:ext cx="4703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failure: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voltage to ground = 352 V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7155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8294" y="802572"/>
            <a:ext cx="12809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511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1508046"/>
            <a:ext cx="3059233" cy="122524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066911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066911" y="802572"/>
            <a:ext cx="12809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511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30" y="3262787"/>
            <a:ext cx="3059233" cy="122524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467155" y="2845345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438294" y="2550741"/>
            <a:ext cx="12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518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21190" y="208785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822964" y="192616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714952" y="2294850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538206" y="349367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430194" y="3878519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3260285"/>
            <a:ext cx="3059233" cy="1225247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066911" y="2842843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038050" y="2548239"/>
            <a:ext cx="12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517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35369" y="368014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143381" y="402832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384" y="5055901"/>
            <a:ext cx="3059233" cy="122524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484209" y="4638459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2555260" y="5286785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2447248" y="567163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7140" y="5053399"/>
            <a:ext cx="3059233" cy="1225247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5083965" y="4635957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467155" y="4363939"/>
            <a:ext cx="13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1080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66911" y="4361437"/>
            <a:ext cx="13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1062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447248" y="548180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2555260" y="586452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7725072" y="528904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7833084" y="566602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7837847" y="5474204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7725072" y="585325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48072"/>
          </a:xfrm>
        </p:spPr>
        <p:txBody>
          <a:bodyPr>
            <a:noAutofit/>
          </a:bodyPr>
          <a:lstStyle/>
          <a:p>
            <a:r>
              <a:rPr lang="en-GB" sz="3600" dirty="0" smtClean="0"/>
              <a:t>Peak voltage to ground – Heater failure scenarios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55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30" y="1508046"/>
            <a:ext cx="3059233" cy="12252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9712" y="651008"/>
            <a:ext cx="4703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failure: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voltage to ground = 352 V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7155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8294" y="802572"/>
            <a:ext cx="13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1753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1508046"/>
            <a:ext cx="3059233" cy="122524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066911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066911" y="802572"/>
            <a:ext cx="13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1753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30" y="3262787"/>
            <a:ext cx="3059233" cy="122524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467155" y="2845345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438294" y="2550741"/>
            <a:ext cx="12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807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056785" y="193169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143381" y="2311010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130702" y="3475580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022690" y="385577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3260285"/>
            <a:ext cx="3059233" cy="1225247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066911" y="2842843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038050" y="2548239"/>
            <a:ext cx="12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631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626659" y="3679384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5734671" y="404300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384" y="5055901"/>
            <a:ext cx="3059233" cy="122524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484209" y="4638459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7140" y="5053399"/>
            <a:ext cx="3059233" cy="1225247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5083965" y="4635957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467155" y="4363939"/>
            <a:ext cx="12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798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66911" y="4361437"/>
            <a:ext cx="1241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630V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725072" y="528904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7833084" y="566602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7837847" y="5474204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7725072" y="585325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095836" y="172314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203848" y="210012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208611" y="1908304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095836" y="228735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2555260" y="173340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2447248" y="2118249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7720309" y="173074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7828321" y="210772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7833084" y="191590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7720309" y="229495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3085089" y="347879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3193101" y="385577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3197864" y="3663955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3085089" y="404300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7713872" y="349422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7821884" y="387120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7826647" y="3679384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7713872" y="405843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3109901" y="528375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3217913" y="566073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3222676" y="5468919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3109901" y="584796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1724844" y="528375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1832856" y="566073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6416765" y="5484348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6292561" y="584796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90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48072"/>
          </a:xfrm>
        </p:spPr>
        <p:txBody>
          <a:bodyPr>
            <a:noAutofit/>
          </a:bodyPr>
          <a:lstStyle/>
          <a:p>
            <a:r>
              <a:rPr lang="en-GB" sz="3600" dirty="0"/>
              <a:t>Peak voltage to ground. ROXIE no quench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56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30" y="1508046"/>
            <a:ext cx="3059233" cy="12252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13178" y="173340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9712" y="651008"/>
            <a:ext cx="4703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failure: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voltage to ground = 352 V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7155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8294" y="802572"/>
            <a:ext cx="14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 1010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1508046"/>
            <a:ext cx="3059233" cy="122524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066911" y="1090604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066911" y="802572"/>
            <a:ext cx="1383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1011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30" y="3262787"/>
            <a:ext cx="3059233" cy="122524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467155" y="2845345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438294" y="2550741"/>
            <a:ext cx="13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1018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21190" y="208785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822964" y="192616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714952" y="2294850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538206" y="3493671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430194" y="3878519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3260285"/>
            <a:ext cx="3059233" cy="1225247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066911" y="2842843"/>
            <a:ext cx="3600400" cy="1682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038050" y="2548239"/>
            <a:ext cx="13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fails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1010 V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170480" y="3491169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051895" y="3878518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2447248" y="194087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2559559" y="228061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7051895" y="194087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164206" y="2280612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124157" y="348262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3232169" y="3837073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7783338" y="3680147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7713198" y="4051596"/>
            <a:ext cx="216024" cy="192761"/>
          </a:xfrm>
          <a:prstGeom prst="rect">
            <a:avLst/>
          </a:prstGeom>
          <a:solidFill>
            <a:srgbClr val="FF0000">
              <a:alpha val="23922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16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ROXIE – TALES comparison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7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58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465342"/>
              </p:ext>
            </p:extLst>
          </p:nvPr>
        </p:nvGraphicFramePr>
        <p:xfrm>
          <a:off x="827171" y="1052736"/>
          <a:ext cx="7489657" cy="4946910"/>
        </p:xfrm>
        <a:graphic>
          <a:graphicData uri="http://schemas.openxmlformats.org/drawingml/2006/table">
            <a:tbl>
              <a:tblPr/>
              <a:tblGrid>
                <a:gridCol w="2202749"/>
                <a:gridCol w="1868292"/>
                <a:gridCol w="1196201"/>
                <a:gridCol w="1404672"/>
                <a:gridCol w="817743"/>
              </a:tblGrid>
              <a:tr h="1822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11" marR="7011" marT="7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voltage</a:t>
                      </a: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ground(V)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turn to </a:t>
                      </a: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turn voltage(V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</a:t>
                      </a:r>
                      <a:r>
                        <a:rPr lang="en-GB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Nominal</a:t>
                      </a:r>
                    </a:p>
                  </a:txBody>
                  <a:tcPr marL="7011" marR="7011" marT="7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ROXIE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352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318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Failure Case</a:t>
                      </a: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(no quench-back)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ROXIE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2879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1700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155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 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Failure Case</a:t>
                      </a: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(with quench-back)</a:t>
                      </a:r>
                    </a:p>
                    <a:p>
                      <a:pPr algn="ctr" rtl="0" fontAlgn="ctr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11" marR="7011" marT="701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ROXIE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752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2800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190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TALES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(2x11 T magnet)</a:t>
                      </a: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11" marR="7011" marT="7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530178"/>
            <a:ext cx="2016224" cy="8072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5021586"/>
            <a:ext cx="2016224" cy="80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0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ROXIE vs. TALES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568" y="3356992"/>
            <a:ext cx="4239969" cy="3180859"/>
          </a:xfrm>
        </p:spPr>
      </p:pic>
      <p:pic>
        <p:nvPicPr>
          <p:cNvPr id="10" name="Content Placeholder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3" y="1751640"/>
            <a:ext cx="4104456" cy="1376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 rotWithShape="1">
          <a:blip r:embed="rId4"/>
          <a:srcRect l="44537" t="23755" r="19234" b="20936"/>
          <a:stretch/>
        </p:blipFill>
        <p:spPr bwMode="auto">
          <a:xfrm>
            <a:off x="6862959" y="1696201"/>
            <a:ext cx="1756242" cy="1503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5"/>
          <a:srcRect l="25250" t="20422" r="37433" b="24081"/>
          <a:stretch/>
        </p:blipFill>
        <p:spPr bwMode="auto">
          <a:xfrm>
            <a:off x="4864441" y="1641211"/>
            <a:ext cx="1706632" cy="14886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93872" y="900539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ROXIE</a:t>
            </a:r>
          </a:p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(without quench back)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92153" y="900540"/>
            <a:ext cx="25587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TALES</a:t>
            </a:r>
          </a:p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(with quench back)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03" y="3297851"/>
            <a:ext cx="4440837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40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hcdipo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881" y="945427"/>
            <a:ext cx="2468099" cy="2407902"/>
          </a:xfrm>
          <a:prstGeom prst="rect">
            <a:avLst/>
          </a:prstGeom>
        </p:spPr>
      </p:pic>
      <p:sp>
        <p:nvSpPr>
          <p:cNvPr id="4" name="Donut 3"/>
          <p:cNvSpPr/>
          <p:nvPr/>
        </p:nvSpPr>
        <p:spPr>
          <a:xfrm>
            <a:off x="4030435" y="466920"/>
            <a:ext cx="3443110" cy="3407328"/>
          </a:xfrm>
          <a:prstGeom prst="donut">
            <a:avLst>
              <a:gd name="adj" fmla="val 19172"/>
            </a:avLst>
          </a:prstGeom>
          <a:solidFill>
            <a:srgbClr val="FFFFFF"/>
          </a:solidFill>
          <a:ln w="1905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1. Magnet Parameters</a:t>
            </a:r>
          </a:p>
        </p:txBody>
      </p:sp>
      <p:graphicFrame>
        <p:nvGraphicFramePr>
          <p:cNvPr id="109" name="Table 109"/>
          <p:cNvGraphicFramePr/>
          <p:nvPr>
            <p:extLst>
              <p:ext uri="{D42A27DB-BD31-4B8C-83A1-F6EECF244321}">
                <p14:modId xmlns:p14="http://schemas.microsoft.com/office/powerpoint/2010/main" val="940927975"/>
              </p:ext>
            </p:extLst>
          </p:nvPr>
        </p:nvGraphicFramePr>
        <p:xfrm>
          <a:off x="93202" y="3341000"/>
          <a:ext cx="8921183" cy="2648191"/>
        </p:xfrm>
        <a:graphic>
          <a:graphicData uri="http://schemas.openxmlformats.org/drawingml/2006/table">
            <a:tbl>
              <a:tblPr/>
              <a:tblGrid>
                <a:gridCol w="4895967"/>
                <a:gridCol w="1868488"/>
                <a:gridCol w="2156728"/>
              </a:tblGrid>
              <a:tr h="621263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Magnet parameters at nominal current </a:t>
                      </a:r>
                      <a:r>
                        <a:rPr lang="hr-HR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r>
                        <a:rPr lang="hr-HR" sz="1600" b="1" baseline="-25000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nom</a:t>
                      </a:r>
                      <a:r>
                        <a:rPr lang="hr-HR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= 11.85 kA</a:t>
                      </a:r>
                      <a:endParaRPr sz="1600" b="1" dirty="0">
                        <a:solidFill>
                          <a:srgbClr val="0C377B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LHC MB dipole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DS-11T </a:t>
                      </a:r>
                    </a:p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dipole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  <a:tr h="21355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Field </a:t>
                      </a: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 the aperture at </a:t>
                      </a:r>
                      <a:r>
                        <a:rPr lang="hr-HR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</a:t>
                      </a:r>
                      <a:r>
                        <a:rPr lang="hr-HR" sz="1600" b="1" baseline="-25000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nom </a:t>
                      </a: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(B</a:t>
                      </a:r>
                      <a:r>
                        <a:rPr lang="en-US" sz="1600" b="1" baseline="-25000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), (</a:t>
                      </a:r>
                      <a:r>
                        <a:rPr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  <a:endParaRPr sz="1600" b="1" dirty="0">
                        <a:solidFill>
                          <a:srgbClr val="0C377B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8.3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11.2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  <a:tr h="25238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Peak field in the conductor at I</a:t>
                      </a:r>
                      <a:r>
                        <a:rPr sz="1600" b="1" baseline="-25000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nom</a:t>
                      </a: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(B</a:t>
                      </a:r>
                      <a:r>
                        <a:rPr sz="1600" b="1" baseline="-25000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), T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8.6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11.6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  <a:tr h="21355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Engineering current density (J</a:t>
                      </a:r>
                      <a:r>
                        <a:rPr sz="1600" b="1" baseline="-25000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eng</a:t>
                      </a: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), A/mm</a:t>
                      </a:r>
                      <a:r>
                        <a:rPr sz="1600" b="1" baseline="30000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500</a:t>
                      </a:r>
                    </a:p>
                  </a:txBody>
                  <a:tcPr marL="4763" marR="4763" marT="4763" marB="4763" anchor="ctr" horzOverflow="overflow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790</a:t>
                      </a:r>
                    </a:p>
                  </a:txBody>
                  <a:tcPr marL="4763" marR="4763" marT="4763" marB="4763" anchor="ctr" horzOverflow="overflow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  <a:tr h="25238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Stored energy in the conductor volume at I</a:t>
                      </a:r>
                      <a:r>
                        <a:rPr sz="1600" b="1" baseline="-250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nom,</a:t>
                      </a: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MJ/m</a:t>
                      </a:r>
                      <a:r>
                        <a:rPr sz="1600" b="1" baseline="300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130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  <a:tr h="25238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Differential inductance at I</a:t>
                      </a:r>
                      <a:r>
                        <a:rPr sz="1600" b="1" baseline="-250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nom</a:t>
                      </a: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, mH/m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6.9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11.</a:t>
                      </a:r>
                      <a:r>
                        <a:rPr lang="en-GB" sz="1600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 sz="1600" dirty="0">
                        <a:solidFill>
                          <a:srgbClr val="0C377B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  <a:tr h="143706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Magnetic length, m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14.3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x 5.3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  <a:tr h="21355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Temperature margin, K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1.8-6.5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4.5-14.5</a:t>
                      </a: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Copper</a:t>
                      </a:r>
                      <a:r>
                        <a:rPr lang="en-US" sz="1600" b="1" baseline="0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area in the cable </a:t>
                      </a: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</a:t>
                      </a:r>
                      <a:r>
                        <a:rPr lang="en-US" sz="1600" b="1" dirty="0" err="1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US" sz="1600" b="1" baseline="-25000" dirty="0" err="1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Cu</a:t>
                      </a:r>
                      <a:r>
                        <a:rPr lang="en-US" sz="1600" b="1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), mm</a:t>
                      </a:r>
                      <a:r>
                        <a:rPr lang="en-US" sz="1600" b="1" baseline="30000" dirty="0" smtClean="0">
                          <a:solidFill>
                            <a:srgbClr val="0C377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lang="en-US" sz="1600" b="1" dirty="0">
                        <a:solidFill>
                          <a:srgbClr val="0C377B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763" marR="4763" marT="4763" marB="4763" anchor="ctr" horzOverflow="overflow">
                    <a:lnL w="12700">
                      <a:solidFill>
                        <a:srgbClr val="0C377B"/>
                      </a:solidFill>
                      <a:round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15.53 (IL)/13.43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(OL)</a:t>
                      </a:r>
                      <a:endParaRPr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763" marR="4763" marT="4763" marB="4763" anchor="ctr" horzOverflow="overflow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8.23</a:t>
                      </a:r>
                      <a:endParaRPr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763" marR="4763" marT="4763" marB="4763" anchor="ctr" horzOverflow="overflow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C377B"/>
                      </a:solidFill>
                      <a:round/>
                    </a:lnR>
                    <a:lnT w="12700">
                      <a:solidFill>
                        <a:srgbClr val="0C377B"/>
                      </a:solidFill>
                      <a:round/>
                    </a:lnT>
                    <a:lnB w="12700">
                      <a:solidFill>
                        <a:srgbClr val="0C377B"/>
                      </a:solidFill>
                      <a:round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0" name="Shape 110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6</a:t>
            </a:fld>
            <a:endParaRPr>
              <a:solidFill>
                <a:srgbClr val="0C377B"/>
              </a:solidFill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216502" y="1125860"/>
            <a:ext cx="8119049" cy="1754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Comparing to the Main Bending LHC dipoles: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285750" lvl="0" indent="-285750">
              <a:buClr>
                <a:srgbClr val="FF0000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stored energy density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(compact winding for cost reduction) </a:t>
            </a:r>
          </a:p>
          <a:p>
            <a:pPr marL="285750" lvl="0" indent="-285750">
              <a:buClr>
                <a:srgbClr val="FF0000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 stabilizer fraction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(to achieve the desired margins</a:t>
            </a:r>
            <a:r>
              <a:rPr dirty="0" smtClean="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dirty="0">
              <a:solidFill>
                <a:srgbClr val="0C377B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5" t="10653" r="25443" b="7541"/>
          <a:stretch/>
        </p:blipFill>
        <p:spPr>
          <a:xfrm>
            <a:off x="6944825" y="1103467"/>
            <a:ext cx="2086332" cy="209182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7147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ROXIE vs. TALES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93872" y="1229850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ROXIE</a:t>
            </a:r>
          </a:p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(without quench back)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786" y="1229851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TALES</a:t>
            </a:r>
          </a:p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(without quench back)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176" y="2277648"/>
            <a:ext cx="4798668" cy="360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44980"/>
            <a:ext cx="4934264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6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457200" y="1013957"/>
            <a:ext cx="8226853" cy="50307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Magnet Parameters</a:t>
            </a:r>
          </a:p>
          <a:p>
            <a:pPr marL="550926" lvl="0" indent="-514350">
              <a:buClr>
                <a:srgbClr val="0C377B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b="1" dirty="0" smtClean="0">
                <a:solidFill>
                  <a:srgbClr val="0C377B"/>
                </a:solidFill>
              </a:rPr>
              <a:t>Results and analysis on short magnet models</a:t>
            </a:r>
          </a:p>
          <a:p>
            <a:pPr marL="1032744" lvl="1" indent="-514350">
              <a:buClr>
                <a:srgbClr val="0C377B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GB" sz="2400" b="1" dirty="0" smtClean="0">
                <a:solidFill>
                  <a:srgbClr val="0C377B"/>
                </a:solidFill>
              </a:rPr>
              <a:t>Overview of the magnets tested</a:t>
            </a:r>
          </a:p>
          <a:p>
            <a:pPr marL="1032744" lvl="1" indent="-514350">
              <a:buClr>
                <a:srgbClr val="0C377B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2400" b="1" dirty="0" smtClean="0">
                <a:solidFill>
                  <a:srgbClr val="0C377B"/>
                </a:solidFill>
              </a:rPr>
              <a:t>Initial </a:t>
            </a:r>
            <a:r>
              <a:rPr sz="2400" b="1" dirty="0">
                <a:solidFill>
                  <a:srgbClr val="0C377B"/>
                </a:solidFill>
              </a:rPr>
              <a:t>quench propagation and </a:t>
            </a:r>
            <a:r>
              <a:rPr sz="2400" b="1" dirty="0" smtClean="0">
                <a:solidFill>
                  <a:srgbClr val="0C377B"/>
                </a:solidFill>
              </a:rPr>
              <a:t>detection</a:t>
            </a:r>
            <a:endParaRPr lang="en-US" sz="2400" b="1" dirty="0" smtClean="0">
              <a:solidFill>
                <a:srgbClr val="0C377B"/>
              </a:solidFill>
            </a:endParaRPr>
          </a:p>
          <a:p>
            <a:pPr marL="1032744" lvl="1" indent="-514350">
              <a:buClr>
                <a:srgbClr val="0C377B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b="1" dirty="0" smtClean="0">
                <a:solidFill>
                  <a:schemeClr val="tx1"/>
                </a:solidFill>
              </a:rPr>
              <a:t>Quench heater performance</a:t>
            </a:r>
          </a:p>
          <a:p>
            <a:pPr marL="1032744" lvl="1" indent="-514350">
              <a:buClr>
                <a:srgbClr val="0C377B"/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2400" b="1" dirty="0" smtClean="0">
                <a:solidFill>
                  <a:schemeClr val="tx1"/>
                </a:solidFill>
              </a:rPr>
              <a:t>Quench propagation within the coil</a:t>
            </a:r>
            <a:endParaRPr sz="2400" b="1" dirty="0">
              <a:solidFill>
                <a:schemeClr val="tx1"/>
              </a:solidFill>
            </a:endParaRP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chemeClr val="bg1">
                    <a:lumMod val="50000"/>
                  </a:schemeClr>
                </a:solidFill>
              </a:rPr>
              <a:t>Baseline protection scheme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Analysis of failure case scenarios</a:t>
            </a:r>
          </a:p>
          <a:p>
            <a:pPr marL="550926" lvl="0" indent="-514350">
              <a:buClr>
                <a:schemeClr val="bg1">
                  <a:lumMod val="50000"/>
                </a:schemeClr>
              </a:buClr>
              <a:buFontTx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7</a:t>
            </a:fld>
            <a:endParaRPr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9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4923713" y="3027025"/>
            <a:ext cx="132464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2.1 Overview of the magnets tested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8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404543" y="802150"/>
            <a:ext cx="1882552" cy="463875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2000" b="1" dirty="0" smtClean="0"/>
              <a:t>MBHSP101</a:t>
            </a:r>
            <a:endParaRPr lang="en-GB" sz="20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2" t="27366" r="28636" b="26089"/>
          <a:stretch/>
        </p:blipFill>
        <p:spPr bwMode="auto">
          <a:xfrm>
            <a:off x="2596668" y="1182156"/>
            <a:ext cx="150903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2" t="27366" r="28636" b="26089"/>
          <a:stretch/>
        </p:blipFill>
        <p:spPr bwMode="auto">
          <a:xfrm>
            <a:off x="4919658" y="1159109"/>
            <a:ext cx="150903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2" t="27366" r="28636" b="26089"/>
          <a:stretch/>
        </p:blipFill>
        <p:spPr bwMode="auto">
          <a:xfrm>
            <a:off x="7146544" y="1222600"/>
            <a:ext cx="150903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430515" y="3022356"/>
            <a:ext cx="132464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2645326" y="3035568"/>
            <a:ext cx="132464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17495" y="2525240"/>
            <a:ext cx="1580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106 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(RRP 108/127)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709057" y="810498"/>
            <a:ext cx="1882552" cy="4638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000" b="1" dirty="0" smtClean="0"/>
              <a:t>MBHSP102</a:t>
            </a:r>
            <a:endParaRPr lang="en-GB" sz="20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59786" y="850878"/>
            <a:ext cx="1882552" cy="4638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000" b="1" dirty="0" smtClean="0"/>
              <a:t>MBHSP103</a:t>
            </a:r>
            <a:endParaRPr lang="en-GB" sz="2000" b="1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4" t="30997" r="24230" b="30042"/>
          <a:stretch/>
        </p:blipFill>
        <p:spPr bwMode="auto">
          <a:xfrm>
            <a:off x="7217996" y="3051604"/>
            <a:ext cx="132464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832019" y="3968031"/>
            <a:ext cx="1580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108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(RRP 132/169)</a:t>
            </a:r>
          </a:p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10910" y="2540334"/>
            <a:ext cx="1580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109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(RRP 132/169)</a:t>
            </a:r>
          </a:p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41371" y="4089846"/>
            <a:ext cx="1580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111 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(RRP 132/169)</a:t>
            </a:r>
          </a:p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1" t="28097" r="30211" b="25823"/>
          <a:stretch/>
        </p:blipFill>
        <p:spPr bwMode="auto">
          <a:xfrm>
            <a:off x="340890" y="1185441"/>
            <a:ext cx="1508400" cy="14400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153814" y="802150"/>
            <a:ext cx="1882552" cy="4638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000" b="1" dirty="0" smtClean="0"/>
              <a:t>MBHSM101</a:t>
            </a:r>
            <a:endParaRPr lang="en-GB" sz="2000" b="1" dirty="0"/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5" t="25839" r="29452" b="25893"/>
          <a:stretch/>
        </p:blipFill>
        <p:spPr bwMode="auto">
          <a:xfrm>
            <a:off x="1476436" y="4807834"/>
            <a:ext cx="2009911" cy="200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832019" y="2519688"/>
            <a:ext cx="1580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106 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(RRP 108/127)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79508" y="3994177"/>
            <a:ext cx="2390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107 (limiting coil)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(RRP 108/127)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8986" y="2519688"/>
            <a:ext cx="1580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105 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(RRP 108/127)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0419" y="397944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Copper coil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153814" y="4729512"/>
            <a:ext cx="8882682" cy="0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195736" y="692696"/>
            <a:ext cx="0" cy="4036816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572000" y="692696"/>
            <a:ext cx="0" cy="4036816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732240" y="692696"/>
            <a:ext cx="0" cy="4036816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796136" y="4722960"/>
            <a:ext cx="0" cy="1085607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564679" y="4722960"/>
            <a:ext cx="0" cy="1085607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3635896" y="5805264"/>
            <a:ext cx="3928783" cy="3303"/>
          </a:xfrm>
          <a:prstGeom prst="line">
            <a:avLst/>
          </a:prstGeom>
          <a:ln>
            <a:solidFill>
              <a:schemeClr val="tx2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Content Placeholder 2"/>
          <p:cNvSpPr txBox="1">
            <a:spLocks/>
          </p:cNvSpPr>
          <p:nvPr/>
        </p:nvSpPr>
        <p:spPr>
          <a:xfrm>
            <a:off x="3741398" y="5381416"/>
            <a:ext cx="1882552" cy="4638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000" b="1" dirty="0" smtClean="0"/>
              <a:t>MBHDP101</a:t>
            </a:r>
            <a:endParaRPr lang="en-GB" sz="2000" b="1" dirty="0"/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5335444" y="4965153"/>
            <a:ext cx="1882552" cy="46387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000" dirty="0" smtClean="0"/>
              <a:t>Collared</a:t>
            </a:r>
          </a:p>
          <a:p>
            <a:pPr marL="36576" indent="0" algn="ctr">
              <a:buFont typeface="Arial"/>
              <a:buNone/>
            </a:pPr>
            <a:r>
              <a:rPr lang="en-GB" sz="2000" dirty="0" smtClean="0"/>
              <a:t>Coil 106-108</a:t>
            </a:r>
            <a:endParaRPr lang="en-GB" sz="2000" dirty="0"/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217996" y="5006737"/>
            <a:ext cx="1882552" cy="46387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000" dirty="0" smtClean="0"/>
              <a:t>Collared</a:t>
            </a:r>
          </a:p>
          <a:p>
            <a:pPr marL="36576" indent="0" algn="ctr">
              <a:buFont typeface="Arial"/>
              <a:buNone/>
            </a:pPr>
            <a:r>
              <a:rPr lang="en-GB" sz="2000" dirty="0" smtClean="0"/>
              <a:t>Coil 109-111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2269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158" y="2420888"/>
            <a:ext cx="4558639" cy="3420000"/>
          </a:xfrm>
          <a:prstGeom prst="rect">
            <a:avLst/>
          </a:prstGeom>
        </p:spPr>
      </p:pic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822959">
              <a:defRPr sz="414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40" dirty="0" smtClean="0">
                <a:solidFill>
                  <a:srgbClr val="FFFFFF"/>
                </a:solidFill>
              </a:rPr>
              <a:t>2.</a:t>
            </a:r>
            <a:r>
              <a:rPr lang="en-US" sz="4140" dirty="0" smtClean="0">
                <a:solidFill>
                  <a:srgbClr val="FFFFFF"/>
                </a:solidFill>
              </a:rPr>
              <a:t>2</a:t>
            </a:r>
            <a:r>
              <a:rPr sz="4140" dirty="0" smtClean="0">
                <a:solidFill>
                  <a:srgbClr val="FFFFFF"/>
                </a:solidFill>
              </a:rPr>
              <a:t> </a:t>
            </a:r>
            <a:r>
              <a:rPr sz="4140" dirty="0">
                <a:solidFill>
                  <a:srgbClr val="FFFFFF"/>
                </a:solidFill>
              </a:rPr>
              <a:t>Initial quench propagation and detection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4294967295"/>
          </p:nvPr>
        </p:nvSpPr>
        <p:spPr>
          <a:xfrm>
            <a:off x="8172399" y="6356350"/>
            <a:ext cx="514401" cy="350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0C377B"/>
                </a:solidFill>
              </a:rPr>
              <a:t>9</a:t>
            </a:fld>
            <a:endParaRPr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46" y="2420888"/>
            <a:ext cx="4534211" cy="34006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2347" y="764704"/>
            <a:ext cx="887488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1"/>
                </a:solidFill>
                <a:latin typeface="Times New Roman"/>
                <a:cs typeface="Times New Roman"/>
              </a:rPr>
              <a:t>A good characterization of the initial quench propagation is important because it determines the time needed to detect a normal </a:t>
            </a:r>
            <a:r>
              <a:rPr lang="en-GB" dirty="0" smtClean="0">
                <a:solidFill>
                  <a:schemeClr val="tx1"/>
                </a:solidFill>
                <a:latin typeface="Times New Roman"/>
                <a:cs typeface="Times New Roman"/>
              </a:rPr>
              <a:t>zone:</a:t>
            </a:r>
            <a:endParaRPr lang="en-GB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lvl="1">
              <a:buClr>
                <a:schemeClr val="tx2"/>
              </a:buClr>
            </a:pPr>
            <a:r>
              <a:rPr lang="en-GB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Cable </a:t>
            </a:r>
            <a:r>
              <a:rPr lang="en-GB" b="1" dirty="0">
                <a:solidFill>
                  <a:srgbClr val="FF0000"/>
                </a:solidFill>
                <a:latin typeface="Times New Roman"/>
                <a:cs typeface="Times New Roman"/>
              </a:rPr>
              <a:t>level</a:t>
            </a:r>
            <a:r>
              <a:rPr lang="en-GB" dirty="0">
                <a:latin typeface="Times New Roman"/>
                <a:cs typeface="Times New Roman"/>
              </a:rPr>
              <a:t>: measurements on </a:t>
            </a:r>
            <a:r>
              <a:rPr lang="en-GB" dirty="0" smtClean="0">
                <a:latin typeface="Times New Roman"/>
                <a:cs typeface="Times New Roman"/>
              </a:rPr>
              <a:t>FRESCA [1]</a:t>
            </a:r>
            <a:endParaRPr lang="en-GB" dirty="0">
              <a:latin typeface="Times New Roman"/>
              <a:cs typeface="Times New Roman"/>
            </a:endParaRPr>
          </a:p>
          <a:p>
            <a:pPr lvl="1">
              <a:buClr>
                <a:schemeClr val="tx2"/>
              </a:buClr>
            </a:pPr>
            <a:r>
              <a:rPr lang="en-GB" b="1" dirty="0">
                <a:solidFill>
                  <a:srgbClr val="FF0000"/>
                </a:solidFill>
                <a:latin typeface="Times New Roman"/>
                <a:cs typeface="Times New Roman"/>
              </a:rPr>
              <a:t>Magnet level:</a:t>
            </a:r>
          </a:p>
          <a:p>
            <a:pPr lvl="2">
              <a:buClr>
                <a:schemeClr val="tx2"/>
              </a:buClr>
            </a:pPr>
            <a:r>
              <a:rPr lang="en-GB" b="1" dirty="0">
                <a:solidFill>
                  <a:srgbClr val="FF0000"/>
                </a:solidFill>
                <a:latin typeface="Times New Roman"/>
                <a:cs typeface="Times New Roman"/>
              </a:rPr>
              <a:t>R&amp;D Magnets</a:t>
            </a:r>
            <a:r>
              <a:rPr lang="en-GB" dirty="0">
                <a:latin typeface="Times New Roman"/>
                <a:cs typeface="Times New Roman"/>
              </a:rPr>
              <a:t>: measurements on </a:t>
            </a:r>
            <a:r>
              <a:rPr lang="en-GB" dirty="0">
                <a:latin typeface="Times New Roman"/>
                <a:ea typeface="Times New Roman" panose="02020603050405020304" pitchFamily="18" charset="0"/>
                <a:cs typeface="Times New Roman"/>
              </a:rPr>
              <a:t>the Short Model Racetrack Coil (SMC)</a:t>
            </a:r>
            <a:r>
              <a:rPr lang="en-GB" dirty="0">
                <a:latin typeface="Times New Roman"/>
                <a:cs typeface="Times New Roman"/>
              </a:rPr>
              <a:t> </a:t>
            </a:r>
            <a:r>
              <a:rPr lang="en-GB" dirty="0" smtClean="0">
                <a:latin typeface="Times New Roman"/>
                <a:cs typeface="Times New Roman"/>
              </a:rPr>
              <a:t>[2]</a:t>
            </a:r>
            <a:endParaRPr lang="en-GB" dirty="0">
              <a:latin typeface="Times New Roman"/>
              <a:cs typeface="Times New Roman"/>
            </a:endParaRPr>
          </a:p>
          <a:p>
            <a:pPr lvl="2">
              <a:buClr>
                <a:schemeClr val="tx2"/>
              </a:buClr>
            </a:pPr>
            <a:r>
              <a:rPr lang="en-GB" b="1" dirty="0">
                <a:solidFill>
                  <a:srgbClr val="FF0000"/>
                </a:solidFill>
                <a:latin typeface="Times New Roman"/>
                <a:cs typeface="Times New Roman"/>
              </a:rPr>
              <a:t>Magnet models</a:t>
            </a:r>
            <a:r>
              <a:rPr lang="en-GB" dirty="0">
                <a:latin typeface="Times New Roman"/>
                <a:cs typeface="Times New Roman"/>
              </a:rPr>
              <a:t>: measurements on FNAL and CERN 11T </a:t>
            </a:r>
            <a:r>
              <a:rPr lang="en-GB" dirty="0" smtClean="0">
                <a:latin typeface="Times New Roman"/>
                <a:cs typeface="Times New Roman"/>
              </a:rPr>
              <a:t>magnets [3]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31640" y="6273735"/>
            <a:ext cx="8588339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[1] J. </a:t>
            </a:r>
            <a:r>
              <a:rPr lang="en-US" sz="1000" dirty="0" err="1" smtClean="0">
                <a:latin typeface="Times New Roman"/>
                <a:cs typeface="Times New Roman"/>
              </a:rPr>
              <a:t>Fleiter</a:t>
            </a:r>
            <a:r>
              <a:rPr lang="en-US" sz="1000" dirty="0" smtClean="0">
                <a:latin typeface="Times New Roman"/>
                <a:cs typeface="Times New Roman"/>
              </a:rPr>
              <a:t>, et al.,</a:t>
            </a:r>
            <a:r>
              <a:rPr lang="en-US" sz="1000" dirty="0">
                <a:latin typeface="Times New Roman"/>
                <a:cs typeface="Times New Roman"/>
              </a:rPr>
              <a:t> Quench Propagation in Nb3Sn Rutherford Cables for the Hi-</a:t>
            </a:r>
            <a:r>
              <a:rPr lang="en-US" sz="1000" dirty="0" err="1">
                <a:latin typeface="Times New Roman"/>
                <a:cs typeface="Times New Roman"/>
              </a:rPr>
              <a:t>Lumi</a:t>
            </a:r>
            <a:r>
              <a:rPr lang="en-US" sz="1000" dirty="0">
                <a:latin typeface="Times New Roman"/>
                <a:cs typeface="Times New Roman"/>
              </a:rPr>
              <a:t> </a:t>
            </a:r>
            <a:r>
              <a:rPr lang="en-US" sz="1000" dirty="0" err="1">
                <a:latin typeface="Times New Roman"/>
                <a:cs typeface="Times New Roman"/>
              </a:rPr>
              <a:t>Quadrupole</a:t>
            </a:r>
            <a:r>
              <a:rPr lang="en-US" sz="1000" dirty="0">
                <a:latin typeface="Times New Roman"/>
                <a:cs typeface="Times New Roman"/>
              </a:rPr>
              <a:t> </a:t>
            </a:r>
            <a:r>
              <a:rPr lang="en-US" sz="1000" dirty="0" smtClean="0">
                <a:latin typeface="Times New Roman"/>
                <a:cs typeface="Times New Roman"/>
              </a:rPr>
              <a:t>Magnets. IEE Trans. Appl. Superconductivity</a:t>
            </a:r>
          </a:p>
          <a:p>
            <a:r>
              <a:rPr lang="en-US" sz="1000" dirty="0" smtClean="0">
                <a:latin typeface="Times New Roman"/>
                <a:cs typeface="Times New Roman"/>
              </a:rPr>
              <a:t>[</a:t>
            </a:r>
            <a:r>
              <a:rPr lang="en-US" sz="1000" dirty="0">
                <a:latin typeface="Times New Roman"/>
                <a:cs typeface="Times New Roman"/>
              </a:rPr>
              <a:t>2] S. </a:t>
            </a:r>
            <a:r>
              <a:rPr lang="en-US" sz="1000" dirty="0" err="1">
                <a:latin typeface="Times New Roman"/>
                <a:cs typeface="Times New Roman"/>
              </a:rPr>
              <a:t>Izquierdo</a:t>
            </a:r>
            <a:r>
              <a:rPr lang="en-US" sz="1000" dirty="0">
                <a:latin typeface="Times New Roman"/>
                <a:cs typeface="Times New Roman"/>
              </a:rPr>
              <a:t> Bermudez, et al., Quench modeling in high-field Nb3Sn accelerator magnets, in Proc. 25th ICEC 25 ICMC </a:t>
            </a:r>
            <a:r>
              <a:rPr lang="en-US" sz="1000" dirty="0" smtClean="0">
                <a:latin typeface="Times New Roman"/>
                <a:cs typeface="Times New Roman"/>
              </a:rPr>
              <a:t>2014</a:t>
            </a:r>
          </a:p>
          <a:p>
            <a:r>
              <a:rPr lang="en-US" sz="1000" dirty="0" smtClean="0">
                <a:latin typeface="Times New Roman"/>
                <a:cs typeface="Times New Roman"/>
              </a:rPr>
              <a:t>[3] </a:t>
            </a:r>
            <a:r>
              <a:rPr lang="en-US" sz="1000" dirty="0">
                <a:latin typeface="Times New Roman"/>
                <a:cs typeface="Times New Roman"/>
              </a:rPr>
              <a:t>S. </a:t>
            </a:r>
            <a:r>
              <a:rPr lang="en-US" sz="1000" dirty="0" err="1">
                <a:latin typeface="Times New Roman"/>
                <a:cs typeface="Times New Roman"/>
              </a:rPr>
              <a:t>Izquierdo</a:t>
            </a:r>
            <a:r>
              <a:rPr lang="en-US" sz="1000" dirty="0">
                <a:latin typeface="Times New Roman"/>
                <a:cs typeface="Times New Roman"/>
              </a:rPr>
              <a:t> Bermudez, et al</a:t>
            </a:r>
            <a:r>
              <a:rPr lang="en-US" sz="1000" dirty="0" smtClean="0">
                <a:latin typeface="Times New Roman"/>
                <a:cs typeface="Times New Roman"/>
              </a:rPr>
              <a:t>., Quench </a:t>
            </a:r>
            <a:r>
              <a:rPr lang="en-US" sz="1000" dirty="0">
                <a:latin typeface="Times New Roman"/>
                <a:cs typeface="Times New Roman"/>
              </a:rPr>
              <a:t>Protection Studies of the 11 T Nb3Sn Dipole for the LHC Upgrade, Submitted for </a:t>
            </a:r>
            <a:r>
              <a:rPr lang="en-US" sz="1000" dirty="0" smtClean="0">
                <a:latin typeface="Times New Roman"/>
                <a:cs typeface="Times New Roman"/>
              </a:rPr>
              <a:t>publication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18" name="Shape 120"/>
          <p:cNvSpPr txBox="1">
            <a:spLocks/>
          </p:cNvSpPr>
          <p:nvPr/>
        </p:nvSpPr>
        <p:spPr>
          <a:xfrm>
            <a:off x="6300192" y="3787920"/>
            <a:ext cx="2232248" cy="589934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 fontScale="85000" lnSpcReduction="10000"/>
          </a:bodyPr>
          <a:lstStyle>
            <a:lvl1pPr marL="493776" indent="-457200" defTabSz="914400">
              <a:spcBef>
                <a:spcPts val="700"/>
              </a:spcBef>
              <a:buClr>
                <a:srgbClr val="DDDDDD"/>
              </a:buClr>
              <a:buSzPct val="8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75594" indent="-527538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78433" indent="-428625" defTabSz="914400">
              <a:spcBef>
                <a:spcPts val="700"/>
              </a:spcBef>
              <a:buClr>
                <a:srgbClr val="DDDDDD"/>
              </a:buClr>
              <a:buSzPct val="85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556766" indent="-514350" defTabSz="914400">
              <a:spcBef>
                <a:spcPts val="700"/>
              </a:spcBef>
              <a:buClr>
                <a:srgbClr val="DDDDDD"/>
              </a:buClr>
              <a:buSzPct val="9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1942" indent="-514350" defTabSz="914400">
              <a:spcBef>
                <a:spcPts val="700"/>
              </a:spcBef>
              <a:buClr>
                <a:srgbClr val="DDDDDD"/>
              </a:buClr>
              <a:buSzPct val="100000"/>
              <a:buFont typeface="Arial"/>
              <a:buChar char="•"/>
              <a:defRPr sz="300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2919" indent="0" defTabSz="822959">
              <a:spcBef>
                <a:spcPts val="600"/>
              </a:spcBef>
              <a:buClr>
                <a:schemeClr val="tx1"/>
              </a:buClr>
              <a:buNone/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chemeClr val="tx1"/>
                </a:solidFill>
              </a:rPr>
              <a:t>Foreseen detection settings:</a:t>
            </a:r>
          </a:p>
          <a:p>
            <a:pPr marL="318669" indent="-285750" defTabSz="822959">
              <a:spcBef>
                <a:spcPts val="0"/>
              </a:spcBef>
              <a:buClr>
                <a:schemeClr val="tx1"/>
              </a:buClr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chemeClr val="tx1"/>
                </a:solidFill>
              </a:rPr>
              <a:t>Threshold voltage = 100 mV</a:t>
            </a:r>
          </a:p>
          <a:p>
            <a:pPr marL="318669" indent="-285750" defTabSz="822959">
              <a:spcBef>
                <a:spcPts val="0"/>
              </a:spcBef>
              <a:buClr>
                <a:schemeClr val="tx1"/>
              </a:buClr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chemeClr val="tx1"/>
                </a:solidFill>
              </a:rPr>
              <a:t>Validation time = 10 </a:t>
            </a:r>
            <a:r>
              <a:rPr lang="en-US" sz="1400" dirty="0" err="1" smtClean="0">
                <a:solidFill>
                  <a:schemeClr val="tx1"/>
                </a:solidFill>
              </a:rPr>
              <a:t>ms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96336" y="5919665"/>
            <a:ext cx="126092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Experimental data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[G. Willering]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9989" y="5847028"/>
            <a:ext cx="126092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Experimental data </a:t>
            </a:r>
          </a:p>
          <a:p>
            <a:pPr latinLnBrk="1" hangingPunct="0"/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[</a:t>
            </a:r>
            <a:r>
              <a:rPr lang="en-GB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Chlachidze</a:t>
            </a: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]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525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25025</TotalTime>
  <Words>4170</Words>
  <Application>Microsoft Office PowerPoint</Application>
  <PresentationFormat>On-screen Show (4:3)</PresentationFormat>
  <Paragraphs>796</Paragraphs>
  <Slides>60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70" baseType="lpstr">
      <vt:lpstr>MS PGothic</vt:lpstr>
      <vt:lpstr>Arial</vt:lpstr>
      <vt:lpstr>Calibri</vt:lpstr>
      <vt:lpstr>Helvetica</vt:lpstr>
      <vt:lpstr>Mathcad UniMath</vt:lpstr>
      <vt:lpstr>Times</vt:lpstr>
      <vt:lpstr>Times New Roman</vt:lpstr>
      <vt:lpstr>Wingdings</vt:lpstr>
      <vt:lpstr>CERNPre╠üsentation2</vt:lpstr>
      <vt:lpstr>CERNCorporate4-3</vt:lpstr>
      <vt:lpstr>The 11 T Magnet and Protection</vt:lpstr>
      <vt:lpstr>Contributors</vt:lpstr>
      <vt:lpstr>Introduction</vt:lpstr>
      <vt:lpstr>Contents</vt:lpstr>
      <vt:lpstr>Contents</vt:lpstr>
      <vt:lpstr>1. Magnet Parameters</vt:lpstr>
      <vt:lpstr>Contents</vt:lpstr>
      <vt:lpstr>2.1 Overview of the magnets tested</vt:lpstr>
      <vt:lpstr>2.2 Initial quench propagation and detection</vt:lpstr>
      <vt:lpstr>2.2 Initial quench propagation and detection</vt:lpstr>
      <vt:lpstr>2.2 Initial quench propagation and detection</vt:lpstr>
      <vt:lpstr>2.3 Quench heater performance</vt:lpstr>
      <vt:lpstr>2.3 Quench heater performance</vt:lpstr>
      <vt:lpstr>2.3 Quench heater performance</vt:lpstr>
      <vt:lpstr>2.4 Quench propagation within the coil</vt:lpstr>
      <vt:lpstr>2.4 Quench propagation within the coil</vt:lpstr>
      <vt:lpstr>Contents</vt:lpstr>
      <vt:lpstr>3. Baseline protection scheme </vt:lpstr>
      <vt:lpstr>3. Baseline protection scheme</vt:lpstr>
      <vt:lpstr>3. Baseline protection scheme - Detection</vt:lpstr>
      <vt:lpstr>3. Baseline protection scheme - Detection</vt:lpstr>
      <vt:lpstr>3. Baseline protection scheme – Quench Heaters </vt:lpstr>
      <vt:lpstr>3. Baseline protection scheme - Tmax</vt:lpstr>
      <vt:lpstr>Contents</vt:lpstr>
      <vt:lpstr>4.1 Definition of the worst case scenario</vt:lpstr>
      <vt:lpstr>4.1 Studied heater wiring options</vt:lpstr>
      <vt:lpstr>4.2 Failure case analysis</vt:lpstr>
      <vt:lpstr>Contents</vt:lpstr>
      <vt:lpstr>Summary</vt:lpstr>
      <vt:lpstr>Thank you for your attention</vt:lpstr>
      <vt:lpstr>Additional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2.3 Quench propagation within the coil</vt:lpstr>
      <vt:lpstr>Efficiency Low Field/High Field Heaters</vt:lpstr>
      <vt:lpstr>Inter-Layer Quench Heaters</vt:lpstr>
      <vt:lpstr>R&amp;D activities: Inter layer quench heaters</vt:lpstr>
      <vt:lpstr>R&amp;D activities: Inter layer quench heaters</vt:lpstr>
      <vt:lpstr>R&amp;D activities: Inter layer quench heaters</vt:lpstr>
      <vt:lpstr>CLIQ</vt:lpstr>
      <vt:lpstr>PowerPoint Presentation</vt:lpstr>
      <vt:lpstr>1 CLIQ unit per magnet 400 V/40 mF</vt:lpstr>
      <vt:lpstr>Conclusions</vt:lpstr>
      <vt:lpstr>Heater failure case analysis.  Wiring option 1</vt:lpstr>
      <vt:lpstr>Peak temperature</vt:lpstr>
      <vt:lpstr>Peak voltage to ground. ROXIE no quench back</vt:lpstr>
      <vt:lpstr>Peak voltage to ground. ROXIE no quench back</vt:lpstr>
      <vt:lpstr>Peak voltage to ground. ROXIE no quench back</vt:lpstr>
      <vt:lpstr>Heater failure case analysis.  Wiring option 2</vt:lpstr>
      <vt:lpstr>Peak voltage to ground. ROXIE no quench back</vt:lpstr>
      <vt:lpstr>Peak voltage to ground – Heater failure scenarios</vt:lpstr>
      <vt:lpstr>Peak voltage to ground. ROXIE no quench back</vt:lpstr>
      <vt:lpstr>ROXIE – TALES comparison</vt:lpstr>
      <vt:lpstr>Summary</vt:lpstr>
      <vt:lpstr>ROXIE vs. TALES</vt:lpstr>
      <vt:lpstr>ROXIE vs. TALES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Susana Izquierdo Bermudez</cp:lastModifiedBy>
  <cp:revision>616</cp:revision>
  <cp:lastPrinted>2016-03-01T10:47:23Z</cp:lastPrinted>
  <dcterms:created xsi:type="dcterms:W3CDTF">2014-06-18T14:46:42Z</dcterms:created>
  <dcterms:modified xsi:type="dcterms:W3CDTF">2016-03-24T14:45:01Z</dcterms:modified>
</cp:coreProperties>
</file>