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259" r:id="rId3"/>
    <p:sldId id="272" r:id="rId4"/>
    <p:sldId id="281" r:id="rId5"/>
    <p:sldId id="280" r:id="rId6"/>
    <p:sldId id="271" r:id="rId7"/>
    <p:sldId id="269" r:id="rId8"/>
    <p:sldId id="278" r:id="rId9"/>
    <p:sldId id="270" r:id="rId10"/>
    <p:sldId id="279" r:id="rId11"/>
    <p:sldId id="268" r:id="rId12"/>
    <p:sldId id="277" r:id="rId13"/>
    <p:sldId id="276" r:id="rId14"/>
    <p:sldId id="267" r:id="rId15"/>
    <p:sldId id="273" r:id="rId16"/>
    <p:sldId id="266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29" d="100"/>
          <a:sy n="129" d="100"/>
        </p:scale>
        <p:origin x="37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22/03/2016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7045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22/03/2016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4187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FF0000"/>
                </a:solidFill>
              </a:rPr>
              <a:t>Diagnostics and analysis: </a:t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 smtClean="0">
                <a:solidFill>
                  <a:srgbClr val="FF0000"/>
                </a:solidFill>
              </a:rPr>
              <a:t>“The </a:t>
            </a:r>
            <a:r>
              <a:rPr lang="en-US" sz="3600" dirty="0">
                <a:solidFill>
                  <a:srgbClr val="FF0000"/>
                </a:solidFill>
              </a:rPr>
              <a:t>point of view of the </a:t>
            </a:r>
            <a:r>
              <a:rPr lang="en-US" sz="3600" dirty="0" smtClean="0">
                <a:solidFill>
                  <a:srgbClr val="FF0000"/>
                </a:solidFill>
              </a:rPr>
              <a:t>MP3”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59275"/>
            <a:ext cx="6480000" cy="990600"/>
          </a:xfrm>
        </p:spPr>
        <p:txBody>
          <a:bodyPr>
            <a:normAutofit/>
          </a:bodyPr>
          <a:lstStyle/>
          <a:p>
            <a:r>
              <a:rPr lang="en-GB" altLang="en-US" dirty="0"/>
              <a:t>Arjan </a:t>
            </a:r>
            <a:r>
              <a:rPr lang="en-GB" altLang="en-US" dirty="0" smtClean="0"/>
              <a:t>Verweij, TE-MPE</a:t>
            </a:r>
          </a:p>
          <a:p>
            <a:endParaRPr lang="en-GB" altLang="en-US" dirty="0"/>
          </a:p>
          <a:p>
            <a:r>
              <a:rPr lang="en-GB" altLang="en-US" sz="1400" dirty="0"/>
              <a:t>w</a:t>
            </a:r>
            <a:r>
              <a:rPr lang="en-GB" altLang="en-US" sz="1400" dirty="0" smtClean="0"/>
              <a:t>ith input from other MPE </a:t>
            </a:r>
            <a:r>
              <a:rPr lang="en-GB" altLang="en-US" sz="1400" dirty="0" err="1" smtClean="0"/>
              <a:t>collegues</a:t>
            </a:r>
            <a:endParaRPr lang="en-GB" altLang="en-US" sz="1400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Circuit review – CERN- 21-23 March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42389" y="116632"/>
            <a:ext cx="7920000" cy="547695"/>
          </a:xfrm>
        </p:spPr>
        <p:txBody>
          <a:bodyPr/>
          <a:lstStyle/>
          <a:p>
            <a:r>
              <a:rPr lang="en-GB" dirty="0" smtClean="0"/>
              <a:t>11-T dipole: Voltage taps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350027" y="2283365"/>
            <a:ext cx="989725" cy="577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D1, </a:t>
            </a:r>
            <a:r>
              <a:rPr lang="en-GB" dirty="0" smtClean="0"/>
              <a:t>A1</a:t>
            </a:r>
          </a:p>
          <a:p>
            <a:pPr algn="ctr">
              <a:defRPr/>
            </a:pPr>
            <a:r>
              <a:rPr lang="en-GB" dirty="0" smtClean="0"/>
              <a:t>Upper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220072" y="2283366"/>
            <a:ext cx="943471" cy="5787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D1, A1</a:t>
            </a:r>
          </a:p>
          <a:p>
            <a:pPr algn="ctr">
              <a:defRPr/>
            </a:pPr>
            <a:r>
              <a:rPr lang="en-GB" dirty="0" smtClean="0"/>
              <a:t>Lower</a:t>
            </a:r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5496" y="2643405"/>
            <a:ext cx="889235" cy="1297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6" idx="1"/>
          </p:cNvCxnSpPr>
          <p:nvPr/>
        </p:nvCxnSpPr>
        <p:spPr>
          <a:xfrm flipH="1">
            <a:off x="684865" y="2572242"/>
            <a:ext cx="665162" cy="519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02909" y="2715413"/>
            <a:ext cx="0" cy="588962"/>
          </a:xfrm>
          <a:prstGeom prst="line">
            <a:avLst/>
          </a:prstGeom>
          <a:ln w="190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endCxn id="6" idx="3"/>
          </p:cNvCxnSpPr>
          <p:nvPr/>
        </p:nvCxnSpPr>
        <p:spPr>
          <a:xfrm flipH="1">
            <a:off x="2339752" y="2572241"/>
            <a:ext cx="895772" cy="1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6163543" y="2583237"/>
            <a:ext cx="665163" cy="519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4499992" y="2656381"/>
            <a:ext cx="720081" cy="0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967894" y="2656381"/>
            <a:ext cx="1028042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712889" y="2583237"/>
            <a:ext cx="1003127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597571" y="2656381"/>
            <a:ext cx="99876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7407330" y="2583756"/>
            <a:ext cx="665163" cy="519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8072493" y="2295398"/>
            <a:ext cx="989725" cy="57775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D2, A1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395536" y="2736051"/>
            <a:ext cx="0" cy="588962"/>
          </a:xfrm>
          <a:prstGeom prst="line">
            <a:avLst/>
          </a:prstGeom>
          <a:ln w="190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2792586" y="2159129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164288" y="2678844"/>
            <a:ext cx="0" cy="588962"/>
          </a:xfrm>
          <a:prstGeom prst="line">
            <a:avLst/>
          </a:prstGeom>
          <a:ln w="190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041232" y="2678844"/>
            <a:ext cx="0" cy="588962"/>
          </a:xfrm>
          <a:prstGeom prst="line">
            <a:avLst/>
          </a:prstGeom>
          <a:ln w="190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6387767" y="2149061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4879260" y="2203217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3456434" y="2203217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286460" y="2149061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1096476" y="2132856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922449" y="4937288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72296" y="4987471"/>
            <a:ext cx="276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T</a:t>
            </a:r>
            <a:r>
              <a:rPr lang="nl-NL" dirty="0" smtClean="0"/>
              <a:t>aps </a:t>
            </a:r>
            <a:r>
              <a:rPr lang="nl-NL" dirty="0" smtClean="0"/>
              <a:t>for </a:t>
            </a:r>
            <a:r>
              <a:rPr lang="nl-NL" dirty="0" smtClean="0"/>
              <a:t>local </a:t>
            </a:r>
            <a:r>
              <a:rPr lang="nl-NL" dirty="0" smtClean="0"/>
              <a:t>diagnostics</a:t>
            </a:r>
            <a:endParaRPr lang="nl-NL" dirty="0"/>
          </a:p>
        </p:txBody>
      </p:sp>
      <p:cxnSp>
        <p:nvCxnSpPr>
          <p:cNvPr id="84" name="Straight Connector 83"/>
          <p:cNvCxnSpPr/>
          <p:nvPr/>
        </p:nvCxnSpPr>
        <p:spPr>
          <a:xfrm>
            <a:off x="922449" y="4119769"/>
            <a:ext cx="0" cy="588962"/>
          </a:xfrm>
          <a:prstGeom prst="line">
            <a:avLst/>
          </a:prstGeom>
          <a:ln w="19050">
            <a:solidFill>
              <a:srgbClr val="00B05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096476" y="4324454"/>
            <a:ext cx="2198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Voltage </a:t>
            </a:r>
            <a:r>
              <a:rPr lang="nl-NL" dirty="0" smtClean="0"/>
              <a:t>taps </a:t>
            </a:r>
            <a:r>
              <a:rPr lang="nl-NL" dirty="0" smtClean="0"/>
              <a:t>for QD</a:t>
            </a:r>
            <a:endParaRPr lang="nl-NL" dirty="0"/>
          </a:p>
        </p:txBody>
      </p:sp>
      <p:cxnSp>
        <p:nvCxnSpPr>
          <p:cNvPr id="91" name="Straight Connector 90"/>
          <p:cNvCxnSpPr/>
          <p:nvPr/>
        </p:nvCxnSpPr>
        <p:spPr>
          <a:xfrm>
            <a:off x="502909" y="3429000"/>
            <a:ext cx="6517363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3235524" y="3460358"/>
            <a:ext cx="22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</a:t>
            </a:r>
            <a:r>
              <a:rPr lang="nl-NL" baseline="-25000" dirty="0" smtClean="0"/>
              <a:t>D1,A1</a:t>
            </a:r>
            <a:r>
              <a:rPr lang="nl-NL" dirty="0" smtClean="0"/>
              <a:t>  (board A &amp; B)</a:t>
            </a:r>
            <a:endParaRPr lang="nl-NL" dirty="0"/>
          </a:p>
        </p:txBody>
      </p:sp>
      <p:cxnSp>
        <p:nvCxnSpPr>
          <p:cNvPr id="93" name="Straight Connector 92"/>
          <p:cNvCxnSpPr/>
          <p:nvPr/>
        </p:nvCxnSpPr>
        <p:spPr>
          <a:xfrm>
            <a:off x="7164288" y="3429000"/>
            <a:ext cx="1882512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236296" y="3490170"/>
            <a:ext cx="1556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U</a:t>
            </a:r>
            <a:r>
              <a:rPr lang="nl-NL" baseline="-25000" dirty="0" smtClean="0"/>
              <a:t>D2,A1</a:t>
            </a:r>
            <a:r>
              <a:rPr lang="nl-NL" dirty="0" smtClean="0"/>
              <a:t> </a:t>
            </a:r>
            <a:endParaRPr lang="nl-NL" dirty="0" smtClean="0"/>
          </a:p>
          <a:p>
            <a:r>
              <a:rPr lang="nl-NL" dirty="0" smtClean="0"/>
              <a:t>(</a:t>
            </a:r>
            <a:r>
              <a:rPr lang="nl-NL" dirty="0" smtClean="0"/>
              <a:t>board A &amp; B)</a:t>
            </a:r>
            <a:endParaRPr lang="nl-NL" dirty="0"/>
          </a:p>
        </p:txBody>
      </p:sp>
      <p:sp>
        <p:nvSpPr>
          <p:cNvPr id="97" name="TextBox 96"/>
          <p:cNvSpPr txBox="1"/>
          <p:nvPr/>
        </p:nvSpPr>
        <p:spPr>
          <a:xfrm>
            <a:off x="435554" y="836712"/>
            <a:ext cx="8528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No </a:t>
            </a:r>
            <a:r>
              <a:rPr lang="nl-NL" sz="2000" dirty="0" smtClean="0"/>
              <a:t>need for QD or </a:t>
            </a:r>
            <a:r>
              <a:rPr lang="nl-NL" sz="2000" dirty="0" smtClean="0"/>
              <a:t>monitoring of individual splices/joints, but possibility of local diagnostics in case </a:t>
            </a:r>
            <a:r>
              <a:rPr lang="nl-NL" sz="2000" dirty="0" smtClean="0"/>
              <a:t>of </a:t>
            </a:r>
            <a:r>
              <a:rPr lang="nl-NL" sz="2000" dirty="0" smtClean="0"/>
              <a:t>a problem.</a:t>
            </a:r>
            <a:endParaRPr lang="nl-NL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885209" y="5154169"/>
            <a:ext cx="2558158" cy="646331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 few more iterations are needed.</a:t>
            </a:r>
            <a:endParaRPr lang="en-GB" dirty="0"/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7752898" y="2132856"/>
            <a:ext cx="0" cy="413112"/>
          </a:xfrm>
          <a:prstGeom prst="line">
            <a:avLst/>
          </a:prstGeom>
          <a:ln w="19050">
            <a:solidFill>
              <a:srgbClr val="0070C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9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89371"/>
          </a:xfrm>
        </p:spPr>
        <p:txBody>
          <a:bodyPr/>
          <a:lstStyle/>
          <a:p>
            <a:r>
              <a:rPr lang="en-GB" dirty="0" smtClean="0"/>
              <a:t>Triplet: Voltage taps for QD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283800" y="2636912"/>
            <a:ext cx="8763000" cy="424731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lvl="1">
              <a:defRPr/>
            </a:pPr>
            <a:r>
              <a:rPr lang="en-GB" b="1" dirty="0" smtClean="0"/>
              <a:t>Same strategy as 11-T dipole: no </a:t>
            </a:r>
            <a:r>
              <a:rPr lang="en-GB" b="1" dirty="0" smtClean="0"/>
              <a:t>QD / monitoring </a:t>
            </a:r>
            <a:r>
              <a:rPr lang="en-GB" b="1" dirty="0" smtClean="0"/>
              <a:t>of individual splices</a:t>
            </a:r>
          </a:p>
          <a:p>
            <a:pPr marL="0" lvl="1">
              <a:defRPr/>
            </a:pPr>
            <a:endParaRPr lang="en-GB" b="1" dirty="0" smtClean="0"/>
          </a:p>
          <a:p>
            <a:pPr marL="0" lvl="1">
              <a:defRPr/>
            </a:pPr>
            <a:r>
              <a:rPr lang="en-GB" b="1" dirty="0" smtClean="0"/>
              <a:t>Triplet </a:t>
            </a:r>
            <a:r>
              <a:rPr lang="en-GB" b="1" dirty="0"/>
              <a:t>Q1 and Q3</a:t>
            </a:r>
          </a:p>
          <a:p>
            <a:pPr marL="742950" lvl="2" indent="-285750">
              <a:buFontTx/>
              <a:buChar char="-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2 poles of each quadrupole (4 x 2 signals)</a:t>
            </a:r>
          </a:p>
          <a:p>
            <a:pPr marL="742950" lvl="2" indent="-285750">
              <a:buFontTx/>
              <a:buChar char="-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Q1a and Q1b and between Q3a and Q3b (2 x 2 signals</a:t>
            </a:r>
            <a:r>
              <a:rPr lang="en-GB" dirty="0" smtClean="0"/>
              <a:t>)</a:t>
            </a:r>
            <a:endParaRPr lang="en-GB" dirty="0"/>
          </a:p>
          <a:p>
            <a:pPr marL="0" lvl="1">
              <a:defRPr/>
            </a:pPr>
            <a:endParaRPr lang="en-GB" b="1" dirty="0" smtClean="0"/>
          </a:p>
          <a:p>
            <a:pPr marL="0" lvl="1">
              <a:defRPr/>
            </a:pPr>
            <a:r>
              <a:rPr lang="en-GB" b="1" dirty="0" smtClean="0"/>
              <a:t>Triplet </a:t>
            </a:r>
            <a:r>
              <a:rPr lang="en-GB" b="1" dirty="0"/>
              <a:t>Q2 </a:t>
            </a:r>
          </a:p>
          <a:p>
            <a:pPr marL="742950" lvl="2" indent="-285750">
              <a:buFontTx/>
              <a:buChar char="-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2 poles of each quadrupole (2 x 2 signals)</a:t>
            </a:r>
          </a:p>
          <a:p>
            <a:pPr marL="742950" lvl="2" indent="-285750">
              <a:buFontTx/>
              <a:buChar char="-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P1 and P2 and between P3 and P4 of each quadrupole (4 x 2 signals</a:t>
            </a:r>
            <a:r>
              <a:rPr lang="en-GB" dirty="0" smtClean="0"/>
              <a:t>)</a:t>
            </a:r>
            <a:endParaRPr lang="en-GB" dirty="0"/>
          </a:p>
          <a:p>
            <a:pPr marL="742950" lvl="2" indent="-285750">
              <a:buFontTx/>
              <a:buChar char="-"/>
              <a:defRPr/>
            </a:pPr>
            <a:endParaRPr lang="en-GB" dirty="0" smtClean="0"/>
          </a:p>
          <a:p>
            <a:pPr marL="1200150" lvl="3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</a:t>
            </a:r>
            <a:r>
              <a:rPr lang="en-GB" dirty="0"/>
              <a:t>over the </a:t>
            </a:r>
            <a:r>
              <a:rPr lang="en-GB" dirty="0" smtClean="0"/>
              <a:t>5 </a:t>
            </a:r>
            <a:r>
              <a:rPr lang="en-GB" dirty="0"/>
              <a:t>cold </a:t>
            </a:r>
            <a:r>
              <a:rPr lang="en-GB" dirty="0" err="1"/>
              <a:t>busbars</a:t>
            </a:r>
            <a:r>
              <a:rPr lang="en-GB" dirty="0"/>
              <a:t> </a:t>
            </a:r>
            <a:r>
              <a:rPr lang="en-GB" dirty="0" smtClean="0"/>
              <a:t>(5 </a:t>
            </a:r>
            <a:r>
              <a:rPr lang="en-GB" dirty="0"/>
              <a:t>x 2 signals)</a:t>
            </a:r>
          </a:p>
          <a:p>
            <a:pPr marL="1200150" lvl="3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resistive part of the current lead </a:t>
            </a:r>
            <a:r>
              <a:rPr lang="en-GB" dirty="0" smtClean="0"/>
              <a:t>(5 </a:t>
            </a:r>
            <a:r>
              <a:rPr lang="en-GB" dirty="0"/>
              <a:t>x 2 signals)</a:t>
            </a:r>
          </a:p>
          <a:p>
            <a:pPr marL="1200150" lvl="3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HTS part of the current lead </a:t>
            </a:r>
            <a:r>
              <a:rPr lang="en-GB" dirty="0" smtClean="0"/>
              <a:t>(5 </a:t>
            </a:r>
            <a:r>
              <a:rPr lang="en-GB" dirty="0"/>
              <a:t>x 2 signals)</a:t>
            </a:r>
          </a:p>
          <a:p>
            <a:pPr marL="1200150" lvl="3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SC link </a:t>
            </a:r>
            <a:r>
              <a:rPr lang="en-GB" dirty="0" smtClean="0"/>
              <a:t>(5 </a:t>
            </a:r>
            <a:r>
              <a:rPr lang="en-GB" dirty="0"/>
              <a:t>x 2 signals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8" y="476672"/>
            <a:ext cx="8874125" cy="210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7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31317"/>
            <a:ext cx="7920000" cy="589371"/>
          </a:xfrm>
        </p:spPr>
        <p:txBody>
          <a:bodyPr/>
          <a:lstStyle/>
          <a:p>
            <a:r>
              <a:rPr lang="en-GB" dirty="0" smtClean="0"/>
              <a:t>Other protection equipment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Verweij, TE-MPE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24906" y="692696"/>
            <a:ext cx="8439581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FF0000"/>
                </a:solidFill>
              </a:rPr>
              <a:t>Quench </a:t>
            </a:r>
            <a:r>
              <a:rPr lang="en-GB" sz="2000" b="1" dirty="0">
                <a:solidFill>
                  <a:srgbClr val="FF0000"/>
                </a:solidFill>
              </a:rPr>
              <a:t>heaters:</a:t>
            </a:r>
          </a:p>
          <a:p>
            <a:pPr marL="285750" indent="-285750">
              <a:buFontTx/>
              <a:buChar char="-"/>
              <a:defRPr/>
            </a:pPr>
            <a:r>
              <a:rPr lang="en-GB" sz="2000" dirty="0"/>
              <a:t>Quench heater power supplies should preferably be the same as for the LHC (+-450 </a:t>
            </a:r>
            <a:r>
              <a:rPr lang="en-GB" sz="2000" dirty="0" smtClean="0"/>
              <a:t>V, </a:t>
            </a:r>
            <a:r>
              <a:rPr lang="en-GB" sz="2000" dirty="0" smtClean="0">
                <a:latin typeface="Symbol" panose="05050102010706020507" pitchFamily="18" charset="2"/>
              </a:rPr>
              <a:t>t</a:t>
            </a:r>
            <a:r>
              <a:rPr lang="en-GB" sz="2000" dirty="0" smtClean="0"/>
              <a:t>≈80 </a:t>
            </a:r>
            <a:r>
              <a:rPr lang="en-GB" sz="2000" dirty="0" err="1" smtClean="0"/>
              <a:t>ms</a:t>
            </a:r>
            <a:r>
              <a:rPr lang="en-GB" sz="2000" dirty="0" smtClean="0"/>
              <a:t>)</a:t>
            </a:r>
            <a:endParaRPr lang="en-GB" sz="2000" dirty="0"/>
          </a:p>
          <a:p>
            <a:pPr marL="285750" indent="-285750">
              <a:buFontTx/>
              <a:buChar char="-"/>
              <a:defRPr/>
            </a:pPr>
            <a:r>
              <a:rPr lang="en-GB" sz="2000" dirty="0"/>
              <a:t>Measurement of both the current in the quench heater and the voltage over the quench heater. Sampling frequency </a:t>
            </a:r>
            <a:r>
              <a:rPr lang="en-GB" sz="2000" dirty="0" smtClean="0"/>
              <a:t>at least the same as LHC.</a:t>
            </a:r>
            <a:endParaRPr lang="en-GB" sz="2000" dirty="0"/>
          </a:p>
          <a:p>
            <a:pPr marL="285750" indent="-285750">
              <a:buFontTx/>
              <a:buChar char="-"/>
              <a:defRPr/>
            </a:pPr>
            <a:r>
              <a:rPr lang="en-GB" sz="2000" dirty="0"/>
              <a:t>Quench heaters should be connected in such a way so as to have minimum mutual interference with the coil, so as to limit the measured voltage of the quench heater during the fast decay of the magnet current.</a:t>
            </a:r>
          </a:p>
          <a:p>
            <a:pPr marL="285750" indent="-285750">
              <a:buFontTx/>
              <a:buChar char="-"/>
              <a:defRPr/>
            </a:pPr>
            <a:endParaRPr lang="en-GB" sz="2000" dirty="0"/>
          </a:p>
          <a:p>
            <a:pPr>
              <a:defRPr/>
            </a:pPr>
            <a:r>
              <a:rPr lang="en-GB" sz="2000" b="1" dirty="0">
                <a:solidFill>
                  <a:srgbClr val="FF0000"/>
                </a:solidFill>
              </a:rPr>
              <a:t>CLIQ:</a:t>
            </a:r>
          </a:p>
          <a:p>
            <a:pPr marL="285750" indent="-285750">
              <a:buFontTx/>
              <a:buChar char="-"/>
              <a:defRPr/>
            </a:pPr>
            <a:r>
              <a:rPr lang="en-GB" sz="2000" dirty="0"/>
              <a:t>Measurement of the current decay of CLIQ with at least </a:t>
            </a:r>
            <a:r>
              <a:rPr lang="en-GB" sz="2000" dirty="0" smtClean="0"/>
              <a:t>5 </a:t>
            </a:r>
            <a:r>
              <a:rPr lang="en-GB" sz="2000" dirty="0"/>
              <a:t>kHz</a:t>
            </a:r>
            <a:r>
              <a:rPr lang="en-GB" sz="2000" dirty="0" smtClean="0"/>
              <a:t>.</a:t>
            </a:r>
          </a:p>
          <a:p>
            <a:pPr marL="285750" indent="-285750">
              <a:buFontTx/>
              <a:buChar char="-"/>
              <a:defRPr/>
            </a:pPr>
            <a:r>
              <a:rPr lang="en-GB" sz="2000" dirty="0" smtClean="0"/>
              <a:t>Measurement of the voltage over the CLIQ capacitors.</a:t>
            </a:r>
            <a:endParaRPr lang="en-GB" sz="2000" dirty="0"/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b="1" dirty="0">
                <a:solidFill>
                  <a:srgbClr val="FF0000"/>
                </a:solidFill>
              </a:rPr>
              <a:t>DCCT’s (for </a:t>
            </a:r>
            <a:r>
              <a:rPr lang="en-GB" sz="2000" b="1" dirty="0" smtClean="0">
                <a:solidFill>
                  <a:srgbClr val="FF0000"/>
                </a:solidFill>
              </a:rPr>
              <a:t>QD):</a:t>
            </a:r>
            <a:endParaRPr lang="en-GB" sz="2000" b="1" dirty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  <a:defRPr/>
            </a:pPr>
            <a:r>
              <a:rPr lang="en-GB" sz="2000" dirty="0" smtClean="0"/>
              <a:t>f&gt;5 kHz</a:t>
            </a:r>
          </a:p>
          <a:p>
            <a:pPr marL="285750" indent="-285750">
              <a:buFontTx/>
              <a:buChar char="-"/>
              <a:defRPr/>
            </a:pPr>
            <a:r>
              <a:rPr lang="en-GB" sz="2000" dirty="0" smtClean="0"/>
              <a:t>Currents in parallel diode paths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943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31317"/>
            <a:ext cx="7920000" cy="589371"/>
          </a:xfrm>
        </p:spPr>
        <p:txBody>
          <a:bodyPr/>
          <a:lstStyle/>
          <a:p>
            <a:r>
              <a:rPr lang="en-GB" dirty="0" smtClean="0"/>
              <a:t>Post Mortem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428734" y="980728"/>
            <a:ext cx="8458200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 smtClean="0"/>
              <a:t>Time </a:t>
            </a:r>
            <a:r>
              <a:rPr lang="en-GB" sz="2000" dirty="0"/>
              <a:t>synchronisation between ALL signals (converter, </a:t>
            </a:r>
            <a:r>
              <a:rPr lang="en-GB" sz="2000" dirty="0" smtClean="0"/>
              <a:t>QD </a:t>
            </a:r>
            <a:r>
              <a:rPr lang="en-GB" sz="2000" dirty="0"/>
              <a:t>of the SC link, </a:t>
            </a:r>
            <a:r>
              <a:rPr lang="en-GB" sz="2000" dirty="0" smtClean="0"/>
              <a:t>QD </a:t>
            </a:r>
            <a:r>
              <a:rPr lang="en-GB" sz="2000" dirty="0"/>
              <a:t>of the leads, </a:t>
            </a:r>
            <a:r>
              <a:rPr lang="en-GB" sz="2000" dirty="0" smtClean="0"/>
              <a:t>QD </a:t>
            </a:r>
            <a:r>
              <a:rPr lang="en-GB" sz="2000" dirty="0"/>
              <a:t>of the bus, </a:t>
            </a:r>
            <a:r>
              <a:rPr lang="en-GB" sz="2000" dirty="0" smtClean="0"/>
              <a:t>QD </a:t>
            </a:r>
            <a:r>
              <a:rPr lang="en-GB" sz="2000" dirty="0"/>
              <a:t>of the magnet, </a:t>
            </a:r>
            <a:r>
              <a:rPr lang="en-GB" sz="2000" dirty="0" smtClean="0"/>
              <a:t>quench heaters</a:t>
            </a:r>
            <a:r>
              <a:rPr lang="en-GB" sz="2000" dirty="0"/>
              <a:t>, CLIQ, </a:t>
            </a:r>
            <a:r>
              <a:rPr lang="en-GB" sz="2000" dirty="0" smtClean="0"/>
              <a:t>DCCT for QD, beam</a:t>
            </a:r>
            <a:r>
              <a:rPr lang="en-GB" sz="2000" dirty="0"/>
              <a:t>) should be </a:t>
            </a:r>
            <a:r>
              <a:rPr lang="en-GB" sz="2000" b="1" dirty="0">
                <a:solidFill>
                  <a:srgbClr val="FF0000"/>
                </a:solidFill>
              </a:rPr>
              <a:t>better than 0.2 </a:t>
            </a:r>
            <a:r>
              <a:rPr lang="en-GB" sz="2000" b="1" dirty="0" err="1">
                <a:solidFill>
                  <a:srgbClr val="FF0000"/>
                </a:solidFill>
              </a:rPr>
              <a:t>ms</a:t>
            </a:r>
            <a:r>
              <a:rPr lang="en-GB" sz="2000" dirty="0" smtClean="0"/>
              <a:t>.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 smtClean="0"/>
              <a:t>A PM file should be created for each QD trigger.</a:t>
            </a: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000" dirty="0" smtClean="0"/>
              <a:t>The data in the PM files should be correct, without spikes and timing errors, so that automatic analysis and verification can be used on these dependable systems.</a:t>
            </a:r>
            <a:endParaRPr lang="en-GB" sz="2000" dirty="0"/>
          </a:p>
          <a:p>
            <a:pPr>
              <a:defRPr/>
            </a:pPr>
            <a:endParaRPr lang="en-GB" sz="2000" dirty="0"/>
          </a:p>
          <a:p>
            <a:pPr>
              <a:defRPr/>
            </a:pPr>
            <a:r>
              <a:rPr lang="en-GB" sz="2000" dirty="0"/>
              <a:t>Reception acceptance tests (incl. the string test in SM18) should have the same protection and measurement configuration as foreseen for the LHC: same </a:t>
            </a:r>
            <a:r>
              <a:rPr lang="en-GB" sz="2000" dirty="0" smtClean="0"/>
              <a:t>QD </a:t>
            </a:r>
            <a:r>
              <a:rPr lang="en-GB" sz="2000" dirty="0"/>
              <a:t>boards, </a:t>
            </a:r>
            <a:r>
              <a:rPr lang="en-GB" sz="2000" dirty="0" smtClean="0"/>
              <a:t>same DCCT, same </a:t>
            </a:r>
            <a:r>
              <a:rPr lang="en-GB" sz="2000" dirty="0"/>
              <a:t>quench heaters + supplies, same </a:t>
            </a:r>
            <a:r>
              <a:rPr lang="en-GB" sz="2000" dirty="0" smtClean="0"/>
              <a:t>CLIQ, same control systems, etc.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743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8200" y="58449"/>
            <a:ext cx="7920000" cy="627627"/>
          </a:xfrm>
        </p:spPr>
        <p:txBody>
          <a:bodyPr/>
          <a:lstStyle/>
          <a:p>
            <a:r>
              <a:rPr lang="en-GB" dirty="0" smtClean="0"/>
              <a:t>Typical HWC test sequence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999372" y="903560"/>
            <a:ext cx="3995785" cy="706947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541494" y="686076"/>
            <a:ext cx="85725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dirty="0" smtClean="0"/>
              <a:t>Powering tests only start as soon as the </a:t>
            </a:r>
            <a:r>
              <a:rPr lang="en-GB" altLang="en-US" dirty="0"/>
              <a:t>Individual System </a:t>
            </a:r>
            <a:r>
              <a:rPr lang="en-GB" altLang="en-US" dirty="0" smtClean="0"/>
              <a:t>Tests have been successfully performed. A </a:t>
            </a:r>
            <a:r>
              <a:rPr lang="en-GB" altLang="en-US" dirty="0"/>
              <a:t>typical HWC test sequence consists of a number of tests with increasing current levels. </a:t>
            </a:r>
            <a:r>
              <a:rPr lang="en-GB" altLang="en-US" dirty="0" smtClean="0"/>
              <a:t>The </a:t>
            </a:r>
            <a:r>
              <a:rPr lang="en-GB" altLang="en-US" dirty="0"/>
              <a:t>correct functioning of the various systems (converters, QPS, leads, </a:t>
            </a:r>
            <a:r>
              <a:rPr lang="en-GB" altLang="en-US" dirty="0" err="1"/>
              <a:t>busbars</a:t>
            </a:r>
            <a:r>
              <a:rPr lang="en-GB" altLang="en-US" dirty="0"/>
              <a:t>, joints, magnets, EE, switches, diodes) is checked before going to higher currents</a:t>
            </a:r>
            <a:r>
              <a:rPr lang="en-GB" altLang="en-US" dirty="0" smtClean="0"/>
              <a:t>. Each type of circuit has its “own” tailored test sequence.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77908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580"/>
            <a:ext cx="7920000" cy="619108"/>
          </a:xfrm>
        </p:spPr>
        <p:txBody>
          <a:bodyPr/>
          <a:lstStyle/>
          <a:p>
            <a:r>
              <a:rPr lang="en-GB" dirty="0" smtClean="0"/>
              <a:t>Test sequence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Verweij, TE-MPE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57200" y="692696"/>
            <a:ext cx="8458200" cy="5663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dirty="0" smtClean="0">
                <a:solidFill>
                  <a:srgbClr val="FF0000"/>
                </a:solidFill>
              </a:rPr>
              <a:t>11-T dipole</a:t>
            </a:r>
            <a:endParaRPr lang="en-GB" altLang="en-US" sz="1800" b="1" dirty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/>
              <a:t>Should follow the standard test sequence for the main dipole circuit. Due to the additional trim converter we might need to modify or add one or more tests.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Triplet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/>
              <a:t>A new test sequence will be defined, based on the actual test sequence of the </a:t>
            </a:r>
            <a:r>
              <a:rPr lang="en-GB" altLang="en-US" sz="1800" dirty="0" smtClean="0"/>
              <a:t>triplets (Q1,Q2a/b,Q3 with 3 nested power converters), </a:t>
            </a:r>
            <a:r>
              <a:rPr lang="en-GB" altLang="en-US" sz="1800" dirty="0"/>
              <a:t>but adapted to the different circuit configuration.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D1-D2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/>
              <a:t>A new test sequence will be defined, based on the actual test sequence of the D1-D4 magnets, but adapted in case of combined powering.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FF0000"/>
                </a:solidFill>
              </a:rPr>
              <a:t>Correctors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/>
              <a:t>Should </a:t>
            </a:r>
            <a:r>
              <a:rPr lang="en-GB" altLang="en-US" sz="1800" dirty="0" smtClean="0"/>
              <a:t>preferably follow </a:t>
            </a:r>
            <a:r>
              <a:rPr lang="en-GB" altLang="en-US" sz="1800" dirty="0"/>
              <a:t>the standard test sequence for the specific type of circuit (600 A, 600 A with EE, 80-120 A</a:t>
            </a:r>
            <a:r>
              <a:rPr lang="en-GB" altLang="en-US" sz="1800" dirty="0" smtClean="0"/>
              <a:t>). A new procedure will be made for the triplet orbit correctors.</a:t>
            </a:r>
            <a:endParaRPr lang="en-GB" altLang="en-US" sz="1800" dirty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 smtClean="0"/>
          </a:p>
          <a:p>
            <a:pPr>
              <a:spcBef>
                <a:spcPct val="0"/>
              </a:spcBef>
              <a:buFontTx/>
              <a:buNone/>
            </a:pPr>
            <a:endParaRPr lang="en-GB" altLang="en-US" sz="18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2000" b="1" i="1" dirty="0" smtClean="0">
                <a:solidFill>
                  <a:srgbClr val="FF0000"/>
                </a:solidFill>
              </a:rPr>
              <a:t>			Test </a:t>
            </a:r>
            <a:r>
              <a:rPr lang="en-GB" altLang="en-US" sz="2000" b="1" i="1" dirty="0" smtClean="0">
                <a:solidFill>
                  <a:srgbClr val="FF0000"/>
                </a:solidFill>
              </a:rPr>
              <a:t>sequences can always be adapted if needed!!</a:t>
            </a:r>
            <a:endParaRPr lang="en-GB" altLang="en-US" sz="2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88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</a:t>
            </a:r>
            <a:r>
              <a:rPr lang="fr-FR" noProof="0" dirty="0" err="1" smtClean="0"/>
              <a:t>Verweij</a:t>
            </a:r>
            <a:r>
              <a:rPr lang="fr-FR" noProof="0" dirty="0" smtClean="0"/>
              <a:t>, TE-MPE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653768" y="116632"/>
            <a:ext cx="8393031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/>
              <a:t>The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MP3</a:t>
            </a:r>
            <a:r>
              <a:rPr lang="en-GB" altLang="en-US" sz="2000" dirty="0" smtClean="0"/>
              <a:t> (LHC </a:t>
            </a:r>
            <a:r>
              <a:rPr lang="en-GB" altLang="en-US" sz="2000" dirty="0"/>
              <a:t>Magnet Circuits, Powering and Performance </a:t>
            </a:r>
            <a:r>
              <a:rPr lang="en-GB" altLang="en-US" sz="2000" dirty="0" smtClean="0"/>
              <a:t>Panel) </a:t>
            </a:r>
            <a:r>
              <a:rPr lang="en-GB" altLang="en-US" sz="2000" dirty="0"/>
              <a:t>is a panel of about 20 experts in the field of Magnets, Superconductors, Power converters, DFB, Cryogenics, </a:t>
            </a:r>
            <a:r>
              <a:rPr lang="en-GB" altLang="en-US" sz="2000" dirty="0" smtClean="0"/>
              <a:t>Quench </a:t>
            </a:r>
            <a:r>
              <a:rPr lang="en-GB" altLang="en-US" sz="2000" dirty="0"/>
              <a:t>Detection (QD), Interlocks, ELQA, Electro-thermal </a:t>
            </a:r>
            <a:r>
              <a:rPr lang="en-GB" altLang="en-US" sz="2000" dirty="0" err="1"/>
              <a:t>modeling</a:t>
            </a:r>
            <a:r>
              <a:rPr lang="en-GB" altLang="en-US" sz="2000" dirty="0"/>
              <a:t>, Quench behaviour, Magnet testing, Data acquisition, Databases, …</a:t>
            </a:r>
            <a:r>
              <a:rPr lang="en-GB" altLang="en-US" sz="1800" dirty="0"/>
              <a:t>	</a:t>
            </a:r>
            <a:r>
              <a:rPr lang="en-GB" altLang="en-US" sz="2000" dirty="0" smtClean="0"/>
              <a:t>Besides </a:t>
            </a:r>
            <a:r>
              <a:rPr lang="en-GB" altLang="en-US" sz="2000" dirty="0"/>
              <a:t>looking at individual parts of the magnet circuits, the MP3 </a:t>
            </a:r>
            <a:r>
              <a:rPr lang="en-GB" altLang="en-US" sz="2000" dirty="0" smtClean="0"/>
              <a:t>looks </a:t>
            </a:r>
            <a:r>
              <a:rPr lang="en-GB" altLang="en-US" sz="2000" dirty="0"/>
              <a:t>especially </a:t>
            </a:r>
            <a:r>
              <a:rPr lang="en-GB" altLang="en-US" sz="2000" dirty="0" smtClean="0"/>
              <a:t>at </a:t>
            </a:r>
            <a:r>
              <a:rPr lang="en-GB" altLang="en-US" sz="2000" dirty="0" smtClean="0"/>
              <a:t>interaction/dependency </a:t>
            </a:r>
            <a:r>
              <a:rPr lang="en-GB" altLang="en-US" sz="2000" dirty="0"/>
              <a:t>between various parts, affecting the performance of the circuits.</a:t>
            </a: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51" y="2420888"/>
            <a:ext cx="8121650" cy="405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620688"/>
          </a:xfrm>
        </p:spPr>
        <p:txBody>
          <a:bodyPr/>
          <a:lstStyle/>
          <a:p>
            <a:r>
              <a:rPr lang="en-GB" dirty="0" smtClean="0"/>
              <a:t>General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76393" y="598585"/>
            <a:ext cx="8670407" cy="4539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The long-term advantages of “simple, uniform, transparent” circuits, powering, quench detection (QD), and protection should not be underestimated, and should be properly taken into account for any configuration choice.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err="1" smtClean="0">
                <a:solidFill>
                  <a:srgbClr val="0070C0"/>
                </a:solidFill>
              </a:rPr>
              <a:t>Favor</a:t>
            </a:r>
            <a:r>
              <a:rPr lang="en-GB" altLang="en-US" sz="2000" dirty="0" smtClean="0">
                <a:solidFill>
                  <a:srgbClr val="0070C0"/>
                </a:solidFill>
              </a:rPr>
              <a:t>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Self-protected magnets, in stead of active protection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Simple bridge comparison for QD, in stead of sensitive/complicated L(I)</a:t>
            </a:r>
            <a:r>
              <a:rPr lang="en-GB" altLang="en-US" sz="1600" dirty="0" err="1" smtClean="0"/>
              <a:t>dI</a:t>
            </a:r>
            <a:r>
              <a:rPr lang="en-GB" altLang="en-US" sz="1600" dirty="0" smtClean="0"/>
              <a:t>/</a:t>
            </a:r>
            <a:r>
              <a:rPr lang="en-GB" altLang="en-US" sz="1600" dirty="0" err="1" smtClean="0"/>
              <a:t>dt</a:t>
            </a:r>
            <a:r>
              <a:rPr lang="en-GB" altLang="en-US" sz="1600" dirty="0" smtClean="0"/>
              <a:t> compensation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Separate D1 – D2 powering, similar to the other IPD circuits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3 lead powering of the Q4, in stead of one main converter plus one trim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Avoid: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Nested magnets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Nested circuits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Different protection systems, quench heater ratings, etc.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Exceptions…</a:t>
            </a:r>
            <a:endParaRPr lang="en-GB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401358" y="5301208"/>
            <a:ext cx="7920880" cy="646331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But, on the other hand, we are of course also very interested in working with new technology in the LHC, such as Nb</a:t>
            </a:r>
            <a:r>
              <a:rPr lang="en-GB" baseline="-25000" dirty="0" smtClean="0"/>
              <a:t>3</a:t>
            </a:r>
            <a:r>
              <a:rPr lang="en-GB" dirty="0" smtClean="0"/>
              <a:t>Sn, SC link, CLIQ,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79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620688"/>
          </a:xfrm>
        </p:spPr>
        <p:txBody>
          <a:bodyPr/>
          <a:lstStyle/>
          <a:p>
            <a:r>
              <a:rPr lang="en-GB" dirty="0" smtClean="0"/>
              <a:t>General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A. Verweij, TE-MPE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308364" y="980728"/>
            <a:ext cx="8670407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/>
              <a:t>The SC link, the current </a:t>
            </a:r>
            <a:r>
              <a:rPr lang="en-GB" altLang="en-US" sz="2000" dirty="0" smtClean="0"/>
              <a:t>leads, long </a:t>
            </a:r>
            <a:r>
              <a:rPr lang="en-GB" altLang="en-US" sz="2000" dirty="0" err="1" smtClean="0"/>
              <a:t>busbars</a:t>
            </a:r>
            <a:r>
              <a:rPr lang="en-GB" altLang="en-US" sz="2000" dirty="0" smtClean="0"/>
              <a:t>, </a:t>
            </a:r>
            <a:r>
              <a:rPr lang="en-GB" altLang="en-US" sz="2000" dirty="0"/>
              <a:t>and the magnet should have individual QD, so as to set appropriate thresholds, filtering, and evaluation times. </a:t>
            </a:r>
            <a:endParaRPr lang="en-GB" altLang="en-US" sz="2000" dirty="0" smtClean="0"/>
          </a:p>
          <a:p>
            <a:pPr lvl="2">
              <a:buFont typeface="Wingdings" panose="05000000000000000000" pitchFamily="2" charset="2"/>
              <a:buChar char="Ø"/>
            </a:pPr>
            <a:r>
              <a:rPr lang="en-GB" altLang="en-US" sz="2000" dirty="0" err="1" smtClean="0"/>
              <a:t>Busbar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and magnet can be combined for the correctors. </a:t>
            </a:r>
            <a:endParaRPr lang="en-GB" altLang="en-US" sz="2000" dirty="0" smtClean="0"/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Short </a:t>
            </a:r>
            <a:r>
              <a:rPr lang="en-GB" altLang="en-US" sz="2000" dirty="0" err="1" smtClean="0"/>
              <a:t>busbars</a:t>
            </a:r>
            <a:r>
              <a:rPr lang="en-GB" altLang="en-US" sz="2000" dirty="0" smtClean="0"/>
              <a:t> can be combined with the magnet</a:t>
            </a:r>
          </a:p>
          <a:p>
            <a:pPr lvl="2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Splices/joints can be combined with the magnet or the </a:t>
            </a:r>
            <a:r>
              <a:rPr lang="en-GB" altLang="en-US" sz="2000" dirty="0" err="1" smtClean="0"/>
              <a:t>busbar</a:t>
            </a:r>
            <a:endParaRPr lang="en-GB" altLang="en-US" sz="2000" dirty="0"/>
          </a:p>
          <a:p>
            <a:pPr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/>
              <a:t>A fast power abort in a circuit should not trip other circuits due to mutual coupling, especially important for the SC link and </a:t>
            </a:r>
            <a:r>
              <a:rPr lang="en-GB" altLang="en-US" sz="2000" dirty="0" err="1"/>
              <a:t>busbars</a:t>
            </a:r>
            <a:r>
              <a:rPr lang="en-GB" altLang="en-US" sz="2000" dirty="0"/>
              <a:t> (since not twisted and often in parallel over long lengths</a:t>
            </a:r>
            <a:r>
              <a:rPr lang="en-GB" altLang="en-US" sz="2000" dirty="0" smtClean="0"/>
              <a:t>)</a:t>
            </a:r>
          </a:p>
          <a:p>
            <a:pPr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/>
              <a:t>Each magnet circuit should have a complete documentation (approved by WPs, see talk Reiner), specifying electrical circuits, signal names, protection equipment, data flow, simulation data, prototype test data, etc. </a:t>
            </a:r>
          </a:p>
        </p:txBody>
      </p:sp>
    </p:spTree>
    <p:extLst>
      <p:ext uri="{BB962C8B-B14F-4D97-AF65-F5344CB8AC3E}">
        <p14:creationId xmlns:p14="http://schemas.microsoft.com/office/powerpoint/2010/main" val="51808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620688"/>
          </a:xfrm>
        </p:spPr>
        <p:txBody>
          <a:bodyPr/>
          <a:lstStyle/>
          <a:p>
            <a:r>
              <a:rPr lang="en-GB" dirty="0" smtClean="0"/>
              <a:t>General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1"/>
          <p:cNvSpPr txBox="1">
            <a:spLocks noChangeArrowheads="1"/>
          </p:cNvSpPr>
          <p:nvPr/>
        </p:nvSpPr>
        <p:spPr bwMode="auto">
          <a:xfrm>
            <a:off x="471424" y="1196752"/>
            <a:ext cx="8670407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</a:pPr>
            <a:r>
              <a:rPr lang="en-GB" altLang="en-US" sz="2000" b="1" dirty="0" smtClean="0">
                <a:solidFill>
                  <a:srgbClr val="0070C0"/>
                </a:solidFill>
              </a:rPr>
              <a:t>Quench detection (</a:t>
            </a:r>
            <a:r>
              <a:rPr lang="en-GB" altLang="en-US" b="1" dirty="0" smtClean="0">
                <a:solidFill>
                  <a:srgbClr val="0070C0"/>
                </a:solidFill>
              </a:rPr>
              <a:t>see also presentation by Jens</a:t>
            </a:r>
            <a:r>
              <a:rPr lang="en-GB" altLang="en-US" sz="2000" b="1" dirty="0" smtClean="0">
                <a:solidFill>
                  <a:srgbClr val="0070C0"/>
                </a:solidFill>
              </a:rPr>
              <a:t>):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Each </a:t>
            </a:r>
            <a:r>
              <a:rPr lang="en-GB" altLang="en-US" sz="2000" dirty="0">
                <a:solidFill>
                  <a:srgbClr val="0070C0"/>
                </a:solidFill>
              </a:rPr>
              <a:t>voltage tap should be fully redundant with separate </a:t>
            </a:r>
            <a:r>
              <a:rPr lang="en-GB" altLang="en-US" sz="2000" dirty="0" smtClean="0">
                <a:solidFill>
                  <a:srgbClr val="0070C0"/>
                </a:solidFill>
              </a:rPr>
              <a:t>connection/soldering onto </a:t>
            </a:r>
            <a:r>
              <a:rPr lang="en-GB" altLang="en-US" sz="2000" dirty="0">
                <a:solidFill>
                  <a:srgbClr val="0070C0"/>
                </a:solidFill>
              </a:rPr>
              <a:t>the </a:t>
            </a:r>
            <a:r>
              <a:rPr lang="en-GB" altLang="en-US" sz="2000" dirty="0" smtClean="0">
                <a:solidFill>
                  <a:srgbClr val="0070C0"/>
                </a:solidFill>
              </a:rPr>
              <a:t>conductor/coil, </a:t>
            </a:r>
            <a:r>
              <a:rPr lang="en-GB" altLang="en-US" sz="2000" dirty="0">
                <a:solidFill>
                  <a:srgbClr val="0070C0"/>
                </a:solidFill>
              </a:rPr>
              <a:t>so as to have two redundant </a:t>
            </a:r>
            <a:r>
              <a:rPr lang="en-GB" altLang="en-US" sz="2000" dirty="0" smtClean="0">
                <a:solidFill>
                  <a:srgbClr val="0070C0"/>
                </a:solidFill>
              </a:rPr>
              <a:t>QD </a:t>
            </a:r>
            <a:r>
              <a:rPr lang="en-GB" altLang="en-US" sz="2000" dirty="0">
                <a:solidFill>
                  <a:srgbClr val="0070C0"/>
                </a:solidFill>
              </a:rPr>
              <a:t>signals with 1oo2 voting.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>
                <a:solidFill>
                  <a:srgbClr val="0070C0"/>
                </a:solidFill>
              </a:rPr>
              <a:t>Sampling frequency of all voltages should be </a:t>
            </a:r>
            <a:r>
              <a:rPr lang="en-GB" altLang="en-US" sz="2000" b="1" dirty="0">
                <a:solidFill>
                  <a:srgbClr val="0070C0"/>
                </a:solidFill>
              </a:rPr>
              <a:t>at least 5 kHz</a:t>
            </a:r>
            <a:r>
              <a:rPr lang="en-GB" altLang="en-US" sz="2000" dirty="0">
                <a:solidFill>
                  <a:srgbClr val="0070C0"/>
                </a:solidFill>
              </a:rPr>
              <a:t>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Optimize the signal-to-noise for the QD signals.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QD should be flux-jump </a:t>
            </a:r>
            <a:r>
              <a:rPr lang="en-GB" altLang="en-US" sz="2000" dirty="0">
                <a:solidFill>
                  <a:srgbClr val="0070C0"/>
                </a:solidFill>
              </a:rPr>
              <a:t>insensitive. </a:t>
            </a:r>
            <a:endParaRPr lang="en-GB" altLang="en-US" sz="2000" dirty="0" smtClean="0">
              <a:solidFill>
                <a:srgbClr val="0070C0"/>
              </a:solidFill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One </a:t>
            </a:r>
            <a:r>
              <a:rPr lang="en-GB" altLang="en-US" sz="2000" dirty="0">
                <a:solidFill>
                  <a:srgbClr val="0070C0"/>
                </a:solidFill>
              </a:rPr>
              <a:t>should foresee current-dependent QD thresholds.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olidFill>
                  <a:srgbClr val="0070C0"/>
                </a:solidFill>
              </a:rPr>
              <a:t>One controller per circuit</a:t>
            </a:r>
            <a:endParaRPr lang="en-GB" altLang="en-US" sz="20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8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68"/>
            <a:ext cx="7920000" cy="620220"/>
          </a:xfrm>
        </p:spPr>
        <p:txBody>
          <a:bodyPr/>
          <a:lstStyle/>
          <a:p>
            <a:r>
              <a:rPr lang="en-GB" dirty="0" smtClean="0"/>
              <a:t>11-T dipole: General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30547" y="3876865"/>
            <a:ext cx="866388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800" kern="0" dirty="0" smtClean="0"/>
              <a:t>The 11-T dipole has to comply to the ELQA testing at 2.1 kV (see talk Felix). The 11-T dipole should not impose a higher testing voltage on the main dipole circuit.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800" kern="0" dirty="0" smtClean="0"/>
              <a:t>Each quench of the 11-T dipole in the LHC requires 10 hrs recovery (example: 3 quenches per aperture </a:t>
            </a:r>
            <a:r>
              <a:rPr lang="en-GB" sz="1800" kern="0" dirty="0" smtClean="0">
                <a:sym typeface="Symbol" panose="05050102010706020507" pitchFamily="18" charset="2"/>
              </a:rPr>
              <a:t></a:t>
            </a:r>
            <a:r>
              <a:rPr lang="en-GB" sz="1800" kern="0" dirty="0" smtClean="0"/>
              <a:t> 24 quenches per circuit </a:t>
            </a:r>
            <a:r>
              <a:rPr lang="en-GB" sz="1800" kern="0" dirty="0" smtClean="0">
                <a:sym typeface="Symbol" panose="05050102010706020507" pitchFamily="18" charset="2"/>
              </a:rPr>
              <a:t></a:t>
            </a:r>
            <a:r>
              <a:rPr lang="en-GB" sz="1800" kern="0" dirty="0" smtClean="0"/>
              <a:t> 10 days)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800" kern="0" dirty="0" smtClean="0"/>
              <a:t>As the RB circuit, the 11-T dipole will be commissioned to I</a:t>
            </a:r>
            <a:r>
              <a:rPr lang="en-GB" sz="1800" kern="0" baseline="-25000" dirty="0" smtClean="0"/>
              <a:t>nom</a:t>
            </a:r>
            <a:r>
              <a:rPr lang="en-GB" sz="1800" kern="0" dirty="0" smtClean="0"/>
              <a:t>+100 A.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800" kern="0" dirty="0" smtClean="0"/>
              <a:t>The 11-T dipoles should not quench, neither trip the QD, during an exp. decay from nominal with </a:t>
            </a:r>
            <a:r>
              <a:rPr lang="en-GB" sz="1800" kern="0" dirty="0" smtClean="0">
                <a:latin typeface="Symbol" panose="05050102010706020507" pitchFamily="18" charset="2"/>
              </a:rPr>
              <a:t>t</a:t>
            </a:r>
            <a:r>
              <a:rPr lang="en-GB" sz="1800" kern="0" dirty="0" smtClean="0"/>
              <a:t>=100 s.</a:t>
            </a: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918" y="651366"/>
            <a:ext cx="5819775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965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7902"/>
            <a:ext cx="7920000" cy="612786"/>
          </a:xfrm>
        </p:spPr>
        <p:txBody>
          <a:bodyPr/>
          <a:lstStyle/>
          <a:p>
            <a:r>
              <a:rPr lang="en-GB" dirty="0" smtClean="0"/>
              <a:t>Circuit voltage taps for QD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83568" y="980728"/>
            <a:ext cx="760011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b="1" dirty="0" smtClean="0"/>
              <a:t>D1</a:t>
            </a:r>
            <a:endParaRPr lang="en-GB" b="1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poles (1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half poles (2 x 2 signals</a:t>
            </a:r>
            <a:r>
              <a:rPr lang="en-GB" dirty="0" smtClean="0"/>
              <a:t>) or </a:t>
            </a:r>
            <a:r>
              <a:rPr lang="en-GB" dirty="0" err="1" smtClean="0"/>
              <a:t>dI</a:t>
            </a:r>
            <a:r>
              <a:rPr lang="en-GB" dirty="0" smtClean="0"/>
              <a:t>/</a:t>
            </a:r>
            <a:r>
              <a:rPr lang="en-GB" dirty="0" err="1" smtClean="0"/>
              <a:t>dt</a:t>
            </a:r>
            <a:r>
              <a:rPr lang="en-GB" dirty="0" smtClean="0"/>
              <a:t> </a:t>
            </a:r>
            <a:r>
              <a:rPr lang="en-GB" dirty="0"/>
              <a:t>for </a:t>
            </a:r>
            <a:r>
              <a:rPr lang="en-GB" dirty="0" smtClean="0"/>
              <a:t>symmetric </a:t>
            </a:r>
            <a:r>
              <a:rPr lang="en-GB" dirty="0"/>
              <a:t>quench detection (1 x 2 signals</a:t>
            </a:r>
            <a:r>
              <a:rPr lang="en-GB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over the 2 cold </a:t>
            </a:r>
            <a:r>
              <a:rPr lang="en-GB" dirty="0" err="1" smtClean="0"/>
              <a:t>busbars</a:t>
            </a:r>
            <a:r>
              <a:rPr lang="en-GB" dirty="0" smtClean="0"/>
              <a:t>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over the resistive part of the current lead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over the HTS part of the current lead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over the SC link (2 x 2 signals)</a:t>
            </a: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b="1" dirty="0"/>
              <a:t>D2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apertures (1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poles (2 x 2 signals</a:t>
            </a:r>
            <a:r>
              <a:rPr lang="en-GB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2 cold </a:t>
            </a:r>
            <a:r>
              <a:rPr lang="en-GB" dirty="0" err="1"/>
              <a:t>busbars</a:t>
            </a:r>
            <a:r>
              <a:rPr lang="en-GB" dirty="0"/>
              <a:t>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resistive part of the current lead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HTS part of the current lead (2 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SC link (2 x 2 signals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3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7902"/>
            <a:ext cx="7920000" cy="612786"/>
          </a:xfrm>
        </p:spPr>
        <p:txBody>
          <a:bodyPr/>
          <a:lstStyle/>
          <a:p>
            <a:r>
              <a:rPr lang="en-GB" dirty="0" smtClean="0"/>
              <a:t>Circuit voltage taps for QD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83568" y="980728"/>
            <a:ext cx="760011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>
              <a:defRPr/>
            </a:pPr>
            <a:r>
              <a:rPr lang="en-GB" b="1" dirty="0" smtClean="0"/>
              <a:t>Q4</a:t>
            </a:r>
            <a:r>
              <a:rPr lang="en-GB" dirty="0" smtClean="0"/>
              <a:t> </a:t>
            </a:r>
            <a:r>
              <a:rPr lang="en-GB" dirty="0" smtClean="0"/>
              <a:t>(“3 </a:t>
            </a:r>
            <a:r>
              <a:rPr lang="en-GB" dirty="0" smtClean="0"/>
              <a:t>leads” configuration with </a:t>
            </a:r>
            <a:r>
              <a:rPr lang="en-GB" dirty="0" smtClean="0"/>
              <a:t>two main converters)</a:t>
            </a:r>
            <a:endParaRPr lang="en-GB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</a:t>
            </a:r>
            <a:r>
              <a:rPr lang="en-GB" dirty="0" smtClean="0"/>
              <a:t>half apertures (2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err="1"/>
              <a:t>dI</a:t>
            </a:r>
            <a:r>
              <a:rPr lang="en-GB" dirty="0"/>
              <a:t>/</a:t>
            </a:r>
            <a:r>
              <a:rPr lang="en-GB" dirty="0" err="1"/>
              <a:t>dt</a:t>
            </a:r>
            <a:r>
              <a:rPr lang="en-GB" dirty="0"/>
              <a:t> for symmetric quench detection (1 x 2 signals</a:t>
            </a:r>
            <a:r>
              <a:rPr lang="en-GB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3</a:t>
            </a:r>
            <a:r>
              <a:rPr lang="en-GB" dirty="0" smtClean="0"/>
              <a:t> </a:t>
            </a:r>
            <a:r>
              <a:rPr lang="en-GB" dirty="0"/>
              <a:t>cold </a:t>
            </a:r>
            <a:r>
              <a:rPr lang="en-GB" dirty="0" err="1"/>
              <a:t>busbars</a:t>
            </a:r>
            <a:r>
              <a:rPr lang="en-GB" dirty="0"/>
              <a:t> </a:t>
            </a:r>
            <a:r>
              <a:rPr lang="en-GB" dirty="0" smtClean="0"/>
              <a:t>(3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resistive part of the current lead </a:t>
            </a:r>
            <a:r>
              <a:rPr lang="en-GB" dirty="0" smtClean="0"/>
              <a:t>(3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HTS part of the current lead </a:t>
            </a:r>
            <a:r>
              <a:rPr lang="en-GB" dirty="0" smtClean="0"/>
              <a:t>(3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SC link </a:t>
            </a:r>
            <a:r>
              <a:rPr lang="en-GB" dirty="0" smtClean="0"/>
              <a:t>(3 </a:t>
            </a:r>
            <a:r>
              <a:rPr lang="en-GB" dirty="0"/>
              <a:t>x 2 signals</a:t>
            </a:r>
            <a:r>
              <a:rPr lang="en-GB" dirty="0" smtClean="0"/>
              <a:t>)</a:t>
            </a:r>
            <a:endParaRPr lang="en-GB" dirty="0"/>
          </a:p>
          <a:p>
            <a:pPr marL="0" lvl="1">
              <a:defRPr/>
            </a:pPr>
            <a:endParaRPr lang="en-GB" dirty="0"/>
          </a:p>
          <a:p>
            <a:pPr marL="0" lvl="1">
              <a:defRPr/>
            </a:pPr>
            <a:r>
              <a:rPr lang="en-GB" b="1" dirty="0"/>
              <a:t>Correctors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Preferably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two halves of the </a:t>
            </a:r>
            <a:r>
              <a:rPr lang="en-GB" dirty="0" smtClean="0"/>
              <a:t>corrector (including the </a:t>
            </a:r>
            <a:r>
              <a:rPr lang="en-GB" dirty="0" err="1" smtClean="0"/>
              <a:t>busbar</a:t>
            </a:r>
            <a:r>
              <a:rPr lang="en-GB" dirty="0" smtClean="0"/>
              <a:t>), </a:t>
            </a:r>
            <a:r>
              <a:rPr lang="en-GB" dirty="0"/>
              <a:t>to avoid inductive </a:t>
            </a:r>
            <a:r>
              <a:rPr lang="en-GB" dirty="0" smtClean="0"/>
              <a:t>compensation. </a:t>
            </a:r>
            <a:endParaRPr lang="en-GB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CCT corrector possibly </a:t>
            </a:r>
            <a:r>
              <a:rPr lang="en-GB" dirty="0">
                <a:latin typeface="Symbol" panose="05050102010706020507" pitchFamily="18" charset="2"/>
              </a:rPr>
              <a:t>D</a:t>
            </a:r>
            <a:r>
              <a:rPr lang="en-GB" dirty="0"/>
              <a:t>V between </a:t>
            </a:r>
            <a:r>
              <a:rPr lang="en-GB" dirty="0" smtClean="0"/>
              <a:t>layers + compensation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V </a:t>
            </a:r>
            <a:r>
              <a:rPr lang="en-GB" dirty="0"/>
              <a:t>over the resistive part of the current lead </a:t>
            </a:r>
            <a:r>
              <a:rPr lang="en-GB" dirty="0" smtClean="0"/>
              <a:t>(2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HTS part of the current lead </a:t>
            </a:r>
            <a:r>
              <a:rPr lang="en-GB" dirty="0" smtClean="0"/>
              <a:t>(2 </a:t>
            </a:r>
            <a:r>
              <a:rPr lang="en-GB" dirty="0"/>
              <a:t>x 2 signals)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/>
              <a:t>V over the SC link </a:t>
            </a:r>
            <a:r>
              <a:rPr lang="en-GB" dirty="0" smtClean="0"/>
              <a:t>(2 </a:t>
            </a:r>
            <a:r>
              <a:rPr lang="en-GB" dirty="0"/>
              <a:t>x 2 signals</a:t>
            </a:r>
            <a:r>
              <a:rPr lang="en-GB" dirty="0" smtClean="0"/>
              <a:t>)</a:t>
            </a:r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r>
              <a:rPr lang="en-GB" dirty="0" smtClean="0"/>
              <a:t>To be checked which correctors need symmetric QD.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09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46925" y="1580"/>
            <a:ext cx="7920000" cy="547695"/>
          </a:xfrm>
        </p:spPr>
        <p:txBody>
          <a:bodyPr/>
          <a:lstStyle/>
          <a:p>
            <a:r>
              <a:rPr lang="en-GB" dirty="0" smtClean="0"/>
              <a:t>11-T dipole: Voltage taps for QD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A. Verweij, TE-MPE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220788" y="938857"/>
            <a:ext cx="0" cy="92233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2038350" y="691207"/>
            <a:ext cx="1562100" cy="4810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D1, A1</a:t>
            </a:r>
          </a:p>
        </p:txBody>
      </p:sp>
      <p:sp>
        <p:nvSpPr>
          <p:cNvPr id="7" name="Rectangle 6"/>
          <p:cNvSpPr/>
          <p:nvPr/>
        </p:nvSpPr>
        <p:spPr>
          <a:xfrm>
            <a:off x="2038350" y="1251595"/>
            <a:ext cx="1562100" cy="4508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D1, A2</a:t>
            </a:r>
          </a:p>
        </p:txBody>
      </p:sp>
      <p:sp>
        <p:nvSpPr>
          <p:cNvPr id="8" name="Rectangle 7"/>
          <p:cNvSpPr/>
          <p:nvPr/>
        </p:nvSpPr>
        <p:spPr>
          <a:xfrm>
            <a:off x="5200650" y="1251595"/>
            <a:ext cx="1562100" cy="4508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D2, A2</a:t>
            </a:r>
          </a:p>
        </p:txBody>
      </p:sp>
      <p:sp>
        <p:nvSpPr>
          <p:cNvPr id="9" name="Rectangle 8"/>
          <p:cNvSpPr/>
          <p:nvPr/>
        </p:nvSpPr>
        <p:spPr>
          <a:xfrm>
            <a:off x="5200650" y="691207"/>
            <a:ext cx="1562100" cy="4810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/>
              <a:t>D2, A1</a:t>
            </a:r>
          </a:p>
        </p:txBody>
      </p:sp>
      <p:cxnSp>
        <p:nvCxnSpPr>
          <p:cNvPr id="10" name="Straight Arrow Connector 9"/>
          <p:cNvCxnSpPr>
            <a:endCxn id="6" idx="1"/>
          </p:cNvCxnSpPr>
          <p:nvPr/>
        </p:nvCxnSpPr>
        <p:spPr>
          <a:xfrm>
            <a:off x="252413" y="930920"/>
            <a:ext cx="1785937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3"/>
            <a:endCxn id="9" idx="1"/>
          </p:cNvCxnSpPr>
          <p:nvPr/>
        </p:nvCxnSpPr>
        <p:spPr>
          <a:xfrm>
            <a:off x="3600450" y="930920"/>
            <a:ext cx="16002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8" idx="3"/>
          </p:cNvCxnSpPr>
          <p:nvPr/>
        </p:nvCxnSpPr>
        <p:spPr>
          <a:xfrm flipH="1">
            <a:off x="6762750" y="1477020"/>
            <a:ext cx="385763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1"/>
            <a:endCxn id="7" idx="3"/>
          </p:cNvCxnSpPr>
          <p:nvPr/>
        </p:nvCxnSpPr>
        <p:spPr>
          <a:xfrm flipH="1">
            <a:off x="3600450" y="1477020"/>
            <a:ext cx="16002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666875" y="1861195"/>
            <a:ext cx="610870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9" idx="3"/>
          </p:cNvCxnSpPr>
          <p:nvPr/>
        </p:nvCxnSpPr>
        <p:spPr>
          <a:xfrm>
            <a:off x="6762750" y="930920"/>
            <a:ext cx="385763" cy="7937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148513" y="938857"/>
            <a:ext cx="0" cy="538163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666875" y="1377007"/>
            <a:ext cx="371475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1666875" y="1377007"/>
            <a:ext cx="14288" cy="4841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Isosceles Triangle 18"/>
          <p:cNvSpPr/>
          <p:nvPr/>
        </p:nvSpPr>
        <p:spPr>
          <a:xfrm flipV="1">
            <a:off x="1054100" y="1137295"/>
            <a:ext cx="333375" cy="280987"/>
          </a:xfrm>
          <a:prstGeom prst="triangl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1054100" y="1419870"/>
            <a:ext cx="333375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1220788" y="1861195"/>
            <a:ext cx="446087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5673" y="2852936"/>
            <a:ext cx="876935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rgbClr val="FF0000"/>
                </a:solidFill>
              </a:rPr>
              <a:t>U_D1A1 – U_D2A1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U_D1A2 – U_D2A2 : </a:t>
            </a:r>
            <a:r>
              <a:rPr lang="en-GB" dirty="0"/>
              <a:t>Normal and symmetric quenches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GB" dirty="0">
                <a:solidFill>
                  <a:srgbClr val="FF0000"/>
                </a:solidFill>
              </a:rPr>
              <a:t>U_D1A1 – U_D1A2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U_D2A1 – U_D2A2 : </a:t>
            </a:r>
            <a:r>
              <a:rPr lang="en-GB" dirty="0"/>
              <a:t>Redundancy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GB" dirty="0"/>
              <a:t>All signals doubled (board A &amp; B), so [4 x 2] detection signals in total.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en-GB" kern="0" dirty="0" smtClean="0"/>
              <a:t>The </a:t>
            </a:r>
            <a:r>
              <a:rPr lang="en-GB" kern="0" dirty="0"/>
              <a:t>protection on the D11 has to work taking into account the noise and transients in the circuit: the standard “100 mV, 10 </a:t>
            </a:r>
            <a:r>
              <a:rPr lang="en-GB" kern="0" dirty="0" err="1"/>
              <a:t>ms</a:t>
            </a:r>
            <a:r>
              <a:rPr lang="en-GB" kern="0" dirty="0"/>
              <a:t>” needs to be confirmed.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 flipV="1">
            <a:off x="817563" y="956320"/>
            <a:ext cx="0" cy="1493837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817563" y="2450157"/>
            <a:ext cx="2994025" cy="0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250950" y="2386657"/>
            <a:ext cx="333375" cy="12541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2198688" y="2156470"/>
            <a:ext cx="1084262" cy="552450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 smtClean="0"/>
              <a:t>Trim</a:t>
            </a:r>
          </a:p>
          <a:p>
            <a:pPr algn="ctr">
              <a:defRPr/>
            </a:pPr>
            <a:r>
              <a:rPr lang="en-GB" dirty="0" smtClean="0"/>
              <a:t>PC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3811588" y="1861195"/>
            <a:ext cx="0" cy="588962"/>
          </a:xfrm>
          <a:prstGeom prst="line">
            <a:avLst/>
          </a:prstGeom>
          <a:ln w="31750">
            <a:solidFill>
              <a:schemeClr val="accent1">
                <a:lumMod val="10000"/>
              </a:schemeClr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50043" y="4941168"/>
            <a:ext cx="8742363" cy="1077913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/>
              <a:t>Obviously, the noise of the trim converter should not trigger the QD. Especially the 0 V transition could cause additional noise and possibly QD trips.</a:t>
            </a:r>
          </a:p>
          <a:p>
            <a:pPr marL="285750" indent="-285750" algn="l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GB" sz="1800" kern="0" dirty="0" smtClean="0"/>
              <a:t>Interaction between converter, trim converter, EE, and QD should be studied!!!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352057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4272</TotalTime>
  <Words>1790</Words>
  <Application>Microsoft Office PowerPoint</Application>
  <PresentationFormat>On-screen Show (4:3)</PresentationFormat>
  <Paragraphs>183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Thème Office</vt:lpstr>
      <vt:lpstr>Diagnostics and analysis:  “The point of view of the MP3”</vt:lpstr>
      <vt:lpstr>PowerPoint Presentation</vt:lpstr>
      <vt:lpstr>General </vt:lpstr>
      <vt:lpstr>General </vt:lpstr>
      <vt:lpstr>General </vt:lpstr>
      <vt:lpstr>11-T dipole: General</vt:lpstr>
      <vt:lpstr>Circuit voltage taps for QD</vt:lpstr>
      <vt:lpstr>Circuit voltage taps for QD</vt:lpstr>
      <vt:lpstr>11-T dipole: Voltage taps for QD</vt:lpstr>
      <vt:lpstr>11-T dipole: Voltage taps</vt:lpstr>
      <vt:lpstr>Triplet: Voltage taps for QD</vt:lpstr>
      <vt:lpstr>Other protection equipment</vt:lpstr>
      <vt:lpstr>Post Mortem</vt:lpstr>
      <vt:lpstr>Typical HWC test sequence</vt:lpstr>
      <vt:lpstr>Test sequence</vt:lpstr>
      <vt:lpstr>Questions?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Arjan Verweij</dc:creator>
  <cp:lastModifiedBy>Arjan Verweij</cp:lastModifiedBy>
  <cp:revision>66</cp:revision>
  <dcterms:created xsi:type="dcterms:W3CDTF">2016-01-11T14:38:10Z</dcterms:created>
  <dcterms:modified xsi:type="dcterms:W3CDTF">2016-03-22T13:13:05Z</dcterms:modified>
</cp:coreProperties>
</file>