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63" r:id="rId2"/>
    <p:sldId id="303" r:id="rId3"/>
    <p:sldId id="302" r:id="rId4"/>
    <p:sldId id="290" r:id="rId5"/>
    <p:sldId id="279" r:id="rId6"/>
    <p:sldId id="282" r:id="rId7"/>
    <p:sldId id="304" r:id="rId8"/>
    <p:sldId id="283" r:id="rId9"/>
    <p:sldId id="274" r:id="rId10"/>
    <p:sldId id="284" r:id="rId11"/>
    <p:sldId id="285" r:id="rId12"/>
    <p:sldId id="307" r:id="rId13"/>
    <p:sldId id="305" r:id="rId14"/>
    <p:sldId id="308" r:id="rId15"/>
    <p:sldId id="311" r:id="rId16"/>
    <p:sldId id="310" r:id="rId17"/>
    <p:sldId id="286" r:id="rId18"/>
    <p:sldId id="301" r:id="rId19"/>
    <p:sldId id="272" r:id="rId2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156" d="100"/>
          <a:sy n="156" d="100"/>
        </p:scale>
        <p:origin x="-2224" y="-104"/>
      </p:cViewPr>
      <p:guideLst>
        <p:guide orient="horz" pos="2160"/>
        <p:guide pos="2880"/>
      </p:guideLst>
    </p:cSldViewPr>
  </p:slideViewPr>
  <p:notesTextViewPr>
    <p:cViewPr>
      <p:scale>
        <a:sx n="100" d="100"/>
        <a:sy n="100" d="100"/>
      </p:scale>
      <p:origin x="0" y="0"/>
    </p:cViewPr>
  </p:notesTextViewPr>
  <p:sorterViewPr>
    <p:cViewPr>
      <p:scale>
        <a:sx n="119" d="100"/>
        <a:sy n="11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22/03/16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039607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22/03/16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104234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C8BFF3-8B9A-4160-86B7-1ADF72E96E05}" type="slidenum">
              <a:rPr lang="en-GB" smtClean="0"/>
              <a:t>9</a:t>
            </a:fld>
            <a:endParaRPr lang="en-GB"/>
          </a:p>
        </p:txBody>
      </p:sp>
    </p:spTree>
    <p:extLst>
      <p:ext uri="{BB962C8B-B14F-4D97-AF65-F5344CB8AC3E}">
        <p14:creationId xmlns:p14="http://schemas.microsoft.com/office/powerpoint/2010/main" val="2904538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smtClean="0">
                <a:solidFill>
                  <a:srgbClr val="64BCD9"/>
                </a:solidFill>
                <a:latin typeface="Arial"/>
              </a:rPr>
              <a:t>Daniel Wollmann</a:t>
            </a:r>
            <a:endParaRPr lang="en-GB">
              <a:solidFill>
                <a:srgbClr val="64BCD9"/>
              </a:solidFill>
              <a:latin typeface="Aria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4432DA85-3125-4ABD-97A2-7B02157EBF5A}" type="datetime1">
              <a:rPr lang="en-GB" smtClean="0"/>
              <a:t>22/03/16</a:t>
            </a:fld>
            <a:endParaRPr lang="en-GB"/>
          </a:p>
        </p:txBody>
      </p:sp>
      <p:sp>
        <p:nvSpPr>
          <p:cNvPr id="5" name="Footer Placeholder 4"/>
          <p:cNvSpPr>
            <a:spLocks noGrp="1"/>
          </p:cNvSpPr>
          <p:nvPr>
            <p:ph type="ftr" sz="quarter" idx="11"/>
          </p:nvPr>
        </p:nvSpPr>
        <p:spPr/>
        <p:txBody>
          <a:bodyPr/>
          <a:lstStyle/>
          <a:p>
            <a:r>
              <a:rPr lang="en-GB" smtClean="0"/>
              <a:t>FTEC 2015-SPANISH TRAINEE PROGRAM </a:t>
            </a:r>
            <a:endParaRPr lang="en-GB"/>
          </a:p>
        </p:txBody>
      </p:sp>
      <p:sp>
        <p:nvSpPr>
          <p:cNvPr id="6" name="Slide Number Placeholder 5"/>
          <p:cNvSpPr>
            <a:spLocks noGrp="1"/>
          </p:cNvSpPr>
          <p:nvPr>
            <p:ph type="sldNum" sz="quarter" idx="12"/>
          </p:nvPr>
        </p:nvSpPr>
        <p:spPr/>
        <p:txBody>
          <a:bodyPr/>
          <a:lstStyle/>
          <a:p>
            <a:fld id="{45C453F3-A951-4C90-A877-A65B82FD0E79}" type="slidenum">
              <a:rPr lang="en-GB" smtClean="0"/>
              <a:t>‹#›</a:t>
            </a:fld>
            <a:endParaRPr lang="en-GB"/>
          </a:p>
        </p:txBody>
      </p:sp>
    </p:spTree>
    <p:extLst>
      <p:ext uri="{BB962C8B-B14F-4D97-AF65-F5344CB8AC3E}">
        <p14:creationId xmlns:p14="http://schemas.microsoft.com/office/powerpoint/2010/main" val="2594849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dirty="0" smtClean="0"/>
              <a:t>Felix Rodriguez Mateos</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dirty="0" smtClean="0"/>
              <a:t>Felix Rodriguez Mateos</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76" r:id="rId8"/>
    <p:sldLayoutId id="2147483678" r:id="rId9"/>
    <p:sldLayoutId id="2147483693" r:id="rId10"/>
    <p:sldLayoutId id="2147483694" r:id="rId11"/>
  </p:sldLayoutIdLst>
  <p:hf hdr="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 Id="rId3"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478951/"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 Id="rId3"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19876" y="2848496"/>
            <a:ext cx="7200000" cy="1224136"/>
          </a:xfrm>
        </p:spPr>
        <p:txBody>
          <a:bodyPr/>
          <a:lstStyle/>
          <a:p>
            <a:pPr algn="ctr"/>
            <a:r>
              <a:rPr lang="en-US" sz="3600" dirty="0" smtClean="0"/>
              <a:t>Electrical Quality Assurance and Voltage Withstand Levels</a:t>
            </a:r>
            <a:endParaRPr lang="en-GB" sz="2400" b="0" dirty="0"/>
          </a:p>
        </p:txBody>
      </p:sp>
      <p:sp>
        <p:nvSpPr>
          <p:cNvPr id="7" name="Subtitle 3"/>
          <p:cNvSpPr>
            <a:spLocks noGrp="1"/>
          </p:cNvSpPr>
          <p:nvPr>
            <p:ph type="subTitle" idx="1"/>
          </p:nvPr>
        </p:nvSpPr>
        <p:spPr>
          <a:xfrm>
            <a:off x="467544" y="4437112"/>
            <a:ext cx="7848872" cy="1656184"/>
          </a:xfrm>
        </p:spPr>
        <p:txBody>
          <a:bodyPr>
            <a:normAutofit/>
          </a:bodyPr>
          <a:lstStyle/>
          <a:p>
            <a:pPr algn="ctr"/>
            <a:r>
              <a:rPr lang="en-US" sz="2600" b="1" dirty="0">
                <a:solidFill>
                  <a:srgbClr val="000000"/>
                </a:solidFill>
              </a:rPr>
              <a:t>F. Rodriguez-</a:t>
            </a:r>
            <a:r>
              <a:rPr lang="en-US" sz="2600" b="1" dirty="0" smtClean="0">
                <a:solidFill>
                  <a:srgbClr val="000000"/>
                </a:solidFill>
              </a:rPr>
              <a:t>Mateos </a:t>
            </a:r>
            <a:endParaRPr lang="en-US" sz="2600" b="1" dirty="0">
              <a:solidFill>
                <a:srgbClr val="000000"/>
              </a:solidFill>
            </a:endParaRPr>
          </a:p>
          <a:p>
            <a:pPr algn="ctr"/>
            <a:r>
              <a:rPr lang="en-US" sz="2400" dirty="0">
                <a:solidFill>
                  <a:srgbClr val="660066"/>
                </a:solidFill>
              </a:rPr>
              <a:t>o</a:t>
            </a:r>
            <a:r>
              <a:rPr lang="en-US" sz="2400" dirty="0" smtClean="0">
                <a:solidFill>
                  <a:srgbClr val="660066"/>
                </a:solidFill>
              </a:rPr>
              <a:t>n behalf of the </a:t>
            </a:r>
          </a:p>
          <a:p>
            <a:pPr algn="ctr"/>
            <a:r>
              <a:rPr lang="en-US" sz="2400" b="1" u="sng" dirty="0" smtClean="0">
                <a:solidFill>
                  <a:srgbClr val="660066"/>
                </a:solidFill>
              </a:rPr>
              <a:t>High Voltage Withstand Levels Working Group </a:t>
            </a:r>
          </a:p>
        </p:txBody>
      </p:sp>
      <p:pic>
        <p:nvPicPr>
          <p:cNvPr id="4" name="Picture 3"/>
          <p:cNvPicPr>
            <a:picLocks noChangeAspect="1"/>
          </p:cNvPicPr>
          <p:nvPr/>
        </p:nvPicPr>
        <p:blipFill>
          <a:blip r:embed="rId2"/>
          <a:stretch>
            <a:fillRect/>
          </a:stretch>
        </p:blipFill>
        <p:spPr>
          <a:xfrm>
            <a:off x="6660232" y="116632"/>
            <a:ext cx="1479767" cy="1103084"/>
          </a:xfrm>
          <a:prstGeom prst="rect">
            <a:avLst/>
          </a:prstGeom>
        </p:spPr>
      </p:pic>
      <p:pic>
        <p:nvPicPr>
          <p:cNvPr id="5" name="Picture 2" descr="http://ingles-escrito-uah-08.wikispaces.com/file/view/s1-5010.jpg/43631279/592x488/s1-50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6261" y="1412776"/>
            <a:ext cx="1633738" cy="13314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7384"/>
            <a:ext cx="7920000" cy="720000"/>
          </a:xfrm>
        </p:spPr>
        <p:txBody>
          <a:bodyPr/>
          <a:lstStyle/>
          <a:p>
            <a:r>
              <a:rPr lang="en-US" dirty="0" smtClean="0"/>
              <a:t>Case 1: worst case voltages QXF (1/2)</a:t>
            </a:r>
            <a:endParaRPr lang="en-US" dirty="0"/>
          </a:p>
        </p:txBody>
      </p:sp>
      <p:sp>
        <p:nvSpPr>
          <p:cNvPr id="4" name="Text Box 21"/>
          <p:cNvSpPr txBox="1">
            <a:spLocks noChangeArrowheads="1"/>
          </p:cNvSpPr>
          <p:nvPr/>
        </p:nvSpPr>
        <p:spPr bwMode="auto">
          <a:xfrm>
            <a:off x="1263218" y="1484784"/>
            <a:ext cx="6696744" cy="3046988"/>
          </a:xfrm>
          <a:prstGeom prst="rect">
            <a:avLst/>
          </a:prstGeom>
          <a:solidFill>
            <a:schemeClr val="accent1">
              <a:lumMod val="60000"/>
              <a:lumOff val="40000"/>
            </a:schemeClr>
          </a:solidFill>
          <a:ln>
            <a:noFill/>
          </a:ln>
          <a:extLst/>
        </p:spPr>
        <p:txBody>
          <a:bodyPr wrap="square">
            <a:spAutoFit/>
          </a:bodyPr>
          <a:lstStyle>
            <a:lvl1pPr>
              <a:defRPr sz="2400">
                <a:solidFill>
                  <a:schemeClr val="tx1"/>
                </a:solidFill>
                <a:latin typeface="Times New Roman" pitchFamily="18" charset="0"/>
              </a:defRPr>
            </a:lvl1pPr>
            <a:lvl2pPr marL="1085850" indent="-342900">
              <a:defRPr sz="2400">
                <a:solidFill>
                  <a:schemeClr val="tx1"/>
                </a:solidFill>
                <a:latin typeface="Times New Roman" pitchFamily="18" charset="0"/>
              </a:defRPr>
            </a:lvl2pPr>
            <a:lvl3pPr marL="8001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lvl="1" indent="0" algn="just"/>
            <a:r>
              <a:rPr lang="en-US" dirty="0" smtClean="0">
                <a:latin typeface="Calibri" panose="020F0502020204030204" pitchFamily="34" charset="0"/>
              </a:rPr>
              <a:t>“The probability of particularly dangerous failure cases can be almost nullified by implementing the proposed </a:t>
            </a:r>
            <a:r>
              <a:rPr lang="en-US" dirty="0" smtClean="0">
                <a:solidFill>
                  <a:srgbClr val="FF0000"/>
                </a:solidFill>
                <a:latin typeface="Calibri" panose="020F0502020204030204" pitchFamily="34" charset="0"/>
              </a:rPr>
              <a:t>mitigations”</a:t>
            </a:r>
            <a:r>
              <a:rPr lang="en-US" dirty="0" smtClean="0">
                <a:latin typeface="Calibri" panose="020F0502020204030204" pitchFamily="34" charset="0"/>
              </a:rPr>
              <a:t>.</a:t>
            </a:r>
          </a:p>
          <a:p>
            <a:pPr marL="0" lvl="1" indent="0"/>
            <a:endParaRPr lang="en-US" dirty="0" smtClean="0">
              <a:latin typeface="Calibri" panose="020F0502020204030204" pitchFamily="34" charset="0"/>
            </a:endParaRPr>
          </a:p>
          <a:p>
            <a:pPr marL="0" lvl="1" indent="0"/>
            <a:r>
              <a:rPr lang="en-US" dirty="0" smtClean="0">
                <a:latin typeface="Calibri" panose="020F0502020204030204" pitchFamily="34" charset="0"/>
              </a:rPr>
              <a:t>In the remaining </a:t>
            </a:r>
            <a:r>
              <a:rPr lang="en-US" dirty="0" smtClean="0">
                <a:solidFill>
                  <a:srgbClr val="FF0000"/>
                </a:solidFill>
                <a:latin typeface="Calibri" panose="020F0502020204030204" pitchFamily="34" charset="0"/>
              </a:rPr>
              <a:t>“realistic” failure cases</a:t>
            </a:r>
            <a:r>
              <a:rPr lang="en-US" dirty="0" smtClean="0">
                <a:latin typeface="Calibri" panose="020F0502020204030204" pitchFamily="34" charset="0"/>
              </a:rPr>
              <a:t>, the worst-case analysis yields to</a:t>
            </a:r>
            <a:endParaRPr lang="en-US" dirty="0">
              <a:latin typeface="Calibri" panose="020F0502020204030204" pitchFamily="34" charset="0"/>
            </a:endParaRPr>
          </a:p>
          <a:p>
            <a:pPr marL="342900" lvl="1">
              <a:buFont typeface="Arial" panose="020B0604020202020204" pitchFamily="34" charset="0"/>
              <a:buChar char="•"/>
            </a:pPr>
            <a:r>
              <a:rPr lang="en-US" dirty="0" smtClean="0">
                <a:latin typeface="Calibri" panose="020F0502020204030204" pitchFamily="34" charset="0"/>
              </a:rPr>
              <a:t>Peak voltage to ground: </a:t>
            </a:r>
            <a:r>
              <a:rPr lang="en-US" b="1" dirty="0" smtClean="0">
                <a:solidFill>
                  <a:srgbClr val="FF0000"/>
                </a:solidFill>
                <a:latin typeface="Calibri" panose="020F0502020204030204" pitchFamily="34" charset="0"/>
              </a:rPr>
              <a:t>520 V</a:t>
            </a:r>
          </a:p>
          <a:p>
            <a:pPr marL="342900" lvl="1">
              <a:buFont typeface="Arial" panose="020B0604020202020204" pitchFamily="34" charset="0"/>
              <a:buChar char="•"/>
            </a:pPr>
            <a:r>
              <a:rPr lang="en-US" dirty="0" smtClean="0">
                <a:latin typeface="Calibri" panose="020F0502020204030204" pitchFamily="34" charset="0"/>
              </a:rPr>
              <a:t>Peak turn-to-turn voltage: </a:t>
            </a:r>
            <a:r>
              <a:rPr lang="en-US" b="1" dirty="0" smtClean="0">
                <a:solidFill>
                  <a:srgbClr val="FF0000"/>
                </a:solidFill>
                <a:latin typeface="Calibri" panose="020F0502020204030204" pitchFamily="34" charset="0"/>
              </a:rPr>
              <a:t>50 V</a:t>
            </a:r>
            <a:endParaRPr lang="en-US" b="1" dirty="0">
              <a:solidFill>
                <a:srgbClr val="FF0000"/>
              </a:solidFill>
              <a:latin typeface="Calibri" panose="020F0502020204030204" pitchFamily="34" charset="0"/>
            </a:endParaRPr>
          </a:p>
        </p:txBody>
      </p:sp>
      <p:sp>
        <p:nvSpPr>
          <p:cNvPr id="6" name="TextBox 5"/>
          <p:cNvSpPr txBox="1"/>
          <p:nvPr/>
        </p:nvSpPr>
        <p:spPr>
          <a:xfrm>
            <a:off x="1475656" y="5085184"/>
            <a:ext cx="6146522" cy="369332"/>
          </a:xfrm>
          <a:prstGeom prst="rect">
            <a:avLst/>
          </a:prstGeom>
          <a:solidFill>
            <a:srgbClr val="ED7D31"/>
          </a:solidFill>
        </p:spPr>
        <p:txBody>
          <a:bodyPr wrap="none" rtlCol="0">
            <a:spAutoFit/>
          </a:bodyPr>
          <a:lstStyle/>
          <a:p>
            <a:r>
              <a:rPr lang="en-US" dirty="0"/>
              <a:t>Worst case voltages as presented by </a:t>
            </a:r>
            <a:r>
              <a:rPr lang="en-US" dirty="0" err="1" smtClean="0"/>
              <a:t>Emmanuele</a:t>
            </a:r>
            <a:r>
              <a:rPr lang="en-US" dirty="0" smtClean="0"/>
              <a:t> </a:t>
            </a:r>
            <a:r>
              <a:rPr lang="en-US" dirty="0" err="1" smtClean="0"/>
              <a:t>Ravaioli</a:t>
            </a:r>
            <a:endParaRPr lang="en-US" dirty="0"/>
          </a:p>
        </p:txBody>
      </p:sp>
    </p:spTree>
    <p:extLst>
      <p:ext uri="{BB962C8B-B14F-4D97-AF65-F5344CB8AC3E}">
        <p14:creationId xmlns:p14="http://schemas.microsoft.com/office/powerpoint/2010/main" val="1184720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7384"/>
            <a:ext cx="7920000" cy="720000"/>
          </a:xfrm>
        </p:spPr>
        <p:txBody>
          <a:bodyPr/>
          <a:lstStyle/>
          <a:p>
            <a:r>
              <a:rPr lang="en-US" dirty="0" smtClean="0"/>
              <a:t>Case 1: worst case voltages QXF (2/2)</a:t>
            </a:r>
            <a:endParaRPr lang="en-US" dirty="0"/>
          </a:p>
        </p:txBody>
      </p:sp>
      <p:sp>
        <p:nvSpPr>
          <p:cNvPr id="3" name="Content Placeholder 2"/>
          <p:cNvSpPr>
            <a:spLocks noGrp="1"/>
          </p:cNvSpPr>
          <p:nvPr>
            <p:ph idx="1"/>
          </p:nvPr>
        </p:nvSpPr>
        <p:spPr>
          <a:xfrm>
            <a:off x="251520" y="764705"/>
            <a:ext cx="8640960" cy="5616624"/>
          </a:xfrm>
        </p:spPr>
        <p:txBody>
          <a:bodyPr/>
          <a:lstStyle/>
          <a:p>
            <a:r>
              <a:rPr lang="en-US" sz="2000" dirty="0" smtClean="0">
                <a:solidFill>
                  <a:schemeClr val="tx1"/>
                </a:solidFill>
              </a:rPr>
              <a:t>We assume the worst case appears at 75 K and 1 bar – we need further analysis on this</a:t>
            </a:r>
          </a:p>
          <a:p>
            <a:r>
              <a:rPr lang="en-US" sz="2000" dirty="0" smtClean="0">
                <a:solidFill>
                  <a:schemeClr val="tx1"/>
                </a:solidFill>
              </a:rPr>
              <a:t>Applying the previous rules to these numbers:</a:t>
            </a:r>
          </a:p>
          <a:p>
            <a:pPr lvl="1"/>
            <a:r>
              <a:rPr lang="en-US" sz="1800" dirty="0" smtClean="0">
                <a:solidFill>
                  <a:schemeClr val="tx1"/>
                </a:solidFill>
              </a:rPr>
              <a:t>Worst case voltage to ground is </a:t>
            </a:r>
            <a:r>
              <a:rPr lang="en-US" sz="1800" dirty="0" err="1" smtClean="0">
                <a:solidFill>
                  <a:schemeClr val="tx1"/>
                </a:solidFill>
              </a:rPr>
              <a:t>Vmaxr</a:t>
            </a:r>
            <a:r>
              <a:rPr lang="en-US" sz="1800" dirty="0" smtClean="0">
                <a:solidFill>
                  <a:schemeClr val="tx1"/>
                </a:solidFill>
              </a:rPr>
              <a:t>=</a:t>
            </a:r>
            <a:r>
              <a:rPr lang="en-US" sz="1800" b="1" dirty="0" smtClean="0">
                <a:solidFill>
                  <a:schemeClr val="tx1"/>
                </a:solidFill>
              </a:rPr>
              <a:t>520V</a:t>
            </a:r>
          </a:p>
          <a:p>
            <a:pPr lvl="1"/>
            <a:r>
              <a:rPr lang="en-US" sz="1800" dirty="0" smtClean="0">
                <a:solidFill>
                  <a:schemeClr val="tx1"/>
                </a:solidFill>
              </a:rPr>
              <a:t>Test at 75K, 1 b:</a:t>
            </a:r>
          </a:p>
          <a:p>
            <a:pPr lvl="2"/>
            <a:r>
              <a:rPr lang="en-US" sz="1600" dirty="0" err="1" smtClean="0">
                <a:solidFill>
                  <a:schemeClr val="tx1"/>
                </a:solidFill>
              </a:rPr>
              <a:t>Vrated</a:t>
            </a:r>
            <a:r>
              <a:rPr lang="en-US" sz="1600" dirty="0" smtClean="0">
                <a:solidFill>
                  <a:schemeClr val="tx1"/>
                </a:solidFill>
              </a:rPr>
              <a:t>=(</a:t>
            </a:r>
            <a:r>
              <a:rPr lang="en-US" sz="1600" dirty="0" smtClean="0">
                <a:solidFill>
                  <a:srgbClr val="3366FF"/>
                </a:solidFill>
              </a:rPr>
              <a:t>2</a:t>
            </a:r>
            <a:r>
              <a:rPr lang="en-US" sz="1600" dirty="0" smtClean="0">
                <a:solidFill>
                  <a:schemeClr val="tx1"/>
                </a:solidFill>
              </a:rPr>
              <a:t>*520+</a:t>
            </a:r>
            <a:r>
              <a:rPr lang="en-US" sz="1600" dirty="0" smtClean="0">
                <a:solidFill>
                  <a:srgbClr val="3366FF"/>
                </a:solidFill>
              </a:rPr>
              <a:t>500)</a:t>
            </a:r>
            <a:r>
              <a:rPr lang="en-US" sz="1600" dirty="0" smtClean="0">
                <a:solidFill>
                  <a:srgbClr val="000000"/>
                </a:solidFill>
              </a:rPr>
              <a:t>V</a:t>
            </a:r>
            <a:r>
              <a:rPr lang="en-US" sz="1600" dirty="0" smtClean="0">
                <a:solidFill>
                  <a:schemeClr val="tx1"/>
                </a:solidFill>
              </a:rPr>
              <a:t>=</a:t>
            </a:r>
            <a:r>
              <a:rPr lang="en-US" sz="1600" b="1" dirty="0" smtClean="0">
                <a:solidFill>
                  <a:schemeClr val="tx1"/>
                </a:solidFill>
              </a:rPr>
              <a:t>1540V</a:t>
            </a:r>
          </a:p>
          <a:p>
            <a:pPr lvl="1"/>
            <a:r>
              <a:rPr lang="en-US" sz="1800" dirty="0" smtClean="0">
                <a:solidFill>
                  <a:schemeClr val="tx1"/>
                </a:solidFill>
              </a:rPr>
              <a:t>Test in dry air:</a:t>
            </a:r>
          </a:p>
          <a:p>
            <a:pPr lvl="2"/>
            <a:r>
              <a:rPr lang="en-US" sz="1600" dirty="0" err="1" smtClean="0">
                <a:solidFill>
                  <a:schemeClr val="tx1"/>
                </a:solidFill>
              </a:rPr>
              <a:t>VmaxrAir</a:t>
            </a:r>
            <a:r>
              <a:rPr lang="en-US" sz="1600" dirty="0" smtClean="0">
                <a:solidFill>
                  <a:schemeClr val="tx1"/>
                </a:solidFill>
              </a:rPr>
              <a:t>=(520*</a:t>
            </a:r>
            <a:r>
              <a:rPr lang="en-US" sz="1600" b="1" dirty="0" smtClean="0">
                <a:solidFill>
                  <a:srgbClr val="660066"/>
                </a:solidFill>
              </a:rPr>
              <a:t>4.2</a:t>
            </a:r>
            <a:r>
              <a:rPr lang="en-US" sz="1600" dirty="0" smtClean="0">
                <a:solidFill>
                  <a:srgbClr val="000000"/>
                </a:solidFill>
              </a:rPr>
              <a:t>)V</a:t>
            </a:r>
            <a:r>
              <a:rPr lang="en-US" sz="1600" dirty="0" smtClean="0">
                <a:solidFill>
                  <a:schemeClr val="tx1"/>
                </a:solidFill>
              </a:rPr>
              <a:t>= 2184V</a:t>
            </a:r>
          </a:p>
          <a:p>
            <a:pPr lvl="2"/>
            <a:r>
              <a:rPr lang="en-US" sz="1600" dirty="0" err="1" smtClean="0">
                <a:solidFill>
                  <a:schemeClr val="tx1"/>
                </a:solidFill>
              </a:rPr>
              <a:t>Vtest_Air</a:t>
            </a:r>
            <a:r>
              <a:rPr lang="en-US" sz="1600" dirty="0" smtClean="0">
                <a:solidFill>
                  <a:schemeClr val="tx1"/>
                </a:solidFill>
              </a:rPr>
              <a:t> =(2*2184+500)V=</a:t>
            </a:r>
            <a:r>
              <a:rPr lang="en-US" sz="1600" b="1" dirty="0" smtClean="0">
                <a:solidFill>
                  <a:schemeClr val="tx1"/>
                </a:solidFill>
              </a:rPr>
              <a:t>4868V</a:t>
            </a:r>
          </a:p>
          <a:p>
            <a:pPr lvl="1"/>
            <a:r>
              <a:rPr lang="en-US" sz="1800" dirty="0" smtClean="0">
                <a:solidFill>
                  <a:schemeClr val="tx1"/>
                </a:solidFill>
              </a:rPr>
              <a:t>Test in liquid helium</a:t>
            </a:r>
            <a:endParaRPr lang="en-US" sz="1800" dirty="0">
              <a:solidFill>
                <a:schemeClr val="tx1"/>
              </a:solidFill>
            </a:endParaRPr>
          </a:p>
          <a:p>
            <a:pPr lvl="2"/>
            <a:r>
              <a:rPr lang="en-US" sz="1600" dirty="0" err="1" smtClean="0">
                <a:solidFill>
                  <a:schemeClr val="tx1"/>
                </a:solidFill>
              </a:rPr>
              <a:t>VmaxrLHe</a:t>
            </a:r>
            <a:r>
              <a:rPr lang="en-US" sz="1600" dirty="0" smtClean="0">
                <a:solidFill>
                  <a:schemeClr val="tx1"/>
                </a:solidFill>
              </a:rPr>
              <a:t>=(520*</a:t>
            </a:r>
            <a:r>
              <a:rPr lang="en-US" sz="1600" b="1" dirty="0" smtClean="0">
                <a:solidFill>
                  <a:srgbClr val="660066"/>
                </a:solidFill>
              </a:rPr>
              <a:t>11.7</a:t>
            </a:r>
            <a:r>
              <a:rPr lang="en-US" sz="1600" dirty="0">
                <a:solidFill>
                  <a:schemeClr val="tx1"/>
                </a:solidFill>
              </a:rPr>
              <a:t>)V=</a:t>
            </a:r>
            <a:r>
              <a:rPr lang="en-US" sz="1600" b="1" dirty="0" smtClean="0">
                <a:solidFill>
                  <a:schemeClr val="tx1"/>
                </a:solidFill>
              </a:rPr>
              <a:t>6084V</a:t>
            </a:r>
          </a:p>
          <a:p>
            <a:pPr lvl="2"/>
            <a:r>
              <a:rPr lang="en-US" sz="1600" dirty="0" smtClean="0">
                <a:solidFill>
                  <a:schemeClr val="tx1"/>
                </a:solidFill>
              </a:rPr>
              <a:t>Applying any scaling factor at this level seems impractical and unnecessary</a:t>
            </a:r>
          </a:p>
          <a:p>
            <a:pPr lvl="2"/>
            <a:r>
              <a:rPr lang="en-US" sz="1600" dirty="0" smtClean="0">
                <a:solidFill>
                  <a:schemeClr val="tx1"/>
                </a:solidFill>
              </a:rPr>
              <a:t>Limits will be given by test station hardware anyway</a:t>
            </a:r>
          </a:p>
          <a:p>
            <a:pPr lvl="2"/>
            <a:r>
              <a:rPr lang="en-US" sz="1600" dirty="0">
                <a:solidFill>
                  <a:schemeClr val="tx1"/>
                </a:solidFill>
              </a:rPr>
              <a:t>Level of the hi-pot tests at </a:t>
            </a:r>
            <a:r>
              <a:rPr lang="en-US" sz="1600" dirty="0" err="1">
                <a:solidFill>
                  <a:schemeClr val="tx1"/>
                </a:solidFill>
              </a:rPr>
              <a:t>LHe</a:t>
            </a:r>
            <a:r>
              <a:rPr lang="en-US" sz="1600" dirty="0">
                <a:solidFill>
                  <a:schemeClr val="tx1"/>
                </a:solidFill>
              </a:rPr>
              <a:t> would remain </a:t>
            </a:r>
            <a:r>
              <a:rPr lang="en-US" sz="1600" b="1" dirty="0">
                <a:solidFill>
                  <a:schemeClr val="tx1"/>
                </a:solidFill>
              </a:rPr>
              <a:t>to be discussed</a:t>
            </a:r>
          </a:p>
          <a:p>
            <a:pPr lvl="1"/>
            <a:r>
              <a:rPr lang="en-US" sz="1800" dirty="0" smtClean="0">
                <a:solidFill>
                  <a:schemeClr val="tx1"/>
                </a:solidFill>
              </a:rPr>
              <a:t>Test after warm up:</a:t>
            </a:r>
          </a:p>
          <a:p>
            <a:pPr lvl="2"/>
            <a:r>
              <a:rPr lang="en-US" sz="1600" dirty="0" smtClean="0">
                <a:solidFill>
                  <a:schemeClr val="tx1"/>
                </a:solidFill>
              </a:rPr>
              <a:t>VmaxrAir2=(520*</a:t>
            </a:r>
            <a:r>
              <a:rPr lang="en-US" sz="1600" b="1" dirty="0" smtClean="0">
                <a:solidFill>
                  <a:srgbClr val="660066"/>
                </a:solidFill>
              </a:rPr>
              <a:t>0.47</a:t>
            </a:r>
            <a:r>
              <a:rPr lang="en-US" sz="1600" dirty="0">
                <a:solidFill>
                  <a:schemeClr val="tx1"/>
                </a:solidFill>
              </a:rPr>
              <a:t>)V=</a:t>
            </a:r>
            <a:r>
              <a:rPr lang="en-US" sz="1600" dirty="0" smtClean="0">
                <a:solidFill>
                  <a:schemeClr val="tx1"/>
                </a:solidFill>
              </a:rPr>
              <a:t>244V</a:t>
            </a:r>
          </a:p>
          <a:p>
            <a:pPr lvl="2"/>
            <a:r>
              <a:rPr lang="en-US" sz="1600" dirty="0" smtClean="0">
                <a:solidFill>
                  <a:schemeClr val="tx1"/>
                </a:solidFill>
              </a:rPr>
              <a:t>Vtest_Air2= (244*2+500)V=</a:t>
            </a:r>
            <a:r>
              <a:rPr lang="en-US" sz="1600" b="1" dirty="0" smtClean="0">
                <a:solidFill>
                  <a:schemeClr val="tx1"/>
                </a:solidFill>
              </a:rPr>
              <a:t>988V</a:t>
            </a:r>
            <a:endParaRPr lang="en-US" sz="1600" dirty="0">
              <a:solidFill>
                <a:schemeClr val="tx1"/>
              </a:solidFill>
            </a:endParaRPr>
          </a:p>
          <a:p>
            <a:endParaRPr lang="en-US" sz="2400" dirty="0"/>
          </a:p>
        </p:txBody>
      </p:sp>
    </p:spTree>
    <p:extLst>
      <p:ext uri="{BB962C8B-B14F-4D97-AF65-F5344CB8AC3E}">
        <p14:creationId xmlns:p14="http://schemas.microsoft.com/office/powerpoint/2010/main" val="754038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82788" y="4021884"/>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37" name="Rectangle 36"/>
          <p:cNvSpPr/>
          <p:nvPr/>
        </p:nvSpPr>
        <p:spPr>
          <a:xfrm>
            <a:off x="227047" y="4167535"/>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38" name="Rectangle 37"/>
          <p:cNvSpPr/>
          <p:nvPr/>
        </p:nvSpPr>
        <p:spPr>
          <a:xfrm>
            <a:off x="372539" y="4316882"/>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39" name="Rectangle 38"/>
          <p:cNvSpPr/>
          <p:nvPr/>
        </p:nvSpPr>
        <p:spPr>
          <a:xfrm>
            <a:off x="533698" y="4424426"/>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8" name="Rectangle 7"/>
          <p:cNvSpPr/>
          <p:nvPr/>
        </p:nvSpPr>
        <p:spPr>
          <a:xfrm>
            <a:off x="73044" y="1527920"/>
            <a:ext cx="1729116" cy="2375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9" name="Rectangle 8"/>
          <p:cNvSpPr/>
          <p:nvPr/>
        </p:nvSpPr>
        <p:spPr>
          <a:xfrm>
            <a:off x="4932040" y="5275485"/>
            <a:ext cx="1729116" cy="385763"/>
          </a:xfrm>
          <a:prstGeom prst="rect">
            <a:avLst/>
          </a:prstGeom>
          <a:solidFill>
            <a:srgbClr val="A6A6A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solidFill>
                  <a:schemeClr val="bg1"/>
                </a:solidFill>
              </a:rPr>
              <a:t>75 </a:t>
            </a:r>
            <a:r>
              <a:rPr lang="en-GB" sz="1350" dirty="0">
                <a:solidFill>
                  <a:schemeClr val="bg1"/>
                </a:solidFill>
              </a:rPr>
              <a:t>K, 1 bar, He </a:t>
            </a:r>
            <a:r>
              <a:rPr lang="en-GB" sz="1350" dirty="0" smtClean="0">
                <a:solidFill>
                  <a:schemeClr val="bg1"/>
                </a:solidFill>
              </a:rPr>
              <a:t>(gas)</a:t>
            </a:r>
            <a:endParaRPr lang="en-GB" sz="1350" dirty="0">
              <a:solidFill>
                <a:schemeClr val="bg1"/>
              </a:solidFill>
            </a:endParaRPr>
          </a:p>
        </p:txBody>
      </p:sp>
      <p:sp>
        <p:nvSpPr>
          <p:cNvPr id="11" name="Rectangle 10"/>
          <p:cNvSpPr/>
          <p:nvPr/>
        </p:nvSpPr>
        <p:spPr>
          <a:xfrm>
            <a:off x="2627784" y="2007278"/>
            <a:ext cx="2088232" cy="29513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rgbClr val="FF0000"/>
                </a:solidFill>
              </a:rPr>
              <a:t> </a:t>
            </a:r>
            <a:endParaRPr lang="en-GB" sz="1350" dirty="0">
              <a:solidFill>
                <a:schemeClr val="tx1"/>
              </a:solidFill>
            </a:endParaRPr>
          </a:p>
          <a:p>
            <a:pPr algn="ctr"/>
            <a:r>
              <a:rPr lang="en-GB" sz="1350" b="1" dirty="0" err="1" smtClean="0">
                <a:solidFill>
                  <a:schemeClr val="tx1"/>
                </a:solidFill>
              </a:rPr>
              <a:t>VmaxrAir</a:t>
            </a:r>
            <a:r>
              <a:rPr lang="en-GB" sz="1350" b="1" dirty="0" smtClean="0">
                <a:solidFill>
                  <a:schemeClr val="tx1"/>
                </a:solidFill>
              </a:rPr>
              <a:t> </a:t>
            </a:r>
            <a:r>
              <a:rPr lang="en-GB" sz="1350" dirty="0">
                <a:solidFill>
                  <a:schemeClr val="tx1"/>
                </a:solidFill>
              </a:rPr>
              <a:t>= </a:t>
            </a:r>
            <a:r>
              <a:rPr lang="en-GB" sz="1350" b="1" dirty="0">
                <a:solidFill>
                  <a:schemeClr val="tx1"/>
                </a:solidFill>
              </a:rPr>
              <a:t>f2</a:t>
            </a:r>
            <a:r>
              <a:rPr lang="en-GB" sz="1350" dirty="0">
                <a:solidFill>
                  <a:schemeClr val="tx1"/>
                </a:solidFill>
              </a:rPr>
              <a:t> * </a:t>
            </a:r>
            <a:r>
              <a:rPr lang="en-GB" sz="1350" dirty="0" err="1" smtClean="0">
                <a:solidFill>
                  <a:schemeClr val="tx1"/>
                </a:solidFill>
              </a:rPr>
              <a:t>Vmaxr</a:t>
            </a:r>
            <a:endParaRPr lang="en-GB" sz="1350" dirty="0">
              <a:solidFill>
                <a:schemeClr val="tx1"/>
              </a:solidFill>
            </a:endParaRPr>
          </a:p>
          <a:p>
            <a:pPr algn="ctr"/>
            <a:endParaRPr lang="en-GB" sz="2000" baseline="-25000" dirty="0" smtClean="0">
              <a:solidFill>
                <a:schemeClr val="tx1"/>
              </a:solidFill>
            </a:endParaRPr>
          </a:p>
          <a:p>
            <a:pPr algn="ctr"/>
            <a:r>
              <a:rPr lang="en-GB" sz="1350" b="1" dirty="0" err="1" smtClean="0">
                <a:solidFill>
                  <a:schemeClr val="tx1"/>
                </a:solidFill>
              </a:rPr>
              <a:t>Vtest_Air</a:t>
            </a:r>
            <a:r>
              <a:rPr lang="en-GB" sz="1350" dirty="0" smtClean="0">
                <a:solidFill>
                  <a:schemeClr val="tx1"/>
                </a:solidFill>
              </a:rPr>
              <a:t>=</a:t>
            </a:r>
          </a:p>
          <a:p>
            <a:pPr algn="ctr"/>
            <a:r>
              <a:rPr lang="en-GB" sz="1350" dirty="0">
                <a:solidFill>
                  <a:schemeClr val="tx1"/>
                </a:solidFill>
              </a:rPr>
              <a:t>a</a:t>
            </a:r>
            <a:r>
              <a:rPr lang="en-GB" sz="1350" dirty="0" smtClean="0">
                <a:solidFill>
                  <a:schemeClr val="tx1"/>
                </a:solidFill>
              </a:rPr>
              <a:t>*</a:t>
            </a:r>
            <a:r>
              <a:rPr lang="en-GB" sz="1350" dirty="0" err="1" smtClean="0">
                <a:solidFill>
                  <a:schemeClr val="tx1"/>
                </a:solidFill>
              </a:rPr>
              <a:t>VmaxrAir</a:t>
            </a:r>
            <a:r>
              <a:rPr lang="en-GB" sz="1350" dirty="0" smtClean="0">
                <a:solidFill>
                  <a:schemeClr val="tx1"/>
                </a:solidFill>
              </a:rPr>
              <a:t> </a:t>
            </a:r>
            <a:r>
              <a:rPr lang="en-GB" sz="1350" dirty="0">
                <a:solidFill>
                  <a:schemeClr val="tx1"/>
                </a:solidFill>
              </a:rPr>
              <a:t>+ b</a:t>
            </a:r>
            <a:endParaRPr lang="en-GB" sz="1350" dirty="0">
              <a:solidFill>
                <a:schemeClr val="accent1">
                  <a:lumMod val="75000"/>
                </a:schemeClr>
              </a:solidFill>
            </a:endParaRPr>
          </a:p>
          <a:p>
            <a:pPr algn="ctr"/>
            <a:endParaRPr lang="en-GB" sz="1350" dirty="0" smtClean="0">
              <a:solidFill>
                <a:schemeClr val="accent1">
                  <a:lumMod val="75000"/>
                </a:schemeClr>
              </a:solidFill>
            </a:endParaRPr>
          </a:p>
          <a:p>
            <a:pPr algn="ctr"/>
            <a:endParaRPr lang="en-GB" sz="1350" dirty="0" smtClean="0">
              <a:solidFill>
                <a:schemeClr val="accent1">
                  <a:lumMod val="75000"/>
                </a:schemeClr>
              </a:solidFill>
            </a:endParaRPr>
          </a:p>
          <a:p>
            <a:pPr algn="ctr"/>
            <a:r>
              <a:rPr lang="en-GB" sz="1350" b="1" dirty="0" smtClean="0">
                <a:solidFill>
                  <a:srgbClr val="660066"/>
                </a:solidFill>
              </a:rPr>
              <a:t>f2 </a:t>
            </a:r>
            <a:r>
              <a:rPr lang="en-GB" sz="1350" b="1" dirty="0">
                <a:solidFill>
                  <a:srgbClr val="660066"/>
                </a:solidFill>
              </a:rPr>
              <a:t>is an equivalence between 75 K He  and 300 K air</a:t>
            </a:r>
          </a:p>
        </p:txBody>
      </p:sp>
      <p:sp>
        <p:nvSpPr>
          <p:cNvPr id="12" name="Rectangle 11"/>
          <p:cNvSpPr/>
          <p:nvPr/>
        </p:nvSpPr>
        <p:spPr>
          <a:xfrm>
            <a:off x="4781279" y="2007278"/>
            <a:ext cx="2075148" cy="29513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smtClean="0">
              <a:solidFill>
                <a:schemeClr val="tx1"/>
              </a:solidFill>
            </a:endParaRPr>
          </a:p>
          <a:p>
            <a:pPr algn="ctr"/>
            <a:r>
              <a:rPr lang="en-GB" sz="1350" b="1" dirty="0" err="1" smtClean="0">
                <a:solidFill>
                  <a:schemeClr val="tx1"/>
                </a:solidFill>
              </a:rPr>
              <a:t>VmaxrGHe</a:t>
            </a:r>
            <a:r>
              <a:rPr lang="en-GB" sz="1350" b="1" dirty="0" smtClean="0">
                <a:solidFill>
                  <a:schemeClr val="tx1"/>
                </a:solidFill>
              </a:rPr>
              <a:t> </a:t>
            </a:r>
            <a:r>
              <a:rPr lang="en-GB" sz="1350" dirty="0">
                <a:solidFill>
                  <a:schemeClr val="tx1"/>
                </a:solidFill>
              </a:rPr>
              <a:t>= </a:t>
            </a:r>
            <a:r>
              <a:rPr lang="en-GB" sz="2400" b="1" dirty="0" smtClean="0">
                <a:solidFill>
                  <a:schemeClr val="tx1"/>
                </a:solidFill>
              </a:rPr>
              <a:t>1</a:t>
            </a:r>
            <a:r>
              <a:rPr lang="en-GB" sz="1350" dirty="0" smtClean="0">
                <a:solidFill>
                  <a:schemeClr val="tx1"/>
                </a:solidFill>
              </a:rPr>
              <a:t> </a:t>
            </a:r>
            <a:r>
              <a:rPr lang="en-GB" sz="1350" dirty="0">
                <a:solidFill>
                  <a:schemeClr val="tx1"/>
                </a:solidFill>
              </a:rPr>
              <a:t>* </a:t>
            </a:r>
            <a:endParaRPr lang="en-GB" sz="1350" dirty="0" smtClean="0">
              <a:solidFill>
                <a:schemeClr val="tx1"/>
              </a:solidFill>
            </a:endParaRPr>
          </a:p>
          <a:p>
            <a:pPr algn="ctr"/>
            <a:r>
              <a:rPr lang="en-GB" sz="1350" dirty="0" err="1" smtClean="0">
                <a:solidFill>
                  <a:schemeClr val="tx1"/>
                </a:solidFill>
              </a:rPr>
              <a:t>Vmaxr</a:t>
            </a:r>
            <a:endParaRPr lang="en-GB" sz="1350" dirty="0">
              <a:solidFill>
                <a:schemeClr val="tx1"/>
              </a:solidFill>
            </a:endParaRPr>
          </a:p>
          <a:p>
            <a:pPr algn="ctr"/>
            <a:endParaRPr lang="en-GB" sz="1600" baseline="-25000" dirty="0">
              <a:solidFill>
                <a:schemeClr val="tx1"/>
              </a:solidFill>
            </a:endParaRPr>
          </a:p>
          <a:p>
            <a:pPr algn="ctr"/>
            <a:r>
              <a:rPr lang="en-GB" sz="1350" b="1" dirty="0" err="1" smtClean="0">
                <a:solidFill>
                  <a:schemeClr val="tx1"/>
                </a:solidFill>
              </a:rPr>
              <a:t>Vtest_GHe</a:t>
            </a:r>
            <a:r>
              <a:rPr lang="en-GB" sz="1350" dirty="0" smtClean="0">
                <a:solidFill>
                  <a:schemeClr val="tx1"/>
                </a:solidFill>
              </a:rPr>
              <a:t>= a*</a:t>
            </a:r>
            <a:r>
              <a:rPr lang="en-GB" sz="1350" dirty="0" err="1" smtClean="0">
                <a:solidFill>
                  <a:schemeClr val="tx1"/>
                </a:solidFill>
              </a:rPr>
              <a:t>VmaxrLHe</a:t>
            </a:r>
            <a:r>
              <a:rPr lang="en-GB" sz="1350" dirty="0" smtClean="0">
                <a:solidFill>
                  <a:schemeClr val="tx1"/>
                </a:solidFill>
              </a:rPr>
              <a:t> </a:t>
            </a:r>
            <a:r>
              <a:rPr lang="en-GB" sz="1350" dirty="0">
                <a:solidFill>
                  <a:schemeClr val="tx1"/>
                </a:solidFill>
              </a:rPr>
              <a:t>+ </a:t>
            </a:r>
            <a:r>
              <a:rPr lang="en-GB" sz="1350" dirty="0" smtClean="0">
                <a:solidFill>
                  <a:schemeClr val="tx1"/>
                </a:solidFill>
              </a:rPr>
              <a:t>b</a:t>
            </a:r>
            <a:endParaRPr lang="en-GB" sz="1350" dirty="0">
              <a:solidFill>
                <a:schemeClr val="tx1"/>
              </a:solidFill>
            </a:endParaRPr>
          </a:p>
        </p:txBody>
      </p:sp>
      <p:sp>
        <p:nvSpPr>
          <p:cNvPr id="14" name="Rectangle 13"/>
          <p:cNvSpPr/>
          <p:nvPr/>
        </p:nvSpPr>
        <p:spPr>
          <a:xfrm>
            <a:off x="2915816" y="5261842"/>
            <a:ext cx="1646577"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300 K, 1 bar , AIR</a:t>
            </a:r>
          </a:p>
        </p:txBody>
      </p:sp>
      <p:sp>
        <p:nvSpPr>
          <p:cNvPr id="17" name="TextBox 16"/>
          <p:cNvSpPr txBox="1"/>
          <p:nvPr/>
        </p:nvSpPr>
        <p:spPr>
          <a:xfrm>
            <a:off x="2699792" y="1414301"/>
            <a:ext cx="1951635" cy="507831"/>
          </a:xfrm>
          <a:prstGeom prst="rect">
            <a:avLst/>
          </a:prstGeom>
          <a:noFill/>
        </p:spPr>
        <p:txBody>
          <a:bodyPr wrap="square" rtlCol="0">
            <a:spAutoFit/>
          </a:bodyPr>
          <a:lstStyle/>
          <a:p>
            <a:pPr algn="ctr"/>
            <a:r>
              <a:rPr lang="en-GB" sz="1350" i="1" dirty="0">
                <a:solidFill>
                  <a:srgbClr val="FF0000"/>
                </a:solidFill>
              </a:rPr>
              <a:t>1</a:t>
            </a:r>
            <a:r>
              <a:rPr lang="en-GB" sz="1350" i="1" baseline="30000" dirty="0">
                <a:solidFill>
                  <a:srgbClr val="FF0000"/>
                </a:solidFill>
              </a:rPr>
              <a:t>st</a:t>
            </a:r>
            <a:r>
              <a:rPr lang="en-GB" sz="1350" i="1" dirty="0">
                <a:solidFill>
                  <a:srgbClr val="FF0000"/>
                </a:solidFill>
              </a:rPr>
              <a:t> test </a:t>
            </a:r>
            <a:r>
              <a:rPr lang="en-GB" sz="1350" i="1" dirty="0" smtClean="0">
                <a:solidFill>
                  <a:srgbClr val="FF0000"/>
                </a:solidFill>
              </a:rPr>
              <a:t>at </a:t>
            </a:r>
            <a:r>
              <a:rPr lang="en-GB" sz="1350" i="1" dirty="0">
                <a:solidFill>
                  <a:srgbClr val="FF0000"/>
                </a:solidFill>
              </a:rPr>
              <a:t>arrival to test bench</a:t>
            </a:r>
          </a:p>
        </p:txBody>
      </p:sp>
      <p:sp>
        <p:nvSpPr>
          <p:cNvPr id="18" name="TextBox 17"/>
          <p:cNvSpPr txBox="1"/>
          <p:nvPr/>
        </p:nvSpPr>
        <p:spPr>
          <a:xfrm>
            <a:off x="6851687" y="1314494"/>
            <a:ext cx="2092162" cy="715581"/>
          </a:xfrm>
          <a:prstGeom prst="rect">
            <a:avLst/>
          </a:prstGeom>
          <a:noFill/>
        </p:spPr>
        <p:txBody>
          <a:bodyPr wrap="square" rtlCol="0">
            <a:spAutoFit/>
          </a:bodyPr>
          <a:lstStyle/>
          <a:p>
            <a:pPr algn="ctr"/>
            <a:r>
              <a:rPr lang="en-GB" sz="1350" i="1" dirty="0">
                <a:solidFill>
                  <a:srgbClr val="FF0000"/>
                </a:solidFill>
              </a:rPr>
              <a:t>1</a:t>
            </a:r>
            <a:r>
              <a:rPr lang="en-GB" sz="1350" i="1" baseline="30000" dirty="0">
                <a:solidFill>
                  <a:srgbClr val="FF0000"/>
                </a:solidFill>
              </a:rPr>
              <a:t>st</a:t>
            </a:r>
            <a:r>
              <a:rPr lang="en-GB" sz="1350" i="1" dirty="0">
                <a:solidFill>
                  <a:srgbClr val="FF0000"/>
                </a:solidFill>
              </a:rPr>
              <a:t> test </a:t>
            </a:r>
            <a:r>
              <a:rPr lang="en-GB" sz="1350" i="1" dirty="0" smtClean="0">
                <a:solidFill>
                  <a:srgbClr val="FF0000"/>
                </a:solidFill>
              </a:rPr>
              <a:t>after cold </a:t>
            </a:r>
            <a:r>
              <a:rPr lang="en-GB" sz="1350" i="1" dirty="0">
                <a:solidFill>
                  <a:srgbClr val="FF0000"/>
                </a:solidFill>
              </a:rPr>
              <a:t>test in air but </a:t>
            </a:r>
            <a:r>
              <a:rPr lang="en-GB" sz="1350" i="1" dirty="0" smtClean="0">
                <a:solidFill>
                  <a:srgbClr val="FF0000"/>
                </a:solidFill>
              </a:rPr>
              <a:t>possibly </a:t>
            </a:r>
            <a:r>
              <a:rPr lang="en-GB" sz="1350" i="1" dirty="0">
                <a:solidFill>
                  <a:srgbClr val="FF0000"/>
                </a:solidFill>
              </a:rPr>
              <a:t>with He gas</a:t>
            </a:r>
          </a:p>
        </p:txBody>
      </p:sp>
      <p:sp>
        <p:nvSpPr>
          <p:cNvPr id="19" name="TextBox 18"/>
          <p:cNvSpPr txBox="1"/>
          <p:nvPr/>
        </p:nvSpPr>
        <p:spPr>
          <a:xfrm>
            <a:off x="4847642" y="1414301"/>
            <a:ext cx="1993430" cy="507831"/>
          </a:xfrm>
          <a:prstGeom prst="rect">
            <a:avLst/>
          </a:prstGeom>
          <a:noFill/>
        </p:spPr>
        <p:txBody>
          <a:bodyPr wrap="square" rtlCol="0">
            <a:spAutoFit/>
          </a:bodyPr>
          <a:lstStyle/>
          <a:p>
            <a:pPr algn="ctr"/>
            <a:r>
              <a:rPr lang="en-GB" sz="1350" i="1" dirty="0">
                <a:solidFill>
                  <a:srgbClr val="FF0000"/>
                </a:solidFill>
              </a:rPr>
              <a:t>1</a:t>
            </a:r>
            <a:r>
              <a:rPr lang="en-GB" sz="1350" i="1" baseline="30000" dirty="0">
                <a:solidFill>
                  <a:srgbClr val="FF0000"/>
                </a:solidFill>
              </a:rPr>
              <a:t>st</a:t>
            </a:r>
            <a:r>
              <a:rPr lang="en-GB" sz="1350" i="1" dirty="0">
                <a:solidFill>
                  <a:srgbClr val="FF0000"/>
                </a:solidFill>
              </a:rPr>
              <a:t> test </a:t>
            </a:r>
            <a:r>
              <a:rPr lang="en-GB" sz="1350" i="1" dirty="0" smtClean="0">
                <a:solidFill>
                  <a:srgbClr val="FF0000"/>
                </a:solidFill>
              </a:rPr>
              <a:t>at </a:t>
            </a:r>
            <a:r>
              <a:rPr lang="en-GB" sz="1350" i="1" dirty="0">
                <a:solidFill>
                  <a:srgbClr val="FF0000"/>
                </a:solidFill>
              </a:rPr>
              <a:t>cold in the test bench</a:t>
            </a:r>
          </a:p>
        </p:txBody>
      </p:sp>
      <p:sp>
        <p:nvSpPr>
          <p:cNvPr id="21" name="Rectangle 20"/>
          <p:cNvSpPr/>
          <p:nvPr/>
        </p:nvSpPr>
        <p:spPr>
          <a:xfrm>
            <a:off x="7092280" y="5275485"/>
            <a:ext cx="1729116"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300 K, 1 bar , He (gas) </a:t>
            </a:r>
          </a:p>
        </p:txBody>
      </p:sp>
      <p:sp>
        <p:nvSpPr>
          <p:cNvPr id="22" name="Rectangle 21"/>
          <p:cNvSpPr/>
          <p:nvPr/>
        </p:nvSpPr>
        <p:spPr>
          <a:xfrm>
            <a:off x="6903885" y="2007278"/>
            <a:ext cx="2075148" cy="29484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a:p>
            <a:pPr algn="ctr"/>
            <a:r>
              <a:rPr lang="en-GB" sz="1350" b="1" dirty="0" smtClean="0">
                <a:solidFill>
                  <a:schemeClr val="tx1"/>
                </a:solidFill>
              </a:rPr>
              <a:t>VmaxrAir2 </a:t>
            </a:r>
            <a:r>
              <a:rPr lang="en-GB" sz="1350" dirty="0">
                <a:solidFill>
                  <a:schemeClr val="tx1"/>
                </a:solidFill>
              </a:rPr>
              <a:t>= </a:t>
            </a:r>
            <a:r>
              <a:rPr lang="en-GB" sz="1350" b="1" dirty="0">
                <a:solidFill>
                  <a:schemeClr val="tx1"/>
                </a:solidFill>
              </a:rPr>
              <a:t>f4</a:t>
            </a:r>
            <a:r>
              <a:rPr lang="en-GB" sz="1350" dirty="0">
                <a:solidFill>
                  <a:schemeClr val="tx1"/>
                </a:solidFill>
              </a:rPr>
              <a:t> </a:t>
            </a:r>
            <a:r>
              <a:rPr lang="en-GB" sz="1350" dirty="0" smtClean="0">
                <a:solidFill>
                  <a:schemeClr val="tx1"/>
                </a:solidFill>
              </a:rPr>
              <a:t>*</a:t>
            </a:r>
            <a:endParaRPr lang="en-GB" sz="1350" dirty="0">
              <a:solidFill>
                <a:schemeClr val="tx1"/>
              </a:solidFill>
            </a:endParaRPr>
          </a:p>
          <a:p>
            <a:pPr algn="ctr"/>
            <a:r>
              <a:rPr lang="en-GB" sz="1350" dirty="0" smtClean="0">
                <a:solidFill>
                  <a:schemeClr val="tx1"/>
                </a:solidFill>
              </a:rPr>
              <a:t> </a:t>
            </a:r>
            <a:r>
              <a:rPr lang="en-GB" sz="1350" dirty="0" err="1" smtClean="0">
                <a:solidFill>
                  <a:schemeClr val="tx1"/>
                </a:solidFill>
              </a:rPr>
              <a:t>Vmaxr</a:t>
            </a:r>
            <a:endParaRPr lang="en-GB" sz="1350" dirty="0">
              <a:solidFill>
                <a:schemeClr val="tx1"/>
              </a:solidFill>
            </a:endParaRPr>
          </a:p>
          <a:p>
            <a:pPr algn="ctr"/>
            <a:endParaRPr lang="en-GB" sz="1600" baseline="-25000" dirty="0">
              <a:solidFill>
                <a:schemeClr val="tx1"/>
              </a:solidFill>
            </a:endParaRPr>
          </a:p>
          <a:p>
            <a:pPr algn="ctr"/>
            <a:r>
              <a:rPr lang="en-GB" sz="1350" b="1" dirty="0" smtClean="0">
                <a:solidFill>
                  <a:schemeClr val="tx1"/>
                </a:solidFill>
              </a:rPr>
              <a:t>Vtest_Air2</a:t>
            </a:r>
            <a:r>
              <a:rPr lang="en-GB" sz="1350" dirty="0" smtClean="0">
                <a:solidFill>
                  <a:schemeClr val="tx1"/>
                </a:solidFill>
              </a:rPr>
              <a:t>= a*VmaxrAir2 (+ b)</a:t>
            </a:r>
            <a:r>
              <a:rPr lang="en-GB" sz="1350" dirty="0" smtClean="0">
                <a:solidFill>
                  <a:schemeClr val="accent1">
                    <a:lumMod val="75000"/>
                  </a:schemeClr>
                </a:solidFill>
              </a:rPr>
              <a:t> </a:t>
            </a:r>
            <a:endParaRPr lang="en-GB" sz="1350" dirty="0">
              <a:solidFill>
                <a:schemeClr val="accent1">
                  <a:lumMod val="75000"/>
                </a:schemeClr>
              </a:solidFill>
            </a:endParaRPr>
          </a:p>
          <a:p>
            <a:pPr algn="ctr"/>
            <a:endParaRPr lang="en-GB" sz="1350" dirty="0" smtClean="0">
              <a:solidFill>
                <a:schemeClr val="accent1">
                  <a:lumMod val="75000"/>
                </a:schemeClr>
              </a:solidFill>
            </a:endParaRPr>
          </a:p>
          <a:p>
            <a:pPr algn="ctr"/>
            <a:r>
              <a:rPr lang="en-GB" sz="1350" b="1" dirty="0" smtClean="0">
                <a:solidFill>
                  <a:srgbClr val="660066"/>
                </a:solidFill>
              </a:rPr>
              <a:t>f4 </a:t>
            </a:r>
            <a:r>
              <a:rPr lang="en-GB" sz="1350" b="1" dirty="0">
                <a:solidFill>
                  <a:srgbClr val="660066"/>
                </a:solidFill>
              </a:rPr>
              <a:t>is an equivalence between 75 K and </a:t>
            </a:r>
          </a:p>
          <a:p>
            <a:pPr algn="ctr"/>
            <a:r>
              <a:rPr lang="en-GB" sz="1350" b="1" dirty="0">
                <a:solidFill>
                  <a:srgbClr val="660066"/>
                </a:solidFill>
              </a:rPr>
              <a:t>300 K in He</a:t>
            </a:r>
          </a:p>
        </p:txBody>
      </p:sp>
      <p:sp>
        <p:nvSpPr>
          <p:cNvPr id="3" name="Title 2"/>
          <p:cNvSpPr>
            <a:spLocks noGrp="1"/>
          </p:cNvSpPr>
          <p:nvPr>
            <p:ph type="title"/>
          </p:nvPr>
        </p:nvSpPr>
        <p:spPr>
          <a:xfrm>
            <a:off x="612000" y="-27384"/>
            <a:ext cx="7920000" cy="720000"/>
          </a:xfrm>
        </p:spPr>
        <p:txBody>
          <a:bodyPr/>
          <a:lstStyle/>
          <a:p>
            <a:r>
              <a:rPr lang="en-US" dirty="0"/>
              <a:t>Defining rated and test voltages </a:t>
            </a:r>
            <a:r>
              <a:rPr lang="en-US" dirty="0" smtClean="0"/>
              <a:t>(3/3)</a:t>
            </a:r>
            <a:endParaRPr lang="en-US" dirty="0"/>
          </a:p>
        </p:txBody>
      </p:sp>
      <p:sp>
        <p:nvSpPr>
          <p:cNvPr id="29" name="Rectangle 28"/>
          <p:cNvSpPr/>
          <p:nvPr/>
        </p:nvSpPr>
        <p:spPr>
          <a:xfrm>
            <a:off x="225444" y="1680320"/>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31" name="Rectangle 30"/>
          <p:cNvSpPr/>
          <p:nvPr/>
        </p:nvSpPr>
        <p:spPr>
          <a:xfrm>
            <a:off x="377844" y="1832720"/>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33" name="Rectangle 32"/>
          <p:cNvSpPr/>
          <p:nvPr/>
        </p:nvSpPr>
        <p:spPr>
          <a:xfrm>
            <a:off x="530244" y="1985120"/>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35" name="Rectangle 34"/>
          <p:cNvSpPr/>
          <p:nvPr/>
        </p:nvSpPr>
        <p:spPr>
          <a:xfrm>
            <a:off x="682644" y="2137520"/>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a:solidFill>
                <a:srgbClr val="660066"/>
              </a:solidFill>
            </a:endParaRPr>
          </a:p>
        </p:txBody>
      </p:sp>
      <p:sp>
        <p:nvSpPr>
          <p:cNvPr id="36" name="Rectangle 35"/>
          <p:cNvSpPr/>
          <p:nvPr/>
        </p:nvSpPr>
        <p:spPr>
          <a:xfrm>
            <a:off x="682644" y="4596640"/>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solidFill>
                  <a:schemeClr val="tx1"/>
                </a:solidFill>
              </a:rPr>
              <a:t>300K, 1b, AIR</a:t>
            </a:r>
            <a:endParaRPr lang="en-GB" sz="1350" dirty="0">
              <a:solidFill>
                <a:schemeClr val="tx1"/>
              </a:solidFill>
            </a:endParaRPr>
          </a:p>
        </p:txBody>
      </p:sp>
      <p:cxnSp>
        <p:nvCxnSpPr>
          <p:cNvPr id="24" name="Elbow Connector 23"/>
          <p:cNvCxnSpPr/>
          <p:nvPr/>
        </p:nvCxnSpPr>
        <p:spPr>
          <a:xfrm rot="16200000" flipH="1">
            <a:off x="732051" y="1515084"/>
            <a:ext cx="1221152" cy="522942"/>
          </a:xfrm>
          <a:prstGeom prst="bentConnector3">
            <a:avLst>
              <a:gd name="adj1" fmla="val 50000"/>
            </a:avLst>
          </a:prstGeom>
          <a:ln w="57150" cmpd="sng">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0" y="565953"/>
            <a:ext cx="1774795" cy="923330"/>
          </a:xfrm>
          <a:prstGeom prst="rect">
            <a:avLst/>
          </a:prstGeom>
          <a:noFill/>
        </p:spPr>
        <p:txBody>
          <a:bodyPr wrap="none" rtlCol="0">
            <a:spAutoFit/>
          </a:bodyPr>
          <a:lstStyle/>
          <a:p>
            <a:pPr algn="ctr"/>
            <a:r>
              <a:rPr lang="en-GB" b="1" dirty="0" smtClean="0">
                <a:solidFill>
                  <a:srgbClr val="660066"/>
                </a:solidFill>
              </a:rPr>
              <a:t>Manufacturing</a:t>
            </a:r>
          </a:p>
          <a:p>
            <a:pPr algn="ctr"/>
            <a:r>
              <a:rPr lang="en-GB" b="1" dirty="0" smtClean="0">
                <a:solidFill>
                  <a:srgbClr val="660066"/>
                </a:solidFill>
              </a:rPr>
              <a:t>steps</a:t>
            </a:r>
            <a:endParaRPr lang="en-GB" b="1" dirty="0">
              <a:solidFill>
                <a:srgbClr val="660066"/>
              </a:solidFill>
            </a:endParaRPr>
          </a:p>
          <a:p>
            <a:pPr algn="ctr"/>
            <a:endParaRPr lang="en-US" dirty="0"/>
          </a:p>
        </p:txBody>
      </p:sp>
      <p:sp>
        <p:nvSpPr>
          <p:cNvPr id="2" name="TextBox 1"/>
          <p:cNvSpPr txBox="1"/>
          <p:nvPr/>
        </p:nvSpPr>
        <p:spPr>
          <a:xfrm>
            <a:off x="1471143" y="5877272"/>
            <a:ext cx="6989289" cy="830997"/>
          </a:xfrm>
          <a:prstGeom prst="rect">
            <a:avLst/>
          </a:prstGeom>
          <a:solidFill>
            <a:srgbClr val="FF6600"/>
          </a:solidFill>
        </p:spPr>
        <p:txBody>
          <a:bodyPr wrap="square" rtlCol="0">
            <a:spAutoFit/>
          </a:bodyPr>
          <a:lstStyle/>
          <a:p>
            <a:pPr marL="285750" indent="-285750">
              <a:buFont typeface="Arial"/>
              <a:buChar char="•"/>
            </a:pPr>
            <a:r>
              <a:rPr lang="en-US" sz="1600" dirty="0" smtClean="0">
                <a:solidFill>
                  <a:srgbClr val="660066"/>
                </a:solidFill>
              </a:rPr>
              <a:t>This proposal has been discussed in the frame of WP3/WP11 with the main Inner </a:t>
            </a:r>
            <a:r>
              <a:rPr lang="en-US" sz="1600" dirty="0">
                <a:solidFill>
                  <a:srgbClr val="660066"/>
                </a:solidFill>
              </a:rPr>
              <a:t>T</a:t>
            </a:r>
            <a:r>
              <a:rPr lang="en-US" sz="1600" dirty="0" smtClean="0">
                <a:solidFill>
                  <a:srgbClr val="660066"/>
                </a:solidFill>
              </a:rPr>
              <a:t>riplet magnets Team and the 11T Dipole Team</a:t>
            </a:r>
          </a:p>
          <a:p>
            <a:pPr marL="285750" indent="-285750">
              <a:buFont typeface="Arial"/>
              <a:buChar char="•"/>
            </a:pPr>
            <a:r>
              <a:rPr lang="en-US" sz="1600" dirty="0" smtClean="0">
                <a:solidFill>
                  <a:srgbClr val="660066"/>
                </a:solidFill>
              </a:rPr>
              <a:t>Still further discussions with the other magnet teams are required</a:t>
            </a:r>
            <a:endParaRPr lang="en-US" sz="1600" dirty="0">
              <a:solidFill>
                <a:srgbClr val="660066"/>
              </a:solidFill>
            </a:endParaRPr>
          </a:p>
        </p:txBody>
      </p:sp>
    </p:spTree>
    <p:extLst>
      <p:ext uri="{BB962C8B-B14F-4D97-AF65-F5344CB8AC3E}">
        <p14:creationId xmlns:p14="http://schemas.microsoft.com/office/powerpoint/2010/main" val="46456145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7384"/>
            <a:ext cx="7920000" cy="720000"/>
          </a:xfrm>
        </p:spPr>
        <p:txBody>
          <a:bodyPr/>
          <a:lstStyle/>
          <a:p>
            <a:r>
              <a:rPr lang="en-US" dirty="0" smtClean="0"/>
              <a:t>Case 2: worst case voltages 11 T Dipole (1/2)</a:t>
            </a:r>
            <a:endParaRPr lang="en-US" dirty="0"/>
          </a:p>
        </p:txBody>
      </p:sp>
      <p:sp>
        <p:nvSpPr>
          <p:cNvPr id="4" name="Text Box 21"/>
          <p:cNvSpPr txBox="1">
            <a:spLocks noChangeArrowheads="1"/>
          </p:cNvSpPr>
          <p:nvPr/>
        </p:nvSpPr>
        <p:spPr bwMode="auto">
          <a:xfrm>
            <a:off x="467544" y="1268760"/>
            <a:ext cx="8496944" cy="3785652"/>
          </a:xfrm>
          <a:prstGeom prst="rect">
            <a:avLst/>
          </a:prstGeom>
          <a:solidFill>
            <a:schemeClr val="accent1">
              <a:lumMod val="60000"/>
              <a:lumOff val="40000"/>
            </a:schemeClr>
          </a:solidFill>
          <a:ln>
            <a:noFill/>
          </a:ln>
          <a:extLst/>
        </p:spPr>
        <p:txBody>
          <a:bodyPr wrap="square">
            <a:spAutoFit/>
          </a:bodyPr>
          <a:lstStyle>
            <a:lvl1pPr>
              <a:defRPr sz="2400">
                <a:solidFill>
                  <a:schemeClr val="tx1"/>
                </a:solidFill>
                <a:latin typeface="Times New Roman" pitchFamily="18" charset="0"/>
              </a:defRPr>
            </a:lvl1pPr>
            <a:lvl2pPr marL="1085850" indent="-342900">
              <a:defRPr sz="2400">
                <a:solidFill>
                  <a:schemeClr val="tx1"/>
                </a:solidFill>
                <a:latin typeface="Times New Roman" pitchFamily="18" charset="0"/>
              </a:defRPr>
            </a:lvl2pPr>
            <a:lvl3pPr marL="8001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lvl="1">
              <a:buFont typeface="Arial"/>
              <a:buChar char="•"/>
            </a:pPr>
            <a:r>
              <a:rPr lang="en-US" dirty="0" smtClean="0">
                <a:latin typeface="Calibri" panose="020F0502020204030204" pitchFamily="34" charset="0"/>
              </a:rPr>
              <a:t>The worst case voltage is </a:t>
            </a:r>
            <a:r>
              <a:rPr lang="en-US" b="1" dirty="0" smtClean="0">
                <a:solidFill>
                  <a:srgbClr val="FF0000"/>
                </a:solidFill>
                <a:latin typeface="Calibri" panose="020F0502020204030204" pitchFamily="34" charset="0"/>
              </a:rPr>
              <a:t>950V</a:t>
            </a:r>
            <a:r>
              <a:rPr lang="en-US" dirty="0" smtClean="0">
                <a:latin typeface="Calibri" panose="020F0502020204030204" pitchFamily="34" charset="0"/>
              </a:rPr>
              <a:t> calculated using TALES with quench back</a:t>
            </a:r>
          </a:p>
          <a:p>
            <a:pPr marL="342900" lvl="1">
              <a:buFont typeface="Arial"/>
              <a:buChar char="•"/>
            </a:pPr>
            <a:r>
              <a:rPr lang="en-US" dirty="0" smtClean="0">
                <a:latin typeface="Calibri" panose="020F0502020204030204" pitchFamily="34" charset="0"/>
              </a:rPr>
              <a:t>Two heater circuits are failing and this is considered as a </a:t>
            </a:r>
            <a:r>
              <a:rPr lang="en-US" dirty="0">
                <a:solidFill>
                  <a:srgbClr val="FF0000"/>
                </a:solidFill>
                <a:latin typeface="Calibri" panose="020F0502020204030204" pitchFamily="34" charset="0"/>
              </a:rPr>
              <a:t>“realistic” failure </a:t>
            </a:r>
            <a:r>
              <a:rPr lang="en-US" dirty="0" smtClean="0">
                <a:solidFill>
                  <a:srgbClr val="FF0000"/>
                </a:solidFill>
                <a:latin typeface="Calibri" panose="020F0502020204030204" pitchFamily="34" charset="0"/>
              </a:rPr>
              <a:t>case</a:t>
            </a:r>
          </a:p>
          <a:p>
            <a:pPr marL="342900" lvl="1">
              <a:buFont typeface="Arial"/>
              <a:buChar char="•"/>
            </a:pPr>
            <a:r>
              <a:rPr lang="en-US" dirty="0" smtClean="0">
                <a:latin typeface="Calibri" panose="020F0502020204030204" pitchFamily="34" charset="0"/>
              </a:rPr>
              <a:t>Assuming that this is a magnet in series connection to the LHC dipoles in the arcs, the same strategy should apply. This is in particular true for the energy extraction voltage that is added to the voltage developed by the magnet itself. It is considered to be </a:t>
            </a:r>
            <a:r>
              <a:rPr lang="en-US" b="1" dirty="0" smtClean="0">
                <a:solidFill>
                  <a:srgbClr val="FF0000"/>
                </a:solidFill>
                <a:latin typeface="Calibri" panose="020F0502020204030204" pitchFamily="34" charset="0"/>
              </a:rPr>
              <a:t>500V</a:t>
            </a:r>
          </a:p>
          <a:p>
            <a:pPr marL="342900" lvl="1">
              <a:buFont typeface="Arial" panose="020B0604020202020204" pitchFamily="34" charset="0"/>
              <a:buChar char="•"/>
            </a:pPr>
            <a:r>
              <a:rPr lang="en-US" dirty="0" smtClean="0">
                <a:latin typeface="Calibri" panose="020F0502020204030204" pitchFamily="34" charset="0"/>
              </a:rPr>
              <a:t>Peak turn-to-turn voltage is around </a:t>
            </a:r>
            <a:r>
              <a:rPr lang="en-US" b="1" dirty="0" smtClean="0">
                <a:solidFill>
                  <a:srgbClr val="FF0000"/>
                </a:solidFill>
                <a:latin typeface="Calibri" panose="020F0502020204030204" pitchFamily="34" charset="0"/>
              </a:rPr>
              <a:t>75 V</a:t>
            </a:r>
            <a:endParaRPr lang="en-US" b="1" dirty="0">
              <a:solidFill>
                <a:srgbClr val="FF0000"/>
              </a:solidFill>
              <a:latin typeface="Calibri" panose="020F0502020204030204" pitchFamily="34" charset="0"/>
            </a:endParaRPr>
          </a:p>
        </p:txBody>
      </p:sp>
      <p:sp>
        <p:nvSpPr>
          <p:cNvPr id="5" name="TextBox 4"/>
          <p:cNvSpPr txBox="1"/>
          <p:nvPr/>
        </p:nvSpPr>
        <p:spPr>
          <a:xfrm>
            <a:off x="1763688" y="5771233"/>
            <a:ext cx="5826197" cy="369332"/>
          </a:xfrm>
          <a:prstGeom prst="rect">
            <a:avLst/>
          </a:prstGeom>
          <a:solidFill>
            <a:srgbClr val="ED7D31"/>
          </a:solidFill>
        </p:spPr>
        <p:txBody>
          <a:bodyPr wrap="none" rtlCol="0">
            <a:spAutoFit/>
          </a:bodyPr>
          <a:lstStyle/>
          <a:p>
            <a:r>
              <a:rPr lang="en-US" dirty="0"/>
              <a:t>Worst case voltages as presented by </a:t>
            </a:r>
            <a:r>
              <a:rPr lang="en-US" dirty="0" smtClean="0"/>
              <a:t>Susana </a:t>
            </a:r>
            <a:r>
              <a:rPr lang="en-US" dirty="0" err="1" smtClean="0"/>
              <a:t>Izquierdo</a:t>
            </a:r>
            <a:endParaRPr lang="en-US" dirty="0"/>
          </a:p>
        </p:txBody>
      </p:sp>
    </p:spTree>
    <p:extLst>
      <p:ext uri="{BB962C8B-B14F-4D97-AF65-F5344CB8AC3E}">
        <p14:creationId xmlns:p14="http://schemas.microsoft.com/office/powerpoint/2010/main" val="4203450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7384"/>
            <a:ext cx="7920000" cy="720000"/>
          </a:xfrm>
        </p:spPr>
        <p:txBody>
          <a:bodyPr/>
          <a:lstStyle/>
          <a:p>
            <a:r>
              <a:rPr lang="en-US" dirty="0"/>
              <a:t>Case 2: worst case voltages 11T Dipole </a:t>
            </a:r>
            <a:r>
              <a:rPr lang="en-US" dirty="0" smtClean="0"/>
              <a:t>(2/2</a:t>
            </a:r>
            <a:r>
              <a:rPr lang="en-US" dirty="0"/>
              <a:t>)</a:t>
            </a:r>
          </a:p>
        </p:txBody>
      </p:sp>
      <p:sp>
        <p:nvSpPr>
          <p:cNvPr id="3" name="Content Placeholder 2"/>
          <p:cNvSpPr>
            <a:spLocks noGrp="1"/>
          </p:cNvSpPr>
          <p:nvPr>
            <p:ph idx="1"/>
          </p:nvPr>
        </p:nvSpPr>
        <p:spPr>
          <a:xfrm>
            <a:off x="251520" y="764705"/>
            <a:ext cx="8640960" cy="5616624"/>
          </a:xfrm>
        </p:spPr>
        <p:txBody>
          <a:bodyPr>
            <a:normAutofit/>
          </a:bodyPr>
          <a:lstStyle/>
          <a:p>
            <a:r>
              <a:rPr lang="en-US" sz="2000" dirty="0" smtClean="0">
                <a:solidFill>
                  <a:schemeClr val="tx1"/>
                </a:solidFill>
              </a:rPr>
              <a:t>We assume the worst case appears at 75 K and 1 bar – we need further analysis on this</a:t>
            </a:r>
          </a:p>
          <a:p>
            <a:r>
              <a:rPr lang="en-US" sz="2000" dirty="0" smtClean="0">
                <a:solidFill>
                  <a:schemeClr val="tx1"/>
                </a:solidFill>
              </a:rPr>
              <a:t>Applying the previous rules to these numbers:</a:t>
            </a:r>
          </a:p>
          <a:p>
            <a:pPr lvl="1"/>
            <a:r>
              <a:rPr lang="en-US" sz="1800" dirty="0" smtClean="0">
                <a:solidFill>
                  <a:schemeClr val="tx1"/>
                </a:solidFill>
              </a:rPr>
              <a:t>Worst case voltage to ground is </a:t>
            </a:r>
            <a:r>
              <a:rPr lang="en-US" sz="1800" dirty="0" err="1">
                <a:solidFill>
                  <a:schemeClr val="tx1"/>
                </a:solidFill>
              </a:rPr>
              <a:t>Vmaxr</a:t>
            </a:r>
            <a:r>
              <a:rPr lang="en-US" sz="1800" dirty="0" smtClean="0">
                <a:solidFill>
                  <a:schemeClr val="tx1"/>
                </a:solidFill>
              </a:rPr>
              <a:t>=(950+500)V= </a:t>
            </a:r>
            <a:r>
              <a:rPr lang="en-US" sz="1800" b="1" dirty="0" smtClean="0">
                <a:solidFill>
                  <a:schemeClr val="tx1"/>
                </a:solidFill>
              </a:rPr>
              <a:t>1450V</a:t>
            </a:r>
          </a:p>
          <a:p>
            <a:pPr lvl="1"/>
            <a:r>
              <a:rPr lang="en-US" sz="1800" dirty="0" smtClean="0">
                <a:solidFill>
                  <a:schemeClr val="tx1"/>
                </a:solidFill>
              </a:rPr>
              <a:t>Test at 75K, 1 b:</a:t>
            </a:r>
          </a:p>
          <a:p>
            <a:pPr lvl="2"/>
            <a:r>
              <a:rPr lang="en-US" sz="1600" dirty="0" err="1">
                <a:solidFill>
                  <a:schemeClr val="tx1"/>
                </a:solidFill>
              </a:rPr>
              <a:t>Vrated</a:t>
            </a:r>
            <a:r>
              <a:rPr lang="en-US" sz="1600" dirty="0" smtClean="0">
                <a:solidFill>
                  <a:schemeClr val="tx1"/>
                </a:solidFill>
              </a:rPr>
              <a:t>=(</a:t>
            </a:r>
            <a:r>
              <a:rPr lang="en-US" sz="1600" dirty="0" smtClean="0">
                <a:solidFill>
                  <a:srgbClr val="3366FF"/>
                </a:solidFill>
              </a:rPr>
              <a:t>2</a:t>
            </a:r>
            <a:r>
              <a:rPr lang="en-US" sz="1600" dirty="0" smtClean="0">
                <a:solidFill>
                  <a:schemeClr val="tx1"/>
                </a:solidFill>
              </a:rPr>
              <a:t>*1450+</a:t>
            </a:r>
            <a:r>
              <a:rPr lang="en-US" sz="1600" dirty="0" smtClean="0">
                <a:solidFill>
                  <a:srgbClr val="3366FF"/>
                </a:solidFill>
              </a:rPr>
              <a:t>500</a:t>
            </a:r>
            <a:r>
              <a:rPr lang="en-US" sz="1600" dirty="0">
                <a:solidFill>
                  <a:schemeClr val="tx1"/>
                </a:solidFill>
              </a:rPr>
              <a:t>)V=</a:t>
            </a:r>
            <a:r>
              <a:rPr lang="en-US" sz="1600" b="1" dirty="0" smtClean="0">
                <a:solidFill>
                  <a:schemeClr val="tx1"/>
                </a:solidFill>
              </a:rPr>
              <a:t>3400V</a:t>
            </a:r>
          </a:p>
          <a:p>
            <a:pPr lvl="1"/>
            <a:r>
              <a:rPr lang="en-US" sz="1800" dirty="0" smtClean="0">
                <a:solidFill>
                  <a:schemeClr val="tx1"/>
                </a:solidFill>
              </a:rPr>
              <a:t>Test in dry air:</a:t>
            </a:r>
          </a:p>
          <a:p>
            <a:pPr lvl="2"/>
            <a:r>
              <a:rPr lang="en-US" sz="1600" dirty="0" err="1">
                <a:solidFill>
                  <a:schemeClr val="tx1"/>
                </a:solidFill>
              </a:rPr>
              <a:t>VmaxrAir</a:t>
            </a:r>
            <a:r>
              <a:rPr lang="en-US" sz="1600" dirty="0" smtClean="0">
                <a:solidFill>
                  <a:schemeClr val="tx1"/>
                </a:solidFill>
              </a:rPr>
              <a:t>=(1450*</a:t>
            </a:r>
            <a:r>
              <a:rPr lang="en-US" sz="1600" b="1" dirty="0" smtClean="0">
                <a:solidFill>
                  <a:srgbClr val="660066"/>
                </a:solidFill>
              </a:rPr>
              <a:t>4.2</a:t>
            </a:r>
            <a:r>
              <a:rPr lang="en-US" sz="1600" dirty="0">
                <a:solidFill>
                  <a:schemeClr val="tx1"/>
                </a:solidFill>
              </a:rPr>
              <a:t>)V= </a:t>
            </a:r>
            <a:r>
              <a:rPr lang="en-US" sz="1600" dirty="0" smtClean="0">
                <a:solidFill>
                  <a:schemeClr val="tx1"/>
                </a:solidFill>
              </a:rPr>
              <a:t>6090V</a:t>
            </a:r>
          </a:p>
          <a:p>
            <a:pPr lvl="2"/>
            <a:r>
              <a:rPr lang="en-US" sz="1600" dirty="0" err="1">
                <a:solidFill>
                  <a:schemeClr val="tx1"/>
                </a:solidFill>
              </a:rPr>
              <a:t>Vtest_Air</a:t>
            </a:r>
            <a:r>
              <a:rPr lang="en-US" sz="1600" dirty="0">
                <a:solidFill>
                  <a:schemeClr val="tx1"/>
                </a:solidFill>
              </a:rPr>
              <a:t> = </a:t>
            </a:r>
            <a:r>
              <a:rPr lang="en-US" sz="1600" dirty="0" smtClean="0">
                <a:solidFill>
                  <a:schemeClr val="tx1"/>
                </a:solidFill>
              </a:rPr>
              <a:t>(2*6090+500)V=</a:t>
            </a:r>
            <a:r>
              <a:rPr lang="en-US" sz="1600" b="1" dirty="0" smtClean="0">
                <a:solidFill>
                  <a:schemeClr val="tx1"/>
                </a:solidFill>
              </a:rPr>
              <a:t>12680V</a:t>
            </a:r>
          </a:p>
          <a:p>
            <a:pPr lvl="2"/>
            <a:r>
              <a:rPr lang="en-US" sz="1600" b="1" dirty="0" smtClean="0">
                <a:solidFill>
                  <a:schemeClr val="tx1"/>
                </a:solidFill>
              </a:rPr>
              <a:t>LHC dipoles were tested at 5kV in dry air</a:t>
            </a:r>
          </a:p>
          <a:p>
            <a:pPr lvl="1"/>
            <a:r>
              <a:rPr lang="en-US" sz="1800" dirty="0" smtClean="0">
                <a:solidFill>
                  <a:schemeClr val="tx1"/>
                </a:solidFill>
              </a:rPr>
              <a:t>Test in liquid helium</a:t>
            </a:r>
            <a:endParaRPr lang="en-US" sz="1800" dirty="0">
              <a:solidFill>
                <a:schemeClr val="tx1"/>
              </a:solidFill>
            </a:endParaRPr>
          </a:p>
          <a:p>
            <a:pPr lvl="2"/>
            <a:r>
              <a:rPr lang="en-US" sz="1600" dirty="0" err="1">
                <a:solidFill>
                  <a:schemeClr val="tx1"/>
                </a:solidFill>
              </a:rPr>
              <a:t>VmaxrLHe</a:t>
            </a:r>
            <a:r>
              <a:rPr lang="en-US" sz="1600" dirty="0">
                <a:solidFill>
                  <a:schemeClr val="tx1"/>
                </a:solidFill>
              </a:rPr>
              <a:t>=</a:t>
            </a:r>
            <a:r>
              <a:rPr lang="en-US" sz="1600" dirty="0" smtClean="0">
                <a:solidFill>
                  <a:schemeClr val="tx1"/>
                </a:solidFill>
              </a:rPr>
              <a:t>(1450*</a:t>
            </a:r>
            <a:r>
              <a:rPr lang="en-US" sz="1600" b="1" dirty="0">
                <a:solidFill>
                  <a:srgbClr val="660066"/>
                </a:solidFill>
              </a:rPr>
              <a:t>11.7</a:t>
            </a:r>
            <a:r>
              <a:rPr lang="en-US" sz="1600" dirty="0">
                <a:solidFill>
                  <a:schemeClr val="tx1"/>
                </a:solidFill>
              </a:rPr>
              <a:t>)V</a:t>
            </a:r>
            <a:r>
              <a:rPr lang="en-US" sz="1600" dirty="0" smtClean="0">
                <a:solidFill>
                  <a:schemeClr val="tx1"/>
                </a:solidFill>
              </a:rPr>
              <a:t>=16965V</a:t>
            </a:r>
            <a:endParaRPr lang="en-US" sz="1600" dirty="0">
              <a:solidFill>
                <a:schemeClr val="tx1"/>
              </a:solidFill>
            </a:endParaRPr>
          </a:p>
          <a:p>
            <a:pPr lvl="2"/>
            <a:r>
              <a:rPr lang="en-US" sz="1600" dirty="0" smtClean="0">
                <a:solidFill>
                  <a:schemeClr val="tx1"/>
                </a:solidFill>
              </a:rPr>
              <a:t>Applying any scaling factor at this level seems impractical and unnecessary</a:t>
            </a:r>
          </a:p>
          <a:p>
            <a:pPr lvl="2"/>
            <a:r>
              <a:rPr lang="en-US" sz="1600" dirty="0" smtClean="0">
                <a:solidFill>
                  <a:schemeClr val="tx1"/>
                </a:solidFill>
              </a:rPr>
              <a:t>Limits will be given by test station hardware anyway</a:t>
            </a:r>
          </a:p>
          <a:p>
            <a:pPr lvl="2"/>
            <a:r>
              <a:rPr lang="en-US" sz="1600" dirty="0" smtClean="0">
                <a:solidFill>
                  <a:schemeClr val="tx1"/>
                </a:solidFill>
              </a:rPr>
              <a:t>Level of the hi-pot tests at </a:t>
            </a:r>
            <a:r>
              <a:rPr lang="en-US" sz="1600" dirty="0" err="1" smtClean="0">
                <a:solidFill>
                  <a:schemeClr val="tx1"/>
                </a:solidFill>
              </a:rPr>
              <a:t>LHe</a:t>
            </a:r>
            <a:r>
              <a:rPr lang="en-US" sz="1600" dirty="0" smtClean="0">
                <a:solidFill>
                  <a:schemeClr val="tx1"/>
                </a:solidFill>
              </a:rPr>
              <a:t> would remain </a:t>
            </a:r>
            <a:r>
              <a:rPr lang="en-US" sz="1600" b="1" dirty="0" smtClean="0">
                <a:solidFill>
                  <a:schemeClr val="tx1"/>
                </a:solidFill>
              </a:rPr>
              <a:t>to be discussed</a:t>
            </a:r>
          </a:p>
          <a:p>
            <a:pPr lvl="1"/>
            <a:r>
              <a:rPr lang="en-US" sz="1800" dirty="0" smtClean="0">
                <a:solidFill>
                  <a:schemeClr val="tx1"/>
                </a:solidFill>
              </a:rPr>
              <a:t>Test after warm up:</a:t>
            </a:r>
          </a:p>
          <a:p>
            <a:pPr lvl="2"/>
            <a:r>
              <a:rPr lang="en-US" sz="1600" dirty="0">
                <a:solidFill>
                  <a:schemeClr val="tx1"/>
                </a:solidFill>
              </a:rPr>
              <a:t>VmaxrAir2=1450</a:t>
            </a:r>
            <a:r>
              <a:rPr lang="en-US" sz="1600" dirty="0" smtClean="0">
                <a:solidFill>
                  <a:schemeClr val="tx1"/>
                </a:solidFill>
              </a:rPr>
              <a:t>*</a:t>
            </a:r>
            <a:r>
              <a:rPr lang="en-US" sz="1600" b="1" dirty="0" smtClean="0">
                <a:solidFill>
                  <a:srgbClr val="660066"/>
                </a:solidFill>
              </a:rPr>
              <a:t>0.47</a:t>
            </a:r>
            <a:r>
              <a:rPr lang="en-US" sz="1600" dirty="0" smtClean="0">
                <a:solidFill>
                  <a:schemeClr val="tx1"/>
                </a:solidFill>
              </a:rPr>
              <a:t>=681V</a:t>
            </a:r>
          </a:p>
          <a:p>
            <a:pPr lvl="2"/>
            <a:r>
              <a:rPr lang="en-US" sz="1600" dirty="0">
                <a:solidFill>
                  <a:schemeClr val="tx1"/>
                </a:solidFill>
              </a:rPr>
              <a:t>Vtest_Air2= </a:t>
            </a:r>
            <a:r>
              <a:rPr lang="en-US" sz="1600" dirty="0" smtClean="0">
                <a:solidFill>
                  <a:schemeClr val="tx1"/>
                </a:solidFill>
              </a:rPr>
              <a:t>(2*681+500)V=</a:t>
            </a:r>
            <a:r>
              <a:rPr lang="en-US" sz="1600" b="1" dirty="0" smtClean="0">
                <a:solidFill>
                  <a:schemeClr val="tx1"/>
                </a:solidFill>
              </a:rPr>
              <a:t>1862V</a:t>
            </a:r>
            <a:endParaRPr lang="en-US" sz="1600" dirty="0">
              <a:solidFill>
                <a:schemeClr val="tx1"/>
              </a:solidFill>
            </a:endParaRPr>
          </a:p>
          <a:p>
            <a:endParaRPr lang="en-US" sz="2400" dirty="0"/>
          </a:p>
        </p:txBody>
      </p:sp>
    </p:spTree>
    <p:extLst>
      <p:ext uri="{BB962C8B-B14F-4D97-AF65-F5344CB8AC3E}">
        <p14:creationId xmlns:p14="http://schemas.microsoft.com/office/powerpoint/2010/main" val="254584164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175"/>
            <a:ext cx="7920000" cy="720000"/>
          </a:xfrm>
        </p:spPr>
        <p:txBody>
          <a:bodyPr/>
          <a:lstStyle/>
          <a:p>
            <a:r>
              <a:rPr lang="en-US" dirty="0" err="1" smtClean="0"/>
              <a:t>ElQA</a:t>
            </a:r>
            <a:r>
              <a:rPr lang="en-US" dirty="0" smtClean="0"/>
              <a:t> in the LHC machine</a:t>
            </a:r>
            <a:endParaRPr lang="en-US" dirty="0"/>
          </a:p>
        </p:txBody>
      </p:sp>
      <p:sp>
        <p:nvSpPr>
          <p:cNvPr id="3" name="Content Placeholder 2"/>
          <p:cNvSpPr>
            <a:spLocks noGrp="1"/>
          </p:cNvSpPr>
          <p:nvPr>
            <p:ph idx="1"/>
          </p:nvPr>
        </p:nvSpPr>
        <p:spPr>
          <a:xfrm>
            <a:off x="323528" y="898301"/>
            <a:ext cx="8532000" cy="4330899"/>
          </a:xfrm>
        </p:spPr>
        <p:txBody>
          <a:bodyPr>
            <a:normAutofit fontScale="70000" lnSpcReduction="20000"/>
          </a:bodyPr>
          <a:lstStyle/>
          <a:p>
            <a:r>
              <a:rPr lang="en-US" dirty="0">
                <a:solidFill>
                  <a:srgbClr val="000000"/>
                </a:solidFill>
              </a:rPr>
              <a:t>11T is however a particular case</a:t>
            </a:r>
          </a:p>
          <a:p>
            <a:r>
              <a:rPr lang="en-US" dirty="0" smtClean="0">
                <a:solidFill>
                  <a:srgbClr val="000000"/>
                </a:solidFill>
              </a:rPr>
              <a:t>The series connection to the RB circuits in S67 and S78 would advise for application of the standard </a:t>
            </a:r>
            <a:r>
              <a:rPr lang="en-US" dirty="0" err="1" smtClean="0">
                <a:solidFill>
                  <a:srgbClr val="000000"/>
                </a:solidFill>
              </a:rPr>
              <a:t>ElQA</a:t>
            </a:r>
            <a:r>
              <a:rPr lang="en-US" dirty="0" smtClean="0">
                <a:solidFill>
                  <a:srgbClr val="000000"/>
                </a:solidFill>
              </a:rPr>
              <a:t> as performed nowadays with the dipole circuits in LHC [3]:</a:t>
            </a:r>
          </a:p>
          <a:p>
            <a:endParaRPr lang="en-US" dirty="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3366FF"/>
              </a:solidFill>
            </a:endParaRPr>
          </a:p>
          <a:p>
            <a:r>
              <a:rPr lang="en-US" dirty="0" smtClean="0">
                <a:solidFill>
                  <a:srgbClr val="3366FF"/>
                </a:solidFill>
              </a:rPr>
              <a:t>Worst case voltages are not very far one to the other:</a:t>
            </a:r>
          </a:p>
          <a:p>
            <a:endParaRPr lang="en-US" dirty="0">
              <a:solidFill>
                <a:srgbClr val="3366FF"/>
              </a:solidFill>
            </a:endParaRPr>
          </a:p>
          <a:p>
            <a:endParaRPr lang="en-US" dirty="0" smtClean="0">
              <a:solidFill>
                <a:srgbClr val="3366FF"/>
              </a:solidFill>
            </a:endParaRPr>
          </a:p>
          <a:p>
            <a:endParaRPr lang="en-US" dirty="0" smtClean="0">
              <a:solidFill>
                <a:srgbClr val="3366FF"/>
              </a:solidFill>
            </a:endParaRPr>
          </a:p>
          <a:p>
            <a:endParaRPr lang="en-US" dirty="0" smtClean="0">
              <a:solidFill>
                <a:srgbClr val="3366FF"/>
              </a:solidFill>
            </a:endParaRPr>
          </a:p>
          <a:p>
            <a:r>
              <a:rPr lang="en-US" dirty="0" smtClean="0">
                <a:solidFill>
                  <a:srgbClr val="3366FF"/>
                </a:solidFill>
              </a:rPr>
              <a:t>This would encourage for application of the same levels in the machine as for the RB circuits</a:t>
            </a:r>
          </a:p>
          <a:p>
            <a:endParaRPr lang="en-US" dirty="0">
              <a:solidFill>
                <a:srgbClr val="000000"/>
              </a:solidFill>
            </a:endParaRPr>
          </a:p>
        </p:txBody>
      </p:sp>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7" name="Title 1"/>
          <p:cNvSpPr txBox="1">
            <a:spLocks/>
          </p:cNvSpPr>
          <p:nvPr/>
        </p:nvSpPr>
        <p:spPr>
          <a:xfrm>
            <a:off x="1324205" y="5589240"/>
            <a:ext cx="5540257" cy="720080"/>
          </a:xfrm>
          <a:prstGeom prst="rect">
            <a:avLst/>
          </a:prstGeom>
          <a:solidFill>
            <a:srgbClr val="B2B2B2"/>
          </a:solidFill>
        </p:spPr>
        <p:txBody>
          <a:bodyPr/>
          <a:lstStyle>
            <a:lvl1pPr algn="ctr" defTabSz="914400" rtl="0" eaLnBrk="1" latinLnBrk="0" hangingPunct="1">
              <a:spcBef>
                <a:spcPct val="0"/>
              </a:spcBef>
              <a:buNone/>
              <a:defRPr sz="3600" kern="1200">
                <a:solidFill>
                  <a:schemeClr val="tx1"/>
                </a:solidFill>
                <a:latin typeface="+mj-lt"/>
                <a:ea typeface="+mj-ea"/>
                <a:cs typeface="+mj-cs"/>
              </a:defRPr>
            </a:lvl1pPr>
          </a:lstStyle>
          <a:p>
            <a:pPr algn="l"/>
            <a:r>
              <a:rPr lang="en-US" altLang="en-US" sz="1600" dirty="0" smtClean="0">
                <a:solidFill>
                  <a:schemeClr val="accent2">
                    <a:lumMod val="75000"/>
                  </a:schemeClr>
                </a:solidFill>
                <a:ea typeface="ＭＳ Ｐゴシック" panose="020B0600070205080204" pitchFamily="34" charset="-128"/>
              </a:rPr>
              <a:t>[3]. “</a:t>
            </a:r>
            <a:r>
              <a:rPr lang="en-US" sz="1600" dirty="0" smtClean="0">
                <a:solidFill>
                  <a:schemeClr val="accent2">
                    <a:lumMod val="75000"/>
                  </a:schemeClr>
                </a:solidFill>
              </a:rPr>
              <a:t>ELQA Qualification of the superconducting circuits during hardware commissioning” EDMS 788197</a:t>
            </a:r>
            <a:br>
              <a:rPr lang="en-US" sz="1600" dirty="0" smtClean="0">
                <a:solidFill>
                  <a:schemeClr val="accent2">
                    <a:lumMod val="75000"/>
                  </a:schemeClr>
                </a:solidFill>
              </a:rPr>
            </a:br>
            <a:endParaRPr lang="en-US" sz="1600" dirty="0">
              <a:solidFill>
                <a:schemeClr val="accent2">
                  <a:lumMod val="75000"/>
                </a:schemeClr>
              </a:solidFill>
            </a:endParaRPr>
          </a:p>
        </p:txBody>
      </p:sp>
      <p:pic>
        <p:nvPicPr>
          <p:cNvPr id="8" name="Picture 7" descr="Screen Shot 2016-03-21 at 20.37.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733103" y="363240"/>
            <a:ext cx="1104900" cy="4356100"/>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1245902443"/>
              </p:ext>
            </p:extLst>
          </p:nvPr>
        </p:nvGraphicFramePr>
        <p:xfrm>
          <a:off x="1475656" y="3573016"/>
          <a:ext cx="6096000" cy="1010920"/>
        </p:xfrm>
        <a:graphic>
          <a:graphicData uri="http://schemas.openxmlformats.org/drawingml/2006/table">
            <a:tbl>
              <a:tblPr firstRow="1" bandRow="1">
                <a:tableStyleId>{93296810-A885-4BE3-A3E7-6D5BEEA58F35}</a:tableStyleId>
              </a:tblPr>
              <a:tblGrid>
                <a:gridCol w="3048000"/>
                <a:gridCol w="3048000"/>
              </a:tblGrid>
              <a:tr h="370840">
                <a:tc>
                  <a:txBody>
                    <a:bodyPr/>
                    <a:lstStyle/>
                    <a:p>
                      <a:pPr algn="ctr"/>
                      <a:r>
                        <a:rPr lang="en-US" dirty="0" smtClean="0"/>
                        <a:t>Maximum voltage to ground RB</a:t>
                      </a:r>
                      <a:endParaRPr lang="en-US" dirty="0"/>
                    </a:p>
                  </a:txBody>
                  <a:tcPr/>
                </a:tc>
                <a:tc>
                  <a:txBody>
                    <a:bodyPr/>
                    <a:lstStyle/>
                    <a:p>
                      <a:pPr algn="ctr"/>
                      <a:r>
                        <a:rPr lang="en-US" dirty="0" smtClean="0"/>
                        <a:t>Maximum voltage to ground 11T Dipole</a:t>
                      </a:r>
                      <a:endParaRPr lang="en-US" dirty="0"/>
                    </a:p>
                  </a:txBody>
                  <a:tcPr/>
                </a:tc>
              </a:tr>
              <a:tr h="370840">
                <a:tc>
                  <a:txBody>
                    <a:bodyPr/>
                    <a:lstStyle/>
                    <a:p>
                      <a:pPr algn="ctr"/>
                      <a:r>
                        <a:rPr lang="en-US" dirty="0" smtClean="0"/>
                        <a:t>1300 V</a:t>
                      </a:r>
                      <a:endParaRPr lang="en-US" dirty="0"/>
                    </a:p>
                  </a:txBody>
                  <a:tcPr/>
                </a:tc>
                <a:tc>
                  <a:txBody>
                    <a:bodyPr/>
                    <a:lstStyle/>
                    <a:p>
                      <a:pPr algn="ctr"/>
                      <a:r>
                        <a:rPr lang="en-US" dirty="0" smtClean="0"/>
                        <a:t>1450 V</a:t>
                      </a:r>
                      <a:endParaRPr lang="en-US" dirty="0"/>
                    </a:p>
                  </a:txBody>
                  <a:tcPr/>
                </a:tc>
              </a:tr>
            </a:tbl>
          </a:graphicData>
        </a:graphic>
      </p:graphicFrame>
    </p:spTree>
    <p:extLst>
      <p:ext uri="{BB962C8B-B14F-4D97-AF65-F5344CB8AC3E}">
        <p14:creationId xmlns:p14="http://schemas.microsoft.com/office/powerpoint/2010/main" val="1579820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Turn-to-turn insulation tests</a:t>
            </a:r>
          </a:p>
        </p:txBody>
      </p:sp>
      <p:sp>
        <p:nvSpPr>
          <p:cNvPr id="3" name="Content Placeholder 2"/>
          <p:cNvSpPr>
            <a:spLocks noGrp="1"/>
          </p:cNvSpPr>
          <p:nvPr>
            <p:ph idx="1"/>
          </p:nvPr>
        </p:nvSpPr>
        <p:spPr>
          <a:xfrm>
            <a:off x="365900" y="920358"/>
            <a:ext cx="8680900" cy="4906963"/>
          </a:xfrm>
        </p:spPr>
        <p:txBody>
          <a:bodyPr>
            <a:normAutofit/>
          </a:bodyPr>
          <a:lstStyle/>
          <a:p>
            <a:pPr marL="342900" lvl="1">
              <a:buFont typeface="Arial"/>
              <a:buChar char="•"/>
            </a:pPr>
            <a:r>
              <a:rPr lang="en-US" dirty="0">
                <a:solidFill>
                  <a:schemeClr val="tx1"/>
                </a:solidFill>
                <a:latin typeface="Calibri" panose="020F0502020204030204" pitchFamily="34" charset="0"/>
              </a:rPr>
              <a:t>For LHC, the turn-to-turn insulation at warm was tested with a factor of 2 with respect to the simulated worst </a:t>
            </a:r>
            <a:r>
              <a:rPr lang="en-US" dirty="0" smtClean="0">
                <a:solidFill>
                  <a:schemeClr val="tx1"/>
                </a:solidFill>
                <a:latin typeface="Calibri" panose="020F0502020204030204" pitchFamily="34" charset="0"/>
              </a:rPr>
              <a:t>case, i.e</a:t>
            </a:r>
            <a:r>
              <a:rPr lang="en-US" dirty="0">
                <a:solidFill>
                  <a:schemeClr val="tx1"/>
                </a:solidFill>
                <a:latin typeface="Calibri" panose="020F0502020204030204" pitchFamily="34" charset="0"/>
              </a:rPr>
              <a:t>. 50V*2=100 V/turn, implying an impulse test of 4kV/pole during </a:t>
            </a:r>
            <a:r>
              <a:rPr lang="en-US" dirty="0" smtClean="0">
                <a:solidFill>
                  <a:schemeClr val="tx1"/>
                </a:solidFill>
                <a:latin typeface="Calibri" panose="020F0502020204030204" pitchFamily="34" charset="0"/>
              </a:rPr>
              <a:t>assembly of the LHC dipoles</a:t>
            </a:r>
            <a:endParaRPr lang="en-US" dirty="0">
              <a:solidFill>
                <a:schemeClr val="tx1"/>
              </a:solidFill>
              <a:latin typeface="Calibri" panose="020F0502020204030204" pitchFamily="34" charset="0"/>
            </a:endParaRPr>
          </a:p>
          <a:p>
            <a:pPr marL="342900" lvl="1">
              <a:buFont typeface="Arial"/>
              <a:buChar char="•"/>
            </a:pPr>
            <a:r>
              <a:rPr lang="en-US" dirty="0">
                <a:solidFill>
                  <a:schemeClr val="tx1"/>
                </a:solidFill>
                <a:latin typeface="Calibri" panose="020F0502020204030204" pitchFamily="34" charset="0"/>
              </a:rPr>
              <a:t>Both the QXF coils and the 11T dipole have problems in applying </a:t>
            </a:r>
            <a:r>
              <a:rPr lang="en-US" dirty="0" smtClean="0">
                <a:solidFill>
                  <a:schemeClr val="tx1"/>
                </a:solidFill>
                <a:latin typeface="Calibri" panose="020F0502020204030204" pitchFamily="34" charset="0"/>
              </a:rPr>
              <a:t>a safety </a:t>
            </a:r>
            <a:r>
              <a:rPr lang="en-US" dirty="0">
                <a:solidFill>
                  <a:schemeClr val="tx1"/>
                </a:solidFill>
                <a:latin typeface="Calibri" panose="020F0502020204030204" pitchFamily="34" charset="0"/>
              </a:rPr>
              <a:t>factor of 2 due to:</a:t>
            </a:r>
          </a:p>
          <a:p>
            <a:pPr marL="857250" lvl="3">
              <a:buFont typeface="Arial"/>
              <a:buChar char="•"/>
            </a:pPr>
            <a:r>
              <a:rPr lang="en-US" dirty="0">
                <a:solidFill>
                  <a:schemeClr val="tx1"/>
                </a:solidFill>
                <a:latin typeface="Calibri" panose="020F0502020204030204" pitchFamily="34" charset="0"/>
              </a:rPr>
              <a:t>High number of turns and/or relatively higher voltage expected between turns</a:t>
            </a:r>
          </a:p>
          <a:p>
            <a:pPr marL="1314450" lvl="4">
              <a:buFont typeface="Arial"/>
              <a:buChar char="•"/>
            </a:pPr>
            <a:r>
              <a:rPr lang="en-US" dirty="0" smtClean="0">
                <a:solidFill>
                  <a:schemeClr val="tx1"/>
                </a:solidFill>
                <a:latin typeface="Calibri" panose="020F0502020204030204" pitchFamily="34" charset="0"/>
              </a:rPr>
              <a:t>Almost 10 </a:t>
            </a:r>
            <a:r>
              <a:rPr lang="en-US" dirty="0">
                <a:solidFill>
                  <a:schemeClr val="tx1"/>
                </a:solidFill>
                <a:latin typeface="Calibri" panose="020F0502020204030204" pitchFamily="34" charset="0"/>
              </a:rPr>
              <a:t>kV peak between layers for MBH (ref. A. </a:t>
            </a:r>
            <a:r>
              <a:rPr lang="en-US" dirty="0" err="1">
                <a:solidFill>
                  <a:schemeClr val="tx1"/>
                </a:solidFill>
                <a:latin typeface="Calibri" panose="020F0502020204030204" pitchFamily="34" charset="0"/>
              </a:rPr>
              <a:t>Foussat</a:t>
            </a:r>
            <a:r>
              <a:rPr lang="en-US" dirty="0">
                <a:solidFill>
                  <a:schemeClr val="tx1"/>
                </a:solidFill>
                <a:latin typeface="Calibri" panose="020F0502020204030204" pitchFamily="34" charset="0"/>
              </a:rPr>
              <a:t>)</a:t>
            </a:r>
          </a:p>
          <a:p>
            <a:pPr marL="1314450" lvl="4">
              <a:buFont typeface="Arial"/>
              <a:buChar char="•"/>
            </a:pPr>
            <a:r>
              <a:rPr lang="en-US" dirty="0">
                <a:solidFill>
                  <a:schemeClr val="tx1"/>
                </a:solidFill>
                <a:latin typeface="Calibri" panose="020F0502020204030204" pitchFamily="34" charset="0"/>
              </a:rPr>
              <a:t>10 kV for the full magnet at cold for QXF </a:t>
            </a:r>
            <a:r>
              <a:rPr lang="en-US" dirty="0" smtClean="0">
                <a:solidFill>
                  <a:schemeClr val="tx1"/>
                </a:solidFill>
                <a:latin typeface="Calibri" panose="020F0502020204030204" pitchFamily="34" charset="0"/>
              </a:rPr>
              <a:t>(ref. </a:t>
            </a:r>
            <a:r>
              <a:rPr lang="en-US" dirty="0">
                <a:solidFill>
                  <a:schemeClr val="tx1"/>
                </a:solidFill>
                <a:latin typeface="Calibri" panose="020F0502020204030204" pitchFamily="34" charset="0"/>
              </a:rPr>
              <a:t>M. </a:t>
            </a:r>
            <a:r>
              <a:rPr lang="en-US" dirty="0" err="1">
                <a:solidFill>
                  <a:schemeClr val="tx1"/>
                </a:solidFill>
                <a:latin typeface="Calibri" panose="020F0502020204030204" pitchFamily="34" charset="0"/>
              </a:rPr>
              <a:t>Marchevsky</a:t>
            </a:r>
            <a:r>
              <a:rPr lang="en-US" dirty="0">
                <a:solidFill>
                  <a:schemeClr val="tx1"/>
                </a:solidFill>
                <a:latin typeface="Calibri" panose="020F0502020204030204" pitchFamily="34" charset="0"/>
              </a:rPr>
              <a:t>)</a:t>
            </a:r>
          </a:p>
          <a:p>
            <a:pPr marL="857250" lvl="3">
              <a:buFont typeface="Arial"/>
              <a:buChar char="•"/>
            </a:pPr>
            <a:r>
              <a:rPr lang="en-US" dirty="0">
                <a:solidFill>
                  <a:schemeClr val="tx1"/>
                </a:solidFill>
                <a:latin typeface="Calibri" panose="020F0502020204030204" pitchFamily="34" charset="0"/>
              </a:rPr>
              <a:t>The physics of the impulse test where the voltage distribution is not uniform*</a:t>
            </a:r>
          </a:p>
          <a:p>
            <a:pPr marL="342900" lvl="1">
              <a:buFont typeface="Arial"/>
              <a:buChar char="•"/>
            </a:pPr>
            <a:r>
              <a:rPr lang="en-US" dirty="0">
                <a:solidFill>
                  <a:schemeClr val="tx1"/>
                </a:solidFill>
                <a:latin typeface="Calibri" panose="020F0502020204030204" pitchFamily="34" charset="0"/>
              </a:rPr>
              <a:t>This problem has not been treated in detail at the HVWL-</a:t>
            </a:r>
            <a:r>
              <a:rPr lang="en-US" dirty="0" smtClean="0">
                <a:solidFill>
                  <a:schemeClr val="tx1"/>
                </a:solidFill>
                <a:latin typeface="Calibri" panose="020F0502020204030204" pitchFamily="34" charset="0"/>
              </a:rPr>
              <a:t>WG yet</a:t>
            </a:r>
            <a:endParaRPr lang="en-US" dirty="0">
              <a:solidFill>
                <a:schemeClr val="tx1"/>
              </a:solidFill>
              <a:latin typeface="Calibri" panose="020F0502020204030204" pitchFamily="34" charset="0"/>
            </a:endParaRPr>
          </a:p>
          <a:p>
            <a:pPr marL="342900" lvl="1">
              <a:buFont typeface="Arial"/>
              <a:buChar char="•"/>
            </a:pPr>
            <a:r>
              <a:rPr lang="en-US" dirty="0">
                <a:solidFill>
                  <a:schemeClr val="tx1"/>
                </a:solidFill>
                <a:latin typeface="Calibri" panose="020F0502020204030204" pitchFamily="34" charset="0"/>
              </a:rPr>
              <a:t>Follow-up needed as to find a good compromise</a:t>
            </a:r>
          </a:p>
          <a:p>
            <a:endParaRPr lang="en-US" dirty="0">
              <a:solidFill>
                <a:schemeClr val="tx1"/>
              </a:solidFill>
            </a:endParaRPr>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6" name="TextBox 5"/>
          <p:cNvSpPr txBox="1"/>
          <p:nvPr/>
        </p:nvSpPr>
        <p:spPr>
          <a:xfrm>
            <a:off x="1475656" y="5849742"/>
            <a:ext cx="6650453" cy="646331"/>
          </a:xfrm>
          <a:prstGeom prst="rect">
            <a:avLst/>
          </a:prstGeom>
          <a:solidFill>
            <a:srgbClr val="ED7D31"/>
          </a:solidFill>
        </p:spPr>
        <p:txBody>
          <a:bodyPr wrap="none" rtlCol="0">
            <a:spAutoFit/>
          </a:bodyPr>
          <a:lstStyle/>
          <a:p>
            <a:r>
              <a:rPr lang="en-US" dirty="0" smtClean="0"/>
              <a:t>* See talk by M. </a:t>
            </a:r>
            <a:r>
              <a:rPr lang="en-US" dirty="0" err="1" smtClean="0"/>
              <a:t>Marchevsky</a:t>
            </a:r>
            <a:r>
              <a:rPr lang="en-US" dirty="0" smtClean="0"/>
              <a:t> &amp; E. </a:t>
            </a:r>
            <a:r>
              <a:rPr lang="en-US" dirty="0" err="1" smtClean="0"/>
              <a:t>Ravaioli</a:t>
            </a:r>
            <a:r>
              <a:rPr lang="en-US" dirty="0" smtClean="0"/>
              <a:t> at the QXF workshop</a:t>
            </a:r>
          </a:p>
          <a:p>
            <a:r>
              <a:rPr lang="en-US" dirty="0">
                <a:solidFill>
                  <a:schemeClr val="tx2">
                    <a:lumMod val="75000"/>
                  </a:schemeClr>
                </a:solidFill>
                <a:hlinkClick r:id="rId2"/>
              </a:rPr>
              <a:t>https://indico.cern.ch/event/478951</a:t>
            </a:r>
            <a:r>
              <a:rPr lang="en-US" dirty="0" smtClean="0">
                <a:solidFill>
                  <a:schemeClr val="tx2">
                    <a:lumMod val="75000"/>
                  </a:schemeClr>
                </a:solidFill>
                <a:hlinkClick r:id="rId2"/>
              </a:rPr>
              <a:t>/</a:t>
            </a:r>
            <a:endParaRPr lang="en-US" dirty="0" smtClean="0">
              <a:solidFill>
                <a:schemeClr val="tx2">
                  <a:lumMod val="75000"/>
                </a:schemeClr>
              </a:solidFill>
            </a:endParaRPr>
          </a:p>
        </p:txBody>
      </p:sp>
    </p:spTree>
    <p:extLst>
      <p:ext uri="{BB962C8B-B14F-4D97-AF65-F5344CB8AC3E}">
        <p14:creationId xmlns:p14="http://schemas.microsoft.com/office/powerpoint/2010/main" val="157257596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- 1</a:t>
            </a:r>
            <a:endParaRPr lang="en-US" dirty="0"/>
          </a:p>
        </p:txBody>
      </p:sp>
      <p:sp>
        <p:nvSpPr>
          <p:cNvPr id="3" name="Content Placeholder 2"/>
          <p:cNvSpPr>
            <a:spLocks noGrp="1"/>
          </p:cNvSpPr>
          <p:nvPr>
            <p:ph idx="1"/>
          </p:nvPr>
        </p:nvSpPr>
        <p:spPr>
          <a:xfrm>
            <a:off x="827584" y="1124744"/>
            <a:ext cx="7920000" cy="4906963"/>
          </a:xfrm>
        </p:spPr>
        <p:txBody>
          <a:bodyPr>
            <a:normAutofit fontScale="92500" lnSpcReduction="20000"/>
          </a:bodyPr>
          <a:lstStyle/>
          <a:p>
            <a:r>
              <a:rPr lang="en-US" sz="2800" dirty="0" smtClean="0">
                <a:solidFill>
                  <a:schemeClr val="tx1"/>
                </a:solidFill>
              </a:rPr>
              <a:t>Acceptance tests can be defined at </a:t>
            </a:r>
            <a:r>
              <a:rPr lang="en-US" sz="2800" dirty="0" smtClean="0">
                <a:solidFill>
                  <a:schemeClr val="tx1"/>
                </a:solidFill>
              </a:rPr>
              <a:t>(say) 75 </a:t>
            </a:r>
            <a:r>
              <a:rPr lang="en-US" sz="2800" dirty="0" smtClean="0">
                <a:solidFill>
                  <a:schemeClr val="tx1"/>
                </a:solidFill>
              </a:rPr>
              <a:t>K, 1 b</a:t>
            </a:r>
          </a:p>
          <a:p>
            <a:pPr lvl="1"/>
            <a:r>
              <a:rPr lang="en-US" dirty="0">
                <a:solidFill>
                  <a:schemeClr val="tx1"/>
                </a:solidFill>
              </a:rPr>
              <a:t>T</a:t>
            </a:r>
            <a:r>
              <a:rPr lang="en-US" sz="2400" dirty="0" smtClean="0">
                <a:solidFill>
                  <a:schemeClr val="tx1"/>
                </a:solidFill>
              </a:rPr>
              <a:t>he tests at liquid helium are only validating the cryogenic installation down to that temperature, but from magnet point of view, all contractions/movements have taken already place therefore it seems sound</a:t>
            </a:r>
          </a:p>
          <a:p>
            <a:pPr lvl="1"/>
            <a:r>
              <a:rPr lang="en-US" sz="2400" dirty="0" smtClean="0">
                <a:solidFill>
                  <a:schemeClr val="tx1"/>
                </a:solidFill>
              </a:rPr>
              <a:t>This gives a more reasonable picture with respect to scaling factors and levels</a:t>
            </a:r>
          </a:p>
          <a:p>
            <a:r>
              <a:rPr lang="en-US" sz="2800" dirty="0" smtClean="0">
                <a:solidFill>
                  <a:schemeClr val="tx1"/>
                </a:solidFill>
              </a:rPr>
              <a:t>Scaling factors are only applied to the bulk voltage values, not to safety factors (2*U+500). Safety factors are applied </a:t>
            </a:r>
            <a:r>
              <a:rPr lang="en-US" sz="2800" dirty="0" smtClean="0">
                <a:solidFill>
                  <a:schemeClr val="tx1"/>
                </a:solidFill>
              </a:rPr>
              <a:t>further </a:t>
            </a:r>
            <a:r>
              <a:rPr lang="en-US" sz="2800" dirty="0" smtClean="0">
                <a:solidFill>
                  <a:schemeClr val="tx1"/>
                </a:solidFill>
              </a:rPr>
              <a:t>on</a:t>
            </a:r>
          </a:p>
          <a:p>
            <a:r>
              <a:rPr lang="en-US" dirty="0">
                <a:solidFill>
                  <a:srgbClr val="000000"/>
                </a:solidFill>
              </a:rPr>
              <a:t>A more detailed study per magnet is required in order to assess the (</a:t>
            </a:r>
            <a:r>
              <a:rPr lang="en-US" dirty="0" err="1">
                <a:solidFill>
                  <a:srgbClr val="000000"/>
                </a:solidFill>
              </a:rPr>
              <a:t>p,T</a:t>
            </a:r>
            <a:r>
              <a:rPr lang="en-US" dirty="0">
                <a:solidFill>
                  <a:srgbClr val="000000"/>
                </a:solidFill>
              </a:rPr>
              <a:t>) conditions at which the maximum voltages will </a:t>
            </a:r>
            <a:r>
              <a:rPr lang="en-US" dirty="0" smtClean="0">
                <a:solidFill>
                  <a:srgbClr val="000000"/>
                </a:solidFill>
              </a:rPr>
              <a:t>occur</a:t>
            </a:r>
          </a:p>
          <a:p>
            <a:pPr lvl="1"/>
            <a:r>
              <a:rPr lang="en-US" dirty="0" smtClean="0">
                <a:solidFill>
                  <a:srgbClr val="000000"/>
                </a:solidFill>
              </a:rPr>
              <a:t>This should include worst (</a:t>
            </a:r>
            <a:r>
              <a:rPr lang="en-US" dirty="0" err="1" smtClean="0">
                <a:solidFill>
                  <a:srgbClr val="000000"/>
                </a:solidFill>
              </a:rPr>
              <a:t>p</a:t>
            </a:r>
            <a:r>
              <a:rPr lang="en-US" dirty="0" err="1">
                <a:solidFill>
                  <a:srgbClr val="000000"/>
                </a:solidFill>
              </a:rPr>
              <a:t>,</a:t>
            </a:r>
            <a:r>
              <a:rPr lang="en-US" dirty="0" err="1" smtClean="0">
                <a:solidFill>
                  <a:srgbClr val="000000"/>
                </a:solidFill>
              </a:rPr>
              <a:t>T,U</a:t>
            </a:r>
            <a:r>
              <a:rPr lang="en-US" dirty="0" smtClean="0">
                <a:solidFill>
                  <a:srgbClr val="000000"/>
                </a:solidFill>
              </a:rPr>
              <a:t>) as a function of time</a:t>
            </a:r>
            <a:endParaRPr lang="en-US" dirty="0">
              <a:solidFill>
                <a:srgbClr val="000000"/>
              </a:solidFill>
            </a:endParaRPr>
          </a:p>
        </p:txBody>
      </p:sp>
    </p:spTree>
    <p:extLst>
      <p:ext uri="{BB962C8B-B14F-4D97-AF65-F5344CB8AC3E}">
        <p14:creationId xmlns:p14="http://schemas.microsoft.com/office/powerpoint/2010/main" val="21696137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- 2</a:t>
            </a:r>
            <a:endParaRPr lang="en-US" dirty="0"/>
          </a:p>
        </p:txBody>
      </p:sp>
      <p:sp>
        <p:nvSpPr>
          <p:cNvPr id="3" name="Content Placeholder 2"/>
          <p:cNvSpPr>
            <a:spLocks noGrp="1"/>
          </p:cNvSpPr>
          <p:nvPr>
            <p:ph idx="1"/>
          </p:nvPr>
        </p:nvSpPr>
        <p:spPr>
          <a:xfrm>
            <a:off x="640773" y="1166699"/>
            <a:ext cx="7920000" cy="4906963"/>
          </a:xfrm>
        </p:spPr>
        <p:txBody>
          <a:bodyPr>
            <a:normAutofit lnSpcReduction="10000"/>
          </a:bodyPr>
          <a:lstStyle/>
          <a:p>
            <a:r>
              <a:rPr lang="en-US" sz="2800" dirty="0" smtClean="0">
                <a:solidFill>
                  <a:srgbClr val="000000"/>
                </a:solidFill>
              </a:rPr>
              <a:t>The same principles will be applied to all cold components of the electrical circuits</a:t>
            </a:r>
          </a:p>
          <a:p>
            <a:r>
              <a:rPr lang="en-US" dirty="0" smtClean="0">
                <a:solidFill>
                  <a:srgbClr val="000000"/>
                </a:solidFill>
              </a:rPr>
              <a:t>The same type of analysis is required for the warm parts of the circuits (converters, warm cables, energy extraction if required)</a:t>
            </a:r>
          </a:p>
          <a:p>
            <a:r>
              <a:rPr lang="en-US" dirty="0" smtClean="0">
                <a:solidFill>
                  <a:srgbClr val="000000"/>
                </a:solidFill>
              </a:rPr>
              <a:t>Implications to test stations at the different labs have to be analyzed and further discussed </a:t>
            </a:r>
          </a:p>
          <a:p>
            <a:pPr lvl="1"/>
            <a:r>
              <a:rPr lang="en-US" dirty="0" smtClean="0">
                <a:solidFill>
                  <a:srgbClr val="000000"/>
                </a:solidFill>
              </a:rPr>
              <a:t>SM18 test benches are designed for a maximum of 3kV from active parts to ground at nominal operating conditions</a:t>
            </a:r>
          </a:p>
          <a:p>
            <a:r>
              <a:rPr lang="en-US" dirty="0">
                <a:solidFill>
                  <a:srgbClr val="000000"/>
                </a:solidFill>
              </a:rPr>
              <a:t>C</a:t>
            </a:r>
            <a:r>
              <a:rPr lang="en-US" sz="2800" dirty="0" smtClean="0">
                <a:solidFill>
                  <a:srgbClr val="000000"/>
                </a:solidFill>
              </a:rPr>
              <a:t>onvergence is needed for a strategy on turn-to-turn voltage test levels and procedures</a:t>
            </a:r>
            <a:endParaRPr lang="en-US" sz="2800" dirty="0">
              <a:solidFill>
                <a:srgbClr val="000000"/>
              </a:solidFill>
            </a:endParaRPr>
          </a:p>
        </p:txBody>
      </p:sp>
    </p:spTree>
    <p:extLst>
      <p:ext uri="{BB962C8B-B14F-4D97-AF65-F5344CB8AC3E}">
        <p14:creationId xmlns:p14="http://schemas.microsoft.com/office/powerpoint/2010/main" val="249438024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448" y="4149080"/>
            <a:ext cx="7920000" cy="720000"/>
          </a:xfrm>
        </p:spPr>
        <p:txBody>
          <a:bodyPr/>
          <a:lstStyle/>
          <a:p>
            <a:r>
              <a:rPr lang="en-US" dirty="0" smtClean="0"/>
              <a:t>Many thanks for your attention!</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19</a:t>
            </a:fld>
            <a:endParaRPr lang="fr-FR"/>
          </a:p>
        </p:txBody>
      </p:sp>
      <p:sp>
        <p:nvSpPr>
          <p:cNvPr id="3" name="Rectangle 2"/>
          <p:cNvSpPr/>
          <p:nvPr/>
        </p:nvSpPr>
        <p:spPr>
          <a:xfrm>
            <a:off x="1907704" y="1052736"/>
            <a:ext cx="6192688" cy="1938992"/>
          </a:xfrm>
          <a:prstGeom prst="rect">
            <a:avLst/>
          </a:prstGeom>
          <a:solidFill>
            <a:schemeClr val="bg2"/>
          </a:solidFill>
        </p:spPr>
        <p:txBody>
          <a:bodyPr wrap="square">
            <a:spAutoFit/>
          </a:bodyPr>
          <a:lstStyle/>
          <a:p>
            <a:pPr algn="just"/>
            <a:r>
              <a:rPr lang="en-US" sz="2400" dirty="0" smtClean="0">
                <a:solidFill>
                  <a:srgbClr val="FFFFFF"/>
                </a:solidFill>
              </a:rPr>
              <a:t>Many thanks for the fruitful discussions to colleagues </a:t>
            </a:r>
            <a:r>
              <a:rPr lang="en-US" sz="2400" dirty="0">
                <a:solidFill>
                  <a:srgbClr val="FFFFFF"/>
                </a:solidFill>
              </a:rPr>
              <a:t>at CERN </a:t>
            </a:r>
            <a:r>
              <a:rPr lang="en-US" sz="2400" dirty="0" smtClean="0">
                <a:solidFill>
                  <a:srgbClr val="FFFFFF"/>
                </a:solidFill>
              </a:rPr>
              <a:t>(B. </a:t>
            </a:r>
            <a:r>
              <a:rPr lang="en-US" sz="2400" dirty="0" err="1" smtClean="0">
                <a:solidFill>
                  <a:srgbClr val="FFFFFF"/>
                </a:solidFill>
              </a:rPr>
              <a:t>Auchmann</a:t>
            </a:r>
            <a:r>
              <a:rPr lang="en-US" sz="2400" smtClean="0">
                <a:solidFill>
                  <a:srgbClr val="FFFFFF"/>
                </a:solidFill>
              </a:rPr>
              <a:t>, P</a:t>
            </a:r>
            <a:r>
              <a:rPr lang="en-US" sz="2400" dirty="0">
                <a:solidFill>
                  <a:srgbClr val="FFFFFF"/>
                </a:solidFill>
              </a:rPr>
              <a:t>. </a:t>
            </a:r>
            <a:r>
              <a:rPr lang="en-US" sz="2400" dirty="0" err="1">
                <a:solidFill>
                  <a:srgbClr val="FFFFFF"/>
                </a:solidFill>
              </a:rPr>
              <a:t>Fessia</a:t>
            </a:r>
            <a:r>
              <a:rPr lang="en-US" sz="2400" dirty="0">
                <a:solidFill>
                  <a:srgbClr val="FFFFFF"/>
                </a:solidFill>
              </a:rPr>
              <a:t>, A. </a:t>
            </a:r>
            <a:r>
              <a:rPr lang="en-US" sz="2400" dirty="0" err="1">
                <a:solidFill>
                  <a:srgbClr val="FFFFFF"/>
                </a:solidFill>
              </a:rPr>
              <a:t>Foussat</a:t>
            </a:r>
            <a:r>
              <a:rPr lang="en-US" sz="2400" dirty="0" smtClean="0">
                <a:solidFill>
                  <a:srgbClr val="FFFFFF"/>
                </a:solidFill>
              </a:rPr>
              <a:t>, S. </a:t>
            </a:r>
            <a:r>
              <a:rPr lang="en-US" sz="2400" dirty="0" err="1" smtClean="0">
                <a:solidFill>
                  <a:srgbClr val="FFFFFF"/>
                </a:solidFill>
              </a:rPr>
              <a:t>Izquierdo</a:t>
            </a:r>
            <a:r>
              <a:rPr lang="en-US" sz="2400" dirty="0" smtClean="0">
                <a:solidFill>
                  <a:srgbClr val="FFFFFF"/>
                </a:solidFill>
              </a:rPr>
              <a:t>, F</a:t>
            </a:r>
            <a:r>
              <a:rPr lang="en-US" sz="2400" dirty="0">
                <a:solidFill>
                  <a:srgbClr val="FFFFFF"/>
                </a:solidFill>
              </a:rPr>
              <a:t>. </a:t>
            </a:r>
            <a:r>
              <a:rPr lang="en-US" sz="2400" dirty="0" err="1">
                <a:solidFill>
                  <a:srgbClr val="FFFFFF"/>
                </a:solidFill>
              </a:rPr>
              <a:t>Savary</a:t>
            </a:r>
            <a:r>
              <a:rPr lang="en-US" sz="2400" dirty="0">
                <a:solidFill>
                  <a:srgbClr val="FFFFFF"/>
                </a:solidFill>
              </a:rPr>
              <a:t>) and at Collaborating Institutes (G. </a:t>
            </a:r>
            <a:r>
              <a:rPr lang="en-US" sz="2400" dirty="0" err="1">
                <a:solidFill>
                  <a:srgbClr val="FFFFFF"/>
                </a:solidFill>
              </a:rPr>
              <a:t>Ambrosio</a:t>
            </a:r>
            <a:r>
              <a:rPr lang="en-US" sz="2400" dirty="0">
                <a:solidFill>
                  <a:srgbClr val="FFFFFF"/>
                </a:solidFill>
              </a:rPr>
              <a:t>, </a:t>
            </a:r>
            <a:r>
              <a:rPr lang="en-US" sz="2400" dirty="0" smtClean="0">
                <a:solidFill>
                  <a:srgbClr val="FFFFFF"/>
                </a:solidFill>
              </a:rPr>
              <a:t>T. </a:t>
            </a:r>
            <a:r>
              <a:rPr lang="en-US" sz="2400" dirty="0" err="1" smtClean="0">
                <a:solidFill>
                  <a:srgbClr val="FFFFFF"/>
                </a:solidFill>
              </a:rPr>
              <a:t>Holik</a:t>
            </a:r>
            <a:r>
              <a:rPr lang="en-US" sz="2400" dirty="0" smtClean="0">
                <a:solidFill>
                  <a:srgbClr val="FFFFFF"/>
                </a:solidFill>
              </a:rPr>
              <a:t>, M</a:t>
            </a:r>
            <a:r>
              <a:rPr lang="en-US" sz="2400" dirty="0">
                <a:solidFill>
                  <a:srgbClr val="FFFFFF"/>
                </a:solidFill>
              </a:rPr>
              <a:t>. </a:t>
            </a:r>
            <a:r>
              <a:rPr lang="en-US" sz="2400" dirty="0" err="1" smtClean="0">
                <a:solidFill>
                  <a:srgbClr val="FFFFFF"/>
                </a:solidFill>
              </a:rPr>
              <a:t>Marchevsky</a:t>
            </a:r>
            <a:r>
              <a:rPr lang="en-US" sz="2400" dirty="0" smtClean="0">
                <a:solidFill>
                  <a:srgbClr val="FFFFFF"/>
                </a:solidFill>
              </a:rPr>
              <a:t>, </a:t>
            </a:r>
            <a:r>
              <a:rPr lang="en-US" sz="2400" dirty="0" err="1" smtClean="0">
                <a:solidFill>
                  <a:srgbClr val="FFFFFF"/>
                </a:solidFill>
              </a:rPr>
              <a:t>E.Ravaioli</a:t>
            </a:r>
            <a:r>
              <a:rPr lang="en-US" sz="2400" dirty="0" smtClean="0">
                <a:solidFill>
                  <a:srgbClr val="FFFFFF"/>
                </a:solidFill>
              </a:rPr>
              <a:t>)</a:t>
            </a:r>
            <a:endParaRPr lang="en-US" sz="2400" dirty="0">
              <a:solidFill>
                <a:srgbClr val="FFFFFF"/>
              </a:solidFill>
            </a:endParaRPr>
          </a:p>
        </p:txBody>
      </p:sp>
    </p:spTree>
    <p:extLst>
      <p:ext uri="{BB962C8B-B14F-4D97-AF65-F5344CB8AC3E}">
        <p14:creationId xmlns:p14="http://schemas.microsoft.com/office/powerpoint/2010/main" val="5698109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92500" lnSpcReduction="10000"/>
          </a:bodyPr>
          <a:lstStyle/>
          <a:p>
            <a:r>
              <a:rPr lang="en-US" dirty="0">
                <a:solidFill>
                  <a:schemeClr val="tx1"/>
                </a:solidFill>
              </a:rPr>
              <a:t>Introduction</a:t>
            </a:r>
          </a:p>
          <a:p>
            <a:endParaRPr lang="en-US" dirty="0">
              <a:solidFill>
                <a:schemeClr val="tx1"/>
              </a:solidFill>
            </a:endParaRPr>
          </a:p>
          <a:p>
            <a:r>
              <a:rPr lang="en-US" dirty="0">
                <a:solidFill>
                  <a:schemeClr val="tx1"/>
                </a:solidFill>
              </a:rPr>
              <a:t>HL-LHC HVWL Working Group</a:t>
            </a:r>
          </a:p>
          <a:p>
            <a:endParaRPr lang="en-US" dirty="0">
              <a:solidFill>
                <a:schemeClr val="tx1"/>
              </a:solidFill>
            </a:endParaRPr>
          </a:p>
          <a:p>
            <a:r>
              <a:rPr lang="en-US" dirty="0" smtClean="0">
                <a:solidFill>
                  <a:schemeClr val="tx1"/>
                </a:solidFill>
              </a:rPr>
              <a:t>What strategy to apply to define test levels?</a:t>
            </a:r>
            <a:endParaRPr lang="en-US" dirty="0">
              <a:solidFill>
                <a:schemeClr val="tx1"/>
              </a:solidFill>
            </a:endParaRPr>
          </a:p>
          <a:p>
            <a:endParaRPr lang="en-US" dirty="0">
              <a:solidFill>
                <a:schemeClr val="tx1"/>
              </a:solidFill>
            </a:endParaRPr>
          </a:p>
          <a:p>
            <a:r>
              <a:rPr lang="en-US" dirty="0">
                <a:solidFill>
                  <a:schemeClr val="tx1"/>
                </a:solidFill>
              </a:rPr>
              <a:t>MQXF case study</a:t>
            </a:r>
          </a:p>
          <a:p>
            <a:endParaRPr lang="en-US" dirty="0">
              <a:solidFill>
                <a:schemeClr val="tx1"/>
              </a:solidFill>
            </a:endParaRPr>
          </a:p>
          <a:p>
            <a:r>
              <a:rPr lang="en-US" dirty="0">
                <a:solidFill>
                  <a:schemeClr val="tx1"/>
                </a:solidFill>
              </a:rPr>
              <a:t>11 T </a:t>
            </a:r>
            <a:r>
              <a:rPr lang="en-US" dirty="0" smtClean="0">
                <a:solidFill>
                  <a:schemeClr val="tx1"/>
                </a:solidFill>
              </a:rPr>
              <a:t>Dipole case </a:t>
            </a:r>
            <a:r>
              <a:rPr lang="en-US" dirty="0">
                <a:solidFill>
                  <a:schemeClr val="tx1"/>
                </a:solidFill>
              </a:rPr>
              <a:t>study</a:t>
            </a:r>
          </a:p>
          <a:p>
            <a:endParaRPr lang="en-US" dirty="0">
              <a:solidFill>
                <a:schemeClr val="tx1"/>
              </a:solidFill>
            </a:endParaRPr>
          </a:p>
          <a:p>
            <a:r>
              <a:rPr lang="en-US" dirty="0">
                <a:solidFill>
                  <a:schemeClr val="tx1"/>
                </a:solidFill>
              </a:rPr>
              <a:t>Conclusions</a:t>
            </a:r>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423609190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286049" y="1258341"/>
            <a:ext cx="8434800" cy="4906963"/>
          </a:xfrm>
        </p:spPr>
        <p:txBody>
          <a:bodyPr>
            <a:normAutofit/>
          </a:bodyPr>
          <a:lstStyle/>
          <a:p>
            <a:pPr algn="just"/>
            <a:r>
              <a:rPr lang="en-GB" dirty="0" smtClean="0">
                <a:solidFill>
                  <a:srgbClr val="000000"/>
                </a:solidFill>
              </a:rPr>
              <a:t>One of the main aspects for </a:t>
            </a:r>
            <a:r>
              <a:rPr lang="en-GB" dirty="0">
                <a:solidFill>
                  <a:srgbClr val="000000"/>
                </a:solidFill>
              </a:rPr>
              <a:t>design </a:t>
            </a:r>
            <a:r>
              <a:rPr lang="en-GB" dirty="0" smtClean="0">
                <a:solidFill>
                  <a:srgbClr val="000000"/>
                </a:solidFill>
              </a:rPr>
              <a:t>of superconducting circuits is also the monitoring </a:t>
            </a:r>
            <a:r>
              <a:rPr lang="en-GB" dirty="0">
                <a:solidFill>
                  <a:srgbClr val="000000"/>
                </a:solidFill>
              </a:rPr>
              <a:t>of the </a:t>
            </a:r>
            <a:r>
              <a:rPr lang="en-GB" b="1" dirty="0" smtClean="0">
                <a:solidFill>
                  <a:srgbClr val="FF0000"/>
                </a:solidFill>
              </a:rPr>
              <a:t>electrical quality </a:t>
            </a:r>
            <a:r>
              <a:rPr lang="en-GB" dirty="0" smtClean="0">
                <a:solidFill>
                  <a:srgbClr val="000000"/>
                </a:solidFill>
              </a:rPr>
              <a:t>of the components during manufacturing, tests </a:t>
            </a:r>
            <a:r>
              <a:rPr lang="en-GB" dirty="0">
                <a:solidFill>
                  <a:srgbClr val="000000"/>
                </a:solidFill>
              </a:rPr>
              <a:t>and </a:t>
            </a:r>
            <a:r>
              <a:rPr lang="en-GB" dirty="0" smtClean="0">
                <a:solidFill>
                  <a:srgbClr val="000000"/>
                </a:solidFill>
              </a:rPr>
              <a:t>hardware commissioning</a:t>
            </a:r>
          </a:p>
          <a:p>
            <a:pPr algn="just"/>
            <a:r>
              <a:rPr lang="en-GB" dirty="0" smtClean="0">
                <a:solidFill>
                  <a:srgbClr val="000000"/>
                </a:solidFill>
              </a:rPr>
              <a:t>All </a:t>
            </a:r>
            <a:r>
              <a:rPr lang="en-GB" dirty="0">
                <a:solidFill>
                  <a:srgbClr val="000000"/>
                </a:solidFill>
              </a:rPr>
              <a:t>circuit </a:t>
            </a:r>
            <a:r>
              <a:rPr lang="en-GB" dirty="0" smtClean="0">
                <a:solidFill>
                  <a:srgbClr val="000000"/>
                </a:solidFill>
              </a:rPr>
              <a:t>components (magnets, bus bars, link, current leads, instrumentation), </a:t>
            </a:r>
            <a:r>
              <a:rPr lang="en-GB" dirty="0">
                <a:solidFill>
                  <a:srgbClr val="000000"/>
                </a:solidFill>
              </a:rPr>
              <a:t>including </a:t>
            </a:r>
            <a:r>
              <a:rPr lang="en-GB" dirty="0" smtClean="0">
                <a:solidFill>
                  <a:srgbClr val="000000"/>
                </a:solidFill>
              </a:rPr>
              <a:t>also the </a:t>
            </a:r>
            <a:r>
              <a:rPr lang="en-GB" dirty="0">
                <a:solidFill>
                  <a:srgbClr val="000000"/>
                </a:solidFill>
              </a:rPr>
              <a:t>warm DC distribution </a:t>
            </a:r>
            <a:r>
              <a:rPr lang="en-GB" dirty="0" smtClean="0">
                <a:solidFill>
                  <a:srgbClr val="000000"/>
                </a:solidFill>
              </a:rPr>
              <a:t>elements, have to be </a:t>
            </a:r>
            <a:r>
              <a:rPr lang="en-GB" b="1" dirty="0" smtClean="0">
                <a:solidFill>
                  <a:srgbClr val="FF0000"/>
                </a:solidFill>
              </a:rPr>
              <a:t>harmonised</a:t>
            </a:r>
            <a:r>
              <a:rPr lang="en-GB" dirty="0" smtClean="0">
                <a:solidFill>
                  <a:srgbClr val="FF0000"/>
                </a:solidFill>
              </a:rPr>
              <a:t> </a:t>
            </a:r>
            <a:r>
              <a:rPr lang="en-GB" dirty="0" smtClean="0">
                <a:solidFill>
                  <a:srgbClr val="000000"/>
                </a:solidFill>
              </a:rPr>
              <a:t>in this respect</a:t>
            </a:r>
          </a:p>
          <a:p>
            <a:pPr algn="just"/>
            <a:r>
              <a:rPr lang="en-GB" dirty="0" smtClean="0">
                <a:solidFill>
                  <a:srgbClr val="000000"/>
                </a:solidFill>
              </a:rPr>
              <a:t>To </a:t>
            </a:r>
            <a:r>
              <a:rPr lang="en-GB" dirty="0">
                <a:solidFill>
                  <a:srgbClr val="000000"/>
                </a:solidFill>
              </a:rPr>
              <a:t>this aim, </a:t>
            </a:r>
            <a:r>
              <a:rPr lang="en-GB" dirty="0" smtClean="0">
                <a:solidFill>
                  <a:srgbClr val="000000"/>
                </a:solidFill>
              </a:rPr>
              <a:t>one has to define </a:t>
            </a:r>
            <a:r>
              <a:rPr lang="en-GB" dirty="0">
                <a:solidFill>
                  <a:srgbClr val="000000"/>
                </a:solidFill>
              </a:rPr>
              <a:t>as soon as </a:t>
            </a:r>
            <a:r>
              <a:rPr lang="en-GB" dirty="0" smtClean="0">
                <a:solidFill>
                  <a:srgbClr val="000000"/>
                </a:solidFill>
              </a:rPr>
              <a:t>possible </a:t>
            </a:r>
            <a:r>
              <a:rPr lang="en-GB" b="1" dirty="0" smtClean="0">
                <a:solidFill>
                  <a:srgbClr val="FF0000"/>
                </a:solidFill>
              </a:rPr>
              <a:t>the </a:t>
            </a:r>
            <a:r>
              <a:rPr lang="en-GB" b="1" dirty="0">
                <a:solidFill>
                  <a:srgbClr val="FF0000"/>
                </a:solidFill>
              </a:rPr>
              <a:t>tests and the voltage </a:t>
            </a:r>
            <a:r>
              <a:rPr lang="en-GB" b="1" dirty="0" smtClean="0">
                <a:solidFill>
                  <a:srgbClr val="FF0000"/>
                </a:solidFill>
              </a:rPr>
              <a:t>levels</a:t>
            </a:r>
            <a:r>
              <a:rPr lang="en-GB" dirty="0" smtClean="0">
                <a:solidFill>
                  <a:srgbClr val="000000"/>
                </a:solidFill>
              </a:rPr>
              <a:t>, </a:t>
            </a:r>
            <a:r>
              <a:rPr lang="en-GB" dirty="0">
                <a:solidFill>
                  <a:srgbClr val="000000"/>
                </a:solidFill>
              </a:rPr>
              <a:t>in agreement with the equipment </a:t>
            </a:r>
            <a:r>
              <a:rPr lang="en-GB" dirty="0" smtClean="0">
                <a:solidFill>
                  <a:srgbClr val="000000"/>
                </a:solidFill>
              </a:rPr>
              <a:t>owner</a:t>
            </a:r>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93708045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The HVWL WG</a:t>
            </a:r>
            <a:endParaRPr lang="en-US" dirty="0"/>
          </a:p>
        </p:txBody>
      </p:sp>
      <p:sp>
        <p:nvSpPr>
          <p:cNvPr id="3" name="Content Placeholder 2"/>
          <p:cNvSpPr>
            <a:spLocks noGrp="1"/>
          </p:cNvSpPr>
          <p:nvPr>
            <p:ph idx="1"/>
          </p:nvPr>
        </p:nvSpPr>
        <p:spPr>
          <a:xfrm>
            <a:off x="467544" y="692696"/>
            <a:ext cx="8507288" cy="5832648"/>
          </a:xfrm>
        </p:spPr>
        <p:txBody>
          <a:bodyPr/>
          <a:lstStyle/>
          <a:p>
            <a:r>
              <a:rPr lang="en-US" sz="2000" dirty="0" smtClean="0">
                <a:solidFill>
                  <a:schemeClr val="tx1"/>
                </a:solidFill>
              </a:rPr>
              <a:t>Regular meetings, bi-weekly in average</a:t>
            </a:r>
          </a:p>
          <a:p>
            <a:r>
              <a:rPr lang="en-US" sz="2000" dirty="0" smtClean="0">
                <a:solidFill>
                  <a:schemeClr val="tx1"/>
                </a:solidFill>
              </a:rPr>
              <a:t>Membership</a:t>
            </a:r>
          </a:p>
          <a:p>
            <a:endParaRPr lang="en-US" dirty="0" smtClean="0"/>
          </a:p>
          <a:p>
            <a:endParaRPr lang="en-US" dirty="0"/>
          </a:p>
          <a:p>
            <a:endParaRPr lang="en-US" dirty="0" smtClean="0"/>
          </a:p>
          <a:p>
            <a:endParaRPr lang="en-US" sz="2000" dirty="0" smtClean="0"/>
          </a:p>
          <a:p>
            <a:r>
              <a:rPr lang="en-US" sz="2000" dirty="0" smtClean="0">
                <a:solidFill>
                  <a:srgbClr val="000000"/>
                </a:solidFill>
              </a:rPr>
              <a:t>Based on experience from LHC, the aim is to engineer a common strategy for HL-LHC circuit components</a:t>
            </a:r>
          </a:p>
          <a:p>
            <a:pPr lvl="1"/>
            <a:r>
              <a:rPr lang="en-US" sz="1800" dirty="0" smtClean="0">
                <a:solidFill>
                  <a:srgbClr val="000000"/>
                </a:solidFill>
              </a:rPr>
              <a:t>On </a:t>
            </a:r>
            <a:r>
              <a:rPr lang="en-US" sz="1800" dirty="0">
                <a:solidFill>
                  <a:srgbClr val="000000"/>
                </a:solidFill>
              </a:rPr>
              <a:t>design </a:t>
            </a:r>
            <a:r>
              <a:rPr lang="en-US" sz="1800" dirty="0" smtClean="0">
                <a:solidFill>
                  <a:srgbClr val="000000"/>
                </a:solidFill>
              </a:rPr>
              <a:t>of insulation and voltage withstand levels for main components and ancillaries</a:t>
            </a:r>
          </a:p>
          <a:p>
            <a:pPr lvl="1"/>
            <a:r>
              <a:rPr lang="en-US" sz="1800" dirty="0" smtClean="0">
                <a:solidFill>
                  <a:srgbClr val="000000"/>
                </a:solidFill>
              </a:rPr>
              <a:t>On electrical measurements : dielectric, transfer functions, instrumentation, </a:t>
            </a:r>
            <a:r>
              <a:rPr lang="en-US" sz="1800" dirty="0" err="1" smtClean="0">
                <a:solidFill>
                  <a:srgbClr val="000000"/>
                </a:solidFill>
              </a:rPr>
              <a:t>etc</a:t>
            </a:r>
            <a:endParaRPr lang="en-US" sz="1800" dirty="0" smtClean="0">
              <a:solidFill>
                <a:srgbClr val="000000"/>
              </a:solidFill>
            </a:endParaRPr>
          </a:p>
          <a:p>
            <a:pPr lvl="1"/>
            <a:r>
              <a:rPr lang="en-US" sz="1800" dirty="0" smtClean="0">
                <a:solidFill>
                  <a:srgbClr val="000000"/>
                </a:solidFill>
              </a:rPr>
              <a:t>Common understanding and application of </a:t>
            </a:r>
            <a:r>
              <a:rPr lang="en-US" sz="1800" dirty="0" err="1" smtClean="0">
                <a:solidFill>
                  <a:srgbClr val="000000"/>
                </a:solidFill>
              </a:rPr>
              <a:t>ElQA</a:t>
            </a:r>
            <a:r>
              <a:rPr lang="en-US" sz="1800" dirty="0" smtClean="0">
                <a:solidFill>
                  <a:srgbClr val="000000"/>
                </a:solidFill>
              </a:rPr>
              <a:t> </a:t>
            </a:r>
            <a:r>
              <a:rPr lang="en-US" sz="1800" dirty="0" err="1" smtClean="0">
                <a:solidFill>
                  <a:srgbClr val="000000"/>
                </a:solidFill>
              </a:rPr>
              <a:t>programme</a:t>
            </a:r>
            <a:r>
              <a:rPr lang="en-US" sz="1800" dirty="0" smtClean="0">
                <a:solidFill>
                  <a:srgbClr val="000000"/>
                </a:solidFill>
              </a:rPr>
              <a:t> from manufacturing to operation through testing and commissioning</a:t>
            </a:r>
          </a:p>
          <a:p>
            <a:pPr lvl="1"/>
            <a:r>
              <a:rPr lang="en-US" sz="1800" dirty="0" smtClean="0">
                <a:solidFill>
                  <a:srgbClr val="000000"/>
                </a:solidFill>
              </a:rPr>
              <a:t>Adequacy of test infrastructure in  agreement with respect to the defined strategies</a:t>
            </a:r>
          </a:p>
          <a:p>
            <a:pPr lvl="1"/>
            <a:endParaRPr lang="en-US" dirty="0"/>
          </a:p>
        </p:txBody>
      </p:sp>
      <p:sp>
        <p:nvSpPr>
          <p:cNvPr id="4" name="Content Placeholder 2"/>
          <p:cNvSpPr>
            <a:spLocks noGrp="1"/>
          </p:cNvSpPr>
          <p:nvPr/>
        </p:nvSpPr>
        <p:spPr>
          <a:xfrm>
            <a:off x="971600" y="1556792"/>
            <a:ext cx="3392264" cy="1800200"/>
          </a:xfrm>
          <a:prstGeom prst="rect">
            <a:avLst/>
          </a:prstGeom>
        </p:spPr>
        <p:txBody>
          <a:bodyPr vert="horz">
            <a:normAutofit fontScale="62500" lnSpcReduction="20000"/>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dirty="0">
                <a:solidFill>
                  <a:srgbClr val="800000"/>
                </a:solidFill>
              </a:rPr>
              <a:t>Hugo </a:t>
            </a:r>
            <a:r>
              <a:rPr lang="en-US" dirty="0" err="1">
                <a:solidFill>
                  <a:srgbClr val="800000"/>
                </a:solidFill>
              </a:rPr>
              <a:t>Bajas</a:t>
            </a:r>
            <a:r>
              <a:rPr lang="en-US" dirty="0">
                <a:solidFill>
                  <a:srgbClr val="800000"/>
                </a:solidFill>
              </a:rPr>
              <a:t> TE-MSC, </a:t>
            </a:r>
            <a:r>
              <a:rPr lang="en-US" dirty="0" smtClean="0">
                <a:solidFill>
                  <a:srgbClr val="800000"/>
                </a:solidFill>
              </a:rPr>
              <a:t>Secretary</a:t>
            </a:r>
          </a:p>
          <a:p>
            <a:pPr marL="36576" indent="0">
              <a:buNone/>
            </a:pPr>
            <a:r>
              <a:rPr lang="en-US" dirty="0" smtClean="0">
                <a:solidFill>
                  <a:srgbClr val="800000"/>
                </a:solidFill>
              </a:rPr>
              <a:t>Marta </a:t>
            </a:r>
            <a:r>
              <a:rPr lang="en-US" dirty="0" err="1" smtClean="0">
                <a:solidFill>
                  <a:srgbClr val="800000"/>
                </a:solidFill>
              </a:rPr>
              <a:t>Bajko</a:t>
            </a:r>
            <a:r>
              <a:rPr lang="en-US" dirty="0" smtClean="0">
                <a:solidFill>
                  <a:srgbClr val="800000"/>
                </a:solidFill>
              </a:rPr>
              <a:t> TE-MSC</a:t>
            </a:r>
          </a:p>
          <a:p>
            <a:pPr marL="36576" indent="0">
              <a:buNone/>
            </a:pPr>
            <a:r>
              <a:rPr lang="en-US" dirty="0" err="1">
                <a:solidFill>
                  <a:srgbClr val="800000"/>
                </a:solidFill>
              </a:rPr>
              <a:t>Amalia</a:t>
            </a:r>
            <a:r>
              <a:rPr lang="en-US" dirty="0">
                <a:solidFill>
                  <a:srgbClr val="800000"/>
                </a:solidFill>
              </a:rPr>
              <a:t> </a:t>
            </a:r>
            <a:r>
              <a:rPr lang="en-US" dirty="0" err="1">
                <a:solidFill>
                  <a:srgbClr val="800000"/>
                </a:solidFill>
              </a:rPr>
              <a:t>Ballarino</a:t>
            </a:r>
            <a:r>
              <a:rPr lang="en-US" dirty="0">
                <a:solidFill>
                  <a:srgbClr val="800000"/>
                </a:solidFill>
              </a:rPr>
              <a:t> TE-</a:t>
            </a:r>
            <a:r>
              <a:rPr lang="en-US" dirty="0" smtClean="0">
                <a:solidFill>
                  <a:srgbClr val="800000"/>
                </a:solidFill>
              </a:rPr>
              <a:t>MSC</a:t>
            </a:r>
          </a:p>
          <a:p>
            <a:pPr marL="36576" indent="0">
              <a:buNone/>
            </a:pPr>
            <a:r>
              <a:rPr lang="en-US" dirty="0">
                <a:solidFill>
                  <a:srgbClr val="800000"/>
                </a:solidFill>
              </a:rPr>
              <a:t>Mateusz </a:t>
            </a:r>
            <a:r>
              <a:rPr lang="en-US" dirty="0" err="1">
                <a:solidFill>
                  <a:srgbClr val="800000"/>
                </a:solidFill>
              </a:rPr>
              <a:t>Jakub</a:t>
            </a:r>
            <a:r>
              <a:rPr lang="en-US" dirty="0">
                <a:solidFill>
                  <a:srgbClr val="800000"/>
                </a:solidFill>
              </a:rPr>
              <a:t> </a:t>
            </a:r>
            <a:r>
              <a:rPr lang="en-US" dirty="0" err="1">
                <a:solidFill>
                  <a:srgbClr val="800000"/>
                </a:solidFill>
              </a:rPr>
              <a:t>Bednarek</a:t>
            </a:r>
            <a:r>
              <a:rPr lang="en-US" dirty="0">
                <a:solidFill>
                  <a:srgbClr val="800000"/>
                </a:solidFill>
              </a:rPr>
              <a:t> TE-</a:t>
            </a:r>
            <a:r>
              <a:rPr lang="en-US" dirty="0" smtClean="0">
                <a:solidFill>
                  <a:srgbClr val="800000"/>
                </a:solidFill>
              </a:rPr>
              <a:t>MPE</a:t>
            </a:r>
          </a:p>
          <a:p>
            <a:pPr marL="36576" indent="0">
              <a:buNone/>
            </a:pPr>
            <a:r>
              <a:rPr lang="en-US" dirty="0">
                <a:solidFill>
                  <a:srgbClr val="800000"/>
                </a:solidFill>
              </a:rPr>
              <a:t>Jean-Paul Burnet TE-EPC</a:t>
            </a:r>
          </a:p>
          <a:p>
            <a:pPr marL="36576" indent="0">
              <a:buNone/>
            </a:pPr>
            <a:r>
              <a:rPr lang="en-US" dirty="0" smtClean="0">
                <a:solidFill>
                  <a:srgbClr val="800000"/>
                </a:solidFill>
              </a:rPr>
              <a:t>Giorgio </a:t>
            </a:r>
            <a:r>
              <a:rPr lang="en-US" dirty="0" err="1">
                <a:solidFill>
                  <a:srgbClr val="800000"/>
                </a:solidFill>
              </a:rPr>
              <a:t>D'Angelo</a:t>
            </a:r>
            <a:r>
              <a:rPr lang="en-US" dirty="0">
                <a:solidFill>
                  <a:srgbClr val="800000"/>
                </a:solidFill>
              </a:rPr>
              <a:t> TE-MPE</a:t>
            </a:r>
          </a:p>
          <a:p>
            <a:pPr marL="36576" indent="0">
              <a:buNone/>
            </a:pPr>
            <a:r>
              <a:rPr lang="en-US" dirty="0" smtClean="0">
                <a:solidFill>
                  <a:srgbClr val="800000"/>
                </a:solidFill>
              </a:rPr>
              <a:t>Paolo </a:t>
            </a:r>
            <a:r>
              <a:rPr lang="en-US" dirty="0" err="1">
                <a:solidFill>
                  <a:srgbClr val="800000"/>
                </a:solidFill>
              </a:rPr>
              <a:t>Ferracin</a:t>
            </a:r>
            <a:r>
              <a:rPr lang="en-US" dirty="0">
                <a:solidFill>
                  <a:srgbClr val="800000"/>
                </a:solidFill>
              </a:rPr>
              <a:t> TE-</a:t>
            </a:r>
            <a:r>
              <a:rPr lang="en-US" dirty="0" smtClean="0">
                <a:solidFill>
                  <a:srgbClr val="800000"/>
                </a:solidFill>
              </a:rPr>
              <a:t>MSC</a:t>
            </a:r>
            <a:endParaRPr lang="en-US" dirty="0">
              <a:solidFill>
                <a:srgbClr val="800000"/>
              </a:solidFill>
            </a:endParaRPr>
          </a:p>
        </p:txBody>
      </p:sp>
      <p:sp>
        <p:nvSpPr>
          <p:cNvPr id="5" name="Content Placeholder 2"/>
          <p:cNvSpPr>
            <a:spLocks noGrp="1"/>
          </p:cNvSpPr>
          <p:nvPr/>
        </p:nvSpPr>
        <p:spPr>
          <a:xfrm>
            <a:off x="4269612" y="1556792"/>
            <a:ext cx="4118812" cy="1610390"/>
          </a:xfrm>
          <a:prstGeom prst="rect">
            <a:avLst/>
          </a:prstGeom>
        </p:spPr>
        <p:txBody>
          <a:bodyPr vert="horz">
            <a:normAutofit fontScale="62500" lnSpcReduction="20000"/>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dirty="0">
                <a:solidFill>
                  <a:srgbClr val="800000"/>
                </a:solidFill>
              </a:rPr>
              <a:t>Christian </a:t>
            </a:r>
            <a:r>
              <a:rPr lang="en-US" dirty="0" err="1">
                <a:solidFill>
                  <a:srgbClr val="800000"/>
                </a:solidFill>
              </a:rPr>
              <a:t>Giloux</a:t>
            </a:r>
            <a:r>
              <a:rPr lang="en-US" dirty="0">
                <a:solidFill>
                  <a:srgbClr val="800000"/>
                </a:solidFill>
              </a:rPr>
              <a:t> TE-MSC</a:t>
            </a:r>
          </a:p>
          <a:p>
            <a:pPr marL="36576" indent="0">
              <a:buNone/>
            </a:pPr>
            <a:r>
              <a:rPr lang="en-US" dirty="0">
                <a:solidFill>
                  <a:srgbClr val="800000"/>
                </a:solidFill>
              </a:rPr>
              <a:t>Juan Carlos Pérez TE-MSC</a:t>
            </a:r>
          </a:p>
          <a:p>
            <a:pPr marL="36576" indent="0">
              <a:buNone/>
            </a:pPr>
            <a:r>
              <a:rPr lang="en-US" dirty="0">
                <a:solidFill>
                  <a:srgbClr val="800000"/>
                </a:solidFill>
              </a:rPr>
              <a:t>Jose Vicente Lorenzo Gomez TE-MSC</a:t>
            </a:r>
          </a:p>
          <a:p>
            <a:pPr marL="36576" indent="0">
              <a:buNone/>
            </a:pPr>
            <a:r>
              <a:rPr lang="en-US" dirty="0" smtClean="0">
                <a:solidFill>
                  <a:srgbClr val="800000"/>
                </a:solidFill>
              </a:rPr>
              <a:t>Félix </a:t>
            </a:r>
            <a:r>
              <a:rPr lang="en-US" dirty="0">
                <a:solidFill>
                  <a:srgbClr val="800000"/>
                </a:solidFill>
              </a:rPr>
              <a:t>Rodríguez Mateos TE-MPE, Chair</a:t>
            </a:r>
          </a:p>
          <a:p>
            <a:pPr marL="36576" indent="0">
              <a:buNone/>
            </a:pPr>
            <a:r>
              <a:rPr lang="en-US" dirty="0" err="1" smtClean="0">
                <a:solidFill>
                  <a:srgbClr val="800000"/>
                </a:solidFill>
              </a:rPr>
              <a:t>Frédéric</a:t>
            </a:r>
            <a:r>
              <a:rPr lang="en-US" dirty="0" smtClean="0">
                <a:solidFill>
                  <a:srgbClr val="800000"/>
                </a:solidFill>
              </a:rPr>
              <a:t> </a:t>
            </a:r>
            <a:r>
              <a:rPr lang="en-US" dirty="0" err="1" smtClean="0">
                <a:solidFill>
                  <a:srgbClr val="800000"/>
                </a:solidFill>
              </a:rPr>
              <a:t>Savary</a:t>
            </a:r>
            <a:r>
              <a:rPr lang="en-US" dirty="0" smtClean="0">
                <a:solidFill>
                  <a:srgbClr val="800000"/>
                </a:solidFill>
              </a:rPr>
              <a:t> </a:t>
            </a:r>
            <a:r>
              <a:rPr lang="en-US" dirty="0">
                <a:solidFill>
                  <a:srgbClr val="800000"/>
                </a:solidFill>
              </a:rPr>
              <a:t>TE-</a:t>
            </a:r>
            <a:r>
              <a:rPr lang="en-US" dirty="0" smtClean="0">
                <a:solidFill>
                  <a:srgbClr val="800000"/>
                </a:solidFill>
              </a:rPr>
              <a:t>MSC</a:t>
            </a:r>
          </a:p>
          <a:p>
            <a:pPr marL="36576" indent="0">
              <a:buNone/>
            </a:pPr>
            <a:r>
              <a:rPr lang="en-US" dirty="0" err="1">
                <a:solidFill>
                  <a:srgbClr val="800000"/>
                </a:solidFill>
              </a:rPr>
              <a:t>Ezio</a:t>
            </a:r>
            <a:r>
              <a:rPr lang="en-US" dirty="0">
                <a:solidFill>
                  <a:srgbClr val="800000"/>
                </a:solidFill>
              </a:rPr>
              <a:t> </a:t>
            </a:r>
            <a:r>
              <a:rPr lang="en-US" dirty="0" err="1">
                <a:solidFill>
                  <a:srgbClr val="800000"/>
                </a:solidFill>
              </a:rPr>
              <a:t>Todesco</a:t>
            </a:r>
            <a:r>
              <a:rPr lang="en-US" dirty="0">
                <a:solidFill>
                  <a:srgbClr val="800000"/>
                </a:solidFill>
              </a:rPr>
              <a:t> TE-MSC</a:t>
            </a:r>
          </a:p>
          <a:p>
            <a:endParaRPr lang="en-US" dirty="0">
              <a:solidFill>
                <a:srgbClr val="800000"/>
              </a:solidFill>
            </a:endParaRPr>
          </a:p>
        </p:txBody>
      </p:sp>
    </p:spTree>
    <p:extLst>
      <p:ext uri="{BB962C8B-B14F-4D97-AF65-F5344CB8AC3E}">
        <p14:creationId xmlns:p14="http://schemas.microsoft.com/office/powerpoint/2010/main" val="8916420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729" y="44705"/>
            <a:ext cx="7920000" cy="720000"/>
          </a:xfrm>
        </p:spPr>
        <p:txBody>
          <a:bodyPr/>
          <a:lstStyle/>
          <a:p>
            <a:r>
              <a:rPr lang="en-US" dirty="0" smtClean="0"/>
              <a:t>General strategy</a:t>
            </a:r>
            <a:endParaRPr lang="en-US" dirty="0"/>
          </a:p>
        </p:txBody>
      </p:sp>
      <p:sp>
        <p:nvSpPr>
          <p:cNvPr id="4" name="Rounded Rectangle 3"/>
          <p:cNvSpPr/>
          <p:nvPr/>
        </p:nvSpPr>
        <p:spPr>
          <a:xfrm>
            <a:off x="2915816" y="1196752"/>
            <a:ext cx="3600400" cy="864096"/>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Definition of worst case voltages from quench modeling/model tests</a:t>
            </a:r>
            <a:endParaRPr lang="en-US" dirty="0"/>
          </a:p>
        </p:txBody>
      </p:sp>
      <p:sp>
        <p:nvSpPr>
          <p:cNvPr id="5" name="Rounded Rectangle 4"/>
          <p:cNvSpPr/>
          <p:nvPr/>
        </p:nvSpPr>
        <p:spPr>
          <a:xfrm>
            <a:off x="395536" y="2276872"/>
            <a:ext cx="4248472" cy="1080120"/>
          </a:xfrm>
          <a:prstGeom prst="round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Definition of conditions under which worst case voltages will show up:</a:t>
            </a:r>
          </a:p>
          <a:p>
            <a:pPr algn="ctr"/>
            <a:r>
              <a:rPr lang="en-US" dirty="0"/>
              <a:t>a</a:t>
            </a:r>
            <a:r>
              <a:rPr lang="en-US" dirty="0" smtClean="0"/>
              <a:t>mbient conditions (gas, liquid), pressure and temperature</a:t>
            </a:r>
            <a:endParaRPr lang="en-US" dirty="0"/>
          </a:p>
        </p:txBody>
      </p:sp>
      <p:sp>
        <p:nvSpPr>
          <p:cNvPr id="6" name="Rounded Rectangle 5"/>
          <p:cNvSpPr/>
          <p:nvPr/>
        </p:nvSpPr>
        <p:spPr>
          <a:xfrm>
            <a:off x="395536" y="3429000"/>
            <a:ext cx="3600400" cy="864096"/>
          </a:xfrm>
          <a:prstGeom prst="round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Definition of test conditions</a:t>
            </a:r>
            <a:endParaRPr lang="en-US" dirty="0"/>
          </a:p>
        </p:txBody>
      </p:sp>
      <p:sp>
        <p:nvSpPr>
          <p:cNvPr id="7" name="Rounded Rectangle 6"/>
          <p:cNvSpPr/>
          <p:nvPr/>
        </p:nvSpPr>
        <p:spPr>
          <a:xfrm>
            <a:off x="971600" y="4653136"/>
            <a:ext cx="6336704" cy="1512168"/>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Definition of strategy:</a:t>
            </a:r>
          </a:p>
          <a:p>
            <a:pPr algn="ctr"/>
            <a:r>
              <a:rPr lang="en-US" dirty="0" err="1" smtClean="0"/>
              <a:t>i</a:t>
            </a:r>
            <a:r>
              <a:rPr lang="en-US" dirty="0" smtClean="0"/>
              <a:t>) Validation that the worst case voltages will be endured with no degradation and certain margin</a:t>
            </a:r>
          </a:p>
          <a:p>
            <a:pPr algn="ctr"/>
            <a:r>
              <a:rPr lang="en-US" dirty="0" smtClean="0"/>
              <a:t>ii) Looking for insulation faults</a:t>
            </a:r>
            <a:endParaRPr lang="en-US" dirty="0"/>
          </a:p>
        </p:txBody>
      </p:sp>
      <p:sp>
        <p:nvSpPr>
          <p:cNvPr id="8" name="Right Brace 7"/>
          <p:cNvSpPr/>
          <p:nvPr/>
        </p:nvSpPr>
        <p:spPr>
          <a:xfrm>
            <a:off x="4716016" y="2204864"/>
            <a:ext cx="504056" cy="2160240"/>
          </a:xfrm>
          <a:prstGeom prst="rightBrace">
            <a:avLst/>
          </a:prstGeom>
          <a:ln>
            <a:solidFill>
              <a:srgbClr val="66006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TextBox 8"/>
          <p:cNvSpPr txBox="1"/>
          <p:nvPr/>
        </p:nvSpPr>
        <p:spPr>
          <a:xfrm>
            <a:off x="5508104" y="3140968"/>
            <a:ext cx="1445115" cy="369332"/>
          </a:xfrm>
          <a:prstGeom prst="rect">
            <a:avLst/>
          </a:prstGeom>
          <a:noFill/>
        </p:spPr>
        <p:txBody>
          <a:bodyPr wrap="none" rtlCol="0">
            <a:spAutoFit/>
          </a:bodyPr>
          <a:lstStyle/>
          <a:p>
            <a:r>
              <a:rPr lang="en-US" dirty="0" smtClean="0"/>
              <a:t>Scaling factor </a:t>
            </a:r>
            <a:endParaRPr lang="en-US" dirty="0"/>
          </a:p>
        </p:txBody>
      </p:sp>
      <p:sp>
        <p:nvSpPr>
          <p:cNvPr id="10" name="TextBox 9"/>
          <p:cNvSpPr txBox="1"/>
          <p:nvPr/>
        </p:nvSpPr>
        <p:spPr>
          <a:xfrm>
            <a:off x="6983770" y="3140968"/>
            <a:ext cx="326995" cy="369332"/>
          </a:xfrm>
          <a:prstGeom prst="rect">
            <a:avLst/>
          </a:prstGeom>
          <a:noFill/>
        </p:spPr>
        <p:txBody>
          <a:bodyPr wrap="none" rtlCol="0">
            <a:spAutoFit/>
          </a:bodyPr>
          <a:lstStyle/>
          <a:p>
            <a:r>
              <a:rPr lang="en-US" b="1" i="1" dirty="0" err="1" smtClean="0"/>
              <a:t>ƒ</a:t>
            </a:r>
            <a:endParaRPr lang="en-US" b="1" i="1" dirty="0"/>
          </a:p>
        </p:txBody>
      </p:sp>
      <p:sp>
        <p:nvSpPr>
          <p:cNvPr id="11" name="Curved Left Arrow 10"/>
          <p:cNvSpPr/>
          <p:nvPr/>
        </p:nvSpPr>
        <p:spPr>
          <a:xfrm>
            <a:off x="6983771" y="1772816"/>
            <a:ext cx="2088222" cy="4176464"/>
          </a:xfrm>
          <a:prstGeom prst="curved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Rectangle 11"/>
          <p:cNvSpPr/>
          <p:nvPr/>
        </p:nvSpPr>
        <p:spPr>
          <a:xfrm>
            <a:off x="6770404" y="44705"/>
            <a:ext cx="2301588" cy="11893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350" dirty="0" err="1" smtClean="0">
                <a:solidFill>
                  <a:schemeClr val="tx1"/>
                </a:solidFill>
              </a:rPr>
              <a:t>Vq</a:t>
            </a:r>
            <a:r>
              <a:rPr lang="en-GB" sz="1350" dirty="0" smtClean="0">
                <a:solidFill>
                  <a:schemeClr val="tx1"/>
                </a:solidFill>
              </a:rPr>
              <a:t> – quench voltage</a:t>
            </a:r>
            <a:endParaRPr lang="en-GB" sz="1350" dirty="0">
              <a:solidFill>
                <a:schemeClr val="tx1"/>
              </a:solidFill>
            </a:endParaRPr>
          </a:p>
          <a:p>
            <a:pPr algn="ctr"/>
            <a:r>
              <a:rPr lang="en-GB" sz="1350" dirty="0" err="1" smtClean="0">
                <a:solidFill>
                  <a:schemeClr val="tx1"/>
                </a:solidFill>
              </a:rPr>
              <a:t>Vee</a:t>
            </a:r>
            <a:r>
              <a:rPr lang="en-GB" sz="1350" dirty="0" smtClean="0">
                <a:solidFill>
                  <a:schemeClr val="tx1"/>
                </a:solidFill>
              </a:rPr>
              <a:t> – extraction voltage</a:t>
            </a:r>
            <a:endParaRPr lang="en-GB" sz="1350" dirty="0">
              <a:solidFill>
                <a:schemeClr val="tx1"/>
              </a:solidFill>
            </a:endParaRPr>
          </a:p>
          <a:p>
            <a:pPr algn="ctr"/>
            <a:r>
              <a:rPr lang="en-GB" sz="1350" dirty="0" err="1" smtClean="0">
                <a:solidFill>
                  <a:schemeClr val="tx1"/>
                </a:solidFill>
              </a:rPr>
              <a:t>Vpa</a:t>
            </a:r>
            <a:r>
              <a:rPr lang="en-GB" sz="1350" dirty="0" smtClean="0">
                <a:solidFill>
                  <a:schemeClr val="tx1"/>
                </a:solidFill>
              </a:rPr>
              <a:t> – power abort voltages</a:t>
            </a:r>
            <a:endParaRPr lang="en-GB" sz="1350" dirty="0">
              <a:solidFill>
                <a:schemeClr val="tx1"/>
              </a:solidFill>
            </a:endParaRPr>
          </a:p>
          <a:p>
            <a:pPr algn="ctr"/>
            <a:r>
              <a:rPr lang="en-GB" sz="1350" b="1" dirty="0" err="1" smtClean="0">
                <a:solidFill>
                  <a:schemeClr val="tx1"/>
                </a:solidFill>
              </a:rPr>
              <a:t>Vmaxr</a:t>
            </a:r>
            <a:r>
              <a:rPr lang="en-GB" sz="1350" b="1" dirty="0" smtClean="0">
                <a:solidFill>
                  <a:schemeClr val="tx1"/>
                </a:solidFill>
              </a:rPr>
              <a:t> =</a:t>
            </a:r>
            <a:r>
              <a:rPr lang="en-GB" sz="1350" b="1" dirty="0" err="1" smtClean="0">
                <a:solidFill>
                  <a:schemeClr val="tx1"/>
                </a:solidFill>
              </a:rPr>
              <a:t>Vq</a:t>
            </a:r>
            <a:r>
              <a:rPr lang="en-GB" sz="1350" b="1" dirty="0" err="1">
                <a:solidFill>
                  <a:schemeClr val="tx1"/>
                </a:solidFill>
              </a:rPr>
              <a:t>+Vee+Vpa</a:t>
            </a:r>
            <a:endParaRPr lang="en-GB" sz="1350" b="1" dirty="0">
              <a:solidFill>
                <a:schemeClr val="tx1"/>
              </a:solidFill>
            </a:endParaRPr>
          </a:p>
          <a:p>
            <a:pPr algn="ctr"/>
            <a:endParaRPr lang="en-GB" sz="1350" dirty="0"/>
          </a:p>
        </p:txBody>
      </p:sp>
      <p:sp>
        <p:nvSpPr>
          <p:cNvPr id="14" name="Rectangle 13"/>
          <p:cNvSpPr/>
          <p:nvPr/>
        </p:nvSpPr>
        <p:spPr>
          <a:xfrm>
            <a:off x="6770404" y="1243037"/>
            <a:ext cx="2301588"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350" dirty="0" smtClean="0">
                <a:solidFill>
                  <a:schemeClr val="tx1"/>
                </a:solidFill>
              </a:rPr>
              <a:t>Conditions</a:t>
            </a:r>
          </a:p>
          <a:p>
            <a:pPr algn="ctr"/>
            <a:r>
              <a:rPr lang="en-GB" sz="1350" dirty="0" smtClean="0">
                <a:solidFill>
                  <a:schemeClr val="tx1"/>
                </a:solidFill>
              </a:rPr>
              <a:t>E.g. 75 </a:t>
            </a:r>
            <a:r>
              <a:rPr lang="en-GB" sz="1350" dirty="0">
                <a:solidFill>
                  <a:schemeClr val="tx1"/>
                </a:solidFill>
              </a:rPr>
              <a:t>K, 1 bar , He (gas)</a:t>
            </a:r>
          </a:p>
        </p:txBody>
      </p:sp>
      <p:sp>
        <p:nvSpPr>
          <p:cNvPr id="15" name="Rectangle 14"/>
          <p:cNvSpPr/>
          <p:nvPr/>
        </p:nvSpPr>
        <p:spPr>
          <a:xfrm>
            <a:off x="6590892" y="-99392"/>
            <a:ext cx="34289"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350"/>
          </a:p>
        </p:txBody>
      </p:sp>
    </p:spTree>
    <p:extLst>
      <p:ext uri="{BB962C8B-B14F-4D97-AF65-F5344CB8AC3E}">
        <p14:creationId xmlns:p14="http://schemas.microsoft.com/office/powerpoint/2010/main" val="5714029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rated and test voltages (1/3)</a:t>
            </a:r>
            <a:endParaRPr lang="en-US" dirty="0"/>
          </a:p>
        </p:txBody>
      </p:sp>
      <p:sp>
        <p:nvSpPr>
          <p:cNvPr id="8" name="Rectangle 7"/>
          <p:cNvSpPr/>
          <p:nvPr/>
        </p:nvSpPr>
        <p:spPr>
          <a:xfrm>
            <a:off x="638658" y="1268760"/>
            <a:ext cx="2421174" cy="2375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Rated level  </a:t>
            </a:r>
            <a:endParaRPr lang="en-GB" sz="2000" b="1" dirty="0">
              <a:solidFill>
                <a:schemeClr val="tx1"/>
              </a:solidFill>
            </a:endParaRPr>
          </a:p>
          <a:p>
            <a:pPr algn="ctr"/>
            <a:endParaRPr lang="en-GB" sz="1400" dirty="0">
              <a:solidFill>
                <a:schemeClr val="tx1"/>
              </a:solidFill>
            </a:endParaRPr>
          </a:p>
          <a:p>
            <a:pPr algn="ctr"/>
            <a:r>
              <a:rPr lang="en-GB" sz="1400" b="1" dirty="0" err="1" smtClean="0">
                <a:solidFill>
                  <a:schemeClr val="tx1"/>
                </a:solidFill>
              </a:rPr>
              <a:t>Vrated</a:t>
            </a:r>
            <a:r>
              <a:rPr lang="en-GB" sz="1400" dirty="0" smtClean="0">
                <a:solidFill>
                  <a:schemeClr val="tx1"/>
                </a:solidFill>
              </a:rPr>
              <a:t>= </a:t>
            </a:r>
            <a:r>
              <a:rPr lang="en-GB" sz="1400" dirty="0">
                <a:solidFill>
                  <a:schemeClr val="tx1"/>
                </a:solidFill>
              </a:rPr>
              <a:t>a</a:t>
            </a:r>
            <a:r>
              <a:rPr lang="en-GB" sz="1400" dirty="0" smtClean="0">
                <a:solidFill>
                  <a:schemeClr val="tx1"/>
                </a:solidFill>
              </a:rPr>
              <a:t> </a:t>
            </a:r>
            <a:r>
              <a:rPr lang="en-GB" sz="1400" dirty="0">
                <a:solidFill>
                  <a:schemeClr val="tx1"/>
                </a:solidFill>
              </a:rPr>
              <a:t>* </a:t>
            </a:r>
            <a:r>
              <a:rPr lang="en-GB" sz="1400" dirty="0" err="1" smtClean="0">
                <a:solidFill>
                  <a:schemeClr val="tx1"/>
                </a:solidFill>
              </a:rPr>
              <a:t>Vmaxr</a:t>
            </a:r>
            <a:r>
              <a:rPr lang="en-GB" sz="1400" dirty="0" smtClean="0">
                <a:solidFill>
                  <a:schemeClr val="tx1"/>
                </a:solidFill>
              </a:rPr>
              <a:t> </a:t>
            </a:r>
            <a:r>
              <a:rPr lang="en-GB" sz="1400" dirty="0">
                <a:solidFill>
                  <a:schemeClr val="tx1"/>
                </a:solidFill>
              </a:rPr>
              <a:t>+ </a:t>
            </a:r>
            <a:r>
              <a:rPr lang="en-GB" sz="1400" dirty="0" smtClean="0">
                <a:solidFill>
                  <a:schemeClr val="tx1"/>
                </a:solidFill>
              </a:rPr>
              <a:t>b</a:t>
            </a:r>
            <a:endParaRPr lang="en-GB" sz="1400" dirty="0">
              <a:solidFill>
                <a:srgbClr val="FF0000"/>
              </a:solidFill>
            </a:endParaRPr>
          </a:p>
          <a:p>
            <a:pPr algn="ctr"/>
            <a:endParaRPr lang="en-GB" sz="1400" dirty="0">
              <a:solidFill>
                <a:srgbClr val="FF0000"/>
              </a:solidFill>
            </a:endParaRPr>
          </a:p>
          <a:p>
            <a:pPr algn="ctr"/>
            <a:r>
              <a:rPr lang="en-GB" sz="1400" b="1" dirty="0" smtClean="0">
                <a:solidFill>
                  <a:srgbClr val="FF0000"/>
                </a:solidFill>
              </a:rPr>
              <a:t>a</a:t>
            </a:r>
            <a:r>
              <a:rPr lang="en-GB" sz="1400" dirty="0" smtClean="0">
                <a:solidFill>
                  <a:srgbClr val="FF0000"/>
                </a:solidFill>
              </a:rPr>
              <a:t> </a:t>
            </a:r>
            <a:r>
              <a:rPr lang="en-GB" sz="1400" dirty="0">
                <a:solidFill>
                  <a:srgbClr val="FF0000"/>
                </a:solidFill>
              </a:rPr>
              <a:t>and </a:t>
            </a:r>
            <a:r>
              <a:rPr lang="en-GB" sz="1400" b="1" dirty="0" smtClean="0">
                <a:solidFill>
                  <a:srgbClr val="FF0000"/>
                </a:solidFill>
              </a:rPr>
              <a:t>b</a:t>
            </a:r>
            <a:r>
              <a:rPr lang="en-GB" sz="1400" dirty="0" smtClean="0">
                <a:solidFill>
                  <a:srgbClr val="FF0000"/>
                </a:solidFill>
              </a:rPr>
              <a:t> give safety margins</a:t>
            </a:r>
            <a:endParaRPr lang="en-GB" sz="1400" dirty="0">
              <a:solidFill>
                <a:srgbClr val="FF0000"/>
              </a:solidFill>
            </a:endParaRPr>
          </a:p>
          <a:p>
            <a:pPr algn="ctr"/>
            <a:endParaRPr lang="en-GB" sz="1400" dirty="0">
              <a:solidFill>
                <a:srgbClr val="FF0000"/>
              </a:solidFill>
            </a:endParaRPr>
          </a:p>
          <a:p>
            <a:pPr algn="ctr"/>
            <a:r>
              <a:rPr lang="en-GB" sz="1100" dirty="0">
                <a:solidFill>
                  <a:srgbClr val="FF0000"/>
                </a:solidFill>
              </a:rPr>
              <a:t>(for LHC : </a:t>
            </a:r>
            <a:r>
              <a:rPr lang="en-GB" sz="1100" b="1" dirty="0">
                <a:solidFill>
                  <a:srgbClr val="FF0000"/>
                </a:solidFill>
              </a:rPr>
              <a:t>a</a:t>
            </a:r>
            <a:r>
              <a:rPr lang="en-GB" sz="1100" dirty="0" smtClean="0">
                <a:solidFill>
                  <a:srgbClr val="FF0000"/>
                </a:solidFill>
              </a:rPr>
              <a:t>= </a:t>
            </a:r>
            <a:r>
              <a:rPr lang="en-GB" sz="1100" dirty="0">
                <a:solidFill>
                  <a:srgbClr val="FF0000"/>
                </a:solidFill>
              </a:rPr>
              <a:t>2 and </a:t>
            </a:r>
            <a:r>
              <a:rPr lang="en-GB" sz="1100" b="1" dirty="0" smtClean="0">
                <a:solidFill>
                  <a:srgbClr val="FF0000"/>
                </a:solidFill>
              </a:rPr>
              <a:t>b</a:t>
            </a:r>
            <a:r>
              <a:rPr lang="en-GB" sz="1100" dirty="0" smtClean="0">
                <a:solidFill>
                  <a:srgbClr val="FF0000"/>
                </a:solidFill>
              </a:rPr>
              <a:t>= </a:t>
            </a:r>
            <a:r>
              <a:rPr lang="en-GB" sz="1100" dirty="0">
                <a:solidFill>
                  <a:srgbClr val="FF0000"/>
                </a:solidFill>
              </a:rPr>
              <a:t>500 V)</a:t>
            </a:r>
          </a:p>
        </p:txBody>
      </p:sp>
      <p:sp>
        <p:nvSpPr>
          <p:cNvPr id="13" name="Rectangle 12"/>
          <p:cNvSpPr/>
          <p:nvPr/>
        </p:nvSpPr>
        <p:spPr>
          <a:xfrm>
            <a:off x="638658" y="3762724"/>
            <a:ext cx="2421174"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solidFill>
                  <a:schemeClr val="tx1"/>
                </a:solidFill>
              </a:rPr>
              <a:t>E. g. 75 </a:t>
            </a:r>
            <a:r>
              <a:rPr lang="en-GB" sz="1350" dirty="0">
                <a:solidFill>
                  <a:schemeClr val="tx1"/>
                </a:solidFill>
              </a:rPr>
              <a:t>K, 1 bar , He (gas)</a:t>
            </a:r>
          </a:p>
        </p:txBody>
      </p:sp>
      <p:sp>
        <p:nvSpPr>
          <p:cNvPr id="29" name="TextBox 28"/>
          <p:cNvSpPr txBox="1"/>
          <p:nvPr/>
        </p:nvSpPr>
        <p:spPr>
          <a:xfrm>
            <a:off x="611560" y="4345927"/>
            <a:ext cx="2459119" cy="1600438"/>
          </a:xfrm>
          <a:prstGeom prst="rect">
            <a:avLst/>
          </a:prstGeom>
          <a:solidFill>
            <a:srgbClr val="3366FF"/>
          </a:solidFill>
        </p:spPr>
        <p:txBody>
          <a:bodyPr wrap="square" rtlCol="0">
            <a:spAutoFit/>
          </a:bodyPr>
          <a:lstStyle/>
          <a:p>
            <a:pPr algn="just"/>
            <a:r>
              <a:rPr lang="en-US" sz="1400" dirty="0" smtClean="0">
                <a:solidFill>
                  <a:schemeClr val="bg1"/>
                </a:solidFill>
              </a:rPr>
              <a:t>It is assumed that the maximum voltage is reached at temperatures between 60K and 90K  [2]</a:t>
            </a:r>
          </a:p>
          <a:p>
            <a:pPr algn="just"/>
            <a:endParaRPr lang="en-US" sz="1400" dirty="0">
              <a:solidFill>
                <a:schemeClr val="bg1"/>
              </a:solidFill>
            </a:endParaRPr>
          </a:p>
          <a:p>
            <a:pPr algn="just"/>
            <a:r>
              <a:rPr lang="en-US" sz="1400" dirty="0" smtClean="0">
                <a:solidFill>
                  <a:schemeClr val="bg1"/>
                </a:solidFill>
              </a:rPr>
              <a:t>We take as reference 75K and 1 bar in He gas</a:t>
            </a:r>
            <a:endParaRPr lang="en-US" sz="1400" dirty="0">
              <a:solidFill>
                <a:schemeClr val="bg1"/>
              </a:solidFill>
            </a:endParaRPr>
          </a:p>
        </p:txBody>
      </p:sp>
      <p:sp>
        <p:nvSpPr>
          <p:cNvPr id="3" name="TextBox 2"/>
          <p:cNvSpPr txBox="1"/>
          <p:nvPr/>
        </p:nvSpPr>
        <p:spPr>
          <a:xfrm>
            <a:off x="3792508" y="1009166"/>
            <a:ext cx="4954682" cy="3139321"/>
          </a:xfrm>
          <a:prstGeom prst="rect">
            <a:avLst/>
          </a:prstGeom>
          <a:solidFill>
            <a:schemeClr val="accent3">
              <a:lumMod val="40000"/>
              <a:lumOff val="60000"/>
            </a:schemeClr>
          </a:solidFill>
        </p:spPr>
        <p:txBody>
          <a:bodyPr wrap="square" rtlCol="0">
            <a:spAutoFit/>
          </a:bodyPr>
          <a:lstStyle/>
          <a:p>
            <a:pPr algn="just"/>
            <a:r>
              <a:rPr lang="en-US" dirty="0" smtClean="0">
                <a:solidFill>
                  <a:srgbClr val="660066"/>
                </a:solidFill>
              </a:rPr>
              <a:t>“If </a:t>
            </a:r>
            <a:r>
              <a:rPr lang="en-US" dirty="0">
                <a:solidFill>
                  <a:srgbClr val="660066"/>
                </a:solidFill>
              </a:rPr>
              <a:t>V is the maximum voltage that a component is expected to withstand during normal machine operation, </a:t>
            </a:r>
            <a:r>
              <a:rPr lang="en-US" dirty="0" err="1" smtClean="0">
                <a:solidFill>
                  <a:srgbClr val="660066"/>
                </a:solidFill>
              </a:rPr>
              <a:t>Vtest</a:t>
            </a:r>
            <a:r>
              <a:rPr lang="en-US" dirty="0" smtClean="0">
                <a:solidFill>
                  <a:srgbClr val="660066"/>
                </a:solidFill>
              </a:rPr>
              <a:t>= </a:t>
            </a:r>
            <a:r>
              <a:rPr lang="en-US" dirty="0" err="1">
                <a:solidFill>
                  <a:srgbClr val="660066"/>
                </a:solidFill>
              </a:rPr>
              <a:t>a•V+b</a:t>
            </a:r>
            <a:r>
              <a:rPr lang="en-US" dirty="0">
                <a:solidFill>
                  <a:srgbClr val="660066"/>
                </a:solidFill>
              </a:rPr>
              <a:t> will be the test voltage at the same conditions (e.g. IEEE Standard 95-177 suggests a=2, and b from 1000 to 2000 V. This </a:t>
            </a:r>
            <a:r>
              <a:rPr lang="en-US" dirty="0" smtClean="0">
                <a:solidFill>
                  <a:srgbClr val="660066"/>
                </a:solidFill>
              </a:rPr>
              <a:t>standard has </a:t>
            </a:r>
            <a:r>
              <a:rPr lang="en-US" dirty="0">
                <a:solidFill>
                  <a:srgbClr val="660066"/>
                </a:solidFill>
              </a:rPr>
              <a:t>been frequently applied to superconducting systems, although it was defined for electrical devices in general</a:t>
            </a:r>
            <a:r>
              <a:rPr lang="en-US" dirty="0" smtClean="0">
                <a:solidFill>
                  <a:srgbClr val="660066"/>
                </a:solidFill>
              </a:rPr>
              <a:t>)”. This is what was applied at CERN, for LHC but with b=500 V. See [1].</a:t>
            </a:r>
            <a:endParaRPr lang="en-US" dirty="0">
              <a:solidFill>
                <a:srgbClr val="660066"/>
              </a:solidFill>
            </a:endParaRPr>
          </a:p>
          <a:p>
            <a:endParaRPr lang="en-US" dirty="0"/>
          </a:p>
        </p:txBody>
      </p:sp>
      <p:sp>
        <p:nvSpPr>
          <p:cNvPr id="30" name="Title 1"/>
          <p:cNvSpPr txBox="1">
            <a:spLocks/>
          </p:cNvSpPr>
          <p:nvPr/>
        </p:nvSpPr>
        <p:spPr>
          <a:xfrm>
            <a:off x="4139952" y="4510289"/>
            <a:ext cx="4536504" cy="1440160"/>
          </a:xfrm>
          <a:prstGeom prst="rect">
            <a:avLst/>
          </a:prstGeom>
          <a:solidFill>
            <a:srgbClr val="B2B2B2"/>
          </a:solidFill>
        </p:spPr>
        <p:txBody>
          <a:bodyPr/>
          <a:lstStyle>
            <a:lvl1pPr algn="ctr" defTabSz="914400" rtl="0" eaLnBrk="1" latinLnBrk="0" hangingPunct="1">
              <a:spcBef>
                <a:spcPct val="0"/>
              </a:spcBef>
              <a:buNone/>
              <a:defRPr sz="3600" kern="1200">
                <a:solidFill>
                  <a:schemeClr val="tx1"/>
                </a:solidFill>
                <a:latin typeface="+mj-lt"/>
                <a:ea typeface="+mj-ea"/>
                <a:cs typeface="+mj-cs"/>
              </a:defRPr>
            </a:lvl1pPr>
          </a:lstStyle>
          <a:p>
            <a:pPr algn="l"/>
            <a:r>
              <a:rPr lang="en-US" altLang="en-US" sz="1600" dirty="0" smtClean="0">
                <a:solidFill>
                  <a:schemeClr val="accent2">
                    <a:lumMod val="75000"/>
                  </a:schemeClr>
                </a:solidFill>
                <a:ea typeface="ＭＳ Ｐゴシック" panose="020B0600070205080204" pitchFamily="34" charset="-128"/>
              </a:rPr>
              <a:t>[1]. “Voltage withstand levels for electrical insulation tests …” EDMS 90327</a:t>
            </a:r>
            <a:br>
              <a:rPr lang="en-US" altLang="en-US" sz="1600" dirty="0" smtClean="0">
                <a:solidFill>
                  <a:schemeClr val="accent2">
                    <a:lumMod val="75000"/>
                  </a:schemeClr>
                </a:solidFill>
                <a:ea typeface="ＭＳ Ｐゴシック" panose="020B0600070205080204" pitchFamily="34" charset="-128"/>
              </a:rPr>
            </a:br>
            <a:r>
              <a:rPr lang="en-US" sz="1600" dirty="0" smtClean="0">
                <a:solidFill>
                  <a:schemeClr val="accent2">
                    <a:lumMod val="75000"/>
                  </a:schemeClr>
                </a:solidFill>
              </a:rPr>
              <a:t/>
            </a:r>
            <a:br>
              <a:rPr lang="en-US" sz="1600" dirty="0" smtClean="0">
                <a:solidFill>
                  <a:schemeClr val="accent2">
                    <a:lumMod val="75000"/>
                  </a:schemeClr>
                </a:solidFill>
              </a:rPr>
            </a:br>
            <a:r>
              <a:rPr lang="en-US" sz="1600" dirty="0" smtClean="0">
                <a:solidFill>
                  <a:schemeClr val="accent2">
                    <a:lumMod val="75000"/>
                  </a:schemeClr>
                </a:solidFill>
              </a:rPr>
              <a:t>[2]. </a:t>
            </a:r>
            <a:r>
              <a:rPr lang="en-US" altLang="en-US" sz="1600" dirty="0" smtClean="0">
                <a:solidFill>
                  <a:schemeClr val="accent2">
                    <a:lumMod val="75000"/>
                  </a:schemeClr>
                </a:solidFill>
                <a:ea typeface="ＭＳ Ｐゴシック" panose="020B0600070205080204" pitchFamily="34" charset="-128"/>
              </a:rPr>
              <a:t>“</a:t>
            </a:r>
            <a:r>
              <a:rPr lang="en-US" sz="1600" dirty="0" smtClean="0">
                <a:solidFill>
                  <a:schemeClr val="accent2">
                    <a:lumMod val="75000"/>
                  </a:schemeClr>
                </a:solidFill>
              </a:rPr>
              <a:t>Guidelines for the insulation design and electrical tests …” </a:t>
            </a:r>
            <a:r>
              <a:rPr lang="en-US" altLang="en-US" sz="1600" dirty="0" smtClean="0">
                <a:solidFill>
                  <a:schemeClr val="accent2">
                    <a:lumMod val="75000"/>
                  </a:schemeClr>
                </a:solidFill>
                <a:ea typeface="ＭＳ Ｐゴシック" panose="020B0600070205080204" pitchFamily="34" charset="-128"/>
              </a:rPr>
              <a:t>EDMS 1264529</a:t>
            </a:r>
            <a:endParaRPr lang="en-US" sz="1600" dirty="0">
              <a:solidFill>
                <a:schemeClr val="accent2">
                  <a:lumMod val="75000"/>
                </a:schemeClr>
              </a:solidFill>
            </a:endParaRPr>
          </a:p>
        </p:txBody>
      </p:sp>
    </p:spTree>
    <p:extLst>
      <p:ext uri="{BB962C8B-B14F-4D97-AF65-F5344CB8AC3E}">
        <p14:creationId xmlns:p14="http://schemas.microsoft.com/office/powerpoint/2010/main" val="532070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82788" y="4196673"/>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37" name="Rectangle 36"/>
          <p:cNvSpPr/>
          <p:nvPr/>
        </p:nvSpPr>
        <p:spPr>
          <a:xfrm>
            <a:off x="227047" y="4342324"/>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38" name="Rectangle 37"/>
          <p:cNvSpPr/>
          <p:nvPr/>
        </p:nvSpPr>
        <p:spPr>
          <a:xfrm>
            <a:off x="372539" y="4491671"/>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39" name="Rectangle 38"/>
          <p:cNvSpPr/>
          <p:nvPr/>
        </p:nvSpPr>
        <p:spPr>
          <a:xfrm>
            <a:off x="533698" y="4599215"/>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p:txBody>
      </p:sp>
      <p:sp>
        <p:nvSpPr>
          <p:cNvPr id="8" name="Rectangle 7"/>
          <p:cNvSpPr/>
          <p:nvPr/>
        </p:nvSpPr>
        <p:spPr>
          <a:xfrm>
            <a:off x="73044" y="1702709"/>
            <a:ext cx="1729116" cy="2375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9" name="Rectangle 8"/>
          <p:cNvSpPr/>
          <p:nvPr/>
        </p:nvSpPr>
        <p:spPr>
          <a:xfrm>
            <a:off x="4932040" y="5450274"/>
            <a:ext cx="1729116"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4.2 K, 1 bar, He (liquid)</a:t>
            </a:r>
          </a:p>
        </p:txBody>
      </p:sp>
      <p:sp>
        <p:nvSpPr>
          <p:cNvPr id="11" name="Rectangle 10"/>
          <p:cNvSpPr/>
          <p:nvPr/>
        </p:nvSpPr>
        <p:spPr>
          <a:xfrm>
            <a:off x="2627784" y="2182067"/>
            <a:ext cx="2088232" cy="29513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rgbClr val="FF0000"/>
                </a:solidFill>
              </a:rPr>
              <a:t> </a:t>
            </a:r>
            <a:endParaRPr lang="en-GB" sz="1350" dirty="0">
              <a:solidFill>
                <a:schemeClr val="tx1"/>
              </a:solidFill>
            </a:endParaRPr>
          </a:p>
          <a:p>
            <a:pPr algn="ctr"/>
            <a:r>
              <a:rPr lang="en-GB" sz="1350" b="1" dirty="0" err="1" smtClean="0">
                <a:solidFill>
                  <a:schemeClr val="tx1"/>
                </a:solidFill>
              </a:rPr>
              <a:t>VmaxrAir</a:t>
            </a:r>
            <a:r>
              <a:rPr lang="en-GB" sz="1350" b="1" dirty="0" smtClean="0">
                <a:solidFill>
                  <a:schemeClr val="tx1"/>
                </a:solidFill>
              </a:rPr>
              <a:t> </a:t>
            </a:r>
            <a:r>
              <a:rPr lang="en-GB" sz="1350" dirty="0">
                <a:solidFill>
                  <a:schemeClr val="tx1"/>
                </a:solidFill>
              </a:rPr>
              <a:t>= </a:t>
            </a:r>
            <a:r>
              <a:rPr lang="en-GB" sz="1350" b="1" dirty="0">
                <a:solidFill>
                  <a:schemeClr val="tx1"/>
                </a:solidFill>
              </a:rPr>
              <a:t>f2</a:t>
            </a:r>
            <a:r>
              <a:rPr lang="en-GB" sz="1350" dirty="0">
                <a:solidFill>
                  <a:schemeClr val="tx1"/>
                </a:solidFill>
              </a:rPr>
              <a:t> * </a:t>
            </a:r>
            <a:r>
              <a:rPr lang="en-GB" sz="1350" dirty="0" err="1" smtClean="0">
                <a:solidFill>
                  <a:schemeClr val="tx1"/>
                </a:solidFill>
              </a:rPr>
              <a:t>Vmaxr</a:t>
            </a:r>
            <a:endParaRPr lang="en-GB" sz="1350" dirty="0">
              <a:solidFill>
                <a:schemeClr val="tx1"/>
              </a:solidFill>
            </a:endParaRPr>
          </a:p>
          <a:p>
            <a:pPr algn="ctr"/>
            <a:endParaRPr lang="en-GB" sz="2000" baseline="-25000" dirty="0" smtClean="0">
              <a:solidFill>
                <a:schemeClr val="tx1"/>
              </a:solidFill>
            </a:endParaRPr>
          </a:p>
          <a:p>
            <a:pPr algn="ctr"/>
            <a:r>
              <a:rPr lang="en-GB" sz="1350" b="1" dirty="0" err="1" smtClean="0">
                <a:solidFill>
                  <a:schemeClr val="tx1"/>
                </a:solidFill>
              </a:rPr>
              <a:t>Vtest_Air</a:t>
            </a:r>
            <a:r>
              <a:rPr lang="en-GB" sz="1350" dirty="0" smtClean="0">
                <a:solidFill>
                  <a:schemeClr val="tx1"/>
                </a:solidFill>
              </a:rPr>
              <a:t>=</a:t>
            </a:r>
          </a:p>
          <a:p>
            <a:pPr algn="ctr"/>
            <a:r>
              <a:rPr lang="en-GB" sz="1350" dirty="0">
                <a:solidFill>
                  <a:schemeClr val="tx1"/>
                </a:solidFill>
              </a:rPr>
              <a:t>a</a:t>
            </a:r>
            <a:r>
              <a:rPr lang="en-GB" sz="1350" dirty="0" smtClean="0">
                <a:solidFill>
                  <a:schemeClr val="tx1"/>
                </a:solidFill>
              </a:rPr>
              <a:t>*</a:t>
            </a:r>
            <a:r>
              <a:rPr lang="en-GB" sz="1350" dirty="0" err="1" smtClean="0">
                <a:solidFill>
                  <a:schemeClr val="tx1"/>
                </a:solidFill>
              </a:rPr>
              <a:t>VmaxrAir</a:t>
            </a:r>
            <a:r>
              <a:rPr lang="en-GB" sz="1350" dirty="0" smtClean="0">
                <a:solidFill>
                  <a:schemeClr val="tx1"/>
                </a:solidFill>
              </a:rPr>
              <a:t> </a:t>
            </a:r>
            <a:r>
              <a:rPr lang="en-GB" sz="1350" dirty="0">
                <a:solidFill>
                  <a:schemeClr val="tx1"/>
                </a:solidFill>
              </a:rPr>
              <a:t>+ b</a:t>
            </a:r>
            <a:endParaRPr lang="en-GB" sz="1350" dirty="0">
              <a:solidFill>
                <a:schemeClr val="accent1">
                  <a:lumMod val="75000"/>
                </a:schemeClr>
              </a:solidFill>
            </a:endParaRPr>
          </a:p>
          <a:p>
            <a:pPr algn="ctr"/>
            <a:endParaRPr lang="en-GB" sz="1350" dirty="0" smtClean="0">
              <a:solidFill>
                <a:schemeClr val="accent1">
                  <a:lumMod val="75000"/>
                </a:schemeClr>
              </a:solidFill>
            </a:endParaRPr>
          </a:p>
          <a:p>
            <a:pPr algn="ctr"/>
            <a:endParaRPr lang="en-GB" sz="1350" dirty="0" smtClean="0">
              <a:solidFill>
                <a:schemeClr val="accent1">
                  <a:lumMod val="75000"/>
                </a:schemeClr>
              </a:solidFill>
            </a:endParaRPr>
          </a:p>
          <a:p>
            <a:pPr algn="ctr"/>
            <a:r>
              <a:rPr lang="en-GB" sz="1350" b="1" dirty="0" smtClean="0">
                <a:solidFill>
                  <a:srgbClr val="660066"/>
                </a:solidFill>
              </a:rPr>
              <a:t>f2 </a:t>
            </a:r>
            <a:r>
              <a:rPr lang="en-GB" sz="1350" b="1" dirty="0">
                <a:solidFill>
                  <a:srgbClr val="660066"/>
                </a:solidFill>
              </a:rPr>
              <a:t>is an equivalence between 75 K He  and 300 K air</a:t>
            </a:r>
          </a:p>
        </p:txBody>
      </p:sp>
      <p:sp>
        <p:nvSpPr>
          <p:cNvPr id="12" name="Rectangle 11"/>
          <p:cNvSpPr/>
          <p:nvPr/>
        </p:nvSpPr>
        <p:spPr>
          <a:xfrm>
            <a:off x="4781279" y="2182067"/>
            <a:ext cx="2075148" cy="29513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smtClean="0">
              <a:solidFill>
                <a:schemeClr val="tx1"/>
              </a:solidFill>
            </a:endParaRPr>
          </a:p>
          <a:p>
            <a:pPr algn="ctr"/>
            <a:r>
              <a:rPr lang="en-GB" sz="1350" b="1" dirty="0" err="1" smtClean="0">
                <a:solidFill>
                  <a:schemeClr val="tx1"/>
                </a:solidFill>
              </a:rPr>
              <a:t>VmaxrLHe</a:t>
            </a:r>
            <a:r>
              <a:rPr lang="en-GB" sz="1350" b="1" dirty="0" smtClean="0">
                <a:solidFill>
                  <a:schemeClr val="tx1"/>
                </a:solidFill>
              </a:rPr>
              <a:t> </a:t>
            </a:r>
            <a:r>
              <a:rPr lang="en-GB" sz="1350" dirty="0">
                <a:solidFill>
                  <a:schemeClr val="tx1"/>
                </a:solidFill>
              </a:rPr>
              <a:t>= </a:t>
            </a:r>
            <a:r>
              <a:rPr lang="en-GB" sz="1350" b="1" dirty="0">
                <a:solidFill>
                  <a:schemeClr val="tx1"/>
                </a:solidFill>
              </a:rPr>
              <a:t>f3</a:t>
            </a:r>
            <a:r>
              <a:rPr lang="en-GB" sz="1350" dirty="0">
                <a:solidFill>
                  <a:schemeClr val="tx1"/>
                </a:solidFill>
              </a:rPr>
              <a:t> * </a:t>
            </a:r>
            <a:endParaRPr lang="en-GB" sz="1350" dirty="0" smtClean="0">
              <a:solidFill>
                <a:schemeClr val="tx1"/>
              </a:solidFill>
            </a:endParaRPr>
          </a:p>
          <a:p>
            <a:pPr algn="ctr"/>
            <a:r>
              <a:rPr lang="en-GB" sz="1350" dirty="0" err="1" smtClean="0">
                <a:solidFill>
                  <a:prstClr val="black"/>
                </a:solidFill>
              </a:rPr>
              <a:t>V</a:t>
            </a:r>
            <a:r>
              <a:rPr lang="en-GB" sz="1350" dirty="0" err="1" smtClean="0">
                <a:solidFill>
                  <a:schemeClr val="tx1"/>
                </a:solidFill>
              </a:rPr>
              <a:t>maxr</a:t>
            </a:r>
            <a:endParaRPr lang="en-GB" sz="1350" dirty="0">
              <a:solidFill>
                <a:schemeClr val="tx1"/>
              </a:solidFill>
            </a:endParaRPr>
          </a:p>
          <a:p>
            <a:pPr algn="ctr"/>
            <a:endParaRPr lang="en-GB" sz="1600" baseline="-25000" dirty="0">
              <a:solidFill>
                <a:schemeClr val="tx1"/>
              </a:solidFill>
            </a:endParaRPr>
          </a:p>
          <a:p>
            <a:pPr algn="ctr"/>
            <a:r>
              <a:rPr lang="en-GB" sz="1350" b="1" dirty="0" err="1" smtClean="0">
                <a:solidFill>
                  <a:schemeClr val="tx1"/>
                </a:solidFill>
              </a:rPr>
              <a:t>Vtest_LHe</a:t>
            </a:r>
            <a:r>
              <a:rPr lang="en-GB" sz="1350" dirty="0" smtClean="0">
                <a:solidFill>
                  <a:schemeClr val="tx1"/>
                </a:solidFill>
              </a:rPr>
              <a:t>= a*</a:t>
            </a:r>
            <a:r>
              <a:rPr lang="en-GB" sz="1350" dirty="0" err="1" smtClean="0">
                <a:solidFill>
                  <a:schemeClr val="tx1"/>
                </a:solidFill>
              </a:rPr>
              <a:t>VmaxrLHe</a:t>
            </a:r>
            <a:r>
              <a:rPr lang="en-GB" sz="1350" dirty="0" smtClean="0">
                <a:solidFill>
                  <a:schemeClr val="tx1"/>
                </a:solidFill>
              </a:rPr>
              <a:t> </a:t>
            </a:r>
            <a:r>
              <a:rPr lang="en-GB" sz="1350" dirty="0">
                <a:solidFill>
                  <a:schemeClr val="tx1"/>
                </a:solidFill>
              </a:rPr>
              <a:t>+ b</a:t>
            </a:r>
          </a:p>
          <a:p>
            <a:pPr algn="ctr"/>
            <a:endParaRPr lang="en-GB" sz="1350" dirty="0" smtClean="0">
              <a:solidFill>
                <a:schemeClr val="accent1">
                  <a:lumMod val="75000"/>
                </a:schemeClr>
              </a:solidFill>
            </a:endParaRPr>
          </a:p>
          <a:p>
            <a:pPr algn="ctr"/>
            <a:r>
              <a:rPr lang="en-GB" sz="1350" b="1" dirty="0" smtClean="0">
                <a:solidFill>
                  <a:srgbClr val="660066"/>
                </a:solidFill>
              </a:rPr>
              <a:t>f3 </a:t>
            </a:r>
            <a:r>
              <a:rPr lang="en-GB" sz="1350" b="1" dirty="0">
                <a:solidFill>
                  <a:srgbClr val="660066"/>
                </a:solidFill>
              </a:rPr>
              <a:t>is an equivalence between 75 K and</a:t>
            </a:r>
          </a:p>
          <a:p>
            <a:pPr algn="ctr"/>
            <a:r>
              <a:rPr lang="en-GB" sz="1350" b="1" dirty="0">
                <a:solidFill>
                  <a:srgbClr val="660066"/>
                </a:solidFill>
              </a:rPr>
              <a:t> 4.2 K in </a:t>
            </a:r>
            <a:r>
              <a:rPr lang="en-GB" sz="1350" b="1" dirty="0" err="1" smtClean="0">
                <a:solidFill>
                  <a:srgbClr val="660066"/>
                </a:solidFill>
              </a:rPr>
              <a:t>LHe</a:t>
            </a:r>
            <a:endParaRPr lang="en-GB" sz="1350" b="1" dirty="0">
              <a:solidFill>
                <a:srgbClr val="660066"/>
              </a:solidFill>
            </a:endParaRPr>
          </a:p>
        </p:txBody>
      </p:sp>
      <p:sp>
        <p:nvSpPr>
          <p:cNvPr id="14" name="Rectangle 13"/>
          <p:cNvSpPr/>
          <p:nvPr/>
        </p:nvSpPr>
        <p:spPr>
          <a:xfrm>
            <a:off x="2915816" y="5436631"/>
            <a:ext cx="1646577"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300 K, 1 bar , AIR</a:t>
            </a:r>
          </a:p>
        </p:txBody>
      </p:sp>
      <p:sp>
        <p:nvSpPr>
          <p:cNvPr id="17" name="TextBox 16"/>
          <p:cNvSpPr txBox="1"/>
          <p:nvPr/>
        </p:nvSpPr>
        <p:spPr>
          <a:xfrm>
            <a:off x="2734976" y="1389090"/>
            <a:ext cx="1951635" cy="507831"/>
          </a:xfrm>
          <a:prstGeom prst="rect">
            <a:avLst/>
          </a:prstGeom>
          <a:noFill/>
        </p:spPr>
        <p:txBody>
          <a:bodyPr wrap="square" rtlCol="0">
            <a:spAutoFit/>
          </a:bodyPr>
          <a:lstStyle/>
          <a:p>
            <a:pPr algn="ctr"/>
            <a:r>
              <a:rPr lang="en-GB" sz="1350" i="1" dirty="0">
                <a:solidFill>
                  <a:srgbClr val="FF0000"/>
                </a:solidFill>
              </a:rPr>
              <a:t>1</a:t>
            </a:r>
            <a:r>
              <a:rPr lang="en-GB" sz="1350" i="1" baseline="30000" dirty="0">
                <a:solidFill>
                  <a:srgbClr val="FF0000"/>
                </a:solidFill>
              </a:rPr>
              <a:t>st</a:t>
            </a:r>
            <a:r>
              <a:rPr lang="en-GB" sz="1350" i="1" dirty="0">
                <a:solidFill>
                  <a:srgbClr val="FF0000"/>
                </a:solidFill>
              </a:rPr>
              <a:t> test </a:t>
            </a:r>
            <a:r>
              <a:rPr lang="en-GB" sz="1350" i="1" dirty="0" smtClean="0">
                <a:solidFill>
                  <a:srgbClr val="FF0000"/>
                </a:solidFill>
              </a:rPr>
              <a:t>at </a:t>
            </a:r>
            <a:r>
              <a:rPr lang="en-GB" sz="1350" i="1" dirty="0">
                <a:solidFill>
                  <a:srgbClr val="FF0000"/>
                </a:solidFill>
              </a:rPr>
              <a:t>arrival to test bench</a:t>
            </a:r>
          </a:p>
        </p:txBody>
      </p:sp>
      <p:sp>
        <p:nvSpPr>
          <p:cNvPr id="18" name="TextBox 17"/>
          <p:cNvSpPr txBox="1"/>
          <p:nvPr/>
        </p:nvSpPr>
        <p:spPr>
          <a:xfrm>
            <a:off x="6886871" y="1289283"/>
            <a:ext cx="2092162" cy="715581"/>
          </a:xfrm>
          <a:prstGeom prst="rect">
            <a:avLst/>
          </a:prstGeom>
          <a:noFill/>
        </p:spPr>
        <p:txBody>
          <a:bodyPr wrap="square" rtlCol="0">
            <a:spAutoFit/>
          </a:bodyPr>
          <a:lstStyle/>
          <a:p>
            <a:pPr algn="ctr"/>
            <a:r>
              <a:rPr lang="en-GB" sz="1350" i="1" dirty="0">
                <a:solidFill>
                  <a:srgbClr val="FF0000"/>
                </a:solidFill>
              </a:rPr>
              <a:t>1</a:t>
            </a:r>
            <a:r>
              <a:rPr lang="en-GB" sz="1350" i="1" baseline="30000" dirty="0">
                <a:solidFill>
                  <a:srgbClr val="FF0000"/>
                </a:solidFill>
              </a:rPr>
              <a:t>st</a:t>
            </a:r>
            <a:r>
              <a:rPr lang="en-GB" sz="1350" i="1" dirty="0">
                <a:solidFill>
                  <a:srgbClr val="FF0000"/>
                </a:solidFill>
              </a:rPr>
              <a:t> test </a:t>
            </a:r>
            <a:r>
              <a:rPr lang="en-GB" sz="1350" i="1" dirty="0" smtClean="0">
                <a:solidFill>
                  <a:srgbClr val="FF0000"/>
                </a:solidFill>
              </a:rPr>
              <a:t>after cold </a:t>
            </a:r>
            <a:r>
              <a:rPr lang="en-GB" sz="1350" i="1" dirty="0">
                <a:solidFill>
                  <a:srgbClr val="FF0000"/>
                </a:solidFill>
              </a:rPr>
              <a:t>test in air but </a:t>
            </a:r>
            <a:r>
              <a:rPr lang="en-GB" sz="1350" i="1" dirty="0" smtClean="0">
                <a:solidFill>
                  <a:srgbClr val="FF0000"/>
                </a:solidFill>
              </a:rPr>
              <a:t>possibly </a:t>
            </a:r>
            <a:r>
              <a:rPr lang="en-GB" sz="1350" i="1" dirty="0">
                <a:solidFill>
                  <a:srgbClr val="FF0000"/>
                </a:solidFill>
              </a:rPr>
              <a:t>with He gas</a:t>
            </a:r>
          </a:p>
        </p:txBody>
      </p:sp>
      <p:sp>
        <p:nvSpPr>
          <p:cNvPr id="19" name="TextBox 18"/>
          <p:cNvSpPr txBox="1"/>
          <p:nvPr/>
        </p:nvSpPr>
        <p:spPr>
          <a:xfrm>
            <a:off x="4882826" y="1389090"/>
            <a:ext cx="1993430" cy="507831"/>
          </a:xfrm>
          <a:prstGeom prst="rect">
            <a:avLst/>
          </a:prstGeom>
          <a:noFill/>
        </p:spPr>
        <p:txBody>
          <a:bodyPr wrap="square" rtlCol="0">
            <a:spAutoFit/>
          </a:bodyPr>
          <a:lstStyle/>
          <a:p>
            <a:pPr algn="ctr"/>
            <a:r>
              <a:rPr lang="en-GB" sz="1350" i="1" dirty="0">
                <a:solidFill>
                  <a:srgbClr val="FF0000"/>
                </a:solidFill>
              </a:rPr>
              <a:t>1</a:t>
            </a:r>
            <a:r>
              <a:rPr lang="en-GB" sz="1350" i="1" baseline="30000" dirty="0">
                <a:solidFill>
                  <a:srgbClr val="FF0000"/>
                </a:solidFill>
              </a:rPr>
              <a:t>st</a:t>
            </a:r>
            <a:r>
              <a:rPr lang="en-GB" sz="1350" i="1" dirty="0">
                <a:solidFill>
                  <a:srgbClr val="FF0000"/>
                </a:solidFill>
              </a:rPr>
              <a:t> test </a:t>
            </a:r>
            <a:r>
              <a:rPr lang="en-GB" sz="1350" i="1" dirty="0" smtClean="0">
                <a:solidFill>
                  <a:srgbClr val="FF0000"/>
                </a:solidFill>
              </a:rPr>
              <a:t>at </a:t>
            </a:r>
            <a:r>
              <a:rPr lang="en-GB" sz="1350" i="1" dirty="0">
                <a:solidFill>
                  <a:srgbClr val="FF0000"/>
                </a:solidFill>
              </a:rPr>
              <a:t>cold in the test bench</a:t>
            </a:r>
          </a:p>
        </p:txBody>
      </p:sp>
      <p:sp>
        <p:nvSpPr>
          <p:cNvPr id="21" name="Rectangle 20"/>
          <p:cNvSpPr/>
          <p:nvPr/>
        </p:nvSpPr>
        <p:spPr>
          <a:xfrm>
            <a:off x="7092280" y="5450274"/>
            <a:ext cx="1729116"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300 K, 1 bar , He (gas) </a:t>
            </a:r>
          </a:p>
        </p:txBody>
      </p:sp>
      <p:sp>
        <p:nvSpPr>
          <p:cNvPr id="22" name="Rectangle 21"/>
          <p:cNvSpPr/>
          <p:nvPr/>
        </p:nvSpPr>
        <p:spPr>
          <a:xfrm>
            <a:off x="6903885" y="2182067"/>
            <a:ext cx="2075148" cy="29484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chemeClr val="tx1"/>
              </a:solidFill>
            </a:endParaRPr>
          </a:p>
          <a:p>
            <a:pPr algn="ctr"/>
            <a:r>
              <a:rPr lang="en-GB" sz="1350" b="1" dirty="0" smtClean="0">
                <a:solidFill>
                  <a:schemeClr val="tx1"/>
                </a:solidFill>
              </a:rPr>
              <a:t>VmaxrAir2 </a:t>
            </a:r>
            <a:r>
              <a:rPr lang="en-GB" sz="1350" dirty="0">
                <a:solidFill>
                  <a:schemeClr val="tx1"/>
                </a:solidFill>
              </a:rPr>
              <a:t>= </a:t>
            </a:r>
            <a:r>
              <a:rPr lang="en-GB" sz="1350" b="1" dirty="0">
                <a:solidFill>
                  <a:schemeClr val="tx1"/>
                </a:solidFill>
              </a:rPr>
              <a:t>f4</a:t>
            </a:r>
            <a:r>
              <a:rPr lang="en-GB" sz="1350" dirty="0">
                <a:solidFill>
                  <a:schemeClr val="tx1"/>
                </a:solidFill>
              </a:rPr>
              <a:t> </a:t>
            </a:r>
            <a:r>
              <a:rPr lang="en-GB" sz="1350" dirty="0" smtClean="0">
                <a:solidFill>
                  <a:schemeClr val="tx1"/>
                </a:solidFill>
              </a:rPr>
              <a:t>*</a:t>
            </a:r>
            <a:endParaRPr lang="en-GB" sz="1350" dirty="0">
              <a:solidFill>
                <a:schemeClr val="tx1"/>
              </a:solidFill>
            </a:endParaRPr>
          </a:p>
          <a:p>
            <a:pPr algn="ctr"/>
            <a:r>
              <a:rPr lang="en-GB" sz="1350" dirty="0" smtClean="0">
                <a:solidFill>
                  <a:schemeClr val="tx1"/>
                </a:solidFill>
              </a:rPr>
              <a:t> </a:t>
            </a:r>
            <a:r>
              <a:rPr lang="en-GB" sz="1350" dirty="0" err="1" smtClean="0">
                <a:solidFill>
                  <a:schemeClr val="tx1"/>
                </a:solidFill>
              </a:rPr>
              <a:t>Vmaxr</a:t>
            </a:r>
            <a:endParaRPr lang="en-GB" sz="1350" dirty="0">
              <a:solidFill>
                <a:schemeClr val="tx1"/>
              </a:solidFill>
            </a:endParaRPr>
          </a:p>
          <a:p>
            <a:pPr algn="ctr"/>
            <a:endParaRPr lang="en-GB" sz="1600" baseline="-25000" dirty="0">
              <a:solidFill>
                <a:schemeClr val="tx1"/>
              </a:solidFill>
            </a:endParaRPr>
          </a:p>
          <a:p>
            <a:pPr algn="ctr"/>
            <a:r>
              <a:rPr lang="en-GB" sz="1350" b="1" dirty="0" smtClean="0">
                <a:solidFill>
                  <a:schemeClr val="tx1"/>
                </a:solidFill>
              </a:rPr>
              <a:t>Vtest_Air2</a:t>
            </a:r>
            <a:r>
              <a:rPr lang="en-GB" sz="1350" dirty="0" smtClean="0">
                <a:solidFill>
                  <a:schemeClr val="tx1"/>
                </a:solidFill>
              </a:rPr>
              <a:t>= a*VmaxrAir2 (+ b)</a:t>
            </a:r>
            <a:r>
              <a:rPr lang="en-GB" sz="1350" dirty="0" smtClean="0">
                <a:solidFill>
                  <a:schemeClr val="accent1">
                    <a:lumMod val="75000"/>
                  </a:schemeClr>
                </a:solidFill>
              </a:rPr>
              <a:t> </a:t>
            </a:r>
            <a:endParaRPr lang="en-GB" sz="1350" dirty="0">
              <a:solidFill>
                <a:schemeClr val="accent1">
                  <a:lumMod val="75000"/>
                </a:schemeClr>
              </a:solidFill>
            </a:endParaRPr>
          </a:p>
          <a:p>
            <a:pPr algn="ctr"/>
            <a:endParaRPr lang="en-GB" sz="1350" dirty="0" smtClean="0">
              <a:solidFill>
                <a:schemeClr val="accent1">
                  <a:lumMod val="75000"/>
                </a:schemeClr>
              </a:solidFill>
            </a:endParaRPr>
          </a:p>
          <a:p>
            <a:pPr algn="ctr"/>
            <a:r>
              <a:rPr lang="en-GB" sz="1350" b="1" dirty="0" smtClean="0">
                <a:solidFill>
                  <a:srgbClr val="660066"/>
                </a:solidFill>
              </a:rPr>
              <a:t>f4 </a:t>
            </a:r>
            <a:r>
              <a:rPr lang="en-GB" sz="1350" b="1" dirty="0">
                <a:solidFill>
                  <a:srgbClr val="660066"/>
                </a:solidFill>
              </a:rPr>
              <a:t>is an equivalence between 75 K and </a:t>
            </a:r>
          </a:p>
          <a:p>
            <a:pPr algn="ctr"/>
            <a:r>
              <a:rPr lang="en-GB" sz="1350" b="1" dirty="0">
                <a:solidFill>
                  <a:srgbClr val="660066"/>
                </a:solidFill>
              </a:rPr>
              <a:t>300 K in He</a:t>
            </a:r>
          </a:p>
        </p:txBody>
      </p:sp>
      <p:sp>
        <p:nvSpPr>
          <p:cNvPr id="3" name="Title 2"/>
          <p:cNvSpPr>
            <a:spLocks noGrp="1"/>
          </p:cNvSpPr>
          <p:nvPr>
            <p:ph type="title"/>
          </p:nvPr>
        </p:nvSpPr>
        <p:spPr>
          <a:xfrm>
            <a:off x="612000" y="-27384"/>
            <a:ext cx="7920000" cy="720000"/>
          </a:xfrm>
        </p:spPr>
        <p:txBody>
          <a:bodyPr/>
          <a:lstStyle/>
          <a:p>
            <a:r>
              <a:rPr lang="en-US" dirty="0"/>
              <a:t>Defining rated and test voltages </a:t>
            </a:r>
            <a:r>
              <a:rPr lang="en-US" dirty="0" smtClean="0"/>
              <a:t>(2/3)</a:t>
            </a:r>
            <a:endParaRPr lang="en-US" dirty="0"/>
          </a:p>
        </p:txBody>
      </p:sp>
      <p:sp>
        <p:nvSpPr>
          <p:cNvPr id="29" name="Rectangle 28"/>
          <p:cNvSpPr/>
          <p:nvPr/>
        </p:nvSpPr>
        <p:spPr>
          <a:xfrm>
            <a:off x="225444" y="1855109"/>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31" name="Rectangle 30"/>
          <p:cNvSpPr/>
          <p:nvPr/>
        </p:nvSpPr>
        <p:spPr>
          <a:xfrm>
            <a:off x="377844" y="2007509"/>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33" name="Rectangle 32"/>
          <p:cNvSpPr/>
          <p:nvPr/>
        </p:nvSpPr>
        <p:spPr>
          <a:xfrm>
            <a:off x="530244" y="2159909"/>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FF0000"/>
              </a:solidFill>
            </a:endParaRPr>
          </a:p>
        </p:txBody>
      </p:sp>
      <p:sp>
        <p:nvSpPr>
          <p:cNvPr id="35" name="Rectangle 34"/>
          <p:cNvSpPr/>
          <p:nvPr/>
        </p:nvSpPr>
        <p:spPr>
          <a:xfrm>
            <a:off x="682644" y="2312309"/>
            <a:ext cx="1729116" cy="2375297"/>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a:solidFill>
                <a:srgbClr val="660066"/>
              </a:solidFill>
            </a:endParaRPr>
          </a:p>
        </p:txBody>
      </p:sp>
      <p:sp>
        <p:nvSpPr>
          <p:cNvPr id="36" name="Rectangle 35"/>
          <p:cNvSpPr/>
          <p:nvPr/>
        </p:nvSpPr>
        <p:spPr>
          <a:xfrm>
            <a:off x="682644" y="4771429"/>
            <a:ext cx="1729116" cy="385763"/>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solidFill>
                  <a:schemeClr val="tx1"/>
                </a:solidFill>
              </a:rPr>
              <a:t>300K, 1b, AIR</a:t>
            </a:r>
            <a:endParaRPr lang="en-GB" sz="1350" dirty="0">
              <a:solidFill>
                <a:schemeClr val="tx1"/>
              </a:solidFill>
            </a:endParaRPr>
          </a:p>
        </p:txBody>
      </p:sp>
      <p:cxnSp>
        <p:nvCxnSpPr>
          <p:cNvPr id="24" name="Elbow Connector 23"/>
          <p:cNvCxnSpPr/>
          <p:nvPr/>
        </p:nvCxnSpPr>
        <p:spPr>
          <a:xfrm rot="16200000" flipH="1">
            <a:off x="732051" y="1689873"/>
            <a:ext cx="1221152" cy="522942"/>
          </a:xfrm>
          <a:prstGeom prst="bentConnector3">
            <a:avLst>
              <a:gd name="adj1" fmla="val 50000"/>
            </a:avLst>
          </a:prstGeom>
          <a:ln w="57150" cmpd="sng">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0" y="980727"/>
            <a:ext cx="2441932" cy="646331"/>
          </a:xfrm>
          <a:prstGeom prst="rect">
            <a:avLst/>
          </a:prstGeom>
          <a:noFill/>
        </p:spPr>
        <p:txBody>
          <a:bodyPr wrap="none" rtlCol="0">
            <a:spAutoFit/>
          </a:bodyPr>
          <a:lstStyle/>
          <a:p>
            <a:r>
              <a:rPr lang="en-GB" b="1" dirty="0">
                <a:solidFill>
                  <a:srgbClr val="660066"/>
                </a:solidFill>
              </a:rPr>
              <a:t>Manufacturing steps</a:t>
            </a:r>
          </a:p>
          <a:p>
            <a:endParaRPr lang="en-US" dirty="0"/>
          </a:p>
        </p:txBody>
      </p:sp>
      <p:sp>
        <p:nvSpPr>
          <p:cNvPr id="41" name="TextBox 40"/>
          <p:cNvSpPr txBox="1"/>
          <p:nvPr/>
        </p:nvSpPr>
        <p:spPr>
          <a:xfrm>
            <a:off x="1802160" y="6021288"/>
            <a:ext cx="6502793" cy="646331"/>
          </a:xfrm>
          <a:prstGeom prst="rect">
            <a:avLst/>
          </a:prstGeom>
          <a:solidFill>
            <a:srgbClr val="FF8E84"/>
          </a:solidFill>
        </p:spPr>
        <p:txBody>
          <a:bodyPr wrap="square" rtlCol="0">
            <a:spAutoFit/>
          </a:bodyPr>
          <a:lstStyle/>
          <a:p>
            <a:pPr algn="ctr"/>
            <a:r>
              <a:rPr lang="en-US" dirty="0" smtClean="0"/>
              <a:t>Factors </a:t>
            </a:r>
            <a:r>
              <a:rPr lang="en-US" b="1" i="1" dirty="0" smtClean="0"/>
              <a:t>f</a:t>
            </a:r>
            <a:r>
              <a:rPr lang="en-US" dirty="0" smtClean="0"/>
              <a:t> are defined as ratios of dielectric strengths at the two conditions considered </a:t>
            </a:r>
            <a:endParaRPr lang="en-US" dirty="0"/>
          </a:p>
        </p:txBody>
      </p:sp>
    </p:spTree>
    <p:extLst>
      <p:ext uri="{BB962C8B-B14F-4D97-AF65-F5344CB8AC3E}">
        <p14:creationId xmlns:p14="http://schemas.microsoft.com/office/powerpoint/2010/main" val="45879126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0"/>
            <a:ext cx="6984776" cy="692696"/>
          </a:xfrm>
        </p:spPr>
        <p:txBody>
          <a:bodyPr/>
          <a:lstStyle/>
          <a:p>
            <a:r>
              <a:rPr lang="en-US" dirty="0" smtClean="0"/>
              <a:t>Dielectric strength for 0.5 mm gap</a:t>
            </a:r>
            <a:endParaRPr lang="en-US" dirty="0"/>
          </a:p>
        </p:txBody>
      </p:sp>
      <p:sp>
        <p:nvSpPr>
          <p:cNvPr id="4" name="Slide Number Placeholder 1"/>
          <p:cNvSpPr>
            <a:spLocks noGrp="1"/>
          </p:cNvSpPr>
          <p:nvPr>
            <p:ph type="sldNum" sz="quarter" idx="4294967295"/>
          </p:nvPr>
        </p:nvSpPr>
        <p:spPr>
          <a:xfrm>
            <a:off x="8611565" y="6492875"/>
            <a:ext cx="532435" cy="365125"/>
          </a:xfrm>
          <a:prstGeom prst="rect">
            <a:avLst/>
          </a:prstGeom>
        </p:spPr>
        <p:txBody>
          <a:bodyPr/>
          <a:lstStyle/>
          <a:p>
            <a:fld id="{7B8B96A5-D23B-41EE-8FE9-771936C98F1C}" type="slidenum">
              <a:rPr lang="en-GB" smtClean="0">
                <a:solidFill>
                  <a:prstClr val="black">
                    <a:tint val="75000"/>
                  </a:prstClr>
                </a:solidFill>
              </a:rPr>
              <a:pPr/>
              <a:t>8</a:t>
            </a:fld>
            <a:endParaRPr lang="en-GB">
              <a:solidFill>
                <a:prstClr val="black">
                  <a:tint val="75000"/>
                </a:prstClr>
              </a:solidFill>
            </a:endParaRPr>
          </a:p>
        </p:txBody>
      </p:sp>
      <p:grpSp>
        <p:nvGrpSpPr>
          <p:cNvPr id="5" name="Group 4"/>
          <p:cNvGrpSpPr/>
          <p:nvPr/>
        </p:nvGrpSpPr>
        <p:grpSpPr>
          <a:xfrm>
            <a:off x="3635896" y="692696"/>
            <a:ext cx="5512296" cy="3454895"/>
            <a:chOff x="1955534" y="523391"/>
            <a:chExt cx="8992394" cy="573918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534" y="523391"/>
              <a:ext cx="8992394" cy="573918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a:xfrm flipH="1" flipV="1">
              <a:off x="6771766" y="2556893"/>
              <a:ext cx="4783" cy="3160951"/>
            </a:xfrm>
            <a:prstGeom prst="straightConnector1">
              <a:avLst/>
            </a:prstGeom>
            <a:ln>
              <a:solidFill>
                <a:srgbClr val="C00000"/>
              </a:solidFill>
              <a:tailEnd type="triangle"/>
            </a:ln>
          </p:spPr>
          <p:style>
            <a:lnRef idx="2">
              <a:schemeClr val="accent2"/>
            </a:lnRef>
            <a:fillRef idx="0">
              <a:schemeClr val="accent2"/>
            </a:fillRef>
            <a:effectRef idx="1">
              <a:schemeClr val="accent2"/>
            </a:effectRef>
            <a:fontRef idx="minor">
              <a:schemeClr val="tx1"/>
            </a:fontRef>
          </p:style>
        </p:cxnSp>
      </p:grpSp>
      <p:graphicFrame>
        <p:nvGraphicFramePr>
          <p:cNvPr id="8" name="Table 7"/>
          <p:cNvGraphicFramePr>
            <a:graphicFrameLocks noGrp="1"/>
          </p:cNvGraphicFramePr>
          <p:nvPr>
            <p:extLst>
              <p:ext uri="{D42A27DB-BD31-4B8C-83A1-F6EECF244321}">
                <p14:modId xmlns:p14="http://schemas.microsoft.com/office/powerpoint/2010/main" val="3062823524"/>
              </p:ext>
            </p:extLst>
          </p:nvPr>
        </p:nvGraphicFramePr>
        <p:xfrm>
          <a:off x="295408" y="836712"/>
          <a:ext cx="3700528" cy="3187449"/>
        </p:xfrm>
        <a:graphic>
          <a:graphicData uri="http://schemas.openxmlformats.org/drawingml/2006/table">
            <a:tbl>
              <a:tblPr/>
              <a:tblGrid>
                <a:gridCol w="2088642"/>
                <a:gridCol w="908105"/>
                <a:gridCol w="703781"/>
              </a:tblGrid>
              <a:tr h="599349">
                <a:tc>
                  <a:txBody>
                    <a:bodyPr/>
                    <a:lstStyle/>
                    <a:p>
                      <a:pPr algn="ctr" rtl="0" fontAlgn="ctr"/>
                      <a:r>
                        <a:rPr lang="en-US" sz="2900" b="0" i="0" u="none" strike="noStrike" dirty="0" err="1">
                          <a:solidFill>
                            <a:srgbClr val="00B050"/>
                          </a:solidFill>
                          <a:effectLst/>
                          <a:latin typeface="Times New Roman" panose="02020603050405020304" pitchFamily="18" charset="0"/>
                        </a:rPr>
                        <a:t>V</a:t>
                      </a:r>
                      <a:r>
                        <a:rPr lang="en-US" sz="2000" b="0" i="0" u="none" strike="noStrike" baseline="-25000" dirty="0" err="1">
                          <a:solidFill>
                            <a:srgbClr val="00B050"/>
                          </a:solidFill>
                          <a:effectLst/>
                          <a:latin typeface="Times New Roman" panose="02020603050405020304" pitchFamily="18" charset="0"/>
                        </a:rPr>
                        <a:t>Air</a:t>
                      </a:r>
                      <a:r>
                        <a:rPr lang="en-US" sz="2000" b="0" i="0" u="none" strike="noStrike" baseline="-25000" dirty="0">
                          <a:solidFill>
                            <a:srgbClr val="00B050"/>
                          </a:solidFill>
                          <a:effectLst/>
                          <a:latin typeface="Times New Roman" panose="02020603050405020304" pitchFamily="18" charset="0"/>
                        </a:rPr>
                        <a:t>, 275 K, 1 b</a:t>
                      </a:r>
                      <a:endParaRPr lang="en-US" sz="2900" b="0" i="0" u="none" strike="noStrike" baseline="-25000" dirty="0">
                        <a:solidFill>
                          <a:srgbClr val="00B050"/>
                        </a:solidFill>
                        <a:effectLst/>
                        <a:latin typeface="Times New Roman" panose="02020603050405020304" pitchFamily="18" charset="0"/>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2900" b="0" i="0" u="none" strike="noStrike">
                          <a:solidFill>
                            <a:srgbClr val="00B050"/>
                          </a:solidFill>
                          <a:effectLst/>
                          <a:latin typeface="Times New Roman" panose="02020603050405020304" pitchFamily="18" charset="0"/>
                        </a:rPr>
                        <a:t>2500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tc>
                  <a:txBody>
                    <a:bodyPr/>
                    <a:lstStyle/>
                    <a:p>
                      <a:pPr algn="ctr" fontAlgn="ctr"/>
                      <a:endParaRPr lang="en-US" sz="3600" b="0" i="0" u="none" strike="noStrike">
                        <a:solidFill>
                          <a:srgbClr val="000000"/>
                        </a:solidFill>
                        <a:effectLst/>
                        <a:latin typeface="Calibri" panose="020F0502020204030204" pitchFamily="34" charset="0"/>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490377">
                <a:tc>
                  <a:txBody>
                    <a:bodyPr/>
                    <a:lstStyle/>
                    <a:p>
                      <a:pPr algn="ctr" rtl="0" fontAlgn="ctr"/>
                      <a:r>
                        <a:rPr lang="nl-NL" sz="2900" b="0" i="0" u="none" strike="noStrike" dirty="0">
                          <a:solidFill>
                            <a:srgbClr val="0070C0"/>
                          </a:solidFill>
                          <a:effectLst/>
                          <a:latin typeface="Times New Roman" panose="02020603050405020304" pitchFamily="18" charset="0"/>
                        </a:rPr>
                        <a:t>V</a:t>
                      </a:r>
                      <a:r>
                        <a:rPr lang="nl-NL" sz="2000" b="0" i="0" u="none" strike="noStrike" baseline="-25000" dirty="0">
                          <a:solidFill>
                            <a:srgbClr val="0070C0"/>
                          </a:solidFill>
                          <a:effectLst/>
                          <a:latin typeface="Times New Roman" panose="02020603050405020304" pitchFamily="18" charset="0"/>
                        </a:rPr>
                        <a:t>LHe, 4.2 K, 1 b</a:t>
                      </a:r>
                      <a:endParaRPr lang="nl-NL" sz="2900" b="0" i="0" u="none" strike="noStrike" baseline="-25000" dirty="0">
                        <a:solidFill>
                          <a:srgbClr val="0070C0"/>
                        </a:solidFill>
                        <a:effectLst/>
                        <a:latin typeface="Times New Roman" panose="02020603050405020304" pitchFamily="18" charset="0"/>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2900" b="0" i="0" u="none" strike="noStrike">
                          <a:solidFill>
                            <a:srgbClr val="0070C0"/>
                          </a:solidFill>
                          <a:effectLst/>
                          <a:latin typeface="Times New Roman" panose="02020603050405020304" pitchFamily="18" charset="0"/>
                        </a:rPr>
                        <a:t>7000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endParaRPr lang="en-US" sz="2000" b="1" i="0" u="none" strike="noStrike" dirty="0">
                        <a:solidFill>
                          <a:srgbClr val="002060"/>
                        </a:solidFill>
                        <a:effectLst/>
                        <a:latin typeface="Calibri" panose="020F0502020204030204" pitchFamily="34" charset="0"/>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803673">
                <a:tc>
                  <a:txBody>
                    <a:bodyPr/>
                    <a:lstStyle/>
                    <a:p>
                      <a:pPr algn="ctr" rtl="0" fontAlgn="ctr"/>
                      <a:r>
                        <a:rPr lang="en-US" sz="2900" b="0" i="0" u="none" strike="noStrike" dirty="0" err="1">
                          <a:solidFill>
                            <a:srgbClr val="7030A0"/>
                          </a:solidFill>
                          <a:effectLst/>
                          <a:latin typeface="Times New Roman" panose="02020603050405020304" pitchFamily="18" charset="0"/>
                        </a:rPr>
                        <a:t>V</a:t>
                      </a:r>
                      <a:r>
                        <a:rPr lang="en-US" sz="2000" b="0" i="0" u="none" strike="noStrike" baseline="-25000" dirty="0" err="1">
                          <a:solidFill>
                            <a:srgbClr val="7030A0"/>
                          </a:solidFill>
                          <a:effectLst/>
                          <a:latin typeface="Times New Roman" panose="02020603050405020304" pitchFamily="18" charset="0"/>
                        </a:rPr>
                        <a:t>GHe</a:t>
                      </a:r>
                      <a:r>
                        <a:rPr lang="en-US" sz="2000" b="0" i="0" u="none" strike="noStrike" baseline="-25000" dirty="0">
                          <a:solidFill>
                            <a:srgbClr val="7030A0"/>
                          </a:solidFill>
                          <a:effectLst/>
                          <a:latin typeface="Times New Roman" panose="02020603050405020304" pitchFamily="18" charset="0"/>
                        </a:rPr>
                        <a:t>, 275 K, 5 b</a:t>
                      </a:r>
                      <a:endParaRPr lang="en-US" sz="2900" b="0" i="0" u="none" strike="noStrike" baseline="-25000" dirty="0">
                        <a:solidFill>
                          <a:srgbClr val="7030A0"/>
                        </a:solidFill>
                        <a:effectLst/>
                        <a:latin typeface="Times New Roman" panose="02020603050405020304" pitchFamily="18" charset="0"/>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2900" b="0" i="0" u="none" strike="noStrike">
                          <a:solidFill>
                            <a:srgbClr val="7030A0"/>
                          </a:solidFill>
                          <a:effectLst/>
                          <a:latin typeface="Times New Roman" panose="02020603050405020304" pitchFamily="18" charset="0"/>
                        </a:rPr>
                        <a:t>700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endParaRPr lang="en-US" sz="36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490377">
                <a:tc>
                  <a:txBody>
                    <a:bodyPr/>
                    <a:lstStyle/>
                    <a:p>
                      <a:pPr algn="ctr" rtl="0" fontAlgn="ctr"/>
                      <a:r>
                        <a:rPr lang="en-US" sz="2900" b="0" i="0" u="none" strike="noStrike" dirty="0" err="1">
                          <a:solidFill>
                            <a:srgbClr val="000000"/>
                          </a:solidFill>
                          <a:effectLst/>
                          <a:latin typeface="Times New Roman" panose="02020603050405020304" pitchFamily="18" charset="0"/>
                        </a:rPr>
                        <a:t>V</a:t>
                      </a:r>
                      <a:r>
                        <a:rPr lang="en-US" sz="2000" b="0" i="0" u="none" strike="noStrike" baseline="-25000" dirty="0" err="1">
                          <a:solidFill>
                            <a:srgbClr val="000000"/>
                          </a:solidFill>
                          <a:effectLst/>
                          <a:latin typeface="Times New Roman" panose="02020603050405020304" pitchFamily="18" charset="0"/>
                        </a:rPr>
                        <a:t>GHe</a:t>
                      </a:r>
                      <a:r>
                        <a:rPr lang="en-US" sz="2000" b="0" i="0" u="none" strike="noStrike" baseline="-25000" dirty="0">
                          <a:solidFill>
                            <a:srgbClr val="000000"/>
                          </a:solidFill>
                          <a:effectLst/>
                          <a:latin typeface="Times New Roman" panose="02020603050405020304" pitchFamily="18" charset="0"/>
                        </a:rPr>
                        <a:t>, 75K, 1 b</a:t>
                      </a:r>
                      <a:endParaRPr lang="en-US" sz="2900" b="0" i="0" u="none" strike="noStrike" baseline="-25000" dirty="0">
                        <a:solidFill>
                          <a:srgbClr val="000000"/>
                        </a:solidFill>
                        <a:effectLst/>
                        <a:latin typeface="Times New Roman" panose="02020603050405020304" pitchFamily="18" charset="0"/>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2900" b="0" i="0" u="none" strike="noStrike">
                          <a:solidFill>
                            <a:srgbClr val="000000"/>
                          </a:solidFill>
                          <a:effectLst/>
                          <a:latin typeface="Times New Roman" panose="02020603050405020304" pitchFamily="18" charset="0"/>
                        </a:rPr>
                        <a:t>600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endParaRPr lang="en-US" sz="2000" b="0" i="0" u="none" strike="noStrike">
                        <a:solidFill>
                          <a:srgbClr val="000000"/>
                        </a:solidFill>
                        <a:effectLst/>
                        <a:latin typeface="Calibri" panose="020F0502020204030204" pitchFamily="34" charset="0"/>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803673">
                <a:tc>
                  <a:txBody>
                    <a:bodyPr/>
                    <a:lstStyle/>
                    <a:p>
                      <a:pPr algn="ctr" rtl="0" fontAlgn="ctr"/>
                      <a:r>
                        <a:rPr lang="en-US" sz="2900" b="0" i="0" u="none" strike="noStrike" dirty="0" err="1">
                          <a:solidFill>
                            <a:srgbClr val="FF0000"/>
                          </a:solidFill>
                          <a:effectLst/>
                          <a:latin typeface="Times New Roman" panose="02020603050405020304" pitchFamily="18" charset="0"/>
                        </a:rPr>
                        <a:t>V</a:t>
                      </a:r>
                      <a:r>
                        <a:rPr lang="en-US" sz="2000" b="0" i="0" u="none" strike="noStrike" baseline="-25000" dirty="0" err="1">
                          <a:solidFill>
                            <a:srgbClr val="FF0000"/>
                          </a:solidFill>
                          <a:effectLst/>
                          <a:latin typeface="Times New Roman" panose="02020603050405020304" pitchFamily="18" charset="0"/>
                        </a:rPr>
                        <a:t>GHe</a:t>
                      </a:r>
                      <a:r>
                        <a:rPr lang="en-US" sz="2000" b="0" i="0" u="none" strike="noStrike" baseline="-25000" dirty="0">
                          <a:solidFill>
                            <a:srgbClr val="FF0000"/>
                          </a:solidFill>
                          <a:effectLst/>
                          <a:latin typeface="Times New Roman" panose="02020603050405020304" pitchFamily="18" charset="0"/>
                        </a:rPr>
                        <a:t>, 275 K, 1 b</a:t>
                      </a:r>
                      <a:endParaRPr lang="en-US" sz="2900" b="0" i="0" u="none" strike="noStrike" baseline="-25000" dirty="0">
                        <a:solidFill>
                          <a:srgbClr val="FF0000"/>
                        </a:solidFill>
                        <a:effectLst/>
                        <a:latin typeface="Times New Roman" panose="02020603050405020304" pitchFamily="18" charset="0"/>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2900" b="0" i="0" u="none" strike="noStrike" dirty="0">
                          <a:solidFill>
                            <a:srgbClr val="FF0000"/>
                          </a:solidFill>
                          <a:effectLst/>
                          <a:latin typeface="Times New Roman" panose="02020603050405020304" pitchFamily="18" charset="0"/>
                        </a:rPr>
                        <a:t>280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endParaRPr lang="en-US" sz="36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bl>
          </a:graphicData>
        </a:graphic>
      </p:graphicFrame>
      <p:pic>
        <p:nvPicPr>
          <p:cNvPr id="10" name="Picture 9"/>
          <p:cNvPicPr>
            <a:picLocks noChangeAspect="1"/>
          </p:cNvPicPr>
          <p:nvPr/>
        </p:nvPicPr>
        <p:blipFill>
          <a:blip r:embed="rId3"/>
          <a:stretch>
            <a:fillRect/>
          </a:stretch>
        </p:blipFill>
        <p:spPr>
          <a:xfrm>
            <a:off x="6434636" y="4251898"/>
            <a:ext cx="2709364" cy="2606102"/>
          </a:xfrm>
          <a:prstGeom prst="rect">
            <a:avLst/>
          </a:prstGeom>
        </p:spPr>
      </p:pic>
      <p:sp>
        <p:nvSpPr>
          <p:cNvPr id="9" name="Rectangle 8"/>
          <p:cNvSpPr/>
          <p:nvPr/>
        </p:nvSpPr>
        <p:spPr>
          <a:xfrm>
            <a:off x="3419872" y="6156592"/>
            <a:ext cx="3240360" cy="584776"/>
          </a:xfrm>
          <a:prstGeom prst="rect">
            <a:avLst/>
          </a:prstGeom>
        </p:spPr>
        <p:txBody>
          <a:bodyPr wrap="square">
            <a:spAutoFit/>
          </a:bodyPr>
          <a:lstStyle/>
          <a:p>
            <a:r>
              <a:rPr lang="nl-NL" sz="2800" dirty="0">
                <a:solidFill>
                  <a:srgbClr val="0070C0"/>
                </a:solidFill>
                <a:latin typeface="Times New Roman" panose="02020603050405020304" pitchFamily="18" charset="0"/>
              </a:rPr>
              <a:t>V</a:t>
            </a:r>
            <a:r>
              <a:rPr lang="nl-NL" baseline="-25000" dirty="0">
                <a:solidFill>
                  <a:srgbClr val="0070C0"/>
                </a:solidFill>
                <a:latin typeface="Times New Roman" panose="02020603050405020304" pitchFamily="18" charset="0"/>
              </a:rPr>
              <a:t>LHe, 4.2 K, 1 </a:t>
            </a:r>
            <a:r>
              <a:rPr lang="nl-NL" baseline="-25000" dirty="0" smtClean="0">
                <a:solidFill>
                  <a:srgbClr val="0070C0"/>
                </a:solidFill>
                <a:latin typeface="Times New Roman" panose="02020603050405020304" pitchFamily="18" charset="0"/>
              </a:rPr>
              <a:t>b</a:t>
            </a:r>
            <a:r>
              <a:rPr lang="nl-NL" sz="2800" baseline="-25000" dirty="0" smtClean="0">
                <a:solidFill>
                  <a:srgbClr val="0070C0"/>
                </a:solidFill>
                <a:latin typeface="Times New Roman" panose="02020603050405020304" pitchFamily="18" charset="0"/>
              </a:rPr>
              <a:t> </a:t>
            </a:r>
            <a:r>
              <a:rPr lang="en-US" sz="3200" dirty="0" smtClean="0"/>
              <a:t>= </a:t>
            </a:r>
            <a:r>
              <a:rPr lang="en-US" sz="2400" dirty="0" smtClean="0"/>
              <a:t>140 </a:t>
            </a:r>
            <a:r>
              <a:rPr lang="en-US" sz="2400" dirty="0"/>
              <a:t>kV/cm</a:t>
            </a:r>
          </a:p>
        </p:txBody>
      </p:sp>
      <p:sp>
        <p:nvSpPr>
          <p:cNvPr id="11" name="TextBox 10"/>
          <p:cNvSpPr txBox="1"/>
          <p:nvPr/>
        </p:nvSpPr>
        <p:spPr>
          <a:xfrm>
            <a:off x="755576" y="4509120"/>
            <a:ext cx="3888432" cy="1569660"/>
          </a:xfrm>
          <a:prstGeom prst="rect">
            <a:avLst/>
          </a:prstGeom>
          <a:solidFill>
            <a:schemeClr val="accent2">
              <a:lumMod val="75000"/>
            </a:schemeClr>
          </a:solidFill>
        </p:spPr>
        <p:txBody>
          <a:bodyPr wrap="square" rtlCol="0">
            <a:spAutoFit/>
          </a:bodyPr>
          <a:lstStyle/>
          <a:p>
            <a:r>
              <a:rPr lang="en-US" sz="3200" b="1" dirty="0" smtClean="0">
                <a:solidFill>
                  <a:schemeClr val="bg1"/>
                </a:solidFill>
              </a:rPr>
              <a:t>f</a:t>
            </a:r>
            <a:r>
              <a:rPr lang="en-US" sz="3200" b="1" dirty="0">
                <a:solidFill>
                  <a:schemeClr val="bg1"/>
                </a:solidFill>
              </a:rPr>
              <a:t>2</a:t>
            </a:r>
            <a:r>
              <a:rPr lang="en-US" sz="3200" b="1" dirty="0" smtClean="0">
                <a:solidFill>
                  <a:schemeClr val="bg1"/>
                </a:solidFill>
              </a:rPr>
              <a:t>= 2500/600 = 4.2 </a:t>
            </a:r>
          </a:p>
          <a:p>
            <a:r>
              <a:rPr lang="en-US" sz="3200" b="1" dirty="0" smtClean="0">
                <a:solidFill>
                  <a:schemeClr val="bg1"/>
                </a:solidFill>
              </a:rPr>
              <a:t>f3= 7000/600 = 11.7 </a:t>
            </a:r>
          </a:p>
          <a:p>
            <a:r>
              <a:rPr lang="en-US" sz="3200" b="1" dirty="0">
                <a:solidFill>
                  <a:schemeClr val="bg1"/>
                </a:solidFill>
              </a:rPr>
              <a:t>f4= 280/</a:t>
            </a:r>
            <a:r>
              <a:rPr lang="en-US" sz="3200" b="1" dirty="0" smtClean="0">
                <a:solidFill>
                  <a:schemeClr val="bg1"/>
                </a:solidFill>
              </a:rPr>
              <a:t>600 = 0.47</a:t>
            </a:r>
            <a:endParaRPr lang="en-US" sz="3200" dirty="0" smtClean="0"/>
          </a:p>
        </p:txBody>
      </p:sp>
      <p:sp>
        <p:nvSpPr>
          <p:cNvPr id="12" name="TextBox 11"/>
          <p:cNvSpPr txBox="1"/>
          <p:nvPr/>
        </p:nvSpPr>
        <p:spPr>
          <a:xfrm>
            <a:off x="5364088" y="4324454"/>
            <a:ext cx="1440160" cy="369332"/>
          </a:xfrm>
          <a:prstGeom prst="rect">
            <a:avLst/>
          </a:prstGeom>
          <a:solidFill>
            <a:schemeClr val="tx1">
              <a:lumMod val="50000"/>
              <a:lumOff val="50000"/>
            </a:schemeClr>
          </a:solidFill>
        </p:spPr>
        <p:txBody>
          <a:bodyPr wrap="square" rtlCol="0">
            <a:spAutoFit/>
          </a:bodyPr>
          <a:lstStyle/>
          <a:p>
            <a:r>
              <a:rPr lang="en-US" dirty="0" smtClean="0">
                <a:solidFill>
                  <a:srgbClr val="800000"/>
                </a:solidFill>
              </a:rPr>
              <a:t>C.R. </a:t>
            </a:r>
            <a:r>
              <a:rPr lang="en-US" dirty="0" err="1" smtClean="0">
                <a:solidFill>
                  <a:srgbClr val="800000"/>
                </a:solidFill>
              </a:rPr>
              <a:t>Huffer</a:t>
            </a:r>
            <a:endParaRPr lang="en-US" dirty="0">
              <a:solidFill>
                <a:srgbClr val="800000"/>
              </a:solidFill>
            </a:endParaRPr>
          </a:p>
        </p:txBody>
      </p:sp>
      <p:sp>
        <p:nvSpPr>
          <p:cNvPr id="3" name="Rectangle 2"/>
          <p:cNvSpPr/>
          <p:nvPr/>
        </p:nvSpPr>
        <p:spPr>
          <a:xfrm>
            <a:off x="395536" y="2708920"/>
            <a:ext cx="3168352" cy="504056"/>
          </a:xfrm>
          <a:prstGeom prst="rect">
            <a:avLst/>
          </a:prstGeom>
          <a:solidFill>
            <a:schemeClr val="bg2">
              <a:lumMod val="75000"/>
              <a:alpha val="28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95536" y="3356992"/>
            <a:ext cx="3168352" cy="576064"/>
          </a:xfrm>
          <a:prstGeom prst="rect">
            <a:avLst/>
          </a:prstGeom>
          <a:solidFill>
            <a:srgbClr val="FF6600">
              <a:alpha val="2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95536" y="1484784"/>
            <a:ext cx="3168352" cy="504056"/>
          </a:xfrm>
          <a:prstGeom prst="rect">
            <a:avLst/>
          </a:prstGeom>
          <a:solidFill>
            <a:srgbClr val="FF6600">
              <a:alpha val="2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95536" y="836712"/>
            <a:ext cx="3168352" cy="504056"/>
          </a:xfrm>
          <a:prstGeom prst="rect">
            <a:avLst/>
          </a:prstGeom>
          <a:solidFill>
            <a:srgbClr val="FF6600">
              <a:alpha val="2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111203" y="476672"/>
            <a:ext cx="1476311" cy="369332"/>
          </a:xfrm>
          <a:prstGeom prst="rect">
            <a:avLst/>
          </a:prstGeom>
          <a:noFill/>
        </p:spPr>
        <p:txBody>
          <a:bodyPr wrap="none" rtlCol="0">
            <a:spAutoFit/>
          </a:bodyPr>
          <a:lstStyle/>
          <a:p>
            <a:r>
              <a:rPr lang="en-US" dirty="0" smtClean="0"/>
              <a:t>Values in [V]</a:t>
            </a:r>
            <a:endParaRPr lang="en-US" dirty="0"/>
          </a:p>
        </p:txBody>
      </p:sp>
    </p:spTree>
    <p:extLst>
      <p:ext uri="{BB962C8B-B14F-4D97-AF65-F5344CB8AC3E}">
        <p14:creationId xmlns:p14="http://schemas.microsoft.com/office/powerpoint/2010/main" val="32663612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lide Number Placeholder 32"/>
          <p:cNvSpPr>
            <a:spLocks noGrp="1"/>
          </p:cNvSpPr>
          <p:nvPr>
            <p:ph type="sldNum" sz="quarter" idx="12"/>
          </p:nvPr>
        </p:nvSpPr>
        <p:spPr/>
        <p:txBody>
          <a:bodyPr/>
          <a:lstStyle/>
          <a:p>
            <a:fld id="{45C453F3-A951-4C90-A877-A65B82FD0E79}" type="slidenum">
              <a:rPr lang="en-GB" smtClean="0"/>
              <a:t>9</a:t>
            </a:fld>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9278" y="987816"/>
            <a:ext cx="3155394" cy="2376264"/>
          </a:xfrm>
          <a:prstGeom prst="rect">
            <a:avLst/>
          </a:prstGeom>
        </p:spPr>
      </p:pic>
      <p:sp>
        <p:nvSpPr>
          <p:cNvPr id="3" name="TextBox 2"/>
          <p:cNvSpPr txBox="1"/>
          <p:nvPr/>
        </p:nvSpPr>
        <p:spPr>
          <a:xfrm>
            <a:off x="143508" y="1700808"/>
            <a:ext cx="1336348" cy="369332"/>
          </a:xfrm>
          <a:prstGeom prst="rect">
            <a:avLst/>
          </a:prstGeom>
          <a:solidFill>
            <a:srgbClr val="FDC08A"/>
          </a:solidFill>
        </p:spPr>
        <p:txBody>
          <a:bodyPr wrap="none" rtlCol="0">
            <a:spAutoFit/>
          </a:bodyPr>
          <a:lstStyle/>
          <a:p>
            <a:r>
              <a:rPr lang="en-US" dirty="0" smtClean="0"/>
              <a:t>3 ≤ f2 ≤ 4.6</a:t>
            </a:r>
            <a:endParaRPr lang="en-US" dirty="0"/>
          </a:p>
        </p:txBody>
      </p:sp>
      <p:sp>
        <p:nvSpPr>
          <p:cNvPr id="10" name="Title 1"/>
          <p:cNvSpPr txBox="1">
            <a:spLocks/>
          </p:cNvSpPr>
          <p:nvPr/>
        </p:nvSpPr>
        <p:spPr>
          <a:xfrm>
            <a:off x="467544" y="184320"/>
            <a:ext cx="6624296" cy="296672"/>
          </a:xfrm>
          <a:prstGeom prst="rect">
            <a:avLst/>
          </a:prstGeom>
        </p:spPr>
        <p:txBody>
          <a:bodyPr vert="horz" lIns="0" tIns="0" rIns="0" bIns="0" rtlCol="0" anchor="b" anchorCtr="1">
            <a:noAutofit/>
          </a:bodyPr>
          <a:lstStyle>
            <a:lvl1pPr algn="ctr" defTabSz="457200" rtl="0" eaLnBrk="1" latinLnBrk="0" hangingPunct="1">
              <a:spcBef>
                <a:spcPct val="0"/>
              </a:spcBef>
              <a:buNone/>
              <a:defRPr sz="6000" b="1" kern="1200">
                <a:solidFill>
                  <a:schemeClr val="bg2"/>
                </a:solidFill>
                <a:latin typeface="+mj-lt"/>
                <a:ea typeface="+mj-ea"/>
                <a:cs typeface="+mj-cs"/>
              </a:defRPr>
            </a:lvl1pPr>
          </a:lstStyle>
          <a:p>
            <a:r>
              <a:rPr lang="en-US" sz="2800" dirty="0" smtClean="0"/>
              <a:t>Sensitivity analysis</a:t>
            </a:r>
            <a:endParaRPr lang="en-US" sz="2800" dirty="0"/>
          </a:p>
        </p:txBody>
      </p:sp>
      <p:sp>
        <p:nvSpPr>
          <p:cNvPr id="7" name="TextBox 6"/>
          <p:cNvSpPr txBox="1"/>
          <p:nvPr/>
        </p:nvSpPr>
        <p:spPr>
          <a:xfrm>
            <a:off x="5724128" y="6372452"/>
            <a:ext cx="2846890" cy="461665"/>
          </a:xfrm>
          <a:prstGeom prst="rect">
            <a:avLst/>
          </a:prstGeom>
          <a:solidFill>
            <a:srgbClr val="CCFFCC"/>
          </a:solidFill>
        </p:spPr>
        <p:txBody>
          <a:bodyPr wrap="square" rtlCol="0">
            <a:spAutoFit/>
          </a:bodyPr>
          <a:lstStyle/>
          <a:p>
            <a:pPr algn="ctr"/>
            <a:r>
              <a:rPr lang="en-US" sz="1200" dirty="0" smtClean="0">
                <a:solidFill>
                  <a:srgbClr val="800000"/>
                </a:solidFill>
              </a:rPr>
              <a:t>Courtesy Jose </a:t>
            </a:r>
            <a:r>
              <a:rPr lang="en-US" sz="1200" dirty="0">
                <a:solidFill>
                  <a:srgbClr val="800000"/>
                </a:solidFill>
              </a:rPr>
              <a:t>Vicente Lorenzo Gomez TE-</a:t>
            </a:r>
            <a:r>
              <a:rPr lang="en-US" sz="1200" dirty="0" smtClean="0">
                <a:solidFill>
                  <a:srgbClr val="800000"/>
                </a:solidFill>
              </a:rPr>
              <a:t>MSC</a:t>
            </a:r>
            <a:endParaRPr lang="en-US" sz="1200" dirty="0"/>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1960" y="995411"/>
            <a:ext cx="3157969" cy="2378202"/>
          </a:xfrm>
          <a:prstGeom prst="rect">
            <a:avLst/>
          </a:prstGeom>
        </p:spPr>
      </p:pic>
      <p:sp>
        <p:nvSpPr>
          <p:cNvPr id="14" name="TextBox 13"/>
          <p:cNvSpPr txBox="1"/>
          <p:nvPr/>
        </p:nvSpPr>
        <p:spPr>
          <a:xfrm>
            <a:off x="7092280" y="1196752"/>
            <a:ext cx="1943587" cy="1477328"/>
          </a:xfrm>
          <a:prstGeom prst="rect">
            <a:avLst/>
          </a:prstGeom>
          <a:solidFill>
            <a:schemeClr val="accent6">
              <a:lumMod val="60000"/>
              <a:lumOff val="40000"/>
            </a:schemeClr>
          </a:solidFill>
        </p:spPr>
        <p:txBody>
          <a:bodyPr wrap="square" rtlCol="0">
            <a:spAutoFit/>
          </a:bodyPr>
          <a:lstStyle/>
          <a:p>
            <a:pPr marL="285750" indent="-285750">
              <a:buFontTx/>
              <a:buChar char="-"/>
            </a:pPr>
            <a:r>
              <a:rPr lang="en-US" dirty="0" smtClean="0"/>
              <a:t>11 ≤ f3 ≤ 22 boiling </a:t>
            </a:r>
            <a:r>
              <a:rPr lang="en-US" dirty="0" err="1" smtClean="0"/>
              <a:t>LHe</a:t>
            </a:r>
            <a:endParaRPr lang="en-US" dirty="0" smtClean="0"/>
          </a:p>
          <a:p>
            <a:pPr marL="285750" indent="-285750">
              <a:buFontTx/>
              <a:buChar char="-"/>
            </a:pPr>
            <a:r>
              <a:rPr lang="en-US" dirty="0" smtClean="0"/>
              <a:t>16 </a:t>
            </a:r>
            <a:r>
              <a:rPr lang="en-US" dirty="0"/>
              <a:t>≤ f3 ≤ </a:t>
            </a:r>
            <a:r>
              <a:rPr lang="en-US" dirty="0" smtClean="0"/>
              <a:t>29 non-saturated </a:t>
            </a:r>
            <a:r>
              <a:rPr lang="en-US" dirty="0" err="1" smtClean="0"/>
              <a:t>LHe</a:t>
            </a:r>
            <a:r>
              <a:rPr lang="en-US" dirty="0" smtClean="0"/>
              <a:t> </a:t>
            </a:r>
            <a:endParaRPr lang="en-US" dirty="0"/>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3240" y="3514465"/>
            <a:ext cx="3795064" cy="2857987"/>
          </a:xfrm>
          <a:prstGeom prst="rect">
            <a:avLst/>
          </a:prstGeom>
        </p:spPr>
      </p:pic>
      <p:sp>
        <p:nvSpPr>
          <p:cNvPr id="17" name="TextBox 16"/>
          <p:cNvSpPr txBox="1"/>
          <p:nvPr/>
        </p:nvSpPr>
        <p:spPr>
          <a:xfrm>
            <a:off x="4831320" y="4037190"/>
            <a:ext cx="1785615" cy="369332"/>
          </a:xfrm>
          <a:prstGeom prst="rect">
            <a:avLst/>
          </a:prstGeom>
          <a:solidFill>
            <a:srgbClr val="FDC08A"/>
          </a:solidFill>
        </p:spPr>
        <p:txBody>
          <a:bodyPr wrap="none" rtlCol="0">
            <a:spAutoFit/>
          </a:bodyPr>
          <a:lstStyle/>
          <a:p>
            <a:r>
              <a:rPr lang="en-US" dirty="0" smtClean="0"/>
              <a:t>0.33 ≤ f4 ≤ 0.66</a:t>
            </a:r>
            <a:endParaRPr lang="en-US" dirty="0"/>
          </a:p>
        </p:txBody>
      </p:sp>
      <p:sp>
        <p:nvSpPr>
          <p:cNvPr id="18" name="TextBox 17"/>
          <p:cNvSpPr txBox="1"/>
          <p:nvPr/>
        </p:nvSpPr>
        <p:spPr>
          <a:xfrm>
            <a:off x="143508" y="4122945"/>
            <a:ext cx="3240360" cy="1754327"/>
          </a:xfrm>
          <a:prstGeom prst="rect">
            <a:avLst/>
          </a:prstGeom>
          <a:solidFill>
            <a:schemeClr val="accent1">
              <a:lumMod val="40000"/>
              <a:lumOff val="60000"/>
            </a:schemeClr>
          </a:solidFill>
        </p:spPr>
        <p:txBody>
          <a:bodyPr wrap="square" rtlCol="0">
            <a:spAutoFit/>
          </a:bodyPr>
          <a:lstStyle/>
          <a:p>
            <a:pPr algn="just"/>
            <a:r>
              <a:rPr lang="en-US" dirty="0" smtClean="0"/>
              <a:t>Distance between two active parts (e.g. turns of the same layer, turns to heater) or between active parts and ground span from 0.1 to 1 mm in QXF magnet (P. </a:t>
            </a:r>
            <a:r>
              <a:rPr lang="en-US" dirty="0" err="1" smtClean="0"/>
              <a:t>Ferracin</a:t>
            </a:r>
            <a:r>
              <a:rPr lang="en-US" dirty="0" smtClean="0"/>
              <a:t>)</a:t>
            </a:r>
            <a:endParaRPr lang="en-US" dirty="0"/>
          </a:p>
        </p:txBody>
      </p:sp>
      <p:sp>
        <p:nvSpPr>
          <p:cNvPr id="19" name="TextBox 18"/>
          <p:cNvSpPr txBox="1"/>
          <p:nvPr/>
        </p:nvSpPr>
        <p:spPr>
          <a:xfrm>
            <a:off x="6022464" y="111660"/>
            <a:ext cx="3024336" cy="738664"/>
          </a:xfrm>
          <a:prstGeom prst="rect">
            <a:avLst/>
          </a:prstGeom>
          <a:solidFill>
            <a:srgbClr val="3366FF"/>
          </a:solidFill>
        </p:spPr>
        <p:txBody>
          <a:bodyPr wrap="square" rtlCol="0">
            <a:spAutoFit/>
          </a:bodyPr>
          <a:lstStyle/>
          <a:p>
            <a:r>
              <a:rPr lang="en-US" sz="1400" dirty="0" smtClean="0">
                <a:solidFill>
                  <a:schemeClr val="bg1"/>
                </a:solidFill>
              </a:rPr>
              <a:t>It is assumed that the maximum voltage is reached at temperatures between 60K and 90K (Ref. </a:t>
            </a:r>
            <a:r>
              <a:rPr lang="en-US" sz="1400" dirty="0" smtClean="0">
                <a:solidFill>
                  <a:schemeClr val="bg1"/>
                </a:solidFill>
              </a:rPr>
              <a:t>2)</a:t>
            </a:r>
            <a:endParaRPr lang="en-US" sz="1400" dirty="0">
              <a:solidFill>
                <a:schemeClr val="bg1"/>
              </a:solidFill>
            </a:endParaRPr>
          </a:p>
        </p:txBody>
      </p:sp>
    </p:spTree>
    <p:extLst>
      <p:ext uri="{BB962C8B-B14F-4D97-AF65-F5344CB8AC3E}">
        <p14:creationId xmlns:p14="http://schemas.microsoft.com/office/powerpoint/2010/main" val="233406876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36151</TotalTime>
  <Words>2237</Words>
  <Application>Microsoft Macintosh PowerPoint</Application>
  <PresentationFormat>On-screen Show (4:3)</PresentationFormat>
  <Paragraphs>271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Thème Office</vt:lpstr>
      <vt:lpstr>Electrical Quality Assurance and Voltage Withstand Levels</vt:lpstr>
      <vt:lpstr>Outline</vt:lpstr>
      <vt:lpstr>Introduction</vt:lpstr>
      <vt:lpstr>The HVWL WG</vt:lpstr>
      <vt:lpstr>General strategy</vt:lpstr>
      <vt:lpstr>Defining rated and test voltages (1/3)</vt:lpstr>
      <vt:lpstr>Defining rated and test voltages (2/3)</vt:lpstr>
      <vt:lpstr>Dielectric strength for 0.5 mm gap</vt:lpstr>
      <vt:lpstr>PowerPoint Presentation</vt:lpstr>
      <vt:lpstr>Case 1: worst case voltages QXF (1/2)</vt:lpstr>
      <vt:lpstr>Case 1: worst case voltages QXF (2/2)</vt:lpstr>
      <vt:lpstr>Defining rated and test voltages (3/3)</vt:lpstr>
      <vt:lpstr>Case 2: worst case voltages 11 T Dipole (1/2)</vt:lpstr>
      <vt:lpstr>Case 2: worst case voltages 11T Dipole (2/2)</vt:lpstr>
      <vt:lpstr>ElQA in the LHC machine</vt:lpstr>
      <vt:lpstr>Turn-to-turn insulation tests</vt:lpstr>
      <vt:lpstr>Conclusions - 1</vt:lpstr>
      <vt:lpstr>Conclusions - 2</vt:lpstr>
      <vt:lpstr>Many thanks for your attention!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Felix Rodriguez Mateos</cp:lastModifiedBy>
  <cp:revision>400</cp:revision>
  <cp:lastPrinted>2016-03-21T20:02:48Z</cp:lastPrinted>
  <dcterms:created xsi:type="dcterms:W3CDTF">2016-01-11T14:38:10Z</dcterms:created>
  <dcterms:modified xsi:type="dcterms:W3CDTF">2016-03-22T12:08:16Z</dcterms:modified>
</cp:coreProperties>
</file>