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90" r:id="rId3"/>
    <p:sldId id="289" r:id="rId4"/>
    <p:sldId id="261" r:id="rId5"/>
    <p:sldId id="277" r:id="rId6"/>
    <p:sldId id="278" r:id="rId7"/>
    <p:sldId id="293" r:id="rId8"/>
    <p:sldId id="285" r:id="rId9"/>
    <p:sldId id="286" r:id="rId10"/>
    <p:sldId id="292" r:id="rId11"/>
    <p:sldId id="283" r:id="rId12"/>
    <p:sldId id="284" r:id="rId13"/>
    <p:sldId id="291" r:id="rId14"/>
    <p:sldId id="287" r:id="rId15"/>
    <p:sldId id="288"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973" autoAdjust="0"/>
    <p:restoredTop sz="96866" autoAdjust="0"/>
  </p:normalViewPr>
  <p:slideViewPr>
    <p:cSldViewPr snapToGrid="0">
      <p:cViewPr varScale="1">
        <p:scale>
          <a:sx n="75" d="100"/>
          <a:sy n="75" d="100"/>
        </p:scale>
        <p:origin x="204" y="36"/>
      </p:cViewPr>
      <p:guideLst/>
    </p:cSldViewPr>
  </p:slideViewPr>
  <p:outlineViewPr>
    <p:cViewPr>
      <p:scale>
        <a:sx n="33" d="100"/>
        <a:sy n="33" d="100"/>
      </p:scale>
      <p:origin x="0" y="-1836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6F8FC-A163-4AF2-B193-E3B86A3BF53B}" type="datetimeFigureOut">
              <a:rPr lang="it-IT" smtClean="0"/>
              <a:t>20/03/2016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9BF86C-46C4-47DD-A05F-1C073981AD1A}" type="slidenum">
              <a:rPr lang="it-IT" smtClean="0"/>
              <a:t>‹N›</a:t>
            </a:fld>
            <a:endParaRPr lang="it-IT"/>
          </a:p>
        </p:txBody>
      </p:sp>
    </p:spTree>
    <p:extLst>
      <p:ext uri="{BB962C8B-B14F-4D97-AF65-F5344CB8AC3E}">
        <p14:creationId xmlns:p14="http://schemas.microsoft.com/office/powerpoint/2010/main" val="651883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29BF86C-46C4-47DD-A05F-1C073981AD1A}" type="slidenum">
              <a:rPr lang="it-IT" smtClean="0"/>
              <a:t>1</a:t>
            </a:fld>
            <a:endParaRPr lang="it-IT"/>
          </a:p>
        </p:txBody>
      </p:sp>
    </p:spTree>
    <p:extLst>
      <p:ext uri="{BB962C8B-B14F-4D97-AF65-F5344CB8AC3E}">
        <p14:creationId xmlns:p14="http://schemas.microsoft.com/office/powerpoint/2010/main" val="117668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F98ECE-352B-47E5-9397-9F2108B8C54F}" type="slidenum">
              <a:rPr lang="it-IT" smtClean="0"/>
              <a:t>3</a:t>
            </a:fld>
            <a:endParaRPr lang="it-IT"/>
          </a:p>
        </p:txBody>
      </p:sp>
    </p:spTree>
    <p:extLst>
      <p:ext uri="{BB962C8B-B14F-4D97-AF65-F5344CB8AC3E}">
        <p14:creationId xmlns:p14="http://schemas.microsoft.com/office/powerpoint/2010/main" val="4037431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29BF86C-46C4-47DD-A05F-1C073981AD1A}" type="slidenum">
              <a:rPr lang="it-IT" smtClean="0"/>
              <a:t>11</a:t>
            </a:fld>
            <a:endParaRPr lang="it-IT"/>
          </a:p>
        </p:txBody>
      </p:sp>
    </p:spTree>
    <p:extLst>
      <p:ext uri="{BB962C8B-B14F-4D97-AF65-F5344CB8AC3E}">
        <p14:creationId xmlns:p14="http://schemas.microsoft.com/office/powerpoint/2010/main" val="3635983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29BF86C-46C4-47DD-A05F-1C073981AD1A}" type="slidenum">
              <a:rPr lang="it-IT" smtClean="0"/>
              <a:t>14</a:t>
            </a:fld>
            <a:endParaRPr lang="it-IT"/>
          </a:p>
        </p:txBody>
      </p:sp>
    </p:spTree>
    <p:extLst>
      <p:ext uri="{BB962C8B-B14F-4D97-AF65-F5344CB8AC3E}">
        <p14:creationId xmlns:p14="http://schemas.microsoft.com/office/powerpoint/2010/main" val="298735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atin typeface="Verdana" panose="020B0604030504040204" pitchFamily="34" charset="0"/>
                <a:ea typeface="Verdana" panose="020B0604030504040204" pitchFamily="34" charset="0"/>
                <a:cs typeface="Verdana" panose="020B0604030504040204" pitchFamily="34" charset="0"/>
              </a:defRPr>
            </a:lvl1p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397E3BA9-B1B5-4EEF-BD40-F05E7E2FD684}" type="datetime1">
              <a:rPr lang="it-IT" smtClean="0"/>
              <a:t>20/03/2016</a:t>
            </a:fld>
            <a:endParaRPr lang="it-IT"/>
          </a:p>
        </p:txBody>
      </p:sp>
      <p:sp>
        <p:nvSpPr>
          <p:cNvPr id="5" name="Segnaposto piè di pagina 4"/>
          <p:cNvSpPr>
            <a:spLocks noGrp="1"/>
          </p:cNvSpPr>
          <p:nvPr>
            <p:ph type="ftr" sz="quarter" idx="1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it-IT" smtClean="0"/>
              <a:t>Giovanni Volpini, CERN, 21 March 2016</a:t>
            </a:r>
            <a:endParaRPr lang="it-IT"/>
          </a:p>
        </p:txBody>
      </p:sp>
      <p:sp>
        <p:nvSpPr>
          <p:cNvPr id="6" name="Segnaposto numero diapositiva 5"/>
          <p:cNvSpPr>
            <a:spLocks noGrp="1"/>
          </p:cNvSpPr>
          <p:nvPr>
            <p:ph type="sldNum" sz="quarter" idx="12"/>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754A0B3F-E409-40E1-9F99-BBE39E6474D1}" type="slidenum">
              <a:rPr lang="it-IT" smtClean="0"/>
              <a:pPr/>
              <a:t>‹N›</a:t>
            </a:fld>
            <a:endParaRPr lang="it-IT"/>
          </a:p>
        </p:txBody>
      </p:sp>
    </p:spTree>
    <p:extLst>
      <p:ext uri="{BB962C8B-B14F-4D97-AF65-F5344CB8AC3E}">
        <p14:creationId xmlns:p14="http://schemas.microsoft.com/office/powerpoint/2010/main" val="32385372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it-IT" smtClean="0"/>
              <a:t>Fare clic per modificare lo stile del titolo</a:t>
            </a:r>
            <a:endParaRPr lang="it-IT"/>
          </a:p>
        </p:txBody>
      </p:sp>
      <p:sp>
        <p:nvSpPr>
          <p:cNvPr id="3" name="Segnaposto contenuto 2"/>
          <p:cNvSpPr>
            <a:spLocks noGrp="1"/>
          </p:cNvSpPr>
          <p:nvPr>
            <p:ph idx="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AE94874A-7CB7-4EB8-B5F3-8A8B4E8FD485}" type="datetime1">
              <a:rPr lang="it-IT" smtClean="0"/>
              <a:t>20/03/2016</a:t>
            </a:fld>
            <a:endParaRPr lang="it-IT"/>
          </a:p>
        </p:txBody>
      </p:sp>
      <p:sp>
        <p:nvSpPr>
          <p:cNvPr id="5" name="Segnaposto piè di pagina 4"/>
          <p:cNvSpPr>
            <a:spLocks noGrp="1"/>
          </p:cNvSpPr>
          <p:nvPr>
            <p:ph type="ftr" sz="quarter" idx="11"/>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it-IT" smtClean="0"/>
              <a:t>Giovanni Volpini, CERN, 21 March 2016</a:t>
            </a:r>
            <a:endParaRPr lang="it-IT" dirty="0"/>
          </a:p>
        </p:txBody>
      </p:sp>
      <p:sp>
        <p:nvSpPr>
          <p:cNvPr id="6" name="Segnaposto numero diapositiva 5"/>
          <p:cNvSpPr>
            <a:spLocks noGrp="1"/>
          </p:cNvSpPr>
          <p:nvPr>
            <p:ph type="sldNum" sz="quarter" idx="12"/>
          </p:nvPr>
        </p:nvSpPr>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fld id="{754A0B3F-E409-40E1-9F99-BBE39E6474D1}" type="slidenum">
              <a:rPr lang="it-IT" smtClean="0"/>
              <a:pPr/>
              <a:t>‹N›</a:t>
            </a:fld>
            <a:endParaRPr lang="it-IT"/>
          </a:p>
        </p:txBody>
      </p:sp>
    </p:spTree>
    <p:extLst>
      <p:ext uri="{BB962C8B-B14F-4D97-AF65-F5344CB8AC3E}">
        <p14:creationId xmlns:p14="http://schemas.microsoft.com/office/powerpoint/2010/main" val="15463681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emf"/><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F4C651-E286-41E1-A7C1-D9E5FE7ED51D}" type="datetime1">
              <a:rPr lang="it-IT" smtClean="0"/>
              <a:t>20/03/2016</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t>Giovanni Volpini, CERN, 21 March 2016</a:t>
            </a:r>
            <a:endParaRPr lang="en-GB" dirty="0"/>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A0B3F-E409-40E1-9F99-BBE39E6474D1}" type="slidenum">
              <a:rPr lang="it-IT" smtClean="0"/>
              <a:t>‹N›</a:t>
            </a:fld>
            <a:endParaRPr lang="it-IT"/>
          </a:p>
        </p:txBody>
      </p:sp>
      <p:pic>
        <p:nvPicPr>
          <p:cNvPr id="7" name="Immagin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908" y="17240"/>
            <a:ext cx="1028700" cy="1028700"/>
          </a:xfrm>
          <a:prstGeom prst="rect">
            <a:avLst/>
          </a:prstGeom>
        </p:spPr>
      </p:pic>
      <p:pic>
        <p:nvPicPr>
          <p:cNvPr id="8" name="Picture 7"/>
          <p:cNvPicPr>
            <a:picLocks noChangeAspect="1"/>
          </p:cNvPicPr>
          <p:nvPr userDrawn="1"/>
        </p:nvPicPr>
        <p:blipFill>
          <a:blip r:embed="rId5"/>
          <a:stretch>
            <a:fillRect/>
          </a:stretch>
        </p:blipFill>
        <p:spPr>
          <a:xfrm>
            <a:off x="838200" y="760567"/>
            <a:ext cx="787626" cy="352841"/>
          </a:xfrm>
          <a:prstGeom prst="rect">
            <a:avLst/>
          </a:prstGeom>
        </p:spPr>
      </p:pic>
      <p:pic>
        <p:nvPicPr>
          <p:cNvPr id="9" name="Immagine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08704" y="0"/>
            <a:ext cx="2183296" cy="1021969"/>
          </a:xfrm>
          <a:prstGeom prst="rect">
            <a:avLst/>
          </a:prstGeom>
        </p:spPr>
      </p:pic>
    </p:spTree>
    <p:extLst>
      <p:ext uri="{BB962C8B-B14F-4D97-AF65-F5344CB8AC3E}">
        <p14:creationId xmlns:p14="http://schemas.microsoft.com/office/powerpoint/2010/main" val="3336210297"/>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11456" y="1964938"/>
            <a:ext cx="7769088" cy="1325563"/>
          </a:xfrm>
        </p:spPr>
        <p:txBody>
          <a:bodyPr>
            <a:normAutofit fontScale="90000"/>
          </a:bodyPr>
          <a:lstStyle/>
          <a:p>
            <a:pPr algn="ctr"/>
            <a:r>
              <a:rPr lang="it-IT" dirty="0" smtClean="0"/>
              <a:t>HO Corrector Magnets Powering &amp; Protection Issues</a:t>
            </a:r>
            <a:endParaRPr lang="it-IT" dirty="0"/>
          </a:p>
        </p:txBody>
      </p:sp>
      <p:sp>
        <p:nvSpPr>
          <p:cNvPr id="4" name="Rettangolo 3"/>
          <p:cNvSpPr/>
          <p:nvPr/>
        </p:nvSpPr>
        <p:spPr>
          <a:xfrm>
            <a:off x="5957180" y="3290501"/>
            <a:ext cx="277640" cy="276999"/>
          </a:xfrm>
          <a:prstGeom prst="rect">
            <a:avLst/>
          </a:prstGeom>
        </p:spPr>
        <p:txBody>
          <a:bodyPr wrap="none">
            <a:spAutoFit/>
          </a:bodyPr>
          <a:lstStyle/>
          <a:p>
            <a:r>
              <a:rPr lang="it-IT" sz="1200" b="0" i="0" u="none" strike="noStrike" smtClean="0">
                <a:latin typeface="Courier"/>
              </a:rPr>
              <a:t> </a:t>
            </a:r>
            <a:endParaRPr lang="it-IT"/>
          </a:p>
        </p:txBody>
      </p:sp>
      <p:sp>
        <p:nvSpPr>
          <p:cNvPr id="6" name="Segnaposto piè di pagina 5"/>
          <p:cNvSpPr>
            <a:spLocks noGrp="1"/>
          </p:cNvSpPr>
          <p:nvPr>
            <p:ph type="ftr" sz="quarter" idx="11"/>
          </p:nvPr>
        </p:nvSpPr>
        <p:spPr>
          <a:xfrm>
            <a:off x="3717605" y="6348329"/>
            <a:ext cx="4114800" cy="365125"/>
          </a:xfrm>
        </p:spPr>
        <p:txBody>
          <a:bodyPr/>
          <a:lstStyle/>
          <a:p>
            <a:r>
              <a:rPr lang="it-IT" dirty="0" smtClean="0"/>
              <a:t>Giovanni Volpini, CERN, 21 March 2016</a:t>
            </a:r>
            <a:endParaRPr lang="it-IT" dirty="0"/>
          </a:p>
        </p:txBody>
      </p:sp>
      <p:sp>
        <p:nvSpPr>
          <p:cNvPr id="7" name="CasellaDiTesto 6"/>
          <p:cNvSpPr txBox="1"/>
          <p:nvPr/>
        </p:nvSpPr>
        <p:spPr>
          <a:xfrm>
            <a:off x="4081955" y="4038594"/>
            <a:ext cx="3750450" cy="707886"/>
          </a:xfrm>
          <a:prstGeom prst="rect">
            <a:avLst/>
          </a:prstGeom>
          <a:noFill/>
        </p:spPr>
        <p:txBody>
          <a:bodyPr wrap="none" rtlCol="0">
            <a:spAutoFit/>
          </a:bodyPr>
          <a:lstStyle/>
          <a:p>
            <a:pPr algn="ctr"/>
            <a:r>
              <a:rPr lang="it-IT" sz="2000" dirty="0" smtClean="0">
                <a:latin typeface="Verdana" panose="020B0604030504040204" pitchFamily="34" charset="0"/>
                <a:ea typeface="Verdana" panose="020B0604030504040204" pitchFamily="34" charset="0"/>
                <a:cs typeface="Verdana" panose="020B0604030504040204" pitchFamily="34" charset="0"/>
              </a:rPr>
              <a:t>Giovanni Volpini</a:t>
            </a:r>
          </a:p>
          <a:p>
            <a:pPr algn="ctr"/>
            <a:r>
              <a:rPr lang="it-IT" sz="2000" dirty="0">
                <a:latin typeface="Verdana" panose="020B0604030504040204" pitchFamily="34" charset="0"/>
                <a:ea typeface="Verdana" panose="020B0604030504040204" pitchFamily="34" charset="0"/>
                <a:cs typeface="Verdana" panose="020B0604030504040204" pitchFamily="34" charset="0"/>
              </a:rPr>
              <a:t>o</a:t>
            </a:r>
            <a:r>
              <a:rPr lang="it-IT" sz="2000" dirty="0" smtClean="0">
                <a:latin typeface="Verdana" panose="020B0604030504040204" pitchFamily="34" charset="0"/>
                <a:ea typeface="Verdana" panose="020B0604030504040204" pitchFamily="34" charset="0"/>
                <a:cs typeface="Verdana" panose="020B0604030504040204" pitchFamily="34" charset="0"/>
              </a:rPr>
              <a:t>n </a:t>
            </a:r>
            <a:r>
              <a:rPr lang="it-IT" sz="2000" dirty="0" err="1" smtClean="0">
                <a:latin typeface="Verdana" panose="020B0604030504040204" pitchFamily="34" charset="0"/>
                <a:ea typeface="Verdana" panose="020B0604030504040204" pitchFamily="34" charset="0"/>
                <a:cs typeface="Verdana" panose="020B0604030504040204" pitchFamily="34" charset="0"/>
              </a:rPr>
              <a:t>behalf</a:t>
            </a:r>
            <a:r>
              <a:rPr lang="it-IT" sz="2000" dirty="0" smtClean="0">
                <a:latin typeface="Verdana" panose="020B0604030504040204" pitchFamily="34" charset="0"/>
                <a:ea typeface="Verdana" panose="020B0604030504040204" pitchFamily="34" charset="0"/>
                <a:cs typeface="Verdana" panose="020B0604030504040204" pitchFamily="34" charset="0"/>
              </a:rPr>
              <a:t> of the LASA Team</a:t>
            </a:r>
            <a:endParaRPr lang="it-IT" sz="2000" dirty="0">
              <a:latin typeface="Verdana" panose="020B0604030504040204" pitchFamily="34" charset="0"/>
              <a:ea typeface="Verdana" panose="020B0604030504040204" pitchFamily="34" charset="0"/>
              <a:cs typeface="Verdana" panose="020B0604030504040204" pitchFamily="34" charset="0"/>
            </a:endParaRPr>
          </a:p>
        </p:txBody>
      </p:sp>
      <p:sp>
        <p:nvSpPr>
          <p:cNvPr id="3" name="Segnaposto numero diapositiva 2"/>
          <p:cNvSpPr>
            <a:spLocks noGrp="1"/>
          </p:cNvSpPr>
          <p:nvPr>
            <p:ph type="sldNum" sz="quarter" idx="12"/>
          </p:nvPr>
        </p:nvSpPr>
        <p:spPr/>
        <p:txBody>
          <a:bodyPr/>
          <a:lstStyle/>
          <a:p>
            <a:fld id="{754A0B3F-E409-40E1-9F99-BBE39E6474D1}" type="slidenum">
              <a:rPr lang="it-IT" smtClean="0"/>
              <a:pPr/>
              <a:t>1</a:t>
            </a:fld>
            <a:endParaRPr lang="it-IT"/>
          </a:p>
        </p:txBody>
      </p:sp>
    </p:spTree>
    <p:extLst>
      <p:ext uri="{BB962C8B-B14F-4D97-AF65-F5344CB8AC3E}">
        <p14:creationId xmlns:p14="http://schemas.microsoft.com/office/powerpoint/2010/main" val="3266784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612873" y="0"/>
            <a:ext cx="4966252" cy="1325563"/>
          </a:xfrm>
        </p:spPr>
        <p:txBody>
          <a:bodyPr/>
          <a:lstStyle/>
          <a:p>
            <a:r>
              <a:rPr lang="it-IT" dirty="0" smtClean="0"/>
              <a:t>Coil </a:t>
            </a:r>
            <a:r>
              <a:rPr lang="it-IT" dirty="0" err="1" smtClean="0"/>
              <a:t>filling</a:t>
            </a:r>
            <a:r>
              <a:rPr lang="it-IT" dirty="0" smtClean="0"/>
              <a:t> </a:t>
            </a:r>
            <a:r>
              <a:rPr lang="it-IT" dirty="0" err="1" smtClean="0"/>
              <a:t>factor</a:t>
            </a:r>
            <a:endParaRPr lang="it-IT" dirty="0"/>
          </a:p>
        </p:txBody>
      </p:sp>
      <p:sp>
        <p:nvSpPr>
          <p:cNvPr id="4" name="Segnaposto piè di pagina 3"/>
          <p:cNvSpPr>
            <a:spLocks noGrp="1"/>
          </p:cNvSpPr>
          <p:nvPr>
            <p:ph type="ftr" sz="quarter" idx="11"/>
          </p:nvPr>
        </p:nvSpPr>
        <p:spPr/>
        <p:txBody>
          <a:bodyPr/>
          <a:lstStyle/>
          <a:p>
            <a:r>
              <a:rPr lang="it-IT" smtClean="0"/>
              <a:t>Giovanni Volpini, CERN, 21 March 2016</a:t>
            </a:r>
            <a:endParaRPr lang="it-IT" dirty="0"/>
          </a:p>
        </p:txBody>
      </p:sp>
      <p:pic>
        <p:nvPicPr>
          <p:cNvPr id="5" name="Segnaposto contenuto 4"/>
          <p:cNvPicPr>
            <a:picLocks noGrp="1" noChangeAspect="1"/>
          </p:cNvPicPr>
          <p:nvPr>
            <p:ph idx="1"/>
          </p:nvPr>
        </p:nvPicPr>
        <p:blipFill>
          <a:blip r:embed="rId2"/>
          <a:stretch>
            <a:fillRect/>
          </a:stretch>
        </p:blipFill>
        <p:spPr>
          <a:xfrm>
            <a:off x="318544" y="1934955"/>
            <a:ext cx="5816717" cy="4351338"/>
          </a:xfrm>
          <a:prstGeom prst="rect">
            <a:avLst/>
          </a:prstGeom>
        </p:spPr>
      </p:pic>
      <p:sp>
        <p:nvSpPr>
          <p:cNvPr id="6" name="CasellaDiTesto 5"/>
          <p:cNvSpPr txBox="1"/>
          <p:nvPr/>
        </p:nvSpPr>
        <p:spPr>
          <a:xfrm>
            <a:off x="606287" y="2017644"/>
            <a:ext cx="4711148" cy="646331"/>
          </a:xfrm>
          <a:prstGeom prst="rect">
            <a:avLst/>
          </a:prstGeom>
          <a:noFill/>
        </p:spPr>
        <p:txBody>
          <a:bodyPr wrap="square" rtlCol="0">
            <a:spAutoFit/>
          </a:bodyPr>
          <a:lstStyle/>
          <a:p>
            <a:r>
              <a:rPr lang="it-IT"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Report by M. </a:t>
            </a:r>
            <a:r>
              <a:rPr lang="it-IT" b="1"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Crouvizier</a:t>
            </a:r>
            <a:r>
              <a:rPr lang="it-IT"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EN/MME</a:t>
            </a:r>
          </a:p>
          <a:p>
            <a:r>
              <a:rPr lang="it-IT"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EDMS 1554721</a:t>
            </a:r>
            <a:endParaRPr lang="it-IT"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CasellaDiTesto 6"/>
          <p:cNvSpPr txBox="1"/>
          <p:nvPr/>
        </p:nvSpPr>
        <p:spPr>
          <a:xfrm>
            <a:off x="6423004" y="2340809"/>
            <a:ext cx="5476459" cy="923330"/>
          </a:xfrm>
          <a:prstGeom prst="rect">
            <a:avLst/>
          </a:prstGeom>
          <a:noFill/>
        </p:spPr>
        <p:txBody>
          <a:bodyPr wrap="square" rtlCol="0">
            <a:spAutoFit/>
          </a:bodyPr>
          <a:lstStyle/>
          <a:p>
            <a:r>
              <a:rPr lang="it-IT" dirty="0" err="1" smtClean="0">
                <a:latin typeface="Verdana" panose="020B0604030504040204" pitchFamily="34" charset="0"/>
                <a:ea typeface="Verdana" panose="020B0604030504040204" pitchFamily="34" charset="0"/>
                <a:cs typeface="Verdana" panose="020B0604030504040204" pitchFamily="34" charset="0"/>
              </a:rPr>
              <a:t>Nominal</a:t>
            </a:r>
            <a:r>
              <a:rPr lang="it-IT" dirty="0" smtClean="0">
                <a:latin typeface="Verdana" panose="020B0604030504040204" pitchFamily="34" charset="0"/>
                <a:ea typeface="Verdana" panose="020B0604030504040204" pitchFamily="34" charset="0"/>
                <a:cs typeface="Verdana" panose="020B0604030504040204" pitchFamily="34" charset="0"/>
              </a:rPr>
              <a:t> (</a:t>
            </a:r>
            <a:r>
              <a:rPr lang="it-IT" dirty="0" err="1" smtClean="0">
                <a:latin typeface="Verdana" panose="020B0604030504040204" pitchFamily="34" charset="0"/>
                <a:ea typeface="Verdana" panose="020B0604030504040204" pitchFamily="34" charset="0"/>
                <a:cs typeface="Verdana" panose="020B0604030504040204" pitchFamily="34" charset="0"/>
              </a:rPr>
              <a:t>insulated</a:t>
            </a:r>
            <a:r>
              <a:rPr lang="it-IT" dirty="0" smtClean="0">
                <a:latin typeface="Verdana" panose="020B0604030504040204" pitchFamily="34" charset="0"/>
                <a:ea typeface="Verdana" panose="020B0604030504040204" pitchFamily="34" charset="0"/>
                <a:cs typeface="Verdana" panose="020B0604030504040204" pitchFamily="34" charset="0"/>
              </a:rPr>
              <a:t> </a:t>
            </a:r>
            <a:r>
              <a:rPr lang="it-IT" dirty="0" err="1" smtClean="0">
                <a:latin typeface="Verdana" panose="020B0604030504040204" pitchFamily="34" charset="0"/>
                <a:ea typeface="Verdana" panose="020B0604030504040204" pitchFamily="34" charset="0"/>
                <a:cs typeface="Verdana" panose="020B0604030504040204" pitchFamily="34" charset="0"/>
              </a:rPr>
              <a:t>wire</a:t>
            </a:r>
            <a:r>
              <a:rPr lang="it-IT" dirty="0" smtClean="0">
                <a:latin typeface="Verdana" panose="020B0604030504040204" pitchFamily="34" charset="0"/>
                <a:ea typeface="Verdana" panose="020B0604030504040204" pitchFamily="34" charset="0"/>
                <a:cs typeface="Verdana" panose="020B0604030504040204" pitchFamily="34" charset="0"/>
              </a:rPr>
              <a:t>) 0.640             mm</a:t>
            </a:r>
          </a:p>
          <a:p>
            <a:r>
              <a:rPr lang="it-IT" dirty="0" smtClean="0">
                <a:latin typeface="Verdana" panose="020B0604030504040204" pitchFamily="34" charset="0"/>
                <a:ea typeface="Verdana" panose="020B0604030504040204" pitchFamily="34" charset="0"/>
                <a:cs typeface="Verdana" panose="020B0604030504040204" pitchFamily="34" charset="0"/>
              </a:rPr>
              <a:t>Vertical (</a:t>
            </a:r>
            <a:r>
              <a:rPr lang="it-IT" dirty="0" err="1" smtClean="0">
                <a:latin typeface="Verdana" panose="020B0604030504040204" pitchFamily="34" charset="0"/>
                <a:ea typeface="Verdana" panose="020B0604030504040204" pitchFamily="34" charset="0"/>
                <a:cs typeface="Verdana" panose="020B0604030504040204" pitchFamily="34" charset="0"/>
              </a:rPr>
              <a:t>layer</a:t>
            </a:r>
            <a:r>
              <a:rPr lang="it-IT" dirty="0" smtClean="0">
                <a:latin typeface="Verdana" panose="020B0604030504040204" pitchFamily="34" charset="0"/>
                <a:ea typeface="Verdana" panose="020B0604030504040204" pitchFamily="34" charset="0"/>
                <a:cs typeface="Verdana" panose="020B0604030504040204" pitchFamily="34" charset="0"/>
              </a:rPr>
              <a:t> to </a:t>
            </a:r>
            <a:r>
              <a:rPr lang="it-IT" dirty="0" err="1" smtClean="0">
                <a:latin typeface="Verdana" panose="020B0604030504040204" pitchFamily="34" charset="0"/>
                <a:ea typeface="Verdana" panose="020B0604030504040204" pitchFamily="34" charset="0"/>
                <a:cs typeface="Verdana" panose="020B0604030504040204" pitchFamily="34" charset="0"/>
              </a:rPr>
              <a:t>layer</a:t>
            </a:r>
            <a:r>
              <a:rPr lang="it-IT" dirty="0" smtClean="0">
                <a:latin typeface="Verdana" panose="020B0604030504040204" pitchFamily="34" charset="0"/>
                <a:ea typeface="Verdana" panose="020B0604030504040204" pitchFamily="34" charset="0"/>
                <a:cs typeface="Verdana" panose="020B0604030504040204" pitchFamily="34" charset="0"/>
              </a:rPr>
              <a:t>)   0.715±0.010  mm</a:t>
            </a:r>
          </a:p>
          <a:p>
            <a:r>
              <a:rPr lang="it-IT" dirty="0" err="1" smtClean="0">
                <a:latin typeface="Verdana" panose="020B0604030504040204" pitchFamily="34" charset="0"/>
                <a:ea typeface="Verdana" panose="020B0604030504040204" pitchFamily="34" charset="0"/>
                <a:cs typeface="Verdana" panose="020B0604030504040204" pitchFamily="34" charset="0"/>
              </a:rPr>
              <a:t>Horizontal</a:t>
            </a:r>
            <a:r>
              <a:rPr lang="it-IT" dirty="0" smtClean="0">
                <a:latin typeface="Verdana" panose="020B0604030504040204" pitchFamily="34" charset="0"/>
                <a:ea typeface="Verdana" panose="020B0604030504040204" pitchFamily="34" charset="0"/>
                <a:cs typeface="Verdana" panose="020B0604030504040204" pitchFamily="34" charset="0"/>
              </a:rPr>
              <a:t>                     0.765±0.016   mm</a:t>
            </a:r>
            <a:endParaRPr lang="it-IT" dirty="0">
              <a:latin typeface="Verdana" panose="020B0604030504040204" pitchFamily="34" charset="0"/>
              <a:ea typeface="Verdana" panose="020B0604030504040204" pitchFamily="34" charset="0"/>
              <a:cs typeface="Verdana" panose="020B0604030504040204" pitchFamily="34" charset="0"/>
            </a:endParaRPr>
          </a:p>
        </p:txBody>
      </p:sp>
      <p:sp>
        <p:nvSpPr>
          <p:cNvPr id="8" name="CasellaDiTesto 7"/>
          <p:cNvSpPr txBox="1"/>
          <p:nvPr/>
        </p:nvSpPr>
        <p:spPr>
          <a:xfrm>
            <a:off x="6423004" y="4279385"/>
            <a:ext cx="5476459" cy="1477328"/>
          </a:xfrm>
          <a:prstGeom prst="rect">
            <a:avLst/>
          </a:prstGeom>
          <a:noFill/>
        </p:spPr>
        <p:txBody>
          <a:bodyPr wrap="square" rtlCol="0">
            <a:spAutoFit/>
          </a:bodyPr>
          <a:lstStyle/>
          <a:p>
            <a:r>
              <a:rPr lang="it-IT" i="1" dirty="0" err="1" smtClean="0">
                <a:latin typeface="Verdana" panose="020B0604030504040204" pitchFamily="34" charset="0"/>
                <a:ea typeface="Verdana" panose="020B0604030504040204" pitchFamily="34" charset="0"/>
                <a:cs typeface="Verdana" panose="020B0604030504040204" pitchFamily="34" charset="0"/>
              </a:rPr>
              <a:t>Noticeable</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difference</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between</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nominal</a:t>
            </a:r>
            <a:r>
              <a:rPr lang="it-IT" i="1" dirty="0" smtClean="0">
                <a:latin typeface="Verdana" panose="020B0604030504040204" pitchFamily="34" charset="0"/>
                <a:ea typeface="Verdana" panose="020B0604030504040204" pitchFamily="34" charset="0"/>
                <a:cs typeface="Verdana" panose="020B0604030504040204" pitchFamily="34" charset="0"/>
              </a:rPr>
              <a:t> and </a:t>
            </a:r>
            <a:r>
              <a:rPr lang="it-IT" i="1" dirty="0" err="1" smtClean="0">
                <a:latin typeface="Verdana" panose="020B0604030504040204" pitchFamily="34" charset="0"/>
                <a:ea typeface="Verdana" panose="020B0604030504040204" pitchFamily="34" charset="0"/>
                <a:cs typeface="Verdana" panose="020B0604030504040204" pitchFamily="34" charset="0"/>
              </a:rPr>
              <a:t>real</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values</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they</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may</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also</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depend</a:t>
            </a:r>
            <a:r>
              <a:rPr lang="it-IT" i="1" dirty="0" smtClean="0">
                <a:latin typeface="Verdana" panose="020B0604030504040204" pitchFamily="34" charset="0"/>
                <a:ea typeface="Verdana" panose="020B0604030504040204" pitchFamily="34" charset="0"/>
                <a:cs typeface="Verdana" panose="020B0604030504040204" pitchFamily="34" charset="0"/>
              </a:rPr>
              <a:t> on the location </a:t>
            </a:r>
            <a:r>
              <a:rPr lang="it-IT" i="1" dirty="0" err="1" smtClean="0">
                <a:latin typeface="Verdana" panose="020B0604030504040204" pitchFamily="34" charset="0"/>
                <a:ea typeface="Verdana" panose="020B0604030504040204" pitchFamily="34" charset="0"/>
                <a:cs typeface="Verdana" panose="020B0604030504040204" pitchFamily="34" charset="0"/>
              </a:rPr>
              <a:t>across</a:t>
            </a:r>
            <a:r>
              <a:rPr lang="it-IT" i="1" dirty="0" smtClean="0">
                <a:latin typeface="Verdana" panose="020B0604030504040204" pitchFamily="34" charset="0"/>
                <a:ea typeface="Verdana" panose="020B0604030504040204" pitchFamily="34" charset="0"/>
                <a:cs typeface="Verdana" panose="020B0604030504040204" pitchFamily="34" charset="0"/>
              </a:rPr>
              <a:t> the cross </a:t>
            </a:r>
            <a:r>
              <a:rPr lang="it-IT" i="1" dirty="0" err="1" smtClean="0">
                <a:latin typeface="Verdana" panose="020B0604030504040204" pitchFamily="34" charset="0"/>
                <a:ea typeface="Verdana" panose="020B0604030504040204" pitchFamily="34" charset="0"/>
                <a:cs typeface="Verdana" panose="020B0604030504040204" pitchFamily="34" charset="0"/>
              </a:rPr>
              <a:t>section</a:t>
            </a:r>
            <a:r>
              <a:rPr lang="it-IT" i="1" dirty="0" smtClean="0">
                <a:latin typeface="Verdana" panose="020B0604030504040204" pitchFamily="34" charset="0"/>
                <a:ea typeface="Verdana" panose="020B0604030504040204" pitchFamily="34" charset="0"/>
                <a:cs typeface="Verdana" panose="020B0604030504040204" pitchFamily="34" charset="0"/>
              </a:rPr>
              <a:t> and </a:t>
            </a:r>
            <a:r>
              <a:rPr lang="it-IT" i="1" dirty="0" err="1" smtClean="0">
                <a:latin typeface="Verdana" panose="020B0604030504040204" pitchFamily="34" charset="0"/>
                <a:ea typeface="Verdana" panose="020B0604030504040204" pitchFamily="34" charset="0"/>
                <a:cs typeface="Verdana" panose="020B0604030504040204" pitchFamily="34" charset="0"/>
              </a:rPr>
              <a:t>lengthwise</a:t>
            </a:r>
            <a:r>
              <a:rPr lang="it-IT" i="1" dirty="0" smtClean="0">
                <a:latin typeface="Verdana" panose="020B0604030504040204" pitchFamily="34" charset="0"/>
                <a:ea typeface="Verdana" panose="020B0604030504040204" pitchFamily="34" charset="0"/>
                <a:cs typeface="Verdana" panose="020B0604030504040204" pitchFamily="34" charset="0"/>
              </a:rPr>
              <a:t>. In general -&gt; More </a:t>
            </a:r>
            <a:r>
              <a:rPr lang="it-IT" i="1" dirty="0" err="1" smtClean="0">
                <a:latin typeface="Verdana" panose="020B0604030504040204" pitchFamily="34" charset="0"/>
                <a:ea typeface="Verdana" panose="020B0604030504040204" pitchFamily="34" charset="0"/>
                <a:cs typeface="Verdana" panose="020B0604030504040204" pitchFamily="34" charset="0"/>
              </a:rPr>
              <a:t>insulation</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than</a:t>
            </a:r>
            <a:r>
              <a:rPr lang="it-IT" i="1" dirty="0" smtClean="0">
                <a:latin typeface="Verdana" panose="020B0604030504040204" pitchFamily="34" charset="0"/>
                <a:ea typeface="Verdana" panose="020B0604030504040204" pitchFamily="34" charset="0"/>
                <a:cs typeface="Verdana" panose="020B0604030504040204" pitchFamily="34" charset="0"/>
              </a:rPr>
              <a:t> </a:t>
            </a:r>
            <a:r>
              <a:rPr lang="it-IT" i="1" dirty="0" err="1" smtClean="0">
                <a:latin typeface="Verdana" panose="020B0604030504040204" pitchFamily="34" charset="0"/>
                <a:ea typeface="Verdana" panose="020B0604030504040204" pitchFamily="34" charset="0"/>
                <a:cs typeface="Verdana" panose="020B0604030504040204" pitchFamily="34" charset="0"/>
              </a:rPr>
              <a:t>expected</a:t>
            </a:r>
            <a:endParaRPr lang="it-IT" i="1" dirty="0">
              <a:latin typeface="Verdana" panose="020B0604030504040204" pitchFamily="34" charset="0"/>
              <a:ea typeface="Verdana" panose="020B0604030504040204" pitchFamily="34" charset="0"/>
              <a:cs typeface="Verdana" panose="020B0604030504040204" pitchFamily="34" charset="0"/>
            </a:endParaRPr>
          </a:p>
        </p:txBody>
      </p:sp>
      <p:cxnSp>
        <p:nvCxnSpPr>
          <p:cNvPr id="10" name="Connettore 2 9"/>
          <p:cNvCxnSpPr/>
          <p:nvPr/>
        </p:nvCxnSpPr>
        <p:spPr>
          <a:xfrm flipH="1">
            <a:off x="3540903" y="3102292"/>
            <a:ext cx="2882101" cy="24803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p:cNvCxnSpPr>
            <a:stCxn id="7" idx="1"/>
          </p:cNvCxnSpPr>
          <p:nvPr/>
        </p:nvCxnSpPr>
        <p:spPr>
          <a:xfrm flipH="1">
            <a:off x="4572000" y="2802474"/>
            <a:ext cx="1851004" cy="5317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Segnaposto numero diapositiva 13"/>
          <p:cNvSpPr>
            <a:spLocks noGrp="1"/>
          </p:cNvSpPr>
          <p:nvPr>
            <p:ph type="sldNum" sz="quarter" idx="12"/>
          </p:nvPr>
        </p:nvSpPr>
        <p:spPr/>
        <p:txBody>
          <a:bodyPr/>
          <a:lstStyle/>
          <a:p>
            <a:fld id="{754A0B3F-E409-40E1-9F99-BBE39E6474D1}" type="slidenum">
              <a:rPr lang="it-IT" smtClean="0"/>
              <a:pPr/>
              <a:t>10</a:t>
            </a:fld>
            <a:endParaRPr lang="it-IT"/>
          </a:p>
        </p:txBody>
      </p:sp>
    </p:spTree>
    <p:extLst>
      <p:ext uri="{BB962C8B-B14F-4D97-AF65-F5344CB8AC3E}">
        <p14:creationId xmlns:p14="http://schemas.microsoft.com/office/powerpoint/2010/main" val="3495877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98689" y="1441577"/>
            <a:ext cx="9946366" cy="5398730"/>
          </a:xfrm>
          <a:prstGeom prst="rect">
            <a:avLst/>
          </a:prstGeom>
        </p:spPr>
      </p:pic>
      <p:sp>
        <p:nvSpPr>
          <p:cNvPr id="2" name="Titolo 1"/>
          <p:cNvSpPr>
            <a:spLocks noGrp="1"/>
          </p:cNvSpPr>
          <p:nvPr>
            <p:ph type="title"/>
          </p:nvPr>
        </p:nvSpPr>
        <p:spPr>
          <a:xfrm>
            <a:off x="838200" y="0"/>
            <a:ext cx="10515600" cy="521843"/>
          </a:xfrm>
        </p:spPr>
        <p:txBody>
          <a:bodyPr>
            <a:normAutofit fontScale="90000"/>
          </a:bodyPr>
          <a:lstStyle/>
          <a:p>
            <a:pPr algn="ctr"/>
            <a:r>
              <a:rPr lang="it-IT" sz="3600" dirty="0" err="1" smtClean="0"/>
              <a:t>Differential</a:t>
            </a:r>
            <a:r>
              <a:rPr lang="it-IT" sz="3600" dirty="0" smtClean="0"/>
              <a:t> </a:t>
            </a:r>
            <a:r>
              <a:rPr lang="it-IT" sz="3600" dirty="0" err="1" smtClean="0"/>
              <a:t>Inductance</a:t>
            </a:r>
            <a:endParaRPr lang="it-IT" sz="3600" dirty="0"/>
          </a:p>
        </p:txBody>
      </p:sp>
      <p:sp>
        <p:nvSpPr>
          <p:cNvPr id="3" name="Segnaposto contenuto 2"/>
          <p:cNvSpPr>
            <a:spLocks noGrp="1"/>
          </p:cNvSpPr>
          <p:nvPr>
            <p:ph idx="1"/>
          </p:nvPr>
        </p:nvSpPr>
        <p:spPr>
          <a:xfrm>
            <a:off x="5645426" y="1151730"/>
            <a:ext cx="6357789" cy="4351338"/>
          </a:xfrm>
        </p:spPr>
        <p:txBody>
          <a:bodyPr>
            <a:normAutofit/>
          </a:bodyPr>
          <a:lstStyle/>
          <a:p>
            <a:pPr marL="0" indent="0">
              <a:buNone/>
            </a:pPr>
            <a:r>
              <a:rPr lang="it-IT" sz="1800" dirty="0" smtClean="0">
                <a:latin typeface="Verdana" panose="020B0604030504040204" pitchFamily="34" charset="0"/>
                <a:ea typeface="Verdana" panose="020B0604030504040204" pitchFamily="34" charset="0"/>
                <a:cs typeface="Verdana" panose="020B0604030504040204" pitchFamily="34" charset="0"/>
              </a:rPr>
              <a:t>The </a:t>
            </a:r>
            <a:r>
              <a:rPr lang="it-IT" sz="1800" dirty="0" err="1" smtClean="0">
                <a:latin typeface="Verdana" panose="020B0604030504040204" pitchFamily="34" charset="0"/>
                <a:ea typeface="Verdana" panose="020B0604030504040204" pitchFamily="34" charset="0"/>
                <a:cs typeface="Verdana" panose="020B0604030504040204" pitchFamily="34" charset="0"/>
              </a:rPr>
              <a:t>inductance</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latin typeface="Verdana" panose="020B0604030504040204" pitchFamily="34" charset="0"/>
                <a:ea typeface="Verdana" panose="020B0604030504040204" pitchFamily="34" charset="0"/>
                <a:cs typeface="Verdana" panose="020B0604030504040204" pitchFamily="34" charset="0"/>
              </a:rPr>
              <a:t>at</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latin typeface="Verdana" panose="020B0604030504040204" pitchFamily="34" charset="0"/>
                <a:ea typeface="Verdana" panose="020B0604030504040204" pitchFamily="34" charset="0"/>
                <a:cs typeface="Verdana" panose="020B0604030504040204" pitchFamily="34" charset="0"/>
              </a:rPr>
              <a:t>operating</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latin typeface="Verdana" panose="020B0604030504040204" pitchFamily="34" charset="0"/>
                <a:ea typeface="Verdana" panose="020B0604030504040204" pitchFamily="34" charset="0"/>
                <a:cs typeface="Verdana" panose="020B0604030504040204" pitchFamily="34" charset="0"/>
              </a:rPr>
              <a:t>current</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latin typeface="Verdana" panose="020B0604030504040204" pitchFamily="34" charset="0"/>
                <a:ea typeface="Verdana" panose="020B0604030504040204" pitchFamily="34" charset="0"/>
                <a:cs typeface="Verdana" panose="020B0604030504040204" pitchFamily="34" charset="0"/>
              </a:rPr>
              <a:t>may</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t>become</a:t>
            </a:r>
            <a:r>
              <a:rPr lang="it-IT" sz="1800" dirty="0" smtClean="0"/>
              <a:t> 60%-50% of </a:t>
            </a:r>
            <a:r>
              <a:rPr lang="it-IT" sz="1800" dirty="0" err="1" smtClean="0"/>
              <a:t>its</a:t>
            </a:r>
            <a:r>
              <a:rPr lang="it-IT" sz="1800" dirty="0" smtClean="0"/>
              <a:t> </a:t>
            </a:r>
            <a:r>
              <a:rPr lang="it-IT" sz="1800" dirty="0" err="1" smtClean="0"/>
              <a:t>low-current</a:t>
            </a:r>
            <a:r>
              <a:rPr lang="it-IT" sz="1800" dirty="0" smtClean="0"/>
              <a:t> </a:t>
            </a:r>
            <a:r>
              <a:rPr lang="it-IT" sz="1800" dirty="0" err="1" smtClean="0"/>
              <a:t>value</a:t>
            </a:r>
            <a:r>
              <a:rPr lang="it-IT" sz="1800" dirty="0" smtClean="0"/>
              <a:t>. </a:t>
            </a:r>
            <a:r>
              <a:rPr lang="it-IT" sz="1800" dirty="0" err="1" smtClean="0">
                <a:latin typeface="Verdana" panose="020B0604030504040204" pitchFamily="34" charset="0"/>
                <a:ea typeface="Verdana" panose="020B0604030504040204" pitchFamily="34" charset="0"/>
                <a:cs typeface="Verdana" panose="020B0604030504040204" pitchFamily="34" charset="0"/>
              </a:rPr>
              <a:t>Comparison</a:t>
            </a:r>
            <a:r>
              <a:rPr lang="it-IT" sz="1800" dirty="0" smtClean="0">
                <a:latin typeface="Verdana" panose="020B0604030504040204" pitchFamily="34" charset="0"/>
                <a:ea typeface="Verdana" panose="020B0604030504040204" pitchFamily="34" charset="0"/>
                <a:cs typeface="Verdana" panose="020B0604030504040204" pitchFamily="34" charset="0"/>
              </a:rPr>
              <a:t> with </a:t>
            </a:r>
            <a:r>
              <a:rPr lang="it-IT" sz="1800" dirty="0" err="1" smtClean="0">
                <a:latin typeface="Verdana" panose="020B0604030504040204" pitchFamily="34" charset="0"/>
                <a:ea typeface="Verdana" panose="020B0604030504040204" pitchFamily="34" charset="0"/>
                <a:cs typeface="Verdana" panose="020B0604030504040204" pitchFamily="34" charset="0"/>
              </a:rPr>
              <a:t>computed</a:t>
            </a:r>
            <a:r>
              <a:rPr lang="it-IT" sz="1800" dirty="0" smtClean="0">
                <a:latin typeface="Verdana" panose="020B0604030504040204" pitchFamily="34" charset="0"/>
                <a:ea typeface="Verdana" panose="020B0604030504040204" pitchFamily="34" charset="0"/>
                <a:cs typeface="Verdana" panose="020B0604030504040204" pitchFamily="34" charset="0"/>
              </a:rPr>
              <a:t> </a:t>
            </a:r>
            <a:r>
              <a:rPr lang="it-IT" sz="1800" dirty="0" err="1" smtClean="0">
                <a:latin typeface="Verdana" panose="020B0604030504040204" pitchFamily="34" charset="0"/>
                <a:ea typeface="Verdana" panose="020B0604030504040204" pitchFamily="34" charset="0"/>
                <a:cs typeface="Verdana" panose="020B0604030504040204" pitchFamily="34" charset="0"/>
              </a:rPr>
              <a:t>values</a:t>
            </a:r>
            <a:r>
              <a:rPr lang="it-IT" sz="1800" dirty="0"/>
              <a:t> </a:t>
            </a:r>
            <a:r>
              <a:rPr lang="it-IT" sz="1800" dirty="0" err="1" smtClean="0"/>
              <a:t>is</a:t>
            </a:r>
            <a:r>
              <a:rPr lang="it-IT" sz="1800" dirty="0" smtClean="0"/>
              <a:t> an </a:t>
            </a:r>
            <a:r>
              <a:rPr lang="it-IT" sz="1800" dirty="0" err="1" smtClean="0"/>
              <a:t>important</a:t>
            </a:r>
            <a:r>
              <a:rPr lang="it-IT" sz="1800" dirty="0" smtClean="0"/>
              <a:t> </a:t>
            </a:r>
            <a:r>
              <a:rPr lang="it-IT" sz="1800" dirty="0"/>
              <a:t>and delicate, </a:t>
            </a:r>
            <a:r>
              <a:rPr lang="it-IT" sz="1800" dirty="0" err="1"/>
              <a:t>issue</a:t>
            </a:r>
            <a:r>
              <a:rPr lang="it-IT" sz="1800" dirty="0"/>
              <a:t> of the </a:t>
            </a:r>
            <a:r>
              <a:rPr lang="it-IT" sz="1800" dirty="0" err="1"/>
              <a:t>magnet</a:t>
            </a:r>
            <a:r>
              <a:rPr lang="it-IT" sz="1800" dirty="0"/>
              <a:t> test</a:t>
            </a:r>
            <a:r>
              <a:rPr lang="it-IT" sz="1800" dirty="0" smtClean="0"/>
              <a:t>.</a:t>
            </a:r>
          </a:p>
          <a:p>
            <a:pPr marL="0" indent="0">
              <a:buNone/>
            </a:pPr>
            <a:r>
              <a:rPr lang="it-IT" sz="1800" dirty="0" err="1" smtClean="0"/>
              <a:t>Any</a:t>
            </a:r>
            <a:r>
              <a:rPr lang="it-IT" sz="1800" dirty="0" smtClean="0"/>
              <a:t> more </a:t>
            </a:r>
            <a:r>
              <a:rPr lang="it-IT" sz="1800" dirty="0" err="1" smtClean="0"/>
              <a:t>specific</a:t>
            </a:r>
            <a:r>
              <a:rPr lang="it-IT" sz="1800" dirty="0" smtClean="0"/>
              <a:t> </a:t>
            </a:r>
            <a:r>
              <a:rPr lang="it-IT" sz="1800" dirty="0" err="1" smtClean="0"/>
              <a:t>request</a:t>
            </a:r>
            <a:r>
              <a:rPr lang="it-IT" sz="1800" dirty="0" smtClean="0"/>
              <a:t> for </a:t>
            </a:r>
            <a:r>
              <a:rPr lang="it-IT" sz="1800" dirty="0" err="1" smtClean="0"/>
              <a:t>this</a:t>
            </a:r>
            <a:r>
              <a:rPr lang="it-IT" sz="1800" dirty="0" smtClean="0"/>
              <a:t> </a:t>
            </a:r>
            <a:r>
              <a:rPr lang="it-IT" sz="1800" dirty="0" err="1" smtClean="0"/>
              <a:t>issue</a:t>
            </a:r>
            <a:r>
              <a:rPr lang="it-IT" sz="1800" dirty="0" smtClean="0"/>
              <a:t>? </a:t>
            </a:r>
            <a:endParaRPr lang="it-IT" sz="1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5" name="Stella a 5 punte 4"/>
          <p:cNvSpPr/>
          <p:nvPr/>
        </p:nvSpPr>
        <p:spPr>
          <a:xfrm>
            <a:off x="933450" y="3092577"/>
            <a:ext cx="228600" cy="234823"/>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1231901" y="3463603"/>
            <a:ext cx="2730500" cy="646331"/>
          </a:xfrm>
          <a:prstGeom prst="rect">
            <a:avLst/>
          </a:prstGeom>
          <a:noFill/>
        </p:spPr>
        <p:txBody>
          <a:bodyPr wrap="square" rtlCol="0">
            <a:spAutoFit/>
          </a:bodyPr>
          <a:lstStyle/>
          <a:p>
            <a:r>
              <a:rPr lang="it-IT" dirty="0" err="1" smtClean="0"/>
              <a:t>Low-frequency</a:t>
            </a:r>
            <a:r>
              <a:rPr lang="it-IT" dirty="0" smtClean="0"/>
              <a:t> (0.01-1 Hz) </a:t>
            </a:r>
            <a:r>
              <a:rPr lang="it-IT" dirty="0" err="1" smtClean="0"/>
              <a:t>impedance</a:t>
            </a:r>
            <a:r>
              <a:rPr lang="it-IT" dirty="0" smtClean="0"/>
              <a:t> </a:t>
            </a:r>
            <a:r>
              <a:rPr lang="it-IT" dirty="0" err="1" smtClean="0"/>
              <a:t>measurements</a:t>
            </a:r>
            <a:endParaRPr lang="it-IT" dirty="0"/>
          </a:p>
        </p:txBody>
      </p:sp>
      <p:cxnSp>
        <p:nvCxnSpPr>
          <p:cNvPr id="10" name="Connettore 2 9"/>
          <p:cNvCxnSpPr>
            <a:endCxn id="5" idx="3"/>
          </p:cNvCxnSpPr>
          <p:nvPr/>
        </p:nvCxnSpPr>
        <p:spPr>
          <a:xfrm flipH="1" flipV="1">
            <a:off x="1118391" y="3327399"/>
            <a:ext cx="183359" cy="3492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Segnaposto piè di pagina 6"/>
          <p:cNvSpPr>
            <a:spLocks noGrp="1"/>
          </p:cNvSpPr>
          <p:nvPr>
            <p:ph type="ftr" sz="quarter" idx="11"/>
          </p:nvPr>
        </p:nvSpPr>
        <p:spPr/>
        <p:txBody>
          <a:bodyPr/>
          <a:lstStyle/>
          <a:p>
            <a:r>
              <a:rPr lang="it-IT" smtClean="0"/>
              <a:t>Giovanni Volpini, CERN, 21 March 2016</a:t>
            </a:r>
            <a:endParaRPr lang="it-IT" dirty="0"/>
          </a:p>
        </p:txBody>
      </p:sp>
      <p:sp>
        <p:nvSpPr>
          <p:cNvPr id="8" name="Segnaposto numero diapositiva 7"/>
          <p:cNvSpPr>
            <a:spLocks noGrp="1"/>
          </p:cNvSpPr>
          <p:nvPr>
            <p:ph type="sldNum" sz="quarter" idx="12"/>
          </p:nvPr>
        </p:nvSpPr>
        <p:spPr/>
        <p:txBody>
          <a:bodyPr/>
          <a:lstStyle/>
          <a:p>
            <a:fld id="{754A0B3F-E409-40E1-9F99-BBE39E6474D1}" type="slidenum">
              <a:rPr lang="it-IT" smtClean="0"/>
              <a:pPr/>
              <a:t>11</a:t>
            </a:fld>
            <a:endParaRPr lang="it-IT"/>
          </a:p>
        </p:txBody>
      </p:sp>
    </p:spTree>
    <p:extLst>
      <p:ext uri="{BB962C8B-B14F-4D97-AF65-F5344CB8AC3E}">
        <p14:creationId xmlns:p14="http://schemas.microsoft.com/office/powerpoint/2010/main" val="1982151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884" y="0"/>
            <a:ext cx="8293769" cy="1325563"/>
          </a:xfrm>
        </p:spPr>
        <p:txBody>
          <a:bodyPr/>
          <a:lstStyle/>
          <a:p>
            <a:r>
              <a:rPr lang="en-GB" dirty="0" smtClean="0"/>
              <a:t>Signals, wiring and the kind</a:t>
            </a:r>
            <a:endParaRPr lang="en-US" dirty="0"/>
          </a:p>
        </p:txBody>
      </p:sp>
      <p:sp>
        <p:nvSpPr>
          <p:cNvPr id="3" name="Content Placeholder 2"/>
          <p:cNvSpPr>
            <a:spLocks noGrp="1"/>
          </p:cNvSpPr>
          <p:nvPr>
            <p:ph idx="1"/>
          </p:nvPr>
        </p:nvSpPr>
        <p:spPr>
          <a:xfrm>
            <a:off x="268706" y="1325563"/>
            <a:ext cx="4383976" cy="4913872"/>
          </a:xfrm>
        </p:spPr>
        <p:txBody>
          <a:bodyPr>
            <a:normAutofit/>
          </a:bodyPr>
          <a:lstStyle/>
          <a:p>
            <a:pPr marL="0" indent="0">
              <a:buNone/>
            </a:pPr>
            <a:r>
              <a:rPr lang="en-GB" sz="1800" dirty="0" smtClean="0"/>
              <a:t>The CS </a:t>
            </a:r>
            <a:r>
              <a:rPr lang="en-GB" sz="1800" dirty="0" smtClean="0"/>
              <a:t>state</a:t>
            </a:r>
            <a:r>
              <a:rPr lang="en-GB" sz="1800" dirty="0" smtClean="0"/>
              <a:t> </a:t>
            </a:r>
            <a:r>
              <a:rPr lang="en-GB" sz="1800" dirty="0" smtClean="0"/>
              <a:t>that </a:t>
            </a:r>
            <a:r>
              <a:rPr lang="en-GB" sz="1800" i="1" dirty="0" smtClean="0"/>
              <a:t>…the </a:t>
            </a:r>
            <a:r>
              <a:rPr lang="en-GB" sz="1800" i="1" dirty="0" smtClean="0"/>
              <a:t>magnet could be equipped with about 5-8 split </a:t>
            </a:r>
            <a:r>
              <a:rPr lang="en-GB" sz="1800" i="1" dirty="0" err="1" smtClean="0"/>
              <a:t>Vtaps</a:t>
            </a:r>
            <a:r>
              <a:rPr lang="en-GB" sz="1800" i="1" dirty="0" smtClean="0"/>
              <a:t> to be routed to a warm flange on the cold mass</a:t>
            </a:r>
            <a:r>
              <a:rPr lang="en-GB" sz="1800" i="1" dirty="0" smtClean="0"/>
              <a:t>…</a:t>
            </a:r>
            <a:endParaRPr lang="en-GB" sz="1800" i="1" dirty="0" smtClean="0"/>
          </a:p>
          <a:p>
            <a:pPr marL="0" indent="0">
              <a:buNone/>
            </a:pPr>
            <a:r>
              <a:rPr lang="en-GB" sz="1800" dirty="0" smtClean="0"/>
              <a:t>Prototypes will have 1 voltage </a:t>
            </a:r>
            <a:r>
              <a:rPr lang="en-GB" sz="1800" dirty="0" smtClean="0"/>
              <a:t>tap </a:t>
            </a:r>
            <a:r>
              <a:rPr lang="en-GB" sz="1800" dirty="0" smtClean="0"/>
              <a:t>at any coil-to-coil junction. </a:t>
            </a:r>
          </a:p>
          <a:p>
            <a:pPr marL="0" indent="0">
              <a:buNone/>
            </a:pPr>
            <a:r>
              <a:rPr lang="en-GB" sz="1800" dirty="0" smtClean="0"/>
              <a:t>Number of voltage taps to be specified. I presume that 3 is the minimum (the two ends and the magnet electric </a:t>
            </a:r>
            <a:r>
              <a:rPr lang="en-GB" sz="1800" dirty="0" err="1" smtClean="0"/>
              <a:t>center</a:t>
            </a:r>
            <a:r>
              <a:rPr lang="en-GB" sz="1800" dirty="0" smtClean="0"/>
              <a:t>) + possibly some </a:t>
            </a:r>
            <a:r>
              <a:rPr lang="en-GB" sz="1800" dirty="0" smtClean="0"/>
              <a:t>spares.</a:t>
            </a:r>
          </a:p>
          <a:p>
            <a:pPr marL="0" indent="0">
              <a:buNone/>
            </a:pPr>
            <a:r>
              <a:rPr lang="en-GB" sz="1800" dirty="0"/>
              <a:t>In our tests these wires go to a plate with current-limiting protection resistors.  Is this connection box required also for the series magnet? Its features?</a:t>
            </a:r>
          </a:p>
          <a:p>
            <a:pPr marL="0" indent="0">
              <a:buNone/>
            </a:pPr>
            <a:endParaRPr lang="en-GB" sz="1800" dirty="0" smtClean="0"/>
          </a:p>
          <a:p>
            <a:pPr marL="0" indent="0">
              <a:buNone/>
            </a:pPr>
            <a:endParaRPr lang="en-US" sz="1800" dirty="0"/>
          </a:p>
        </p:txBody>
      </p:sp>
      <p:sp>
        <p:nvSpPr>
          <p:cNvPr id="4" name="Footer Placeholder 3"/>
          <p:cNvSpPr>
            <a:spLocks noGrp="1"/>
          </p:cNvSpPr>
          <p:nvPr>
            <p:ph type="ftr" sz="quarter" idx="11"/>
          </p:nvPr>
        </p:nvSpPr>
        <p:spPr/>
        <p:txBody>
          <a:bodyPr/>
          <a:lstStyle/>
          <a:p>
            <a:r>
              <a:rPr lang="it-IT" dirty="0" smtClean="0"/>
              <a:t>Giovanni Volpini, CERN, 21 March 2016</a:t>
            </a:r>
            <a:endParaRPr lang="it-IT" dirty="0"/>
          </a:p>
        </p:txBody>
      </p:sp>
      <p:pic>
        <p:nvPicPr>
          <p:cNvPr id="5" name="Immagine 4"/>
          <p:cNvPicPr>
            <a:picLocks noChangeAspect="1"/>
          </p:cNvPicPr>
          <p:nvPr/>
        </p:nvPicPr>
        <p:blipFill>
          <a:blip r:embed="rId2"/>
          <a:stretch>
            <a:fillRect/>
          </a:stretch>
        </p:blipFill>
        <p:spPr>
          <a:xfrm>
            <a:off x="4728883" y="1325563"/>
            <a:ext cx="7340600" cy="4620734"/>
          </a:xfrm>
          <a:prstGeom prst="rect">
            <a:avLst/>
          </a:prstGeom>
        </p:spPr>
      </p:pic>
      <p:sp>
        <p:nvSpPr>
          <p:cNvPr id="6" name="Segnaposto numero diapositiva 5"/>
          <p:cNvSpPr>
            <a:spLocks noGrp="1"/>
          </p:cNvSpPr>
          <p:nvPr>
            <p:ph type="sldNum" sz="quarter" idx="12"/>
          </p:nvPr>
        </p:nvSpPr>
        <p:spPr/>
        <p:txBody>
          <a:bodyPr/>
          <a:lstStyle/>
          <a:p>
            <a:fld id="{754A0B3F-E409-40E1-9F99-BBE39E6474D1}" type="slidenum">
              <a:rPr lang="it-IT" smtClean="0"/>
              <a:pPr/>
              <a:t>12</a:t>
            </a:fld>
            <a:endParaRPr lang="it-IT"/>
          </a:p>
        </p:txBody>
      </p:sp>
    </p:spTree>
    <p:extLst>
      <p:ext uri="{BB962C8B-B14F-4D97-AF65-F5344CB8AC3E}">
        <p14:creationId xmlns:p14="http://schemas.microsoft.com/office/powerpoint/2010/main" val="453761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3537" y="0"/>
            <a:ext cx="5290027" cy="1325563"/>
          </a:xfrm>
        </p:spPr>
        <p:txBody>
          <a:bodyPr/>
          <a:lstStyle/>
          <a:p>
            <a:r>
              <a:rPr lang="en-GB" dirty="0" smtClean="0"/>
              <a:t>Prototype Status</a:t>
            </a:r>
            <a:endParaRPr lang="en-US" dirty="0"/>
          </a:p>
        </p:txBody>
      </p:sp>
      <p:sp>
        <p:nvSpPr>
          <p:cNvPr id="4" name="Footer Placeholder 3"/>
          <p:cNvSpPr>
            <a:spLocks noGrp="1"/>
          </p:cNvSpPr>
          <p:nvPr>
            <p:ph type="ftr" sz="quarter" idx="11"/>
          </p:nvPr>
        </p:nvSpPr>
        <p:spPr/>
        <p:txBody>
          <a:bodyPr/>
          <a:lstStyle/>
          <a:p>
            <a:r>
              <a:rPr lang="it-IT" dirty="0"/>
              <a:t>Giovanni Volpini, CERN, 21 March </a:t>
            </a:r>
            <a:r>
              <a:rPr lang="it-IT" dirty="0" smtClean="0"/>
              <a:t>2016</a:t>
            </a:r>
            <a:endParaRPr lang="it-IT" dirty="0"/>
          </a:p>
        </p:txBody>
      </p:sp>
      <p:graphicFrame>
        <p:nvGraphicFramePr>
          <p:cNvPr id="7" name="Tabella 6"/>
          <p:cNvGraphicFramePr>
            <a:graphicFrameLocks noGrp="1"/>
          </p:cNvGraphicFramePr>
          <p:nvPr>
            <p:extLst>
              <p:ext uri="{D42A27DB-BD31-4B8C-83A1-F6EECF244321}">
                <p14:modId xmlns:p14="http://schemas.microsoft.com/office/powerpoint/2010/main" val="1486637418"/>
              </p:ext>
            </p:extLst>
          </p:nvPr>
        </p:nvGraphicFramePr>
        <p:xfrm>
          <a:off x="213359" y="2068036"/>
          <a:ext cx="11765281" cy="3042920"/>
        </p:xfrm>
        <a:graphic>
          <a:graphicData uri="http://schemas.openxmlformats.org/drawingml/2006/table">
            <a:tbl>
              <a:tblPr firstRow="1" bandRow="1">
                <a:tableStyleId>{5C22544A-7EE6-4342-B048-85BDC9FD1C3A}</a:tableStyleId>
              </a:tblPr>
              <a:tblGrid>
                <a:gridCol w="1584960"/>
                <a:gridCol w="4409440"/>
                <a:gridCol w="1957158"/>
                <a:gridCol w="3813723"/>
              </a:tblGrid>
              <a:tr h="370840">
                <a:tc>
                  <a:txBody>
                    <a:bodyPr/>
                    <a:lstStyle/>
                    <a:p>
                      <a:endParaRPr lang="it-IT" dirty="0"/>
                    </a:p>
                  </a:txBody>
                  <a:tcPr/>
                </a:tc>
                <a:tc>
                  <a:txBody>
                    <a:bodyPr/>
                    <a:lstStyle/>
                    <a:p>
                      <a:r>
                        <a:rPr lang="it-IT" dirty="0" err="1" smtClean="0"/>
                        <a:t>Nominal</a:t>
                      </a:r>
                      <a:r>
                        <a:rPr lang="it-IT" baseline="0" dirty="0" smtClean="0"/>
                        <a:t> </a:t>
                      </a:r>
                      <a:r>
                        <a:rPr lang="it-IT" baseline="0" dirty="0" err="1" smtClean="0"/>
                        <a:t>operating</a:t>
                      </a:r>
                      <a:r>
                        <a:rPr lang="it-IT" baseline="0" dirty="0" smtClean="0"/>
                        <a:t> </a:t>
                      </a:r>
                      <a:r>
                        <a:rPr lang="it-IT" baseline="0" dirty="0" err="1" smtClean="0"/>
                        <a:t>current</a:t>
                      </a:r>
                      <a:endParaRPr lang="it-IT" dirty="0"/>
                    </a:p>
                  </a:txBody>
                  <a:tcPr/>
                </a:tc>
                <a:tc>
                  <a:txBody>
                    <a:bodyPr/>
                    <a:lstStyle/>
                    <a:p>
                      <a:r>
                        <a:rPr lang="it-IT" dirty="0" smtClean="0"/>
                        <a:t>Status</a:t>
                      </a:r>
                      <a:endParaRPr lang="it-IT" dirty="0"/>
                    </a:p>
                  </a:txBody>
                  <a:tcPr/>
                </a:tc>
                <a:tc>
                  <a:txBody>
                    <a:bodyPr/>
                    <a:lstStyle/>
                    <a:p>
                      <a:endParaRPr lang="it-IT"/>
                    </a:p>
                  </a:txBody>
                  <a:tcPr/>
                </a:tc>
              </a:tr>
              <a:tr h="370840">
                <a:tc>
                  <a:txBody>
                    <a:bodyPr/>
                    <a:lstStyle/>
                    <a:p>
                      <a:r>
                        <a:rPr lang="it-IT" dirty="0" smtClean="0"/>
                        <a:t>Quadrupole</a:t>
                      </a:r>
                      <a:endParaRPr lang="it-IT" dirty="0"/>
                    </a:p>
                  </a:txBody>
                  <a:tcPr/>
                </a:tc>
                <a:tc>
                  <a:txBody>
                    <a:bodyPr/>
                    <a:lstStyle/>
                    <a:p>
                      <a:r>
                        <a:rPr lang="it-IT" dirty="0" smtClean="0"/>
                        <a:t>182</a:t>
                      </a:r>
                      <a:r>
                        <a:rPr lang="it-IT" baseline="0" dirty="0" smtClean="0"/>
                        <a:t> A </a:t>
                      </a:r>
                      <a:r>
                        <a:rPr lang="it-IT" baseline="0" dirty="0" err="1" smtClean="0"/>
                        <a:t>considered</a:t>
                      </a:r>
                      <a:r>
                        <a:rPr lang="it-IT" baseline="0" dirty="0" smtClean="0"/>
                        <a:t> for </a:t>
                      </a:r>
                      <a:r>
                        <a:rPr lang="it-IT" baseline="0" dirty="0" err="1" smtClean="0"/>
                        <a:t>final</a:t>
                      </a:r>
                      <a:r>
                        <a:rPr lang="it-IT" baseline="0" dirty="0" smtClean="0"/>
                        <a:t> design</a:t>
                      </a:r>
                      <a:endParaRPr lang="it-IT" dirty="0"/>
                    </a:p>
                  </a:txBody>
                  <a:tcPr/>
                </a:tc>
                <a:tc>
                  <a:txBody>
                    <a:bodyPr/>
                    <a:lstStyle/>
                    <a:p>
                      <a:r>
                        <a:rPr lang="it-IT" dirty="0" err="1" smtClean="0"/>
                        <a:t>Conceptual</a:t>
                      </a:r>
                      <a:r>
                        <a:rPr lang="it-IT" baseline="0" dirty="0" smtClean="0"/>
                        <a:t> design</a:t>
                      </a:r>
                      <a:endParaRPr lang="it-IT" dirty="0"/>
                    </a:p>
                  </a:txBody>
                  <a:tcPr/>
                </a:tc>
                <a:tc>
                  <a:txBody>
                    <a:bodyPr/>
                    <a:lstStyle/>
                    <a:p>
                      <a:endParaRPr lang="it-IT"/>
                    </a:p>
                  </a:txBody>
                  <a:tcPr/>
                </a:tc>
              </a:tr>
              <a:tr h="370840">
                <a:tc>
                  <a:txBody>
                    <a:bodyPr/>
                    <a:lstStyle/>
                    <a:p>
                      <a:r>
                        <a:rPr lang="it-IT" dirty="0" err="1" smtClean="0"/>
                        <a:t>Sextupole</a:t>
                      </a:r>
                      <a:endParaRPr lang="it-IT" dirty="0"/>
                    </a:p>
                  </a:txBody>
                  <a:tcPr/>
                </a:tc>
                <a:tc>
                  <a:txBody>
                    <a:bodyPr/>
                    <a:lstStyle/>
                    <a:p>
                      <a:r>
                        <a:rPr lang="it-IT" dirty="0" smtClean="0"/>
                        <a:t>134 A </a:t>
                      </a:r>
                      <a:endParaRPr lang="it-IT" dirty="0"/>
                    </a:p>
                  </a:txBody>
                  <a:tcPr/>
                </a:tc>
                <a:tc>
                  <a:txBody>
                    <a:bodyPr/>
                    <a:lstStyle/>
                    <a:p>
                      <a:r>
                        <a:rPr lang="it-IT" dirty="0" err="1" smtClean="0"/>
                        <a:t>Tested</a:t>
                      </a:r>
                      <a:endParaRPr lang="it-IT" dirty="0"/>
                    </a:p>
                  </a:txBody>
                  <a:tcPr/>
                </a:tc>
                <a:tc>
                  <a:txBody>
                    <a:bodyPr/>
                    <a:lstStyle/>
                    <a:p>
                      <a:r>
                        <a:rPr lang="it-IT" dirty="0" smtClean="0"/>
                        <a:t>A «2.0» design </a:t>
                      </a:r>
                      <a:r>
                        <a:rPr lang="it-IT" dirty="0" err="1" smtClean="0"/>
                        <a:t>will</a:t>
                      </a:r>
                      <a:r>
                        <a:rPr lang="it-IT" baseline="0" dirty="0" smtClean="0"/>
                        <a:t> be </a:t>
                      </a:r>
                      <a:r>
                        <a:rPr lang="it-IT" baseline="0" dirty="0" err="1" smtClean="0"/>
                        <a:t>prepared</a:t>
                      </a:r>
                      <a:r>
                        <a:rPr lang="it-IT" baseline="0" dirty="0" smtClean="0"/>
                        <a:t> on the base of the </a:t>
                      </a:r>
                      <a:r>
                        <a:rPr lang="it-IT" baseline="0" dirty="0" err="1" smtClean="0"/>
                        <a:t>octupole</a:t>
                      </a:r>
                      <a:r>
                        <a:rPr lang="it-IT" baseline="0" dirty="0" smtClean="0"/>
                        <a:t> and </a:t>
                      </a:r>
                      <a:r>
                        <a:rPr lang="it-IT" baseline="0" dirty="0" err="1" smtClean="0"/>
                        <a:t>decapole</a:t>
                      </a:r>
                      <a:r>
                        <a:rPr lang="it-IT" baseline="0" dirty="0" smtClean="0"/>
                        <a:t> </a:t>
                      </a:r>
                      <a:r>
                        <a:rPr lang="it-IT" baseline="0" dirty="0" err="1" smtClean="0"/>
                        <a:t>results</a:t>
                      </a:r>
                      <a:r>
                        <a:rPr lang="it-IT" baseline="0" dirty="0" smtClean="0"/>
                        <a:t>, no new </a:t>
                      </a:r>
                      <a:r>
                        <a:rPr lang="it-IT" baseline="0" dirty="0" err="1" smtClean="0"/>
                        <a:t>prototype</a:t>
                      </a:r>
                      <a:r>
                        <a:rPr lang="it-IT" baseline="0" dirty="0" smtClean="0"/>
                        <a:t> </a:t>
                      </a:r>
                      <a:r>
                        <a:rPr lang="it-IT" baseline="0" dirty="0" err="1" smtClean="0"/>
                        <a:t>likely</a:t>
                      </a:r>
                      <a:r>
                        <a:rPr lang="it-IT" baseline="0" dirty="0" smtClean="0"/>
                        <a:t> to be </a:t>
                      </a:r>
                      <a:r>
                        <a:rPr lang="it-IT" baseline="0" dirty="0" err="1" smtClean="0"/>
                        <a:t>built</a:t>
                      </a:r>
                      <a:endParaRPr lang="it-IT" dirty="0"/>
                    </a:p>
                  </a:txBody>
                  <a:tcPr/>
                </a:tc>
              </a:tr>
              <a:tr h="370840">
                <a:tc>
                  <a:txBody>
                    <a:bodyPr/>
                    <a:lstStyle/>
                    <a:p>
                      <a:r>
                        <a:rPr lang="it-IT" dirty="0" err="1" smtClean="0"/>
                        <a:t>Octupole</a:t>
                      </a:r>
                      <a:endParaRPr lang="it-IT" dirty="0"/>
                    </a:p>
                  </a:txBody>
                  <a:tcPr/>
                </a:tc>
                <a:tc>
                  <a:txBody>
                    <a:bodyPr/>
                    <a:lstStyle/>
                    <a:p>
                      <a:r>
                        <a:rPr lang="it-IT" dirty="0" smtClean="0"/>
                        <a:t>105 A</a:t>
                      </a:r>
                      <a:endParaRPr lang="it-IT" dirty="0"/>
                    </a:p>
                  </a:txBody>
                  <a:tcPr/>
                </a:tc>
                <a:tc>
                  <a:txBody>
                    <a:bodyPr/>
                    <a:lstStyle/>
                    <a:p>
                      <a:r>
                        <a:rPr lang="it-IT" dirty="0" smtClean="0"/>
                        <a:t>Executive</a:t>
                      </a:r>
                      <a:r>
                        <a:rPr lang="it-IT" baseline="0" dirty="0" smtClean="0"/>
                        <a:t> design</a:t>
                      </a:r>
                      <a:endParaRPr lang="it-IT" dirty="0"/>
                    </a:p>
                  </a:txBody>
                  <a:tcPr/>
                </a:tc>
                <a:tc>
                  <a:txBody>
                    <a:bodyPr/>
                    <a:lstStyle/>
                    <a:p>
                      <a:endParaRPr lang="it-IT"/>
                    </a:p>
                  </a:txBody>
                  <a:tcPr/>
                </a:tc>
              </a:tr>
              <a:tr h="370840">
                <a:tc>
                  <a:txBody>
                    <a:bodyPr/>
                    <a:lstStyle/>
                    <a:p>
                      <a:r>
                        <a:rPr lang="it-IT" dirty="0" err="1" smtClean="0"/>
                        <a:t>Decapole</a:t>
                      </a:r>
                      <a:endParaRPr lang="it-IT" dirty="0"/>
                    </a:p>
                  </a:txBody>
                  <a:tcPr/>
                </a:tc>
                <a:tc>
                  <a:txBody>
                    <a:bodyPr/>
                    <a:lstStyle/>
                    <a:p>
                      <a:r>
                        <a:rPr lang="it-IT" dirty="0" smtClean="0"/>
                        <a:t>105 A</a:t>
                      </a:r>
                      <a:endParaRPr lang="it-IT" dirty="0"/>
                    </a:p>
                  </a:txBody>
                  <a:tcPr/>
                </a:tc>
                <a:tc>
                  <a:txBody>
                    <a:bodyPr/>
                    <a:lstStyle/>
                    <a:p>
                      <a:r>
                        <a:rPr lang="it-IT" dirty="0" smtClean="0"/>
                        <a:t>Executive design</a:t>
                      </a:r>
                      <a:endParaRPr lang="it-IT" dirty="0"/>
                    </a:p>
                  </a:txBody>
                  <a:tcPr/>
                </a:tc>
                <a:tc>
                  <a:txBody>
                    <a:bodyPr/>
                    <a:lstStyle/>
                    <a:p>
                      <a:endParaRPr lang="it-IT"/>
                    </a:p>
                  </a:txBody>
                  <a:tcPr/>
                </a:tc>
              </a:tr>
              <a:tr h="370840">
                <a:tc>
                  <a:txBody>
                    <a:bodyPr/>
                    <a:lstStyle/>
                    <a:p>
                      <a:r>
                        <a:rPr lang="it-IT" dirty="0" err="1" smtClean="0"/>
                        <a:t>Dodecapole</a:t>
                      </a:r>
                      <a:endParaRPr lang="it-IT" dirty="0"/>
                    </a:p>
                  </a:txBody>
                  <a:tcPr/>
                </a:tc>
                <a:tc>
                  <a:txBody>
                    <a:bodyPr/>
                    <a:lstStyle/>
                    <a:p>
                      <a:r>
                        <a:rPr lang="it-IT" dirty="0" smtClean="0"/>
                        <a:t>105 A </a:t>
                      </a:r>
                      <a:r>
                        <a:rPr lang="it-IT" dirty="0" err="1" smtClean="0"/>
                        <a:t>will</a:t>
                      </a:r>
                      <a:r>
                        <a:rPr lang="it-IT" dirty="0" smtClean="0"/>
                        <a:t> be </a:t>
                      </a:r>
                      <a:r>
                        <a:rPr lang="it-IT" dirty="0" err="1" smtClean="0"/>
                        <a:t>considered</a:t>
                      </a:r>
                      <a:r>
                        <a:rPr lang="it-IT" dirty="0" smtClean="0"/>
                        <a:t> for executive</a:t>
                      </a:r>
                      <a:r>
                        <a:rPr lang="it-IT" baseline="0" dirty="0" smtClean="0"/>
                        <a:t> design</a:t>
                      </a:r>
                      <a:endParaRPr lang="it-IT" dirty="0"/>
                    </a:p>
                  </a:txBody>
                  <a:tcPr/>
                </a:tc>
                <a:tc>
                  <a:txBody>
                    <a:bodyPr/>
                    <a:lstStyle/>
                    <a:p>
                      <a:r>
                        <a:rPr lang="it-IT" dirty="0" err="1" smtClean="0"/>
                        <a:t>Conceptual</a:t>
                      </a:r>
                      <a:r>
                        <a:rPr lang="it-IT" dirty="0" smtClean="0"/>
                        <a:t> design</a:t>
                      </a:r>
                      <a:endParaRPr lang="it-IT" dirty="0"/>
                    </a:p>
                  </a:txBody>
                  <a:tcPr/>
                </a:tc>
                <a:tc>
                  <a:txBody>
                    <a:bodyPr/>
                    <a:lstStyle/>
                    <a:p>
                      <a:endParaRPr lang="it-IT" dirty="0"/>
                    </a:p>
                  </a:txBody>
                  <a:tcPr/>
                </a:tc>
              </a:tr>
            </a:tbl>
          </a:graphicData>
        </a:graphic>
      </p:graphicFrame>
      <p:sp>
        <p:nvSpPr>
          <p:cNvPr id="8" name="Segnaposto numero diapositiva 7"/>
          <p:cNvSpPr>
            <a:spLocks noGrp="1"/>
          </p:cNvSpPr>
          <p:nvPr>
            <p:ph type="sldNum" sz="quarter" idx="12"/>
          </p:nvPr>
        </p:nvSpPr>
        <p:spPr/>
        <p:txBody>
          <a:bodyPr/>
          <a:lstStyle/>
          <a:p>
            <a:fld id="{754A0B3F-E409-40E1-9F99-BBE39E6474D1}" type="slidenum">
              <a:rPr lang="it-IT" smtClean="0"/>
              <a:pPr/>
              <a:t>13</a:t>
            </a:fld>
            <a:endParaRPr lang="it-IT"/>
          </a:p>
        </p:txBody>
      </p:sp>
    </p:spTree>
    <p:extLst>
      <p:ext uri="{BB962C8B-B14F-4D97-AF65-F5344CB8AC3E}">
        <p14:creationId xmlns:p14="http://schemas.microsoft.com/office/powerpoint/2010/main" val="3370468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3537" y="0"/>
            <a:ext cx="4263189" cy="1325563"/>
          </a:xfrm>
        </p:spPr>
        <p:txBody>
          <a:bodyPr/>
          <a:lstStyle/>
          <a:p>
            <a:r>
              <a:rPr lang="en-GB" dirty="0" smtClean="0"/>
              <a:t>Conclusions</a:t>
            </a:r>
            <a:endParaRPr lang="en-US" dirty="0"/>
          </a:p>
        </p:txBody>
      </p:sp>
      <p:sp>
        <p:nvSpPr>
          <p:cNvPr id="3" name="Content Placeholder 2"/>
          <p:cNvSpPr>
            <a:spLocks noGrp="1"/>
          </p:cNvSpPr>
          <p:nvPr>
            <p:ph idx="1"/>
          </p:nvPr>
        </p:nvSpPr>
        <p:spPr/>
        <p:txBody>
          <a:bodyPr>
            <a:normAutofit/>
          </a:bodyPr>
          <a:lstStyle/>
          <a:p>
            <a:pPr marL="0" indent="0">
              <a:buNone/>
            </a:pPr>
            <a:r>
              <a:rPr lang="en-GB" sz="2400" dirty="0" smtClean="0"/>
              <a:t>105 A nominal operating looks feasible for the protection </a:t>
            </a:r>
            <a:r>
              <a:rPr lang="en-GB" sz="2400" dirty="0" smtClean="0"/>
              <a:t>of </a:t>
            </a:r>
            <a:r>
              <a:rPr lang="en-GB" sz="2400" dirty="0" err="1" smtClean="0"/>
              <a:t>sextupole</a:t>
            </a:r>
            <a:r>
              <a:rPr lang="en-GB" sz="2400" dirty="0" smtClean="0"/>
              <a:t>, </a:t>
            </a:r>
            <a:r>
              <a:rPr lang="en-GB" sz="2400" dirty="0" err="1" smtClean="0"/>
              <a:t>octupole</a:t>
            </a:r>
            <a:r>
              <a:rPr lang="en-GB" sz="2400" dirty="0" smtClean="0"/>
              <a:t>, </a:t>
            </a:r>
            <a:r>
              <a:rPr lang="en-GB" sz="2400" dirty="0" err="1" smtClean="0"/>
              <a:t>decapole</a:t>
            </a:r>
            <a:r>
              <a:rPr lang="en-GB" sz="2400" dirty="0" smtClean="0"/>
              <a:t> and </a:t>
            </a:r>
            <a:r>
              <a:rPr lang="en-GB" sz="2400" dirty="0" err="1" smtClean="0"/>
              <a:t>dodecapole</a:t>
            </a:r>
            <a:endParaRPr lang="en-GB" sz="2400" dirty="0" smtClean="0"/>
          </a:p>
          <a:p>
            <a:pPr marL="0" indent="0">
              <a:buNone/>
            </a:pPr>
            <a:endParaRPr lang="en-GB" sz="2400" dirty="0" smtClean="0"/>
          </a:p>
          <a:p>
            <a:pPr marL="0" indent="0">
              <a:buNone/>
            </a:pPr>
            <a:r>
              <a:rPr lang="en-GB" sz="2400" dirty="0" smtClean="0"/>
              <a:t>For the quadrupole, a large number of turns is required which definitely poses problem for the coils construction and their integration inside the magnet   would definitely prefer to stay at present value of 182 A, or so.</a:t>
            </a:r>
            <a:endParaRPr lang="en-US" sz="2400" dirty="0"/>
          </a:p>
        </p:txBody>
      </p:sp>
      <p:sp>
        <p:nvSpPr>
          <p:cNvPr id="4" name="Footer Placeholder 3"/>
          <p:cNvSpPr>
            <a:spLocks noGrp="1"/>
          </p:cNvSpPr>
          <p:nvPr>
            <p:ph type="ftr" sz="quarter" idx="11"/>
          </p:nvPr>
        </p:nvSpPr>
        <p:spPr/>
        <p:txBody>
          <a:bodyPr/>
          <a:lstStyle/>
          <a:p>
            <a:r>
              <a:rPr lang="it-IT" dirty="0"/>
              <a:t>Giovanni Volpini, CERN, 21 March </a:t>
            </a:r>
            <a:r>
              <a:rPr lang="it-IT" dirty="0" smtClean="0"/>
              <a:t>2016</a:t>
            </a:r>
            <a:endParaRPr lang="it-IT" dirty="0"/>
          </a:p>
        </p:txBody>
      </p:sp>
      <p:sp>
        <p:nvSpPr>
          <p:cNvPr id="5" name="Segnaposto numero diapositiva 4"/>
          <p:cNvSpPr>
            <a:spLocks noGrp="1"/>
          </p:cNvSpPr>
          <p:nvPr>
            <p:ph type="sldNum" sz="quarter" idx="12"/>
          </p:nvPr>
        </p:nvSpPr>
        <p:spPr/>
        <p:txBody>
          <a:bodyPr/>
          <a:lstStyle/>
          <a:p>
            <a:fld id="{754A0B3F-E409-40E1-9F99-BBE39E6474D1}" type="slidenum">
              <a:rPr lang="it-IT" smtClean="0"/>
              <a:pPr/>
              <a:t>14</a:t>
            </a:fld>
            <a:endParaRPr lang="it-IT"/>
          </a:p>
        </p:txBody>
      </p:sp>
    </p:spTree>
    <p:extLst>
      <p:ext uri="{BB962C8B-B14F-4D97-AF65-F5344CB8AC3E}">
        <p14:creationId xmlns:p14="http://schemas.microsoft.com/office/powerpoint/2010/main" val="1607275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6979" y="2755398"/>
            <a:ext cx="8594558" cy="1325563"/>
          </a:xfrm>
        </p:spPr>
        <p:txBody>
          <a:bodyPr/>
          <a:lstStyle/>
          <a:p>
            <a:r>
              <a:rPr lang="en-GB" dirty="0" smtClean="0"/>
              <a:t>Thank you for your attention</a:t>
            </a:r>
            <a:endParaRPr lang="en-US" dirty="0"/>
          </a:p>
        </p:txBody>
      </p:sp>
      <p:sp>
        <p:nvSpPr>
          <p:cNvPr id="4" name="Footer Placeholder 3"/>
          <p:cNvSpPr>
            <a:spLocks noGrp="1"/>
          </p:cNvSpPr>
          <p:nvPr>
            <p:ph type="ftr" sz="quarter" idx="11"/>
          </p:nvPr>
        </p:nvSpPr>
        <p:spPr/>
        <p:txBody>
          <a:bodyPr/>
          <a:lstStyle/>
          <a:p>
            <a:r>
              <a:rPr lang="it-IT" smtClean="0"/>
              <a:t>Giovanni Volpini, CERN, 21 March 2016</a:t>
            </a:r>
            <a:endParaRPr lang="it-IT" dirty="0"/>
          </a:p>
        </p:txBody>
      </p:sp>
      <p:sp>
        <p:nvSpPr>
          <p:cNvPr id="3" name="Segnaposto numero diapositiva 2"/>
          <p:cNvSpPr>
            <a:spLocks noGrp="1"/>
          </p:cNvSpPr>
          <p:nvPr>
            <p:ph type="sldNum" sz="quarter" idx="12"/>
          </p:nvPr>
        </p:nvSpPr>
        <p:spPr/>
        <p:txBody>
          <a:bodyPr/>
          <a:lstStyle/>
          <a:p>
            <a:fld id="{754A0B3F-E409-40E1-9F99-BBE39E6474D1}" type="slidenum">
              <a:rPr lang="it-IT" smtClean="0"/>
              <a:pPr/>
              <a:t>15</a:t>
            </a:fld>
            <a:endParaRPr lang="it-IT"/>
          </a:p>
        </p:txBody>
      </p:sp>
    </p:spTree>
    <p:extLst>
      <p:ext uri="{BB962C8B-B14F-4D97-AF65-F5344CB8AC3E}">
        <p14:creationId xmlns:p14="http://schemas.microsoft.com/office/powerpoint/2010/main" val="659757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p:cNvGraphicFramePr>
            <a:graphicFrameLocks noGrp="1"/>
          </p:cNvGraphicFramePr>
          <p:nvPr>
            <p:extLst/>
          </p:nvPr>
        </p:nvGraphicFramePr>
        <p:xfrm>
          <a:off x="1559498" y="1124745"/>
          <a:ext cx="8936047" cy="5125353"/>
        </p:xfrm>
        <a:graphic>
          <a:graphicData uri="http://schemas.openxmlformats.org/drawingml/2006/table">
            <a:tbl>
              <a:tblPr>
                <a:tableStyleId>{5C22544A-7EE6-4342-B048-85BDC9FD1C3A}</a:tableStyleId>
              </a:tblPr>
              <a:tblGrid>
                <a:gridCol w="419388"/>
                <a:gridCol w="222010"/>
                <a:gridCol w="595090"/>
                <a:gridCol w="595090"/>
                <a:gridCol w="413820"/>
                <a:gridCol w="631497"/>
                <a:gridCol w="414719"/>
                <a:gridCol w="658368"/>
                <a:gridCol w="634351"/>
                <a:gridCol w="916150"/>
                <a:gridCol w="858891"/>
                <a:gridCol w="858891"/>
                <a:gridCol w="858891"/>
                <a:gridCol w="858891"/>
              </a:tblGrid>
              <a:tr h="235215">
                <a:tc>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gridSpan="6">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LHC</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gridSpan="6">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HL-LHC</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endParaRPr lang="it-IT"/>
                    </a:p>
                  </a:txBody>
                  <a:tcPr/>
                </a:tc>
                <a:tc hMerge="1">
                  <a:txBody>
                    <a:bodyPr/>
                    <a:lstStyle/>
                    <a:p>
                      <a:endParaRPr lang="it-IT"/>
                    </a:p>
                  </a:txBody>
                  <a:tcPr/>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1091128">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Order</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Type</a:t>
                      </a:r>
                    </a:p>
                  </a:txBody>
                  <a:tcPr marL="7620" marR="7620" marT="7620" marB="0" vert="vert270" anchor="b">
                    <a:solidFill>
                      <a:schemeClr val="bg1"/>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Aperture</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u="none" strike="noStrike" dirty="0" smtClean="0">
                          <a:effectLst/>
                          <a:latin typeface="Verdana" panose="020B0604030504040204" pitchFamily="34" charset="0"/>
                          <a:ea typeface="Verdana" panose="020B0604030504040204" pitchFamily="34" charset="0"/>
                          <a:cs typeface="Verdana" panose="020B0604030504040204" pitchFamily="34" charset="0"/>
                        </a:rPr>
                        <a:t>Stored energy</a:t>
                      </a:r>
                      <a:endPar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Operating</a:t>
                      </a:r>
                      <a:r>
                        <a:rPr lang="it-IT" sz="1400" b="0" i="0" u="none" strike="noStrike"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Current</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algn="ctr" fontAlgn="b"/>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Inductance</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Aperture</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c>
                  <a:txBody>
                    <a:bodyPr/>
                    <a:lstStyle/>
                    <a:p>
                      <a:pPr algn="ctr" fontAlgn="b"/>
                      <a:r>
                        <a:rPr lang="it-IT" sz="1400" u="none" strike="noStrike" dirty="0" err="1">
                          <a:effectLst/>
                          <a:latin typeface="Verdana" panose="020B0604030504040204" pitchFamily="34" charset="0"/>
                          <a:ea typeface="Verdana" panose="020B0604030504040204" pitchFamily="34" charset="0"/>
                          <a:cs typeface="Verdana" panose="020B0604030504040204" pitchFamily="34" charset="0"/>
                        </a:rPr>
                        <a:t>Stored</a:t>
                      </a:r>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 </a:t>
                      </a:r>
                      <a:r>
                        <a:rPr lang="it-IT" sz="1400" u="none" strike="noStrike" dirty="0" err="1">
                          <a:effectLst/>
                          <a:latin typeface="Verdana" panose="020B0604030504040204" pitchFamily="34" charset="0"/>
                          <a:ea typeface="Verdana" panose="020B0604030504040204" pitchFamily="34" charset="0"/>
                          <a:cs typeface="Verdana" panose="020B0604030504040204" pitchFamily="34" charset="0"/>
                        </a:rPr>
                        <a:t>energy</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Operating</a:t>
                      </a:r>
                      <a:r>
                        <a:rPr lang="it-IT" sz="1400" b="0" i="0" u="none" strike="noStrike"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400" b="0" i="0" u="none" strike="noStrike" baseline="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Current</a:t>
                      </a:r>
                      <a:endPar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c>
                  <a:txBody>
                    <a:bodyPr/>
                    <a:lstStyle/>
                    <a:p>
                      <a:pPr algn="ctr" fontAlgn="b"/>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Integrated</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field</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r=50 mm</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c>
                  <a:txBody>
                    <a:bodyPr/>
                    <a:lstStyle/>
                    <a:p>
                      <a:pPr algn="ctr" fontAlgn="b"/>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Magnetic</a:t>
                      </a:r>
                      <a:r>
                        <a:rPr lang="it-IT" sz="1400" b="0" i="0" u="none" strike="noStrike"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400" b="0" i="0" u="none" strike="noStrike" baseline="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Length</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c>
                  <a:txBody>
                    <a:bodyPr/>
                    <a:lstStyle/>
                    <a:p>
                      <a:pPr algn="ctr" fontAlgn="b"/>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Differential</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Inductance</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 </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Iop</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vert="vert270" anchor="b">
                    <a:solidFill>
                      <a:schemeClr val="accent5">
                        <a:lumMod val="40000"/>
                        <a:lumOff val="60000"/>
                      </a:schemeClr>
                    </a:solidFill>
                  </a:tcPr>
                </a:tc>
              </a:tr>
              <a:tr h="379901">
                <a:tc>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100" u="none" strike="noStrike" dirty="0" smtClean="0">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endParaRPr lang="it-IT" sz="1100" u="none" strike="noStrike" dirty="0" smtClean="0">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r>
                        <a:rPr lang="it-IT" sz="1400" u="none" strike="noStrike" dirty="0" smtClean="0">
                          <a:effectLst/>
                          <a:latin typeface="Verdana" panose="020B0604030504040204" pitchFamily="34" charset="0"/>
                          <a:ea typeface="Verdana" panose="020B0604030504040204" pitchFamily="34" charset="0"/>
                          <a:cs typeface="Verdana" panose="020B0604030504040204" pitchFamily="34" charset="0"/>
                        </a:rPr>
                        <a:t>mm</a:t>
                      </a:r>
                    </a:p>
                  </a:txBody>
                  <a:tcPr marL="7620" marR="7620" marT="7620" marB="0" anchor="b"/>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[J]</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mH</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[mm]</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u="none" strike="noStrike" dirty="0" smtClean="0">
                          <a:effectLst/>
                          <a:latin typeface="Verdana" panose="020B0604030504040204" pitchFamily="34" charset="0"/>
                          <a:ea typeface="Verdana" panose="020B0604030504040204" pitchFamily="34" charset="0"/>
                          <a:cs typeface="Verdana" panose="020B0604030504040204" pitchFamily="34" charset="0"/>
                        </a:rPr>
                        <a:t>[</a:t>
                      </a:r>
                      <a:r>
                        <a:rPr lang="it-IT" sz="1400" u="none" strike="noStrike" dirty="0" err="1" smtClean="0">
                          <a:effectLst/>
                          <a:latin typeface="Verdana" panose="020B0604030504040204" pitchFamily="34" charset="0"/>
                          <a:ea typeface="Verdana" panose="020B0604030504040204" pitchFamily="34" charset="0"/>
                          <a:cs typeface="Verdana" panose="020B0604030504040204" pitchFamily="34" charset="0"/>
                        </a:rPr>
                        <a:t>kJ</a:t>
                      </a:r>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p>
                  </a:txBody>
                  <a:tcPr marL="7620" marR="7620" marT="762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it-IT" sz="1400" b="0" i="0" u="none" strike="noStrike"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T.m</a:t>
                      </a: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p>
                  </a:txBody>
                  <a:tcPr marL="7620" marR="7620" marT="762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t>
                      </a:r>
                    </a:p>
                  </a:txBody>
                  <a:tcPr marL="7620" marR="7620" marT="762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a:t>
                      </a: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gridSpan="2">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MQSX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hMerge="1">
                  <a:txBody>
                    <a:bodyPr/>
                    <a:lstStyle/>
                    <a:p>
                      <a:pPr algn="ct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2,116</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550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24.57</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182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1.00</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0.807</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1.247</a:t>
                      </a:r>
                    </a:p>
                  </a:txBody>
                  <a:tcPr marL="7620" marR="7620" marT="7620" marB="0" anchor="b">
                    <a:solidFill>
                      <a:schemeClr val="accent5">
                        <a:lumMod val="40000"/>
                        <a:lumOff val="60000"/>
                      </a:schemeClr>
                    </a:solidFill>
                  </a:tcPr>
                </a:tc>
              </a:tr>
              <a:tr h="379901">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MCSX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MCSTX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39</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100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4.7</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1.28</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132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0.06</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0.111</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0.118</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3</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MCSSX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ctr">
                    <a:solidFill>
                      <a:srgbClr val="FFFFCC"/>
                    </a:solidFill>
                  </a:tcPr>
                </a:tc>
                <a:tc rowSpan="3">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MCSOX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ctr">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6</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7.8</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1.28</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132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0.06</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0.111</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0.118</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MCOX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ctr">
                    <a:solidFill>
                      <a:srgbClr val="FFFFCC"/>
                    </a:solidFill>
                  </a:tcPr>
                </a:tc>
                <a:tc vMerge="1">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16</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100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4.4</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1.41</a:t>
                      </a:r>
                    </a:p>
                  </a:txBody>
                  <a:tcPr marL="6350" marR="6350" marT="6350" marB="0" anchor="b">
                    <a:solidFill>
                      <a:schemeClr val="accent5">
                        <a:lumMod val="40000"/>
                        <a:lumOff val="60000"/>
                      </a:schemeClr>
                    </a:solidFill>
                  </a:tcPr>
                </a:tc>
                <a:tc>
                  <a:txBody>
                    <a:bodyPr/>
                    <a:lstStyle/>
                    <a:p>
                      <a:pPr algn="ctr" fontAlgn="b"/>
                      <a:r>
                        <a:rPr lang="it-IT" sz="1400" u="none" strike="noStrike" dirty="0" smtClean="0">
                          <a:effectLst/>
                          <a:latin typeface="Verdana" panose="020B0604030504040204" pitchFamily="34" charset="0"/>
                          <a:ea typeface="Verdana" panose="020B0604030504040204" pitchFamily="34" charset="0"/>
                          <a:cs typeface="Verdana" panose="020B0604030504040204" pitchFamily="34" charset="0"/>
                        </a:rPr>
                        <a:t>120</a:t>
                      </a: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0.04</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0.087</a:t>
                      </a:r>
                    </a:p>
                  </a:txBody>
                  <a:tcPr marL="6350" marR="6350" marT="6350" marB="0" anchor="b">
                    <a:solidFill>
                      <a:schemeClr val="accent5">
                        <a:lumMod val="40000"/>
                        <a:lumOff val="60000"/>
                      </a:schemeClr>
                    </a:solidFill>
                  </a:tcPr>
                </a:tc>
                <a:tc>
                  <a:txBody>
                    <a:bodyPr/>
                    <a:lstStyle/>
                    <a:p>
                      <a:pPr algn="ctr" fontAlgn="b"/>
                      <a:r>
                        <a:rPr lang="it-IT" sz="1400" u="none" strike="noStrike" dirty="0" smtClean="0">
                          <a:effectLst/>
                          <a:latin typeface="Verdana" panose="020B0604030504040204" pitchFamily="34" charset="0"/>
                          <a:ea typeface="Verdana" panose="020B0604030504040204" pitchFamily="34" charset="0"/>
                          <a:cs typeface="Verdana" panose="020B0604030504040204" pitchFamily="34" charset="0"/>
                        </a:rPr>
                        <a:t>0.152</a:t>
                      </a: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4</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MCOSX</a:t>
                      </a:r>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ctr">
                    <a:solidFill>
                      <a:srgbClr val="FFFFCC"/>
                    </a:solidFill>
                  </a:tcPr>
                </a:tc>
                <a:tc vMerge="1">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100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rgbClr val="FFFFCC"/>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1.41</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120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0.04</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0.087</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0.152</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5</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1.39</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139</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0.03</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0.095</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0.107</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5</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1.39</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139</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0.03</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0.095</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0.107</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6</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MCTX</a:t>
                      </a:r>
                    </a:p>
                  </a:txBody>
                  <a:tcPr marL="7620" marR="7620" marT="7620" marB="0" anchor="b">
                    <a:solidFill>
                      <a:schemeClr val="accent6">
                        <a:lumMod val="40000"/>
                        <a:lumOff val="60000"/>
                      </a:schemeClr>
                    </a:solidFill>
                  </a:tcPr>
                </a:tc>
                <a:tc>
                  <a:txBody>
                    <a:bodyPr/>
                    <a:lstStyle/>
                    <a:p>
                      <a:pPr algn="ctr" fontAlgn="b"/>
                      <a:r>
                        <a:rPr lang="it-IT" sz="11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MCSTX</a:t>
                      </a: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94</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80</a:t>
                      </a:r>
                    </a:p>
                  </a:txBody>
                  <a:tcPr marL="7620" marR="7620" marT="7620" marB="0" anchor="b">
                    <a:solidFill>
                      <a:schemeClr val="accent6">
                        <a:lumMod val="40000"/>
                        <a:lumOff val="60000"/>
                      </a:schemeClr>
                    </a:solidFill>
                  </a:tcPr>
                </a:tc>
                <a:tc>
                  <a:txBody>
                    <a:bodyPr/>
                    <a:lstStyle/>
                    <a:p>
                      <a:pPr algn="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29.2</a:t>
                      </a:r>
                    </a:p>
                  </a:txBody>
                  <a:tcPr marL="7620" marR="7620" marT="7620" marB="0" anchor="b">
                    <a:solidFill>
                      <a:schemeClr val="accent6">
                        <a:lumMod val="40000"/>
                        <a:lumOff val="60000"/>
                      </a:schemeClr>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167</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0.086</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a:solidFill>
                            <a:srgbClr val="000000"/>
                          </a:solidFill>
                          <a:effectLst/>
                          <a:latin typeface="Verdana" panose="020B0604030504040204" pitchFamily="34" charset="0"/>
                          <a:ea typeface="Verdana" panose="020B0604030504040204" pitchFamily="34" charset="0"/>
                          <a:cs typeface="Verdana" panose="020B0604030504040204" pitchFamily="34" charset="0"/>
                        </a:rPr>
                        <a:t>0.430</a:t>
                      </a:r>
                    </a:p>
                  </a:txBody>
                  <a:tcPr marL="6350" marR="6350" marT="6350" marB="0" anchor="b">
                    <a:solidFill>
                      <a:schemeClr val="accent5">
                        <a:lumMod val="40000"/>
                        <a:lumOff val="60000"/>
                      </a:schemeClr>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0.229</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r>
              <a:tr h="379901">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6</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endParaRPr lang="it-IT" sz="11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r" fontAlgn="b"/>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bg1">
                        <a:lumMod val="65000"/>
                      </a:schemeClr>
                    </a:solidFill>
                  </a:tcPr>
                </a:tc>
                <a:tc>
                  <a:txBody>
                    <a:bodyPr/>
                    <a:lstStyle/>
                    <a:p>
                      <a:pPr algn="ctr" fontAlgn="b"/>
                      <a:r>
                        <a:rPr lang="it-IT" sz="1400" u="none" strike="noStrike" dirty="0">
                          <a:effectLst/>
                          <a:latin typeface="Verdana" panose="020B0604030504040204" pitchFamily="34" charset="0"/>
                          <a:ea typeface="Verdana" panose="020B0604030504040204" pitchFamily="34" charset="0"/>
                          <a:cs typeface="Verdana" panose="020B0604030504040204" pitchFamily="34" charset="0"/>
                        </a:rPr>
                        <a:t>150</a:t>
                      </a:r>
                      <a:endPar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7620" marR="7620" marT="7620" marB="0" anchor="b">
                    <a:solidFill>
                      <a:schemeClr val="accent5">
                        <a:lumMod val="40000"/>
                        <a:lumOff val="60000"/>
                      </a:schemeClr>
                    </a:solidFill>
                  </a:tcPr>
                </a:tc>
                <a:tc>
                  <a:txBody>
                    <a:bodyPr/>
                    <a:lstStyle/>
                    <a:p>
                      <a:pPr algn="ct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0.92</a:t>
                      </a:r>
                    </a:p>
                  </a:txBody>
                  <a:tcPr marL="6350" marR="6350" marT="635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163</a:t>
                      </a:r>
                    </a:p>
                  </a:txBody>
                  <a:tcPr marL="7620" marR="7620" marT="7620" marB="0" anchor="b">
                    <a:solidFill>
                      <a:schemeClr val="accent5">
                        <a:lumMod val="40000"/>
                        <a:lumOff val="60000"/>
                      </a:schemeClr>
                    </a:solidFill>
                  </a:tcPr>
                </a:tc>
                <a:tc>
                  <a:txBody>
                    <a:bodyPr/>
                    <a:lstStyle/>
                    <a:p>
                      <a:pPr marL="0" algn="ctr" rtl="0" eaLnBrk="1" fontAlgn="b" latinLnBrk="0" hangingPunct="1">
                        <a:spcBef>
                          <a:spcPts val="0"/>
                        </a:spcBef>
                        <a:spcAft>
                          <a:spcPts val="0"/>
                        </a:spcAft>
                      </a:pPr>
                      <a:r>
                        <a:rPr lang="it-IT" sz="1400" b="0" i="0" u="none" strike="noStrike" kern="1200" dirty="0">
                          <a:solidFill>
                            <a:srgbClr val="000000"/>
                          </a:solidFill>
                          <a:effectLst/>
                          <a:latin typeface="Verdana"/>
                          <a:ea typeface="Verdana"/>
                          <a:cs typeface="Verdana"/>
                        </a:rPr>
                        <a:t>0.017</a:t>
                      </a:r>
                      <a:endParaRPr lang="it-IT" sz="1400" b="0" i="0" u="none" strike="noStrike" dirty="0">
                        <a:effectLst/>
                        <a:latin typeface="Arial"/>
                      </a:endParaRPr>
                    </a:p>
                  </a:txBody>
                  <a:tcPr marL="6350" marR="6350" marT="6350" marB="0" anchor="b">
                    <a:solidFill>
                      <a:schemeClr val="accent5">
                        <a:lumMod val="40000"/>
                        <a:lumOff val="60000"/>
                      </a:schemeClr>
                    </a:solidFill>
                  </a:tcPr>
                </a:tc>
                <a:tc>
                  <a:txBody>
                    <a:bodyPr/>
                    <a:lstStyle/>
                    <a:p>
                      <a:pPr algn="r" fontAlgn="b"/>
                      <a:r>
                        <a:rPr lang="it-IT" sz="14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0.089</a:t>
                      </a:r>
                    </a:p>
                  </a:txBody>
                  <a:tcPr marL="6350" marR="6350" marT="6350" marB="0" anchor="b">
                    <a:solidFill>
                      <a:schemeClr val="accent5">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400" b="0" i="0" u="none" strike="noStrike"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0.052</a:t>
                      </a:r>
                    </a:p>
                  </a:txBody>
                  <a:tcPr marL="7620" marR="7620" marT="7620" marB="0" anchor="b">
                    <a:solidFill>
                      <a:schemeClr val="accent5">
                        <a:lumMod val="40000"/>
                        <a:lumOff val="60000"/>
                      </a:schemeClr>
                    </a:solidFill>
                  </a:tcPr>
                </a:tc>
              </a:tr>
            </a:tbl>
          </a:graphicData>
        </a:graphic>
      </p:graphicFrame>
      <p:sp>
        <p:nvSpPr>
          <p:cNvPr id="10" name="Title 1"/>
          <p:cNvSpPr txBox="1">
            <a:spLocks/>
          </p:cNvSpPr>
          <p:nvPr/>
        </p:nvSpPr>
        <p:spPr>
          <a:xfrm>
            <a:off x="1919536" y="116632"/>
            <a:ext cx="8229600" cy="634082"/>
          </a:xfrm>
          <a:prstGeom prst="rect">
            <a:avLst/>
          </a:prstGeom>
        </p:spPr>
        <p:txBody>
          <a:bodyP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b="1" dirty="0">
                <a:latin typeface="Verdana" panose="020B0604030504040204" pitchFamily="34" charset="0"/>
                <a:ea typeface="Verdana" panose="020B0604030504040204" pitchFamily="34" charset="0"/>
                <a:cs typeface="Verdana" panose="020B0604030504040204" pitchFamily="34" charset="0"/>
              </a:rPr>
              <a:t>LHC vs. HL-LHC corrector magnet</a:t>
            </a:r>
          </a:p>
          <a:p>
            <a:r>
              <a:rPr lang="en-GB" sz="2800" b="1" dirty="0">
                <a:latin typeface="Verdana" panose="020B0604030504040204" pitchFamily="34" charset="0"/>
                <a:ea typeface="Verdana" panose="020B0604030504040204" pitchFamily="34" charset="0"/>
                <a:cs typeface="Verdana" panose="020B0604030504040204" pitchFamily="34" charset="0"/>
              </a:rPr>
              <a:t>comparison chart</a:t>
            </a:r>
            <a:endParaRPr lang="en-GB" sz="2800" b="1" dirty="0">
              <a:latin typeface="Verdana" panose="020B0604030504040204" pitchFamily="34" charset="0"/>
              <a:ea typeface="Verdana" panose="020B0604030504040204" pitchFamily="34" charset="0"/>
              <a:cs typeface="Verdana" panose="020B0604030504040204" pitchFamily="34" charset="0"/>
            </a:endParaRPr>
          </a:p>
        </p:txBody>
      </p:sp>
      <p:sp>
        <p:nvSpPr>
          <p:cNvPr id="7" name="CasellaDiTesto 3"/>
          <p:cNvSpPr txBox="1"/>
          <p:nvPr/>
        </p:nvSpPr>
        <p:spPr>
          <a:xfrm rot="16200000">
            <a:off x="10236242" y="5615533"/>
            <a:ext cx="648072" cy="215444"/>
          </a:xfrm>
          <a:prstGeom prst="rect">
            <a:avLst/>
          </a:prstGeom>
          <a:noFill/>
        </p:spPr>
        <p:txBody>
          <a:bodyPr wrap="square" rtlCol="0">
            <a:spAutoFit/>
          </a:bodyPr>
          <a:lstStyle/>
          <a:p>
            <a:r>
              <a:rPr lang="it-IT" sz="800" dirty="0">
                <a:latin typeface="Verdana" panose="020B0604030504040204" pitchFamily="34" charset="0"/>
                <a:ea typeface="Verdana" panose="020B0604030504040204" pitchFamily="34" charset="0"/>
                <a:cs typeface="Verdana" panose="020B0604030504040204" pitchFamily="34" charset="0"/>
              </a:rPr>
              <a:t>187/II</a:t>
            </a:r>
            <a:endParaRPr lang="it-IT" sz="800" dirty="0">
              <a:latin typeface="Verdana" panose="020B0604030504040204" pitchFamily="34" charset="0"/>
              <a:ea typeface="Verdana" panose="020B0604030504040204" pitchFamily="34" charset="0"/>
              <a:cs typeface="Verdana" panose="020B0604030504040204" pitchFamily="34" charset="0"/>
            </a:endParaRPr>
          </a:p>
        </p:txBody>
      </p:sp>
      <p:sp>
        <p:nvSpPr>
          <p:cNvPr id="2" name="CasellaDiTesto 1"/>
          <p:cNvSpPr txBox="1"/>
          <p:nvPr/>
        </p:nvSpPr>
        <p:spPr>
          <a:xfrm rot="16200000">
            <a:off x="10130514" y="6306097"/>
            <a:ext cx="859531" cy="215444"/>
          </a:xfrm>
          <a:prstGeom prst="rect">
            <a:avLst/>
          </a:prstGeom>
          <a:noFill/>
        </p:spPr>
        <p:txBody>
          <a:bodyPr wrap="none" rtlCol="0">
            <a:spAutoFit/>
          </a:bodyPr>
          <a:lstStyle/>
          <a:p>
            <a:r>
              <a:rPr lang="it-IT" sz="800" dirty="0" err="1">
                <a:latin typeface="Verdana" panose="020B0604030504040204" pitchFamily="34" charset="0"/>
                <a:ea typeface="Verdana" panose="020B0604030504040204" pitchFamily="34" charset="0"/>
                <a:cs typeface="Verdana" panose="020B0604030504040204" pitchFamily="34" charset="0"/>
              </a:rPr>
              <a:t>Rev</a:t>
            </a:r>
            <a:r>
              <a:rPr lang="it-IT" sz="800" dirty="0"/>
              <a:t> 9 </a:t>
            </a:r>
            <a:r>
              <a:rPr lang="it-IT" sz="800" dirty="0" err="1"/>
              <a:t>July</a:t>
            </a:r>
            <a:r>
              <a:rPr lang="it-IT" sz="800" dirty="0"/>
              <a:t> 2014</a:t>
            </a:r>
            <a:endParaRPr lang="it-IT" sz="800" dirty="0"/>
          </a:p>
        </p:txBody>
      </p:sp>
      <p:sp>
        <p:nvSpPr>
          <p:cNvPr id="3" name="Segnaposto piè di pagina 2"/>
          <p:cNvSpPr>
            <a:spLocks noGrp="1"/>
          </p:cNvSpPr>
          <p:nvPr>
            <p:ph type="ftr" sz="quarter" idx="11"/>
          </p:nvPr>
        </p:nvSpPr>
        <p:spPr/>
        <p:txBody>
          <a:bodyPr/>
          <a:lstStyle/>
          <a:p>
            <a:r>
              <a:rPr lang="it-IT" smtClean="0"/>
              <a:t>Giovanni Volpini, CERN, 21 March 2016</a:t>
            </a:r>
            <a:endParaRPr lang="it-IT" dirty="0"/>
          </a:p>
        </p:txBody>
      </p:sp>
      <p:sp>
        <p:nvSpPr>
          <p:cNvPr id="4" name="Segnaposto numero diapositiva 3"/>
          <p:cNvSpPr>
            <a:spLocks noGrp="1"/>
          </p:cNvSpPr>
          <p:nvPr>
            <p:ph type="sldNum" sz="quarter" idx="12"/>
          </p:nvPr>
        </p:nvSpPr>
        <p:spPr/>
        <p:txBody>
          <a:bodyPr/>
          <a:lstStyle/>
          <a:p>
            <a:fld id="{754A0B3F-E409-40E1-9F99-BBE39E6474D1}" type="slidenum">
              <a:rPr lang="it-IT" smtClean="0"/>
              <a:pPr/>
              <a:t>2</a:t>
            </a:fld>
            <a:endParaRPr lang="it-IT"/>
          </a:p>
        </p:txBody>
      </p:sp>
    </p:spTree>
    <p:extLst>
      <p:ext uri="{BB962C8B-B14F-4D97-AF65-F5344CB8AC3E}">
        <p14:creationId xmlns:p14="http://schemas.microsoft.com/office/powerpoint/2010/main" val="567881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56388" y="0"/>
            <a:ext cx="3826404" cy="1077218"/>
          </a:xfrm>
          <a:prstGeom prst="rect">
            <a:avLst/>
          </a:prstGeom>
          <a:noFill/>
        </p:spPr>
        <p:txBody>
          <a:bodyPr wrap="square" rtlCol="0">
            <a:spAutoFit/>
          </a:bodyPr>
          <a:lstStyle/>
          <a:p>
            <a:r>
              <a:rPr lang="it-IT" sz="3200" dirty="0" err="1">
                <a:latin typeface="Verdana" panose="020B0604030504040204" pitchFamily="34" charset="0"/>
                <a:ea typeface="Verdana" panose="020B0604030504040204" pitchFamily="34" charset="0"/>
                <a:cs typeface="Verdana" panose="020B0604030504040204" pitchFamily="34" charset="0"/>
              </a:rPr>
              <a:t>Corrector</a:t>
            </a:r>
            <a:r>
              <a:rPr lang="it-IT" sz="3200" dirty="0">
                <a:latin typeface="Verdana" panose="020B0604030504040204" pitchFamily="34" charset="0"/>
                <a:ea typeface="Verdana" panose="020B0604030504040204" pitchFamily="34" charset="0"/>
                <a:cs typeface="Verdana" panose="020B0604030504040204" pitchFamily="34" charset="0"/>
              </a:rPr>
              <a:t> </a:t>
            </a:r>
            <a:r>
              <a:rPr lang="it-IT" sz="3200" dirty="0" err="1">
                <a:latin typeface="Verdana" panose="020B0604030504040204" pitchFamily="34" charset="0"/>
                <a:ea typeface="Verdana" panose="020B0604030504040204" pitchFamily="34" charset="0"/>
                <a:cs typeface="Verdana" panose="020B0604030504040204" pitchFamily="34" charset="0"/>
              </a:rPr>
              <a:t>magnet</a:t>
            </a:r>
            <a:r>
              <a:rPr lang="it-IT" sz="3200" dirty="0">
                <a:latin typeface="Verdana" panose="020B0604030504040204" pitchFamily="34" charset="0"/>
                <a:ea typeface="Verdana" panose="020B0604030504040204" pitchFamily="34" charset="0"/>
                <a:cs typeface="Verdana" panose="020B0604030504040204" pitchFamily="34" charset="0"/>
              </a:rPr>
              <a:t> </a:t>
            </a:r>
            <a:r>
              <a:rPr lang="it-IT" sz="3200" dirty="0" err="1">
                <a:latin typeface="Verdana" panose="020B0604030504040204" pitchFamily="34" charset="0"/>
                <a:ea typeface="Verdana" panose="020B0604030504040204" pitchFamily="34" charset="0"/>
                <a:cs typeface="Verdana" panose="020B0604030504040204" pitchFamily="34" charset="0"/>
              </a:rPr>
              <a:t>inventory</a:t>
            </a:r>
            <a:endParaRPr lang="it-IT" sz="3200" dirty="0">
              <a:latin typeface="Verdana" panose="020B0604030504040204" pitchFamily="34" charset="0"/>
              <a:ea typeface="Verdana" panose="020B0604030504040204" pitchFamily="34" charset="0"/>
              <a:cs typeface="Verdana" panose="020B0604030504040204" pitchFamily="34" charset="0"/>
            </a:endParaRPr>
          </a:p>
        </p:txBody>
      </p:sp>
      <p:sp>
        <p:nvSpPr>
          <p:cNvPr id="13" name="Rectangle 5"/>
          <p:cNvSpPr/>
          <p:nvPr/>
        </p:nvSpPr>
        <p:spPr>
          <a:xfrm>
            <a:off x="1524000" y="4103201"/>
            <a:ext cx="3347864" cy="1077218"/>
          </a:xfrm>
          <a:prstGeom prst="rect">
            <a:avLst/>
          </a:prstGeom>
        </p:spPr>
        <p:txBody>
          <a:bodyPr wrap="square">
            <a:spAutoFit/>
          </a:bodyPr>
          <a:lstStyle/>
          <a:p>
            <a:r>
              <a:rPr lang="en-GB" sz="1600" dirty="0">
                <a:latin typeface="Verdana" panose="020B0604030504040204" pitchFamily="34" charset="0"/>
                <a:ea typeface="Verdana" panose="020B0604030504040204" pitchFamily="34" charset="0"/>
                <a:cs typeface="Verdana" panose="020B0604030504040204" pitchFamily="34" charset="0"/>
              </a:rPr>
              <a:t>From 6-pole to 12-pole magnets exist in both normal and skew form (the latter is shown)</a:t>
            </a:r>
            <a:endParaRPr lang="en-GB" sz="1600" dirty="0">
              <a:latin typeface="Verdana" panose="020B0604030504040204" pitchFamily="34" charset="0"/>
              <a:ea typeface="Verdana" panose="020B0604030504040204" pitchFamily="34" charset="0"/>
              <a:cs typeface="Verdana" panose="020B0604030504040204" pitchFamily="34" charset="0"/>
            </a:endParaRPr>
          </a:p>
        </p:txBody>
      </p:sp>
      <p:cxnSp>
        <p:nvCxnSpPr>
          <p:cNvPr id="17" name="Connettore 2 16"/>
          <p:cNvCxnSpPr/>
          <p:nvPr/>
        </p:nvCxnSpPr>
        <p:spPr>
          <a:xfrm>
            <a:off x="5704634" y="4282090"/>
            <a:ext cx="897157" cy="0"/>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5878126" y="4099619"/>
            <a:ext cx="458780" cy="246221"/>
          </a:xfrm>
          <a:prstGeom prst="rect">
            <a:avLst/>
          </a:prstGeom>
          <a:noFill/>
        </p:spPr>
        <p:txBody>
          <a:bodyPr wrap="none" rtlCol="0">
            <a:spAutoFit/>
          </a:bodyPr>
          <a:lstStyle/>
          <a:p>
            <a:r>
              <a:rPr lang="it-IT" sz="1000" b="1" dirty="0">
                <a:latin typeface="Verdana" panose="020B0604030504040204" pitchFamily="34" charset="0"/>
                <a:ea typeface="Verdana" panose="020B0604030504040204" pitchFamily="34" charset="0"/>
                <a:cs typeface="Verdana" panose="020B0604030504040204" pitchFamily="34" charset="0"/>
              </a:rPr>
              <a:t>150</a:t>
            </a:r>
            <a:endParaRPr lang="it-IT" sz="1000" b="1" dirty="0">
              <a:latin typeface="Verdana" panose="020B0604030504040204" pitchFamily="34" charset="0"/>
              <a:ea typeface="Verdana" panose="020B0604030504040204" pitchFamily="34" charset="0"/>
              <a:cs typeface="Verdana" panose="020B0604030504040204" pitchFamily="34" charset="0"/>
            </a:endParaRPr>
          </a:p>
        </p:txBody>
      </p:sp>
      <p:cxnSp>
        <p:nvCxnSpPr>
          <p:cNvPr id="11" name="Connettore 2 10"/>
          <p:cNvCxnSpPr/>
          <p:nvPr/>
        </p:nvCxnSpPr>
        <p:spPr>
          <a:xfrm>
            <a:off x="9142971" y="4919379"/>
            <a:ext cx="451611" cy="402312"/>
          </a:xfrm>
          <a:prstGeom prst="straightConnector1">
            <a:avLst/>
          </a:prstGeom>
          <a:ln w="127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9305983" y="4899449"/>
            <a:ext cx="771365" cy="276999"/>
          </a:xfrm>
          <a:prstGeom prst="rect">
            <a:avLst/>
          </a:prstGeom>
          <a:noFill/>
        </p:spPr>
        <p:txBody>
          <a:bodyPr wrap="none" rtlCol="0">
            <a:spAutoFit/>
          </a:bodyPr>
          <a:lstStyle/>
          <a:p>
            <a:r>
              <a:rPr lang="it-IT" sz="1200" b="1" dirty="0">
                <a:latin typeface="Verdana" panose="020B0604030504040204" pitchFamily="34" charset="0"/>
                <a:ea typeface="Verdana" panose="020B0604030504040204" pitchFamily="34" charset="0"/>
                <a:cs typeface="Verdana" panose="020B0604030504040204" pitchFamily="34" charset="0"/>
              </a:rPr>
              <a:t>OD320</a:t>
            </a:r>
            <a:endParaRPr lang="it-IT" sz="1200" b="1" dirty="0">
              <a:latin typeface="Verdana" panose="020B0604030504040204" pitchFamily="34" charset="0"/>
              <a:ea typeface="Verdana" panose="020B0604030504040204" pitchFamily="34" charset="0"/>
              <a:cs typeface="Verdana" panose="020B0604030504040204" pitchFamily="34" charset="0"/>
            </a:endParaRPr>
          </a:p>
        </p:txBody>
      </p:sp>
      <p:cxnSp>
        <p:nvCxnSpPr>
          <p:cNvPr id="7" name="Connettore 2 6"/>
          <p:cNvCxnSpPr/>
          <p:nvPr/>
        </p:nvCxnSpPr>
        <p:spPr>
          <a:xfrm>
            <a:off x="2722973" y="2050254"/>
            <a:ext cx="922036" cy="0"/>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2901277" y="1865875"/>
            <a:ext cx="458780" cy="246221"/>
          </a:xfrm>
          <a:prstGeom prst="rect">
            <a:avLst/>
          </a:prstGeom>
          <a:noFill/>
        </p:spPr>
        <p:txBody>
          <a:bodyPr wrap="none" rtlCol="0">
            <a:spAutoFit/>
          </a:bodyPr>
          <a:lstStyle/>
          <a:p>
            <a:r>
              <a:rPr lang="it-IT" sz="1000" b="1" dirty="0">
                <a:latin typeface="Verdana" panose="020B0604030504040204" pitchFamily="34" charset="0"/>
                <a:ea typeface="Verdana" panose="020B0604030504040204" pitchFamily="34" charset="0"/>
                <a:cs typeface="Verdana" panose="020B0604030504040204" pitchFamily="34" charset="0"/>
              </a:rPr>
              <a:t>150</a:t>
            </a:r>
            <a:endParaRPr lang="it-IT" sz="1000" b="1" dirty="0">
              <a:latin typeface="Verdana" panose="020B0604030504040204" pitchFamily="34" charset="0"/>
              <a:ea typeface="Verdana" panose="020B0604030504040204" pitchFamily="34" charset="0"/>
              <a:cs typeface="Verdana" panose="020B0604030504040204" pitchFamily="34" charset="0"/>
            </a:endParaRPr>
          </a:p>
        </p:txBody>
      </p:sp>
      <p:cxnSp>
        <p:nvCxnSpPr>
          <p:cNvPr id="22" name="Connettore 2 21"/>
          <p:cNvCxnSpPr/>
          <p:nvPr/>
        </p:nvCxnSpPr>
        <p:spPr>
          <a:xfrm flipH="1">
            <a:off x="1870298" y="3099814"/>
            <a:ext cx="345763" cy="401195"/>
          </a:xfrm>
          <a:prstGeom prst="straightConnector1">
            <a:avLst/>
          </a:prstGeom>
          <a:ln w="12700">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1614236" y="3093956"/>
            <a:ext cx="673582" cy="246221"/>
          </a:xfrm>
          <a:prstGeom prst="rect">
            <a:avLst/>
          </a:prstGeom>
          <a:noFill/>
        </p:spPr>
        <p:txBody>
          <a:bodyPr wrap="none" rtlCol="0">
            <a:spAutoFit/>
          </a:bodyPr>
          <a:lstStyle/>
          <a:p>
            <a:r>
              <a:rPr lang="it-IT" sz="1000" b="1" dirty="0">
                <a:latin typeface="Verdana" panose="020B0604030504040204" pitchFamily="34" charset="0"/>
                <a:ea typeface="Verdana" panose="020B0604030504040204" pitchFamily="34" charset="0"/>
                <a:cs typeface="Verdana" panose="020B0604030504040204" pitchFamily="34" charset="0"/>
              </a:rPr>
              <a:t>OD460</a:t>
            </a:r>
            <a:endParaRPr lang="it-IT" sz="1000" b="1" dirty="0">
              <a:latin typeface="Verdana" panose="020B0604030504040204" pitchFamily="34" charset="0"/>
              <a:ea typeface="Verdana" panose="020B0604030504040204" pitchFamily="34" charset="0"/>
              <a:cs typeface="Verdana" panose="020B0604030504040204" pitchFamily="34" charset="0"/>
            </a:endParaRPr>
          </a:p>
        </p:txBody>
      </p:sp>
      <p:sp>
        <p:nvSpPr>
          <p:cNvPr id="24" name="Rectangle 5"/>
          <p:cNvSpPr/>
          <p:nvPr/>
        </p:nvSpPr>
        <p:spPr>
          <a:xfrm>
            <a:off x="1590801" y="5478324"/>
            <a:ext cx="8825679" cy="830997"/>
          </a:xfrm>
          <a:prstGeom prst="rect">
            <a:avLst/>
          </a:prstGeom>
        </p:spPr>
        <p:txBody>
          <a:bodyPr wrap="square">
            <a:spAutoFit/>
          </a:bodyPr>
          <a:lstStyle/>
          <a:p>
            <a:r>
              <a:rPr lang="en-GB" sz="1600" i="1" dirty="0">
                <a:latin typeface="Verdana" panose="020B0604030504040204" pitchFamily="34" charset="0"/>
                <a:ea typeface="Verdana" panose="020B0604030504040204" pitchFamily="34" charset="0"/>
                <a:cs typeface="Verdana" panose="020B0604030504040204" pitchFamily="34" charset="0"/>
              </a:rPr>
              <a:t>The </a:t>
            </a:r>
            <a:r>
              <a:rPr lang="en-GB" sz="1600" i="1" dirty="0" err="1">
                <a:latin typeface="Verdana" panose="020B0604030504040204" pitchFamily="34" charset="0"/>
                <a:ea typeface="Verdana" panose="020B0604030504040204" pitchFamily="34" charset="0"/>
                <a:cs typeface="Verdana" panose="020B0604030504040204" pitchFamily="34" charset="0"/>
              </a:rPr>
              <a:t>superferric</a:t>
            </a:r>
            <a:r>
              <a:rPr lang="en-GB" sz="1600" i="1" dirty="0">
                <a:latin typeface="Verdana" panose="020B0604030504040204" pitchFamily="34" charset="0"/>
                <a:ea typeface="Verdana" panose="020B0604030504040204" pitchFamily="34" charset="0"/>
                <a:cs typeface="Verdana" panose="020B0604030504040204" pitchFamily="34" charset="0"/>
              </a:rPr>
              <a:t> design was chosen for ease of construction, compact shape, modularity, following the good performance </a:t>
            </a:r>
            <a:r>
              <a:rPr lang="en-US" sz="1600" i="1" dirty="0">
                <a:latin typeface="Verdana" panose="020B0604030504040204" pitchFamily="34" charset="0"/>
                <a:ea typeface="Verdana" panose="020B0604030504040204" pitchFamily="34" charset="0"/>
                <a:cs typeface="Verdana" panose="020B0604030504040204" pitchFamily="34" charset="0"/>
              </a:rPr>
              <a:t>of </a:t>
            </a:r>
            <a:r>
              <a:rPr lang="en-US" sz="1600" i="1" dirty="0">
                <a:latin typeface="Verdana" panose="020B0604030504040204" pitchFamily="34" charset="0"/>
                <a:ea typeface="Verdana" panose="020B0604030504040204" pitchFamily="34" charset="0"/>
                <a:cs typeface="Verdana" panose="020B0604030504040204" pitchFamily="34" charset="0"/>
              </a:rPr>
              <a:t>earlier corrector prototype </a:t>
            </a:r>
            <a:r>
              <a:rPr lang="en-US" sz="1600" i="1" dirty="0">
                <a:latin typeface="Verdana" panose="020B0604030504040204" pitchFamily="34" charset="0"/>
                <a:ea typeface="Verdana" panose="020B0604030504040204" pitchFamily="34" charset="0"/>
                <a:cs typeface="Verdana" panose="020B0604030504040204" pitchFamily="34" charset="0"/>
              </a:rPr>
              <a:t>magnets developed by CIEMAT (Spain).</a:t>
            </a:r>
            <a:r>
              <a:rPr lang="en-GB" sz="1600" i="1" dirty="0">
                <a:latin typeface="Verdana" panose="020B0604030504040204" pitchFamily="34" charset="0"/>
                <a:ea typeface="Verdana" panose="020B0604030504040204" pitchFamily="34" charset="0"/>
                <a:cs typeface="Verdana" panose="020B0604030504040204" pitchFamily="34" charset="0"/>
              </a:rPr>
              <a:t> </a:t>
            </a:r>
            <a:endParaRPr lang="en-GB" sz="1600" i="1" dirty="0">
              <a:latin typeface="Verdana" panose="020B0604030504040204" pitchFamily="34" charset="0"/>
              <a:ea typeface="Verdana" panose="020B0604030504040204" pitchFamily="34" charset="0"/>
              <a:cs typeface="Verdana" panose="020B0604030504040204" pitchFamily="34" charset="0"/>
            </a:endParaRPr>
          </a:p>
        </p:txBody>
      </p:sp>
      <p:grpSp>
        <p:nvGrpSpPr>
          <p:cNvPr id="10" name="Group 4"/>
          <p:cNvGrpSpPr>
            <a:grpSpLocks noChangeAspect="1"/>
          </p:cNvGrpSpPr>
          <p:nvPr/>
        </p:nvGrpSpPr>
        <p:grpSpPr bwMode="auto">
          <a:xfrm>
            <a:off x="5081587" y="1196975"/>
            <a:ext cx="2352674" cy="1944688"/>
            <a:chOff x="2241" y="754"/>
            <a:chExt cx="1482" cy="1225"/>
          </a:xfrm>
        </p:grpSpPr>
        <p:sp>
          <p:nvSpPr>
            <p:cNvPr id="12" name="AutoShape 3"/>
            <p:cNvSpPr>
              <a:spLocks noChangeAspect="1" noChangeArrowheads="1" noTextEdit="1"/>
            </p:cNvSpPr>
            <p:nvPr/>
          </p:nvSpPr>
          <p:spPr bwMode="auto">
            <a:xfrm>
              <a:off x="2241" y="754"/>
              <a:ext cx="1373" cy="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 name="Freeform 5"/>
            <p:cNvSpPr>
              <a:spLocks noEditPoints="1"/>
            </p:cNvSpPr>
            <p:nvPr/>
          </p:nvSpPr>
          <p:spPr bwMode="auto">
            <a:xfrm>
              <a:off x="2246" y="759"/>
              <a:ext cx="1218" cy="1215"/>
            </a:xfrm>
            <a:custGeom>
              <a:avLst/>
              <a:gdLst>
                <a:gd name="T0" fmla="*/ 819 w 11680"/>
                <a:gd name="T1" fmla="*/ 8762 h 11652"/>
                <a:gd name="T2" fmla="*/ 5818 w 11680"/>
                <a:gd name="T3" fmla="*/ 11648 h 11652"/>
                <a:gd name="T4" fmla="*/ 5848 w 11680"/>
                <a:gd name="T5" fmla="*/ 11635 h 11652"/>
                <a:gd name="T6" fmla="*/ 8771 w 11680"/>
                <a:gd name="T7" fmla="*/ 10872 h 11652"/>
                <a:gd name="T8" fmla="*/ 10888 w 11680"/>
                <a:gd name="T9" fmla="*/ 8767 h 11652"/>
                <a:gd name="T10" fmla="*/ 10915 w 11680"/>
                <a:gd name="T11" fmla="*/ 8722 h 11652"/>
                <a:gd name="T12" fmla="*/ 10915 w 11680"/>
                <a:gd name="T13" fmla="*/ 2951 h 11652"/>
                <a:gd name="T14" fmla="*/ 10889 w 11680"/>
                <a:gd name="T15" fmla="*/ 2930 h 11652"/>
                <a:gd name="T16" fmla="*/ 8766 w 11680"/>
                <a:gd name="T17" fmla="*/ 780 h 11652"/>
                <a:gd name="T18" fmla="*/ 5885 w 11680"/>
                <a:gd name="T19" fmla="*/ 0 h 11652"/>
                <a:gd name="T20" fmla="*/ 5803 w 11680"/>
                <a:gd name="T21" fmla="*/ 0 h 11652"/>
                <a:gd name="T22" fmla="*/ 805 w 11680"/>
                <a:gd name="T23" fmla="*/ 2886 h 11652"/>
                <a:gd name="T24" fmla="*/ 801 w 11680"/>
                <a:gd name="T25" fmla="*/ 2919 h 11652"/>
                <a:gd name="T26" fmla="*/ 0 w 11680"/>
                <a:gd name="T27" fmla="*/ 5832 h 11652"/>
                <a:gd name="T28" fmla="*/ 765 w 11680"/>
                <a:gd name="T29" fmla="*/ 8717 h 11652"/>
                <a:gd name="T30" fmla="*/ 816 w 11680"/>
                <a:gd name="T31" fmla="*/ 8736 h 11652"/>
                <a:gd name="T32" fmla="*/ 8962 w 11680"/>
                <a:gd name="T33" fmla="*/ 4741 h 11652"/>
                <a:gd name="T34" fmla="*/ 8962 w 11680"/>
                <a:gd name="T35" fmla="*/ 6930 h 11652"/>
                <a:gd name="T36" fmla="*/ 9004 w 11680"/>
                <a:gd name="T37" fmla="*/ 6971 h 11652"/>
                <a:gd name="T38" fmla="*/ 9433 w 11680"/>
                <a:gd name="T39" fmla="*/ 7466 h 11652"/>
                <a:gd name="T40" fmla="*/ 9238 w 11680"/>
                <a:gd name="T41" fmla="*/ 7801 h 11652"/>
                <a:gd name="T42" fmla="*/ 8632 w 11680"/>
                <a:gd name="T43" fmla="*/ 8357 h 11652"/>
                <a:gd name="T44" fmla="*/ 8361 w 11680"/>
                <a:gd name="T45" fmla="*/ 7971 h 11652"/>
                <a:gd name="T46" fmla="*/ 6466 w 11680"/>
                <a:gd name="T47" fmla="*/ 9065 h 11652"/>
                <a:gd name="T48" fmla="*/ 6450 w 11680"/>
                <a:gd name="T49" fmla="*/ 9122 h 11652"/>
                <a:gd name="T50" fmla="*/ 6237 w 11680"/>
                <a:gd name="T51" fmla="*/ 9740 h 11652"/>
                <a:gd name="T52" fmla="*/ 5859 w 11680"/>
                <a:gd name="T53" fmla="*/ 9736 h 11652"/>
                <a:gd name="T54" fmla="*/ 5044 w 11680"/>
                <a:gd name="T55" fmla="*/ 9489 h 11652"/>
                <a:gd name="T56" fmla="*/ 5244 w 11680"/>
                <a:gd name="T57" fmla="*/ 9061 h 11652"/>
                <a:gd name="T58" fmla="*/ 3348 w 11680"/>
                <a:gd name="T59" fmla="*/ 7967 h 11652"/>
                <a:gd name="T60" fmla="*/ 3291 w 11680"/>
                <a:gd name="T61" fmla="*/ 7982 h 11652"/>
                <a:gd name="T62" fmla="*/ 2649 w 11680"/>
                <a:gd name="T63" fmla="*/ 8106 h 11652"/>
                <a:gd name="T64" fmla="*/ 2433 w 11680"/>
                <a:gd name="T65" fmla="*/ 7782 h 11652"/>
                <a:gd name="T66" fmla="*/ 2247 w 11680"/>
                <a:gd name="T67" fmla="*/ 6969 h 11652"/>
                <a:gd name="T68" fmla="*/ 2718 w 11680"/>
                <a:gd name="T69" fmla="*/ 6927 h 11652"/>
                <a:gd name="T70" fmla="*/ 2718 w 11680"/>
                <a:gd name="T71" fmla="*/ 4738 h 11652"/>
                <a:gd name="T72" fmla="*/ 2247 w 11680"/>
                <a:gd name="T73" fmla="*/ 4697 h 11652"/>
                <a:gd name="T74" fmla="*/ 2436 w 11680"/>
                <a:gd name="T75" fmla="*/ 3875 h 11652"/>
                <a:gd name="T76" fmla="*/ 2634 w 11680"/>
                <a:gd name="T77" fmla="*/ 3541 h 11652"/>
                <a:gd name="T78" fmla="*/ 3275 w 11680"/>
                <a:gd name="T79" fmla="*/ 3667 h 11652"/>
                <a:gd name="T80" fmla="*/ 4468 w 11680"/>
                <a:gd name="T81" fmla="*/ 3461 h 11652"/>
                <a:gd name="T82" fmla="*/ 5228 w 11680"/>
                <a:gd name="T83" fmla="*/ 2587 h 11652"/>
                <a:gd name="T84" fmla="*/ 5028 w 11680"/>
                <a:gd name="T85" fmla="*/ 2159 h 11652"/>
                <a:gd name="T86" fmla="*/ 6232 w 11680"/>
                <a:gd name="T87" fmla="*/ 1912 h 11652"/>
                <a:gd name="T88" fmla="*/ 6444 w 11680"/>
                <a:gd name="T89" fmla="*/ 2530 h 11652"/>
                <a:gd name="T90" fmla="*/ 7218 w 11680"/>
                <a:gd name="T91" fmla="*/ 3460 h 11652"/>
                <a:gd name="T92" fmla="*/ 8355 w 11680"/>
                <a:gd name="T93" fmla="*/ 3681 h 11652"/>
                <a:gd name="T94" fmla="*/ 8626 w 11680"/>
                <a:gd name="T95" fmla="*/ 3294 h 11652"/>
                <a:gd name="T96" fmla="*/ 9243 w 11680"/>
                <a:gd name="T97" fmla="*/ 3868 h 11652"/>
                <a:gd name="T98" fmla="*/ 9433 w 11680"/>
                <a:gd name="T99" fmla="*/ 4207 h 11652"/>
                <a:gd name="T100" fmla="*/ 9004 w 11680"/>
                <a:gd name="T101" fmla="*/ 4699 h 1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680" h="11652">
                  <a:moveTo>
                    <a:pt x="816" y="8736"/>
                  </a:moveTo>
                  <a:lnTo>
                    <a:pt x="819" y="8762"/>
                  </a:lnTo>
                  <a:cubicBezTo>
                    <a:pt x="1330" y="9636"/>
                    <a:pt x="2060" y="10361"/>
                    <a:pt x="2936" y="10867"/>
                  </a:cubicBezTo>
                  <a:cubicBezTo>
                    <a:pt x="3813" y="11373"/>
                    <a:pt x="4806" y="11642"/>
                    <a:pt x="5818" y="11648"/>
                  </a:cubicBezTo>
                  <a:lnTo>
                    <a:pt x="5818" y="11648"/>
                  </a:lnTo>
                  <a:lnTo>
                    <a:pt x="5848" y="11635"/>
                  </a:lnTo>
                  <a:lnTo>
                    <a:pt x="5890" y="11652"/>
                  </a:lnTo>
                  <a:cubicBezTo>
                    <a:pt x="6902" y="11647"/>
                    <a:pt x="7895" y="11378"/>
                    <a:pt x="8771" y="10872"/>
                  </a:cubicBezTo>
                  <a:cubicBezTo>
                    <a:pt x="9648" y="10366"/>
                    <a:pt x="10377" y="9640"/>
                    <a:pt x="10888" y="8767"/>
                  </a:cubicBezTo>
                  <a:lnTo>
                    <a:pt x="10888" y="8767"/>
                  </a:lnTo>
                  <a:lnTo>
                    <a:pt x="10892" y="8740"/>
                  </a:lnTo>
                  <a:lnTo>
                    <a:pt x="10915" y="8722"/>
                  </a:lnTo>
                  <a:cubicBezTo>
                    <a:pt x="11416" y="7843"/>
                    <a:pt x="11680" y="6848"/>
                    <a:pt x="11680" y="5836"/>
                  </a:cubicBezTo>
                  <a:cubicBezTo>
                    <a:pt x="11680" y="4824"/>
                    <a:pt x="11416" y="3830"/>
                    <a:pt x="10915" y="2951"/>
                  </a:cubicBezTo>
                  <a:lnTo>
                    <a:pt x="10915" y="2951"/>
                  </a:lnTo>
                  <a:lnTo>
                    <a:pt x="10889" y="2930"/>
                  </a:lnTo>
                  <a:lnTo>
                    <a:pt x="10883" y="2886"/>
                  </a:lnTo>
                  <a:cubicBezTo>
                    <a:pt x="10372" y="2012"/>
                    <a:pt x="9643" y="1286"/>
                    <a:pt x="8766" y="780"/>
                  </a:cubicBezTo>
                  <a:cubicBezTo>
                    <a:pt x="7890" y="274"/>
                    <a:pt x="6897" y="5"/>
                    <a:pt x="5885" y="0"/>
                  </a:cubicBezTo>
                  <a:lnTo>
                    <a:pt x="5885" y="0"/>
                  </a:lnTo>
                  <a:lnTo>
                    <a:pt x="5843" y="17"/>
                  </a:lnTo>
                  <a:lnTo>
                    <a:pt x="5803" y="0"/>
                  </a:lnTo>
                  <a:cubicBezTo>
                    <a:pt x="4791" y="5"/>
                    <a:pt x="3798" y="274"/>
                    <a:pt x="2922" y="780"/>
                  </a:cubicBezTo>
                  <a:cubicBezTo>
                    <a:pt x="2045" y="1286"/>
                    <a:pt x="1316" y="2012"/>
                    <a:pt x="805" y="2886"/>
                  </a:cubicBezTo>
                  <a:lnTo>
                    <a:pt x="805" y="2886"/>
                  </a:lnTo>
                  <a:lnTo>
                    <a:pt x="801" y="2919"/>
                  </a:lnTo>
                  <a:lnTo>
                    <a:pt x="765" y="2946"/>
                  </a:lnTo>
                  <a:cubicBezTo>
                    <a:pt x="264" y="3825"/>
                    <a:pt x="0" y="4820"/>
                    <a:pt x="0" y="5832"/>
                  </a:cubicBezTo>
                  <a:cubicBezTo>
                    <a:pt x="0" y="6844"/>
                    <a:pt x="264" y="7838"/>
                    <a:pt x="765" y="8717"/>
                  </a:cubicBezTo>
                  <a:lnTo>
                    <a:pt x="765" y="8717"/>
                  </a:lnTo>
                  <a:lnTo>
                    <a:pt x="800" y="8745"/>
                  </a:lnTo>
                  <a:lnTo>
                    <a:pt x="816" y="8736"/>
                  </a:lnTo>
                  <a:close/>
                  <a:moveTo>
                    <a:pt x="9004" y="4699"/>
                  </a:moveTo>
                  <a:lnTo>
                    <a:pt x="8962" y="4741"/>
                  </a:lnTo>
                  <a:cubicBezTo>
                    <a:pt x="8723" y="5016"/>
                    <a:pt x="8585" y="5415"/>
                    <a:pt x="8585" y="5835"/>
                  </a:cubicBezTo>
                  <a:cubicBezTo>
                    <a:pt x="8585" y="6255"/>
                    <a:pt x="8723" y="6655"/>
                    <a:pt x="8962" y="6930"/>
                  </a:cubicBezTo>
                  <a:lnTo>
                    <a:pt x="8962" y="6930"/>
                  </a:lnTo>
                  <a:lnTo>
                    <a:pt x="9004" y="6971"/>
                  </a:lnTo>
                  <a:lnTo>
                    <a:pt x="9433" y="6971"/>
                  </a:lnTo>
                  <a:lnTo>
                    <a:pt x="9433" y="7466"/>
                  </a:lnTo>
                  <a:lnTo>
                    <a:pt x="9254" y="7775"/>
                  </a:lnTo>
                  <a:lnTo>
                    <a:pt x="9238" y="7801"/>
                  </a:lnTo>
                  <a:lnTo>
                    <a:pt x="9059" y="8111"/>
                  </a:lnTo>
                  <a:lnTo>
                    <a:pt x="8632" y="8357"/>
                  </a:lnTo>
                  <a:lnTo>
                    <a:pt x="8418" y="7986"/>
                  </a:lnTo>
                  <a:lnTo>
                    <a:pt x="8361" y="7971"/>
                  </a:lnTo>
                  <a:cubicBezTo>
                    <a:pt x="8003" y="7900"/>
                    <a:pt x="7588" y="7981"/>
                    <a:pt x="7225" y="8191"/>
                  </a:cubicBezTo>
                  <a:cubicBezTo>
                    <a:pt x="6861" y="8401"/>
                    <a:pt x="6584" y="8720"/>
                    <a:pt x="6466" y="9065"/>
                  </a:cubicBezTo>
                  <a:lnTo>
                    <a:pt x="6466" y="9065"/>
                  </a:lnTo>
                  <a:lnTo>
                    <a:pt x="6450" y="9122"/>
                  </a:lnTo>
                  <a:lnTo>
                    <a:pt x="6665" y="9493"/>
                  </a:lnTo>
                  <a:lnTo>
                    <a:pt x="6237" y="9740"/>
                  </a:lnTo>
                  <a:lnTo>
                    <a:pt x="5859" y="9740"/>
                  </a:lnTo>
                  <a:lnTo>
                    <a:pt x="5859" y="9736"/>
                  </a:lnTo>
                  <a:lnTo>
                    <a:pt x="5471" y="9736"/>
                  </a:lnTo>
                  <a:lnTo>
                    <a:pt x="5044" y="9489"/>
                  </a:lnTo>
                  <a:lnTo>
                    <a:pt x="5259" y="9118"/>
                  </a:lnTo>
                  <a:lnTo>
                    <a:pt x="5244" y="9061"/>
                  </a:lnTo>
                  <a:cubicBezTo>
                    <a:pt x="5125" y="8716"/>
                    <a:pt x="4848" y="8397"/>
                    <a:pt x="4485" y="8187"/>
                  </a:cubicBezTo>
                  <a:cubicBezTo>
                    <a:pt x="4121" y="7977"/>
                    <a:pt x="3706" y="7897"/>
                    <a:pt x="3348" y="7967"/>
                  </a:cubicBezTo>
                  <a:lnTo>
                    <a:pt x="3348" y="7967"/>
                  </a:lnTo>
                  <a:lnTo>
                    <a:pt x="3291" y="7982"/>
                  </a:lnTo>
                  <a:lnTo>
                    <a:pt x="3077" y="8353"/>
                  </a:lnTo>
                  <a:lnTo>
                    <a:pt x="2649" y="8106"/>
                  </a:lnTo>
                  <a:lnTo>
                    <a:pt x="2454" y="7770"/>
                  </a:lnTo>
                  <a:lnTo>
                    <a:pt x="2433" y="7782"/>
                  </a:lnTo>
                  <a:lnTo>
                    <a:pt x="2247" y="7461"/>
                  </a:lnTo>
                  <a:lnTo>
                    <a:pt x="2247" y="6969"/>
                  </a:lnTo>
                  <a:lnTo>
                    <a:pt x="2676" y="6969"/>
                  </a:lnTo>
                  <a:lnTo>
                    <a:pt x="2718" y="6927"/>
                  </a:lnTo>
                  <a:cubicBezTo>
                    <a:pt x="2957" y="6652"/>
                    <a:pt x="3095" y="6253"/>
                    <a:pt x="3095" y="5833"/>
                  </a:cubicBezTo>
                  <a:cubicBezTo>
                    <a:pt x="3095" y="5412"/>
                    <a:pt x="2957" y="5013"/>
                    <a:pt x="2718" y="4738"/>
                  </a:cubicBezTo>
                  <a:lnTo>
                    <a:pt x="2676" y="4697"/>
                  </a:lnTo>
                  <a:lnTo>
                    <a:pt x="2247" y="4697"/>
                  </a:lnTo>
                  <a:lnTo>
                    <a:pt x="2247" y="4202"/>
                  </a:lnTo>
                  <a:lnTo>
                    <a:pt x="2436" y="3875"/>
                  </a:lnTo>
                  <a:lnTo>
                    <a:pt x="2440" y="3878"/>
                  </a:lnTo>
                  <a:lnTo>
                    <a:pt x="2634" y="3541"/>
                  </a:lnTo>
                  <a:lnTo>
                    <a:pt x="3061" y="3295"/>
                  </a:lnTo>
                  <a:lnTo>
                    <a:pt x="3275" y="3667"/>
                  </a:lnTo>
                  <a:lnTo>
                    <a:pt x="3332" y="3682"/>
                  </a:lnTo>
                  <a:cubicBezTo>
                    <a:pt x="3690" y="3752"/>
                    <a:pt x="4105" y="3672"/>
                    <a:pt x="4468" y="3461"/>
                  </a:cubicBezTo>
                  <a:cubicBezTo>
                    <a:pt x="4832" y="3251"/>
                    <a:pt x="5109" y="2932"/>
                    <a:pt x="5228" y="2587"/>
                  </a:cubicBezTo>
                  <a:lnTo>
                    <a:pt x="5228" y="2587"/>
                  </a:lnTo>
                  <a:lnTo>
                    <a:pt x="5243" y="2531"/>
                  </a:lnTo>
                  <a:lnTo>
                    <a:pt x="5028" y="2159"/>
                  </a:lnTo>
                  <a:lnTo>
                    <a:pt x="5457" y="1912"/>
                  </a:lnTo>
                  <a:lnTo>
                    <a:pt x="6232" y="1912"/>
                  </a:lnTo>
                  <a:lnTo>
                    <a:pt x="6658" y="2158"/>
                  </a:lnTo>
                  <a:lnTo>
                    <a:pt x="6444" y="2530"/>
                  </a:lnTo>
                  <a:lnTo>
                    <a:pt x="6459" y="2586"/>
                  </a:lnTo>
                  <a:cubicBezTo>
                    <a:pt x="6577" y="2931"/>
                    <a:pt x="6854" y="3250"/>
                    <a:pt x="7218" y="3460"/>
                  </a:cubicBezTo>
                  <a:cubicBezTo>
                    <a:pt x="7582" y="3671"/>
                    <a:pt x="7997" y="3751"/>
                    <a:pt x="8355" y="3681"/>
                  </a:cubicBezTo>
                  <a:lnTo>
                    <a:pt x="8355" y="3681"/>
                  </a:lnTo>
                  <a:lnTo>
                    <a:pt x="8411" y="3666"/>
                  </a:lnTo>
                  <a:lnTo>
                    <a:pt x="8626" y="3294"/>
                  </a:lnTo>
                  <a:lnTo>
                    <a:pt x="9054" y="3541"/>
                  </a:lnTo>
                  <a:lnTo>
                    <a:pt x="9243" y="3868"/>
                  </a:lnTo>
                  <a:lnTo>
                    <a:pt x="9239" y="3871"/>
                  </a:lnTo>
                  <a:lnTo>
                    <a:pt x="9433" y="4207"/>
                  </a:lnTo>
                  <a:lnTo>
                    <a:pt x="9433" y="4699"/>
                  </a:lnTo>
                  <a:lnTo>
                    <a:pt x="9004" y="4699"/>
                  </a:lnTo>
                  <a:close/>
                </a:path>
              </a:pathLst>
            </a:custGeom>
            <a:solidFill>
              <a:srgbClr val="0000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 name="Freeform 6"/>
            <p:cNvSpPr>
              <a:spLocks noEditPoints="1"/>
            </p:cNvSpPr>
            <p:nvPr/>
          </p:nvSpPr>
          <p:spPr bwMode="auto">
            <a:xfrm>
              <a:off x="2246" y="759"/>
              <a:ext cx="1218" cy="1215"/>
            </a:xfrm>
            <a:custGeom>
              <a:avLst/>
              <a:gdLst>
                <a:gd name="T0" fmla="*/ 819 w 11680"/>
                <a:gd name="T1" fmla="*/ 8762 h 11652"/>
                <a:gd name="T2" fmla="*/ 5818 w 11680"/>
                <a:gd name="T3" fmla="*/ 11648 h 11652"/>
                <a:gd name="T4" fmla="*/ 5848 w 11680"/>
                <a:gd name="T5" fmla="*/ 11635 h 11652"/>
                <a:gd name="T6" fmla="*/ 8771 w 11680"/>
                <a:gd name="T7" fmla="*/ 10872 h 11652"/>
                <a:gd name="T8" fmla="*/ 10888 w 11680"/>
                <a:gd name="T9" fmla="*/ 8767 h 11652"/>
                <a:gd name="T10" fmla="*/ 10915 w 11680"/>
                <a:gd name="T11" fmla="*/ 8722 h 11652"/>
                <a:gd name="T12" fmla="*/ 10915 w 11680"/>
                <a:gd name="T13" fmla="*/ 2951 h 11652"/>
                <a:gd name="T14" fmla="*/ 10889 w 11680"/>
                <a:gd name="T15" fmla="*/ 2930 h 11652"/>
                <a:gd name="T16" fmla="*/ 8766 w 11680"/>
                <a:gd name="T17" fmla="*/ 780 h 11652"/>
                <a:gd name="T18" fmla="*/ 5885 w 11680"/>
                <a:gd name="T19" fmla="*/ 0 h 11652"/>
                <a:gd name="T20" fmla="*/ 5803 w 11680"/>
                <a:gd name="T21" fmla="*/ 0 h 11652"/>
                <a:gd name="T22" fmla="*/ 805 w 11680"/>
                <a:gd name="T23" fmla="*/ 2886 h 11652"/>
                <a:gd name="T24" fmla="*/ 801 w 11680"/>
                <a:gd name="T25" fmla="*/ 2919 h 11652"/>
                <a:gd name="T26" fmla="*/ 0 w 11680"/>
                <a:gd name="T27" fmla="*/ 5832 h 11652"/>
                <a:gd name="T28" fmla="*/ 765 w 11680"/>
                <a:gd name="T29" fmla="*/ 8717 h 11652"/>
                <a:gd name="T30" fmla="*/ 816 w 11680"/>
                <a:gd name="T31" fmla="*/ 8736 h 11652"/>
                <a:gd name="T32" fmla="*/ 8962 w 11680"/>
                <a:gd name="T33" fmla="*/ 4741 h 11652"/>
                <a:gd name="T34" fmla="*/ 8962 w 11680"/>
                <a:gd name="T35" fmla="*/ 6930 h 11652"/>
                <a:gd name="T36" fmla="*/ 9004 w 11680"/>
                <a:gd name="T37" fmla="*/ 6971 h 11652"/>
                <a:gd name="T38" fmla="*/ 9433 w 11680"/>
                <a:gd name="T39" fmla="*/ 7466 h 11652"/>
                <a:gd name="T40" fmla="*/ 9238 w 11680"/>
                <a:gd name="T41" fmla="*/ 7801 h 11652"/>
                <a:gd name="T42" fmla="*/ 8632 w 11680"/>
                <a:gd name="T43" fmla="*/ 8357 h 11652"/>
                <a:gd name="T44" fmla="*/ 8361 w 11680"/>
                <a:gd name="T45" fmla="*/ 7971 h 11652"/>
                <a:gd name="T46" fmla="*/ 6466 w 11680"/>
                <a:gd name="T47" fmla="*/ 9065 h 11652"/>
                <a:gd name="T48" fmla="*/ 6450 w 11680"/>
                <a:gd name="T49" fmla="*/ 9122 h 11652"/>
                <a:gd name="T50" fmla="*/ 6237 w 11680"/>
                <a:gd name="T51" fmla="*/ 9740 h 11652"/>
                <a:gd name="T52" fmla="*/ 5859 w 11680"/>
                <a:gd name="T53" fmla="*/ 9736 h 11652"/>
                <a:gd name="T54" fmla="*/ 5044 w 11680"/>
                <a:gd name="T55" fmla="*/ 9489 h 11652"/>
                <a:gd name="T56" fmla="*/ 5244 w 11680"/>
                <a:gd name="T57" fmla="*/ 9061 h 11652"/>
                <a:gd name="T58" fmla="*/ 3348 w 11680"/>
                <a:gd name="T59" fmla="*/ 7967 h 11652"/>
                <a:gd name="T60" fmla="*/ 3291 w 11680"/>
                <a:gd name="T61" fmla="*/ 7982 h 11652"/>
                <a:gd name="T62" fmla="*/ 2649 w 11680"/>
                <a:gd name="T63" fmla="*/ 8106 h 11652"/>
                <a:gd name="T64" fmla="*/ 2433 w 11680"/>
                <a:gd name="T65" fmla="*/ 7782 h 11652"/>
                <a:gd name="T66" fmla="*/ 2247 w 11680"/>
                <a:gd name="T67" fmla="*/ 6969 h 11652"/>
                <a:gd name="T68" fmla="*/ 2718 w 11680"/>
                <a:gd name="T69" fmla="*/ 6927 h 11652"/>
                <a:gd name="T70" fmla="*/ 2718 w 11680"/>
                <a:gd name="T71" fmla="*/ 4738 h 11652"/>
                <a:gd name="T72" fmla="*/ 2247 w 11680"/>
                <a:gd name="T73" fmla="*/ 4697 h 11652"/>
                <a:gd name="T74" fmla="*/ 2436 w 11680"/>
                <a:gd name="T75" fmla="*/ 3875 h 11652"/>
                <a:gd name="T76" fmla="*/ 2634 w 11680"/>
                <a:gd name="T77" fmla="*/ 3541 h 11652"/>
                <a:gd name="T78" fmla="*/ 3275 w 11680"/>
                <a:gd name="T79" fmla="*/ 3667 h 11652"/>
                <a:gd name="T80" fmla="*/ 4468 w 11680"/>
                <a:gd name="T81" fmla="*/ 3461 h 11652"/>
                <a:gd name="T82" fmla="*/ 5228 w 11680"/>
                <a:gd name="T83" fmla="*/ 2587 h 11652"/>
                <a:gd name="T84" fmla="*/ 5028 w 11680"/>
                <a:gd name="T85" fmla="*/ 2159 h 11652"/>
                <a:gd name="T86" fmla="*/ 6232 w 11680"/>
                <a:gd name="T87" fmla="*/ 1912 h 11652"/>
                <a:gd name="T88" fmla="*/ 6444 w 11680"/>
                <a:gd name="T89" fmla="*/ 2530 h 11652"/>
                <a:gd name="T90" fmla="*/ 7218 w 11680"/>
                <a:gd name="T91" fmla="*/ 3460 h 11652"/>
                <a:gd name="T92" fmla="*/ 8355 w 11680"/>
                <a:gd name="T93" fmla="*/ 3681 h 11652"/>
                <a:gd name="T94" fmla="*/ 8626 w 11680"/>
                <a:gd name="T95" fmla="*/ 3294 h 11652"/>
                <a:gd name="T96" fmla="*/ 9243 w 11680"/>
                <a:gd name="T97" fmla="*/ 3868 h 11652"/>
                <a:gd name="T98" fmla="*/ 9433 w 11680"/>
                <a:gd name="T99" fmla="*/ 4207 h 11652"/>
                <a:gd name="T100" fmla="*/ 9004 w 11680"/>
                <a:gd name="T101" fmla="*/ 4699 h 1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680" h="11652">
                  <a:moveTo>
                    <a:pt x="816" y="8736"/>
                  </a:moveTo>
                  <a:lnTo>
                    <a:pt x="819" y="8762"/>
                  </a:lnTo>
                  <a:cubicBezTo>
                    <a:pt x="1330" y="9636"/>
                    <a:pt x="2060" y="10361"/>
                    <a:pt x="2936" y="10867"/>
                  </a:cubicBezTo>
                  <a:cubicBezTo>
                    <a:pt x="3813" y="11373"/>
                    <a:pt x="4806" y="11642"/>
                    <a:pt x="5818" y="11648"/>
                  </a:cubicBezTo>
                  <a:lnTo>
                    <a:pt x="5818" y="11648"/>
                  </a:lnTo>
                  <a:lnTo>
                    <a:pt x="5848" y="11635"/>
                  </a:lnTo>
                  <a:lnTo>
                    <a:pt x="5890" y="11652"/>
                  </a:lnTo>
                  <a:cubicBezTo>
                    <a:pt x="6902" y="11647"/>
                    <a:pt x="7895" y="11378"/>
                    <a:pt x="8771" y="10872"/>
                  </a:cubicBezTo>
                  <a:cubicBezTo>
                    <a:pt x="9648" y="10366"/>
                    <a:pt x="10377" y="9640"/>
                    <a:pt x="10888" y="8767"/>
                  </a:cubicBezTo>
                  <a:lnTo>
                    <a:pt x="10888" y="8767"/>
                  </a:lnTo>
                  <a:lnTo>
                    <a:pt x="10892" y="8740"/>
                  </a:lnTo>
                  <a:lnTo>
                    <a:pt x="10915" y="8722"/>
                  </a:lnTo>
                  <a:cubicBezTo>
                    <a:pt x="11416" y="7843"/>
                    <a:pt x="11680" y="6848"/>
                    <a:pt x="11680" y="5836"/>
                  </a:cubicBezTo>
                  <a:cubicBezTo>
                    <a:pt x="11680" y="4824"/>
                    <a:pt x="11416" y="3830"/>
                    <a:pt x="10915" y="2951"/>
                  </a:cubicBezTo>
                  <a:lnTo>
                    <a:pt x="10915" y="2951"/>
                  </a:lnTo>
                  <a:lnTo>
                    <a:pt x="10889" y="2930"/>
                  </a:lnTo>
                  <a:lnTo>
                    <a:pt x="10883" y="2886"/>
                  </a:lnTo>
                  <a:cubicBezTo>
                    <a:pt x="10372" y="2012"/>
                    <a:pt x="9643" y="1286"/>
                    <a:pt x="8766" y="780"/>
                  </a:cubicBezTo>
                  <a:cubicBezTo>
                    <a:pt x="7890" y="274"/>
                    <a:pt x="6897" y="5"/>
                    <a:pt x="5885" y="0"/>
                  </a:cubicBezTo>
                  <a:lnTo>
                    <a:pt x="5885" y="0"/>
                  </a:lnTo>
                  <a:lnTo>
                    <a:pt x="5843" y="17"/>
                  </a:lnTo>
                  <a:lnTo>
                    <a:pt x="5803" y="0"/>
                  </a:lnTo>
                  <a:cubicBezTo>
                    <a:pt x="4791" y="5"/>
                    <a:pt x="3798" y="274"/>
                    <a:pt x="2922" y="780"/>
                  </a:cubicBezTo>
                  <a:cubicBezTo>
                    <a:pt x="2045" y="1286"/>
                    <a:pt x="1316" y="2012"/>
                    <a:pt x="805" y="2886"/>
                  </a:cubicBezTo>
                  <a:lnTo>
                    <a:pt x="805" y="2886"/>
                  </a:lnTo>
                  <a:lnTo>
                    <a:pt x="801" y="2919"/>
                  </a:lnTo>
                  <a:lnTo>
                    <a:pt x="765" y="2946"/>
                  </a:lnTo>
                  <a:cubicBezTo>
                    <a:pt x="264" y="3825"/>
                    <a:pt x="0" y="4820"/>
                    <a:pt x="0" y="5832"/>
                  </a:cubicBezTo>
                  <a:cubicBezTo>
                    <a:pt x="0" y="6844"/>
                    <a:pt x="264" y="7838"/>
                    <a:pt x="765" y="8717"/>
                  </a:cubicBezTo>
                  <a:lnTo>
                    <a:pt x="765" y="8717"/>
                  </a:lnTo>
                  <a:lnTo>
                    <a:pt x="800" y="8745"/>
                  </a:lnTo>
                  <a:lnTo>
                    <a:pt x="816" y="8736"/>
                  </a:lnTo>
                  <a:close/>
                  <a:moveTo>
                    <a:pt x="9004" y="4699"/>
                  </a:moveTo>
                  <a:lnTo>
                    <a:pt x="8962" y="4741"/>
                  </a:lnTo>
                  <a:cubicBezTo>
                    <a:pt x="8723" y="5016"/>
                    <a:pt x="8585" y="5415"/>
                    <a:pt x="8585" y="5835"/>
                  </a:cubicBezTo>
                  <a:cubicBezTo>
                    <a:pt x="8585" y="6255"/>
                    <a:pt x="8723" y="6655"/>
                    <a:pt x="8962" y="6930"/>
                  </a:cubicBezTo>
                  <a:lnTo>
                    <a:pt x="8962" y="6930"/>
                  </a:lnTo>
                  <a:lnTo>
                    <a:pt x="9004" y="6971"/>
                  </a:lnTo>
                  <a:lnTo>
                    <a:pt x="9433" y="6971"/>
                  </a:lnTo>
                  <a:lnTo>
                    <a:pt x="9433" y="7466"/>
                  </a:lnTo>
                  <a:lnTo>
                    <a:pt x="9254" y="7775"/>
                  </a:lnTo>
                  <a:lnTo>
                    <a:pt x="9238" y="7801"/>
                  </a:lnTo>
                  <a:lnTo>
                    <a:pt x="9059" y="8111"/>
                  </a:lnTo>
                  <a:lnTo>
                    <a:pt x="8632" y="8357"/>
                  </a:lnTo>
                  <a:lnTo>
                    <a:pt x="8418" y="7986"/>
                  </a:lnTo>
                  <a:lnTo>
                    <a:pt x="8361" y="7971"/>
                  </a:lnTo>
                  <a:cubicBezTo>
                    <a:pt x="8003" y="7900"/>
                    <a:pt x="7588" y="7981"/>
                    <a:pt x="7225" y="8191"/>
                  </a:cubicBezTo>
                  <a:cubicBezTo>
                    <a:pt x="6861" y="8401"/>
                    <a:pt x="6584" y="8720"/>
                    <a:pt x="6466" y="9065"/>
                  </a:cubicBezTo>
                  <a:lnTo>
                    <a:pt x="6466" y="9065"/>
                  </a:lnTo>
                  <a:lnTo>
                    <a:pt x="6450" y="9122"/>
                  </a:lnTo>
                  <a:lnTo>
                    <a:pt x="6665" y="9493"/>
                  </a:lnTo>
                  <a:lnTo>
                    <a:pt x="6237" y="9740"/>
                  </a:lnTo>
                  <a:lnTo>
                    <a:pt x="5859" y="9740"/>
                  </a:lnTo>
                  <a:lnTo>
                    <a:pt x="5859" y="9736"/>
                  </a:lnTo>
                  <a:lnTo>
                    <a:pt x="5471" y="9736"/>
                  </a:lnTo>
                  <a:lnTo>
                    <a:pt x="5044" y="9489"/>
                  </a:lnTo>
                  <a:lnTo>
                    <a:pt x="5259" y="9118"/>
                  </a:lnTo>
                  <a:lnTo>
                    <a:pt x="5244" y="9061"/>
                  </a:lnTo>
                  <a:cubicBezTo>
                    <a:pt x="5125" y="8716"/>
                    <a:pt x="4848" y="8397"/>
                    <a:pt x="4485" y="8187"/>
                  </a:cubicBezTo>
                  <a:cubicBezTo>
                    <a:pt x="4121" y="7977"/>
                    <a:pt x="3706" y="7897"/>
                    <a:pt x="3348" y="7967"/>
                  </a:cubicBezTo>
                  <a:lnTo>
                    <a:pt x="3348" y="7967"/>
                  </a:lnTo>
                  <a:lnTo>
                    <a:pt x="3291" y="7982"/>
                  </a:lnTo>
                  <a:lnTo>
                    <a:pt x="3077" y="8353"/>
                  </a:lnTo>
                  <a:lnTo>
                    <a:pt x="2649" y="8106"/>
                  </a:lnTo>
                  <a:lnTo>
                    <a:pt x="2454" y="7770"/>
                  </a:lnTo>
                  <a:lnTo>
                    <a:pt x="2433" y="7782"/>
                  </a:lnTo>
                  <a:lnTo>
                    <a:pt x="2247" y="7461"/>
                  </a:lnTo>
                  <a:lnTo>
                    <a:pt x="2247" y="6969"/>
                  </a:lnTo>
                  <a:lnTo>
                    <a:pt x="2676" y="6969"/>
                  </a:lnTo>
                  <a:lnTo>
                    <a:pt x="2718" y="6927"/>
                  </a:lnTo>
                  <a:cubicBezTo>
                    <a:pt x="2957" y="6652"/>
                    <a:pt x="3095" y="6253"/>
                    <a:pt x="3095" y="5833"/>
                  </a:cubicBezTo>
                  <a:cubicBezTo>
                    <a:pt x="3095" y="5412"/>
                    <a:pt x="2957" y="5013"/>
                    <a:pt x="2718" y="4738"/>
                  </a:cubicBezTo>
                  <a:lnTo>
                    <a:pt x="2676" y="4697"/>
                  </a:lnTo>
                  <a:lnTo>
                    <a:pt x="2247" y="4697"/>
                  </a:lnTo>
                  <a:lnTo>
                    <a:pt x="2247" y="4202"/>
                  </a:lnTo>
                  <a:lnTo>
                    <a:pt x="2436" y="3875"/>
                  </a:lnTo>
                  <a:lnTo>
                    <a:pt x="2440" y="3878"/>
                  </a:lnTo>
                  <a:lnTo>
                    <a:pt x="2634" y="3541"/>
                  </a:lnTo>
                  <a:lnTo>
                    <a:pt x="3061" y="3295"/>
                  </a:lnTo>
                  <a:lnTo>
                    <a:pt x="3275" y="3667"/>
                  </a:lnTo>
                  <a:lnTo>
                    <a:pt x="3332" y="3682"/>
                  </a:lnTo>
                  <a:cubicBezTo>
                    <a:pt x="3690" y="3752"/>
                    <a:pt x="4105" y="3672"/>
                    <a:pt x="4468" y="3461"/>
                  </a:cubicBezTo>
                  <a:cubicBezTo>
                    <a:pt x="4832" y="3251"/>
                    <a:pt x="5109" y="2932"/>
                    <a:pt x="5228" y="2587"/>
                  </a:cubicBezTo>
                  <a:lnTo>
                    <a:pt x="5228" y="2587"/>
                  </a:lnTo>
                  <a:lnTo>
                    <a:pt x="5243" y="2531"/>
                  </a:lnTo>
                  <a:lnTo>
                    <a:pt x="5028" y="2159"/>
                  </a:lnTo>
                  <a:lnTo>
                    <a:pt x="5457" y="1912"/>
                  </a:lnTo>
                  <a:lnTo>
                    <a:pt x="6232" y="1912"/>
                  </a:lnTo>
                  <a:lnTo>
                    <a:pt x="6658" y="2158"/>
                  </a:lnTo>
                  <a:lnTo>
                    <a:pt x="6444" y="2530"/>
                  </a:lnTo>
                  <a:lnTo>
                    <a:pt x="6459" y="2586"/>
                  </a:lnTo>
                  <a:cubicBezTo>
                    <a:pt x="6577" y="2931"/>
                    <a:pt x="6854" y="3250"/>
                    <a:pt x="7218" y="3460"/>
                  </a:cubicBezTo>
                  <a:cubicBezTo>
                    <a:pt x="7582" y="3671"/>
                    <a:pt x="7997" y="3751"/>
                    <a:pt x="8355" y="3681"/>
                  </a:cubicBezTo>
                  <a:lnTo>
                    <a:pt x="8355" y="3681"/>
                  </a:lnTo>
                  <a:lnTo>
                    <a:pt x="8411" y="3666"/>
                  </a:lnTo>
                  <a:lnTo>
                    <a:pt x="8626" y="3294"/>
                  </a:lnTo>
                  <a:lnTo>
                    <a:pt x="9054" y="3541"/>
                  </a:lnTo>
                  <a:lnTo>
                    <a:pt x="9243" y="3868"/>
                  </a:lnTo>
                  <a:lnTo>
                    <a:pt x="9239" y="3871"/>
                  </a:lnTo>
                  <a:lnTo>
                    <a:pt x="9433" y="4207"/>
                  </a:lnTo>
                  <a:lnTo>
                    <a:pt x="9433" y="4699"/>
                  </a:lnTo>
                  <a:lnTo>
                    <a:pt x="9004" y="4699"/>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9" name="Rectangle 7"/>
            <p:cNvSpPr>
              <a:spLocks noChangeArrowheads="1"/>
            </p:cNvSpPr>
            <p:nvPr/>
          </p:nvSpPr>
          <p:spPr bwMode="auto">
            <a:xfrm>
              <a:off x="3175" y="1503"/>
              <a:ext cx="44" cy="2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0" name="Rectangle 8"/>
            <p:cNvSpPr>
              <a:spLocks noChangeArrowheads="1"/>
            </p:cNvSpPr>
            <p:nvPr/>
          </p:nvSpPr>
          <p:spPr bwMode="auto">
            <a:xfrm>
              <a:off x="3175" y="1503"/>
              <a:ext cx="44" cy="27"/>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5" name="Rectangle 9"/>
            <p:cNvSpPr>
              <a:spLocks noChangeArrowheads="1"/>
            </p:cNvSpPr>
            <p:nvPr/>
          </p:nvSpPr>
          <p:spPr bwMode="auto">
            <a:xfrm>
              <a:off x="3176" y="1205"/>
              <a:ext cx="43" cy="2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6" name="Rectangle 10"/>
            <p:cNvSpPr>
              <a:spLocks noChangeArrowheads="1"/>
            </p:cNvSpPr>
            <p:nvPr/>
          </p:nvSpPr>
          <p:spPr bwMode="auto">
            <a:xfrm>
              <a:off x="3176" y="1205"/>
              <a:ext cx="43" cy="27"/>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7" name="Freeform 11"/>
            <p:cNvSpPr>
              <a:spLocks/>
            </p:cNvSpPr>
            <p:nvPr/>
          </p:nvSpPr>
          <p:spPr bwMode="auto">
            <a:xfrm>
              <a:off x="3132" y="1118"/>
              <a:ext cx="44" cy="51"/>
            </a:xfrm>
            <a:custGeom>
              <a:avLst/>
              <a:gdLst>
                <a:gd name="T0" fmla="*/ 23 w 44"/>
                <a:gd name="T1" fmla="*/ 51 h 51"/>
                <a:gd name="T2" fmla="*/ 44 w 44"/>
                <a:gd name="T3" fmla="*/ 13 h 51"/>
                <a:gd name="T4" fmla="*/ 21 w 44"/>
                <a:gd name="T5" fmla="*/ 0 h 51"/>
                <a:gd name="T6" fmla="*/ 0 w 44"/>
                <a:gd name="T7" fmla="*/ 38 h 51"/>
                <a:gd name="T8" fmla="*/ 23 w 44"/>
                <a:gd name="T9" fmla="*/ 51 h 51"/>
              </a:gdLst>
              <a:ahLst/>
              <a:cxnLst>
                <a:cxn ang="0">
                  <a:pos x="T0" y="T1"/>
                </a:cxn>
                <a:cxn ang="0">
                  <a:pos x="T2" y="T3"/>
                </a:cxn>
                <a:cxn ang="0">
                  <a:pos x="T4" y="T5"/>
                </a:cxn>
                <a:cxn ang="0">
                  <a:pos x="T6" y="T7"/>
                </a:cxn>
                <a:cxn ang="0">
                  <a:pos x="T8" y="T9"/>
                </a:cxn>
              </a:cxnLst>
              <a:rect l="0" t="0" r="r" b="b"/>
              <a:pathLst>
                <a:path w="44" h="51">
                  <a:moveTo>
                    <a:pt x="23" y="51"/>
                  </a:moveTo>
                  <a:lnTo>
                    <a:pt x="44" y="13"/>
                  </a:lnTo>
                  <a:lnTo>
                    <a:pt x="21" y="0"/>
                  </a:lnTo>
                  <a:lnTo>
                    <a:pt x="0" y="38"/>
                  </a:lnTo>
                  <a:lnTo>
                    <a:pt x="23" y="5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8" name="Freeform 12"/>
            <p:cNvSpPr>
              <a:spLocks/>
            </p:cNvSpPr>
            <p:nvPr/>
          </p:nvSpPr>
          <p:spPr bwMode="auto">
            <a:xfrm>
              <a:off x="3132" y="1118"/>
              <a:ext cx="44" cy="51"/>
            </a:xfrm>
            <a:custGeom>
              <a:avLst/>
              <a:gdLst>
                <a:gd name="T0" fmla="*/ 23 w 44"/>
                <a:gd name="T1" fmla="*/ 51 h 51"/>
                <a:gd name="T2" fmla="*/ 44 w 44"/>
                <a:gd name="T3" fmla="*/ 13 h 51"/>
                <a:gd name="T4" fmla="*/ 21 w 44"/>
                <a:gd name="T5" fmla="*/ 0 h 51"/>
                <a:gd name="T6" fmla="*/ 0 w 44"/>
                <a:gd name="T7" fmla="*/ 38 h 51"/>
                <a:gd name="T8" fmla="*/ 23 w 44"/>
                <a:gd name="T9" fmla="*/ 51 h 51"/>
              </a:gdLst>
              <a:ahLst/>
              <a:cxnLst>
                <a:cxn ang="0">
                  <a:pos x="T0" y="T1"/>
                </a:cxn>
                <a:cxn ang="0">
                  <a:pos x="T2" y="T3"/>
                </a:cxn>
                <a:cxn ang="0">
                  <a:pos x="T4" y="T5"/>
                </a:cxn>
                <a:cxn ang="0">
                  <a:pos x="T6" y="T7"/>
                </a:cxn>
                <a:cxn ang="0">
                  <a:pos x="T8" y="T9"/>
                </a:cxn>
              </a:cxnLst>
              <a:rect l="0" t="0" r="r" b="b"/>
              <a:pathLst>
                <a:path w="44" h="51">
                  <a:moveTo>
                    <a:pt x="23" y="51"/>
                  </a:moveTo>
                  <a:lnTo>
                    <a:pt x="44" y="13"/>
                  </a:lnTo>
                  <a:lnTo>
                    <a:pt x="21" y="0"/>
                  </a:lnTo>
                  <a:lnTo>
                    <a:pt x="0" y="38"/>
                  </a:lnTo>
                  <a:lnTo>
                    <a:pt x="23" y="5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29" name="Freeform 13"/>
            <p:cNvSpPr>
              <a:spLocks/>
            </p:cNvSpPr>
            <p:nvPr/>
          </p:nvSpPr>
          <p:spPr bwMode="auto">
            <a:xfrm>
              <a:off x="2876" y="972"/>
              <a:ext cx="45" cy="51"/>
            </a:xfrm>
            <a:custGeom>
              <a:avLst/>
              <a:gdLst>
                <a:gd name="T0" fmla="*/ 0 w 45"/>
                <a:gd name="T1" fmla="*/ 38 h 51"/>
                <a:gd name="T2" fmla="*/ 22 w 45"/>
                <a:gd name="T3" fmla="*/ 0 h 51"/>
                <a:gd name="T4" fmla="*/ 45 w 45"/>
                <a:gd name="T5" fmla="*/ 13 h 51"/>
                <a:gd name="T6" fmla="*/ 23 w 45"/>
                <a:gd name="T7" fmla="*/ 51 h 51"/>
                <a:gd name="T8" fmla="*/ 0 w 45"/>
                <a:gd name="T9" fmla="*/ 38 h 51"/>
              </a:gdLst>
              <a:ahLst/>
              <a:cxnLst>
                <a:cxn ang="0">
                  <a:pos x="T0" y="T1"/>
                </a:cxn>
                <a:cxn ang="0">
                  <a:pos x="T2" y="T3"/>
                </a:cxn>
                <a:cxn ang="0">
                  <a:pos x="T4" y="T5"/>
                </a:cxn>
                <a:cxn ang="0">
                  <a:pos x="T6" y="T7"/>
                </a:cxn>
                <a:cxn ang="0">
                  <a:pos x="T8" y="T9"/>
                </a:cxn>
              </a:cxnLst>
              <a:rect l="0" t="0" r="r" b="b"/>
              <a:pathLst>
                <a:path w="45" h="51">
                  <a:moveTo>
                    <a:pt x="0" y="38"/>
                  </a:moveTo>
                  <a:lnTo>
                    <a:pt x="22" y="0"/>
                  </a:lnTo>
                  <a:lnTo>
                    <a:pt x="45" y="13"/>
                  </a:lnTo>
                  <a:lnTo>
                    <a:pt x="23" y="51"/>
                  </a:lnTo>
                  <a:lnTo>
                    <a:pt x="0" y="3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0" name="Freeform 14"/>
            <p:cNvSpPr>
              <a:spLocks/>
            </p:cNvSpPr>
            <p:nvPr/>
          </p:nvSpPr>
          <p:spPr bwMode="auto">
            <a:xfrm>
              <a:off x="2876" y="972"/>
              <a:ext cx="45" cy="51"/>
            </a:xfrm>
            <a:custGeom>
              <a:avLst/>
              <a:gdLst>
                <a:gd name="T0" fmla="*/ 0 w 45"/>
                <a:gd name="T1" fmla="*/ 38 h 51"/>
                <a:gd name="T2" fmla="*/ 22 w 45"/>
                <a:gd name="T3" fmla="*/ 0 h 51"/>
                <a:gd name="T4" fmla="*/ 45 w 45"/>
                <a:gd name="T5" fmla="*/ 13 h 51"/>
                <a:gd name="T6" fmla="*/ 23 w 45"/>
                <a:gd name="T7" fmla="*/ 51 h 51"/>
                <a:gd name="T8" fmla="*/ 0 w 45"/>
                <a:gd name="T9" fmla="*/ 38 h 51"/>
              </a:gdLst>
              <a:ahLst/>
              <a:cxnLst>
                <a:cxn ang="0">
                  <a:pos x="T0" y="T1"/>
                </a:cxn>
                <a:cxn ang="0">
                  <a:pos x="T2" y="T3"/>
                </a:cxn>
                <a:cxn ang="0">
                  <a:pos x="T4" y="T5"/>
                </a:cxn>
                <a:cxn ang="0">
                  <a:pos x="T6" y="T7"/>
                </a:cxn>
                <a:cxn ang="0">
                  <a:pos x="T8" y="T9"/>
                </a:cxn>
              </a:cxnLst>
              <a:rect l="0" t="0" r="r" b="b"/>
              <a:pathLst>
                <a:path w="45" h="51">
                  <a:moveTo>
                    <a:pt x="0" y="38"/>
                  </a:moveTo>
                  <a:lnTo>
                    <a:pt x="22" y="0"/>
                  </a:lnTo>
                  <a:lnTo>
                    <a:pt x="45" y="13"/>
                  </a:lnTo>
                  <a:lnTo>
                    <a:pt x="23" y="51"/>
                  </a:lnTo>
                  <a:lnTo>
                    <a:pt x="0" y="38"/>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1" name="Freeform 15"/>
            <p:cNvSpPr>
              <a:spLocks/>
            </p:cNvSpPr>
            <p:nvPr/>
          </p:nvSpPr>
          <p:spPr bwMode="auto">
            <a:xfrm>
              <a:off x="2876" y="1710"/>
              <a:ext cx="44" cy="51"/>
            </a:xfrm>
            <a:custGeom>
              <a:avLst/>
              <a:gdLst>
                <a:gd name="T0" fmla="*/ 0 w 44"/>
                <a:gd name="T1" fmla="*/ 14 h 51"/>
                <a:gd name="T2" fmla="*/ 21 w 44"/>
                <a:gd name="T3" fmla="*/ 51 h 51"/>
                <a:gd name="T4" fmla="*/ 44 w 44"/>
                <a:gd name="T5" fmla="*/ 38 h 51"/>
                <a:gd name="T6" fmla="*/ 23 w 44"/>
                <a:gd name="T7" fmla="*/ 0 h 51"/>
                <a:gd name="T8" fmla="*/ 0 w 44"/>
                <a:gd name="T9" fmla="*/ 14 h 51"/>
              </a:gdLst>
              <a:ahLst/>
              <a:cxnLst>
                <a:cxn ang="0">
                  <a:pos x="T0" y="T1"/>
                </a:cxn>
                <a:cxn ang="0">
                  <a:pos x="T2" y="T3"/>
                </a:cxn>
                <a:cxn ang="0">
                  <a:pos x="T4" y="T5"/>
                </a:cxn>
                <a:cxn ang="0">
                  <a:pos x="T6" y="T7"/>
                </a:cxn>
                <a:cxn ang="0">
                  <a:pos x="T8" y="T9"/>
                </a:cxn>
              </a:cxnLst>
              <a:rect l="0" t="0" r="r" b="b"/>
              <a:pathLst>
                <a:path w="44" h="51">
                  <a:moveTo>
                    <a:pt x="0" y="14"/>
                  </a:moveTo>
                  <a:lnTo>
                    <a:pt x="21" y="51"/>
                  </a:lnTo>
                  <a:lnTo>
                    <a:pt x="44" y="38"/>
                  </a:lnTo>
                  <a:lnTo>
                    <a:pt x="23" y="0"/>
                  </a:lnTo>
                  <a:lnTo>
                    <a:pt x="0"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2" name="Freeform 16"/>
            <p:cNvSpPr>
              <a:spLocks/>
            </p:cNvSpPr>
            <p:nvPr/>
          </p:nvSpPr>
          <p:spPr bwMode="auto">
            <a:xfrm>
              <a:off x="2876" y="1710"/>
              <a:ext cx="44" cy="51"/>
            </a:xfrm>
            <a:custGeom>
              <a:avLst/>
              <a:gdLst>
                <a:gd name="T0" fmla="*/ 0 w 44"/>
                <a:gd name="T1" fmla="*/ 14 h 51"/>
                <a:gd name="T2" fmla="*/ 21 w 44"/>
                <a:gd name="T3" fmla="*/ 51 h 51"/>
                <a:gd name="T4" fmla="*/ 44 w 44"/>
                <a:gd name="T5" fmla="*/ 38 h 51"/>
                <a:gd name="T6" fmla="*/ 23 w 44"/>
                <a:gd name="T7" fmla="*/ 0 h 51"/>
                <a:gd name="T8" fmla="*/ 0 w 44"/>
                <a:gd name="T9" fmla="*/ 14 h 51"/>
              </a:gdLst>
              <a:ahLst/>
              <a:cxnLst>
                <a:cxn ang="0">
                  <a:pos x="T0" y="T1"/>
                </a:cxn>
                <a:cxn ang="0">
                  <a:pos x="T2" y="T3"/>
                </a:cxn>
                <a:cxn ang="0">
                  <a:pos x="T4" y="T5"/>
                </a:cxn>
                <a:cxn ang="0">
                  <a:pos x="T6" y="T7"/>
                </a:cxn>
                <a:cxn ang="0">
                  <a:pos x="T8" y="T9"/>
                </a:cxn>
              </a:cxnLst>
              <a:rect l="0" t="0" r="r" b="b"/>
              <a:pathLst>
                <a:path w="44" h="51">
                  <a:moveTo>
                    <a:pt x="0" y="14"/>
                  </a:moveTo>
                  <a:lnTo>
                    <a:pt x="21" y="51"/>
                  </a:lnTo>
                  <a:lnTo>
                    <a:pt x="44" y="38"/>
                  </a:lnTo>
                  <a:lnTo>
                    <a:pt x="23" y="0"/>
                  </a:lnTo>
                  <a:lnTo>
                    <a:pt x="0" y="14"/>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3" name="Rectangle 17"/>
            <p:cNvSpPr>
              <a:spLocks noChangeArrowheads="1"/>
            </p:cNvSpPr>
            <p:nvPr/>
          </p:nvSpPr>
          <p:spPr bwMode="auto">
            <a:xfrm>
              <a:off x="2490" y="1501"/>
              <a:ext cx="44" cy="2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4" name="Rectangle 18"/>
            <p:cNvSpPr>
              <a:spLocks noChangeArrowheads="1"/>
            </p:cNvSpPr>
            <p:nvPr/>
          </p:nvSpPr>
          <p:spPr bwMode="auto">
            <a:xfrm>
              <a:off x="2490" y="1501"/>
              <a:ext cx="44" cy="27"/>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5" name="Rectangle 19"/>
            <p:cNvSpPr>
              <a:spLocks noChangeArrowheads="1"/>
            </p:cNvSpPr>
            <p:nvPr/>
          </p:nvSpPr>
          <p:spPr bwMode="auto">
            <a:xfrm>
              <a:off x="2490" y="1205"/>
              <a:ext cx="44" cy="2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6" name="Rectangle 20"/>
            <p:cNvSpPr>
              <a:spLocks noChangeArrowheads="1"/>
            </p:cNvSpPr>
            <p:nvPr/>
          </p:nvSpPr>
          <p:spPr bwMode="auto">
            <a:xfrm>
              <a:off x="2490" y="1205"/>
              <a:ext cx="44" cy="27"/>
            </a:xfrm>
            <a:prstGeom prst="rect">
              <a:avLst/>
            </a:pr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7" name="Freeform 21"/>
            <p:cNvSpPr>
              <a:spLocks/>
            </p:cNvSpPr>
            <p:nvPr/>
          </p:nvSpPr>
          <p:spPr bwMode="auto">
            <a:xfrm>
              <a:off x="2535" y="1117"/>
              <a:ext cx="44" cy="51"/>
            </a:xfrm>
            <a:custGeom>
              <a:avLst/>
              <a:gdLst>
                <a:gd name="T0" fmla="*/ 21 w 44"/>
                <a:gd name="T1" fmla="*/ 51 h 51"/>
                <a:gd name="T2" fmla="*/ 0 w 44"/>
                <a:gd name="T3" fmla="*/ 13 h 51"/>
                <a:gd name="T4" fmla="*/ 22 w 44"/>
                <a:gd name="T5" fmla="*/ 0 h 51"/>
                <a:gd name="T6" fmla="*/ 44 w 44"/>
                <a:gd name="T7" fmla="*/ 38 h 51"/>
                <a:gd name="T8" fmla="*/ 21 w 44"/>
                <a:gd name="T9" fmla="*/ 51 h 51"/>
              </a:gdLst>
              <a:ahLst/>
              <a:cxnLst>
                <a:cxn ang="0">
                  <a:pos x="T0" y="T1"/>
                </a:cxn>
                <a:cxn ang="0">
                  <a:pos x="T2" y="T3"/>
                </a:cxn>
                <a:cxn ang="0">
                  <a:pos x="T4" y="T5"/>
                </a:cxn>
                <a:cxn ang="0">
                  <a:pos x="T6" y="T7"/>
                </a:cxn>
                <a:cxn ang="0">
                  <a:pos x="T8" y="T9"/>
                </a:cxn>
              </a:cxnLst>
              <a:rect l="0" t="0" r="r" b="b"/>
              <a:pathLst>
                <a:path w="44" h="51">
                  <a:moveTo>
                    <a:pt x="21" y="51"/>
                  </a:moveTo>
                  <a:lnTo>
                    <a:pt x="0" y="13"/>
                  </a:lnTo>
                  <a:lnTo>
                    <a:pt x="22" y="0"/>
                  </a:lnTo>
                  <a:lnTo>
                    <a:pt x="44" y="38"/>
                  </a:lnTo>
                  <a:lnTo>
                    <a:pt x="21" y="5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8" name="Freeform 22"/>
            <p:cNvSpPr>
              <a:spLocks/>
            </p:cNvSpPr>
            <p:nvPr/>
          </p:nvSpPr>
          <p:spPr bwMode="auto">
            <a:xfrm>
              <a:off x="2535" y="1117"/>
              <a:ext cx="44" cy="51"/>
            </a:xfrm>
            <a:custGeom>
              <a:avLst/>
              <a:gdLst>
                <a:gd name="T0" fmla="*/ 21 w 44"/>
                <a:gd name="T1" fmla="*/ 51 h 51"/>
                <a:gd name="T2" fmla="*/ 0 w 44"/>
                <a:gd name="T3" fmla="*/ 13 h 51"/>
                <a:gd name="T4" fmla="*/ 22 w 44"/>
                <a:gd name="T5" fmla="*/ 0 h 51"/>
                <a:gd name="T6" fmla="*/ 44 w 44"/>
                <a:gd name="T7" fmla="*/ 38 h 51"/>
                <a:gd name="T8" fmla="*/ 21 w 44"/>
                <a:gd name="T9" fmla="*/ 51 h 51"/>
              </a:gdLst>
              <a:ahLst/>
              <a:cxnLst>
                <a:cxn ang="0">
                  <a:pos x="T0" y="T1"/>
                </a:cxn>
                <a:cxn ang="0">
                  <a:pos x="T2" y="T3"/>
                </a:cxn>
                <a:cxn ang="0">
                  <a:pos x="T4" y="T5"/>
                </a:cxn>
                <a:cxn ang="0">
                  <a:pos x="T6" y="T7"/>
                </a:cxn>
                <a:cxn ang="0">
                  <a:pos x="T8" y="T9"/>
                </a:cxn>
              </a:cxnLst>
              <a:rect l="0" t="0" r="r" b="b"/>
              <a:pathLst>
                <a:path w="44" h="51">
                  <a:moveTo>
                    <a:pt x="21" y="51"/>
                  </a:moveTo>
                  <a:lnTo>
                    <a:pt x="0" y="13"/>
                  </a:lnTo>
                  <a:lnTo>
                    <a:pt x="22" y="0"/>
                  </a:lnTo>
                  <a:lnTo>
                    <a:pt x="44" y="38"/>
                  </a:lnTo>
                  <a:lnTo>
                    <a:pt x="21" y="5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39" name="Freeform 23"/>
            <p:cNvSpPr>
              <a:spLocks/>
            </p:cNvSpPr>
            <p:nvPr/>
          </p:nvSpPr>
          <p:spPr bwMode="auto">
            <a:xfrm>
              <a:off x="2789" y="971"/>
              <a:ext cx="45" cy="51"/>
            </a:xfrm>
            <a:custGeom>
              <a:avLst/>
              <a:gdLst>
                <a:gd name="T0" fmla="*/ 45 w 45"/>
                <a:gd name="T1" fmla="*/ 38 h 51"/>
                <a:gd name="T2" fmla="*/ 23 w 45"/>
                <a:gd name="T3" fmla="*/ 0 h 51"/>
                <a:gd name="T4" fmla="*/ 0 w 45"/>
                <a:gd name="T5" fmla="*/ 13 h 51"/>
                <a:gd name="T6" fmla="*/ 22 w 45"/>
                <a:gd name="T7" fmla="*/ 51 h 51"/>
                <a:gd name="T8" fmla="*/ 45 w 45"/>
                <a:gd name="T9" fmla="*/ 38 h 51"/>
              </a:gdLst>
              <a:ahLst/>
              <a:cxnLst>
                <a:cxn ang="0">
                  <a:pos x="T0" y="T1"/>
                </a:cxn>
                <a:cxn ang="0">
                  <a:pos x="T2" y="T3"/>
                </a:cxn>
                <a:cxn ang="0">
                  <a:pos x="T4" y="T5"/>
                </a:cxn>
                <a:cxn ang="0">
                  <a:pos x="T6" y="T7"/>
                </a:cxn>
                <a:cxn ang="0">
                  <a:pos x="T8" y="T9"/>
                </a:cxn>
              </a:cxnLst>
              <a:rect l="0" t="0" r="r" b="b"/>
              <a:pathLst>
                <a:path w="45" h="51">
                  <a:moveTo>
                    <a:pt x="45" y="38"/>
                  </a:moveTo>
                  <a:lnTo>
                    <a:pt x="23" y="0"/>
                  </a:lnTo>
                  <a:lnTo>
                    <a:pt x="0" y="13"/>
                  </a:lnTo>
                  <a:lnTo>
                    <a:pt x="22" y="51"/>
                  </a:lnTo>
                  <a:lnTo>
                    <a:pt x="45" y="3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0" name="Freeform 24"/>
            <p:cNvSpPr>
              <a:spLocks/>
            </p:cNvSpPr>
            <p:nvPr/>
          </p:nvSpPr>
          <p:spPr bwMode="auto">
            <a:xfrm>
              <a:off x="2789" y="971"/>
              <a:ext cx="45" cy="51"/>
            </a:xfrm>
            <a:custGeom>
              <a:avLst/>
              <a:gdLst>
                <a:gd name="T0" fmla="*/ 45 w 45"/>
                <a:gd name="T1" fmla="*/ 38 h 51"/>
                <a:gd name="T2" fmla="*/ 23 w 45"/>
                <a:gd name="T3" fmla="*/ 0 h 51"/>
                <a:gd name="T4" fmla="*/ 0 w 45"/>
                <a:gd name="T5" fmla="*/ 13 h 51"/>
                <a:gd name="T6" fmla="*/ 22 w 45"/>
                <a:gd name="T7" fmla="*/ 51 h 51"/>
                <a:gd name="T8" fmla="*/ 45 w 45"/>
                <a:gd name="T9" fmla="*/ 38 h 51"/>
              </a:gdLst>
              <a:ahLst/>
              <a:cxnLst>
                <a:cxn ang="0">
                  <a:pos x="T0" y="T1"/>
                </a:cxn>
                <a:cxn ang="0">
                  <a:pos x="T2" y="T3"/>
                </a:cxn>
                <a:cxn ang="0">
                  <a:pos x="T4" y="T5"/>
                </a:cxn>
                <a:cxn ang="0">
                  <a:pos x="T6" y="T7"/>
                </a:cxn>
                <a:cxn ang="0">
                  <a:pos x="T8" y="T9"/>
                </a:cxn>
              </a:cxnLst>
              <a:rect l="0" t="0" r="r" b="b"/>
              <a:pathLst>
                <a:path w="45" h="51">
                  <a:moveTo>
                    <a:pt x="45" y="38"/>
                  </a:moveTo>
                  <a:lnTo>
                    <a:pt x="23" y="0"/>
                  </a:lnTo>
                  <a:lnTo>
                    <a:pt x="0" y="13"/>
                  </a:lnTo>
                  <a:lnTo>
                    <a:pt x="22" y="51"/>
                  </a:lnTo>
                  <a:lnTo>
                    <a:pt x="45" y="38"/>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1" name="Freeform 25"/>
            <p:cNvSpPr>
              <a:spLocks/>
            </p:cNvSpPr>
            <p:nvPr/>
          </p:nvSpPr>
          <p:spPr bwMode="auto">
            <a:xfrm>
              <a:off x="2534" y="1564"/>
              <a:ext cx="45" cy="51"/>
            </a:xfrm>
            <a:custGeom>
              <a:avLst/>
              <a:gdLst>
                <a:gd name="T0" fmla="*/ 22 w 45"/>
                <a:gd name="T1" fmla="*/ 0 h 51"/>
                <a:gd name="T2" fmla="*/ 0 w 45"/>
                <a:gd name="T3" fmla="*/ 38 h 51"/>
                <a:gd name="T4" fmla="*/ 23 w 45"/>
                <a:gd name="T5" fmla="*/ 51 h 51"/>
                <a:gd name="T6" fmla="*/ 45 w 45"/>
                <a:gd name="T7" fmla="*/ 13 h 51"/>
                <a:gd name="T8" fmla="*/ 22 w 45"/>
                <a:gd name="T9" fmla="*/ 0 h 51"/>
              </a:gdLst>
              <a:ahLst/>
              <a:cxnLst>
                <a:cxn ang="0">
                  <a:pos x="T0" y="T1"/>
                </a:cxn>
                <a:cxn ang="0">
                  <a:pos x="T2" y="T3"/>
                </a:cxn>
                <a:cxn ang="0">
                  <a:pos x="T4" y="T5"/>
                </a:cxn>
                <a:cxn ang="0">
                  <a:pos x="T6" y="T7"/>
                </a:cxn>
                <a:cxn ang="0">
                  <a:pos x="T8" y="T9"/>
                </a:cxn>
              </a:cxnLst>
              <a:rect l="0" t="0" r="r" b="b"/>
              <a:pathLst>
                <a:path w="45" h="51">
                  <a:moveTo>
                    <a:pt x="22" y="0"/>
                  </a:moveTo>
                  <a:lnTo>
                    <a:pt x="0" y="38"/>
                  </a:lnTo>
                  <a:lnTo>
                    <a:pt x="23" y="51"/>
                  </a:lnTo>
                  <a:lnTo>
                    <a:pt x="45" y="13"/>
                  </a:lnTo>
                  <a:lnTo>
                    <a:pt x="22"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2" name="Freeform 26"/>
            <p:cNvSpPr>
              <a:spLocks/>
            </p:cNvSpPr>
            <p:nvPr/>
          </p:nvSpPr>
          <p:spPr bwMode="auto">
            <a:xfrm>
              <a:off x="2534" y="1564"/>
              <a:ext cx="45" cy="51"/>
            </a:xfrm>
            <a:custGeom>
              <a:avLst/>
              <a:gdLst>
                <a:gd name="T0" fmla="*/ 22 w 45"/>
                <a:gd name="T1" fmla="*/ 0 h 51"/>
                <a:gd name="T2" fmla="*/ 0 w 45"/>
                <a:gd name="T3" fmla="*/ 38 h 51"/>
                <a:gd name="T4" fmla="*/ 23 w 45"/>
                <a:gd name="T5" fmla="*/ 51 h 51"/>
                <a:gd name="T6" fmla="*/ 45 w 45"/>
                <a:gd name="T7" fmla="*/ 13 h 51"/>
                <a:gd name="T8" fmla="*/ 22 w 45"/>
                <a:gd name="T9" fmla="*/ 0 h 51"/>
              </a:gdLst>
              <a:ahLst/>
              <a:cxnLst>
                <a:cxn ang="0">
                  <a:pos x="T0" y="T1"/>
                </a:cxn>
                <a:cxn ang="0">
                  <a:pos x="T2" y="T3"/>
                </a:cxn>
                <a:cxn ang="0">
                  <a:pos x="T4" y="T5"/>
                </a:cxn>
                <a:cxn ang="0">
                  <a:pos x="T6" y="T7"/>
                </a:cxn>
                <a:cxn ang="0">
                  <a:pos x="T8" y="T9"/>
                </a:cxn>
              </a:cxnLst>
              <a:rect l="0" t="0" r="r" b="b"/>
              <a:pathLst>
                <a:path w="45" h="51">
                  <a:moveTo>
                    <a:pt x="22" y="0"/>
                  </a:moveTo>
                  <a:lnTo>
                    <a:pt x="0" y="38"/>
                  </a:lnTo>
                  <a:lnTo>
                    <a:pt x="23" y="51"/>
                  </a:lnTo>
                  <a:lnTo>
                    <a:pt x="45" y="13"/>
                  </a:lnTo>
                  <a:lnTo>
                    <a:pt x="22"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3" name="Freeform 27"/>
            <p:cNvSpPr>
              <a:spLocks/>
            </p:cNvSpPr>
            <p:nvPr/>
          </p:nvSpPr>
          <p:spPr bwMode="auto">
            <a:xfrm>
              <a:off x="3132" y="1564"/>
              <a:ext cx="45" cy="51"/>
            </a:xfrm>
            <a:custGeom>
              <a:avLst/>
              <a:gdLst>
                <a:gd name="T0" fmla="*/ 23 w 45"/>
                <a:gd name="T1" fmla="*/ 0 h 51"/>
                <a:gd name="T2" fmla="*/ 45 w 45"/>
                <a:gd name="T3" fmla="*/ 38 h 51"/>
                <a:gd name="T4" fmla="*/ 22 w 45"/>
                <a:gd name="T5" fmla="*/ 51 h 51"/>
                <a:gd name="T6" fmla="*/ 0 w 45"/>
                <a:gd name="T7" fmla="*/ 13 h 51"/>
                <a:gd name="T8" fmla="*/ 23 w 45"/>
                <a:gd name="T9" fmla="*/ 0 h 51"/>
              </a:gdLst>
              <a:ahLst/>
              <a:cxnLst>
                <a:cxn ang="0">
                  <a:pos x="T0" y="T1"/>
                </a:cxn>
                <a:cxn ang="0">
                  <a:pos x="T2" y="T3"/>
                </a:cxn>
                <a:cxn ang="0">
                  <a:pos x="T4" y="T5"/>
                </a:cxn>
                <a:cxn ang="0">
                  <a:pos x="T6" y="T7"/>
                </a:cxn>
                <a:cxn ang="0">
                  <a:pos x="T8" y="T9"/>
                </a:cxn>
              </a:cxnLst>
              <a:rect l="0" t="0" r="r" b="b"/>
              <a:pathLst>
                <a:path w="45" h="51">
                  <a:moveTo>
                    <a:pt x="23" y="0"/>
                  </a:moveTo>
                  <a:lnTo>
                    <a:pt x="45" y="38"/>
                  </a:lnTo>
                  <a:lnTo>
                    <a:pt x="22" y="51"/>
                  </a:lnTo>
                  <a:lnTo>
                    <a:pt x="0" y="13"/>
                  </a:lnTo>
                  <a:lnTo>
                    <a:pt x="23"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4" name="Freeform 28"/>
            <p:cNvSpPr>
              <a:spLocks/>
            </p:cNvSpPr>
            <p:nvPr/>
          </p:nvSpPr>
          <p:spPr bwMode="auto">
            <a:xfrm>
              <a:off x="3132" y="1564"/>
              <a:ext cx="45" cy="51"/>
            </a:xfrm>
            <a:custGeom>
              <a:avLst/>
              <a:gdLst>
                <a:gd name="T0" fmla="*/ 23 w 45"/>
                <a:gd name="T1" fmla="*/ 0 h 51"/>
                <a:gd name="T2" fmla="*/ 45 w 45"/>
                <a:gd name="T3" fmla="*/ 38 h 51"/>
                <a:gd name="T4" fmla="*/ 22 w 45"/>
                <a:gd name="T5" fmla="*/ 51 h 51"/>
                <a:gd name="T6" fmla="*/ 0 w 45"/>
                <a:gd name="T7" fmla="*/ 13 h 51"/>
                <a:gd name="T8" fmla="*/ 23 w 45"/>
                <a:gd name="T9" fmla="*/ 0 h 51"/>
              </a:gdLst>
              <a:ahLst/>
              <a:cxnLst>
                <a:cxn ang="0">
                  <a:pos x="T0" y="T1"/>
                </a:cxn>
                <a:cxn ang="0">
                  <a:pos x="T2" y="T3"/>
                </a:cxn>
                <a:cxn ang="0">
                  <a:pos x="T4" y="T5"/>
                </a:cxn>
                <a:cxn ang="0">
                  <a:pos x="T6" y="T7"/>
                </a:cxn>
                <a:cxn ang="0">
                  <a:pos x="T8" y="T9"/>
                </a:cxn>
              </a:cxnLst>
              <a:rect l="0" t="0" r="r" b="b"/>
              <a:pathLst>
                <a:path w="45" h="51">
                  <a:moveTo>
                    <a:pt x="23" y="0"/>
                  </a:moveTo>
                  <a:lnTo>
                    <a:pt x="45" y="38"/>
                  </a:lnTo>
                  <a:lnTo>
                    <a:pt x="22" y="51"/>
                  </a:lnTo>
                  <a:lnTo>
                    <a:pt x="0" y="13"/>
                  </a:lnTo>
                  <a:lnTo>
                    <a:pt x="23"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5" name="Freeform 29"/>
            <p:cNvSpPr>
              <a:spLocks/>
            </p:cNvSpPr>
            <p:nvPr/>
          </p:nvSpPr>
          <p:spPr bwMode="auto">
            <a:xfrm>
              <a:off x="2789" y="1710"/>
              <a:ext cx="45" cy="51"/>
            </a:xfrm>
            <a:custGeom>
              <a:avLst/>
              <a:gdLst>
                <a:gd name="T0" fmla="*/ 45 w 45"/>
                <a:gd name="T1" fmla="*/ 14 h 51"/>
                <a:gd name="T2" fmla="*/ 23 w 45"/>
                <a:gd name="T3" fmla="*/ 51 h 51"/>
                <a:gd name="T4" fmla="*/ 0 w 45"/>
                <a:gd name="T5" fmla="*/ 38 h 51"/>
                <a:gd name="T6" fmla="*/ 22 w 45"/>
                <a:gd name="T7" fmla="*/ 0 h 51"/>
                <a:gd name="T8" fmla="*/ 45 w 45"/>
                <a:gd name="T9" fmla="*/ 14 h 51"/>
              </a:gdLst>
              <a:ahLst/>
              <a:cxnLst>
                <a:cxn ang="0">
                  <a:pos x="T0" y="T1"/>
                </a:cxn>
                <a:cxn ang="0">
                  <a:pos x="T2" y="T3"/>
                </a:cxn>
                <a:cxn ang="0">
                  <a:pos x="T4" y="T5"/>
                </a:cxn>
                <a:cxn ang="0">
                  <a:pos x="T6" y="T7"/>
                </a:cxn>
                <a:cxn ang="0">
                  <a:pos x="T8" y="T9"/>
                </a:cxn>
              </a:cxnLst>
              <a:rect l="0" t="0" r="r" b="b"/>
              <a:pathLst>
                <a:path w="45" h="51">
                  <a:moveTo>
                    <a:pt x="45" y="14"/>
                  </a:moveTo>
                  <a:lnTo>
                    <a:pt x="23" y="51"/>
                  </a:lnTo>
                  <a:lnTo>
                    <a:pt x="0" y="38"/>
                  </a:lnTo>
                  <a:lnTo>
                    <a:pt x="22" y="0"/>
                  </a:lnTo>
                  <a:lnTo>
                    <a:pt x="45"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6" name="Freeform 30"/>
            <p:cNvSpPr>
              <a:spLocks/>
            </p:cNvSpPr>
            <p:nvPr/>
          </p:nvSpPr>
          <p:spPr bwMode="auto">
            <a:xfrm>
              <a:off x="2789" y="1710"/>
              <a:ext cx="45" cy="51"/>
            </a:xfrm>
            <a:custGeom>
              <a:avLst/>
              <a:gdLst>
                <a:gd name="T0" fmla="*/ 45 w 45"/>
                <a:gd name="T1" fmla="*/ 14 h 51"/>
                <a:gd name="T2" fmla="*/ 23 w 45"/>
                <a:gd name="T3" fmla="*/ 51 h 51"/>
                <a:gd name="T4" fmla="*/ 0 w 45"/>
                <a:gd name="T5" fmla="*/ 38 h 51"/>
                <a:gd name="T6" fmla="*/ 22 w 45"/>
                <a:gd name="T7" fmla="*/ 0 h 51"/>
                <a:gd name="T8" fmla="*/ 45 w 45"/>
                <a:gd name="T9" fmla="*/ 14 h 51"/>
              </a:gdLst>
              <a:ahLst/>
              <a:cxnLst>
                <a:cxn ang="0">
                  <a:pos x="T0" y="T1"/>
                </a:cxn>
                <a:cxn ang="0">
                  <a:pos x="T2" y="T3"/>
                </a:cxn>
                <a:cxn ang="0">
                  <a:pos x="T4" y="T5"/>
                </a:cxn>
                <a:cxn ang="0">
                  <a:pos x="T6" y="T7"/>
                </a:cxn>
                <a:cxn ang="0">
                  <a:pos x="T8" y="T9"/>
                </a:cxn>
              </a:cxnLst>
              <a:rect l="0" t="0" r="r" b="b"/>
              <a:pathLst>
                <a:path w="45" h="51">
                  <a:moveTo>
                    <a:pt x="45" y="14"/>
                  </a:moveTo>
                  <a:lnTo>
                    <a:pt x="23" y="51"/>
                  </a:lnTo>
                  <a:lnTo>
                    <a:pt x="0" y="38"/>
                  </a:lnTo>
                  <a:lnTo>
                    <a:pt x="22" y="0"/>
                  </a:lnTo>
                  <a:lnTo>
                    <a:pt x="45" y="14"/>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7" name="Freeform 31"/>
            <p:cNvSpPr>
              <a:spLocks/>
            </p:cNvSpPr>
            <p:nvPr/>
          </p:nvSpPr>
          <p:spPr bwMode="auto">
            <a:xfrm>
              <a:off x="3119" y="1577"/>
              <a:ext cx="39" cy="53"/>
            </a:xfrm>
            <a:custGeom>
              <a:avLst/>
              <a:gdLst>
                <a:gd name="T0" fmla="*/ 0 w 39"/>
                <a:gd name="T1" fmla="*/ 7 h 53"/>
                <a:gd name="T2" fmla="*/ 26 w 39"/>
                <a:gd name="T3" fmla="*/ 53 h 53"/>
                <a:gd name="T4" fmla="*/ 39 w 39"/>
                <a:gd name="T5" fmla="*/ 46 h 53"/>
                <a:gd name="T6" fmla="*/ 13 w 39"/>
                <a:gd name="T7" fmla="*/ 0 h 53"/>
                <a:gd name="T8" fmla="*/ 0 w 39"/>
                <a:gd name="T9" fmla="*/ 7 h 53"/>
              </a:gdLst>
              <a:ahLst/>
              <a:cxnLst>
                <a:cxn ang="0">
                  <a:pos x="T0" y="T1"/>
                </a:cxn>
                <a:cxn ang="0">
                  <a:pos x="T2" y="T3"/>
                </a:cxn>
                <a:cxn ang="0">
                  <a:pos x="T4" y="T5"/>
                </a:cxn>
                <a:cxn ang="0">
                  <a:pos x="T6" y="T7"/>
                </a:cxn>
                <a:cxn ang="0">
                  <a:pos x="T8" y="T9"/>
                </a:cxn>
              </a:cxnLst>
              <a:rect l="0" t="0" r="r" b="b"/>
              <a:pathLst>
                <a:path w="39" h="53">
                  <a:moveTo>
                    <a:pt x="0" y="7"/>
                  </a:moveTo>
                  <a:lnTo>
                    <a:pt x="26" y="53"/>
                  </a:lnTo>
                  <a:lnTo>
                    <a:pt x="39" y="46"/>
                  </a:lnTo>
                  <a:lnTo>
                    <a:pt x="13" y="0"/>
                  </a:lnTo>
                  <a:lnTo>
                    <a:pt x="0" y="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8" name="Freeform 32"/>
            <p:cNvSpPr>
              <a:spLocks/>
            </p:cNvSpPr>
            <p:nvPr/>
          </p:nvSpPr>
          <p:spPr bwMode="auto">
            <a:xfrm>
              <a:off x="3119" y="1577"/>
              <a:ext cx="39" cy="53"/>
            </a:xfrm>
            <a:custGeom>
              <a:avLst/>
              <a:gdLst>
                <a:gd name="T0" fmla="*/ 0 w 39"/>
                <a:gd name="T1" fmla="*/ 7 h 53"/>
                <a:gd name="T2" fmla="*/ 26 w 39"/>
                <a:gd name="T3" fmla="*/ 53 h 53"/>
                <a:gd name="T4" fmla="*/ 39 w 39"/>
                <a:gd name="T5" fmla="*/ 46 h 53"/>
                <a:gd name="T6" fmla="*/ 13 w 39"/>
                <a:gd name="T7" fmla="*/ 0 h 53"/>
                <a:gd name="T8" fmla="*/ 0 w 39"/>
                <a:gd name="T9" fmla="*/ 7 h 53"/>
              </a:gdLst>
              <a:ahLst/>
              <a:cxnLst>
                <a:cxn ang="0">
                  <a:pos x="T0" y="T1"/>
                </a:cxn>
                <a:cxn ang="0">
                  <a:pos x="T2" y="T3"/>
                </a:cxn>
                <a:cxn ang="0">
                  <a:pos x="T4" y="T5"/>
                </a:cxn>
                <a:cxn ang="0">
                  <a:pos x="T6" y="T7"/>
                </a:cxn>
                <a:cxn ang="0">
                  <a:pos x="T8" y="T9"/>
                </a:cxn>
              </a:cxnLst>
              <a:rect l="0" t="0" r="r" b="b"/>
              <a:pathLst>
                <a:path w="39" h="53">
                  <a:moveTo>
                    <a:pt x="0" y="7"/>
                  </a:moveTo>
                  <a:lnTo>
                    <a:pt x="26" y="53"/>
                  </a:lnTo>
                  <a:lnTo>
                    <a:pt x="39" y="46"/>
                  </a:lnTo>
                  <a:lnTo>
                    <a:pt x="13" y="0"/>
                  </a:lnTo>
                  <a:lnTo>
                    <a:pt x="0" y="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49" name="Freeform 33"/>
            <p:cNvSpPr>
              <a:spLocks/>
            </p:cNvSpPr>
            <p:nvPr/>
          </p:nvSpPr>
          <p:spPr bwMode="auto">
            <a:xfrm>
              <a:off x="3155" y="1530"/>
              <a:ext cx="64" cy="72"/>
            </a:xfrm>
            <a:custGeom>
              <a:avLst/>
              <a:gdLst>
                <a:gd name="T0" fmla="*/ 0 w 64"/>
                <a:gd name="T1" fmla="*/ 34 h 72"/>
                <a:gd name="T2" fmla="*/ 20 w 64"/>
                <a:gd name="T3" fmla="*/ 0 h 72"/>
                <a:gd name="T4" fmla="*/ 64 w 64"/>
                <a:gd name="T5" fmla="*/ 0 h 72"/>
                <a:gd name="T6" fmla="*/ 22 w 64"/>
                <a:gd name="T7" fmla="*/ 72 h 72"/>
                <a:gd name="T8" fmla="*/ 0 w 64"/>
                <a:gd name="T9" fmla="*/ 34 h 72"/>
              </a:gdLst>
              <a:ahLst/>
              <a:cxnLst>
                <a:cxn ang="0">
                  <a:pos x="T0" y="T1"/>
                </a:cxn>
                <a:cxn ang="0">
                  <a:pos x="T2" y="T3"/>
                </a:cxn>
                <a:cxn ang="0">
                  <a:pos x="T4" y="T5"/>
                </a:cxn>
                <a:cxn ang="0">
                  <a:pos x="T6" y="T7"/>
                </a:cxn>
                <a:cxn ang="0">
                  <a:pos x="T8" y="T9"/>
                </a:cxn>
              </a:cxnLst>
              <a:rect l="0" t="0" r="r" b="b"/>
              <a:pathLst>
                <a:path w="64" h="72">
                  <a:moveTo>
                    <a:pt x="0" y="34"/>
                  </a:moveTo>
                  <a:lnTo>
                    <a:pt x="20" y="0"/>
                  </a:lnTo>
                  <a:lnTo>
                    <a:pt x="64" y="0"/>
                  </a:lnTo>
                  <a:lnTo>
                    <a:pt x="22" y="72"/>
                  </a:lnTo>
                  <a:lnTo>
                    <a:pt x="0" y="3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0" name="Freeform 34"/>
            <p:cNvSpPr>
              <a:spLocks/>
            </p:cNvSpPr>
            <p:nvPr/>
          </p:nvSpPr>
          <p:spPr bwMode="auto">
            <a:xfrm>
              <a:off x="3155" y="1530"/>
              <a:ext cx="64" cy="72"/>
            </a:xfrm>
            <a:custGeom>
              <a:avLst/>
              <a:gdLst>
                <a:gd name="T0" fmla="*/ 0 w 64"/>
                <a:gd name="T1" fmla="*/ 34 h 72"/>
                <a:gd name="T2" fmla="*/ 20 w 64"/>
                <a:gd name="T3" fmla="*/ 0 h 72"/>
                <a:gd name="T4" fmla="*/ 64 w 64"/>
                <a:gd name="T5" fmla="*/ 0 h 72"/>
                <a:gd name="T6" fmla="*/ 22 w 64"/>
                <a:gd name="T7" fmla="*/ 72 h 72"/>
                <a:gd name="T8" fmla="*/ 0 w 64"/>
                <a:gd name="T9" fmla="*/ 34 h 72"/>
              </a:gdLst>
              <a:ahLst/>
              <a:cxnLst>
                <a:cxn ang="0">
                  <a:pos x="T0" y="T1"/>
                </a:cxn>
                <a:cxn ang="0">
                  <a:pos x="T2" y="T3"/>
                </a:cxn>
                <a:cxn ang="0">
                  <a:pos x="T4" y="T5"/>
                </a:cxn>
                <a:cxn ang="0">
                  <a:pos x="T6" y="T7"/>
                </a:cxn>
                <a:cxn ang="0">
                  <a:pos x="T8" y="T9"/>
                </a:cxn>
              </a:cxnLst>
              <a:rect l="0" t="0" r="r" b="b"/>
              <a:pathLst>
                <a:path w="64" h="72">
                  <a:moveTo>
                    <a:pt x="0" y="34"/>
                  </a:moveTo>
                  <a:lnTo>
                    <a:pt x="20" y="0"/>
                  </a:lnTo>
                  <a:lnTo>
                    <a:pt x="64" y="0"/>
                  </a:lnTo>
                  <a:lnTo>
                    <a:pt x="22" y="72"/>
                  </a:lnTo>
                  <a:lnTo>
                    <a:pt x="0" y="3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1" name="Rectangle 35"/>
            <p:cNvSpPr>
              <a:spLocks noChangeArrowheads="1"/>
            </p:cNvSpPr>
            <p:nvPr/>
          </p:nvSpPr>
          <p:spPr bwMode="auto">
            <a:xfrm>
              <a:off x="3176" y="1486"/>
              <a:ext cx="53" cy="1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2" name="Rectangle 36"/>
            <p:cNvSpPr>
              <a:spLocks noChangeArrowheads="1"/>
            </p:cNvSpPr>
            <p:nvPr/>
          </p:nvSpPr>
          <p:spPr bwMode="auto">
            <a:xfrm>
              <a:off x="3176" y="1486"/>
              <a:ext cx="53" cy="1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3" name="Rectangle 37"/>
            <p:cNvSpPr>
              <a:spLocks noChangeArrowheads="1"/>
            </p:cNvSpPr>
            <p:nvPr/>
          </p:nvSpPr>
          <p:spPr bwMode="auto">
            <a:xfrm>
              <a:off x="3221" y="1507"/>
              <a:ext cx="8" cy="2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4" name="Rectangle 38"/>
            <p:cNvSpPr>
              <a:spLocks noChangeArrowheads="1"/>
            </p:cNvSpPr>
            <p:nvPr/>
          </p:nvSpPr>
          <p:spPr bwMode="auto">
            <a:xfrm>
              <a:off x="3221" y="1507"/>
              <a:ext cx="8"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5" name="Freeform 39"/>
            <p:cNvSpPr>
              <a:spLocks/>
            </p:cNvSpPr>
            <p:nvPr/>
          </p:nvSpPr>
          <p:spPr bwMode="auto">
            <a:xfrm>
              <a:off x="3158" y="1603"/>
              <a:ext cx="23" cy="18"/>
            </a:xfrm>
            <a:custGeom>
              <a:avLst/>
              <a:gdLst>
                <a:gd name="T0" fmla="*/ 0 w 23"/>
                <a:gd name="T1" fmla="*/ 11 h 18"/>
                <a:gd name="T2" fmla="*/ 4 w 23"/>
                <a:gd name="T3" fmla="*/ 18 h 18"/>
                <a:gd name="T4" fmla="*/ 23 w 23"/>
                <a:gd name="T5" fmla="*/ 7 h 18"/>
                <a:gd name="T6" fmla="*/ 20 w 23"/>
                <a:gd name="T7" fmla="*/ 0 h 18"/>
                <a:gd name="T8" fmla="*/ 0 w 23"/>
                <a:gd name="T9" fmla="*/ 11 h 18"/>
              </a:gdLst>
              <a:ahLst/>
              <a:cxnLst>
                <a:cxn ang="0">
                  <a:pos x="T0" y="T1"/>
                </a:cxn>
                <a:cxn ang="0">
                  <a:pos x="T2" y="T3"/>
                </a:cxn>
                <a:cxn ang="0">
                  <a:pos x="T4" y="T5"/>
                </a:cxn>
                <a:cxn ang="0">
                  <a:pos x="T6" y="T7"/>
                </a:cxn>
                <a:cxn ang="0">
                  <a:pos x="T8" y="T9"/>
                </a:cxn>
              </a:cxnLst>
              <a:rect l="0" t="0" r="r" b="b"/>
              <a:pathLst>
                <a:path w="23" h="18">
                  <a:moveTo>
                    <a:pt x="0" y="11"/>
                  </a:moveTo>
                  <a:lnTo>
                    <a:pt x="4" y="18"/>
                  </a:lnTo>
                  <a:lnTo>
                    <a:pt x="23" y="7"/>
                  </a:lnTo>
                  <a:lnTo>
                    <a:pt x="20" y="0"/>
                  </a:lnTo>
                  <a:lnTo>
                    <a:pt x="0" y="1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6" name="Freeform 40"/>
            <p:cNvSpPr>
              <a:spLocks/>
            </p:cNvSpPr>
            <p:nvPr/>
          </p:nvSpPr>
          <p:spPr bwMode="auto">
            <a:xfrm>
              <a:off x="3158" y="1603"/>
              <a:ext cx="23" cy="18"/>
            </a:xfrm>
            <a:custGeom>
              <a:avLst/>
              <a:gdLst>
                <a:gd name="T0" fmla="*/ 0 w 23"/>
                <a:gd name="T1" fmla="*/ 11 h 18"/>
                <a:gd name="T2" fmla="*/ 4 w 23"/>
                <a:gd name="T3" fmla="*/ 18 h 18"/>
                <a:gd name="T4" fmla="*/ 23 w 23"/>
                <a:gd name="T5" fmla="*/ 7 h 18"/>
                <a:gd name="T6" fmla="*/ 20 w 23"/>
                <a:gd name="T7" fmla="*/ 0 h 18"/>
                <a:gd name="T8" fmla="*/ 0 w 23"/>
                <a:gd name="T9" fmla="*/ 11 h 18"/>
              </a:gdLst>
              <a:ahLst/>
              <a:cxnLst>
                <a:cxn ang="0">
                  <a:pos x="T0" y="T1"/>
                </a:cxn>
                <a:cxn ang="0">
                  <a:pos x="T2" y="T3"/>
                </a:cxn>
                <a:cxn ang="0">
                  <a:pos x="T4" y="T5"/>
                </a:cxn>
                <a:cxn ang="0">
                  <a:pos x="T6" y="T7"/>
                </a:cxn>
                <a:cxn ang="0">
                  <a:pos x="T8" y="T9"/>
                </a:cxn>
              </a:cxnLst>
              <a:rect l="0" t="0" r="r" b="b"/>
              <a:pathLst>
                <a:path w="23" h="18">
                  <a:moveTo>
                    <a:pt x="0" y="11"/>
                  </a:moveTo>
                  <a:lnTo>
                    <a:pt x="4" y="18"/>
                  </a:lnTo>
                  <a:lnTo>
                    <a:pt x="23" y="7"/>
                  </a:lnTo>
                  <a:lnTo>
                    <a:pt x="20" y="0"/>
                  </a:lnTo>
                  <a:lnTo>
                    <a:pt x="0"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7" name="Freeform 41"/>
            <p:cNvSpPr>
              <a:spLocks noEditPoints="1"/>
            </p:cNvSpPr>
            <p:nvPr/>
          </p:nvSpPr>
          <p:spPr bwMode="auto">
            <a:xfrm>
              <a:off x="3148" y="1536"/>
              <a:ext cx="59" cy="35"/>
            </a:xfrm>
            <a:custGeom>
              <a:avLst/>
              <a:gdLst>
                <a:gd name="T0" fmla="*/ 13 w 569"/>
                <a:gd name="T1" fmla="*/ 2 h 329"/>
                <a:gd name="T2" fmla="*/ 110 w 569"/>
                <a:gd name="T3" fmla="*/ 57 h 329"/>
                <a:gd name="T4" fmla="*/ 113 w 569"/>
                <a:gd name="T5" fmla="*/ 68 h 329"/>
                <a:gd name="T6" fmla="*/ 102 w 569"/>
                <a:gd name="T7" fmla="*/ 71 h 329"/>
                <a:gd name="T8" fmla="*/ 5 w 569"/>
                <a:gd name="T9" fmla="*/ 16 h 329"/>
                <a:gd name="T10" fmla="*/ 2 w 569"/>
                <a:gd name="T11" fmla="*/ 5 h 329"/>
                <a:gd name="T12" fmla="*/ 13 w 569"/>
                <a:gd name="T13" fmla="*/ 2 h 329"/>
                <a:gd name="T14" fmla="*/ 180 w 569"/>
                <a:gd name="T15" fmla="*/ 96 h 329"/>
                <a:gd name="T16" fmla="*/ 180 w 569"/>
                <a:gd name="T17" fmla="*/ 96 h 329"/>
                <a:gd name="T18" fmla="*/ 183 w 569"/>
                <a:gd name="T19" fmla="*/ 107 h 329"/>
                <a:gd name="T20" fmla="*/ 172 w 569"/>
                <a:gd name="T21" fmla="*/ 110 h 329"/>
                <a:gd name="T22" fmla="*/ 172 w 569"/>
                <a:gd name="T23" fmla="*/ 110 h 329"/>
                <a:gd name="T24" fmla="*/ 169 w 569"/>
                <a:gd name="T25" fmla="*/ 99 h 329"/>
                <a:gd name="T26" fmla="*/ 180 w 569"/>
                <a:gd name="T27" fmla="*/ 96 h 329"/>
                <a:gd name="T28" fmla="*/ 250 w 569"/>
                <a:gd name="T29" fmla="*/ 135 h 329"/>
                <a:gd name="T30" fmla="*/ 347 w 569"/>
                <a:gd name="T31" fmla="*/ 190 h 329"/>
                <a:gd name="T32" fmla="*/ 350 w 569"/>
                <a:gd name="T33" fmla="*/ 201 h 329"/>
                <a:gd name="T34" fmla="*/ 339 w 569"/>
                <a:gd name="T35" fmla="*/ 204 h 329"/>
                <a:gd name="T36" fmla="*/ 242 w 569"/>
                <a:gd name="T37" fmla="*/ 149 h 329"/>
                <a:gd name="T38" fmla="*/ 239 w 569"/>
                <a:gd name="T39" fmla="*/ 138 h 329"/>
                <a:gd name="T40" fmla="*/ 250 w 569"/>
                <a:gd name="T41" fmla="*/ 135 h 329"/>
                <a:gd name="T42" fmla="*/ 417 w 569"/>
                <a:gd name="T43" fmla="*/ 230 h 329"/>
                <a:gd name="T44" fmla="*/ 417 w 569"/>
                <a:gd name="T45" fmla="*/ 230 h 329"/>
                <a:gd name="T46" fmla="*/ 420 w 569"/>
                <a:gd name="T47" fmla="*/ 241 h 329"/>
                <a:gd name="T48" fmla="*/ 409 w 569"/>
                <a:gd name="T49" fmla="*/ 244 h 329"/>
                <a:gd name="T50" fmla="*/ 409 w 569"/>
                <a:gd name="T51" fmla="*/ 244 h 329"/>
                <a:gd name="T52" fmla="*/ 406 w 569"/>
                <a:gd name="T53" fmla="*/ 233 h 329"/>
                <a:gd name="T54" fmla="*/ 417 w 569"/>
                <a:gd name="T55" fmla="*/ 230 h 329"/>
                <a:gd name="T56" fmla="*/ 487 w 569"/>
                <a:gd name="T57" fmla="*/ 269 h 329"/>
                <a:gd name="T58" fmla="*/ 564 w 569"/>
                <a:gd name="T59" fmla="*/ 312 h 329"/>
                <a:gd name="T60" fmla="*/ 567 w 569"/>
                <a:gd name="T61" fmla="*/ 323 h 329"/>
                <a:gd name="T62" fmla="*/ 556 w 569"/>
                <a:gd name="T63" fmla="*/ 326 h 329"/>
                <a:gd name="T64" fmla="*/ 479 w 569"/>
                <a:gd name="T65" fmla="*/ 283 h 329"/>
                <a:gd name="T66" fmla="*/ 476 w 569"/>
                <a:gd name="T67" fmla="*/ 272 h 329"/>
                <a:gd name="T68" fmla="*/ 487 w 569"/>
                <a:gd name="T69" fmla="*/ 26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9" h="329">
                  <a:moveTo>
                    <a:pt x="13" y="2"/>
                  </a:moveTo>
                  <a:lnTo>
                    <a:pt x="110" y="57"/>
                  </a:lnTo>
                  <a:cubicBezTo>
                    <a:pt x="114" y="59"/>
                    <a:pt x="116" y="64"/>
                    <a:pt x="113" y="68"/>
                  </a:cubicBezTo>
                  <a:cubicBezTo>
                    <a:pt x="111" y="72"/>
                    <a:pt x="106" y="73"/>
                    <a:pt x="102" y="71"/>
                  </a:cubicBezTo>
                  <a:lnTo>
                    <a:pt x="5" y="16"/>
                  </a:lnTo>
                  <a:cubicBezTo>
                    <a:pt x="1" y="14"/>
                    <a:pt x="0" y="9"/>
                    <a:pt x="2" y="5"/>
                  </a:cubicBezTo>
                  <a:cubicBezTo>
                    <a:pt x="4" y="1"/>
                    <a:pt x="9" y="0"/>
                    <a:pt x="13" y="2"/>
                  </a:cubicBezTo>
                  <a:close/>
                  <a:moveTo>
                    <a:pt x="180" y="96"/>
                  </a:moveTo>
                  <a:lnTo>
                    <a:pt x="180" y="96"/>
                  </a:lnTo>
                  <a:cubicBezTo>
                    <a:pt x="184" y="98"/>
                    <a:pt x="185" y="103"/>
                    <a:pt x="183" y="107"/>
                  </a:cubicBezTo>
                  <a:cubicBezTo>
                    <a:pt x="181" y="111"/>
                    <a:pt x="176" y="112"/>
                    <a:pt x="172" y="110"/>
                  </a:cubicBezTo>
                  <a:lnTo>
                    <a:pt x="172" y="110"/>
                  </a:lnTo>
                  <a:cubicBezTo>
                    <a:pt x="168" y="108"/>
                    <a:pt x="167" y="103"/>
                    <a:pt x="169" y="99"/>
                  </a:cubicBezTo>
                  <a:cubicBezTo>
                    <a:pt x="171" y="95"/>
                    <a:pt x="176" y="94"/>
                    <a:pt x="180" y="96"/>
                  </a:cubicBezTo>
                  <a:close/>
                  <a:moveTo>
                    <a:pt x="250" y="135"/>
                  </a:moveTo>
                  <a:lnTo>
                    <a:pt x="347" y="190"/>
                  </a:lnTo>
                  <a:cubicBezTo>
                    <a:pt x="351" y="193"/>
                    <a:pt x="353" y="197"/>
                    <a:pt x="350" y="201"/>
                  </a:cubicBezTo>
                  <a:cubicBezTo>
                    <a:pt x="348" y="205"/>
                    <a:pt x="343" y="207"/>
                    <a:pt x="339" y="204"/>
                  </a:cubicBezTo>
                  <a:lnTo>
                    <a:pt x="242" y="149"/>
                  </a:lnTo>
                  <a:cubicBezTo>
                    <a:pt x="238" y="147"/>
                    <a:pt x="237" y="142"/>
                    <a:pt x="239" y="138"/>
                  </a:cubicBezTo>
                  <a:cubicBezTo>
                    <a:pt x="241" y="135"/>
                    <a:pt x="246" y="133"/>
                    <a:pt x="250" y="135"/>
                  </a:cubicBezTo>
                  <a:close/>
                  <a:moveTo>
                    <a:pt x="417" y="230"/>
                  </a:moveTo>
                  <a:lnTo>
                    <a:pt x="417" y="230"/>
                  </a:lnTo>
                  <a:cubicBezTo>
                    <a:pt x="421" y="232"/>
                    <a:pt x="422" y="237"/>
                    <a:pt x="420" y="241"/>
                  </a:cubicBezTo>
                  <a:cubicBezTo>
                    <a:pt x="418" y="244"/>
                    <a:pt x="413" y="246"/>
                    <a:pt x="409" y="244"/>
                  </a:cubicBezTo>
                  <a:lnTo>
                    <a:pt x="409" y="244"/>
                  </a:lnTo>
                  <a:cubicBezTo>
                    <a:pt x="405" y="241"/>
                    <a:pt x="404" y="237"/>
                    <a:pt x="406" y="233"/>
                  </a:cubicBezTo>
                  <a:cubicBezTo>
                    <a:pt x="408" y="229"/>
                    <a:pt x="413" y="228"/>
                    <a:pt x="417" y="230"/>
                  </a:cubicBezTo>
                  <a:close/>
                  <a:moveTo>
                    <a:pt x="487" y="269"/>
                  </a:moveTo>
                  <a:lnTo>
                    <a:pt x="564" y="312"/>
                  </a:lnTo>
                  <a:cubicBezTo>
                    <a:pt x="568" y="315"/>
                    <a:pt x="569" y="319"/>
                    <a:pt x="567" y="323"/>
                  </a:cubicBezTo>
                  <a:cubicBezTo>
                    <a:pt x="565" y="327"/>
                    <a:pt x="560" y="329"/>
                    <a:pt x="556" y="326"/>
                  </a:cubicBezTo>
                  <a:lnTo>
                    <a:pt x="479" y="283"/>
                  </a:lnTo>
                  <a:cubicBezTo>
                    <a:pt x="475" y="281"/>
                    <a:pt x="474" y="276"/>
                    <a:pt x="476" y="272"/>
                  </a:cubicBezTo>
                  <a:cubicBezTo>
                    <a:pt x="478" y="268"/>
                    <a:pt x="483" y="267"/>
                    <a:pt x="487" y="269"/>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8" name="Freeform 42"/>
            <p:cNvSpPr>
              <a:spLocks/>
            </p:cNvSpPr>
            <p:nvPr/>
          </p:nvSpPr>
          <p:spPr bwMode="auto">
            <a:xfrm>
              <a:off x="2811" y="1723"/>
              <a:ext cx="84" cy="38"/>
            </a:xfrm>
            <a:custGeom>
              <a:avLst/>
              <a:gdLst>
                <a:gd name="T0" fmla="*/ 22 w 84"/>
                <a:gd name="T1" fmla="*/ 0 h 38"/>
                <a:gd name="T2" fmla="*/ 62 w 84"/>
                <a:gd name="T3" fmla="*/ 1 h 38"/>
                <a:gd name="T4" fmla="*/ 84 w 84"/>
                <a:gd name="T5" fmla="*/ 38 h 38"/>
                <a:gd name="T6" fmla="*/ 0 w 84"/>
                <a:gd name="T7" fmla="*/ 38 h 38"/>
                <a:gd name="T8" fmla="*/ 22 w 84"/>
                <a:gd name="T9" fmla="*/ 0 h 38"/>
              </a:gdLst>
              <a:ahLst/>
              <a:cxnLst>
                <a:cxn ang="0">
                  <a:pos x="T0" y="T1"/>
                </a:cxn>
                <a:cxn ang="0">
                  <a:pos x="T2" y="T3"/>
                </a:cxn>
                <a:cxn ang="0">
                  <a:pos x="T4" y="T5"/>
                </a:cxn>
                <a:cxn ang="0">
                  <a:pos x="T6" y="T7"/>
                </a:cxn>
                <a:cxn ang="0">
                  <a:pos x="T8" y="T9"/>
                </a:cxn>
              </a:cxnLst>
              <a:rect l="0" t="0" r="r" b="b"/>
              <a:pathLst>
                <a:path w="84" h="38">
                  <a:moveTo>
                    <a:pt x="22" y="0"/>
                  </a:moveTo>
                  <a:lnTo>
                    <a:pt x="62" y="1"/>
                  </a:lnTo>
                  <a:lnTo>
                    <a:pt x="84" y="38"/>
                  </a:lnTo>
                  <a:lnTo>
                    <a:pt x="0" y="38"/>
                  </a:lnTo>
                  <a:lnTo>
                    <a:pt x="22"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59" name="Freeform 43"/>
            <p:cNvSpPr>
              <a:spLocks/>
            </p:cNvSpPr>
            <p:nvPr/>
          </p:nvSpPr>
          <p:spPr bwMode="auto">
            <a:xfrm>
              <a:off x="2811" y="1723"/>
              <a:ext cx="84" cy="38"/>
            </a:xfrm>
            <a:custGeom>
              <a:avLst/>
              <a:gdLst>
                <a:gd name="T0" fmla="*/ 22 w 84"/>
                <a:gd name="T1" fmla="*/ 0 h 38"/>
                <a:gd name="T2" fmla="*/ 62 w 84"/>
                <a:gd name="T3" fmla="*/ 1 h 38"/>
                <a:gd name="T4" fmla="*/ 84 w 84"/>
                <a:gd name="T5" fmla="*/ 38 h 38"/>
                <a:gd name="T6" fmla="*/ 0 w 84"/>
                <a:gd name="T7" fmla="*/ 38 h 38"/>
                <a:gd name="T8" fmla="*/ 22 w 84"/>
                <a:gd name="T9" fmla="*/ 0 h 38"/>
              </a:gdLst>
              <a:ahLst/>
              <a:cxnLst>
                <a:cxn ang="0">
                  <a:pos x="T0" y="T1"/>
                </a:cxn>
                <a:cxn ang="0">
                  <a:pos x="T2" y="T3"/>
                </a:cxn>
                <a:cxn ang="0">
                  <a:pos x="T4" y="T5"/>
                </a:cxn>
                <a:cxn ang="0">
                  <a:pos x="T6" y="T7"/>
                </a:cxn>
                <a:cxn ang="0">
                  <a:pos x="T8" y="T9"/>
                </a:cxn>
              </a:cxnLst>
              <a:rect l="0" t="0" r="r" b="b"/>
              <a:pathLst>
                <a:path w="84" h="38">
                  <a:moveTo>
                    <a:pt x="22" y="0"/>
                  </a:moveTo>
                  <a:lnTo>
                    <a:pt x="62" y="1"/>
                  </a:lnTo>
                  <a:lnTo>
                    <a:pt x="84" y="38"/>
                  </a:lnTo>
                  <a:lnTo>
                    <a:pt x="0" y="38"/>
                  </a:lnTo>
                  <a:lnTo>
                    <a:pt x="2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60" name="Freeform 44"/>
            <p:cNvSpPr>
              <a:spLocks/>
            </p:cNvSpPr>
            <p:nvPr/>
          </p:nvSpPr>
          <p:spPr bwMode="auto">
            <a:xfrm>
              <a:off x="2769" y="1701"/>
              <a:ext cx="40" cy="53"/>
            </a:xfrm>
            <a:custGeom>
              <a:avLst/>
              <a:gdLst>
                <a:gd name="T0" fmla="*/ 27 w 40"/>
                <a:gd name="T1" fmla="*/ 0 h 53"/>
                <a:gd name="T2" fmla="*/ 0 w 40"/>
                <a:gd name="T3" fmla="*/ 46 h 53"/>
                <a:gd name="T4" fmla="*/ 13 w 40"/>
                <a:gd name="T5" fmla="*/ 53 h 53"/>
                <a:gd name="T6" fmla="*/ 40 w 40"/>
                <a:gd name="T7" fmla="*/ 7 h 53"/>
                <a:gd name="T8" fmla="*/ 27 w 40"/>
                <a:gd name="T9" fmla="*/ 0 h 53"/>
              </a:gdLst>
              <a:ahLst/>
              <a:cxnLst>
                <a:cxn ang="0">
                  <a:pos x="T0" y="T1"/>
                </a:cxn>
                <a:cxn ang="0">
                  <a:pos x="T2" y="T3"/>
                </a:cxn>
                <a:cxn ang="0">
                  <a:pos x="T4" y="T5"/>
                </a:cxn>
                <a:cxn ang="0">
                  <a:pos x="T6" y="T7"/>
                </a:cxn>
                <a:cxn ang="0">
                  <a:pos x="T8" y="T9"/>
                </a:cxn>
              </a:cxnLst>
              <a:rect l="0" t="0" r="r" b="b"/>
              <a:pathLst>
                <a:path w="40" h="53">
                  <a:moveTo>
                    <a:pt x="27" y="0"/>
                  </a:moveTo>
                  <a:lnTo>
                    <a:pt x="0" y="46"/>
                  </a:lnTo>
                  <a:lnTo>
                    <a:pt x="13" y="53"/>
                  </a:lnTo>
                  <a:lnTo>
                    <a:pt x="40" y="7"/>
                  </a:lnTo>
                  <a:lnTo>
                    <a:pt x="27"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61" name="Freeform 45"/>
            <p:cNvSpPr>
              <a:spLocks/>
            </p:cNvSpPr>
            <p:nvPr/>
          </p:nvSpPr>
          <p:spPr bwMode="auto">
            <a:xfrm>
              <a:off x="2769" y="1701"/>
              <a:ext cx="40" cy="53"/>
            </a:xfrm>
            <a:custGeom>
              <a:avLst/>
              <a:gdLst>
                <a:gd name="T0" fmla="*/ 27 w 40"/>
                <a:gd name="T1" fmla="*/ 0 h 53"/>
                <a:gd name="T2" fmla="*/ 0 w 40"/>
                <a:gd name="T3" fmla="*/ 46 h 53"/>
                <a:gd name="T4" fmla="*/ 13 w 40"/>
                <a:gd name="T5" fmla="*/ 53 h 53"/>
                <a:gd name="T6" fmla="*/ 40 w 40"/>
                <a:gd name="T7" fmla="*/ 7 h 53"/>
                <a:gd name="T8" fmla="*/ 27 w 40"/>
                <a:gd name="T9" fmla="*/ 0 h 53"/>
              </a:gdLst>
              <a:ahLst/>
              <a:cxnLst>
                <a:cxn ang="0">
                  <a:pos x="T0" y="T1"/>
                </a:cxn>
                <a:cxn ang="0">
                  <a:pos x="T2" y="T3"/>
                </a:cxn>
                <a:cxn ang="0">
                  <a:pos x="T4" y="T5"/>
                </a:cxn>
                <a:cxn ang="0">
                  <a:pos x="T6" y="T7"/>
                </a:cxn>
                <a:cxn ang="0">
                  <a:pos x="T8" y="T9"/>
                </a:cxn>
              </a:cxnLst>
              <a:rect l="0" t="0" r="r" b="b"/>
              <a:pathLst>
                <a:path w="40" h="53">
                  <a:moveTo>
                    <a:pt x="27" y="0"/>
                  </a:moveTo>
                  <a:lnTo>
                    <a:pt x="0" y="46"/>
                  </a:lnTo>
                  <a:lnTo>
                    <a:pt x="13" y="53"/>
                  </a:lnTo>
                  <a:lnTo>
                    <a:pt x="40" y="7"/>
                  </a:lnTo>
                  <a:lnTo>
                    <a:pt x="27"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62" name="Freeform 46"/>
            <p:cNvSpPr>
              <a:spLocks/>
            </p:cNvSpPr>
            <p:nvPr/>
          </p:nvSpPr>
          <p:spPr bwMode="auto">
            <a:xfrm>
              <a:off x="2900" y="1701"/>
              <a:ext cx="40" cy="53"/>
            </a:xfrm>
            <a:custGeom>
              <a:avLst/>
              <a:gdLst>
                <a:gd name="T0" fmla="*/ 0 w 40"/>
                <a:gd name="T1" fmla="*/ 7 h 53"/>
                <a:gd name="T2" fmla="*/ 27 w 40"/>
                <a:gd name="T3" fmla="*/ 53 h 53"/>
                <a:gd name="T4" fmla="*/ 40 w 40"/>
                <a:gd name="T5" fmla="*/ 46 h 53"/>
                <a:gd name="T6" fmla="*/ 13 w 40"/>
                <a:gd name="T7" fmla="*/ 0 h 53"/>
                <a:gd name="T8" fmla="*/ 0 w 40"/>
                <a:gd name="T9" fmla="*/ 7 h 53"/>
              </a:gdLst>
              <a:ahLst/>
              <a:cxnLst>
                <a:cxn ang="0">
                  <a:pos x="T0" y="T1"/>
                </a:cxn>
                <a:cxn ang="0">
                  <a:pos x="T2" y="T3"/>
                </a:cxn>
                <a:cxn ang="0">
                  <a:pos x="T4" y="T5"/>
                </a:cxn>
                <a:cxn ang="0">
                  <a:pos x="T6" y="T7"/>
                </a:cxn>
                <a:cxn ang="0">
                  <a:pos x="T8" y="T9"/>
                </a:cxn>
              </a:cxnLst>
              <a:rect l="0" t="0" r="r" b="b"/>
              <a:pathLst>
                <a:path w="40" h="53">
                  <a:moveTo>
                    <a:pt x="0" y="7"/>
                  </a:moveTo>
                  <a:lnTo>
                    <a:pt x="27" y="53"/>
                  </a:lnTo>
                  <a:lnTo>
                    <a:pt x="40" y="46"/>
                  </a:lnTo>
                  <a:lnTo>
                    <a:pt x="13" y="0"/>
                  </a:lnTo>
                  <a:lnTo>
                    <a:pt x="0" y="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63" name="Freeform 47"/>
            <p:cNvSpPr>
              <a:spLocks/>
            </p:cNvSpPr>
            <p:nvPr/>
          </p:nvSpPr>
          <p:spPr bwMode="auto">
            <a:xfrm>
              <a:off x="2900" y="1701"/>
              <a:ext cx="40" cy="53"/>
            </a:xfrm>
            <a:custGeom>
              <a:avLst/>
              <a:gdLst>
                <a:gd name="T0" fmla="*/ 0 w 40"/>
                <a:gd name="T1" fmla="*/ 7 h 53"/>
                <a:gd name="T2" fmla="*/ 27 w 40"/>
                <a:gd name="T3" fmla="*/ 53 h 53"/>
                <a:gd name="T4" fmla="*/ 40 w 40"/>
                <a:gd name="T5" fmla="*/ 46 h 53"/>
                <a:gd name="T6" fmla="*/ 13 w 40"/>
                <a:gd name="T7" fmla="*/ 0 h 53"/>
                <a:gd name="T8" fmla="*/ 0 w 40"/>
                <a:gd name="T9" fmla="*/ 7 h 53"/>
              </a:gdLst>
              <a:ahLst/>
              <a:cxnLst>
                <a:cxn ang="0">
                  <a:pos x="T0" y="T1"/>
                </a:cxn>
                <a:cxn ang="0">
                  <a:pos x="T2" y="T3"/>
                </a:cxn>
                <a:cxn ang="0">
                  <a:pos x="T4" y="T5"/>
                </a:cxn>
                <a:cxn ang="0">
                  <a:pos x="T6" y="T7"/>
                </a:cxn>
                <a:cxn ang="0">
                  <a:pos x="T8" y="T9"/>
                </a:cxn>
              </a:cxnLst>
              <a:rect l="0" t="0" r="r" b="b"/>
              <a:pathLst>
                <a:path w="40" h="53">
                  <a:moveTo>
                    <a:pt x="0" y="7"/>
                  </a:moveTo>
                  <a:lnTo>
                    <a:pt x="27" y="53"/>
                  </a:lnTo>
                  <a:lnTo>
                    <a:pt x="40" y="46"/>
                  </a:lnTo>
                  <a:lnTo>
                    <a:pt x="13" y="0"/>
                  </a:lnTo>
                  <a:lnTo>
                    <a:pt x="0" y="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24" name="Freeform 48"/>
            <p:cNvSpPr>
              <a:spLocks/>
            </p:cNvSpPr>
            <p:nvPr/>
          </p:nvSpPr>
          <p:spPr bwMode="auto">
            <a:xfrm>
              <a:off x="2898" y="1751"/>
              <a:ext cx="24" cy="18"/>
            </a:xfrm>
            <a:custGeom>
              <a:avLst/>
              <a:gdLst>
                <a:gd name="T0" fmla="*/ 0 w 24"/>
                <a:gd name="T1" fmla="*/ 11 h 18"/>
                <a:gd name="T2" fmla="*/ 4 w 24"/>
                <a:gd name="T3" fmla="*/ 18 h 18"/>
                <a:gd name="T4" fmla="*/ 24 w 24"/>
                <a:gd name="T5" fmla="*/ 7 h 18"/>
                <a:gd name="T6" fmla="*/ 20 w 24"/>
                <a:gd name="T7" fmla="*/ 0 h 18"/>
                <a:gd name="T8" fmla="*/ 0 w 24"/>
                <a:gd name="T9" fmla="*/ 11 h 18"/>
              </a:gdLst>
              <a:ahLst/>
              <a:cxnLst>
                <a:cxn ang="0">
                  <a:pos x="T0" y="T1"/>
                </a:cxn>
                <a:cxn ang="0">
                  <a:pos x="T2" y="T3"/>
                </a:cxn>
                <a:cxn ang="0">
                  <a:pos x="T4" y="T5"/>
                </a:cxn>
                <a:cxn ang="0">
                  <a:pos x="T6" y="T7"/>
                </a:cxn>
                <a:cxn ang="0">
                  <a:pos x="T8" y="T9"/>
                </a:cxn>
              </a:cxnLst>
              <a:rect l="0" t="0" r="r" b="b"/>
              <a:pathLst>
                <a:path w="24" h="18">
                  <a:moveTo>
                    <a:pt x="0" y="11"/>
                  </a:moveTo>
                  <a:lnTo>
                    <a:pt x="4" y="18"/>
                  </a:lnTo>
                  <a:lnTo>
                    <a:pt x="24" y="7"/>
                  </a:lnTo>
                  <a:lnTo>
                    <a:pt x="20" y="0"/>
                  </a:lnTo>
                  <a:lnTo>
                    <a:pt x="0" y="1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25" name="Freeform 49"/>
            <p:cNvSpPr>
              <a:spLocks/>
            </p:cNvSpPr>
            <p:nvPr/>
          </p:nvSpPr>
          <p:spPr bwMode="auto">
            <a:xfrm>
              <a:off x="2898" y="1751"/>
              <a:ext cx="24" cy="18"/>
            </a:xfrm>
            <a:custGeom>
              <a:avLst/>
              <a:gdLst>
                <a:gd name="T0" fmla="*/ 0 w 24"/>
                <a:gd name="T1" fmla="*/ 11 h 18"/>
                <a:gd name="T2" fmla="*/ 4 w 24"/>
                <a:gd name="T3" fmla="*/ 18 h 18"/>
                <a:gd name="T4" fmla="*/ 24 w 24"/>
                <a:gd name="T5" fmla="*/ 7 h 18"/>
                <a:gd name="T6" fmla="*/ 20 w 24"/>
                <a:gd name="T7" fmla="*/ 0 h 18"/>
                <a:gd name="T8" fmla="*/ 0 w 24"/>
                <a:gd name="T9" fmla="*/ 11 h 18"/>
              </a:gdLst>
              <a:ahLst/>
              <a:cxnLst>
                <a:cxn ang="0">
                  <a:pos x="T0" y="T1"/>
                </a:cxn>
                <a:cxn ang="0">
                  <a:pos x="T2" y="T3"/>
                </a:cxn>
                <a:cxn ang="0">
                  <a:pos x="T4" y="T5"/>
                </a:cxn>
                <a:cxn ang="0">
                  <a:pos x="T6" y="T7"/>
                </a:cxn>
                <a:cxn ang="0">
                  <a:pos x="T8" y="T9"/>
                </a:cxn>
              </a:cxnLst>
              <a:rect l="0" t="0" r="r" b="b"/>
              <a:pathLst>
                <a:path w="24" h="18">
                  <a:moveTo>
                    <a:pt x="0" y="11"/>
                  </a:moveTo>
                  <a:lnTo>
                    <a:pt x="4" y="18"/>
                  </a:lnTo>
                  <a:lnTo>
                    <a:pt x="24" y="7"/>
                  </a:lnTo>
                  <a:lnTo>
                    <a:pt x="20" y="0"/>
                  </a:lnTo>
                  <a:lnTo>
                    <a:pt x="0"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26" name="Freeform 50"/>
            <p:cNvSpPr>
              <a:spLocks/>
            </p:cNvSpPr>
            <p:nvPr/>
          </p:nvSpPr>
          <p:spPr bwMode="auto">
            <a:xfrm>
              <a:off x="2786" y="1751"/>
              <a:ext cx="24" cy="18"/>
            </a:xfrm>
            <a:custGeom>
              <a:avLst/>
              <a:gdLst>
                <a:gd name="T0" fmla="*/ 4 w 24"/>
                <a:gd name="T1" fmla="*/ 0 h 18"/>
                <a:gd name="T2" fmla="*/ 0 w 24"/>
                <a:gd name="T3" fmla="*/ 7 h 18"/>
                <a:gd name="T4" fmla="*/ 20 w 24"/>
                <a:gd name="T5" fmla="*/ 18 h 18"/>
                <a:gd name="T6" fmla="*/ 24 w 24"/>
                <a:gd name="T7" fmla="*/ 11 h 18"/>
                <a:gd name="T8" fmla="*/ 4 w 24"/>
                <a:gd name="T9" fmla="*/ 0 h 18"/>
              </a:gdLst>
              <a:ahLst/>
              <a:cxnLst>
                <a:cxn ang="0">
                  <a:pos x="T0" y="T1"/>
                </a:cxn>
                <a:cxn ang="0">
                  <a:pos x="T2" y="T3"/>
                </a:cxn>
                <a:cxn ang="0">
                  <a:pos x="T4" y="T5"/>
                </a:cxn>
                <a:cxn ang="0">
                  <a:pos x="T6" y="T7"/>
                </a:cxn>
                <a:cxn ang="0">
                  <a:pos x="T8" y="T9"/>
                </a:cxn>
              </a:cxnLst>
              <a:rect l="0" t="0" r="r" b="b"/>
              <a:pathLst>
                <a:path w="24" h="18">
                  <a:moveTo>
                    <a:pt x="4" y="0"/>
                  </a:moveTo>
                  <a:lnTo>
                    <a:pt x="0" y="7"/>
                  </a:lnTo>
                  <a:lnTo>
                    <a:pt x="20" y="18"/>
                  </a:lnTo>
                  <a:lnTo>
                    <a:pt x="24" y="11"/>
                  </a:lnTo>
                  <a:lnTo>
                    <a:pt x="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27" name="Freeform 51"/>
            <p:cNvSpPr>
              <a:spLocks/>
            </p:cNvSpPr>
            <p:nvPr/>
          </p:nvSpPr>
          <p:spPr bwMode="auto">
            <a:xfrm>
              <a:off x="2786" y="1751"/>
              <a:ext cx="24" cy="18"/>
            </a:xfrm>
            <a:custGeom>
              <a:avLst/>
              <a:gdLst>
                <a:gd name="T0" fmla="*/ 4 w 24"/>
                <a:gd name="T1" fmla="*/ 0 h 18"/>
                <a:gd name="T2" fmla="*/ 0 w 24"/>
                <a:gd name="T3" fmla="*/ 7 h 18"/>
                <a:gd name="T4" fmla="*/ 20 w 24"/>
                <a:gd name="T5" fmla="*/ 18 h 18"/>
                <a:gd name="T6" fmla="*/ 24 w 24"/>
                <a:gd name="T7" fmla="*/ 11 h 18"/>
                <a:gd name="T8" fmla="*/ 4 w 24"/>
                <a:gd name="T9" fmla="*/ 0 h 18"/>
              </a:gdLst>
              <a:ahLst/>
              <a:cxnLst>
                <a:cxn ang="0">
                  <a:pos x="T0" y="T1"/>
                </a:cxn>
                <a:cxn ang="0">
                  <a:pos x="T2" y="T3"/>
                </a:cxn>
                <a:cxn ang="0">
                  <a:pos x="T4" y="T5"/>
                </a:cxn>
                <a:cxn ang="0">
                  <a:pos x="T6" y="T7"/>
                </a:cxn>
                <a:cxn ang="0">
                  <a:pos x="T8" y="T9"/>
                </a:cxn>
              </a:cxnLst>
              <a:rect l="0" t="0" r="r" b="b"/>
              <a:pathLst>
                <a:path w="24" h="18">
                  <a:moveTo>
                    <a:pt x="4" y="0"/>
                  </a:moveTo>
                  <a:lnTo>
                    <a:pt x="0" y="7"/>
                  </a:lnTo>
                  <a:lnTo>
                    <a:pt x="20" y="18"/>
                  </a:lnTo>
                  <a:lnTo>
                    <a:pt x="24" y="11"/>
                  </a:lnTo>
                  <a:lnTo>
                    <a:pt x="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28" name="Rectangle 52"/>
            <p:cNvSpPr>
              <a:spLocks noChangeArrowheads="1"/>
            </p:cNvSpPr>
            <p:nvPr/>
          </p:nvSpPr>
          <p:spPr bwMode="auto">
            <a:xfrm>
              <a:off x="3176" y="1234"/>
              <a:ext cx="53" cy="1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4" name="Rectangle 53"/>
            <p:cNvSpPr>
              <a:spLocks noChangeArrowheads="1"/>
            </p:cNvSpPr>
            <p:nvPr/>
          </p:nvSpPr>
          <p:spPr bwMode="auto">
            <a:xfrm>
              <a:off x="3176" y="1234"/>
              <a:ext cx="53" cy="1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5" name="Freeform 54"/>
            <p:cNvSpPr>
              <a:spLocks/>
            </p:cNvSpPr>
            <p:nvPr/>
          </p:nvSpPr>
          <p:spPr bwMode="auto">
            <a:xfrm>
              <a:off x="3156" y="1131"/>
              <a:ext cx="63" cy="72"/>
            </a:xfrm>
            <a:custGeom>
              <a:avLst/>
              <a:gdLst>
                <a:gd name="T0" fmla="*/ 20 w 63"/>
                <a:gd name="T1" fmla="*/ 72 h 72"/>
                <a:gd name="T2" fmla="*/ 0 w 63"/>
                <a:gd name="T3" fmla="*/ 38 h 72"/>
                <a:gd name="T4" fmla="*/ 22 w 63"/>
                <a:gd name="T5" fmla="*/ 0 h 72"/>
                <a:gd name="T6" fmla="*/ 63 w 63"/>
                <a:gd name="T7" fmla="*/ 72 h 72"/>
                <a:gd name="T8" fmla="*/ 20 w 63"/>
                <a:gd name="T9" fmla="*/ 72 h 72"/>
              </a:gdLst>
              <a:ahLst/>
              <a:cxnLst>
                <a:cxn ang="0">
                  <a:pos x="T0" y="T1"/>
                </a:cxn>
                <a:cxn ang="0">
                  <a:pos x="T2" y="T3"/>
                </a:cxn>
                <a:cxn ang="0">
                  <a:pos x="T4" y="T5"/>
                </a:cxn>
                <a:cxn ang="0">
                  <a:pos x="T6" y="T7"/>
                </a:cxn>
                <a:cxn ang="0">
                  <a:pos x="T8" y="T9"/>
                </a:cxn>
              </a:cxnLst>
              <a:rect l="0" t="0" r="r" b="b"/>
              <a:pathLst>
                <a:path w="63" h="72">
                  <a:moveTo>
                    <a:pt x="20" y="72"/>
                  </a:moveTo>
                  <a:lnTo>
                    <a:pt x="0" y="38"/>
                  </a:lnTo>
                  <a:lnTo>
                    <a:pt x="22" y="0"/>
                  </a:lnTo>
                  <a:lnTo>
                    <a:pt x="63" y="72"/>
                  </a:lnTo>
                  <a:lnTo>
                    <a:pt x="20" y="7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6" name="Freeform 55"/>
            <p:cNvSpPr>
              <a:spLocks/>
            </p:cNvSpPr>
            <p:nvPr/>
          </p:nvSpPr>
          <p:spPr bwMode="auto">
            <a:xfrm>
              <a:off x="3156" y="1131"/>
              <a:ext cx="63" cy="72"/>
            </a:xfrm>
            <a:custGeom>
              <a:avLst/>
              <a:gdLst>
                <a:gd name="T0" fmla="*/ 20 w 63"/>
                <a:gd name="T1" fmla="*/ 72 h 72"/>
                <a:gd name="T2" fmla="*/ 0 w 63"/>
                <a:gd name="T3" fmla="*/ 38 h 72"/>
                <a:gd name="T4" fmla="*/ 22 w 63"/>
                <a:gd name="T5" fmla="*/ 0 h 72"/>
                <a:gd name="T6" fmla="*/ 63 w 63"/>
                <a:gd name="T7" fmla="*/ 72 h 72"/>
                <a:gd name="T8" fmla="*/ 20 w 63"/>
                <a:gd name="T9" fmla="*/ 72 h 72"/>
              </a:gdLst>
              <a:ahLst/>
              <a:cxnLst>
                <a:cxn ang="0">
                  <a:pos x="T0" y="T1"/>
                </a:cxn>
                <a:cxn ang="0">
                  <a:pos x="T2" y="T3"/>
                </a:cxn>
                <a:cxn ang="0">
                  <a:pos x="T4" y="T5"/>
                </a:cxn>
                <a:cxn ang="0">
                  <a:pos x="T6" y="T7"/>
                </a:cxn>
                <a:cxn ang="0">
                  <a:pos x="T8" y="T9"/>
                </a:cxn>
              </a:cxnLst>
              <a:rect l="0" t="0" r="r" b="b"/>
              <a:pathLst>
                <a:path w="63" h="72">
                  <a:moveTo>
                    <a:pt x="20" y="72"/>
                  </a:moveTo>
                  <a:lnTo>
                    <a:pt x="0" y="38"/>
                  </a:lnTo>
                  <a:lnTo>
                    <a:pt x="22" y="0"/>
                  </a:lnTo>
                  <a:lnTo>
                    <a:pt x="63" y="72"/>
                  </a:lnTo>
                  <a:lnTo>
                    <a:pt x="20" y="7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7" name="Freeform 56"/>
            <p:cNvSpPr>
              <a:spLocks/>
            </p:cNvSpPr>
            <p:nvPr/>
          </p:nvSpPr>
          <p:spPr bwMode="auto">
            <a:xfrm>
              <a:off x="3118" y="1102"/>
              <a:ext cx="39" cy="54"/>
            </a:xfrm>
            <a:custGeom>
              <a:avLst/>
              <a:gdLst>
                <a:gd name="T0" fmla="*/ 13 w 39"/>
                <a:gd name="T1" fmla="*/ 54 h 54"/>
                <a:gd name="T2" fmla="*/ 39 w 39"/>
                <a:gd name="T3" fmla="*/ 8 h 54"/>
                <a:gd name="T4" fmla="*/ 26 w 39"/>
                <a:gd name="T5" fmla="*/ 0 h 54"/>
                <a:gd name="T6" fmla="*/ 0 w 39"/>
                <a:gd name="T7" fmla="*/ 46 h 54"/>
                <a:gd name="T8" fmla="*/ 13 w 39"/>
                <a:gd name="T9" fmla="*/ 54 h 54"/>
              </a:gdLst>
              <a:ahLst/>
              <a:cxnLst>
                <a:cxn ang="0">
                  <a:pos x="T0" y="T1"/>
                </a:cxn>
                <a:cxn ang="0">
                  <a:pos x="T2" y="T3"/>
                </a:cxn>
                <a:cxn ang="0">
                  <a:pos x="T4" y="T5"/>
                </a:cxn>
                <a:cxn ang="0">
                  <a:pos x="T6" y="T7"/>
                </a:cxn>
                <a:cxn ang="0">
                  <a:pos x="T8" y="T9"/>
                </a:cxn>
              </a:cxnLst>
              <a:rect l="0" t="0" r="r" b="b"/>
              <a:pathLst>
                <a:path w="39" h="54">
                  <a:moveTo>
                    <a:pt x="13" y="54"/>
                  </a:moveTo>
                  <a:lnTo>
                    <a:pt x="39" y="8"/>
                  </a:lnTo>
                  <a:lnTo>
                    <a:pt x="26" y="0"/>
                  </a:lnTo>
                  <a:lnTo>
                    <a:pt x="0" y="46"/>
                  </a:lnTo>
                  <a:lnTo>
                    <a:pt x="13" y="5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8" name="Freeform 57"/>
            <p:cNvSpPr>
              <a:spLocks/>
            </p:cNvSpPr>
            <p:nvPr/>
          </p:nvSpPr>
          <p:spPr bwMode="auto">
            <a:xfrm>
              <a:off x="3118" y="1102"/>
              <a:ext cx="39" cy="54"/>
            </a:xfrm>
            <a:custGeom>
              <a:avLst/>
              <a:gdLst>
                <a:gd name="T0" fmla="*/ 13 w 39"/>
                <a:gd name="T1" fmla="*/ 54 h 54"/>
                <a:gd name="T2" fmla="*/ 39 w 39"/>
                <a:gd name="T3" fmla="*/ 8 h 54"/>
                <a:gd name="T4" fmla="*/ 26 w 39"/>
                <a:gd name="T5" fmla="*/ 0 h 54"/>
                <a:gd name="T6" fmla="*/ 0 w 39"/>
                <a:gd name="T7" fmla="*/ 46 h 54"/>
                <a:gd name="T8" fmla="*/ 13 w 39"/>
                <a:gd name="T9" fmla="*/ 54 h 54"/>
              </a:gdLst>
              <a:ahLst/>
              <a:cxnLst>
                <a:cxn ang="0">
                  <a:pos x="T0" y="T1"/>
                </a:cxn>
                <a:cxn ang="0">
                  <a:pos x="T2" y="T3"/>
                </a:cxn>
                <a:cxn ang="0">
                  <a:pos x="T4" y="T5"/>
                </a:cxn>
                <a:cxn ang="0">
                  <a:pos x="T6" y="T7"/>
                </a:cxn>
                <a:cxn ang="0">
                  <a:pos x="T8" y="T9"/>
                </a:cxn>
              </a:cxnLst>
              <a:rect l="0" t="0" r="r" b="b"/>
              <a:pathLst>
                <a:path w="39" h="54">
                  <a:moveTo>
                    <a:pt x="13" y="54"/>
                  </a:moveTo>
                  <a:lnTo>
                    <a:pt x="39" y="8"/>
                  </a:lnTo>
                  <a:lnTo>
                    <a:pt x="26" y="0"/>
                  </a:lnTo>
                  <a:lnTo>
                    <a:pt x="0" y="46"/>
                  </a:lnTo>
                  <a:lnTo>
                    <a:pt x="13" y="5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39" name="Freeform 58"/>
            <p:cNvSpPr>
              <a:spLocks/>
            </p:cNvSpPr>
            <p:nvPr/>
          </p:nvSpPr>
          <p:spPr bwMode="auto">
            <a:xfrm>
              <a:off x="3157" y="1111"/>
              <a:ext cx="23" cy="18"/>
            </a:xfrm>
            <a:custGeom>
              <a:avLst/>
              <a:gdLst>
                <a:gd name="T0" fmla="*/ 19 w 23"/>
                <a:gd name="T1" fmla="*/ 18 h 18"/>
                <a:gd name="T2" fmla="*/ 23 w 23"/>
                <a:gd name="T3" fmla="*/ 12 h 18"/>
                <a:gd name="T4" fmla="*/ 3 w 23"/>
                <a:gd name="T5" fmla="*/ 0 h 18"/>
                <a:gd name="T6" fmla="*/ 0 w 23"/>
                <a:gd name="T7" fmla="*/ 7 h 18"/>
                <a:gd name="T8" fmla="*/ 19 w 23"/>
                <a:gd name="T9" fmla="*/ 18 h 18"/>
              </a:gdLst>
              <a:ahLst/>
              <a:cxnLst>
                <a:cxn ang="0">
                  <a:pos x="T0" y="T1"/>
                </a:cxn>
                <a:cxn ang="0">
                  <a:pos x="T2" y="T3"/>
                </a:cxn>
                <a:cxn ang="0">
                  <a:pos x="T4" y="T5"/>
                </a:cxn>
                <a:cxn ang="0">
                  <a:pos x="T6" y="T7"/>
                </a:cxn>
                <a:cxn ang="0">
                  <a:pos x="T8" y="T9"/>
                </a:cxn>
              </a:cxnLst>
              <a:rect l="0" t="0" r="r" b="b"/>
              <a:pathLst>
                <a:path w="23" h="18">
                  <a:moveTo>
                    <a:pt x="19" y="18"/>
                  </a:moveTo>
                  <a:lnTo>
                    <a:pt x="23" y="12"/>
                  </a:lnTo>
                  <a:lnTo>
                    <a:pt x="3" y="0"/>
                  </a:lnTo>
                  <a:lnTo>
                    <a:pt x="0" y="7"/>
                  </a:lnTo>
                  <a:lnTo>
                    <a:pt x="19" y="1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0" name="Freeform 59"/>
            <p:cNvSpPr>
              <a:spLocks/>
            </p:cNvSpPr>
            <p:nvPr/>
          </p:nvSpPr>
          <p:spPr bwMode="auto">
            <a:xfrm>
              <a:off x="3157" y="1111"/>
              <a:ext cx="23" cy="18"/>
            </a:xfrm>
            <a:custGeom>
              <a:avLst/>
              <a:gdLst>
                <a:gd name="T0" fmla="*/ 19 w 23"/>
                <a:gd name="T1" fmla="*/ 18 h 18"/>
                <a:gd name="T2" fmla="*/ 23 w 23"/>
                <a:gd name="T3" fmla="*/ 12 h 18"/>
                <a:gd name="T4" fmla="*/ 3 w 23"/>
                <a:gd name="T5" fmla="*/ 0 h 18"/>
                <a:gd name="T6" fmla="*/ 0 w 23"/>
                <a:gd name="T7" fmla="*/ 7 h 18"/>
                <a:gd name="T8" fmla="*/ 19 w 23"/>
                <a:gd name="T9" fmla="*/ 18 h 18"/>
              </a:gdLst>
              <a:ahLst/>
              <a:cxnLst>
                <a:cxn ang="0">
                  <a:pos x="T0" y="T1"/>
                </a:cxn>
                <a:cxn ang="0">
                  <a:pos x="T2" y="T3"/>
                </a:cxn>
                <a:cxn ang="0">
                  <a:pos x="T4" y="T5"/>
                </a:cxn>
                <a:cxn ang="0">
                  <a:pos x="T6" y="T7"/>
                </a:cxn>
                <a:cxn ang="0">
                  <a:pos x="T8" y="T9"/>
                </a:cxn>
              </a:cxnLst>
              <a:rect l="0" t="0" r="r" b="b"/>
              <a:pathLst>
                <a:path w="23" h="18">
                  <a:moveTo>
                    <a:pt x="19" y="18"/>
                  </a:moveTo>
                  <a:lnTo>
                    <a:pt x="23" y="12"/>
                  </a:lnTo>
                  <a:lnTo>
                    <a:pt x="3" y="0"/>
                  </a:lnTo>
                  <a:lnTo>
                    <a:pt x="0" y="7"/>
                  </a:lnTo>
                  <a:lnTo>
                    <a:pt x="19" y="1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1" name="Rectangle 60"/>
            <p:cNvSpPr>
              <a:spLocks noChangeArrowheads="1"/>
            </p:cNvSpPr>
            <p:nvPr/>
          </p:nvSpPr>
          <p:spPr bwMode="auto">
            <a:xfrm>
              <a:off x="3221" y="1205"/>
              <a:ext cx="8" cy="2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2" name="Rectangle 61"/>
            <p:cNvSpPr>
              <a:spLocks noChangeArrowheads="1"/>
            </p:cNvSpPr>
            <p:nvPr/>
          </p:nvSpPr>
          <p:spPr bwMode="auto">
            <a:xfrm>
              <a:off x="3221" y="1205"/>
              <a:ext cx="8"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3" name="Freeform 62"/>
            <p:cNvSpPr>
              <a:spLocks noEditPoints="1"/>
            </p:cNvSpPr>
            <p:nvPr/>
          </p:nvSpPr>
          <p:spPr bwMode="auto">
            <a:xfrm>
              <a:off x="3148" y="1161"/>
              <a:ext cx="59" cy="36"/>
            </a:xfrm>
            <a:custGeom>
              <a:avLst/>
              <a:gdLst>
                <a:gd name="T0" fmla="*/ 5 w 563"/>
                <a:gd name="T1" fmla="*/ 324 h 340"/>
                <a:gd name="T2" fmla="*/ 102 w 563"/>
                <a:gd name="T3" fmla="*/ 267 h 340"/>
                <a:gd name="T4" fmla="*/ 113 w 563"/>
                <a:gd name="T5" fmla="*/ 270 h 340"/>
                <a:gd name="T6" fmla="*/ 110 w 563"/>
                <a:gd name="T7" fmla="*/ 281 h 340"/>
                <a:gd name="T8" fmla="*/ 13 w 563"/>
                <a:gd name="T9" fmla="*/ 338 h 340"/>
                <a:gd name="T10" fmla="*/ 2 w 563"/>
                <a:gd name="T11" fmla="*/ 335 h 340"/>
                <a:gd name="T12" fmla="*/ 5 w 563"/>
                <a:gd name="T13" fmla="*/ 324 h 340"/>
                <a:gd name="T14" fmla="*/ 170 w 563"/>
                <a:gd name="T15" fmla="*/ 226 h 340"/>
                <a:gd name="T16" fmla="*/ 170 w 563"/>
                <a:gd name="T17" fmla="*/ 226 h 340"/>
                <a:gd name="T18" fmla="*/ 181 w 563"/>
                <a:gd name="T19" fmla="*/ 229 h 340"/>
                <a:gd name="T20" fmla="*/ 179 w 563"/>
                <a:gd name="T21" fmla="*/ 240 h 340"/>
                <a:gd name="T22" fmla="*/ 179 w 563"/>
                <a:gd name="T23" fmla="*/ 240 h 340"/>
                <a:gd name="T24" fmla="*/ 168 w 563"/>
                <a:gd name="T25" fmla="*/ 237 h 340"/>
                <a:gd name="T26" fmla="*/ 170 w 563"/>
                <a:gd name="T27" fmla="*/ 226 h 340"/>
                <a:gd name="T28" fmla="*/ 239 w 563"/>
                <a:gd name="T29" fmla="*/ 186 h 340"/>
                <a:gd name="T30" fmla="*/ 336 w 563"/>
                <a:gd name="T31" fmla="*/ 129 h 340"/>
                <a:gd name="T32" fmla="*/ 347 w 563"/>
                <a:gd name="T33" fmla="*/ 131 h 340"/>
                <a:gd name="T34" fmla="*/ 344 w 563"/>
                <a:gd name="T35" fmla="*/ 142 h 340"/>
                <a:gd name="T36" fmla="*/ 248 w 563"/>
                <a:gd name="T37" fmla="*/ 199 h 340"/>
                <a:gd name="T38" fmla="*/ 237 w 563"/>
                <a:gd name="T39" fmla="*/ 197 h 340"/>
                <a:gd name="T40" fmla="*/ 239 w 563"/>
                <a:gd name="T41" fmla="*/ 186 h 340"/>
                <a:gd name="T42" fmla="*/ 405 w 563"/>
                <a:gd name="T43" fmla="*/ 88 h 340"/>
                <a:gd name="T44" fmla="*/ 405 w 563"/>
                <a:gd name="T45" fmla="*/ 88 h 340"/>
                <a:gd name="T46" fmla="*/ 416 w 563"/>
                <a:gd name="T47" fmla="*/ 91 h 340"/>
                <a:gd name="T48" fmla="*/ 413 w 563"/>
                <a:gd name="T49" fmla="*/ 102 h 340"/>
                <a:gd name="T50" fmla="*/ 413 w 563"/>
                <a:gd name="T51" fmla="*/ 102 h 340"/>
                <a:gd name="T52" fmla="*/ 402 w 563"/>
                <a:gd name="T53" fmla="*/ 99 h 340"/>
                <a:gd name="T54" fmla="*/ 405 w 563"/>
                <a:gd name="T55" fmla="*/ 88 h 340"/>
                <a:gd name="T56" fmla="*/ 474 w 563"/>
                <a:gd name="T57" fmla="*/ 47 h 340"/>
                <a:gd name="T58" fmla="*/ 550 w 563"/>
                <a:gd name="T59" fmla="*/ 2 h 340"/>
                <a:gd name="T60" fmla="*/ 561 w 563"/>
                <a:gd name="T61" fmla="*/ 5 h 340"/>
                <a:gd name="T62" fmla="*/ 558 w 563"/>
                <a:gd name="T63" fmla="*/ 16 h 340"/>
                <a:gd name="T64" fmla="*/ 482 w 563"/>
                <a:gd name="T65" fmla="*/ 61 h 340"/>
                <a:gd name="T66" fmla="*/ 471 w 563"/>
                <a:gd name="T67" fmla="*/ 58 h 340"/>
                <a:gd name="T68" fmla="*/ 474 w 563"/>
                <a:gd name="T69" fmla="*/ 47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340">
                  <a:moveTo>
                    <a:pt x="5" y="324"/>
                  </a:moveTo>
                  <a:lnTo>
                    <a:pt x="102" y="267"/>
                  </a:lnTo>
                  <a:cubicBezTo>
                    <a:pt x="105" y="265"/>
                    <a:pt x="110" y="266"/>
                    <a:pt x="113" y="270"/>
                  </a:cubicBezTo>
                  <a:cubicBezTo>
                    <a:pt x="115" y="274"/>
                    <a:pt x="114" y="279"/>
                    <a:pt x="110" y="281"/>
                  </a:cubicBezTo>
                  <a:lnTo>
                    <a:pt x="13" y="338"/>
                  </a:lnTo>
                  <a:cubicBezTo>
                    <a:pt x="10" y="340"/>
                    <a:pt x="5" y="339"/>
                    <a:pt x="2" y="335"/>
                  </a:cubicBezTo>
                  <a:cubicBezTo>
                    <a:pt x="0" y="331"/>
                    <a:pt x="1" y="326"/>
                    <a:pt x="5" y="324"/>
                  </a:cubicBezTo>
                  <a:close/>
                  <a:moveTo>
                    <a:pt x="170" y="226"/>
                  </a:moveTo>
                  <a:lnTo>
                    <a:pt x="170" y="226"/>
                  </a:lnTo>
                  <a:cubicBezTo>
                    <a:pt x="174" y="224"/>
                    <a:pt x="179" y="225"/>
                    <a:pt x="181" y="229"/>
                  </a:cubicBezTo>
                  <a:cubicBezTo>
                    <a:pt x="184" y="233"/>
                    <a:pt x="183" y="238"/>
                    <a:pt x="179" y="240"/>
                  </a:cubicBezTo>
                  <a:lnTo>
                    <a:pt x="179" y="240"/>
                  </a:lnTo>
                  <a:cubicBezTo>
                    <a:pt x="175" y="242"/>
                    <a:pt x="170" y="241"/>
                    <a:pt x="168" y="237"/>
                  </a:cubicBezTo>
                  <a:cubicBezTo>
                    <a:pt x="165" y="234"/>
                    <a:pt x="167" y="229"/>
                    <a:pt x="170" y="226"/>
                  </a:cubicBezTo>
                  <a:close/>
                  <a:moveTo>
                    <a:pt x="239" y="186"/>
                  </a:moveTo>
                  <a:lnTo>
                    <a:pt x="336" y="129"/>
                  </a:lnTo>
                  <a:cubicBezTo>
                    <a:pt x="340" y="126"/>
                    <a:pt x="344" y="128"/>
                    <a:pt x="347" y="131"/>
                  </a:cubicBezTo>
                  <a:cubicBezTo>
                    <a:pt x="349" y="135"/>
                    <a:pt x="348" y="140"/>
                    <a:pt x="344" y="142"/>
                  </a:cubicBezTo>
                  <a:lnTo>
                    <a:pt x="248" y="199"/>
                  </a:lnTo>
                  <a:cubicBezTo>
                    <a:pt x="244" y="202"/>
                    <a:pt x="239" y="200"/>
                    <a:pt x="237" y="197"/>
                  </a:cubicBezTo>
                  <a:cubicBezTo>
                    <a:pt x="234" y="193"/>
                    <a:pt x="236" y="188"/>
                    <a:pt x="239" y="186"/>
                  </a:cubicBezTo>
                  <a:close/>
                  <a:moveTo>
                    <a:pt x="405" y="88"/>
                  </a:moveTo>
                  <a:lnTo>
                    <a:pt x="405" y="88"/>
                  </a:lnTo>
                  <a:cubicBezTo>
                    <a:pt x="408" y="86"/>
                    <a:pt x="413" y="87"/>
                    <a:pt x="416" y="91"/>
                  </a:cubicBezTo>
                  <a:cubicBezTo>
                    <a:pt x="418" y="94"/>
                    <a:pt x="417" y="99"/>
                    <a:pt x="413" y="102"/>
                  </a:cubicBezTo>
                  <a:lnTo>
                    <a:pt x="413" y="102"/>
                  </a:lnTo>
                  <a:cubicBezTo>
                    <a:pt x="409" y="104"/>
                    <a:pt x="404" y="103"/>
                    <a:pt x="402" y="99"/>
                  </a:cubicBezTo>
                  <a:cubicBezTo>
                    <a:pt x="400" y="95"/>
                    <a:pt x="401" y="90"/>
                    <a:pt x="405" y="88"/>
                  </a:cubicBezTo>
                  <a:close/>
                  <a:moveTo>
                    <a:pt x="474" y="47"/>
                  </a:moveTo>
                  <a:lnTo>
                    <a:pt x="550" y="2"/>
                  </a:lnTo>
                  <a:cubicBezTo>
                    <a:pt x="553" y="0"/>
                    <a:pt x="558" y="1"/>
                    <a:pt x="561" y="5"/>
                  </a:cubicBezTo>
                  <a:cubicBezTo>
                    <a:pt x="563" y="9"/>
                    <a:pt x="562" y="14"/>
                    <a:pt x="558" y="16"/>
                  </a:cubicBezTo>
                  <a:lnTo>
                    <a:pt x="482" y="61"/>
                  </a:lnTo>
                  <a:cubicBezTo>
                    <a:pt x="478" y="63"/>
                    <a:pt x="473" y="62"/>
                    <a:pt x="471" y="58"/>
                  </a:cubicBezTo>
                  <a:cubicBezTo>
                    <a:pt x="468" y="54"/>
                    <a:pt x="470" y="49"/>
                    <a:pt x="474" y="47"/>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4" name="Rectangle 63"/>
            <p:cNvSpPr>
              <a:spLocks noChangeArrowheads="1"/>
            </p:cNvSpPr>
            <p:nvPr/>
          </p:nvSpPr>
          <p:spPr bwMode="auto">
            <a:xfrm>
              <a:off x="2481" y="1484"/>
              <a:ext cx="53" cy="1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5" name="Rectangle 64"/>
            <p:cNvSpPr>
              <a:spLocks noChangeArrowheads="1"/>
            </p:cNvSpPr>
            <p:nvPr/>
          </p:nvSpPr>
          <p:spPr bwMode="auto">
            <a:xfrm>
              <a:off x="2481" y="1484"/>
              <a:ext cx="53" cy="1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6" name="Freeform 65"/>
            <p:cNvSpPr>
              <a:spLocks/>
            </p:cNvSpPr>
            <p:nvPr/>
          </p:nvSpPr>
          <p:spPr bwMode="auto">
            <a:xfrm>
              <a:off x="2491" y="1528"/>
              <a:ext cx="63" cy="72"/>
            </a:xfrm>
            <a:custGeom>
              <a:avLst/>
              <a:gdLst>
                <a:gd name="T0" fmla="*/ 43 w 63"/>
                <a:gd name="T1" fmla="*/ 0 h 72"/>
                <a:gd name="T2" fmla="*/ 63 w 63"/>
                <a:gd name="T3" fmla="*/ 34 h 72"/>
                <a:gd name="T4" fmla="*/ 41 w 63"/>
                <a:gd name="T5" fmla="*/ 72 h 72"/>
                <a:gd name="T6" fmla="*/ 0 w 63"/>
                <a:gd name="T7" fmla="*/ 0 h 72"/>
                <a:gd name="T8" fmla="*/ 43 w 63"/>
                <a:gd name="T9" fmla="*/ 0 h 72"/>
              </a:gdLst>
              <a:ahLst/>
              <a:cxnLst>
                <a:cxn ang="0">
                  <a:pos x="T0" y="T1"/>
                </a:cxn>
                <a:cxn ang="0">
                  <a:pos x="T2" y="T3"/>
                </a:cxn>
                <a:cxn ang="0">
                  <a:pos x="T4" y="T5"/>
                </a:cxn>
                <a:cxn ang="0">
                  <a:pos x="T6" y="T7"/>
                </a:cxn>
                <a:cxn ang="0">
                  <a:pos x="T8" y="T9"/>
                </a:cxn>
              </a:cxnLst>
              <a:rect l="0" t="0" r="r" b="b"/>
              <a:pathLst>
                <a:path w="63" h="72">
                  <a:moveTo>
                    <a:pt x="43" y="0"/>
                  </a:moveTo>
                  <a:lnTo>
                    <a:pt x="63" y="34"/>
                  </a:lnTo>
                  <a:lnTo>
                    <a:pt x="41" y="72"/>
                  </a:lnTo>
                  <a:lnTo>
                    <a:pt x="0" y="0"/>
                  </a:lnTo>
                  <a:lnTo>
                    <a:pt x="43"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7" name="Freeform 66"/>
            <p:cNvSpPr>
              <a:spLocks/>
            </p:cNvSpPr>
            <p:nvPr/>
          </p:nvSpPr>
          <p:spPr bwMode="auto">
            <a:xfrm>
              <a:off x="2491" y="1528"/>
              <a:ext cx="63" cy="72"/>
            </a:xfrm>
            <a:custGeom>
              <a:avLst/>
              <a:gdLst>
                <a:gd name="T0" fmla="*/ 43 w 63"/>
                <a:gd name="T1" fmla="*/ 0 h 72"/>
                <a:gd name="T2" fmla="*/ 63 w 63"/>
                <a:gd name="T3" fmla="*/ 34 h 72"/>
                <a:gd name="T4" fmla="*/ 41 w 63"/>
                <a:gd name="T5" fmla="*/ 72 h 72"/>
                <a:gd name="T6" fmla="*/ 0 w 63"/>
                <a:gd name="T7" fmla="*/ 0 h 72"/>
                <a:gd name="T8" fmla="*/ 43 w 63"/>
                <a:gd name="T9" fmla="*/ 0 h 72"/>
              </a:gdLst>
              <a:ahLst/>
              <a:cxnLst>
                <a:cxn ang="0">
                  <a:pos x="T0" y="T1"/>
                </a:cxn>
                <a:cxn ang="0">
                  <a:pos x="T2" y="T3"/>
                </a:cxn>
                <a:cxn ang="0">
                  <a:pos x="T4" y="T5"/>
                </a:cxn>
                <a:cxn ang="0">
                  <a:pos x="T6" y="T7"/>
                </a:cxn>
                <a:cxn ang="0">
                  <a:pos x="T8" y="T9"/>
                </a:cxn>
              </a:cxnLst>
              <a:rect l="0" t="0" r="r" b="b"/>
              <a:pathLst>
                <a:path w="63" h="72">
                  <a:moveTo>
                    <a:pt x="43" y="0"/>
                  </a:moveTo>
                  <a:lnTo>
                    <a:pt x="63" y="34"/>
                  </a:lnTo>
                  <a:lnTo>
                    <a:pt x="41" y="72"/>
                  </a:lnTo>
                  <a:lnTo>
                    <a:pt x="0" y="0"/>
                  </a:lnTo>
                  <a:lnTo>
                    <a:pt x="4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8" name="Freeform 67"/>
            <p:cNvSpPr>
              <a:spLocks/>
            </p:cNvSpPr>
            <p:nvPr/>
          </p:nvSpPr>
          <p:spPr bwMode="auto">
            <a:xfrm>
              <a:off x="2553" y="1575"/>
              <a:ext cx="40" cy="54"/>
            </a:xfrm>
            <a:custGeom>
              <a:avLst/>
              <a:gdLst>
                <a:gd name="T0" fmla="*/ 26 w 40"/>
                <a:gd name="T1" fmla="*/ 0 h 54"/>
                <a:gd name="T2" fmla="*/ 0 w 40"/>
                <a:gd name="T3" fmla="*/ 46 h 54"/>
                <a:gd name="T4" fmla="*/ 13 w 40"/>
                <a:gd name="T5" fmla="*/ 54 h 54"/>
                <a:gd name="T6" fmla="*/ 40 w 40"/>
                <a:gd name="T7" fmla="*/ 8 h 54"/>
                <a:gd name="T8" fmla="*/ 26 w 40"/>
                <a:gd name="T9" fmla="*/ 0 h 54"/>
              </a:gdLst>
              <a:ahLst/>
              <a:cxnLst>
                <a:cxn ang="0">
                  <a:pos x="T0" y="T1"/>
                </a:cxn>
                <a:cxn ang="0">
                  <a:pos x="T2" y="T3"/>
                </a:cxn>
                <a:cxn ang="0">
                  <a:pos x="T4" y="T5"/>
                </a:cxn>
                <a:cxn ang="0">
                  <a:pos x="T6" y="T7"/>
                </a:cxn>
                <a:cxn ang="0">
                  <a:pos x="T8" y="T9"/>
                </a:cxn>
              </a:cxnLst>
              <a:rect l="0" t="0" r="r" b="b"/>
              <a:pathLst>
                <a:path w="40" h="54">
                  <a:moveTo>
                    <a:pt x="26" y="0"/>
                  </a:moveTo>
                  <a:lnTo>
                    <a:pt x="0" y="46"/>
                  </a:lnTo>
                  <a:lnTo>
                    <a:pt x="13" y="54"/>
                  </a:lnTo>
                  <a:lnTo>
                    <a:pt x="40" y="8"/>
                  </a:lnTo>
                  <a:lnTo>
                    <a:pt x="2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49" name="Freeform 68"/>
            <p:cNvSpPr>
              <a:spLocks/>
            </p:cNvSpPr>
            <p:nvPr/>
          </p:nvSpPr>
          <p:spPr bwMode="auto">
            <a:xfrm>
              <a:off x="2553" y="1575"/>
              <a:ext cx="40" cy="54"/>
            </a:xfrm>
            <a:custGeom>
              <a:avLst/>
              <a:gdLst>
                <a:gd name="T0" fmla="*/ 26 w 40"/>
                <a:gd name="T1" fmla="*/ 0 h 54"/>
                <a:gd name="T2" fmla="*/ 0 w 40"/>
                <a:gd name="T3" fmla="*/ 46 h 54"/>
                <a:gd name="T4" fmla="*/ 13 w 40"/>
                <a:gd name="T5" fmla="*/ 54 h 54"/>
                <a:gd name="T6" fmla="*/ 40 w 40"/>
                <a:gd name="T7" fmla="*/ 8 h 54"/>
                <a:gd name="T8" fmla="*/ 26 w 40"/>
                <a:gd name="T9" fmla="*/ 0 h 54"/>
              </a:gdLst>
              <a:ahLst/>
              <a:cxnLst>
                <a:cxn ang="0">
                  <a:pos x="T0" y="T1"/>
                </a:cxn>
                <a:cxn ang="0">
                  <a:pos x="T2" y="T3"/>
                </a:cxn>
                <a:cxn ang="0">
                  <a:pos x="T4" y="T5"/>
                </a:cxn>
                <a:cxn ang="0">
                  <a:pos x="T6" y="T7"/>
                </a:cxn>
                <a:cxn ang="0">
                  <a:pos x="T8" y="T9"/>
                </a:cxn>
              </a:cxnLst>
              <a:rect l="0" t="0" r="r" b="b"/>
              <a:pathLst>
                <a:path w="40" h="54">
                  <a:moveTo>
                    <a:pt x="26" y="0"/>
                  </a:moveTo>
                  <a:lnTo>
                    <a:pt x="0" y="46"/>
                  </a:lnTo>
                  <a:lnTo>
                    <a:pt x="13" y="54"/>
                  </a:lnTo>
                  <a:lnTo>
                    <a:pt x="40" y="8"/>
                  </a:lnTo>
                  <a:lnTo>
                    <a:pt x="26"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0" name="Freeform 69"/>
            <p:cNvSpPr>
              <a:spLocks/>
            </p:cNvSpPr>
            <p:nvPr/>
          </p:nvSpPr>
          <p:spPr bwMode="auto">
            <a:xfrm>
              <a:off x="2526" y="1604"/>
              <a:ext cx="24" cy="18"/>
            </a:xfrm>
            <a:custGeom>
              <a:avLst/>
              <a:gdLst>
                <a:gd name="T0" fmla="*/ 4 w 24"/>
                <a:gd name="T1" fmla="*/ 0 h 18"/>
                <a:gd name="T2" fmla="*/ 0 w 24"/>
                <a:gd name="T3" fmla="*/ 7 h 18"/>
                <a:gd name="T4" fmla="*/ 20 w 24"/>
                <a:gd name="T5" fmla="*/ 18 h 18"/>
                <a:gd name="T6" fmla="*/ 24 w 24"/>
                <a:gd name="T7" fmla="*/ 11 h 18"/>
                <a:gd name="T8" fmla="*/ 4 w 24"/>
                <a:gd name="T9" fmla="*/ 0 h 18"/>
              </a:gdLst>
              <a:ahLst/>
              <a:cxnLst>
                <a:cxn ang="0">
                  <a:pos x="T0" y="T1"/>
                </a:cxn>
                <a:cxn ang="0">
                  <a:pos x="T2" y="T3"/>
                </a:cxn>
                <a:cxn ang="0">
                  <a:pos x="T4" y="T5"/>
                </a:cxn>
                <a:cxn ang="0">
                  <a:pos x="T6" y="T7"/>
                </a:cxn>
                <a:cxn ang="0">
                  <a:pos x="T8" y="T9"/>
                </a:cxn>
              </a:cxnLst>
              <a:rect l="0" t="0" r="r" b="b"/>
              <a:pathLst>
                <a:path w="24" h="18">
                  <a:moveTo>
                    <a:pt x="4" y="0"/>
                  </a:moveTo>
                  <a:lnTo>
                    <a:pt x="0" y="7"/>
                  </a:lnTo>
                  <a:lnTo>
                    <a:pt x="20" y="18"/>
                  </a:lnTo>
                  <a:lnTo>
                    <a:pt x="24" y="11"/>
                  </a:lnTo>
                  <a:lnTo>
                    <a:pt x="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1" name="Freeform 70"/>
            <p:cNvSpPr>
              <a:spLocks/>
            </p:cNvSpPr>
            <p:nvPr/>
          </p:nvSpPr>
          <p:spPr bwMode="auto">
            <a:xfrm>
              <a:off x="2526" y="1604"/>
              <a:ext cx="24" cy="18"/>
            </a:xfrm>
            <a:custGeom>
              <a:avLst/>
              <a:gdLst>
                <a:gd name="T0" fmla="*/ 4 w 24"/>
                <a:gd name="T1" fmla="*/ 0 h 18"/>
                <a:gd name="T2" fmla="*/ 0 w 24"/>
                <a:gd name="T3" fmla="*/ 7 h 18"/>
                <a:gd name="T4" fmla="*/ 20 w 24"/>
                <a:gd name="T5" fmla="*/ 18 h 18"/>
                <a:gd name="T6" fmla="*/ 24 w 24"/>
                <a:gd name="T7" fmla="*/ 11 h 18"/>
                <a:gd name="T8" fmla="*/ 4 w 24"/>
                <a:gd name="T9" fmla="*/ 0 h 18"/>
              </a:gdLst>
              <a:ahLst/>
              <a:cxnLst>
                <a:cxn ang="0">
                  <a:pos x="T0" y="T1"/>
                </a:cxn>
                <a:cxn ang="0">
                  <a:pos x="T2" y="T3"/>
                </a:cxn>
                <a:cxn ang="0">
                  <a:pos x="T4" y="T5"/>
                </a:cxn>
                <a:cxn ang="0">
                  <a:pos x="T6" y="T7"/>
                </a:cxn>
                <a:cxn ang="0">
                  <a:pos x="T8" y="T9"/>
                </a:cxn>
              </a:cxnLst>
              <a:rect l="0" t="0" r="r" b="b"/>
              <a:pathLst>
                <a:path w="24" h="18">
                  <a:moveTo>
                    <a:pt x="4" y="0"/>
                  </a:moveTo>
                  <a:lnTo>
                    <a:pt x="0" y="7"/>
                  </a:lnTo>
                  <a:lnTo>
                    <a:pt x="20" y="18"/>
                  </a:lnTo>
                  <a:lnTo>
                    <a:pt x="24" y="11"/>
                  </a:lnTo>
                  <a:lnTo>
                    <a:pt x="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2" name="Rectangle 71"/>
            <p:cNvSpPr>
              <a:spLocks noChangeArrowheads="1"/>
            </p:cNvSpPr>
            <p:nvPr/>
          </p:nvSpPr>
          <p:spPr bwMode="auto">
            <a:xfrm>
              <a:off x="2481" y="1503"/>
              <a:ext cx="7" cy="2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3" name="Rectangle 72"/>
            <p:cNvSpPr>
              <a:spLocks noChangeArrowheads="1"/>
            </p:cNvSpPr>
            <p:nvPr/>
          </p:nvSpPr>
          <p:spPr bwMode="auto">
            <a:xfrm>
              <a:off x="2481" y="1503"/>
              <a:ext cx="7"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4" name="Freeform 73"/>
            <p:cNvSpPr>
              <a:spLocks noEditPoints="1"/>
            </p:cNvSpPr>
            <p:nvPr/>
          </p:nvSpPr>
          <p:spPr bwMode="auto">
            <a:xfrm>
              <a:off x="2502" y="1536"/>
              <a:ext cx="59" cy="36"/>
            </a:xfrm>
            <a:custGeom>
              <a:avLst/>
              <a:gdLst>
                <a:gd name="T0" fmla="*/ 558 w 563"/>
                <a:gd name="T1" fmla="*/ 16 h 341"/>
                <a:gd name="T2" fmla="*/ 461 w 563"/>
                <a:gd name="T3" fmla="*/ 73 h 341"/>
                <a:gd name="T4" fmla="*/ 450 w 563"/>
                <a:gd name="T5" fmla="*/ 71 h 341"/>
                <a:gd name="T6" fmla="*/ 453 w 563"/>
                <a:gd name="T7" fmla="*/ 60 h 341"/>
                <a:gd name="T8" fmla="*/ 550 w 563"/>
                <a:gd name="T9" fmla="*/ 3 h 341"/>
                <a:gd name="T10" fmla="*/ 561 w 563"/>
                <a:gd name="T11" fmla="*/ 5 h 341"/>
                <a:gd name="T12" fmla="*/ 558 w 563"/>
                <a:gd name="T13" fmla="*/ 16 h 341"/>
                <a:gd name="T14" fmla="*/ 392 w 563"/>
                <a:gd name="T15" fmla="*/ 114 h 341"/>
                <a:gd name="T16" fmla="*/ 392 w 563"/>
                <a:gd name="T17" fmla="*/ 114 h 341"/>
                <a:gd name="T18" fmla="*/ 381 w 563"/>
                <a:gd name="T19" fmla="*/ 111 h 341"/>
                <a:gd name="T20" fmla="*/ 385 w 563"/>
                <a:gd name="T21" fmla="*/ 100 h 341"/>
                <a:gd name="T22" fmla="*/ 385 w 563"/>
                <a:gd name="T23" fmla="*/ 100 h 341"/>
                <a:gd name="T24" fmla="*/ 395 w 563"/>
                <a:gd name="T25" fmla="*/ 103 h 341"/>
                <a:gd name="T26" fmla="*/ 392 w 563"/>
                <a:gd name="T27" fmla="*/ 114 h 341"/>
                <a:gd name="T28" fmla="*/ 324 w 563"/>
                <a:gd name="T29" fmla="*/ 155 h 341"/>
                <a:gd name="T30" fmla="*/ 227 w 563"/>
                <a:gd name="T31" fmla="*/ 212 h 341"/>
                <a:gd name="T32" fmla="*/ 216 w 563"/>
                <a:gd name="T33" fmla="*/ 209 h 341"/>
                <a:gd name="T34" fmla="*/ 219 w 563"/>
                <a:gd name="T35" fmla="*/ 198 h 341"/>
                <a:gd name="T36" fmla="*/ 315 w 563"/>
                <a:gd name="T37" fmla="*/ 141 h 341"/>
                <a:gd name="T38" fmla="*/ 326 w 563"/>
                <a:gd name="T39" fmla="*/ 144 h 341"/>
                <a:gd name="T40" fmla="*/ 324 w 563"/>
                <a:gd name="T41" fmla="*/ 155 h 341"/>
                <a:gd name="T42" fmla="*/ 158 w 563"/>
                <a:gd name="T43" fmla="*/ 253 h 341"/>
                <a:gd name="T44" fmla="*/ 158 w 563"/>
                <a:gd name="T45" fmla="*/ 253 h 341"/>
                <a:gd name="T46" fmla="*/ 147 w 563"/>
                <a:gd name="T47" fmla="*/ 250 h 341"/>
                <a:gd name="T48" fmla="*/ 150 w 563"/>
                <a:gd name="T49" fmla="*/ 239 h 341"/>
                <a:gd name="T50" fmla="*/ 150 w 563"/>
                <a:gd name="T51" fmla="*/ 239 h 341"/>
                <a:gd name="T52" fmla="*/ 161 w 563"/>
                <a:gd name="T53" fmla="*/ 242 h 341"/>
                <a:gd name="T54" fmla="*/ 158 w 563"/>
                <a:gd name="T55" fmla="*/ 253 h 341"/>
                <a:gd name="T56" fmla="*/ 89 w 563"/>
                <a:gd name="T57" fmla="*/ 293 h 341"/>
                <a:gd name="T58" fmla="*/ 13 w 563"/>
                <a:gd name="T59" fmla="*/ 338 h 341"/>
                <a:gd name="T60" fmla="*/ 2 w 563"/>
                <a:gd name="T61" fmla="*/ 336 h 341"/>
                <a:gd name="T62" fmla="*/ 5 w 563"/>
                <a:gd name="T63" fmla="*/ 325 h 341"/>
                <a:gd name="T64" fmla="*/ 81 w 563"/>
                <a:gd name="T65" fmla="*/ 280 h 341"/>
                <a:gd name="T66" fmla="*/ 92 w 563"/>
                <a:gd name="T67" fmla="*/ 282 h 341"/>
                <a:gd name="T68" fmla="*/ 89 w 563"/>
                <a:gd name="T69" fmla="*/ 29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341">
                  <a:moveTo>
                    <a:pt x="558" y="16"/>
                  </a:moveTo>
                  <a:lnTo>
                    <a:pt x="461" y="73"/>
                  </a:lnTo>
                  <a:cubicBezTo>
                    <a:pt x="458" y="76"/>
                    <a:pt x="453" y="74"/>
                    <a:pt x="450" y="71"/>
                  </a:cubicBezTo>
                  <a:cubicBezTo>
                    <a:pt x="448" y="67"/>
                    <a:pt x="449" y="62"/>
                    <a:pt x="453" y="60"/>
                  </a:cubicBezTo>
                  <a:lnTo>
                    <a:pt x="550" y="3"/>
                  </a:lnTo>
                  <a:cubicBezTo>
                    <a:pt x="553" y="0"/>
                    <a:pt x="558" y="2"/>
                    <a:pt x="561" y="5"/>
                  </a:cubicBezTo>
                  <a:cubicBezTo>
                    <a:pt x="563" y="9"/>
                    <a:pt x="562" y="14"/>
                    <a:pt x="558" y="16"/>
                  </a:cubicBezTo>
                  <a:close/>
                  <a:moveTo>
                    <a:pt x="392" y="114"/>
                  </a:moveTo>
                  <a:lnTo>
                    <a:pt x="392" y="114"/>
                  </a:lnTo>
                  <a:cubicBezTo>
                    <a:pt x="388" y="116"/>
                    <a:pt x="384" y="115"/>
                    <a:pt x="381" y="111"/>
                  </a:cubicBezTo>
                  <a:cubicBezTo>
                    <a:pt x="379" y="107"/>
                    <a:pt x="381" y="102"/>
                    <a:pt x="385" y="100"/>
                  </a:cubicBezTo>
                  <a:lnTo>
                    <a:pt x="385" y="100"/>
                  </a:lnTo>
                  <a:cubicBezTo>
                    <a:pt x="388" y="98"/>
                    <a:pt x="393" y="99"/>
                    <a:pt x="395" y="103"/>
                  </a:cubicBezTo>
                  <a:cubicBezTo>
                    <a:pt x="398" y="107"/>
                    <a:pt x="396" y="112"/>
                    <a:pt x="392" y="114"/>
                  </a:cubicBezTo>
                  <a:close/>
                  <a:moveTo>
                    <a:pt x="324" y="155"/>
                  </a:moveTo>
                  <a:lnTo>
                    <a:pt x="227" y="212"/>
                  </a:lnTo>
                  <a:cubicBezTo>
                    <a:pt x="223" y="214"/>
                    <a:pt x="219" y="213"/>
                    <a:pt x="216" y="209"/>
                  </a:cubicBezTo>
                  <a:cubicBezTo>
                    <a:pt x="214" y="205"/>
                    <a:pt x="215" y="200"/>
                    <a:pt x="219" y="198"/>
                  </a:cubicBezTo>
                  <a:lnTo>
                    <a:pt x="315" y="141"/>
                  </a:lnTo>
                  <a:cubicBezTo>
                    <a:pt x="319" y="139"/>
                    <a:pt x="324" y="140"/>
                    <a:pt x="326" y="144"/>
                  </a:cubicBezTo>
                  <a:cubicBezTo>
                    <a:pt x="329" y="148"/>
                    <a:pt x="327" y="153"/>
                    <a:pt x="324" y="155"/>
                  </a:cubicBezTo>
                  <a:close/>
                  <a:moveTo>
                    <a:pt x="158" y="253"/>
                  </a:moveTo>
                  <a:lnTo>
                    <a:pt x="158" y="253"/>
                  </a:lnTo>
                  <a:cubicBezTo>
                    <a:pt x="154" y="255"/>
                    <a:pt x="149" y="253"/>
                    <a:pt x="147" y="250"/>
                  </a:cubicBezTo>
                  <a:cubicBezTo>
                    <a:pt x="145" y="246"/>
                    <a:pt x="147" y="241"/>
                    <a:pt x="150" y="239"/>
                  </a:cubicBezTo>
                  <a:lnTo>
                    <a:pt x="150" y="239"/>
                  </a:lnTo>
                  <a:cubicBezTo>
                    <a:pt x="154" y="237"/>
                    <a:pt x="159" y="238"/>
                    <a:pt x="161" y="242"/>
                  </a:cubicBezTo>
                  <a:cubicBezTo>
                    <a:pt x="163" y="246"/>
                    <a:pt x="162" y="251"/>
                    <a:pt x="158" y="253"/>
                  </a:cubicBezTo>
                  <a:close/>
                  <a:moveTo>
                    <a:pt x="89" y="293"/>
                  </a:moveTo>
                  <a:lnTo>
                    <a:pt x="13" y="338"/>
                  </a:lnTo>
                  <a:cubicBezTo>
                    <a:pt x="10" y="341"/>
                    <a:pt x="5" y="339"/>
                    <a:pt x="2" y="336"/>
                  </a:cubicBezTo>
                  <a:cubicBezTo>
                    <a:pt x="0" y="332"/>
                    <a:pt x="1" y="327"/>
                    <a:pt x="5" y="325"/>
                  </a:cubicBezTo>
                  <a:lnTo>
                    <a:pt x="81" y="280"/>
                  </a:lnTo>
                  <a:cubicBezTo>
                    <a:pt x="85" y="277"/>
                    <a:pt x="90" y="279"/>
                    <a:pt x="92" y="282"/>
                  </a:cubicBezTo>
                  <a:cubicBezTo>
                    <a:pt x="95" y="286"/>
                    <a:pt x="93" y="291"/>
                    <a:pt x="89" y="293"/>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5" name="Freeform 74"/>
            <p:cNvSpPr>
              <a:spLocks/>
            </p:cNvSpPr>
            <p:nvPr/>
          </p:nvSpPr>
          <p:spPr bwMode="auto">
            <a:xfrm>
              <a:off x="2553" y="1101"/>
              <a:ext cx="40" cy="53"/>
            </a:xfrm>
            <a:custGeom>
              <a:avLst/>
              <a:gdLst>
                <a:gd name="T0" fmla="*/ 40 w 40"/>
                <a:gd name="T1" fmla="*/ 46 h 53"/>
                <a:gd name="T2" fmla="*/ 13 w 40"/>
                <a:gd name="T3" fmla="*/ 0 h 53"/>
                <a:gd name="T4" fmla="*/ 0 w 40"/>
                <a:gd name="T5" fmla="*/ 7 h 53"/>
                <a:gd name="T6" fmla="*/ 26 w 40"/>
                <a:gd name="T7" fmla="*/ 53 h 53"/>
                <a:gd name="T8" fmla="*/ 40 w 40"/>
                <a:gd name="T9" fmla="*/ 46 h 53"/>
              </a:gdLst>
              <a:ahLst/>
              <a:cxnLst>
                <a:cxn ang="0">
                  <a:pos x="T0" y="T1"/>
                </a:cxn>
                <a:cxn ang="0">
                  <a:pos x="T2" y="T3"/>
                </a:cxn>
                <a:cxn ang="0">
                  <a:pos x="T4" y="T5"/>
                </a:cxn>
                <a:cxn ang="0">
                  <a:pos x="T6" y="T7"/>
                </a:cxn>
                <a:cxn ang="0">
                  <a:pos x="T8" y="T9"/>
                </a:cxn>
              </a:cxnLst>
              <a:rect l="0" t="0" r="r" b="b"/>
              <a:pathLst>
                <a:path w="40" h="53">
                  <a:moveTo>
                    <a:pt x="40" y="46"/>
                  </a:moveTo>
                  <a:lnTo>
                    <a:pt x="13" y="0"/>
                  </a:lnTo>
                  <a:lnTo>
                    <a:pt x="0" y="7"/>
                  </a:lnTo>
                  <a:lnTo>
                    <a:pt x="26" y="53"/>
                  </a:lnTo>
                  <a:lnTo>
                    <a:pt x="40" y="4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6" name="Freeform 75"/>
            <p:cNvSpPr>
              <a:spLocks/>
            </p:cNvSpPr>
            <p:nvPr/>
          </p:nvSpPr>
          <p:spPr bwMode="auto">
            <a:xfrm>
              <a:off x="2553" y="1101"/>
              <a:ext cx="40" cy="53"/>
            </a:xfrm>
            <a:custGeom>
              <a:avLst/>
              <a:gdLst>
                <a:gd name="T0" fmla="*/ 40 w 40"/>
                <a:gd name="T1" fmla="*/ 46 h 53"/>
                <a:gd name="T2" fmla="*/ 13 w 40"/>
                <a:gd name="T3" fmla="*/ 0 h 53"/>
                <a:gd name="T4" fmla="*/ 0 w 40"/>
                <a:gd name="T5" fmla="*/ 7 h 53"/>
                <a:gd name="T6" fmla="*/ 26 w 40"/>
                <a:gd name="T7" fmla="*/ 53 h 53"/>
                <a:gd name="T8" fmla="*/ 40 w 40"/>
                <a:gd name="T9" fmla="*/ 46 h 53"/>
              </a:gdLst>
              <a:ahLst/>
              <a:cxnLst>
                <a:cxn ang="0">
                  <a:pos x="T0" y="T1"/>
                </a:cxn>
                <a:cxn ang="0">
                  <a:pos x="T2" y="T3"/>
                </a:cxn>
                <a:cxn ang="0">
                  <a:pos x="T4" y="T5"/>
                </a:cxn>
                <a:cxn ang="0">
                  <a:pos x="T6" y="T7"/>
                </a:cxn>
                <a:cxn ang="0">
                  <a:pos x="T8" y="T9"/>
                </a:cxn>
              </a:cxnLst>
              <a:rect l="0" t="0" r="r" b="b"/>
              <a:pathLst>
                <a:path w="40" h="53">
                  <a:moveTo>
                    <a:pt x="40" y="46"/>
                  </a:moveTo>
                  <a:lnTo>
                    <a:pt x="13" y="0"/>
                  </a:lnTo>
                  <a:lnTo>
                    <a:pt x="0" y="7"/>
                  </a:lnTo>
                  <a:lnTo>
                    <a:pt x="26" y="53"/>
                  </a:lnTo>
                  <a:lnTo>
                    <a:pt x="40" y="4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7" name="Freeform 76"/>
            <p:cNvSpPr>
              <a:spLocks/>
            </p:cNvSpPr>
            <p:nvPr/>
          </p:nvSpPr>
          <p:spPr bwMode="auto">
            <a:xfrm>
              <a:off x="2491" y="1131"/>
              <a:ext cx="63" cy="72"/>
            </a:xfrm>
            <a:custGeom>
              <a:avLst/>
              <a:gdLst>
                <a:gd name="T0" fmla="*/ 63 w 63"/>
                <a:gd name="T1" fmla="*/ 38 h 72"/>
                <a:gd name="T2" fmla="*/ 43 w 63"/>
                <a:gd name="T3" fmla="*/ 72 h 72"/>
                <a:gd name="T4" fmla="*/ 0 w 63"/>
                <a:gd name="T5" fmla="*/ 72 h 72"/>
                <a:gd name="T6" fmla="*/ 41 w 63"/>
                <a:gd name="T7" fmla="*/ 0 h 72"/>
                <a:gd name="T8" fmla="*/ 63 w 63"/>
                <a:gd name="T9" fmla="*/ 38 h 72"/>
              </a:gdLst>
              <a:ahLst/>
              <a:cxnLst>
                <a:cxn ang="0">
                  <a:pos x="T0" y="T1"/>
                </a:cxn>
                <a:cxn ang="0">
                  <a:pos x="T2" y="T3"/>
                </a:cxn>
                <a:cxn ang="0">
                  <a:pos x="T4" y="T5"/>
                </a:cxn>
                <a:cxn ang="0">
                  <a:pos x="T6" y="T7"/>
                </a:cxn>
                <a:cxn ang="0">
                  <a:pos x="T8" y="T9"/>
                </a:cxn>
              </a:cxnLst>
              <a:rect l="0" t="0" r="r" b="b"/>
              <a:pathLst>
                <a:path w="63" h="72">
                  <a:moveTo>
                    <a:pt x="63" y="38"/>
                  </a:moveTo>
                  <a:lnTo>
                    <a:pt x="43" y="72"/>
                  </a:lnTo>
                  <a:lnTo>
                    <a:pt x="0" y="72"/>
                  </a:lnTo>
                  <a:lnTo>
                    <a:pt x="41" y="0"/>
                  </a:lnTo>
                  <a:lnTo>
                    <a:pt x="63" y="3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8" name="Freeform 77"/>
            <p:cNvSpPr>
              <a:spLocks/>
            </p:cNvSpPr>
            <p:nvPr/>
          </p:nvSpPr>
          <p:spPr bwMode="auto">
            <a:xfrm>
              <a:off x="2491" y="1131"/>
              <a:ext cx="63" cy="72"/>
            </a:xfrm>
            <a:custGeom>
              <a:avLst/>
              <a:gdLst>
                <a:gd name="T0" fmla="*/ 63 w 63"/>
                <a:gd name="T1" fmla="*/ 38 h 72"/>
                <a:gd name="T2" fmla="*/ 43 w 63"/>
                <a:gd name="T3" fmla="*/ 72 h 72"/>
                <a:gd name="T4" fmla="*/ 0 w 63"/>
                <a:gd name="T5" fmla="*/ 72 h 72"/>
                <a:gd name="T6" fmla="*/ 41 w 63"/>
                <a:gd name="T7" fmla="*/ 0 h 72"/>
                <a:gd name="T8" fmla="*/ 63 w 63"/>
                <a:gd name="T9" fmla="*/ 38 h 72"/>
              </a:gdLst>
              <a:ahLst/>
              <a:cxnLst>
                <a:cxn ang="0">
                  <a:pos x="T0" y="T1"/>
                </a:cxn>
                <a:cxn ang="0">
                  <a:pos x="T2" y="T3"/>
                </a:cxn>
                <a:cxn ang="0">
                  <a:pos x="T4" y="T5"/>
                </a:cxn>
                <a:cxn ang="0">
                  <a:pos x="T6" y="T7"/>
                </a:cxn>
                <a:cxn ang="0">
                  <a:pos x="T8" y="T9"/>
                </a:cxn>
              </a:cxnLst>
              <a:rect l="0" t="0" r="r" b="b"/>
              <a:pathLst>
                <a:path w="63" h="72">
                  <a:moveTo>
                    <a:pt x="63" y="38"/>
                  </a:moveTo>
                  <a:lnTo>
                    <a:pt x="43" y="72"/>
                  </a:lnTo>
                  <a:lnTo>
                    <a:pt x="0" y="72"/>
                  </a:lnTo>
                  <a:lnTo>
                    <a:pt x="41" y="0"/>
                  </a:lnTo>
                  <a:lnTo>
                    <a:pt x="63" y="3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59" name="Rectangle 78"/>
            <p:cNvSpPr>
              <a:spLocks noChangeArrowheads="1"/>
            </p:cNvSpPr>
            <p:nvPr/>
          </p:nvSpPr>
          <p:spPr bwMode="auto">
            <a:xfrm>
              <a:off x="2481" y="1234"/>
              <a:ext cx="53" cy="1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0" name="Rectangle 79"/>
            <p:cNvSpPr>
              <a:spLocks noChangeArrowheads="1"/>
            </p:cNvSpPr>
            <p:nvPr/>
          </p:nvSpPr>
          <p:spPr bwMode="auto">
            <a:xfrm>
              <a:off x="2481" y="1234"/>
              <a:ext cx="53" cy="1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1" name="Rectangle 80"/>
            <p:cNvSpPr>
              <a:spLocks noChangeArrowheads="1"/>
            </p:cNvSpPr>
            <p:nvPr/>
          </p:nvSpPr>
          <p:spPr bwMode="auto">
            <a:xfrm>
              <a:off x="2481" y="1207"/>
              <a:ext cx="7" cy="2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2" name="Rectangle 81"/>
            <p:cNvSpPr>
              <a:spLocks noChangeArrowheads="1"/>
            </p:cNvSpPr>
            <p:nvPr/>
          </p:nvSpPr>
          <p:spPr bwMode="auto">
            <a:xfrm>
              <a:off x="2481" y="1207"/>
              <a:ext cx="7"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3" name="Freeform 82"/>
            <p:cNvSpPr>
              <a:spLocks/>
            </p:cNvSpPr>
            <p:nvPr/>
          </p:nvSpPr>
          <p:spPr bwMode="auto">
            <a:xfrm>
              <a:off x="2530" y="1111"/>
              <a:ext cx="24" cy="18"/>
            </a:xfrm>
            <a:custGeom>
              <a:avLst/>
              <a:gdLst>
                <a:gd name="T0" fmla="*/ 24 w 24"/>
                <a:gd name="T1" fmla="*/ 7 h 18"/>
                <a:gd name="T2" fmla="*/ 20 w 24"/>
                <a:gd name="T3" fmla="*/ 0 h 18"/>
                <a:gd name="T4" fmla="*/ 0 w 24"/>
                <a:gd name="T5" fmla="*/ 12 h 18"/>
                <a:gd name="T6" fmla="*/ 4 w 24"/>
                <a:gd name="T7" fmla="*/ 18 h 18"/>
                <a:gd name="T8" fmla="*/ 24 w 24"/>
                <a:gd name="T9" fmla="*/ 7 h 18"/>
              </a:gdLst>
              <a:ahLst/>
              <a:cxnLst>
                <a:cxn ang="0">
                  <a:pos x="T0" y="T1"/>
                </a:cxn>
                <a:cxn ang="0">
                  <a:pos x="T2" y="T3"/>
                </a:cxn>
                <a:cxn ang="0">
                  <a:pos x="T4" y="T5"/>
                </a:cxn>
                <a:cxn ang="0">
                  <a:pos x="T6" y="T7"/>
                </a:cxn>
                <a:cxn ang="0">
                  <a:pos x="T8" y="T9"/>
                </a:cxn>
              </a:cxnLst>
              <a:rect l="0" t="0" r="r" b="b"/>
              <a:pathLst>
                <a:path w="24" h="18">
                  <a:moveTo>
                    <a:pt x="24" y="7"/>
                  </a:moveTo>
                  <a:lnTo>
                    <a:pt x="20" y="0"/>
                  </a:lnTo>
                  <a:lnTo>
                    <a:pt x="0" y="12"/>
                  </a:lnTo>
                  <a:lnTo>
                    <a:pt x="4" y="18"/>
                  </a:lnTo>
                  <a:lnTo>
                    <a:pt x="24" y="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4" name="Freeform 83"/>
            <p:cNvSpPr>
              <a:spLocks/>
            </p:cNvSpPr>
            <p:nvPr/>
          </p:nvSpPr>
          <p:spPr bwMode="auto">
            <a:xfrm>
              <a:off x="2530" y="1111"/>
              <a:ext cx="24" cy="18"/>
            </a:xfrm>
            <a:custGeom>
              <a:avLst/>
              <a:gdLst>
                <a:gd name="T0" fmla="*/ 24 w 24"/>
                <a:gd name="T1" fmla="*/ 7 h 18"/>
                <a:gd name="T2" fmla="*/ 20 w 24"/>
                <a:gd name="T3" fmla="*/ 0 h 18"/>
                <a:gd name="T4" fmla="*/ 0 w 24"/>
                <a:gd name="T5" fmla="*/ 12 h 18"/>
                <a:gd name="T6" fmla="*/ 4 w 24"/>
                <a:gd name="T7" fmla="*/ 18 h 18"/>
                <a:gd name="T8" fmla="*/ 24 w 24"/>
                <a:gd name="T9" fmla="*/ 7 h 18"/>
              </a:gdLst>
              <a:ahLst/>
              <a:cxnLst>
                <a:cxn ang="0">
                  <a:pos x="T0" y="T1"/>
                </a:cxn>
                <a:cxn ang="0">
                  <a:pos x="T2" y="T3"/>
                </a:cxn>
                <a:cxn ang="0">
                  <a:pos x="T4" y="T5"/>
                </a:cxn>
                <a:cxn ang="0">
                  <a:pos x="T6" y="T7"/>
                </a:cxn>
                <a:cxn ang="0">
                  <a:pos x="T8" y="T9"/>
                </a:cxn>
              </a:cxnLst>
              <a:rect l="0" t="0" r="r" b="b"/>
              <a:pathLst>
                <a:path w="24" h="18">
                  <a:moveTo>
                    <a:pt x="24" y="7"/>
                  </a:moveTo>
                  <a:lnTo>
                    <a:pt x="20" y="0"/>
                  </a:lnTo>
                  <a:lnTo>
                    <a:pt x="0" y="12"/>
                  </a:lnTo>
                  <a:lnTo>
                    <a:pt x="4" y="18"/>
                  </a:lnTo>
                  <a:lnTo>
                    <a:pt x="24" y="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5" name="Freeform 84"/>
            <p:cNvSpPr>
              <a:spLocks noEditPoints="1"/>
            </p:cNvSpPr>
            <p:nvPr/>
          </p:nvSpPr>
          <p:spPr bwMode="auto">
            <a:xfrm>
              <a:off x="2504" y="1164"/>
              <a:ext cx="60" cy="35"/>
            </a:xfrm>
            <a:custGeom>
              <a:avLst/>
              <a:gdLst>
                <a:gd name="T0" fmla="*/ 556 w 570"/>
                <a:gd name="T1" fmla="*/ 327 h 329"/>
                <a:gd name="T2" fmla="*/ 459 w 570"/>
                <a:gd name="T3" fmla="*/ 272 h 329"/>
                <a:gd name="T4" fmla="*/ 456 w 570"/>
                <a:gd name="T5" fmla="*/ 261 h 329"/>
                <a:gd name="T6" fmla="*/ 467 w 570"/>
                <a:gd name="T7" fmla="*/ 258 h 329"/>
                <a:gd name="T8" fmla="*/ 564 w 570"/>
                <a:gd name="T9" fmla="*/ 313 h 329"/>
                <a:gd name="T10" fmla="*/ 567 w 570"/>
                <a:gd name="T11" fmla="*/ 324 h 329"/>
                <a:gd name="T12" fmla="*/ 556 w 570"/>
                <a:gd name="T13" fmla="*/ 327 h 329"/>
                <a:gd name="T14" fmla="*/ 389 w 570"/>
                <a:gd name="T15" fmla="*/ 232 h 329"/>
                <a:gd name="T16" fmla="*/ 389 w 570"/>
                <a:gd name="T17" fmla="*/ 232 h 329"/>
                <a:gd name="T18" fmla="*/ 386 w 570"/>
                <a:gd name="T19" fmla="*/ 221 h 329"/>
                <a:gd name="T20" fmla="*/ 397 w 570"/>
                <a:gd name="T21" fmla="*/ 219 h 329"/>
                <a:gd name="T22" fmla="*/ 397 w 570"/>
                <a:gd name="T23" fmla="*/ 219 h 329"/>
                <a:gd name="T24" fmla="*/ 400 w 570"/>
                <a:gd name="T25" fmla="*/ 230 h 329"/>
                <a:gd name="T26" fmla="*/ 389 w 570"/>
                <a:gd name="T27" fmla="*/ 232 h 329"/>
                <a:gd name="T28" fmla="*/ 319 w 570"/>
                <a:gd name="T29" fmla="*/ 193 h 329"/>
                <a:gd name="T30" fmla="*/ 222 w 570"/>
                <a:gd name="T31" fmla="*/ 138 h 329"/>
                <a:gd name="T32" fmla="*/ 219 w 570"/>
                <a:gd name="T33" fmla="*/ 127 h 329"/>
                <a:gd name="T34" fmla="*/ 230 w 570"/>
                <a:gd name="T35" fmla="*/ 124 h 329"/>
                <a:gd name="T36" fmla="*/ 327 w 570"/>
                <a:gd name="T37" fmla="*/ 179 h 329"/>
                <a:gd name="T38" fmla="*/ 330 w 570"/>
                <a:gd name="T39" fmla="*/ 190 h 329"/>
                <a:gd name="T40" fmla="*/ 319 w 570"/>
                <a:gd name="T41" fmla="*/ 193 h 329"/>
                <a:gd name="T42" fmla="*/ 152 w 570"/>
                <a:gd name="T43" fmla="*/ 99 h 329"/>
                <a:gd name="T44" fmla="*/ 152 w 570"/>
                <a:gd name="T45" fmla="*/ 99 h 329"/>
                <a:gd name="T46" fmla="*/ 149 w 570"/>
                <a:gd name="T47" fmla="*/ 88 h 329"/>
                <a:gd name="T48" fmla="*/ 160 w 570"/>
                <a:gd name="T49" fmla="*/ 85 h 329"/>
                <a:gd name="T50" fmla="*/ 160 w 570"/>
                <a:gd name="T51" fmla="*/ 85 h 329"/>
                <a:gd name="T52" fmla="*/ 163 w 570"/>
                <a:gd name="T53" fmla="*/ 96 h 329"/>
                <a:gd name="T54" fmla="*/ 152 w 570"/>
                <a:gd name="T55" fmla="*/ 99 h 329"/>
                <a:gd name="T56" fmla="*/ 83 w 570"/>
                <a:gd name="T57" fmla="*/ 60 h 329"/>
                <a:gd name="T58" fmla="*/ 5 w 570"/>
                <a:gd name="T59" fmla="*/ 16 h 329"/>
                <a:gd name="T60" fmla="*/ 2 w 570"/>
                <a:gd name="T61" fmla="*/ 5 h 329"/>
                <a:gd name="T62" fmla="*/ 13 w 570"/>
                <a:gd name="T63" fmla="*/ 2 h 329"/>
                <a:gd name="T64" fmla="*/ 90 w 570"/>
                <a:gd name="T65" fmla="*/ 46 h 329"/>
                <a:gd name="T66" fmla="*/ 93 w 570"/>
                <a:gd name="T67" fmla="*/ 57 h 329"/>
                <a:gd name="T68" fmla="*/ 83 w 570"/>
                <a:gd name="T69" fmla="*/ 6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0" h="329">
                  <a:moveTo>
                    <a:pt x="556" y="327"/>
                  </a:moveTo>
                  <a:lnTo>
                    <a:pt x="459" y="272"/>
                  </a:lnTo>
                  <a:cubicBezTo>
                    <a:pt x="455" y="270"/>
                    <a:pt x="454" y="265"/>
                    <a:pt x="456" y="261"/>
                  </a:cubicBezTo>
                  <a:cubicBezTo>
                    <a:pt x="458" y="257"/>
                    <a:pt x="463" y="256"/>
                    <a:pt x="467" y="258"/>
                  </a:cubicBezTo>
                  <a:lnTo>
                    <a:pt x="564" y="313"/>
                  </a:lnTo>
                  <a:cubicBezTo>
                    <a:pt x="568" y="315"/>
                    <a:pt x="570" y="320"/>
                    <a:pt x="567" y="324"/>
                  </a:cubicBezTo>
                  <a:cubicBezTo>
                    <a:pt x="565" y="328"/>
                    <a:pt x="560" y="329"/>
                    <a:pt x="556" y="327"/>
                  </a:cubicBezTo>
                  <a:close/>
                  <a:moveTo>
                    <a:pt x="389" y="232"/>
                  </a:moveTo>
                  <a:lnTo>
                    <a:pt x="389" y="232"/>
                  </a:lnTo>
                  <a:cubicBezTo>
                    <a:pt x="385" y="230"/>
                    <a:pt x="384" y="225"/>
                    <a:pt x="386" y="221"/>
                  </a:cubicBezTo>
                  <a:cubicBezTo>
                    <a:pt x="388" y="218"/>
                    <a:pt x="393" y="216"/>
                    <a:pt x="397" y="219"/>
                  </a:cubicBezTo>
                  <a:lnTo>
                    <a:pt x="397" y="219"/>
                  </a:lnTo>
                  <a:cubicBezTo>
                    <a:pt x="401" y="221"/>
                    <a:pt x="402" y="226"/>
                    <a:pt x="400" y="230"/>
                  </a:cubicBezTo>
                  <a:cubicBezTo>
                    <a:pt x="398" y="233"/>
                    <a:pt x="393" y="235"/>
                    <a:pt x="389" y="232"/>
                  </a:cubicBezTo>
                  <a:close/>
                  <a:moveTo>
                    <a:pt x="319" y="193"/>
                  </a:moveTo>
                  <a:lnTo>
                    <a:pt x="222" y="138"/>
                  </a:lnTo>
                  <a:cubicBezTo>
                    <a:pt x="218" y="136"/>
                    <a:pt x="217" y="131"/>
                    <a:pt x="219" y="127"/>
                  </a:cubicBezTo>
                  <a:cubicBezTo>
                    <a:pt x="221" y="123"/>
                    <a:pt x="226" y="122"/>
                    <a:pt x="230" y="124"/>
                  </a:cubicBezTo>
                  <a:lnTo>
                    <a:pt x="327" y="179"/>
                  </a:lnTo>
                  <a:cubicBezTo>
                    <a:pt x="331" y="181"/>
                    <a:pt x="333" y="186"/>
                    <a:pt x="330" y="190"/>
                  </a:cubicBezTo>
                  <a:cubicBezTo>
                    <a:pt x="328" y="194"/>
                    <a:pt x="323" y="195"/>
                    <a:pt x="319" y="193"/>
                  </a:cubicBezTo>
                  <a:close/>
                  <a:moveTo>
                    <a:pt x="152" y="99"/>
                  </a:moveTo>
                  <a:lnTo>
                    <a:pt x="152" y="99"/>
                  </a:lnTo>
                  <a:cubicBezTo>
                    <a:pt x="148" y="97"/>
                    <a:pt x="147" y="92"/>
                    <a:pt x="149" y="88"/>
                  </a:cubicBezTo>
                  <a:cubicBezTo>
                    <a:pt x="151" y="84"/>
                    <a:pt x="156" y="83"/>
                    <a:pt x="160" y="85"/>
                  </a:cubicBezTo>
                  <a:lnTo>
                    <a:pt x="160" y="85"/>
                  </a:lnTo>
                  <a:cubicBezTo>
                    <a:pt x="164" y="87"/>
                    <a:pt x="165" y="92"/>
                    <a:pt x="163" y="96"/>
                  </a:cubicBezTo>
                  <a:cubicBezTo>
                    <a:pt x="161" y="100"/>
                    <a:pt x="156" y="101"/>
                    <a:pt x="152" y="99"/>
                  </a:cubicBezTo>
                  <a:close/>
                  <a:moveTo>
                    <a:pt x="83" y="60"/>
                  </a:moveTo>
                  <a:lnTo>
                    <a:pt x="5" y="16"/>
                  </a:lnTo>
                  <a:cubicBezTo>
                    <a:pt x="2" y="14"/>
                    <a:pt x="0" y="9"/>
                    <a:pt x="2" y="5"/>
                  </a:cubicBezTo>
                  <a:cubicBezTo>
                    <a:pt x="5" y="2"/>
                    <a:pt x="9" y="0"/>
                    <a:pt x="13" y="2"/>
                  </a:cubicBezTo>
                  <a:lnTo>
                    <a:pt x="90" y="46"/>
                  </a:lnTo>
                  <a:cubicBezTo>
                    <a:pt x="94" y="48"/>
                    <a:pt x="96" y="53"/>
                    <a:pt x="93" y="57"/>
                  </a:cubicBezTo>
                  <a:cubicBezTo>
                    <a:pt x="91" y="60"/>
                    <a:pt x="86" y="62"/>
                    <a:pt x="83" y="60"/>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6" name="Freeform 85"/>
            <p:cNvSpPr>
              <a:spLocks/>
            </p:cNvSpPr>
            <p:nvPr/>
          </p:nvSpPr>
          <p:spPr bwMode="auto">
            <a:xfrm>
              <a:off x="2900" y="977"/>
              <a:ext cx="40" cy="54"/>
            </a:xfrm>
            <a:custGeom>
              <a:avLst/>
              <a:gdLst>
                <a:gd name="T0" fmla="*/ 14 w 40"/>
                <a:gd name="T1" fmla="*/ 54 h 54"/>
                <a:gd name="T2" fmla="*/ 40 w 40"/>
                <a:gd name="T3" fmla="*/ 7 h 54"/>
                <a:gd name="T4" fmla="*/ 27 w 40"/>
                <a:gd name="T5" fmla="*/ 0 h 54"/>
                <a:gd name="T6" fmla="*/ 0 w 40"/>
                <a:gd name="T7" fmla="*/ 46 h 54"/>
                <a:gd name="T8" fmla="*/ 14 w 40"/>
                <a:gd name="T9" fmla="*/ 54 h 54"/>
              </a:gdLst>
              <a:ahLst/>
              <a:cxnLst>
                <a:cxn ang="0">
                  <a:pos x="T0" y="T1"/>
                </a:cxn>
                <a:cxn ang="0">
                  <a:pos x="T2" y="T3"/>
                </a:cxn>
                <a:cxn ang="0">
                  <a:pos x="T4" y="T5"/>
                </a:cxn>
                <a:cxn ang="0">
                  <a:pos x="T6" y="T7"/>
                </a:cxn>
                <a:cxn ang="0">
                  <a:pos x="T8" y="T9"/>
                </a:cxn>
              </a:cxnLst>
              <a:rect l="0" t="0" r="r" b="b"/>
              <a:pathLst>
                <a:path w="40" h="54">
                  <a:moveTo>
                    <a:pt x="14" y="54"/>
                  </a:moveTo>
                  <a:lnTo>
                    <a:pt x="40" y="7"/>
                  </a:lnTo>
                  <a:lnTo>
                    <a:pt x="27" y="0"/>
                  </a:lnTo>
                  <a:lnTo>
                    <a:pt x="0" y="46"/>
                  </a:lnTo>
                  <a:lnTo>
                    <a:pt x="14" y="5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7" name="Freeform 86"/>
            <p:cNvSpPr>
              <a:spLocks/>
            </p:cNvSpPr>
            <p:nvPr/>
          </p:nvSpPr>
          <p:spPr bwMode="auto">
            <a:xfrm>
              <a:off x="2900" y="977"/>
              <a:ext cx="40" cy="54"/>
            </a:xfrm>
            <a:custGeom>
              <a:avLst/>
              <a:gdLst>
                <a:gd name="T0" fmla="*/ 14 w 40"/>
                <a:gd name="T1" fmla="*/ 54 h 54"/>
                <a:gd name="T2" fmla="*/ 40 w 40"/>
                <a:gd name="T3" fmla="*/ 7 h 54"/>
                <a:gd name="T4" fmla="*/ 27 w 40"/>
                <a:gd name="T5" fmla="*/ 0 h 54"/>
                <a:gd name="T6" fmla="*/ 0 w 40"/>
                <a:gd name="T7" fmla="*/ 46 h 54"/>
                <a:gd name="T8" fmla="*/ 14 w 40"/>
                <a:gd name="T9" fmla="*/ 54 h 54"/>
              </a:gdLst>
              <a:ahLst/>
              <a:cxnLst>
                <a:cxn ang="0">
                  <a:pos x="T0" y="T1"/>
                </a:cxn>
                <a:cxn ang="0">
                  <a:pos x="T2" y="T3"/>
                </a:cxn>
                <a:cxn ang="0">
                  <a:pos x="T4" y="T5"/>
                </a:cxn>
                <a:cxn ang="0">
                  <a:pos x="T6" y="T7"/>
                </a:cxn>
                <a:cxn ang="0">
                  <a:pos x="T8" y="T9"/>
                </a:cxn>
              </a:cxnLst>
              <a:rect l="0" t="0" r="r" b="b"/>
              <a:pathLst>
                <a:path w="40" h="54">
                  <a:moveTo>
                    <a:pt x="14" y="54"/>
                  </a:moveTo>
                  <a:lnTo>
                    <a:pt x="40" y="7"/>
                  </a:lnTo>
                  <a:lnTo>
                    <a:pt x="27" y="0"/>
                  </a:lnTo>
                  <a:lnTo>
                    <a:pt x="0" y="46"/>
                  </a:lnTo>
                  <a:lnTo>
                    <a:pt x="14" y="5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8" name="Freeform 87"/>
            <p:cNvSpPr>
              <a:spLocks/>
            </p:cNvSpPr>
            <p:nvPr/>
          </p:nvSpPr>
          <p:spPr bwMode="auto">
            <a:xfrm>
              <a:off x="2813" y="972"/>
              <a:ext cx="83" cy="38"/>
            </a:xfrm>
            <a:custGeom>
              <a:avLst/>
              <a:gdLst>
                <a:gd name="T0" fmla="*/ 62 w 83"/>
                <a:gd name="T1" fmla="*/ 38 h 38"/>
                <a:gd name="T2" fmla="*/ 22 w 83"/>
                <a:gd name="T3" fmla="*/ 37 h 38"/>
                <a:gd name="T4" fmla="*/ 0 w 83"/>
                <a:gd name="T5" fmla="*/ 0 h 38"/>
                <a:gd name="T6" fmla="*/ 83 w 83"/>
                <a:gd name="T7" fmla="*/ 0 h 38"/>
                <a:gd name="T8" fmla="*/ 62 w 83"/>
                <a:gd name="T9" fmla="*/ 38 h 38"/>
              </a:gdLst>
              <a:ahLst/>
              <a:cxnLst>
                <a:cxn ang="0">
                  <a:pos x="T0" y="T1"/>
                </a:cxn>
                <a:cxn ang="0">
                  <a:pos x="T2" y="T3"/>
                </a:cxn>
                <a:cxn ang="0">
                  <a:pos x="T4" y="T5"/>
                </a:cxn>
                <a:cxn ang="0">
                  <a:pos x="T6" y="T7"/>
                </a:cxn>
                <a:cxn ang="0">
                  <a:pos x="T8" y="T9"/>
                </a:cxn>
              </a:cxnLst>
              <a:rect l="0" t="0" r="r" b="b"/>
              <a:pathLst>
                <a:path w="83" h="38">
                  <a:moveTo>
                    <a:pt x="62" y="38"/>
                  </a:moveTo>
                  <a:lnTo>
                    <a:pt x="22" y="37"/>
                  </a:lnTo>
                  <a:lnTo>
                    <a:pt x="0" y="0"/>
                  </a:lnTo>
                  <a:lnTo>
                    <a:pt x="83" y="0"/>
                  </a:lnTo>
                  <a:lnTo>
                    <a:pt x="62" y="3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69" name="Freeform 88"/>
            <p:cNvSpPr>
              <a:spLocks/>
            </p:cNvSpPr>
            <p:nvPr/>
          </p:nvSpPr>
          <p:spPr bwMode="auto">
            <a:xfrm>
              <a:off x="2813" y="972"/>
              <a:ext cx="83" cy="38"/>
            </a:xfrm>
            <a:custGeom>
              <a:avLst/>
              <a:gdLst>
                <a:gd name="T0" fmla="*/ 62 w 83"/>
                <a:gd name="T1" fmla="*/ 38 h 38"/>
                <a:gd name="T2" fmla="*/ 22 w 83"/>
                <a:gd name="T3" fmla="*/ 37 h 38"/>
                <a:gd name="T4" fmla="*/ 0 w 83"/>
                <a:gd name="T5" fmla="*/ 0 h 38"/>
                <a:gd name="T6" fmla="*/ 83 w 83"/>
                <a:gd name="T7" fmla="*/ 0 h 38"/>
                <a:gd name="T8" fmla="*/ 62 w 83"/>
                <a:gd name="T9" fmla="*/ 38 h 38"/>
              </a:gdLst>
              <a:ahLst/>
              <a:cxnLst>
                <a:cxn ang="0">
                  <a:pos x="T0" y="T1"/>
                </a:cxn>
                <a:cxn ang="0">
                  <a:pos x="T2" y="T3"/>
                </a:cxn>
                <a:cxn ang="0">
                  <a:pos x="T4" y="T5"/>
                </a:cxn>
                <a:cxn ang="0">
                  <a:pos x="T6" y="T7"/>
                </a:cxn>
                <a:cxn ang="0">
                  <a:pos x="T8" y="T9"/>
                </a:cxn>
              </a:cxnLst>
              <a:rect l="0" t="0" r="r" b="b"/>
              <a:pathLst>
                <a:path w="83" h="38">
                  <a:moveTo>
                    <a:pt x="62" y="38"/>
                  </a:moveTo>
                  <a:lnTo>
                    <a:pt x="22" y="37"/>
                  </a:lnTo>
                  <a:lnTo>
                    <a:pt x="0" y="0"/>
                  </a:lnTo>
                  <a:lnTo>
                    <a:pt x="83" y="0"/>
                  </a:lnTo>
                  <a:lnTo>
                    <a:pt x="62" y="3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0" name="Freeform 89"/>
            <p:cNvSpPr>
              <a:spLocks/>
            </p:cNvSpPr>
            <p:nvPr/>
          </p:nvSpPr>
          <p:spPr bwMode="auto">
            <a:xfrm>
              <a:off x="2769" y="976"/>
              <a:ext cx="40" cy="53"/>
            </a:xfrm>
            <a:custGeom>
              <a:avLst/>
              <a:gdLst>
                <a:gd name="T0" fmla="*/ 40 w 40"/>
                <a:gd name="T1" fmla="*/ 45 h 53"/>
                <a:gd name="T2" fmla="*/ 13 w 40"/>
                <a:gd name="T3" fmla="*/ 0 h 53"/>
                <a:gd name="T4" fmla="*/ 0 w 40"/>
                <a:gd name="T5" fmla="*/ 7 h 53"/>
                <a:gd name="T6" fmla="*/ 27 w 40"/>
                <a:gd name="T7" fmla="*/ 53 h 53"/>
                <a:gd name="T8" fmla="*/ 40 w 40"/>
                <a:gd name="T9" fmla="*/ 45 h 53"/>
              </a:gdLst>
              <a:ahLst/>
              <a:cxnLst>
                <a:cxn ang="0">
                  <a:pos x="T0" y="T1"/>
                </a:cxn>
                <a:cxn ang="0">
                  <a:pos x="T2" y="T3"/>
                </a:cxn>
                <a:cxn ang="0">
                  <a:pos x="T4" y="T5"/>
                </a:cxn>
                <a:cxn ang="0">
                  <a:pos x="T6" y="T7"/>
                </a:cxn>
                <a:cxn ang="0">
                  <a:pos x="T8" y="T9"/>
                </a:cxn>
              </a:cxnLst>
              <a:rect l="0" t="0" r="r" b="b"/>
              <a:pathLst>
                <a:path w="40" h="53">
                  <a:moveTo>
                    <a:pt x="40" y="45"/>
                  </a:moveTo>
                  <a:lnTo>
                    <a:pt x="13" y="0"/>
                  </a:lnTo>
                  <a:lnTo>
                    <a:pt x="0" y="7"/>
                  </a:lnTo>
                  <a:lnTo>
                    <a:pt x="27" y="53"/>
                  </a:lnTo>
                  <a:lnTo>
                    <a:pt x="40" y="4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1" name="Freeform 90"/>
            <p:cNvSpPr>
              <a:spLocks/>
            </p:cNvSpPr>
            <p:nvPr/>
          </p:nvSpPr>
          <p:spPr bwMode="auto">
            <a:xfrm>
              <a:off x="2769" y="976"/>
              <a:ext cx="40" cy="53"/>
            </a:xfrm>
            <a:custGeom>
              <a:avLst/>
              <a:gdLst>
                <a:gd name="T0" fmla="*/ 40 w 40"/>
                <a:gd name="T1" fmla="*/ 45 h 53"/>
                <a:gd name="T2" fmla="*/ 13 w 40"/>
                <a:gd name="T3" fmla="*/ 0 h 53"/>
                <a:gd name="T4" fmla="*/ 0 w 40"/>
                <a:gd name="T5" fmla="*/ 7 h 53"/>
                <a:gd name="T6" fmla="*/ 27 w 40"/>
                <a:gd name="T7" fmla="*/ 53 h 53"/>
                <a:gd name="T8" fmla="*/ 40 w 40"/>
                <a:gd name="T9" fmla="*/ 45 h 53"/>
              </a:gdLst>
              <a:ahLst/>
              <a:cxnLst>
                <a:cxn ang="0">
                  <a:pos x="T0" y="T1"/>
                </a:cxn>
                <a:cxn ang="0">
                  <a:pos x="T2" y="T3"/>
                </a:cxn>
                <a:cxn ang="0">
                  <a:pos x="T4" y="T5"/>
                </a:cxn>
                <a:cxn ang="0">
                  <a:pos x="T6" y="T7"/>
                </a:cxn>
                <a:cxn ang="0">
                  <a:pos x="T8" y="T9"/>
                </a:cxn>
              </a:cxnLst>
              <a:rect l="0" t="0" r="r" b="b"/>
              <a:pathLst>
                <a:path w="40" h="53">
                  <a:moveTo>
                    <a:pt x="40" y="45"/>
                  </a:moveTo>
                  <a:lnTo>
                    <a:pt x="13" y="0"/>
                  </a:lnTo>
                  <a:lnTo>
                    <a:pt x="0" y="7"/>
                  </a:lnTo>
                  <a:lnTo>
                    <a:pt x="27" y="53"/>
                  </a:lnTo>
                  <a:lnTo>
                    <a:pt x="40" y="4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2" name="Freeform 91"/>
            <p:cNvSpPr>
              <a:spLocks/>
            </p:cNvSpPr>
            <p:nvPr/>
          </p:nvSpPr>
          <p:spPr bwMode="auto">
            <a:xfrm>
              <a:off x="2788" y="963"/>
              <a:ext cx="23" cy="18"/>
            </a:xfrm>
            <a:custGeom>
              <a:avLst/>
              <a:gdLst>
                <a:gd name="T0" fmla="*/ 23 w 23"/>
                <a:gd name="T1" fmla="*/ 6 h 18"/>
                <a:gd name="T2" fmla="*/ 20 w 23"/>
                <a:gd name="T3" fmla="*/ 0 h 18"/>
                <a:gd name="T4" fmla="*/ 0 w 23"/>
                <a:gd name="T5" fmla="*/ 11 h 18"/>
                <a:gd name="T6" fmla="*/ 4 w 23"/>
                <a:gd name="T7" fmla="*/ 18 h 18"/>
                <a:gd name="T8" fmla="*/ 23 w 23"/>
                <a:gd name="T9" fmla="*/ 6 h 18"/>
              </a:gdLst>
              <a:ahLst/>
              <a:cxnLst>
                <a:cxn ang="0">
                  <a:pos x="T0" y="T1"/>
                </a:cxn>
                <a:cxn ang="0">
                  <a:pos x="T2" y="T3"/>
                </a:cxn>
                <a:cxn ang="0">
                  <a:pos x="T4" y="T5"/>
                </a:cxn>
                <a:cxn ang="0">
                  <a:pos x="T6" y="T7"/>
                </a:cxn>
                <a:cxn ang="0">
                  <a:pos x="T8" y="T9"/>
                </a:cxn>
              </a:cxnLst>
              <a:rect l="0" t="0" r="r" b="b"/>
              <a:pathLst>
                <a:path w="23" h="18">
                  <a:moveTo>
                    <a:pt x="23" y="6"/>
                  </a:moveTo>
                  <a:lnTo>
                    <a:pt x="20" y="0"/>
                  </a:lnTo>
                  <a:lnTo>
                    <a:pt x="0" y="11"/>
                  </a:lnTo>
                  <a:lnTo>
                    <a:pt x="4" y="18"/>
                  </a:lnTo>
                  <a:lnTo>
                    <a:pt x="23" y="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3" name="Freeform 92"/>
            <p:cNvSpPr>
              <a:spLocks/>
            </p:cNvSpPr>
            <p:nvPr/>
          </p:nvSpPr>
          <p:spPr bwMode="auto">
            <a:xfrm>
              <a:off x="2788" y="963"/>
              <a:ext cx="23" cy="18"/>
            </a:xfrm>
            <a:custGeom>
              <a:avLst/>
              <a:gdLst>
                <a:gd name="T0" fmla="*/ 23 w 23"/>
                <a:gd name="T1" fmla="*/ 6 h 18"/>
                <a:gd name="T2" fmla="*/ 20 w 23"/>
                <a:gd name="T3" fmla="*/ 0 h 18"/>
                <a:gd name="T4" fmla="*/ 0 w 23"/>
                <a:gd name="T5" fmla="*/ 11 h 18"/>
                <a:gd name="T6" fmla="*/ 4 w 23"/>
                <a:gd name="T7" fmla="*/ 18 h 18"/>
                <a:gd name="T8" fmla="*/ 23 w 23"/>
                <a:gd name="T9" fmla="*/ 6 h 18"/>
              </a:gdLst>
              <a:ahLst/>
              <a:cxnLst>
                <a:cxn ang="0">
                  <a:pos x="T0" y="T1"/>
                </a:cxn>
                <a:cxn ang="0">
                  <a:pos x="T2" y="T3"/>
                </a:cxn>
                <a:cxn ang="0">
                  <a:pos x="T4" y="T5"/>
                </a:cxn>
                <a:cxn ang="0">
                  <a:pos x="T6" y="T7"/>
                </a:cxn>
                <a:cxn ang="0">
                  <a:pos x="T8" y="T9"/>
                </a:cxn>
              </a:cxnLst>
              <a:rect l="0" t="0" r="r" b="b"/>
              <a:pathLst>
                <a:path w="23" h="18">
                  <a:moveTo>
                    <a:pt x="23" y="6"/>
                  </a:moveTo>
                  <a:lnTo>
                    <a:pt x="20" y="0"/>
                  </a:lnTo>
                  <a:lnTo>
                    <a:pt x="0" y="11"/>
                  </a:lnTo>
                  <a:lnTo>
                    <a:pt x="4" y="18"/>
                  </a:lnTo>
                  <a:lnTo>
                    <a:pt x="23" y="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4" name="Freeform 93"/>
            <p:cNvSpPr>
              <a:spLocks/>
            </p:cNvSpPr>
            <p:nvPr/>
          </p:nvSpPr>
          <p:spPr bwMode="auto">
            <a:xfrm>
              <a:off x="2900" y="963"/>
              <a:ext cx="24" cy="18"/>
            </a:xfrm>
            <a:custGeom>
              <a:avLst/>
              <a:gdLst>
                <a:gd name="T0" fmla="*/ 20 w 24"/>
                <a:gd name="T1" fmla="*/ 18 h 18"/>
                <a:gd name="T2" fmla="*/ 24 w 24"/>
                <a:gd name="T3" fmla="*/ 12 h 18"/>
                <a:gd name="T4" fmla="*/ 4 w 24"/>
                <a:gd name="T5" fmla="*/ 0 h 18"/>
                <a:gd name="T6" fmla="*/ 0 w 24"/>
                <a:gd name="T7" fmla="*/ 7 h 18"/>
                <a:gd name="T8" fmla="*/ 20 w 24"/>
                <a:gd name="T9" fmla="*/ 18 h 18"/>
              </a:gdLst>
              <a:ahLst/>
              <a:cxnLst>
                <a:cxn ang="0">
                  <a:pos x="T0" y="T1"/>
                </a:cxn>
                <a:cxn ang="0">
                  <a:pos x="T2" y="T3"/>
                </a:cxn>
                <a:cxn ang="0">
                  <a:pos x="T4" y="T5"/>
                </a:cxn>
                <a:cxn ang="0">
                  <a:pos x="T6" y="T7"/>
                </a:cxn>
                <a:cxn ang="0">
                  <a:pos x="T8" y="T9"/>
                </a:cxn>
              </a:cxnLst>
              <a:rect l="0" t="0" r="r" b="b"/>
              <a:pathLst>
                <a:path w="24" h="18">
                  <a:moveTo>
                    <a:pt x="20" y="18"/>
                  </a:moveTo>
                  <a:lnTo>
                    <a:pt x="24" y="12"/>
                  </a:lnTo>
                  <a:lnTo>
                    <a:pt x="4" y="0"/>
                  </a:lnTo>
                  <a:lnTo>
                    <a:pt x="0" y="7"/>
                  </a:lnTo>
                  <a:lnTo>
                    <a:pt x="20" y="1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5" name="Freeform 94"/>
            <p:cNvSpPr>
              <a:spLocks/>
            </p:cNvSpPr>
            <p:nvPr/>
          </p:nvSpPr>
          <p:spPr bwMode="auto">
            <a:xfrm>
              <a:off x="2900" y="963"/>
              <a:ext cx="24" cy="18"/>
            </a:xfrm>
            <a:custGeom>
              <a:avLst/>
              <a:gdLst>
                <a:gd name="T0" fmla="*/ 20 w 24"/>
                <a:gd name="T1" fmla="*/ 18 h 18"/>
                <a:gd name="T2" fmla="*/ 24 w 24"/>
                <a:gd name="T3" fmla="*/ 12 h 18"/>
                <a:gd name="T4" fmla="*/ 4 w 24"/>
                <a:gd name="T5" fmla="*/ 0 h 18"/>
                <a:gd name="T6" fmla="*/ 0 w 24"/>
                <a:gd name="T7" fmla="*/ 7 h 18"/>
                <a:gd name="T8" fmla="*/ 20 w 24"/>
                <a:gd name="T9" fmla="*/ 18 h 18"/>
              </a:gdLst>
              <a:ahLst/>
              <a:cxnLst>
                <a:cxn ang="0">
                  <a:pos x="T0" y="T1"/>
                </a:cxn>
                <a:cxn ang="0">
                  <a:pos x="T2" y="T3"/>
                </a:cxn>
                <a:cxn ang="0">
                  <a:pos x="T4" y="T5"/>
                </a:cxn>
                <a:cxn ang="0">
                  <a:pos x="T6" y="T7"/>
                </a:cxn>
                <a:cxn ang="0">
                  <a:pos x="T8" y="T9"/>
                </a:cxn>
              </a:cxnLst>
              <a:rect l="0" t="0" r="r" b="b"/>
              <a:pathLst>
                <a:path w="24" h="18">
                  <a:moveTo>
                    <a:pt x="20" y="18"/>
                  </a:moveTo>
                  <a:lnTo>
                    <a:pt x="24" y="12"/>
                  </a:lnTo>
                  <a:lnTo>
                    <a:pt x="4" y="0"/>
                  </a:lnTo>
                  <a:lnTo>
                    <a:pt x="0" y="7"/>
                  </a:lnTo>
                  <a:lnTo>
                    <a:pt x="20" y="1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6" name="Freeform 95"/>
            <p:cNvSpPr>
              <a:spLocks noEditPoints="1"/>
            </p:cNvSpPr>
            <p:nvPr/>
          </p:nvSpPr>
          <p:spPr bwMode="auto">
            <a:xfrm>
              <a:off x="2854" y="1704"/>
              <a:ext cx="2" cy="70"/>
            </a:xfrm>
            <a:custGeom>
              <a:avLst/>
              <a:gdLst>
                <a:gd name="T0" fmla="*/ 16 w 16"/>
                <a:gd name="T1" fmla="*/ 8 h 672"/>
                <a:gd name="T2" fmla="*/ 16 w 16"/>
                <a:gd name="T3" fmla="*/ 120 h 672"/>
                <a:gd name="T4" fmla="*/ 8 w 16"/>
                <a:gd name="T5" fmla="*/ 128 h 672"/>
                <a:gd name="T6" fmla="*/ 0 w 16"/>
                <a:gd name="T7" fmla="*/ 120 h 672"/>
                <a:gd name="T8" fmla="*/ 0 w 16"/>
                <a:gd name="T9" fmla="*/ 8 h 672"/>
                <a:gd name="T10" fmla="*/ 8 w 16"/>
                <a:gd name="T11" fmla="*/ 0 h 672"/>
                <a:gd name="T12" fmla="*/ 16 w 16"/>
                <a:gd name="T13" fmla="*/ 8 h 672"/>
                <a:gd name="T14" fmla="*/ 16 w 16"/>
                <a:gd name="T15" fmla="*/ 200 h 672"/>
                <a:gd name="T16" fmla="*/ 16 w 16"/>
                <a:gd name="T17" fmla="*/ 200 h 672"/>
                <a:gd name="T18" fmla="*/ 8 w 16"/>
                <a:gd name="T19" fmla="*/ 208 h 672"/>
                <a:gd name="T20" fmla="*/ 0 w 16"/>
                <a:gd name="T21" fmla="*/ 200 h 672"/>
                <a:gd name="T22" fmla="*/ 0 w 16"/>
                <a:gd name="T23" fmla="*/ 200 h 672"/>
                <a:gd name="T24" fmla="*/ 8 w 16"/>
                <a:gd name="T25" fmla="*/ 192 h 672"/>
                <a:gd name="T26" fmla="*/ 16 w 16"/>
                <a:gd name="T27" fmla="*/ 200 h 672"/>
                <a:gd name="T28" fmla="*/ 16 w 16"/>
                <a:gd name="T29" fmla="*/ 280 h 672"/>
                <a:gd name="T30" fmla="*/ 16 w 16"/>
                <a:gd name="T31" fmla="*/ 392 h 672"/>
                <a:gd name="T32" fmla="*/ 8 w 16"/>
                <a:gd name="T33" fmla="*/ 400 h 672"/>
                <a:gd name="T34" fmla="*/ 0 w 16"/>
                <a:gd name="T35" fmla="*/ 392 h 672"/>
                <a:gd name="T36" fmla="*/ 0 w 16"/>
                <a:gd name="T37" fmla="*/ 280 h 672"/>
                <a:gd name="T38" fmla="*/ 8 w 16"/>
                <a:gd name="T39" fmla="*/ 272 h 672"/>
                <a:gd name="T40" fmla="*/ 16 w 16"/>
                <a:gd name="T41" fmla="*/ 280 h 672"/>
                <a:gd name="T42" fmla="*/ 16 w 16"/>
                <a:gd name="T43" fmla="*/ 472 h 672"/>
                <a:gd name="T44" fmla="*/ 16 w 16"/>
                <a:gd name="T45" fmla="*/ 472 h 672"/>
                <a:gd name="T46" fmla="*/ 8 w 16"/>
                <a:gd name="T47" fmla="*/ 480 h 672"/>
                <a:gd name="T48" fmla="*/ 0 w 16"/>
                <a:gd name="T49" fmla="*/ 472 h 672"/>
                <a:gd name="T50" fmla="*/ 0 w 16"/>
                <a:gd name="T51" fmla="*/ 472 h 672"/>
                <a:gd name="T52" fmla="*/ 8 w 16"/>
                <a:gd name="T53" fmla="*/ 464 h 672"/>
                <a:gd name="T54" fmla="*/ 16 w 16"/>
                <a:gd name="T55" fmla="*/ 472 h 672"/>
                <a:gd name="T56" fmla="*/ 16 w 16"/>
                <a:gd name="T57" fmla="*/ 552 h 672"/>
                <a:gd name="T58" fmla="*/ 16 w 16"/>
                <a:gd name="T59" fmla="*/ 664 h 672"/>
                <a:gd name="T60" fmla="*/ 8 w 16"/>
                <a:gd name="T61" fmla="*/ 672 h 672"/>
                <a:gd name="T62" fmla="*/ 0 w 16"/>
                <a:gd name="T63" fmla="*/ 664 h 672"/>
                <a:gd name="T64" fmla="*/ 0 w 16"/>
                <a:gd name="T65" fmla="*/ 552 h 672"/>
                <a:gd name="T66" fmla="*/ 8 w 16"/>
                <a:gd name="T67" fmla="*/ 544 h 672"/>
                <a:gd name="T68" fmla="*/ 16 w 16"/>
                <a:gd name="T69" fmla="*/ 552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672">
                  <a:moveTo>
                    <a:pt x="16" y="8"/>
                  </a:moveTo>
                  <a:lnTo>
                    <a:pt x="16" y="120"/>
                  </a:lnTo>
                  <a:cubicBezTo>
                    <a:pt x="16" y="124"/>
                    <a:pt x="13" y="128"/>
                    <a:pt x="8" y="128"/>
                  </a:cubicBezTo>
                  <a:cubicBezTo>
                    <a:pt x="4" y="128"/>
                    <a:pt x="0" y="124"/>
                    <a:pt x="0" y="120"/>
                  </a:cubicBezTo>
                  <a:lnTo>
                    <a:pt x="0" y="8"/>
                  </a:lnTo>
                  <a:cubicBezTo>
                    <a:pt x="0" y="3"/>
                    <a:pt x="4" y="0"/>
                    <a:pt x="8" y="0"/>
                  </a:cubicBezTo>
                  <a:cubicBezTo>
                    <a:pt x="13" y="0"/>
                    <a:pt x="16" y="3"/>
                    <a:pt x="16" y="8"/>
                  </a:cubicBezTo>
                  <a:close/>
                  <a:moveTo>
                    <a:pt x="16" y="200"/>
                  </a:moveTo>
                  <a:lnTo>
                    <a:pt x="16" y="200"/>
                  </a:lnTo>
                  <a:cubicBezTo>
                    <a:pt x="16" y="204"/>
                    <a:pt x="13" y="208"/>
                    <a:pt x="8" y="208"/>
                  </a:cubicBezTo>
                  <a:cubicBezTo>
                    <a:pt x="4" y="208"/>
                    <a:pt x="0" y="204"/>
                    <a:pt x="0" y="200"/>
                  </a:cubicBezTo>
                  <a:lnTo>
                    <a:pt x="0" y="200"/>
                  </a:lnTo>
                  <a:cubicBezTo>
                    <a:pt x="0" y="195"/>
                    <a:pt x="4" y="192"/>
                    <a:pt x="8" y="192"/>
                  </a:cubicBezTo>
                  <a:cubicBezTo>
                    <a:pt x="13" y="192"/>
                    <a:pt x="16" y="195"/>
                    <a:pt x="16" y="200"/>
                  </a:cubicBezTo>
                  <a:close/>
                  <a:moveTo>
                    <a:pt x="16" y="280"/>
                  </a:moveTo>
                  <a:lnTo>
                    <a:pt x="16" y="392"/>
                  </a:lnTo>
                  <a:cubicBezTo>
                    <a:pt x="16" y="396"/>
                    <a:pt x="13" y="400"/>
                    <a:pt x="8" y="400"/>
                  </a:cubicBezTo>
                  <a:cubicBezTo>
                    <a:pt x="4" y="400"/>
                    <a:pt x="0" y="396"/>
                    <a:pt x="0" y="392"/>
                  </a:cubicBezTo>
                  <a:lnTo>
                    <a:pt x="0" y="280"/>
                  </a:lnTo>
                  <a:cubicBezTo>
                    <a:pt x="0" y="275"/>
                    <a:pt x="4" y="272"/>
                    <a:pt x="8" y="272"/>
                  </a:cubicBezTo>
                  <a:cubicBezTo>
                    <a:pt x="13" y="272"/>
                    <a:pt x="16" y="275"/>
                    <a:pt x="16" y="280"/>
                  </a:cubicBezTo>
                  <a:close/>
                  <a:moveTo>
                    <a:pt x="16" y="472"/>
                  </a:moveTo>
                  <a:lnTo>
                    <a:pt x="16" y="472"/>
                  </a:lnTo>
                  <a:cubicBezTo>
                    <a:pt x="16" y="476"/>
                    <a:pt x="13" y="480"/>
                    <a:pt x="8" y="480"/>
                  </a:cubicBezTo>
                  <a:cubicBezTo>
                    <a:pt x="4" y="480"/>
                    <a:pt x="0" y="476"/>
                    <a:pt x="0" y="472"/>
                  </a:cubicBezTo>
                  <a:lnTo>
                    <a:pt x="0" y="472"/>
                  </a:lnTo>
                  <a:cubicBezTo>
                    <a:pt x="0" y="467"/>
                    <a:pt x="4" y="464"/>
                    <a:pt x="8" y="464"/>
                  </a:cubicBezTo>
                  <a:cubicBezTo>
                    <a:pt x="13" y="464"/>
                    <a:pt x="16" y="467"/>
                    <a:pt x="16" y="472"/>
                  </a:cubicBezTo>
                  <a:close/>
                  <a:moveTo>
                    <a:pt x="16" y="552"/>
                  </a:moveTo>
                  <a:lnTo>
                    <a:pt x="16" y="664"/>
                  </a:lnTo>
                  <a:cubicBezTo>
                    <a:pt x="16" y="668"/>
                    <a:pt x="13" y="672"/>
                    <a:pt x="8" y="672"/>
                  </a:cubicBezTo>
                  <a:cubicBezTo>
                    <a:pt x="4" y="672"/>
                    <a:pt x="0" y="668"/>
                    <a:pt x="0" y="664"/>
                  </a:cubicBezTo>
                  <a:lnTo>
                    <a:pt x="0" y="552"/>
                  </a:lnTo>
                  <a:cubicBezTo>
                    <a:pt x="0" y="547"/>
                    <a:pt x="4" y="544"/>
                    <a:pt x="8" y="544"/>
                  </a:cubicBezTo>
                  <a:cubicBezTo>
                    <a:pt x="13" y="544"/>
                    <a:pt x="16" y="547"/>
                    <a:pt x="16" y="552"/>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7" name="Freeform 96"/>
            <p:cNvSpPr>
              <a:spLocks noEditPoints="1"/>
            </p:cNvSpPr>
            <p:nvPr/>
          </p:nvSpPr>
          <p:spPr bwMode="auto">
            <a:xfrm>
              <a:off x="2854" y="958"/>
              <a:ext cx="2" cy="70"/>
            </a:xfrm>
            <a:custGeom>
              <a:avLst/>
              <a:gdLst>
                <a:gd name="T0" fmla="*/ 16 w 16"/>
                <a:gd name="T1" fmla="*/ 8 h 672"/>
                <a:gd name="T2" fmla="*/ 16 w 16"/>
                <a:gd name="T3" fmla="*/ 120 h 672"/>
                <a:gd name="T4" fmla="*/ 8 w 16"/>
                <a:gd name="T5" fmla="*/ 128 h 672"/>
                <a:gd name="T6" fmla="*/ 0 w 16"/>
                <a:gd name="T7" fmla="*/ 120 h 672"/>
                <a:gd name="T8" fmla="*/ 0 w 16"/>
                <a:gd name="T9" fmla="*/ 8 h 672"/>
                <a:gd name="T10" fmla="*/ 8 w 16"/>
                <a:gd name="T11" fmla="*/ 0 h 672"/>
                <a:gd name="T12" fmla="*/ 16 w 16"/>
                <a:gd name="T13" fmla="*/ 8 h 672"/>
                <a:gd name="T14" fmla="*/ 16 w 16"/>
                <a:gd name="T15" fmla="*/ 200 h 672"/>
                <a:gd name="T16" fmla="*/ 16 w 16"/>
                <a:gd name="T17" fmla="*/ 200 h 672"/>
                <a:gd name="T18" fmla="*/ 8 w 16"/>
                <a:gd name="T19" fmla="*/ 208 h 672"/>
                <a:gd name="T20" fmla="*/ 0 w 16"/>
                <a:gd name="T21" fmla="*/ 200 h 672"/>
                <a:gd name="T22" fmla="*/ 0 w 16"/>
                <a:gd name="T23" fmla="*/ 200 h 672"/>
                <a:gd name="T24" fmla="*/ 8 w 16"/>
                <a:gd name="T25" fmla="*/ 192 h 672"/>
                <a:gd name="T26" fmla="*/ 16 w 16"/>
                <a:gd name="T27" fmla="*/ 200 h 672"/>
                <a:gd name="T28" fmla="*/ 16 w 16"/>
                <a:gd name="T29" fmla="*/ 280 h 672"/>
                <a:gd name="T30" fmla="*/ 16 w 16"/>
                <a:gd name="T31" fmla="*/ 392 h 672"/>
                <a:gd name="T32" fmla="*/ 8 w 16"/>
                <a:gd name="T33" fmla="*/ 400 h 672"/>
                <a:gd name="T34" fmla="*/ 0 w 16"/>
                <a:gd name="T35" fmla="*/ 392 h 672"/>
                <a:gd name="T36" fmla="*/ 0 w 16"/>
                <a:gd name="T37" fmla="*/ 280 h 672"/>
                <a:gd name="T38" fmla="*/ 8 w 16"/>
                <a:gd name="T39" fmla="*/ 272 h 672"/>
                <a:gd name="T40" fmla="*/ 16 w 16"/>
                <a:gd name="T41" fmla="*/ 280 h 672"/>
                <a:gd name="T42" fmla="*/ 16 w 16"/>
                <a:gd name="T43" fmla="*/ 472 h 672"/>
                <a:gd name="T44" fmla="*/ 16 w 16"/>
                <a:gd name="T45" fmla="*/ 472 h 672"/>
                <a:gd name="T46" fmla="*/ 8 w 16"/>
                <a:gd name="T47" fmla="*/ 480 h 672"/>
                <a:gd name="T48" fmla="*/ 0 w 16"/>
                <a:gd name="T49" fmla="*/ 472 h 672"/>
                <a:gd name="T50" fmla="*/ 0 w 16"/>
                <a:gd name="T51" fmla="*/ 472 h 672"/>
                <a:gd name="T52" fmla="*/ 8 w 16"/>
                <a:gd name="T53" fmla="*/ 464 h 672"/>
                <a:gd name="T54" fmla="*/ 16 w 16"/>
                <a:gd name="T55" fmla="*/ 472 h 672"/>
                <a:gd name="T56" fmla="*/ 16 w 16"/>
                <a:gd name="T57" fmla="*/ 552 h 672"/>
                <a:gd name="T58" fmla="*/ 16 w 16"/>
                <a:gd name="T59" fmla="*/ 664 h 672"/>
                <a:gd name="T60" fmla="*/ 8 w 16"/>
                <a:gd name="T61" fmla="*/ 672 h 672"/>
                <a:gd name="T62" fmla="*/ 0 w 16"/>
                <a:gd name="T63" fmla="*/ 664 h 672"/>
                <a:gd name="T64" fmla="*/ 0 w 16"/>
                <a:gd name="T65" fmla="*/ 552 h 672"/>
                <a:gd name="T66" fmla="*/ 8 w 16"/>
                <a:gd name="T67" fmla="*/ 544 h 672"/>
                <a:gd name="T68" fmla="*/ 16 w 16"/>
                <a:gd name="T69" fmla="*/ 552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672">
                  <a:moveTo>
                    <a:pt x="16" y="8"/>
                  </a:moveTo>
                  <a:lnTo>
                    <a:pt x="16" y="120"/>
                  </a:lnTo>
                  <a:cubicBezTo>
                    <a:pt x="16" y="124"/>
                    <a:pt x="13" y="128"/>
                    <a:pt x="8" y="128"/>
                  </a:cubicBezTo>
                  <a:cubicBezTo>
                    <a:pt x="4" y="128"/>
                    <a:pt x="0" y="124"/>
                    <a:pt x="0" y="120"/>
                  </a:cubicBezTo>
                  <a:lnTo>
                    <a:pt x="0" y="8"/>
                  </a:lnTo>
                  <a:cubicBezTo>
                    <a:pt x="0" y="4"/>
                    <a:pt x="4" y="0"/>
                    <a:pt x="8" y="0"/>
                  </a:cubicBezTo>
                  <a:cubicBezTo>
                    <a:pt x="13" y="0"/>
                    <a:pt x="16" y="4"/>
                    <a:pt x="16" y="8"/>
                  </a:cubicBezTo>
                  <a:close/>
                  <a:moveTo>
                    <a:pt x="16" y="200"/>
                  </a:moveTo>
                  <a:lnTo>
                    <a:pt x="16" y="200"/>
                  </a:lnTo>
                  <a:cubicBezTo>
                    <a:pt x="16" y="204"/>
                    <a:pt x="13" y="208"/>
                    <a:pt x="8" y="208"/>
                  </a:cubicBezTo>
                  <a:cubicBezTo>
                    <a:pt x="4" y="208"/>
                    <a:pt x="0" y="204"/>
                    <a:pt x="0" y="200"/>
                  </a:cubicBezTo>
                  <a:lnTo>
                    <a:pt x="0" y="200"/>
                  </a:lnTo>
                  <a:cubicBezTo>
                    <a:pt x="0" y="196"/>
                    <a:pt x="4" y="192"/>
                    <a:pt x="8" y="192"/>
                  </a:cubicBezTo>
                  <a:cubicBezTo>
                    <a:pt x="13" y="192"/>
                    <a:pt x="16" y="196"/>
                    <a:pt x="16" y="200"/>
                  </a:cubicBezTo>
                  <a:close/>
                  <a:moveTo>
                    <a:pt x="16" y="280"/>
                  </a:moveTo>
                  <a:lnTo>
                    <a:pt x="16" y="392"/>
                  </a:lnTo>
                  <a:cubicBezTo>
                    <a:pt x="16" y="396"/>
                    <a:pt x="13" y="400"/>
                    <a:pt x="8" y="400"/>
                  </a:cubicBezTo>
                  <a:cubicBezTo>
                    <a:pt x="4" y="400"/>
                    <a:pt x="0" y="396"/>
                    <a:pt x="0" y="392"/>
                  </a:cubicBezTo>
                  <a:lnTo>
                    <a:pt x="0" y="280"/>
                  </a:lnTo>
                  <a:cubicBezTo>
                    <a:pt x="0" y="276"/>
                    <a:pt x="4" y="272"/>
                    <a:pt x="8" y="272"/>
                  </a:cubicBezTo>
                  <a:cubicBezTo>
                    <a:pt x="13" y="272"/>
                    <a:pt x="16" y="276"/>
                    <a:pt x="16" y="280"/>
                  </a:cubicBezTo>
                  <a:close/>
                  <a:moveTo>
                    <a:pt x="16" y="472"/>
                  </a:moveTo>
                  <a:lnTo>
                    <a:pt x="16" y="472"/>
                  </a:lnTo>
                  <a:cubicBezTo>
                    <a:pt x="16" y="476"/>
                    <a:pt x="13" y="480"/>
                    <a:pt x="8" y="480"/>
                  </a:cubicBezTo>
                  <a:cubicBezTo>
                    <a:pt x="4" y="480"/>
                    <a:pt x="0" y="476"/>
                    <a:pt x="0" y="472"/>
                  </a:cubicBezTo>
                  <a:lnTo>
                    <a:pt x="0" y="472"/>
                  </a:lnTo>
                  <a:cubicBezTo>
                    <a:pt x="0" y="468"/>
                    <a:pt x="4" y="464"/>
                    <a:pt x="8" y="464"/>
                  </a:cubicBezTo>
                  <a:cubicBezTo>
                    <a:pt x="13" y="464"/>
                    <a:pt x="16" y="468"/>
                    <a:pt x="16" y="472"/>
                  </a:cubicBezTo>
                  <a:close/>
                  <a:moveTo>
                    <a:pt x="16" y="552"/>
                  </a:moveTo>
                  <a:lnTo>
                    <a:pt x="16" y="664"/>
                  </a:lnTo>
                  <a:cubicBezTo>
                    <a:pt x="16" y="668"/>
                    <a:pt x="13" y="672"/>
                    <a:pt x="8" y="672"/>
                  </a:cubicBezTo>
                  <a:cubicBezTo>
                    <a:pt x="4" y="672"/>
                    <a:pt x="0" y="668"/>
                    <a:pt x="0" y="664"/>
                  </a:cubicBezTo>
                  <a:lnTo>
                    <a:pt x="0" y="552"/>
                  </a:lnTo>
                  <a:cubicBezTo>
                    <a:pt x="0" y="548"/>
                    <a:pt x="4" y="544"/>
                    <a:pt x="8" y="544"/>
                  </a:cubicBezTo>
                  <a:cubicBezTo>
                    <a:pt x="13" y="544"/>
                    <a:pt x="16" y="548"/>
                    <a:pt x="16" y="552"/>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78" name="Rectangle 97"/>
            <p:cNvSpPr>
              <a:spLocks noChangeArrowheads="1"/>
            </p:cNvSpPr>
            <p:nvPr/>
          </p:nvSpPr>
          <p:spPr bwMode="auto">
            <a:xfrm>
              <a:off x="2608" y="1358"/>
              <a:ext cx="52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Mechanical</a:t>
              </a:r>
              <a:r>
                <a:rPr lang="it-IT" altLang="it-IT"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endParaRPr lang="it-IT" altLang="it-IT" sz="1000" dirty="0">
                <a:latin typeface="Verdana" panose="020B0604030504040204" pitchFamily="34" charset="0"/>
                <a:ea typeface="Verdana" panose="020B0604030504040204" pitchFamily="34" charset="0"/>
                <a:cs typeface="Verdana" panose="020B0604030504040204" pitchFamily="34" charset="0"/>
              </a:endParaRPr>
            </a:p>
          </p:txBody>
        </p:sp>
        <p:sp>
          <p:nvSpPr>
            <p:cNvPr id="1079" name="Rectangle 98"/>
            <p:cNvSpPr>
              <a:spLocks noChangeArrowheads="1"/>
            </p:cNvSpPr>
            <p:nvPr/>
          </p:nvSpPr>
          <p:spPr bwMode="auto">
            <a:xfrm>
              <a:off x="2775" y="1429"/>
              <a:ext cx="35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support</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0" name="Line 99"/>
            <p:cNvSpPr>
              <a:spLocks noChangeShapeType="1"/>
            </p:cNvSpPr>
            <p:nvPr/>
          </p:nvSpPr>
          <p:spPr bwMode="auto">
            <a:xfrm flipH="1" flipV="1">
              <a:off x="3058" y="1471"/>
              <a:ext cx="80" cy="62"/>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1" name="Freeform 100"/>
            <p:cNvSpPr>
              <a:spLocks/>
            </p:cNvSpPr>
            <p:nvPr/>
          </p:nvSpPr>
          <p:spPr bwMode="auto">
            <a:xfrm>
              <a:off x="3130" y="1523"/>
              <a:ext cx="32" cy="29"/>
            </a:xfrm>
            <a:custGeom>
              <a:avLst/>
              <a:gdLst>
                <a:gd name="T0" fmla="*/ 13 w 32"/>
                <a:gd name="T1" fmla="*/ 0 h 29"/>
                <a:gd name="T2" fmla="*/ 32 w 32"/>
                <a:gd name="T3" fmla="*/ 29 h 29"/>
                <a:gd name="T4" fmla="*/ 0 w 32"/>
                <a:gd name="T5" fmla="*/ 17 h 29"/>
                <a:gd name="T6" fmla="*/ 13 w 32"/>
                <a:gd name="T7" fmla="*/ 0 h 29"/>
              </a:gdLst>
              <a:ahLst/>
              <a:cxnLst>
                <a:cxn ang="0">
                  <a:pos x="T0" y="T1"/>
                </a:cxn>
                <a:cxn ang="0">
                  <a:pos x="T2" y="T3"/>
                </a:cxn>
                <a:cxn ang="0">
                  <a:pos x="T4" y="T5"/>
                </a:cxn>
                <a:cxn ang="0">
                  <a:pos x="T6" y="T7"/>
                </a:cxn>
              </a:cxnLst>
              <a:rect l="0" t="0" r="r" b="b"/>
              <a:pathLst>
                <a:path w="32" h="29">
                  <a:moveTo>
                    <a:pt x="13" y="0"/>
                  </a:moveTo>
                  <a:lnTo>
                    <a:pt x="32" y="29"/>
                  </a:lnTo>
                  <a:lnTo>
                    <a:pt x="0" y="17"/>
                  </a:lnTo>
                  <a:lnTo>
                    <a:pt x="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2" name="Rectangle 101"/>
            <p:cNvSpPr>
              <a:spLocks noChangeArrowheads="1"/>
            </p:cNvSpPr>
            <p:nvPr/>
          </p:nvSpPr>
          <p:spPr bwMode="auto">
            <a:xfrm>
              <a:off x="3282" y="787"/>
              <a:ext cx="44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Iron</a:t>
              </a:r>
              <a:r>
                <a:rPr lang="it-IT" altLang="it-IT"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yoke</a:t>
              </a:r>
              <a:endParaRPr lang="it-IT" altLang="it-IT" sz="1000" dirty="0">
                <a:latin typeface="Verdana" panose="020B0604030504040204" pitchFamily="34" charset="0"/>
                <a:ea typeface="Verdana" panose="020B0604030504040204" pitchFamily="34" charset="0"/>
                <a:cs typeface="Verdana" panose="020B0604030504040204" pitchFamily="34" charset="0"/>
              </a:endParaRPr>
            </a:p>
          </p:txBody>
        </p:sp>
        <p:sp>
          <p:nvSpPr>
            <p:cNvPr id="1083" name="Line 102"/>
            <p:cNvSpPr>
              <a:spLocks noChangeShapeType="1"/>
            </p:cNvSpPr>
            <p:nvPr/>
          </p:nvSpPr>
          <p:spPr bwMode="auto">
            <a:xfrm flipV="1">
              <a:off x="3348" y="865"/>
              <a:ext cx="62" cy="96"/>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4" name="Freeform 103"/>
            <p:cNvSpPr>
              <a:spLocks/>
            </p:cNvSpPr>
            <p:nvPr/>
          </p:nvSpPr>
          <p:spPr bwMode="auto">
            <a:xfrm>
              <a:off x="3332" y="953"/>
              <a:ext cx="27" cy="33"/>
            </a:xfrm>
            <a:custGeom>
              <a:avLst/>
              <a:gdLst>
                <a:gd name="T0" fmla="*/ 27 w 27"/>
                <a:gd name="T1" fmla="*/ 12 h 33"/>
                <a:gd name="T2" fmla="*/ 0 w 27"/>
                <a:gd name="T3" fmla="*/ 33 h 33"/>
                <a:gd name="T4" fmla="*/ 8 w 27"/>
                <a:gd name="T5" fmla="*/ 0 h 33"/>
                <a:gd name="T6" fmla="*/ 27 w 27"/>
                <a:gd name="T7" fmla="*/ 12 h 33"/>
              </a:gdLst>
              <a:ahLst/>
              <a:cxnLst>
                <a:cxn ang="0">
                  <a:pos x="T0" y="T1"/>
                </a:cxn>
                <a:cxn ang="0">
                  <a:pos x="T2" y="T3"/>
                </a:cxn>
                <a:cxn ang="0">
                  <a:pos x="T4" y="T5"/>
                </a:cxn>
                <a:cxn ang="0">
                  <a:pos x="T6" y="T7"/>
                </a:cxn>
              </a:cxnLst>
              <a:rect l="0" t="0" r="r" b="b"/>
              <a:pathLst>
                <a:path w="27" h="33">
                  <a:moveTo>
                    <a:pt x="27" y="12"/>
                  </a:moveTo>
                  <a:lnTo>
                    <a:pt x="0" y="33"/>
                  </a:lnTo>
                  <a:lnTo>
                    <a:pt x="8" y="0"/>
                  </a:lnTo>
                  <a:lnTo>
                    <a:pt x="27"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5" name="Rectangle 104"/>
            <p:cNvSpPr>
              <a:spLocks noChangeArrowheads="1"/>
            </p:cNvSpPr>
            <p:nvPr/>
          </p:nvSpPr>
          <p:spPr bwMode="auto">
            <a:xfrm>
              <a:off x="2775" y="1228"/>
              <a:ext cx="35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SC Coils</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6" name="Line 105"/>
            <p:cNvSpPr>
              <a:spLocks noChangeShapeType="1"/>
            </p:cNvSpPr>
            <p:nvPr/>
          </p:nvSpPr>
          <p:spPr bwMode="auto">
            <a:xfrm flipH="1">
              <a:off x="3040" y="1180"/>
              <a:ext cx="81" cy="81"/>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87" name="Freeform 106"/>
            <p:cNvSpPr>
              <a:spLocks/>
            </p:cNvSpPr>
            <p:nvPr/>
          </p:nvSpPr>
          <p:spPr bwMode="auto">
            <a:xfrm>
              <a:off x="3111" y="1159"/>
              <a:ext cx="31" cy="30"/>
            </a:xfrm>
            <a:custGeom>
              <a:avLst/>
              <a:gdLst>
                <a:gd name="T0" fmla="*/ 0 w 31"/>
                <a:gd name="T1" fmla="*/ 15 h 30"/>
                <a:gd name="T2" fmla="*/ 31 w 31"/>
                <a:gd name="T3" fmla="*/ 0 h 30"/>
                <a:gd name="T4" fmla="*/ 16 w 31"/>
                <a:gd name="T5" fmla="*/ 30 h 30"/>
                <a:gd name="T6" fmla="*/ 0 w 31"/>
                <a:gd name="T7" fmla="*/ 15 h 30"/>
              </a:gdLst>
              <a:ahLst/>
              <a:cxnLst>
                <a:cxn ang="0">
                  <a:pos x="T0" y="T1"/>
                </a:cxn>
                <a:cxn ang="0">
                  <a:pos x="T2" y="T3"/>
                </a:cxn>
                <a:cxn ang="0">
                  <a:pos x="T4" y="T5"/>
                </a:cxn>
                <a:cxn ang="0">
                  <a:pos x="T6" y="T7"/>
                </a:cxn>
              </a:cxnLst>
              <a:rect l="0" t="0" r="r" b="b"/>
              <a:pathLst>
                <a:path w="31" h="30">
                  <a:moveTo>
                    <a:pt x="0" y="15"/>
                  </a:moveTo>
                  <a:lnTo>
                    <a:pt x="31" y="0"/>
                  </a:lnTo>
                  <a:lnTo>
                    <a:pt x="16" y="30"/>
                  </a:lnTo>
                  <a:lnTo>
                    <a:pt x="0"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grpSp>
      <p:grpSp>
        <p:nvGrpSpPr>
          <p:cNvPr id="1088" name="Group 109"/>
          <p:cNvGrpSpPr>
            <a:grpSpLocks noChangeAspect="1"/>
          </p:cNvGrpSpPr>
          <p:nvPr/>
        </p:nvGrpSpPr>
        <p:grpSpPr bwMode="auto">
          <a:xfrm>
            <a:off x="7418389" y="1203326"/>
            <a:ext cx="2128837" cy="1954213"/>
            <a:chOff x="3713" y="758"/>
            <a:chExt cx="1341" cy="1231"/>
          </a:xfrm>
        </p:grpSpPr>
        <p:sp>
          <p:nvSpPr>
            <p:cNvPr id="1089" name="AutoShape 108"/>
            <p:cNvSpPr>
              <a:spLocks noChangeAspect="1" noChangeArrowheads="1" noTextEdit="1"/>
            </p:cNvSpPr>
            <p:nvPr/>
          </p:nvSpPr>
          <p:spPr bwMode="auto">
            <a:xfrm>
              <a:off x="3713" y="758"/>
              <a:ext cx="1341" cy="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0" name="Freeform 110"/>
            <p:cNvSpPr>
              <a:spLocks/>
            </p:cNvSpPr>
            <p:nvPr/>
          </p:nvSpPr>
          <p:spPr bwMode="auto">
            <a:xfrm>
              <a:off x="3951" y="1435"/>
              <a:ext cx="85" cy="12"/>
            </a:xfrm>
            <a:custGeom>
              <a:avLst/>
              <a:gdLst>
                <a:gd name="T0" fmla="*/ 85 w 85"/>
                <a:gd name="T1" fmla="*/ 12 h 12"/>
                <a:gd name="T2" fmla="*/ 0 w 85"/>
                <a:gd name="T3" fmla="*/ 12 h 12"/>
                <a:gd name="T4" fmla="*/ 0 w 85"/>
                <a:gd name="T5" fmla="*/ 9 h 12"/>
                <a:gd name="T6" fmla="*/ 85 w 85"/>
                <a:gd name="T7" fmla="*/ 0 h 12"/>
                <a:gd name="T8" fmla="*/ 85 w 85"/>
                <a:gd name="T9" fmla="*/ 12 h 12"/>
              </a:gdLst>
              <a:ahLst/>
              <a:cxnLst>
                <a:cxn ang="0">
                  <a:pos x="T0" y="T1"/>
                </a:cxn>
                <a:cxn ang="0">
                  <a:pos x="T2" y="T3"/>
                </a:cxn>
                <a:cxn ang="0">
                  <a:pos x="T4" y="T5"/>
                </a:cxn>
                <a:cxn ang="0">
                  <a:pos x="T6" y="T7"/>
                </a:cxn>
                <a:cxn ang="0">
                  <a:pos x="T8" y="T9"/>
                </a:cxn>
              </a:cxnLst>
              <a:rect l="0" t="0" r="r" b="b"/>
              <a:pathLst>
                <a:path w="85" h="12">
                  <a:moveTo>
                    <a:pt x="85" y="12"/>
                  </a:moveTo>
                  <a:lnTo>
                    <a:pt x="0" y="12"/>
                  </a:lnTo>
                  <a:lnTo>
                    <a:pt x="0" y="9"/>
                  </a:lnTo>
                  <a:lnTo>
                    <a:pt x="85" y="0"/>
                  </a:lnTo>
                  <a:lnTo>
                    <a:pt x="85" y="1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1" name="Freeform 111"/>
            <p:cNvSpPr>
              <a:spLocks/>
            </p:cNvSpPr>
            <p:nvPr/>
          </p:nvSpPr>
          <p:spPr bwMode="auto">
            <a:xfrm>
              <a:off x="3951" y="1435"/>
              <a:ext cx="85" cy="12"/>
            </a:xfrm>
            <a:custGeom>
              <a:avLst/>
              <a:gdLst>
                <a:gd name="T0" fmla="*/ 85 w 85"/>
                <a:gd name="T1" fmla="*/ 12 h 12"/>
                <a:gd name="T2" fmla="*/ 0 w 85"/>
                <a:gd name="T3" fmla="*/ 12 h 12"/>
                <a:gd name="T4" fmla="*/ 0 w 85"/>
                <a:gd name="T5" fmla="*/ 9 h 12"/>
                <a:gd name="T6" fmla="*/ 85 w 85"/>
                <a:gd name="T7" fmla="*/ 0 h 12"/>
                <a:gd name="T8" fmla="*/ 85 w 85"/>
                <a:gd name="T9" fmla="*/ 12 h 12"/>
              </a:gdLst>
              <a:ahLst/>
              <a:cxnLst>
                <a:cxn ang="0">
                  <a:pos x="T0" y="T1"/>
                </a:cxn>
                <a:cxn ang="0">
                  <a:pos x="T2" y="T3"/>
                </a:cxn>
                <a:cxn ang="0">
                  <a:pos x="T4" y="T5"/>
                </a:cxn>
                <a:cxn ang="0">
                  <a:pos x="T6" y="T7"/>
                </a:cxn>
                <a:cxn ang="0">
                  <a:pos x="T8" y="T9"/>
                </a:cxn>
              </a:cxnLst>
              <a:rect l="0" t="0" r="r" b="b"/>
              <a:pathLst>
                <a:path w="85" h="12">
                  <a:moveTo>
                    <a:pt x="85" y="12"/>
                  </a:moveTo>
                  <a:lnTo>
                    <a:pt x="0" y="12"/>
                  </a:lnTo>
                  <a:lnTo>
                    <a:pt x="0" y="9"/>
                  </a:lnTo>
                  <a:lnTo>
                    <a:pt x="85" y="0"/>
                  </a:lnTo>
                  <a:lnTo>
                    <a:pt x="85"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2" name="Rectangle 112"/>
            <p:cNvSpPr>
              <a:spLocks noChangeArrowheads="1"/>
            </p:cNvSpPr>
            <p:nvPr/>
          </p:nvSpPr>
          <p:spPr bwMode="auto">
            <a:xfrm>
              <a:off x="3948" y="1448"/>
              <a:ext cx="3" cy="21"/>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3" name="Rectangle 113"/>
            <p:cNvSpPr>
              <a:spLocks noChangeArrowheads="1"/>
            </p:cNvSpPr>
            <p:nvPr/>
          </p:nvSpPr>
          <p:spPr bwMode="auto">
            <a:xfrm>
              <a:off x="3948" y="1448"/>
              <a:ext cx="3" cy="21"/>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4" name="Freeform 114"/>
            <p:cNvSpPr>
              <a:spLocks/>
            </p:cNvSpPr>
            <p:nvPr/>
          </p:nvSpPr>
          <p:spPr bwMode="auto">
            <a:xfrm>
              <a:off x="3947" y="1482"/>
              <a:ext cx="42" cy="82"/>
            </a:xfrm>
            <a:custGeom>
              <a:avLst/>
              <a:gdLst>
                <a:gd name="T0" fmla="*/ 42 w 42"/>
                <a:gd name="T1" fmla="*/ 79 h 82"/>
                <a:gd name="T2" fmla="*/ 32 w 42"/>
                <a:gd name="T3" fmla="*/ 82 h 82"/>
                <a:gd name="T4" fmla="*/ 0 w 42"/>
                <a:gd name="T5" fmla="*/ 4 h 82"/>
                <a:gd name="T6" fmla="*/ 9 w 42"/>
                <a:gd name="T7" fmla="*/ 0 h 82"/>
                <a:gd name="T8" fmla="*/ 42 w 42"/>
                <a:gd name="T9" fmla="*/ 79 h 82"/>
              </a:gdLst>
              <a:ahLst/>
              <a:cxnLst>
                <a:cxn ang="0">
                  <a:pos x="T0" y="T1"/>
                </a:cxn>
                <a:cxn ang="0">
                  <a:pos x="T2" y="T3"/>
                </a:cxn>
                <a:cxn ang="0">
                  <a:pos x="T4" y="T5"/>
                </a:cxn>
                <a:cxn ang="0">
                  <a:pos x="T6" y="T7"/>
                </a:cxn>
                <a:cxn ang="0">
                  <a:pos x="T8" y="T9"/>
                </a:cxn>
              </a:cxnLst>
              <a:rect l="0" t="0" r="r" b="b"/>
              <a:pathLst>
                <a:path w="42" h="82">
                  <a:moveTo>
                    <a:pt x="42" y="79"/>
                  </a:moveTo>
                  <a:lnTo>
                    <a:pt x="32" y="82"/>
                  </a:lnTo>
                  <a:lnTo>
                    <a:pt x="0" y="4"/>
                  </a:lnTo>
                  <a:lnTo>
                    <a:pt x="9" y="0"/>
                  </a:lnTo>
                  <a:lnTo>
                    <a:pt x="42" y="7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5" name="Freeform 115"/>
            <p:cNvSpPr>
              <a:spLocks/>
            </p:cNvSpPr>
            <p:nvPr/>
          </p:nvSpPr>
          <p:spPr bwMode="auto">
            <a:xfrm>
              <a:off x="3947" y="1482"/>
              <a:ext cx="42" cy="82"/>
            </a:xfrm>
            <a:custGeom>
              <a:avLst/>
              <a:gdLst>
                <a:gd name="T0" fmla="*/ 42 w 42"/>
                <a:gd name="T1" fmla="*/ 79 h 82"/>
                <a:gd name="T2" fmla="*/ 32 w 42"/>
                <a:gd name="T3" fmla="*/ 82 h 82"/>
                <a:gd name="T4" fmla="*/ 0 w 42"/>
                <a:gd name="T5" fmla="*/ 4 h 82"/>
                <a:gd name="T6" fmla="*/ 9 w 42"/>
                <a:gd name="T7" fmla="*/ 0 h 82"/>
                <a:gd name="T8" fmla="*/ 42 w 42"/>
                <a:gd name="T9" fmla="*/ 79 h 82"/>
              </a:gdLst>
              <a:ahLst/>
              <a:cxnLst>
                <a:cxn ang="0">
                  <a:pos x="T0" y="T1"/>
                </a:cxn>
                <a:cxn ang="0">
                  <a:pos x="T2" y="T3"/>
                </a:cxn>
                <a:cxn ang="0">
                  <a:pos x="T4" y="T5"/>
                </a:cxn>
                <a:cxn ang="0">
                  <a:pos x="T6" y="T7"/>
                </a:cxn>
                <a:cxn ang="0">
                  <a:pos x="T8" y="T9"/>
                </a:cxn>
              </a:cxnLst>
              <a:rect l="0" t="0" r="r" b="b"/>
              <a:pathLst>
                <a:path w="42" h="82">
                  <a:moveTo>
                    <a:pt x="42" y="79"/>
                  </a:moveTo>
                  <a:lnTo>
                    <a:pt x="32" y="82"/>
                  </a:lnTo>
                  <a:lnTo>
                    <a:pt x="0" y="4"/>
                  </a:lnTo>
                  <a:lnTo>
                    <a:pt x="9" y="0"/>
                  </a:lnTo>
                  <a:lnTo>
                    <a:pt x="42" y="7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6" name="Freeform 116"/>
            <p:cNvSpPr>
              <a:spLocks/>
            </p:cNvSpPr>
            <p:nvPr/>
          </p:nvSpPr>
          <p:spPr bwMode="auto">
            <a:xfrm>
              <a:off x="3952" y="1471"/>
              <a:ext cx="102" cy="103"/>
            </a:xfrm>
            <a:custGeom>
              <a:avLst/>
              <a:gdLst>
                <a:gd name="T0" fmla="*/ 84 w 102"/>
                <a:gd name="T1" fmla="*/ 0 h 103"/>
                <a:gd name="T2" fmla="*/ 102 w 102"/>
                <a:gd name="T3" fmla="*/ 43 h 103"/>
                <a:gd name="T4" fmla="*/ 42 w 102"/>
                <a:gd name="T5" fmla="*/ 103 h 103"/>
                <a:gd name="T6" fmla="*/ 0 w 102"/>
                <a:gd name="T7" fmla="*/ 0 h 103"/>
                <a:gd name="T8" fmla="*/ 84 w 102"/>
                <a:gd name="T9" fmla="*/ 0 h 103"/>
              </a:gdLst>
              <a:ahLst/>
              <a:cxnLst>
                <a:cxn ang="0">
                  <a:pos x="T0" y="T1"/>
                </a:cxn>
                <a:cxn ang="0">
                  <a:pos x="T2" y="T3"/>
                </a:cxn>
                <a:cxn ang="0">
                  <a:pos x="T4" y="T5"/>
                </a:cxn>
                <a:cxn ang="0">
                  <a:pos x="T6" y="T7"/>
                </a:cxn>
                <a:cxn ang="0">
                  <a:pos x="T8" y="T9"/>
                </a:cxn>
              </a:cxnLst>
              <a:rect l="0" t="0" r="r" b="b"/>
              <a:pathLst>
                <a:path w="102" h="103">
                  <a:moveTo>
                    <a:pt x="84" y="0"/>
                  </a:moveTo>
                  <a:lnTo>
                    <a:pt x="102" y="43"/>
                  </a:lnTo>
                  <a:lnTo>
                    <a:pt x="42" y="103"/>
                  </a:lnTo>
                  <a:lnTo>
                    <a:pt x="0" y="0"/>
                  </a:lnTo>
                  <a:lnTo>
                    <a:pt x="8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7" name="Freeform 117"/>
            <p:cNvSpPr>
              <a:spLocks/>
            </p:cNvSpPr>
            <p:nvPr/>
          </p:nvSpPr>
          <p:spPr bwMode="auto">
            <a:xfrm>
              <a:off x="3952" y="1471"/>
              <a:ext cx="102" cy="103"/>
            </a:xfrm>
            <a:custGeom>
              <a:avLst/>
              <a:gdLst>
                <a:gd name="T0" fmla="*/ 84 w 102"/>
                <a:gd name="T1" fmla="*/ 0 h 103"/>
                <a:gd name="T2" fmla="*/ 102 w 102"/>
                <a:gd name="T3" fmla="*/ 43 h 103"/>
                <a:gd name="T4" fmla="*/ 42 w 102"/>
                <a:gd name="T5" fmla="*/ 103 h 103"/>
                <a:gd name="T6" fmla="*/ 0 w 102"/>
                <a:gd name="T7" fmla="*/ 0 h 103"/>
                <a:gd name="T8" fmla="*/ 84 w 102"/>
                <a:gd name="T9" fmla="*/ 0 h 103"/>
              </a:gdLst>
              <a:ahLst/>
              <a:cxnLst>
                <a:cxn ang="0">
                  <a:pos x="T0" y="T1"/>
                </a:cxn>
                <a:cxn ang="0">
                  <a:pos x="T2" y="T3"/>
                </a:cxn>
                <a:cxn ang="0">
                  <a:pos x="T4" y="T5"/>
                </a:cxn>
                <a:cxn ang="0">
                  <a:pos x="T6" y="T7"/>
                </a:cxn>
                <a:cxn ang="0">
                  <a:pos x="T8" y="T9"/>
                </a:cxn>
              </a:cxnLst>
              <a:rect l="0" t="0" r="r" b="b"/>
              <a:pathLst>
                <a:path w="102" h="103">
                  <a:moveTo>
                    <a:pt x="84" y="0"/>
                  </a:moveTo>
                  <a:lnTo>
                    <a:pt x="102" y="43"/>
                  </a:lnTo>
                  <a:lnTo>
                    <a:pt x="42" y="103"/>
                  </a:lnTo>
                  <a:lnTo>
                    <a:pt x="0" y="0"/>
                  </a:lnTo>
                  <a:lnTo>
                    <a:pt x="8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8" name="Freeform 118"/>
            <p:cNvSpPr>
              <a:spLocks/>
            </p:cNvSpPr>
            <p:nvPr/>
          </p:nvSpPr>
          <p:spPr bwMode="auto">
            <a:xfrm>
              <a:off x="4010" y="1530"/>
              <a:ext cx="69" cy="63"/>
            </a:xfrm>
            <a:custGeom>
              <a:avLst/>
              <a:gdLst>
                <a:gd name="T0" fmla="*/ 60 w 69"/>
                <a:gd name="T1" fmla="*/ 0 h 63"/>
                <a:gd name="T2" fmla="*/ 0 w 69"/>
                <a:gd name="T3" fmla="*/ 60 h 63"/>
                <a:gd name="T4" fmla="*/ 2 w 69"/>
                <a:gd name="T5" fmla="*/ 63 h 63"/>
                <a:gd name="T6" fmla="*/ 69 w 69"/>
                <a:gd name="T7" fmla="*/ 8 h 63"/>
                <a:gd name="T8" fmla="*/ 60 w 69"/>
                <a:gd name="T9" fmla="*/ 0 h 63"/>
              </a:gdLst>
              <a:ahLst/>
              <a:cxnLst>
                <a:cxn ang="0">
                  <a:pos x="T0" y="T1"/>
                </a:cxn>
                <a:cxn ang="0">
                  <a:pos x="T2" y="T3"/>
                </a:cxn>
                <a:cxn ang="0">
                  <a:pos x="T4" y="T5"/>
                </a:cxn>
                <a:cxn ang="0">
                  <a:pos x="T6" y="T7"/>
                </a:cxn>
                <a:cxn ang="0">
                  <a:pos x="T8" y="T9"/>
                </a:cxn>
              </a:cxnLst>
              <a:rect l="0" t="0" r="r" b="b"/>
              <a:pathLst>
                <a:path w="69" h="63">
                  <a:moveTo>
                    <a:pt x="60" y="0"/>
                  </a:moveTo>
                  <a:lnTo>
                    <a:pt x="0" y="60"/>
                  </a:lnTo>
                  <a:lnTo>
                    <a:pt x="2" y="63"/>
                  </a:lnTo>
                  <a:lnTo>
                    <a:pt x="69" y="8"/>
                  </a:lnTo>
                  <a:lnTo>
                    <a:pt x="6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099" name="Freeform 119"/>
            <p:cNvSpPr>
              <a:spLocks/>
            </p:cNvSpPr>
            <p:nvPr/>
          </p:nvSpPr>
          <p:spPr bwMode="auto">
            <a:xfrm>
              <a:off x="4010" y="1530"/>
              <a:ext cx="69" cy="63"/>
            </a:xfrm>
            <a:custGeom>
              <a:avLst/>
              <a:gdLst>
                <a:gd name="T0" fmla="*/ 60 w 69"/>
                <a:gd name="T1" fmla="*/ 0 h 63"/>
                <a:gd name="T2" fmla="*/ 0 w 69"/>
                <a:gd name="T3" fmla="*/ 60 h 63"/>
                <a:gd name="T4" fmla="*/ 2 w 69"/>
                <a:gd name="T5" fmla="*/ 63 h 63"/>
                <a:gd name="T6" fmla="*/ 69 w 69"/>
                <a:gd name="T7" fmla="*/ 8 h 63"/>
                <a:gd name="T8" fmla="*/ 60 w 69"/>
                <a:gd name="T9" fmla="*/ 0 h 63"/>
              </a:gdLst>
              <a:ahLst/>
              <a:cxnLst>
                <a:cxn ang="0">
                  <a:pos x="T0" y="T1"/>
                </a:cxn>
                <a:cxn ang="0">
                  <a:pos x="T2" y="T3"/>
                </a:cxn>
                <a:cxn ang="0">
                  <a:pos x="T4" y="T5"/>
                </a:cxn>
                <a:cxn ang="0">
                  <a:pos x="T6" y="T7"/>
                </a:cxn>
                <a:cxn ang="0">
                  <a:pos x="T8" y="T9"/>
                </a:cxn>
              </a:cxnLst>
              <a:rect l="0" t="0" r="r" b="b"/>
              <a:pathLst>
                <a:path w="69" h="63">
                  <a:moveTo>
                    <a:pt x="60" y="0"/>
                  </a:moveTo>
                  <a:lnTo>
                    <a:pt x="0" y="60"/>
                  </a:lnTo>
                  <a:lnTo>
                    <a:pt x="2" y="63"/>
                  </a:lnTo>
                  <a:lnTo>
                    <a:pt x="69" y="8"/>
                  </a:lnTo>
                  <a:lnTo>
                    <a:pt x="6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0" name="Freeform 120"/>
            <p:cNvSpPr>
              <a:spLocks/>
            </p:cNvSpPr>
            <p:nvPr/>
          </p:nvSpPr>
          <p:spPr bwMode="auto">
            <a:xfrm>
              <a:off x="3992" y="1574"/>
              <a:ext cx="17" cy="18"/>
            </a:xfrm>
            <a:custGeom>
              <a:avLst/>
              <a:gdLst>
                <a:gd name="T0" fmla="*/ 17 w 17"/>
                <a:gd name="T1" fmla="*/ 15 h 18"/>
                <a:gd name="T2" fmla="*/ 15 w 17"/>
                <a:gd name="T3" fmla="*/ 18 h 18"/>
                <a:gd name="T4" fmla="*/ 0 w 17"/>
                <a:gd name="T5" fmla="*/ 3 h 18"/>
                <a:gd name="T6" fmla="*/ 3 w 17"/>
                <a:gd name="T7" fmla="*/ 0 h 18"/>
                <a:gd name="T8" fmla="*/ 17 w 17"/>
                <a:gd name="T9" fmla="*/ 15 h 18"/>
              </a:gdLst>
              <a:ahLst/>
              <a:cxnLst>
                <a:cxn ang="0">
                  <a:pos x="T0" y="T1"/>
                </a:cxn>
                <a:cxn ang="0">
                  <a:pos x="T2" y="T3"/>
                </a:cxn>
                <a:cxn ang="0">
                  <a:pos x="T4" y="T5"/>
                </a:cxn>
                <a:cxn ang="0">
                  <a:pos x="T6" y="T7"/>
                </a:cxn>
                <a:cxn ang="0">
                  <a:pos x="T8" y="T9"/>
                </a:cxn>
              </a:cxnLst>
              <a:rect l="0" t="0" r="r" b="b"/>
              <a:pathLst>
                <a:path w="17" h="18">
                  <a:moveTo>
                    <a:pt x="17" y="15"/>
                  </a:moveTo>
                  <a:lnTo>
                    <a:pt x="15" y="18"/>
                  </a:lnTo>
                  <a:lnTo>
                    <a:pt x="0" y="3"/>
                  </a:lnTo>
                  <a:lnTo>
                    <a:pt x="3" y="0"/>
                  </a:lnTo>
                  <a:lnTo>
                    <a:pt x="17" y="1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1" name="Freeform 121"/>
            <p:cNvSpPr>
              <a:spLocks/>
            </p:cNvSpPr>
            <p:nvPr/>
          </p:nvSpPr>
          <p:spPr bwMode="auto">
            <a:xfrm>
              <a:off x="3992" y="1574"/>
              <a:ext cx="17" cy="18"/>
            </a:xfrm>
            <a:custGeom>
              <a:avLst/>
              <a:gdLst>
                <a:gd name="T0" fmla="*/ 17 w 17"/>
                <a:gd name="T1" fmla="*/ 15 h 18"/>
                <a:gd name="T2" fmla="*/ 15 w 17"/>
                <a:gd name="T3" fmla="*/ 18 h 18"/>
                <a:gd name="T4" fmla="*/ 0 w 17"/>
                <a:gd name="T5" fmla="*/ 3 h 18"/>
                <a:gd name="T6" fmla="*/ 3 w 17"/>
                <a:gd name="T7" fmla="*/ 0 h 18"/>
                <a:gd name="T8" fmla="*/ 17 w 17"/>
                <a:gd name="T9" fmla="*/ 15 h 18"/>
              </a:gdLst>
              <a:ahLst/>
              <a:cxnLst>
                <a:cxn ang="0">
                  <a:pos x="T0" y="T1"/>
                </a:cxn>
                <a:cxn ang="0">
                  <a:pos x="T2" y="T3"/>
                </a:cxn>
                <a:cxn ang="0">
                  <a:pos x="T4" y="T5"/>
                </a:cxn>
                <a:cxn ang="0">
                  <a:pos x="T6" y="T7"/>
                </a:cxn>
                <a:cxn ang="0">
                  <a:pos x="T8" y="T9"/>
                </a:cxn>
              </a:cxnLst>
              <a:rect l="0" t="0" r="r" b="b"/>
              <a:pathLst>
                <a:path w="17" h="18">
                  <a:moveTo>
                    <a:pt x="17" y="15"/>
                  </a:moveTo>
                  <a:lnTo>
                    <a:pt x="15" y="18"/>
                  </a:lnTo>
                  <a:lnTo>
                    <a:pt x="0" y="3"/>
                  </a:lnTo>
                  <a:lnTo>
                    <a:pt x="3" y="0"/>
                  </a:lnTo>
                  <a:lnTo>
                    <a:pt x="17"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2" name="Freeform 122"/>
            <p:cNvSpPr>
              <a:spLocks/>
            </p:cNvSpPr>
            <p:nvPr/>
          </p:nvSpPr>
          <p:spPr bwMode="auto">
            <a:xfrm>
              <a:off x="4010" y="1157"/>
              <a:ext cx="69" cy="63"/>
            </a:xfrm>
            <a:custGeom>
              <a:avLst/>
              <a:gdLst>
                <a:gd name="T0" fmla="*/ 60 w 69"/>
                <a:gd name="T1" fmla="*/ 63 h 63"/>
                <a:gd name="T2" fmla="*/ 0 w 69"/>
                <a:gd name="T3" fmla="*/ 3 h 63"/>
                <a:gd name="T4" fmla="*/ 2 w 69"/>
                <a:gd name="T5" fmla="*/ 0 h 63"/>
                <a:gd name="T6" fmla="*/ 69 w 69"/>
                <a:gd name="T7" fmla="*/ 55 h 63"/>
                <a:gd name="T8" fmla="*/ 60 w 69"/>
                <a:gd name="T9" fmla="*/ 63 h 63"/>
              </a:gdLst>
              <a:ahLst/>
              <a:cxnLst>
                <a:cxn ang="0">
                  <a:pos x="T0" y="T1"/>
                </a:cxn>
                <a:cxn ang="0">
                  <a:pos x="T2" y="T3"/>
                </a:cxn>
                <a:cxn ang="0">
                  <a:pos x="T4" y="T5"/>
                </a:cxn>
                <a:cxn ang="0">
                  <a:pos x="T6" y="T7"/>
                </a:cxn>
                <a:cxn ang="0">
                  <a:pos x="T8" y="T9"/>
                </a:cxn>
              </a:cxnLst>
              <a:rect l="0" t="0" r="r" b="b"/>
              <a:pathLst>
                <a:path w="69" h="63">
                  <a:moveTo>
                    <a:pt x="60" y="63"/>
                  </a:moveTo>
                  <a:lnTo>
                    <a:pt x="0" y="3"/>
                  </a:lnTo>
                  <a:lnTo>
                    <a:pt x="2" y="0"/>
                  </a:lnTo>
                  <a:lnTo>
                    <a:pt x="69" y="55"/>
                  </a:lnTo>
                  <a:lnTo>
                    <a:pt x="60" y="6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3" name="Freeform 123"/>
            <p:cNvSpPr>
              <a:spLocks/>
            </p:cNvSpPr>
            <p:nvPr/>
          </p:nvSpPr>
          <p:spPr bwMode="auto">
            <a:xfrm>
              <a:off x="4010" y="1157"/>
              <a:ext cx="69" cy="63"/>
            </a:xfrm>
            <a:custGeom>
              <a:avLst/>
              <a:gdLst>
                <a:gd name="T0" fmla="*/ 60 w 69"/>
                <a:gd name="T1" fmla="*/ 63 h 63"/>
                <a:gd name="T2" fmla="*/ 0 w 69"/>
                <a:gd name="T3" fmla="*/ 3 h 63"/>
                <a:gd name="T4" fmla="*/ 2 w 69"/>
                <a:gd name="T5" fmla="*/ 0 h 63"/>
                <a:gd name="T6" fmla="*/ 69 w 69"/>
                <a:gd name="T7" fmla="*/ 55 h 63"/>
                <a:gd name="T8" fmla="*/ 60 w 69"/>
                <a:gd name="T9" fmla="*/ 63 h 63"/>
              </a:gdLst>
              <a:ahLst/>
              <a:cxnLst>
                <a:cxn ang="0">
                  <a:pos x="T0" y="T1"/>
                </a:cxn>
                <a:cxn ang="0">
                  <a:pos x="T2" y="T3"/>
                </a:cxn>
                <a:cxn ang="0">
                  <a:pos x="T4" y="T5"/>
                </a:cxn>
                <a:cxn ang="0">
                  <a:pos x="T6" y="T7"/>
                </a:cxn>
                <a:cxn ang="0">
                  <a:pos x="T8" y="T9"/>
                </a:cxn>
              </a:cxnLst>
              <a:rect l="0" t="0" r="r" b="b"/>
              <a:pathLst>
                <a:path w="69" h="63">
                  <a:moveTo>
                    <a:pt x="60" y="63"/>
                  </a:moveTo>
                  <a:lnTo>
                    <a:pt x="0" y="3"/>
                  </a:lnTo>
                  <a:lnTo>
                    <a:pt x="2" y="0"/>
                  </a:lnTo>
                  <a:lnTo>
                    <a:pt x="69" y="55"/>
                  </a:lnTo>
                  <a:lnTo>
                    <a:pt x="60" y="6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4" name="Freeform 124"/>
            <p:cNvSpPr>
              <a:spLocks/>
            </p:cNvSpPr>
            <p:nvPr/>
          </p:nvSpPr>
          <p:spPr bwMode="auto">
            <a:xfrm>
              <a:off x="3992" y="1158"/>
              <a:ext cx="17" cy="18"/>
            </a:xfrm>
            <a:custGeom>
              <a:avLst/>
              <a:gdLst>
                <a:gd name="T0" fmla="*/ 17 w 17"/>
                <a:gd name="T1" fmla="*/ 3 h 18"/>
                <a:gd name="T2" fmla="*/ 15 w 17"/>
                <a:gd name="T3" fmla="*/ 0 h 18"/>
                <a:gd name="T4" fmla="*/ 0 w 17"/>
                <a:gd name="T5" fmla="*/ 15 h 18"/>
                <a:gd name="T6" fmla="*/ 3 w 17"/>
                <a:gd name="T7" fmla="*/ 18 h 18"/>
                <a:gd name="T8" fmla="*/ 17 w 17"/>
                <a:gd name="T9" fmla="*/ 3 h 18"/>
              </a:gdLst>
              <a:ahLst/>
              <a:cxnLst>
                <a:cxn ang="0">
                  <a:pos x="T0" y="T1"/>
                </a:cxn>
                <a:cxn ang="0">
                  <a:pos x="T2" y="T3"/>
                </a:cxn>
                <a:cxn ang="0">
                  <a:pos x="T4" y="T5"/>
                </a:cxn>
                <a:cxn ang="0">
                  <a:pos x="T6" y="T7"/>
                </a:cxn>
                <a:cxn ang="0">
                  <a:pos x="T8" y="T9"/>
                </a:cxn>
              </a:cxnLst>
              <a:rect l="0" t="0" r="r" b="b"/>
              <a:pathLst>
                <a:path w="17" h="18">
                  <a:moveTo>
                    <a:pt x="17" y="3"/>
                  </a:moveTo>
                  <a:lnTo>
                    <a:pt x="15" y="0"/>
                  </a:lnTo>
                  <a:lnTo>
                    <a:pt x="0" y="15"/>
                  </a:lnTo>
                  <a:lnTo>
                    <a:pt x="3" y="18"/>
                  </a:lnTo>
                  <a:lnTo>
                    <a:pt x="17"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5" name="Freeform 125"/>
            <p:cNvSpPr>
              <a:spLocks/>
            </p:cNvSpPr>
            <p:nvPr/>
          </p:nvSpPr>
          <p:spPr bwMode="auto">
            <a:xfrm>
              <a:off x="3992" y="1158"/>
              <a:ext cx="17" cy="18"/>
            </a:xfrm>
            <a:custGeom>
              <a:avLst/>
              <a:gdLst>
                <a:gd name="T0" fmla="*/ 17 w 17"/>
                <a:gd name="T1" fmla="*/ 3 h 18"/>
                <a:gd name="T2" fmla="*/ 15 w 17"/>
                <a:gd name="T3" fmla="*/ 0 h 18"/>
                <a:gd name="T4" fmla="*/ 0 w 17"/>
                <a:gd name="T5" fmla="*/ 15 h 18"/>
                <a:gd name="T6" fmla="*/ 3 w 17"/>
                <a:gd name="T7" fmla="*/ 18 h 18"/>
                <a:gd name="T8" fmla="*/ 17 w 17"/>
                <a:gd name="T9" fmla="*/ 3 h 18"/>
              </a:gdLst>
              <a:ahLst/>
              <a:cxnLst>
                <a:cxn ang="0">
                  <a:pos x="T0" y="T1"/>
                </a:cxn>
                <a:cxn ang="0">
                  <a:pos x="T2" y="T3"/>
                </a:cxn>
                <a:cxn ang="0">
                  <a:pos x="T4" y="T5"/>
                </a:cxn>
                <a:cxn ang="0">
                  <a:pos x="T6" y="T7"/>
                </a:cxn>
                <a:cxn ang="0">
                  <a:pos x="T8" y="T9"/>
                </a:cxn>
              </a:cxnLst>
              <a:rect l="0" t="0" r="r" b="b"/>
              <a:pathLst>
                <a:path w="17" h="18">
                  <a:moveTo>
                    <a:pt x="17" y="3"/>
                  </a:moveTo>
                  <a:lnTo>
                    <a:pt x="15" y="0"/>
                  </a:lnTo>
                  <a:lnTo>
                    <a:pt x="0" y="15"/>
                  </a:lnTo>
                  <a:lnTo>
                    <a:pt x="3" y="18"/>
                  </a:lnTo>
                  <a:lnTo>
                    <a:pt x="17"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6" name="Freeform 126"/>
            <p:cNvSpPr>
              <a:spLocks/>
            </p:cNvSpPr>
            <p:nvPr/>
          </p:nvSpPr>
          <p:spPr bwMode="auto">
            <a:xfrm>
              <a:off x="3947" y="1184"/>
              <a:ext cx="42" cy="83"/>
            </a:xfrm>
            <a:custGeom>
              <a:avLst/>
              <a:gdLst>
                <a:gd name="T0" fmla="*/ 9 w 42"/>
                <a:gd name="T1" fmla="*/ 83 h 83"/>
                <a:gd name="T2" fmla="*/ 0 w 42"/>
                <a:gd name="T3" fmla="*/ 79 h 83"/>
                <a:gd name="T4" fmla="*/ 32 w 42"/>
                <a:gd name="T5" fmla="*/ 0 h 83"/>
                <a:gd name="T6" fmla="*/ 42 w 42"/>
                <a:gd name="T7" fmla="*/ 4 h 83"/>
                <a:gd name="T8" fmla="*/ 9 w 42"/>
                <a:gd name="T9" fmla="*/ 83 h 83"/>
              </a:gdLst>
              <a:ahLst/>
              <a:cxnLst>
                <a:cxn ang="0">
                  <a:pos x="T0" y="T1"/>
                </a:cxn>
                <a:cxn ang="0">
                  <a:pos x="T2" y="T3"/>
                </a:cxn>
                <a:cxn ang="0">
                  <a:pos x="T4" y="T5"/>
                </a:cxn>
                <a:cxn ang="0">
                  <a:pos x="T6" y="T7"/>
                </a:cxn>
                <a:cxn ang="0">
                  <a:pos x="T8" y="T9"/>
                </a:cxn>
              </a:cxnLst>
              <a:rect l="0" t="0" r="r" b="b"/>
              <a:pathLst>
                <a:path w="42" h="83">
                  <a:moveTo>
                    <a:pt x="9" y="83"/>
                  </a:moveTo>
                  <a:lnTo>
                    <a:pt x="0" y="79"/>
                  </a:lnTo>
                  <a:lnTo>
                    <a:pt x="32" y="0"/>
                  </a:lnTo>
                  <a:lnTo>
                    <a:pt x="42" y="4"/>
                  </a:lnTo>
                  <a:lnTo>
                    <a:pt x="9" y="8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7" name="Freeform 127"/>
            <p:cNvSpPr>
              <a:spLocks/>
            </p:cNvSpPr>
            <p:nvPr/>
          </p:nvSpPr>
          <p:spPr bwMode="auto">
            <a:xfrm>
              <a:off x="3947" y="1184"/>
              <a:ext cx="42" cy="83"/>
            </a:xfrm>
            <a:custGeom>
              <a:avLst/>
              <a:gdLst>
                <a:gd name="T0" fmla="*/ 9 w 42"/>
                <a:gd name="T1" fmla="*/ 83 h 83"/>
                <a:gd name="T2" fmla="*/ 0 w 42"/>
                <a:gd name="T3" fmla="*/ 79 h 83"/>
                <a:gd name="T4" fmla="*/ 32 w 42"/>
                <a:gd name="T5" fmla="*/ 0 h 83"/>
                <a:gd name="T6" fmla="*/ 42 w 42"/>
                <a:gd name="T7" fmla="*/ 4 h 83"/>
                <a:gd name="T8" fmla="*/ 9 w 42"/>
                <a:gd name="T9" fmla="*/ 83 h 83"/>
              </a:gdLst>
              <a:ahLst/>
              <a:cxnLst>
                <a:cxn ang="0">
                  <a:pos x="T0" y="T1"/>
                </a:cxn>
                <a:cxn ang="0">
                  <a:pos x="T2" y="T3"/>
                </a:cxn>
                <a:cxn ang="0">
                  <a:pos x="T4" y="T5"/>
                </a:cxn>
                <a:cxn ang="0">
                  <a:pos x="T6" y="T7"/>
                </a:cxn>
                <a:cxn ang="0">
                  <a:pos x="T8" y="T9"/>
                </a:cxn>
              </a:cxnLst>
              <a:rect l="0" t="0" r="r" b="b"/>
              <a:pathLst>
                <a:path w="42" h="83">
                  <a:moveTo>
                    <a:pt x="9" y="83"/>
                  </a:moveTo>
                  <a:lnTo>
                    <a:pt x="0" y="79"/>
                  </a:lnTo>
                  <a:lnTo>
                    <a:pt x="32" y="0"/>
                  </a:lnTo>
                  <a:lnTo>
                    <a:pt x="42" y="4"/>
                  </a:lnTo>
                  <a:lnTo>
                    <a:pt x="9" y="8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8" name="Freeform 128"/>
            <p:cNvSpPr>
              <a:spLocks/>
            </p:cNvSpPr>
            <p:nvPr/>
          </p:nvSpPr>
          <p:spPr bwMode="auto">
            <a:xfrm>
              <a:off x="3951" y="1177"/>
              <a:ext cx="102" cy="103"/>
            </a:xfrm>
            <a:custGeom>
              <a:avLst/>
              <a:gdLst>
                <a:gd name="T0" fmla="*/ 102 w 102"/>
                <a:gd name="T1" fmla="*/ 59 h 103"/>
                <a:gd name="T2" fmla="*/ 84 w 102"/>
                <a:gd name="T3" fmla="*/ 103 h 103"/>
                <a:gd name="T4" fmla="*/ 0 w 102"/>
                <a:gd name="T5" fmla="*/ 103 h 103"/>
                <a:gd name="T6" fmla="*/ 43 w 102"/>
                <a:gd name="T7" fmla="*/ 0 h 103"/>
                <a:gd name="T8" fmla="*/ 102 w 102"/>
                <a:gd name="T9" fmla="*/ 59 h 103"/>
              </a:gdLst>
              <a:ahLst/>
              <a:cxnLst>
                <a:cxn ang="0">
                  <a:pos x="T0" y="T1"/>
                </a:cxn>
                <a:cxn ang="0">
                  <a:pos x="T2" y="T3"/>
                </a:cxn>
                <a:cxn ang="0">
                  <a:pos x="T4" y="T5"/>
                </a:cxn>
                <a:cxn ang="0">
                  <a:pos x="T6" y="T7"/>
                </a:cxn>
                <a:cxn ang="0">
                  <a:pos x="T8" y="T9"/>
                </a:cxn>
              </a:cxnLst>
              <a:rect l="0" t="0" r="r" b="b"/>
              <a:pathLst>
                <a:path w="102" h="103">
                  <a:moveTo>
                    <a:pt x="102" y="59"/>
                  </a:moveTo>
                  <a:lnTo>
                    <a:pt x="84" y="103"/>
                  </a:lnTo>
                  <a:lnTo>
                    <a:pt x="0" y="103"/>
                  </a:lnTo>
                  <a:lnTo>
                    <a:pt x="43" y="0"/>
                  </a:lnTo>
                  <a:lnTo>
                    <a:pt x="102" y="5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09" name="Freeform 129"/>
            <p:cNvSpPr>
              <a:spLocks/>
            </p:cNvSpPr>
            <p:nvPr/>
          </p:nvSpPr>
          <p:spPr bwMode="auto">
            <a:xfrm>
              <a:off x="3951" y="1177"/>
              <a:ext cx="102" cy="103"/>
            </a:xfrm>
            <a:custGeom>
              <a:avLst/>
              <a:gdLst>
                <a:gd name="T0" fmla="*/ 102 w 102"/>
                <a:gd name="T1" fmla="*/ 59 h 103"/>
                <a:gd name="T2" fmla="*/ 84 w 102"/>
                <a:gd name="T3" fmla="*/ 103 h 103"/>
                <a:gd name="T4" fmla="*/ 0 w 102"/>
                <a:gd name="T5" fmla="*/ 103 h 103"/>
                <a:gd name="T6" fmla="*/ 43 w 102"/>
                <a:gd name="T7" fmla="*/ 0 h 103"/>
                <a:gd name="T8" fmla="*/ 102 w 102"/>
                <a:gd name="T9" fmla="*/ 59 h 103"/>
              </a:gdLst>
              <a:ahLst/>
              <a:cxnLst>
                <a:cxn ang="0">
                  <a:pos x="T0" y="T1"/>
                </a:cxn>
                <a:cxn ang="0">
                  <a:pos x="T2" y="T3"/>
                </a:cxn>
                <a:cxn ang="0">
                  <a:pos x="T4" y="T5"/>
                </a:cxn>
                <a:cxn ang="0">
                  <a:pos x="T6" y="T7"/>
                </a:cxn>
                <a:cxn ang="0">
                  <a:pos x="T8" y="T9"/>
                </a:cxn>
              </a:cxnLst>
              <a:rect l="0" t="0" r="r" b="b"/>
              <a:pathLst>
                <a:path w="102" h="103">
                  <a:moveTo>
                    <a:pt x="102" y="59"/>
                  </a:moveTo>
                  <a:lnTo>
                    <a:pt x="84" y="103"/>
                  </a:lnTo>
                  <a:lnTo>
                    <a:pt x="0" y="103"/>
                  </a:lnTo>
                  <a:lnTo>
                    <a:pt x="43" y="0"/>
                  </a:lnTo>
                  <a:lnTo>
                    <a:pt x="102" y="5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0" name="Freeform 130"/>
            <p:cNvSpPr>
              <a:spLocks/>
            </p:cNvSpPr>
            <p:nvPr/>
          </p:nvSpPr>
          <p:spPr bwMode="auto">
            <a:xfrm>
              <a:off x="3950" y="1303"/>
              <a:ext cx="86" cy="12"/>
            </a:xfrm>
            <a:custGeom>
              <a:avLst/>
              <a:gdLst>
                <a:gd name="T0" fmla="*/ 85 w 86"/>
                <a:gd name="T1" fmla="*/ 0 h 12"/>
                <a:gd name="T2" fmla="*/ 1 w 86"/>
                <a:gd name="T3" fmla="*/ 0 h 12"/>
                <a:gd name="T4" fmla="*/ 0 w 86"/>
                <a:gd name="T5" fmla="*/ 3 h 12"/>
                <a:gd name="T6" fmla="*/ 86 w 86"/>
                <a:gd name="T7" fmla="*/ 12 h 12"/>
                <a:gd name="T8" fmla="*/ 85 w 86"/>
                <a:gd name="T9" fmla="*/ 0 h 12"/>
              </a:gdLst>
              <a:ahLst/>
              <a:cxnLst>
                <a:cxn ang="0">
                  <a:pos x="T0" y="T1"/>
                </a:cxn>
                <a:cxn ang="0">
                  <a:pos x="T2" y="T3"/>
                </a:cxn>
                <a:cxn ang="0">
                  <a:pos x="T4" y="T5"/>
                </a:cxn>
                <a:cxn ang="0">
                  <a:pos x="T6" y="T7"/>
                </a:cxn>
                <a:cxn ang="0">
                  <a:pos x="T8" y="T9"/>
                </a:cxn>
              </a:cxnLst>
              <a:rect l="0" t="0" r="r" b="b"/>
              <a:pathLst>
                <a:path w="86" h="12">
                  <a:moveTo>
                    <a:pt x="85" y="0"/>
                  </a:moveTo>
                  <a:lnTo>
                    <a:pt x="1" y="0"/>
                  </a:lnTo>
                  <a:lnTo>
                    <a:pt x="0" y="3"/>
                  </a:lnTo>
                  <a:lnTo>
                    <a:pt x="86" y="12"/>
                  </a:lnTo>
                  <a:lnTo>
                    <a:pt x="85"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1" name="Freeform 131"/>
            <p:cNvSpPr>
              <a:spLocks/>
            </p:cNvSpPr>
            <p:nvPr/>
          </p:nvSpPr>
          <p:spPr bwMode="auto">
            <a:xfrm>
              <a:off x="3950" y="1303"/>
              <a:ext cx="86" cy="12"/>
            </a:xfrm>
            <a:custGeom>
              <a:avLst/>
              <a:gdLst>
                <a:gd name="T0" fmla="*/ 85 w 86"/>
                <a:gd name="T1" fmla="*/ 0 h 12"/>
                <a:gd name="T2" fmla="*/ 1 w 86"/>
                <a:gd name="T3" fmla="*/ 0 h 12"/>
                <a:gd name="T4" fmla="*/ 0 w 86"/>
                <a:gd name="T5" fmla="*/ 3 h 12"/>
                <a:gd name="T6" fmla="*/ 86 w 86"/>
                <a:gd name="T7" fmla="*/ 12 h 12"/>
                <a:gd name="T8" fmla="*/ 85 w 86"/>
                <a:gd name="T9" fmla="*/ 0 h 12"/>
              </a:gdLst>
              <a:ahLst/>
              <a:cxnLst>
                <a:cxn ang="0">
                  <a:pos x="T0" y="T1"/>
                </a:cxn>
                <a:cxn ang="0">
                  <a:pos x="T2" y="T3"/>
                </a:cxn>
                <a:cxn ang="0">
                  <a:pos x="T4" y="T5"/>
                </a:cxn>
                <a:cxn ang="0">
                  <a:pos x="T6" y="T7"/>
                </a:cxn>
                <a:cxn ang="0">
                  <a:pos x="T8" y="T9"/>
                </a:cxn>
              </a:cxnLst>
              <a:rect l="0" t="0" r="r" b="b"/>
              <a:pathLst>
                <a:path w="86" h="12">
                  <a:moveTo>
                    <a:pt x="85" y="0"/>
                  </a:moveTo>
                  <a:lnTo>
                    <a:pt x="1" y="0"/>
                  </a:lnTo>
                  <a:lnTo>
                    <a:pt x="0" y="3"/>
                  </a:lnTo>
                  <a:lnTo>
                    <a:pt x="86" y="12"/>
                  </a:lnTo>
                  <a:lnTo>
                    <a:pt x="8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2" name="Rectangle 132"/>
            <p:cNvSpPr>
              <a:spLocks noChangeArrowheads="1"/>
            </p:cNvSpPr>
            <p:nvPr/>
          </p:nvSpPr>
          <p:spPr bwMode="auto">
            <a:xfrm>
              <a:off x="3947" y="1281"/>
              <a:ext cx="4" cy="21"/>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3" name="Rectangle 133"/>
            <p:cNvSpPr>
              <a:spLocks noChangeArrowheads="1"/>
            </p:cNvSpPr>
            <p:nvPr/>
          </p:nvSpPr>
          <p:spPr bwMode="auto">
            <a:xfrm>
              <a:off x="3947" y="1281"/>
              <a:ext cx="4" cy="21"/>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4" name="Freeform 134"/>
            <p:cNvSpPr>
              <a:spLocks/>
            </p:cNvSpPr>
            <p:nvPr/>
          </p:nvSpPr>
          <p:spPr bwMode="auto">
            <a:xfrm>
              <a:off x="4110" y="1055"/>
              <a:ext cx="62" cy="69"/>
            </a:xfrm>
            <a:custGeom>
              <a:avLst/>
              <a:gdLst>
                <a:gd name="T0" fmla="*/ 62 w 62"/>
                <a:gd name="T1" fmla="*/ 60 h 69"/>
                <a:gd name="T2" fmla="*/ 3 w 62"/>
                <a:gd name="T3" fmla="*/ 0 h 69"/>
                <a:gd name="T4" fmla="*/ 0 w 62"/>
                <a:gd name="T5" fmla="*/ 2 h 69"/>
                <a:gd name="T6" fmla="*/ 54 w 62"/>
                <a:gd name="T7" fmla="*/ 69 h 69"/>
                <a:gd name="T8" fmla="*/ 62 w 62"/>
                <a:gd name="T9" fmla="*/ 60 h 69"/>
              </a:gdLst>
              <a:ahLst/>
              <a:cxnLst>
                <a:cxn ang="0">
                  <a:pos x="T0" y="T1"/>
                </a:cxn>
                <a:cxn ang="0">
                  <a:pos x="T2" y="T3"/>
                </a:cxn>
                <a:cxn ang="0">
                  <a:pos x="T4" y="T5"/>
                </a:cxn>
                <a:cxn ang="0">
                  <a:pos x="T6" y="T7"/>
                </a:cxn>
                <a:cxn ang="0">
                  <a:pos x="T8" y="T9"/>
                </a:cxn>
              </a:cxnLst>
              <a:rect l="0" t="0" r="r" b="b"/>
              <a:pathLst>
                <a:path w="62" h="69">
                  <a:moveTo>
                    <a:pt x="62" y="60"/>
                  </a:moveTo>
                  <a:lnTo>
                    <a:pt x="3" y="0"/>
                  </a:lnTo>
                  <a:lnTo>
                    <a:pt x="0" y="2"/>
                  </a:lnTo>
                  <a:lnTo>
                    <a:pt x="54" y="69"/>
                  </a:lnTo>
                  <a:lnTo>
                    <a:pt x="62" y="6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5" name="Freeform 135"/>
            <p:cNvSpPr>
              <a:spLocks/>
            </p:cNvSpPr>
            <p:nvPr/>
          </p:nvSpPr>
          <p:spPr bwMode="auto">
            <a:xfrm>
              <a:off x="4110" y="1055"/>
              <a:ext cx="62" cy="69"/>
            </a:xfrm>
            <a:custGeom>
              <a:avLst/>
              <a:gdLst>
                <a:gd name="T0" fmla="*/ 62 w 62"/>
                <a:gd name="T1" fmla="*/ 60 h 69"/>
                <a:gd name="T2" fmla="*/ 3 w 62"/>
                <a:gd name="T3" fmla="*/ 0 h 69"/>
                <a:gd name="T4" fmla="*/ 0 w 62"/>
                <a:gd name="T5" fmla="*/ 2 h 69"/>
                <a:gd name="T6" fmla="*/ 54 w 62"/>
                <a:gd name="T7" fmla="*/ 69 h 69"/>
                <a:gd name="T8" fmla="*/ 62 w 62"/>
                <a:gd name="T9" fmla="*/ 60 h 69"/>
              </a:gdLst>
              <a:ahLst/>
              <a:cxnLst>
                <a:cxn ang="0">
                  <a:pos x="T0" y="T1"/>
                </a:cxn>
                <a:cxn ang="0">
                  <a:pos x="T2" y="T3"/>
                </a:cxn>
                <a:cxn ang="0">
                  <a:pos x="T4" y="T5"/>
                </a:cxn>
                <a:cxn ang="0">
                  <a:pos x="T6" y="T7"/>
                </a:cxn>
                <a:cxn ang="0">
                  <a:pos x="T8" y="T9"/>
                </a:cxn>
              </a:cxnLst>
              <a:rect l="0" t="0" r="r" b="b"/>
              <a:pathLst>
                <a:path w="62" h="69">
                  <a:moveTo>
                    <a:pt x="62" y="60"/>
                  </a:moveTo>
                  <a:lnTo>
                    <a:pt x="3" y="0"/>
                  </a:lnTo>
                  <a:lnTo>
                    <a:pt x="0" y="2"/>
                  </a:lnTo>
                  <a:lnTo>
                    <a:pt x="54" y="69"/>
                  </a:lnTo>
                  <a:lnTo>
                    <a:pt x="62" y="6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6" name="Freeform 136"/>
            <p:cNvSpPr>
              <a:spLocks/>
            </p:cNvSpPr>
            <p:nvPr/>
          </p:nvSpPr>
          <p:spPr bwMode="auto">
            <a:xfrm>
              <a:off x="4111" y="1037"/>
              <a:ext cx="17" cy="17"/>
            </a:xfrm>
            <a:custGeom>
              <a:avLst/>
              <a:gdLst>
                <a:gd name="T0" fmla="*/ 2 w 17"/>
                <a:gd name="T1" fmla="*/ 17 h 17"/>
                <a:gd name="T2" fmla="*/ 0 w 17"/>
                <a:gd name="T3" fmla="*/ 15 h 17"/>
                <a:gd name="T4" fmla="*/ 15 w 17"/>
                <a:gd name="T5" fmla="*/ 0 h 17"/>
                <a:gd name="T6" fmla="*/ 17 w 17"/>
                <a:gd name="T7" fmla="*/ 3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lnTo>
                    <a:pt x="0" y="15"/>
                  </a:lnTo>
                  <a:lnTo>
                    <a:pt x="15" y="0"/>
                  </a:lnTo>
                  <a:lnTo>
                    <a:pt x="17" y="3"/>
                  </a:lnTo>
                  <a:lnTo>
                    <a:pt x="2" y="1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7" name="Freeform 137"/>
            <p:cNvSpPr>
              <a:spLocks/>
            </p:cNvSpPr>
            <p:nvPr/>
          </p:nvSpPr>
          <p:spPr bwMode="auto">
            <a:xfrm>
              <a:off x="4111" y="1037"/>
              <a:ext cx="17" cy="17"/>
            </a:xfrm>
            <a:custGeom>
              <a:avLst/>
              <a:gdLst>
                <a:gd name="T0" fmla="*/ 2 w 17"/>
                <a:gd name="T1" fmla="*/ 17 h 17"/>
                <a:gd name="T2" fmla="*/ 0 w 17"/>
                <a:gd name="T3" fmla="*/ 15 h 17"/>
                <a:gd name="T4" fmla="*/ 15 w 17"/>
                <a:gd name="T5" fmla="*/ 0 h 17"/>
                <a:gd name="T6" fmla="*/ 17 w 17"/>
                <a:gd name="T7" fmla="*/ 3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lnTo>
                    <a:pt x="0" y="15"/>
                  </a:lnTo>
                  <a:lnTo>
                    <a:pt x="15" y="0"/>
                  </a:lnTo>
                  <a:lnTo>
                    <a:pt x="17" y="3"/>
                  </a:lnTo>
                  <a:lnTo>
                    <a:pt x="2"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8" name="Freeform 138"/>
            <p:cNvSpPr>
              <a:spLocks/>
            </p:cNvSpPr>
            <p:nvPr/>
          </p:nvSpPr>
          <p:spPr bwMode="auto">
            <a:xfrm>
              <a:off x="4137" y="992"/>
              <a:ext cx="82" cy="42"/>
            </a:xfrm>
            <a:custGeom>
              <a:avLst/>
              <a:gdLst>
                <a:gd name="T0" fmla="*/ 82 w 82"/>
                <a:gd name="T1" fmla="*/ 9 h 42"/>
                <a:gd name="T2" fmla="*/ 78 w 82"/>
                <a:gd name="T3" fmla="*/ 0 h 42"/>
                <a:gd name="T4" fmla="*/ 0 w 82"/>
                <a:gd name="T5" fmla="*/ 32 h 42"/>
                <a:gd name="T6" fmla="*/ 4 w 82"/>
                <a:gd name="T7" fmla="*/ 42 h 42"/>
                <a:gd name="T8" fmla="*/ 82 w 82"/>
                <a:gd name="T9" fmla="*/ 9 h 42"/>
              </a:gdLst>
              <a:ahLst/>
              <a:cxnLst>
                <a:cxn ang="0">
                  <a:pos x="T0" y="T1"/>
                </a:cxn>
                <a:cxn ang="0">
                  <a:pos x="T2" y="T3"/>
                </a:cxn>
                <a:cxn ang="0">
                  <a:pos x="T4" y="T5"/>
                </a:cxn>
                <a:cxn ang="0">
                  <a:pos x="T6" y="T7"/>
                </a:cxn>
                <a:cxn ang="0">
                  <a:pos x="T8" y="T9"/>
                </a:cxn>
              </a:cxnLst>
              <a:rect l="0" t="0" r="r" b="b"/>
              <a:pathLst>
                <a:path w="82" h="42">
                  <a:moveTo>
                    <a:pt x="82" y="9"/>
                  </a:moveTo>
                  <a:lnTo>
                    <a:pt x="78" y="0"/>
                  </a:lnTo>
                  <a:lnTo>
                    <a:pt x="0" y="32"/>
                  </a:lnTo>
                  <a:lnTo>
                    <a:pt x="4" y="42"/>
                  </a:lnTo>
                  <a:lnTo>
                    <a:pt x="82" y="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19" name="Freeform 139"/>
            <p:cNvSpPr>
              <a:spLocks/>
            </p:cNvSpPr>
            <p:nvPr/>
          </p:nvSpPr>
          <p:spPr bwMode="auto">
            <a:xfrm>
              <a:off x="4137" y="992"/>
              <a:ext cx="82" cy="42"/>
            </a:xfrm>
            <a:custGeom>
              <a:avLst/>
              <a:gdLst>
                <a:gd name="T0" fmla="*/ 82 w 82"/>
                <a:gd name="T1" fmla="*/ 9 h 42"/>
                <a:gd name="T2" fmla="*/ 78 w 82"/>
                <a:gd name="T3" fmla="*/ 0 h 42"/>
                <a:gd name="T4" fmla="*/ 0 w 82"/>
                <a:gd name="T5" fmla="*/ 32 h 42"/>
                <a:gd name="T6" fmla="*/ 4 w 82"/>
                <a:gd name="T7" fmla="*/ 42 h 42"/>
                <a:gd name="T8" fmla="*/ 82 w 82"/>
                <a:gd name="T9" fmla="*/ 9 h 42"/>
              </a:gdLst>
              <a:ahLst/>
              <a:cxnLst>
                <a:cxn ang="0">
                  <a:pos x="T0" y="T1"/>
                </a:cxn>
                <a:cxn ang="0">
                  <a:pos x="T2" y="T3"/>
                </a:cxn>
                <a:cxn ang="0">
                  <a:pos x="T4" y="T5"/>
                </a:cxn>
                <a:cxn ang="0">
                  <a:pos x="T6" y="T7"/>
                </a:cxn>
                <a:cxn ang="0">
                  <a:pos x="T8" y="T9"/>
                </a:cxn>
              </a:cxnLst>
              <a:rect l="0" t="0" r="r" b="b"/>
              <a:pathLst>
                <a:path w="82" h="42">
                  <a:moveTo>
                    <a:pt x="82" y="9"/>
                  </a:moveTo>
                  <a:lnTo>
                    <a:pt x="78" y="0"/>
                  </a:lnTo>
                  <a:lnTo>
                    <a:pt x="0" y="32"/>
                  </a:lnTo>
                  <a:lnTo>
                    <a:pt x="4" y="42"/>
                  </a:lnTo>
                  <a:lnTo>
                    <a:pt x="82"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0" name="Freeform 140"/>
            <p:cNvSpPr>
              <a:spLocks/>
            </p:cNvSpPr>
            <p:nvPr/>
          </p:nvSpPr>
          <p:spPr bwMode="auto">
            <a:xfrm>
              <a:off x="4129" y="996"/>
              <a:ext cx="103" cy="102"/>
            </a:xfrm>
            <a:custGeom>
              <a:avLst/>
              <a:gdLst>
                <a:gd name="T0" fmla="*/ 60 w 103"/>
                <a:gd name="T1" fmla="*/ 102 h 102"/>
                <a:gd name="T2" fmla="*/ 103 w 103"/>
                <a:gd name="T3" fmla="*/ 84 h 102"/>
                <a:gd name="T4" fmla="*/ 103 w 103"/>
                <a:gd name="T5" fmla="*/ 0 h 102"/>
                <a:gd name="T6" fmla="*/ 0 w 103"/>
                <a:gd name="T7" fmla="*/ 43 h 102"/>
                <a:gd name="T8" fmla="*/ 60 w 103"/>
                <a:gd name="T9" fmla="*/ 102 h 102"/>
              </a:gdLst>
              <a:ahLst/>
              <a:cxnLst>
                <a:cxn ang="0">
                  <a:pos x="T0" y="T1"/>
                </a:cxn>
                <a:cxn ang="0">
                  <a:pos x="T2" y="T3"/>
                </a:cxn>
                <a:cxn ang="0">
                  <a:pos x="T4" y="T5"/>
                </a:cxn>
                <a:cxn ang="0">
                  <a:pos x="T6" y="T7"/>
                </a:cxn>
                <a:cxn ang="0">
                  <a:pos x="T8" y="T9"/>
                </a:cxn>
              </a:cxnLst>
              <a:rect l="0" t="0" r="r" b="b"/>
              <a:pathLst>
                <a:path w="103" h="102">
                  <a:moveTo>
                    <a:pt x="60" y="102"/>
                  </a:moveTo>
                  <a:lnTo>
                    <a:pt x="103" y="84"/>
                  </a:lnTo>
                  <a:lnTo>
                    <a:pt x="103" y="0"/>
                  </a:lnTo>
                  <a:lnTo>
                    <a:pt x="0" y="43"/>
                  </a:lnTo>
                  <a:lnTo>
                    <a:pt x="60" y="10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1" name="Freeform 141"/>
            <p:cNvSpPr>
              <a:spLocks/>
            </p:cNvSpPr>
            <p:nvPr/>
          </p:nvSpPr>
          <p:spPr bwMode="auto">
            <a:xfrm>
              <a:off x="4129" y="996"/>
              <a:ext cx="103" cy="102"/>
            </a:xfrm>
            <a:custGeom>
              <a:avLst/>
              <a:gdLst>
                <a:gd name="T0" fmla="*/ 60 w 103"/>
                <a:gd name="T1" fmla="*/ 102 h 102"/>
                <a:gd name="T2" fmla="*/ 103 w 103"/>
                <a:gd name="T3" fmla="*/ 84 h 102"/>
                <a:gd name="T4" fmla="*/ 103 w 103"/>
                <a:gd name="T5" fmla="*/ 0 h 102"/>
                <a:gd name="T6" fmla="*/ 0 w 103"/>
                <a:gd name="T7" fmla="*/ 43 h 102"/>
                <a:gd name="T8" fmla="*/ 60 w 103"/>
                <a:gd name="T9" fmla="*/ 102 h 102"/>
              </a:gdLst>
              <a:ahLst/>
              <a:cxnLst>
                <a:cxn ang="0">
                  <a:pos x="T0" y="T1"/>
                </a:cxn>
                <a:cxn ang="0">
                  <a:pos x="T2" y="T3"/>
                </a:cxn>
                <a:cxn ang="0">
                  <a:pos x="T4" y="T5"/>
                </a:cxn>
                <a:cxn ang="0">
                  <a:pos x="T6" y="T7"/>
                </a:cxn>
                <a:cxn ang="0">
                  <a:pos x="T8" y="T9"/>
                </a:cxn>
              </a:cxnLst>
              <a:rect l="0" t="0" r="r" b="b"/>
              <a:pathLst>
                <a:path w="103" h="102">
                  <a:moveTo>
                    <a:pt x="60" y="102"/>
                  </a:moveTo>
                  <a:lnTo>
                    <a:pt x="103" y="84"/>
                  </a:lnTo>
                  <a:lnTo>
                    <a:pt x="103" y="0"/>
                  </a:lnTo>
                  <a:lnTo>
                    <a:pt x="0" y="43"/>
                  </a:lnTo>
                  <a:lnTo>
                    <a:pt x="60" y="10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2" name="Freeform 142"/>
            <p:cNvSpPr>
              <a:spLocks/>
            </p:cNvSpPr>
            <p:nvPr/>
          </p:nvSpPr>
          <p:spPr bwMode="auto">
            <a:xfrm>
              <a:off x="4255" y="995"/>
              <a:ext cx="12" cy="86"/>
            </a:xfrm>
            <a:custGeom>
              <a:avLst/>
              <a:gdLst>
                <a:gd name="T0" fmla="*/ 0 w 12"/>
                <a:gd name="T1" fmla="*/ 85 h 86"/>
                <a:gd name="T2" fmla="*/ 0 w 12"/>
                <a:gd name="T3" fmla="*/ 1 h 86"/>
                <a:gd name="T4" fmla="*/ 4 w 12"/>
                <a:gd name="T5" fmla="*/ 0 h 86"/>
                <a:gd name="T6" fmla="*/ 12 w 12"/>
                <a:gd name="T7" fmla="*/ 86 h 86"/>
                <a:gd name="T8" fmla="*/ 0 w 12"/>
                <a:gd name="T9" fmla="*/ 85 h 86"/>
              </a:gdLst>
              <a:ahLst/>
              <a:cxnLst>
                <a:cxn ang="0">
                  <a:pos x="T0" y="T1"/>
                </a:cxn>
                <a:cxn ang="0">
                  <a:pos x="T2" y="T3"/>
                </a:cxn>
                <a:cxn ang="0">
                  <a:pos x="T4" y="T5"/>
                </a:cxn>
                <a:cxn ang="0">
                  <a:pos x="T6" y="T7"/>
                </a:cxn>
                <a:cxn ang="0">
                  <a:pos x="T8" y="T9"/>
                </a:cxn>
              </a:cxnLst>
              <a:rect l="0" t="0" r="r" b="b"/>
              <a:pathLst>
                <a:path w="12" h="86">
                  <a:moveTo>
                    <a:pt x="0" y="85"/>
                  </a:moveTo>
                  <a:lnTo>
                    <a:pt x="0" y="1"/>
                  </a:lnTo>
                  <a:lnTo>
                    <a:pt x="4" y="0"/>
                  </a:lnTo>
                  <a:lnTo>
                    <a:pt x="12" y="86"/>
                  </a:lnTo>
                  <a:lnTo>
                    <a:pt x="0" y="8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3" name="Freeform 143"/>
            <p:cNvSpPr>
              <a:spLocks/>
            </p:cNvSpPr>
            <p:nvPr/>
          </p:nvSpPr>
          <p:spPr bwMode="auto">
            <a:xfrm>
              <a:off x="4255" y="995"/>
              <a:ext cx="12" cy="86"/>
            </a:xfrm>
            <a:custGeom>
              <a:avLst/>
              <a:gdLst>
                <a:gd name="T0" fmla="*/ 0 w 12"/>
                <a:gd name="T1" fmla="*/ 85 h 86"/>
                <a:gd name="T2" fmla="*/ 0 w 12"/>
                <a:gd name="T3" fmla="*/ 1 h 86"/>
                <a:gd name="T4" fmla="*/ 4 w 12"/>
                <a:gd name="T5" fmla="*/ 0 h 86"/>
                <a:gd name="T6" fmla="*/ 12 w 12"/>
                <a:gd name="T7" fmla="*/ 86 h 86"/>
                <a:gd name="T8" fmla="*/ 0 w 12"/>
                <a:gd name="T9" fmla="*/ 85 h 86"/>
              </a:gdLst>
              <a:ahLst/>
              <a:cxnLst>
                <a:cxn ang="0">
                  <a:pos x="T0" y="T1"/>
                </a:cxn>
                <a:cxn ang="0">
                  <a:pos x="T2" y="T3"/>
                </a:cxn>
                <a:cxn ang="0">
                  <a:pos x="T4" y="T5"/>
                </a:cxn>
                <a:cxn ang="0">
                  <a:pos x="T6" y="T7"/>
                </a:cxn>
                <a:cxn ang="0">
                  <a:pos x="T8" y="T9"/>
                </a:cxn>
              </a:cxnLst>
              <a:rect l="0" t="0" r="r" b="b"/>
              <a:pathLst>
                <a:path w="12" h="86">
                  <a:moveTo>
                    <a:pt x="0" y="85"/>
                  </a:moveTo>
                  <a:lnTo>
                    <a:pt x="0" y="1"/>
                  </a:lnTo>
                  <a:lnTo>
                    <a:pt x="4" y="0"/>
                  </a:lnTo>
                  <a:lnTo>
                    <a:pt x="12" y="86"/>
                  </a:lnTo>
                  <a:lnTo>
                    <a:pt x="0"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4" name="Rectangle 144"/>
            <p:cNvSpPr>
              <a:spLocks noChangeArrowheads="1"/>
            </p:cNvSpPr>
            <p:nvPr/>
          </p:nvSpPr>
          <p:spPr bwMode="auto">
            <a:xfrm>
              <a:off x="4233" y="992"/>
              <a:ext cx="21" cy="4"/>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5" name="Rectangle 145"/>
            <p:cNvSpPr>
              <a:spLocks noChangeArrowheads="1"/>
            </p:cNvSpPr>
            <p:nvPr/>
          </p:nvSpPr>
          <p:spPr bwMode="auto">
            <a:xfrm>
              <a:off x="4233" y="992"/>
              <a:ext cx="21" cy="4"/>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6" name="Freeform 146"/>
            <p:cNvSpPr>
              <a:spLocks/>
            </p:cNvSpPr>
            <p:nvPr/>
          </p:nvSpPr>
          <p:spPr bwMode="auto">
            <a:xfrm>
              <a:off x="4388" y="996"/>
              <a:ext cx="12" cy="85"/>
            </a:xfrm>
            <a:custGeom>
              <a:avLst/>
              <a:gdLst>
                <a:gd name="T0" fmla="*/ 12 w 12"/>
                <a:gd name="T1" fmla="*/ 85 h 85"/>
                <a:gd name="T2" fmla="*/ 12 w 12"/>
                <a:gd name="T3" fmla="*/ 0 h 85"/>
                <a:gd name="T4" fmla="*/ 9 w 12"/>
                <a:gd name="T5" fmla="*/ 0 h 85"/>
                <a:gd name="T6" fmla="*/ 0 w 12"/>
                <a:gd name="T7" fmla="*/ 85 h 85"/>
                <a:gd name="T8" fmla="*/ 12 w 12"/>
                <a:gd name="T9" fmla="*/ 85 h 85"/>
              </a:gdLst>
              <a:ahLst/>
              <a:cxnLst>
                <a:cxn ang="0">
                  <a:pos x="T0" y="T1"/>
                </a:cxn>
                <a:cxn ang="0">
                  <a:pos x="T2" y="T3"/>
                </a:cxn>
                <a:cxn ang="0">
                  <a:pos x="T4" y="T5"/>
                </a:cxn>
                <a:cxn ang="0">
                  <a:pos x="T6" y="T7"/>
                </a:cxn>
                <a:cxn ang="0">
                  <a:pos x="T8" y="T9"/>
                </a:cxn>
              </a:cxnLst>
              <a:rect l="0" t="0" r="r" b="b"/>
              <a:pathLst>
                <a:path w="12" h="85">
                  <a:moveTo>
                    <a:pt x="12" y="85"/>
                  </a:moveTo>
                  <a:lnTo>
                    <a:pt x="12" y="0"/>
                  </a:lnTo>
                  <a:lnTo>
                    <a:pt x="9" y="0"/>
                  </a:lnTo>
                  <a:lnTo>
                    <a:pt x="0" y="85"/>
                  </a:lnTo>
                  <a:lnTo>
                    <a:pt x="12" y="8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7" name="Freeform 147"/>
            <p:cNvSpPr>
              <a:spLocks/>
            </p:cNvSpPr>
            <p:nvPr/>
          </p:nvSpPr>
          <p:spPr bwMode="auto">
            <a:xfrm>
              <a:off x="4388" y="996"/>
              <a:ext cx="12" cy="85"/>
            </a:xfrm>
            <a:custGeom>
              <a:avLst/>
              <a:gdLst>
                <a:gd name="T0" fmla="*/ 12 w 12"/>
                <a:gd name="T1" fmla="*/ 85 h 85"/>
                <a:gd name="T2" fmla="*/ 12 w 12"/>
                <a:gd name="T3" fmla="*/ 0 h 85"/>
                <a:gd name="T4" fmla="*/ 9 w 12"/>
                <a:gd name="T5" fmla="*/ 0 h 85"/>
                <a:gd name="T6" fmla="*/ 0 w 12"/>
                <a:gd name="T7" fmla="*/ 85 h 85"/>
                <a:gd name="T8" fmla="*/ 12 w 12"/>
                <a:gd name="T9" fmla="*/ 85 h 85"/>
              </a:gdLst>
              <a:ahLst/>
              <a:cxnLst>
                <a:cxn ang="0">
                  <a:pos x="T0" y="T1"/>
                </a:cxn>
                <a:cxn ang="0">
                  <a:pos x="T2" y="T3"/>
                </a:cxn>
                <a:cxn ang="0">
                  <a:pos x="T4" y="T5"/>
                </a:cxn>
                <a:cxn ang="0">
                  <a:pos x="T6" y="T7"/>
                </a:cxn>
                <a:cxn ang="0">
                  <a:pos x="T8" y="T9"/>
                </a:cxn>
              </a:cxnLst>
              <a:rect l="0" t="0" r="r" b="b"/>
              <a:pathLst>
                <a:path w="12" h="85">
                  <a:moveTo>
                    <a:pt x="12" y="85"/>
                  </a:moveTo>
                  <a:lnTo>
                    <a:pt x="12" y="0"/>
                  </a:lnTo>
                  <a:lnTo>
                    <a:pt x="9" y="0"/>
                  </a:lnTo>
                  <a:lnTo>
                    <a:pt x="0" y="85"/>
                  </a:lnTo>
                  <a:lnTo>
                    <a:pt x="12"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8" name="Rectangle 148"/>
            <p:cNvSpPr>
              <a:spLocks noChangeArrowheads="1"/>
            </p:cNvSpPr>
            <p:nvPr/>
          </p:nvSpPr>
          <p:spPr bwMode="auto">
            <a:xfrm>
              <a:off x="4402" y="993"/>
              <a:ext cx="21" cy="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29" name="Rectangle 149"/>
            <p:cNvSpPr>
              <a:spLocks noChangeArrowheads="1"/>
            </p:cNvSpPr>
            <p:nvPr/>
          </p:nvSpPr>
          <p:spPr bwMode="auto">
            <a:xfrm>
              <a:off x="4402" y="993"/>
              <a:ext cx="21" cy="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0" name="Freeform 150"/>
            <p:cNvSpPr>
              <a:spLocks/>
            </p:cNvSpPr>
            <p:nvPr/>
          </p:nvSpPr>
          <p:spPr bwMode="auto">
            <a:xfrm>
              <a:off x="4435" y="992"/>
              <a:ext cx="83" cy="42"/>
            </a:xfrm>
            <a:custGeom>
              <a:avLst/>
              <a:gdLst>
                <a:gd name="T0" fmla="*/ 79 w 83"/>
                <a:gd name="T1" fmla="*/ 42 h 42"/>
                <a:gd name="T2" fmla="*/ 83 w 83"/>
                <a:gd name="T3" fmla="*/ 32 h 42"/>
                <a:gd name="T4" fmla="*/ 4 w 83"/>
                <a:gd name="T5" fmla="*/ 0 h 42"/>
                <a:gd name="T6" fmla="*/ 0 w 83"/>
                <a:gd name="T7" fmla="*/ 9 h 42"/>
                <a:gd name="T8" fmla="*/ 79 w 83"/>
                <a:gd name="T9" fmla="*/ 42 h 42"/>
              </a:gdLst>
              <a:ahLst/>
              <a:cxnLst>
                <a:cxn ang="0">
                  <a:pos x="T0" y="T1"/>
                </a:cxn>
                <a:cxn ang="0">
                  <a:pos x="T2" y="T3"/>
                </a:cxn>
                <a:cxn ang="0">
                  <a:pos x="T4" y="T5"/>
                </a:cxn>
                <a:cxn ang="0">
                  <a:pos x="T6" y="T7"/>
                </a:cxn>
                <a:cxn ang="0">
                  <a:pos x="T8" y="T9"/>
                </a:cxn>
              </a:cxnLst>
              <a:rect l="0" t="0" r="r" b="b"/>
              <a:pathLst>
                <a:path w="83" h="42">
                  <a:moveTo>
                    <a:pt x="79" y="42"/>
                  </a:moveTo>
                  <a:lnTo>
                    <a:pt x="83" y="32"/>
                  </a:lnTo>
                  <a:lnTo>
                    <a:pt x="4" y="0"/>
                  </a:lnTo>
                  <a:lnTo>
                    <a:pt x="0" y="9"/>
                  </a:lnTo>
                  <a:lnTo>
                    <a:pt x="79" y="4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1" name="Freeform 151"/>
            <p:cNvSpPr>
              <a:spLocks/>
            </p:cNvSpPr>
            <p:nvPr/>
          </p:nvSpPr>
          <p:spPr bwMode="auto">
            <a:xfrm>
              <a:off x="4435" y="992"/>
              <a:ext cx="83" cy="42"/>
            </a:xfrm>
            <a:custGeom>
              <a:avLst/>
              <a:gdLst>
                <a:gd name="T0" fmla="*/ 79 w 83"/>
                <a:gd name="T1" fmla="*/ 42 h 42"/>
                <a:gd name="T2" fmla="*/ 83 w 83"/>
                <a:gd name="T3" fmla="*/ 32 h 42"/>
                <a:gd name="T4" fmla="*/ 4 w 83"/>
                <a:gd name="T5" fmla="*/ 0 h 42"/>
                <a:gd name="T6" fmla="*/ 0 w 83"/>
                <a:gd name="T7" fmla="*/ 9 h 42"/>
                <a:gd name="T8" fmla="*/ 79 w 83"/>
                <a:gd name="T9" fmla="*/ 42 h 42"/>
              </a:gdLst>
              <a:ahLst/>
              <a:cxnLst>
                <a:cxn ang="0">
                  <a:pos x="T0" y="T1"/>
                </a:cxn>
                <a:cxn ang="0">
                  <a:pos x="T2" y="T3"/>
                </a:cxn>
                <a:cxn ang="0">
                  <a:pos x="T4" y="T5"/>
                </a:cxn>
                <a:cxn ang="0">
                  <a:pos x="T6" y="T7"/>
                </a:cxn>
                <a:cxn ang="0">
                  <a:pos x="T8" y="T9"/>
                </a:cxn>
              </a:cxnLst>
              <a:rect l="0" t="0" r="r" b="b"/>
              <a:pathLst>
                <a:path w="83" h="42">
                  <a:moveTo>
                    <a:pt x="79" y="42"/>
                  </a:moveTo>
                  <a:lnTo>
                    <a:pt x="83" y="32"/>
                  </a:lnTo>
                  <a:lnTo>
                    <a:pt x="4" y="0"/>
                  </a:lnTo>
                  <a:lnTo>
                    <a:pt x="0" y="9"/>
                  </a:lnTo>
                  <a:lnTo>
                    <a:pt x="79" y="4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2" name="Freeform 152"/>
            <p:cNvSpPr>
              <a:spLocks/>
            </p:cNvSpPr>
            <p:nvPr/>
          </p:nvSpPr>
          <p:spPr bwMode="auto">
            <a:xfrm>
              <a:off x="4424" y="997"/>
              <a:ext cx="103" cy="102"/>
            </a:xfrm>
            <a:custGeom>
              <a:avLst/>
              <a:gdLst>
                <a:gd name="T0" fmla="*/ 0 w 103"/>
                <a:gd name="T1" fmla="*/ 84 h 102"/>
                <a:gd name="T2" fmla="*/ 44 w 103"/>
                <a:gd name="T3" fmla="*/ 102 h 102"/>
                <a:gd name="T4" fmla="*/ 103 w 103"/>
                <a:gd name="T5" fmla="*/ 42 h 102"/>
                <a:gd name="T6" fmla="*/ 0 w 103"/>
                <a:gd name="T7" fmla="*/ 0 h 102"/>
                <a:gd name="T8" fmla="*/ 0 w 103"/>
                <a:gd name="T9" fmla="*/ 84 h 102"/>
              </a:gdLst>
              <a:ahLst/>
              <a:cxnLst>
                <a:cxn ang="0">
                  <a:pos x="T0" y="T1"/>
                </a:cxn>
                <a:cxn ang="0">
                  <a:pos x="T2" y="T3"/>
                </a:cxn>
                <a:cxn ang="0">
                  <a:pos x="T4" y="T5"/>
                </a:cxn>
                <a:cxn ang="0">
                  <a:pos x="T6" y="T7"/>
                </a:cxn>
                <a:cxn ang="0">
                  <a:pos x="T8" y="T9"/>
                </a:cxn>
              </a:cxnLst>
              <a:rect l="0" t="0" r="r" b="b"/>
              <a:pathLst>
                <a:path w="103" h="102">
                  <a:moveTo>
                    <a:pt x="0" y="84"/>
                  </a:moveTo>
                  <a:lnTo>
                    <a:pt x="44" y="102"/>
                  </a:lnTo>
                  <a:lnTo>
                    <a:pt x="103" y="42"/>
                  </a:lnTo>
                  <a:lnTo>
                    <a:pt x="0" y="0"/>
                  </a:lnTo>
                  <a:lnTo>
                    <a:pt x="0" y="8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3" name="Freeform 153"/>
            <p:cNvSpPr>
              <a:spLocks/>
            </p:cNvSpPr>
            <p:nvPr/>
          </p:nvSpPr>
          <p:spPr bwMode="auto">
            <a:xfrm>
              <a:off x="4424" y="997"/>
              <a:ext cx="103" cy="102"/>
            </a:xfrm>
            <a:custGeom>
              <a:avLst/>
              <a:gdLst>
                <a:gd name="T0" fmla="*/ 0 w 103"/>
                <a:gd name="T1" fmla="*/ 84 h 102"/>
                <a:gd name="T2" fmla="*/ 44 w 103"/>
                <a:gd name="T3" fmla="*/ 102 h 102"/>
                <a:gd name="T4" fmla="*/ 103 w 103"/>
                <a:gd name="T5" fmla="*/ 42 h 102"/>
                <a:gd name="T6" fmla="*/ 0 w 103"/>
                <a:gd name="T7" fmla="*/ 0 h 102"/>
                <a:gd name="T8" fmla="*/ 0 w 103"/>
                <a:gd name="T9" fmla="*/ 84 h 102"/>
              </a:gdLst>
              <a:ahLst/>
              <a:cxnLst>
                <a:cxn ang="0">
                  <a:pos x="T0" y="T1"/>
                </a:cxn>
                <a:cxn ang="0">
                  <a:pos x="T2" y="T3"/>
                </a:cxn>
                <a:cxn ang="0">
                  <a:pos x="T4" y="T5"/>
                </a:cxn>
                <a:cxn ang="0">
                  <a:pos x="T6" y="T7"/>
                </a:cxn>
                <a:cxn ang="0">
                  <a:pos x="T8" y="T9"/>
                </a:cxn>
              </a:cxnLst>
              <a:rect l="0" t="0" r="r" b="b"/>
              <a:pathLst>
                <a:path w="103" h="102">
                  <a:moveTo>
                    <a:pt x="0" y="84"/>
                  </a:moveTo>
                  <a:lnTo>
                    <a:pt x="44" y="102"/>
                  </a:lnTo>
                  <a:lnTo>
                    <a:pt x="103" y="42"/>
                  </a:lnTo>
                  <a:lnTo>
                    <a:pt x="0" y="0"/>
                  </a:lnTo>
                  <a:lnTo>
                    <a:pt x="0" y="8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4" name="Freeform 154"/>
            <p:cNvSpPr>
              <a:spLocks/>
            </p:cNvSpPr>
            <p:nvPr/>
          </p:nvSpPr>
          <p:spPr bwMode="auto">
            <a:xfrm>
              <a:off x="4484" y="1055"/>
              <a:ext cx="62" cy="69"/>
            </a:xfrm>
            <a:custGeom>
              <a:avLst/>
              <a:gdLst>
                <a:gd name="T0" fmla="*/ 0 w 62"/>
                <a:gd name="T1" fmla="*/ 60 h 69"/>
                <a:gd name="T2" fmla="*/ 59 w 62"/>
                <a:gd name="T3" fmla="*/ 0 h 69"/>
                <a:gd name="T4" fmla="*/ 62 w 62"/>
                <a:gd name="T5" fmla="*/ 2 h 69"/>
                <a:gd name="T6" fmla="*/ 8 w 62"/>
                <a:gd name="T7" fmla="*/ 69 h 69"/>
                <a:gd name="T8" fmla="*/ 0 w 62"/>
                <a:gd name="T9" fmla="*/ 60 h 69"/>
              </a:gdLst>
              <a:ahLst/>
              <a:cxnLst>
                <a:cxn ang="0">
                  <a:pos x="T0" y="T1"/>
                </a:cxn>
                <a:cxn ang="0">
                  <a:pos x="T2" y="T3"/>
                </a:cxn>
                <a:cxn ang="0">
                  <a:pos x="T4" y="T5"/>
                </a:cxn>
                <a:cxn ang="0">
                  <a:pos x="T6" y="T7"/>
                </a:cxn>
                <a:cxn ang="0">
                  <a:pos x="T8" y="T9"/>
                </a:cxn>
              </a:cxnLst>
              <a:rect l="0" t="0" r="r" b="b"/>
              <a:pathLst>
                <a:path w="62" h="69">
                  <a:moveTo>
                    <a:pt x="0" y="60"/>
                  </a:moveTo>
                  <a:lnTo>
                    <a:pt x="59" y="0"/>
                  </a:lnTo>
                  <a:lnTo>
                    <a:pt x="62" y="2"/>
                  </a:lnTo>
                  <a:lnTo>
                    <a:pt x="8" y="69"/>
                  </a:lnTo>
                  <a:lnTo>
                    <a:pt x="0" y="6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5" name="Freeform 155"/>
            <p:cNvSpPr>
              <a:spLocks/>
            </p:cNvSpPr>
            <p:nvPr/>
          </p:nvSpPr>
          <p:spPr bwMode="auto">
            <a:xfrm>
              <a:off x="4484" y="1055"/>
              <a:ext cx="62" cy="69"/>
            </a:xfrm>
            <a:custGeom>
              <a:avLst/>
              <a:gdLst>
                <a:gd name="T0" fmla="*/ 0 w 62"/>
                <a:gd name="T1" fmla="*/ 60 h 69"/>
                <a:gd name="T2" fmla="*/ 59 w 62"/>
                <a:gd name="T3" fmla="*/ 0 h 69"/>
                <a:gd name="T4" fmla="*/ 62 w 62"/>
                <a:gd name="T5" fmla="*/ 2 h 69"/>
                <a:gd name="T6" fmla="*/ 8 w 62"/>
                <a:gd name="T7" fmla="*/ 69 h 69"/>
                <a:gd name="T8" fmla="*/ 0 w 62"/>
                <a:gd name="T9" fmla="*/ 60 h 69"/>
              </a:gdLst>
              <a:ahLst/>
              <a:cxnLst>
                <a:cxn ang="0">
                  <a:pos x="T0" y="T1"/>
                </a:cxn>
                <a:cxn ang="0">
                  <a:pos x="T2" y="T3"/>
                </a:cxn>
                <a:cxn ang="0">
                  <a:pos x="T4" y="T5"/>
                </a:cxn>
                <a:cxn ang="0">
                  <a:pos x="T6" y="T7"/>
                </a:cxn>
                <a:cxn ang="0">
                  <a:pos x="T8" y="T9"/>
                </a:cxn>
              </a:cxnLst>
              <a:rect l="0" t="0" r="r" b="b"/>
              <a:pathLst>
                <a:path w="62" h="69">
                  <a:moveTo>
                    <a:pt x="0" y="60"/>
                  </a:moveTo>
                  <a:lnTo>
                    <a:pt x="59" y="0"/>
                  </a:lnTo>
                  <a:lnTo>
                    <a:pt x="62" y="2"/>
                  </a:lnTo>
                  <a:lnTo>
                    <a:pt x="8" y="69"/>
                  </a:lnTo>
                  <a:lnTo>
                    <a:pt x="0" y="6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6" name="Freeform 156"/>
            <p:cNvSpPr>
              <a:spLocks/>
            </p:cNvSpPr>
            <p:nvPr/>
          </p:nvSpPr>
          <p:spPr bwMode="auto">
            <a:xfrm>
              <a:off x="4528" y="1037"/>
              <a:ext cx="17" cy="18"/>
            </a:xfrm>
            <a:custGeom>
              <a:avLst/>
              <a:gdLst>
                <a:gd name="T0" fmla="*/ 14 w 17"/>
                <a:gd name="T1" fmla="*/ 18 h 18"/>
                <a:gd name="T2" fmla="*/ 17 w 17"/>
                <a:gd name="T3" fmla="*/ 15 h 18"/>
                <a:gd name="T4" fmla="*/ 2 w 17"/>
                <a:gd name="T5" fmla="*/ 0 h 18"/>
                <a:gd name="T6" fmla="*/ 0 w 17"/>
                <a:gd name="T7" fmla="*/ 3 h 18"/>
                <a:gd name="T8" fmla="*/ 14 w 17"/>
                <a:gd name="T9" fmla="*/ 18 h 18"/>
              </a:gdLst>
              <a:ahLst/>
              <a:cxnLst>
                <a:cxn ang="0">
                  <a:pos x="T0" y="T1"/>
                </a:cxn>
                <a:cxn ang="0">
                  <a:pos x="T2" y="T3"/>
                </a:cxn>
                <a:cxn ang="0">
                  <a:pos x="T4" y="T5"/>
                </a:cxn>
                <a:cxn ang="0">
                  <a:pos x="T6" y="T7"/>
                </a:cxn>
                <a:cxn ang="0">
                  <a:pos x="T8" y="T9"/>
                </a:cxn>
              </a:cxnLst>
              <a:rect l="0" t="0" r="r" b="b"/>
              <a:pathLst>
                <a:path w="17" h="18">
                  <a:moveTo>
                    <a:pt x="14" y="18"/>
                  </a:moveTo>
                  <a:lnTo>
                    <a:pt x="17" y="15"/>
                  </a:lnTo>
                  <a:lnTo>
                    <a:pt x="2" y="0"/>
                  </a:lnTo>
                  <a:lnTo>
                    <a:pt x="0" y="3"/>
                  </a:lnTo>
                  <a:lnTo>
                    <a:pt x="14" y="1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7" name="Freeform 157"/>
            <p:cNvSpPr>
              <a:spLocks/>
            </p:cNvSpPr>
            <p:nvPr/>
          </p:nvSpPr>
          <p:spPr bwMode="auto">
            <a:xfrm>
              <a:off x="4528" y="1037"/>
              <a:ext cx="17" cy="18"/>
            </a:xfrm>
            <a:custGeom>
              <a:avLst/>
              <a:gdLst>
                <a:gd name="T0" fmla="*/ 14 w 17"/>
                <a:gd name="T1" fmla="*/ 18 h 18"/>
                <a:gd name="T2" fmla="*/ 17 w 17"/>
                <a:gd name="T3" fmla="*/ 15 h 18"/>
                <a:gd name="T4" fmla="*/ 2 w 17"/>
                <a:gd name="T5" fmla="*/ 0 h 18"/>
                <a:gd name="T6" fmla="*/ 0 w 17"/>
                <a:gd name="T7" fmla="*/ 3 h 18"/>
                <a:gd name="T8" fmla="*/ 14 w 17"/>
                <a:gd name="T9" fmla="*/ 18 h 18"/>
              </a:gdLst>
              <a:ahLst/>
              <a:cxnLst>
                <a:cxn ang="0">
                  <a:pos x="T0" y="T1"/>
                </a:cxn>
                <a:cxn ang="0">
                  <a:pos x="T2" y="T3"/>
                </a:cxn>
                <a:cxn ang="0">
                  <a:pos x="T4" y="T5"/>
                </a:cxn>
                <a:cxn ang="0">
                  <a:pos x="T6" y="T7"/>
                </a:cxn>
                <a:cxn ang="0">
                  <a:pos x="T8" y="T9"/>
                </a:cxn>
              </a:cxnLst>
              <a:rect l="0" t="0" r="r" b="b"/>
              <a:pathLst>
                <a:path w="17" h="18">
                  <a:moveTo>
                    <a:pt x="14" y="18"/>
                  </a:moveTo>
                  <a:lnTo>
                    <a:pt x="17" y="15"/>
                  </a:lnTo>
                  <a:lnTo>
                    <a:pt x="2" y="0"/>
                  </a:lnTo>
                  <a:lnTo>
                    <a:pt x="0" y="3"/>
                  </a:lnTo>
                  <a:lnTo>
                    <a:pt x="14" y="1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8" name="Freeform 158"/>
            <p:cNvSpPr>
              <a:spLocks/>
            </p:cNvSpPr>
            <p:nvPr/>
          </p:nvSpPr>
          <p:spPr bwMode="auto">
            <a:xfrm>
              <a:off x="4486" y="1622"/>
              <a:ext cx="63" cy="68"/>
            </a:xfrm>
            <a:custGeom>
              <a:avLst/>
              <a:gdLst>
                <a:gd name="T0" fmla="*/ 0 w 63"/>
                <a:gd name="T1" fmla="*/ 9 h 68"/>
                <a:gd name="T2" fmla="*/ 60 w 63"/>
                <a:gd name="T3" fmla="*/ 68 h 68"/>
                <a:gd name="T4" fmla="*/ 63 w 63"/>
                <a:gd name="T5" fmla="*/ 67 h 68"/>
                <a:gd name="T6" fmla="*/ 8 w 63"/>
                <a:gd name="T7" fmla="*/ 0 h 68"/>
                <a:gd name="T8" fmla="*/ 0 w 63"/>
                <a:gd name="T9" fmla="*/ 9 h 68"/>
              </a:gdLst>
              <a:ahLst/>
              <a:cxnLst>
                <a:cxn ang="0">
                  <a:pos x="T0" y="T1"/>
                </a:cxn>
                <a:cxn ang="0">
                  <a:pos x="T2" y="T3"/>
                </a:cxn>
                <a:cxn ang="0">
                  <a:pos x="T4" y="T5"/>
                </a:cxn>
                <a:cxn ang="0">
                  <a:pos x="T6" y="T7"/>
                </a:cxn>
                <a:cxn ang="0">
                  <a:pos x="T8" y="T9"/>
                </a:cxn>
              </a:cxnLst>
              <a:rect l="0" t="0" r="r" b="b"/>
              <a:pathLst>
                <a:path w="63" h="68">
                  <a:moveTo>
                    <a:pt x="0" y="9"/>
                  </a:moveTo>
                  <a:lnTo>
                    <a:pt x="60" y="68"/>
                  </a:lnTo>
                  <a:lnTo>
                    <a:pt x="63" y="67"/>
                  </a:lnTo>
                  <a:lnTo>
                    <a:pt x="8" y="0"/>
                  </a:lnTo>
                  <a:lnTo>
                    <a:pt x="0" y="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39" name="Freeform 159"/>
            <p:cNvSpPr>
              <a:spLocks/>
            </p:cNvSpPr>
            <p:nvPr/>
          </p:nvSpPr>
          <p:spPr bwMode="auto">
            <a:xfrm>
              <a:off x="4486" y="1622"/>
              <a:ext cx="63" cy="68"/>
            </a:xfrm>
            <a:custGeom>
              <a:avLst/>
              <a:gdLst>
                <a:gd name="T0" fmla="*/ 0 w 63"/>
                <a:gd name="T1" fmla="*/ 9 h 68"/>
                <a:gd name="T2" fmla="*/ 60 w 63"/>
                <a:gd name="T3" fmla="*/ 68 h 68"/>
                <a:gd name="T4" fmla="*/ 63 w 63"/>
                <a:gd name="T5" fmla="*/ 67 h 68"/>
                <a:gd name="T6" fmla="*/ 8 w 63"/>
                <a:gd name="T7" fmla="*/ 0 h 68"/>
                <a:gd name="T8" fmla="*/ 0 w 63"/>
                <a:gd name="T9" fmla="*/ 9 h 68"/>
              </a:gdLst>
              <a:ahLst/>
              <a:cxnLst>
                <a:cxn ang="0">
                  <a:pos x="T0" y="T1"/>
                </a:cxn>
                <a:cxn ang="0">
                  <a:pos x="T2" y="T3"/>
                </a:cxn>
                <a:cxn ang="0">
                  <a:pos x="T4" y="T5"/>
                </a:cxn>
                <a:cxn ang="0">
                  <a:pos x="T6" y="T7"/>
                </a:cxn>
                <a:cxn ang="0">
                  <a:pos x="T8" y="T9"/>
                </a:cxn>
              </a:cxnLst>
              <a:rect l="0" t="0" r="r" b="b"/>
              <a:pathLst>
                <a:path w="63" h="68">
                  <a:moveTo>
                    <a:pt x="0" y="9"/>
                  </a:moveTo>
                  <a:lnTo>
                    <a:pt x="60" y="68"/>
                  </a:lnTo>
                  <a:lnTo>
                    <a:pt x="63" y="67"/>
                  </a:lnTo>
                  <a:lnTo>
                    <a:pt x="8" y="0"/>
                  </a:lnTo>
                  <a:lnTo>
                    <a:pt x="0"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0" name="Freeform 160"/>
            <p:cNvSpPr>
              <a:spLocks/>
            </p:cNvSpPr>
            <p:nvPr/>
          </p:nvSpPr>
          <p:spPr bwMode="auto">
            <a:xfrm>
              <a:off x="4530" y="1691"/>
              <a:ext cx="18" cy="18"/>
            </a:xfrm>
            <a:custGeom>
              <a:avLst/>
              <a:gdLst>
                <a:gd name="T0" fmla="*/ 15 w 18"/>
                <a:gd name="T1" fmla="*/ 0 h 18"/>
                <a:gd name="T2" fmla="*/ 18 w 18"/>
                <a:gd name="T3" fmla="*/ 3 h 18"/>
                <a:gd name="T4" fmla="*/ 3 w 18"/>
                <a:gd name="T5" fmla="*/ 18 h 18"/>
                <a:gd name="T6" fmla="*/ 0 w 18"/>
                <a:gd name="T7" fmla="*/ 15 h 18"/>
                <a:gd name="T8" fmla="*/ 15 w 18"/>
                <a:gd name="T9" fmla="*/ 0 h 18"/>
              </a:gdLst>
              <a:ahLst/>
              <a:cxnLst>
                <a:cxn ang="0">
                  <a:pos x="T0" y="T1"/>
                </a:cxn>
                <a:cxn ang="0">
                  <a:pos x="T2" y="T3"/>
                </a:cxn>
                <a:cxn ang="0">
                  <a:pos x="T4" y="T5"/>
                </a:cxn>
                <a:cxn ang="0">
                  <a:pos x="T6" y="T7"/>
                </a:cxn>
                <a:cxn ang="0">
                  <a:pos x="T8" y="T9"/>
                </a:cxn>
              </a:cxnLst>
              <a:rect l="0" t="0" r="r" b="b"/>
              <a:pathLst>
                <a:path w="18" h="18">
                  <a:moveTo>
                    <a:pt x="15" y="0"/>
                  </a:moveTo>
                  <a:lnTo>
                    <a:pt x="18" y="3"/>
                  </a:lnTo>
                  <a:lnTo>
                    <a:pt x="3" y="18"/>
                  </a:lnTo>
                  <a:lnTo>
                    <a:pt x="0" y="15"/>
                  </a:lnTo>
                  <a:lnTo>
                    <a:pt x="15"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1" name="Freeform 161"/>
            <p:cNvSpPr>
              <a:spLocks/>
            </p:cNvSpPr>
            <p:nvPr/>
          </p:nvSpPr>
          <p:spPr bwMode="auto">
            <a:xfrm>
              <a:off x="4530" y="1691"/>
              <a:ext cx="18" cy="18"/>
            </a:xfrm>
            <a:custGeom>
              <a:avLst/>
              <a:gdLst>
                <a:gd name="T0" fmla="*/ 15 w 18"/>
                <a:gd name="T1" fmla="*/ 0 h 18"/>
                <a:gd name="T2" fmla="*/ 18 w 18"/>
                <a:gd name="T3" fmla="*/ 3 h 18"/>
                <a:gd name="T4" fmla="*/ 3 w 18"/>
                <a:gd name="T5" fmla="*/ 18 h 18"/>
                <a:gd name="T6" fmla="*/ 0 w 18"/>
                <a:gd name="T7" fmla="*/ 15 h 18"/>
                <a:gd name="T8" fmla="*/ 15 w 18"/>
                <a:gd name="T9" fmla="*/ 0 h 18"/>
              </a:gdLst>
              <a:ahLst/>
              <a:cxnLst>
                <a:cxn ang="0">
                  <a:pos x="T0" y="T1"/>
                </a:cxn>
                <a:cxn ang="0">
                  <a:pos x="T2" y="T3"/>
                </a:cxn>
                <a:cxn ang="0">
                  <a:pos x="T4" y="T5"/>
                </a:cxn>
                <a:cxn ang="0">
                  <a:pos x="T6" y="T7"/>
                </a:cxn>
                <a:cxn ang="0">
                  <a:pos x="T8" y="T9"/>
                </a:cxn>
              </a:cxnLst>
              <a:rect l="0" t="0" r="r" b="b"/>
              <a:pathLst>
                <a:path w="18" h="18">
                  <a:moveTo>
                    <a:pt x="15" y="0"/>
                  </a:moveTo>
                  <a:lnTo>
                    <a:pt x="18" y="3"/>
                  </a:lnTo>
                  <a:lnTo>
                    <a:pt x="3" y="18"/>
                  </a:lnTo>
                  <a:lnTo>
                    <a:pt x="0" y="15"/>
                  </a:lnTo>
                  <a:lnTo>
                    <a:pt x="1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2" name="Freeform 162"/>
            <p:cNvSpPr>
              <a:spLocks/>
            </p:cNvSpPr>
            <p:nvPr/>
          </p:nvSpPr>
          <p:spPr bwMode="auto">
            <a:xfrm>
              <a:off x="4439" y="1712"/>
              <a:ext cx="83" cy="42"/>
            </a:xfrm>
            <a:custGeom>
              <a:avLst/>
              <a:gdLst>
                <a:gd name="T0" fmla="*/ 0 w 83"/>
                <a:gd name="T1" fmla="*/ 33 h 42"/>
                <a:gd name="T2" fmla="*/ 4 w 83"/>
                <a:gd name="T3" fmla="*/ 42 h 42"/>
                <a:gd name="T4" fmla="*/ 83 w 83"/>
                <a:gd name="T5" fmla="*/ 9 h 42"/>
                <a:gd name="T6" fmla="*/ 79 w 83"/>
                <a:gd name="T7" fmla="*/ 0 h 42"/>
                <a:gd name="T8" fmla="*/ 0 w 83"/>
                <a:gd name="T9" fmla="*/ 33 h 42"/>
              </a:gdLst>
              <a:ahLst/>
              <a:cxnLst>
                <a:cxn ang="0">
                  <a:pos x="T0" y="T1"/>
                </a:cxn>
                <a:cxn ang="0">
                  <a:pos x="T2" y="T3"/>
                </a:cxn>
                <a:cxn ang="0">
                  <a:pos x="T4" y="T5"/>
                </a:cxn>
                <a:cxn ang="0">
                  <a:pos x="T6" y="T7"/>
                </a:cxn>
                <a:cxn ang="0">
                  <a:pos x="T8" y="T9"/>
                </a:cxn>
              </a:cxnLst>
              <a:rect l="0" t="0" r="r" b="b"/>
              <a:pathLst>
                <a:path w="83" h="42">
                  <a:moveTo>
                    <a:pt x="0" y="33"/>
                  </a:moveTo>
                  <a:lnTo>
                    <a:pt x="4" y="42"/>
                  </a:lnTo>
                  <a:lnTo>
                    <a:pt x="83" y="9"/>
                  </a:lnTo>
                  <a:lnTo>
                    <a:pt x="79" y="0"/>
                  </a:lnTo>
                  <a:lnTo>
                    <a:pt x="0" y="3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3" name="Freeform 163"/>
            <p:cNvSpPr>
              <a:spLocks/>
            </p:cNvSpPr>
            <p:nvPr/>
          </p:nvSpPr>
          <p:spPr bwMode="auto">
            <a:xfrm>
              <a:off x="4439" y="1712"/>
              <a:ext cx="83" cy="42"/>
            </a:xfrm>
            <a:custGeom>
              <a:avLst/>
              <a:gdLst>
                <a:gd name="T0" fmla="*/ 0 w 83"/>
                <a:gd name="T1" fmla="*/ 33 h 42"/>
                <a:gd name="T2" fmla="*/ 4 w 83"/>
                <a:gd name="T3" fmla="*/ 42 h 42"/>
                <a:gd name="T4" fmla="*/ 83 w 83"/>
                <a:gd name="T5" fmla="*/ 9 h 42"/>
                <a:gd name="T6" fmla="*/ 79 w 83"/>
                <a:gd name="T7" fmla="*/ 0 h 42"/>
                <a:gd name="T8" fmla="*/ 0 w 83"/>
                <a:gd name="T9" fmla="*/ 33 h 42"/>
              </a:gdLst>
              <a:ahLst/>
              <a:cxnLst>
                <a:cxn ang="0">
                  <a:pos x="T0" y="T1"/>
                </a:cxn>
                <a:cxn ang="0">
                  <a:pos x="T2" y="T3"/>
                </a:cxn>
                <a:cxn ang="0">
                  <a:pos x="T4" y="T5"/>
                </a:cxn>
                <a:cxn ang="0">
                  <a:pos x="T6" y="T7"/>
                </a:cxn>
                <a:cxn ang="0">
                  <a:pos x="T8" y="T9"/>
                </a:cxn>
              </a:cxnLst>
              <a:rect l="0" t="0" r="r" b="b"/>
              <a:pathLst>
                <a:path w="83" h="42">
                  <a:moveTo>
                    <a:pt x="0" y="33"/>
                  </a:moveTo>
                  <a:lnTo>
                    <a:pt x="4" y="42"/>
                  </a:lnTo>
                  <a:lnTo>
                    <a:pt x="83" y="9"/>
                  </a:lnTo>
                  <a:lnTo>
                    <a:pt x="79" y="0"/>
                  </a:lnTo>
                  <a:lnTo>
                    <a:pt x="0" y="3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4" name="Freeform 164"/>
            <p:cNvSpPr>
              <a:spLocks/>
            </p:cNvSpPr>
            <p:nvPr/>
          </p:nvSpPr>
          <p:spPr bwMode="auto">
            <a:xfrm>
              <a:off x="4426" y="1648"/>
              <a:ext cx="103" cy="102"/>
            </a:xfrm>
            <a:custGeom>
              <a:avLst/>
              <a:gdLst>
                <a:gd name="T0" fmla="*/ 43 w 103"/>
                <a:gd name="T1" fmla="*/ 0 h 102"/>
                <a:gd name="T2" fmla="*/ 0 w 103"/>
                <a:gd name="T3" fmla="*/ 18 h 102"/>
                <a:gd name="T4" fmla="*/ 0 w 103"/>
                <a:gd name="T5" fmla="*/ 102 h 102"/>
                <a:gd name="T6" fmla="*/ 103 w 103"/>
                <a:gd name="T7" fmla="*/ 59 h 102"/>
                <a:gd name="T8" fmla="*/ 43 w 103"/>
                <a:gd name="T9" fmla="*/ 0 h 102"/>
              </a:gdLst>
              <a:ahLst/>
              <a:cxnLst>
                <a:cxn ang="0">
                  <a:pos x="T0" y="T1"/>
                </a:cxn>
                <a:cxn ang="0">
                  <a:pos x="T2" y="T3"/>
                </a:cxn>
                <a:cxn ang="0">
                  <a:pos x="T4" y="T5"/>
                </a:cxn>
                <a:cxn ang="0">
                  <a:pos x="T6" y="T7"/>
                </a:cxn>
                <a:cxn ang="0">
                  <a:pos x="T8" y="T9"/>
                </a:cxn>
              </a:cxnLst>
              <a:rect l="0" t="0" r="r" b="b"/>
              <a:pathLst>
                <a:path w="103" h="102">
                  <a:moveTo>
                    <a:pt x="43" y="0"/>
                  </a:moveTo>
                  <a:lnTo>
                    <a:pt x="0" y="18"/>
                  </a:lnTo>
                  <a:lnTo>
                    <a:pt x="0" y="102"/>
                  </a:lnTo>
                  <a:lnTo>
                    <a:pt x="103" y="59"/>
                  </a:lnTo>
                  <a:lnTo>
                    <a:pt x="43"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5" name="Freeform 165"/>
            <p:cNvSpPr>
              <a:spLocks/>
            </p:cNvSpPr>
            <p:nvPr/>
          </p:nvSpPr>
          <p:spPr bwMode="auto">
            <a:xfrm>
              <a:off x="4426" y="1648"/>
              <a:ext cx="103" cy="102"/>
            </a:xfrm>
            <a:custGeom>
              <a:avLst/>
              <a:gdLst>
                <a:gd name="T0" fmla="*/ 43 w 103"/>
                <a:gd name="T1" fmla="*/ 0 h 102"/>
                <a:gd name="T2" fmla="*/ 0 w 103"/>
                <a:gd name="T3" fmla="*/ 18 h 102"/>
                <a:gd name="T4" fmla="*/ 0 w 103"/>
                <a:gd name="T5" fmla="*/ 102 h 102"/>
                <a:gd name="T6" fmla="*/ 103 w 103"/>
                <a:gd name="T7" fmla="*/ 59 h 102"/>
                <a:gd name="T8" fmla="*/ 43 w 103"/>
                <a:gd name="T9" fmla="*/ 0 h 102"/>
              </a:gdLst>
              <a:ahLst/>
              <a:cxnLst>
                <a:cxn ang="0">
                  <a:pos x="T0" y="T1"/>
                </a:cxn>
                <a:cxn ang="0">
                  <a:pos x="T2" y="T3"/>
                </a:cxn>
                <a:cxn ang="0">
                  <a:pos x="T4" y="T5"/>
                </a:cxn>
                <a:cxn ang="0">
                  <a:pos x="T6" y="T7"/>
                </a:cxn>
                <a:cxn ang="0">
                  <a:pos x="T8" y="T9"/>
                </a:cxn>
              </a:cxnLst>
              <a:rect l="0" t="0" r="r" b="b"/>
              <a:pathLst>
                <a:path w="103" h="102">
                  <a:moveTo>
                    <a:pt x="43" y="0"/>
                  </a:moveTo>
                  <a:lnTo>
                    <a:pt x="0" y="18"/>
                  </a:lnTo>
                  <a:lnTo>
                    <a:pt x="0" y="102"/>
                  </a:lnTo>
                  <a:lnTo>
                    <a:pt x="103" y="59"/>
                  </a:lnTo>
                  <a:lnTo>
                    <a:pt x="4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6" name="Freeform 166"/>
            <p:cNvSpPr>
              <a:spLocks/>
            </p:cNvSpPr>
            <p:nvPr/>
          </p:nvSpPr>
          <p:spPr bwMode="auto">
            <a:xfrm>
              <a:off x="4391" y="1665"/>
              <a:ext cx="12" cy="86"/>
            </a:xfrm>
            <a:custGeom>
              <a:avLst/>
              <a:gdLst>
                <a:gd name="T0" fmla="*/ 12 w 12"/>
                <a:gd name="T1" fmla="*/ 1 h 86"/>
                <a:gd name="T2" fmla="*/ 12 w 12"/>
                <a:gd name="T3" fmla="*/ 85 h 86"/>
                <a:gd name="T4" fmla="*/ 9 w 12"/>
                <a:gd name="T5" fmla="*/ 86 h 86"/>
                <a:gd name="T6" fmla="*/ 0 w 12"/>
                <a:gd name="T7" fmla="*/ 0 h 86"/>
                <a:gd name="T8" fmla="*/ 12 w 12"/>
                <a:gd name="T9" fmla="*/ 1 h 86"/>
              </a:gdLst>
              <a:ahLst/>
              <a:cxnLst>
                <a:cxn ang="0">
                  <a:pos x="T0" y="T1"/>
                </a:cxn>
                <a:cxn ang="0">
                  <a:pos x="T2" y="T3"/>
                </a:cxn>
                <a:cxn ang="0">
                  <a:pos x="T4" y="T5"/>
                </a:cxn>
                <a:cxn ang="0">
                  <a:pos x="T6" y="T7"/>
                </a:cxn>
                <a:cxn ang="0">
                  <a:pos x="T8" y="T9"/>
                </a:cxn>
              </a:cxnLst>
              <a:rect l="0" t="0" r="r" b="b"/>
              <a:pathLst>
                <a:path w="12" h="86">
                  <a:moveTo>
                    <a:pt x="12" y="1"/>
                  </a:moveTo>
                  <a:lnTo>
                    <a:pt x="12" y="85"/>
                  </a:lnTo>
                  <a:lnTo>
                    <a:pt x="9" y="86"/>
                  </a:lnTo>
                  <a:lnTo>
                    <a:pt x="0" y="0"/>
                  </a:lnTo>
                  <a:lnTo>
                    <a:pt x="12"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7" name="Freeform 167"/>
            <p:cNvSpPr>
              <a:spLocks/>
            </p:cNvSpPr>
            <p:nvPr/>
          </p:nvSpPr>
          <p:spPr bwMode="auto">
            <a:xfrm>
              <a:off x="4391" y="1665"/>
              <a:ext cx="12" cy="86"/>
            </a:xfrm>
            <a:custGeom>
              <a:avLst/>
              <a:gdLst>
                <a:gd name="T0" fmla="*/ 12 w 12"/>
                <a:gd name="T1" fmla="*/ 1 h 86"/>
                <a:gd name="T2" fmla="*/ 12 w 12"/>
                <a:gd name="T3" fmla="*/ 85 h 86"/>
                <a:gd name="T4" fmla="*/ 9 w 12"/>
                <a:gd name="T5" fmla="*/ 86 h 86"/>
                <a:gd name="T6" fmla="*/ 0 w 12"/>
                <a:gd name="T7" fmla="*/ 0 h 86"/>
                <a:gd name="T8" fmla="*/ 12 w 12"/>
                <a:gd name="T9" fmla="*/ 1 h 86"/>
              </a:gdLst>
              <a:ahLst/>
              <a:cxnLst>
                <a:cxn ang="0">
                  <a:pos x="T0" y="T1"/>
                </a:cxn>
                <a:cxn ang="0">
                  <a:pos x="T2" y="T3"/>
                </a:cxn>
                <a:cxn ang="0">
                  <a:pos x="T4" y="T5"/>
                </a:cxn>
                <a:cxn ang="0">
                  <a:pos x="T6" y="T7"/>
                </a:cxn>
                <a:cxn ang="0">
                  <a:pos x="T8" y="T9"/>
                </a:cxn>
              </a:cxnLst>
              <a:rect l="0" t="0" r="r" b="b"/>
              <a:pathLst>
                <a:path w="12" h="86">
                  <a:moveTo>
                    <a:pt x="12" y="1"/>
                  </a:moveTo>
                  <a:lnTo>
                    <a:pt x="12" y="85"/>
                  </a:lnTo>
                  <a:lnTo>
                    <a:pt x="9" y="86"/>
                  </a:lnTo>
                  <a:lnTo>
                    <a:pt x="0" y="0"/>
                  </a:lnTo>
                  <a:lnTo>
                    <a:pt x="12" y="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8" name="Rectangle 168"/>
            <p:cNvSpPr>
              <a:spLocks noChangeArrowheads="1"/>
            </p:cNvSpPr>
            <p:nvPr/>
          </p:nvSpPr>
          <p:spPr bwMode="auto">
            <a:xfrm>
              <a:off x="4404" y="1750"/>
              <a:ext cx="21" cy="4"/>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49" name="Rectangle 169"/>
            <p:cNvSpPr>
              <a:spLocks noChangeArrowheads="1"/>
            </p:cNvSpPr>
            <p:nvPr/>
          </p:nvSpPr>
          <p:spPr bwMode="auto">
            <a:xfrm>
              <a:off x="4404" y="1750"/>
              <a:ext cx="21" cy="4"/>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0" name="Rectangle 170"/>
            <p:cNvSpPr>
              <a:spLocks noChangeArrowheads="1"/>
            </p:cNvSpPr>
            <p:nvPr/>
          </p:nvSpPr>
          <p:spPr bwMode="auto">
            <a:xfrm>
              <a:off x="4622" y="1277"/>
              <a:ext cx="84" cy="2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1" name="Rectangle 171"/>
            <p:cNvSpPr>
              <a:spLocks noChangeArrowheads="1"/>
            </p:cNvSpPr>
            <p:nvPr/>
          </p:nvSpPr>
          <p:spPr bwMode="auto">
            <a:xfrm>
              <a:off x="4622" y="1277"/>
              <a:ext cx="84"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2" name="Rectangle 172"/>
            <p:cNvSpPr>
              <a:spLocks noChangeArrowheads="1"/>
            </p:cNvSpPr>
            <p:nvPr/>
          </p:nvSpPr>
          <p:spPr bwMode="auto">
            <a:xfrm>
              <a:off x="4622" y="1447"/>
              <a:ext cx="84" cy="2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3" name="Rectangle 173"/>
            <p:cNvSpPr>
              <a:spLocks noChangeArrowheads="1"/>
            </p:cNvSpPr>
            <p:nvPr/>
          </p:nvSpPr>
          <p:spPr bwMode="auto">
            <a:xfrm>
              <a:off x="4622" y="1447"/>
              <a:ext cx="84"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4" name="Line 174"/>
            <p:cNvSpPr>
              <a:spLocks noChangeShapeType="1"/>
            </p:cNvSpPr>
            <p:nvPr/>
          </p:nvSpPr>
          <p:spPr bwMode="auto">
            <a:xfrm flipV="1">
              <a:off x="4622" y="1277"/>
              <a:ext cx="84"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5" name="Line 175"/>
            <p:cNvSpPr>
              <a:spLocks noChangeShapeType="1"/>
            </p:cNvSpPr>
            <p:nvPr/>
          </p:nvSpPr>
          <p:spPr bwMode="auto">
            <a:xfrm flipH="1" flipV="1">
              <a:off x="4622" y="1277"/>
              <a:ext cx="84"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6" name="Line 176"/>
            <p:cNvSpPr>
              <a:spLocks noChangeShapeType="1"/>
            </p:cNvSpPr>
            <p:nvPr/>
          </p:nvSpPr>
          <p:spPr bwMode="auto">
            <a:xfrm flipV="1">
              <a:off x="4622" y="1447"/>
              <a:ext cx="84"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7" name="Line 177"/>
            <p:cNvSpPr>
              <a:spLocks noChangeShapeType="1"/>
            </p:cNvSpPr>
            <p:nvPr/>
          </p:nvSpPr>
          <p:spPr bwMode="auto">
            <a:xfrm flipH="1" flipV="1">
              <a:off x="4622" y="1447"/>
              <a:ext cx="84"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8" name="Rectangle 178"/>
            <p:cNvSpPr>
              <a:spLocks noChangeArrowheads="1"/>
            </p:cNvSpPr>
            <p:nvPr/>
          </p:nvSpPr>
          <p:spPr bwMode="auto">
            <a:xfrm>
              <a:off x="3951" y="1279"/>
              <a:ext cx="85" cy="2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59" name="Rectangle 179"/>
            <p:cNvSpPr>
              <a:spLocks noChangeArrowheads="1"/>
            </p:cNvSpPr>
            <p:nvPr/>
          </p:nvSpPr>
          <p:spPr bwMode="auto">
            <a:xfrm>
              <a:off x="3951" y="1279"/>
              <a:ext cx="85" cy="22"/>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0" name="Rectangle 180"/>
            <p:cNvSpPr>
              <a:spLocks noChangeArrowheads="1"/>
            </p:cNvSpPr>
            <p:nvPr/>
          </p:nvSpPr>
          <p:spPr bwMode="auto">
            <a:xfrm>
              <a:off x="3951" y="1448"/>
              <a:ext cx="85" cy="2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1" name="Rectangle 181"/>
            <p:cNvSpPr>
              <a:spLocks noChangeArrowheads="1"/>
            </p:cNvSpPr>
            <p:nvPr/>
          </p:nvSpPr>
          <p:spPr bwMode="auto">
            <a:xfrm>
              <a:off x="3951" y="1448"/>
              <a:ext cx="85" cy="23"/>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2" name="Line 182"/>
            <p:cNvSpPr>
              <a:spLocks noChangeShapeType="1"/>
            </p:cNvSpPr>
            <p:nvPr/>
          </p:nvSpPr>
          <p:spPr bwMode="auto">
            <a:xfrm flipH="1" flipV="1">
              <a:off x="3951" y="1279"/>
              <a:ext cx="85" cy="2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3" name="Line 183"/>
            <p:cNvSpPr>
              <a:spLocks noChangeShapeType="1"/>
            </p:cNvSpPr>
            <p:nvPr/>
          </p:nvSpPr>
          <p:spPr bwMode="auto">
            <a:xfrm flipV="1">
              <a:off x="3951" y="1279"/>
              <a:ext cx="85" cy="2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4" name="Line 184"/>
            <p:cNvSpPr>
              <a:spLocks noChangeShapeType="1"/>
            </p:cNvSpPr>
            <p:nvPr/>
          </p:nvSpPr>
          <p:spPr bwMode="auto">
            <a:xfrm flipH="1" flipV="1">
              <a:off x="3951" y="1448"/>
              <a:ext cx="85"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5" name="Line 185"/>
            <p:cNvSpPr>
              <a:spLocks noChangeShapeType="1"/>
            </p:cNvSpPr>
            <p:nvPr/>
          </p:nvSpPr>
          <p:spPr bwMode="auto">
            <a:xfrm flipV="1">
              <a:off x="3951" y="1448"/>
              <a:ext cx="85" cy="2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6" name="Freeform 186"/>
            <p:cNvSpPr>
              <a:spLocks/>
            </p:cNvSpPr>
            <p:nvPr/>
          </p:nvSpPr>
          <p:spPr bwMode="auto">
            <a:xfrm>
              <a:off x="4588" y="1512"/>
              <a:ext cx="76" cy="76"/>
            </a:xfrm>
            <a:custGeom>
              <a:avLst/>
              <a:gdLst>
                <a:gd name="T0" fmla="*/ 0 w 76"/>
                <a:gd name="T1" fmla="*/ 17 h 76"/>
                <a:gd name="T2" fmla="*/ 59 w 76"/>
                <a:gd name="T3" fmla="*/ 76 h 76"/>
                <a:gd name="T4" fmla="*/ 76 w 76"/>
                <a:gd name="T5" fmla="*/ 60 h 76"/>
                <a:gd name="T6" fmla="*/ 16 w 76"/>
                <a:gd name="T7" fmla="*/ 0 h 76"/>
                <a:gd name="T8" fmla="*/ 0 w 76"/>
                <a:gd name="T9" fmla="*/ 17 h 76"/>
              </a:gdLst>
              <a:ahLst/>
              <a:cxnLst>
                <a:cxn ang="0">
                  <a:pos x="T0" y="T1"/>
                </a:cxn>
                <a:cxn ang="0">
                  <a:pos x="T2" y="T3"/>
                </a:cxn>
                <a:cxn ang="0">
                  <a:pos x="T4" y="T5"/>
                </a:cxn>
                <a:cxn ang="0">
                  <a:pos x="T6" y="T7"/>
                </a:cxn>
                <a:cxn ang="0">
                  <a:pos x="T8" y="T9"/>
                </a:cxn>
              </a:cxnLst>
              <a:rect l="0" t="0" r="r" b="b"/>
              <a:pathLst>
                <a:path w="76" h="76">
                  <a:moveTo>
                    <a:pt x="0" y="17"/>
                  </a:moveTo>
                  <a:lnTo>
                    <a:pt x="59" y="76"/>
                  </a:lnTo>
                  <a:lnTo>
                    <a:pt x="76" y="60"/>
                  </a:lnTo>
                  <a:lnTo>
                    <a:pt x="16" y="0"/>
                  </a:lnTo>
                  <a:lnTo>
                    <a:pt x="0" y="1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7" name="Freeform 187"/>
            <p:cNvSpPr>
              <a:spLocks/>
            </p:cNvSpPr>
            <p:nvPr/>
          </p:nvSpPr>
          <p:spPr bwMode="auto">
            <a:xfrm>
              <a:off x="4588" y="1512"/>
              <a:ext cx="76" cy="76"/>
            </a:xfrm>
            <a:custGeom>
              <a:avLst/>
              <a:gdLst>
                <a:gd name="T0" fmla="*/ 0 w 76"/>
                <a:gd name="T1" fmla="*/ 17 h 76"/>
                <a:gd name="T2" fmla="*/ 59 w 76"/>
                <a:gd name="T3" fmla="*/ 76 h 76"/>
                <a:gd name="T4" fmla="*/ 76 w 76"/>
                <a:gd name="T5" fmla="*/ 60 h 76"/>
                <a:gd name="T6" fmla="*/ 16 w 76"/>
                <a:gd name="T7" fmla="*/ 0 h 76"/>
                <a:gd name="T8" fmla="*/ 0 w 76"/>
                <a:gd name="T9" fmla="*/ 17 h 76"/>
              </a:gdLst>
              <a:ahLst/>
              <a:cxnLst>
                <a:cxn ang="0">
                  <a:pos x="T0" y="T1"/>
                </a:cxn>
                <a:cxn ang="0">
                  <a:pos x="T2" y="T3"/>
                </a:cxn>
                <a:cxn ang="0">
                  <a:pos x="T4" y="T5"/>
                </a:cxn>
                <a:cxn ang="0">
                  <a:pos x="T6" y="T7"/>
                </a:cxn>
                <a:cxn ang="0">
                  <a:pos x="T8" y="T9"/>
                </a:cxn>
              </a:cxnLst>
              <a:rect l="0" t="0" r="r" b="b"/>
              <a:pathLst>
                <a:path w="76" h="76">
                  <a:moveTo>
                    <a:pt x="0" y="17"/>
                  </a:moveTo>
                  <a:lnTo>
                    <a:pt x="59" y="76"/>
                  </a:lnTo>
                  <a:lnTo>
                    <a:pt x="76" y="60"/>
                  </a:lnTo>
                  <a:lnTo>
                    <a:pt x="16" y="0"/>
                  </a:lnTo>
                  <a:lnTo>
                    <a:pt x="0"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8" name="Freeform 188"/>
            <p:cNvSpPr>
              <a:spLocks/>
            </p:cNvSpPr>
            <p:nvPr/>
          </p:nvSpPr>
          <p:spPr bwMode="auto">
            <a:xfrm>
              <a:off x="4468" y="1632"/>
              <a:ext cx="76" cy="76"/>
            </a:xfrm>
            <a:custGeom>
              <a:avLst/>
              <a:gdLst>
                <a:gd name="T0" fmla="*/ 16 w 76"/>
                <a:gd name="T1" fmla="*/ 0 h 76"/>
                <a:gd name="T2" fmla="*/ 76 w 76"/>
                <a:gd name="T3" fmla="*/ 60 h 76"/>
                <a:gd name="T4" fmla="*/ 60 w 76"/>
                <a:gd name="T5" fmla="*/ 76 h 76"/>
                <a:gd name="T6" fmla="*/ 0 w 76"/>
                <a:gd name="T7" fmla="*/ 16 h 76"/>
                <a:gd name="T8" fmla="*/ 16 w 76"/>
                <a:gd name="T9" fmla="*/ 0 h 76"/>
              </a:gdLst>
              <a:ahLst/>
              <a:cxnLst>
                <a:cxn ang="0">
                  <a:pos x="T0" y="T1"/>
                </a:cxn>
                <a:cxn ang="0">
                  <a:pos x="T2" y="T3"/>
                </a:cxn>
                <a:cxn ang="0">
                  <a:pos x="T4" y="T5"/>
                </a:cxn>
                <a:cxn ang="0">
                  <a:pos x="T6" y="T7"/>
                </a:cxn>
                <a:cxn ang="0">
                  <a:pos x="T8" y="T9"/>
                </a:cxn>
              </a:cxnLst>
              <a:rect l="0" t="0" r="r" b="b"/>
              <a:pathLst>
                <a:path w="76" h="76">
                  <a:moveTo>
                    <a:pt x="16" y="0"/>
                  </a:moveTo>
                  <a:lnTo>
                    <a:pt x="76" y="60"/>
                  </a:lnTo>
                  <a:lnTo>
                    <a:pt x="60" y="76"/>
                  </a:lnTo>
                  <a:lnTo>
                    <a:pt x="0" y="16"/>
                  </a:lnTo>
                  <a:lnTo>
                    <a:pt x="16"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69" name="Freeform 189"/>
            <p:cNvSpPr>
              <a:spLocks/>
            </p:cNvSpPr>
            <p:nvPr/>
          </p:nvSpPr>
          <p:spPr bwMode="auto">
            <a:xfrm>
              <a:off x="4468" y="1632"/>
              <a:ext cx="76" cy="76"/>
            </a:xfrm>
            <a:custGeom>
              <a:avLst/>
              <a:gdLst>
                <a:gd name="T0" fmla="*/ 16 w 76"/>
                <a:gd name="T1" fmla="*/ 0 h 76"/>
                <a:gd name="T2" fmla="*/ 76 w 76"/>
                <a:gd name="T3" fmla="*/ 60 h 76"/>
                <a:gd name="T4" fmla="*/ 60 w 76"/>
                <a:gd name="T5" fmla="*/ 76 h 76"/>
                <a:gd name="T6" fmla="*/ 0 w 76"/>
                <a:gd name="T7" fmla="*/ 16 h 76"/>
                <a:gd name="T8" fmla="*/ 16 w 76"/>
                <a:gd name="T9" fmla="*/ 0 h 76"/>
              </a:gdLst>
              <a:ahLst/>
              <a:cxnLst>
                <a:cxn ang="0">
                  <a:pos x="T0" y="T1"/>
                </a:cxn>
                <a:cxn ang="0">
                  <a:pos x="T2" y="T3"/>
                </a:cxn>
                <a:cxn ang="0">
                  <a:pos x="T4" y="T5"/>
                </a:cxn>
                <a:cxn ang="0">
                  <a:pos x="T6" y="T7"/>
                </a:cxn>
                <a:cxn ang="0">
                  <a:pos x="T8" y="T9"/>
                </a:cxn>
              </a:cxnLst>
              <a:rect l="0" t="0" r="r" b="b"/>
              <a:pathLst>
                <a:path w="76" h="76">
                  <a:moveTo>
                    <a:pt x="16" y="0"/>
                  </a:moveTo>
                  <a:lnTo>
                    <a:pt x="76" y="60"/>
                  </a:lnTo>
                  <a:lnTo>
                    <a:pt x="60" y="76"/>
                  </a:lnTo>
                  <a:lnTo>
                    <a:pt x="0" y="16"/>
                  </a:lnTo>
                  <a:lnTo>
                    <a:pt x="16"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0" name="Line 190"/>
            <p:cNvSpPr>
              <a:spLocks noChangeShapeType="1"/>
            </p:cNvSpPr>
            <p:nvPr/>
          </p:nvSpPr>
          <p:spPr bwMode="auto">
            <a:xfrm>
              <a:off x="4588" y="1529"/>
              <a:ext cx="76" cy="4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1" name="Line 191"/>
            <p:cNvSpPr>
              <a:spLocks noChangeShapeType="1"/>
            </p:cNvSpPr>
            <p:nvPr/>
          </p:nvSpPr>
          <p:spPr bwMode="auto">
            <a:xfrm flipH="1" flipV="1">
              <a:off x="4604" y="1512"/>
              <a:ext cx="43"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2" name="Line 192"/>
            <p:cNvSpPr>
              <a:spLocks noChangeShapeType="1"/>
            </p:cNvSpPr>
            <p:nvPr/>
          </p:nvSpPr>
          <p:spPr bwMode="auto">
            <a:xfrm>
              <a:off x="4468" y="1648"/>
              <a:ext cx="76" cy="4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3" name="Line 193"/>
            <p:cNvSpPr>
              <a:spLocks noChangeShapeType="1"/>
            </p:cNvSpPr>
            <p:nvPr/>
          </p:nvSpPr>
          <p:spPr bwMode="auto">
            <a:xfrm flipH="1" flipV="1">
              <a:off x="4484" y="1632"/>
              <a:ext cx="44"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4" name="Freeform 194"/>
            <p:cNvSpPr>
              <a:spLocks/>
            </p:cNvSpPr>
            <p:nvPr/>
          </p:nvSpPr>
          <p:spPr bwMode="auto">
            <a:xfrm>
              <a:off x="4113" y="1039"/>
              <a:ext cx="76" cy="76"/>
            </a:xfrm>
            <a:custGeom>
              <a:avLst/>
              <a:gdLst>
                <a:gd name="T0" fmla="*/ 60 w 76"/>
                <a:gd name="T1" fmla="*/ 76 h 76"/>
                <a:gd name="T2" fmla="*/ 0 w 76"/>
                <a:gd name="T3" fmla="*/ 17 h 76"/>
                <a:gd name="T4" fmla="*/ 16 w 76"/>
                <a:gd name="T5" fmla="*/ 0 h 76"/>
                <a:gd name="T6" fmla="*/ 76 w 76"/>
                <a:gd name="T7" fmla="*/ 60 h 76"/>
                <a:gd name="T8" fmla="*/ 60 w 76"/>
                <a:gd name="T9" fmla="*/ 76 h 76"/>
              </a:gdLst>
              <a:ahLst/>
              <a:cxnLst>
                <a:cxn ang="0">
                  <a:pos x="T0" y="T1"/>
                </a:cxn>
                <a:cxn ang="0">
                  <a:pos x="T2" y="T3"/>
                </a:cxn>
                <a:cxn ang="0">
                  <a:pos x="T4" y="T5"/>
                </a:cxn>
                <a:cxn ang="0">
                  <a:pos x="T6" y="T7"/>
                </a:cxn>
                <a:cxn ang="0">
                  <a:pos x="T8" y="T9"/>
                </a:cxn>
              </a:cxnLst>
              <a:rect l="0" t="0" r="r" b="b"/>
              <a:pathLst>
                <a:path w="76" h="76">
                  <a:moveTo>
                    <a:pt x="60" y="76"/>
                  </a:moveTo>
                  <a:lnTo>
                    <a:pt x="0" y="17"/>
                  </a:lnTo>
                  <a:lnTo>
                    <a:pt x="16" y="0"/>
                  </a:lnTo>
                  <a:lnTo>
                    <a:pt x="76" y="60"/>
                  </a:lnTo>
                  <a:lnTo>
                    <a:pt x="60" y="7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5" name="Freeform 195"/>
            <p:cNvSpPr>
              <a:spLocks/>
            </p:cNvSpPr>
            <p:nvPr/>
          </p:nvSpPr>
          <p:spPr bwMode="auto">
            <a:xfrm>
              <a:off x="4113" y="1039"/>
              <a:ext cx="76" cy="76"/>
            </a:xfrm>
            <a:custGeom>
              <a:avLst/>
              <a:gdLst>
                <a:gd name="T0" fmla="*/ 60 w 76"/>
                <a:gd name="T1" fmla="*/ 76 h 76"/>
                <a:gd name="T2" fmla="*/ 0 w 76"/>
                <a:gd name="T3" fmla="*/ 17 h 76"/>
                <a:gd name="T4" fmla="*/ 16 w 76"/>
                <a:gd name="T5" fmla="*/ 0 h 76"/>
                <a:gd name="T6" fmla="*/ 76 w 76"/>
                <a:gd name="T7" fmla="*/ 60 h 76"/>
                <a:gd name="T8" fmla="*/ 60 w 76"/>
                <a:gd name="T9" fmla="*/ 76 h 76"/>
              </a:gdLst>
              <a:ahLst/>
              <a:cxnLst>
                <a:cxn ang="0">
                  <a:pos x="T0" y="T1"/>
                </a:cxn>
                <a:cxn ang="0">
                  <a:pos x="T2" y="T3"/>
                </a:cxn>
                <a:cxn ang="0">
                  <a:pos x="T4" y="T5"/>
                </a:cxn>
                <a:cxn ang="0">
                  <a:pos x="T6" y="T7"/>
                </a:cxn>
                <a:cxn ang="0">
                  <a:pos x="T8" y="T9"/>
                </a:cxn>
              </a:cxnLst>
              <a:rect l="0" t="0" r="r" b="b"/>
              <a:pathLst>
                <a:path w="76" h="76">
                  <a:moveTo>
                    <a:pt x="60" y="76"/>
                  </a:moveTo>
                  <a:lnTo>
                    <a:pt x="0" y="17"/>
                  </a:lnTo>
                  <a:lnTo>
                    <a:pt x="16" y="0"/>
                  </a:lnTo>
                  <a:lnTo>
                    <a:pt x="76" y="60"/>
                  </a:lnTo>
                  <a:lnTo>
                    <a:pt x="60" y="7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6" name="Freeform 196"/>
            <p:cNvSpPr>
              <a:spLocks/>
            </p:cNvSpPr>
            <p:nvPr/>
          </p:nvSpPr>
          <p:spPr bwMode="auto">
            <a:xfrm>
              <a:off x="3994" y="1159"/>
              <a:ext cx="75" cy="76"/>
            </a:xfrm>
            <a:custGeom>
              <a:avLst/>
              <a:gdLst>
                <a:gd name="T0" fmla="*/ 75 w 75"/>
                <a:gd name="T1" fmla="*/ 60 h 76"/>
                <a:gd name="T2" fmla="*/ 16 w 75"/>
                <a:gd name="T3" fmla="*/ 0 h 76"/>
                <a:gd name="T4" fmla="*/ 0 w 75"/>
                <a:gd name="T5" fmla="*/ 16 h 76"/>
                <a:gd name="T6" fmla="*/ 59 w 75"/>
                <a:gd name="T7" fmla="*/ 76 h 76"/>
                <a:gd name="T8" fmla="*/ 75 w 75"/>
                <a:gd name="T9" fmla="*/ 60 h 76"/>
              </a:gdLst>
              <a:ahLst/>
              <a:cxnLst>
                <a:cxn ang="0">
                  <a:pos x="T0" y="T1"/>
                </a:cxn>
                <a:cxn ang="0">
                  <a:pos x="T2" y="T3"/>
                </a:cxn>
                <a:cxn ang="0">
                  <a:pos x="T4" y="T5"/>
                </a:cxn>
                <a:cxn ang="0">
                  <a:pos x="T6" y="T7"/>
                </a:cxn>
                <a:cxn ang="0">
                  <a:pos x="T8" y="T9"/>
                </a:cxn>
              </a:cxnLst>
              <a:rect l="0" t="0" r="r" b="b"/>
              <a:pathLst>
                <a:path w="75" h="76">
                  <a:moveTo>
                    <a:pt x="75" y="60"/>
                  </a:moveTo>
                  <a:lnTo>
                    <a:pt x="16" y="0"/>
                  </a:lnTo>
                  <a:lnTo>
                    <a:pt x="0" y="16"/>
                  </a:lnTo>
                  <a:lnTo>
                    <a:pt x="59" y="76"/>
                  </a:lnTo>
                  <a:lnTo>
                    <a:pt x="75" y="6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7" name="Freeform 197"/>
            <p:cNvSpPr>
              <a:spLocks/>
            </p:cNvSpPr>
            <p:nvPr/>
          </p:nvSpPr>
          <p:spPr bwMode="auto">
            <a:xfrm>
              <a:off x="3994" y="1159"/>
              <a:ext cx="75" cy="76"/>
            </a:xfrm>
            <a:custGeom>
              <a:avLst/>
              <a:gdLst>
                <a:gd name="T0" fmla="*/ 75 w 75"/>
                <a:gd name="T1" fmla="*/ 60 h 76"/>
                <a:gd name="T2" fmla="*/ 16 w 75"/>
                <a:gd name="T3" fmla="*/ 0 h 76"/>
                <a:gd name="T4" fmla="*/ 0 w 75"/>
                <a:gd name="T5" fmla="*/ 16 h 76"/>
                <a:gd name="T6" fmla="*/ 59 w 75"/>
                <a:gd name="T7" fmla="*/ 76 h 76"/>
                <a:gd name="T8" fmla="*/ 75 w 75"/>
                <a:gd name="T9" fmla="*/ 60 h 76"/>
              </a:gdLst>
              <a:ahLst/>
              <a:cxnLst>
                <a:cxn ang="0">
                  <a:pos x="T0" y="T1"/>
                </a:cxn>
                <a:cxn ang="0">
                  <a:pos x="T2" y="T3"/>
                </a:cxn>
                <a:cxn ang="0">
                  <a:pos x="T4" y="T5"/>
                </a:cxn>
                <a:cxn ang="0">
                  <a:pos x="T6" y="T7"/>
                </a:cxn>
                <a:cxn ang="0">
                  <a:pos x="T8" y="T9"/>
                </a:cxn>
              </a:cxnLst>
              <a:rect l="0" t="0" r="r" b="b"/>
              <a:pathLst>
                <a:path w="75" h="76">
                  <a:moveTo>
                    <a:pt x="75" y="60"/>
                  </a:moveTo>
                  <a:lnTo>
                    <a:pt x="16" y="0"/>
                  </a:lnTo>
                  <a:lnTo>
                    <a:pt x="0" y="16"/>
                  </a:lnTo>
                  <a:lnTo>
                    <a:pt x="59" y="76"/>
                  </a:lnTo>
                  <a:lnTo>
                    <a:pt x="75" y="6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8" name="Line 198"/>
            <p:cNvSpPr>
              <a:spLocks noChangeShapeType="1"/>
            </p:cNvSpPr>
            <p:nvPr/>
          </p:nvSpPr>
          <p:spPr bwMode="auto">
            <a:xfrm flipH="1" flipV="1">
              <a:off x="4129" y="1039"/>
              <a:ext cx="44"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79" name="Line 199"/>
            <p:cNvSpPr>
              <a:spLocks noChangeShapeType="1"/>
            </p:cNvSpPr>
            <p:nvPr/>
          </p:nvSpPr>
          <p:spPr bwMode="auto">
            <a:xfrm>
              <a:off x="4113" y="1056"/>
              <a:ext cx="76" cy="4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0" name="Line 200"/>
            <p:cNvSpPr>
              <a:spLocks noChangeShapeType="1"/>
            </p:cNvSpPr>
            <p:nvPr/>
          </p:nvSpPr>
          <p:spPr bwMode="auto">
            <a:xfrm flipH="1" flipV="1">
              <a:off x="4010" y="1159"/>
              <a:ext cx="43"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1" name="Line 201"/>
            <p:cNvSpPr>
              <a:spLocks noChangeShapeType="1"/>
            </p:cNvSpPr>
            <p:nvPr/>
          </p:nvSpPr>
          <p:spPr bwMode="auto">
            <a:xfrm>
              <a:off x="3994" y="1175"/>
              <a:ext cx="75" cy="4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2" name="Freeform 202"/>
            <p:cNvSpPr>
              <a:spLocks/>
            </p:cNvSpPr>
            <p:nvPr/>
          </p:nvSpPr>
          <p:spPr bwMode="auto">
            <a:xfrm>
              <a:off x="4467" y="1039"/>
              <a:ext cx="76" cy="75"/>
            </a:xfrm>
            <a:custGeom>
              <a:avLst/>
              <a:gdLst>
                <a:gd name="T0" fmla="*/ 16 w 76"/>
                <a:gd name="T1" fmla="*/ 75 h 75"/>
                <a:gd name="T2" fmla="*/ 76 w 76"/>
                <a:gd name="T3" fmla="*/ 16 h 75"/>
                <a:gd name="T4" fmla="*/ 60 w 76"/>
                <a:gd name="T5" fmla="*/ 0 h 75"/>
                <a:gd name="T6" fmla="*/ 0 w 76"/>
                <a:gd name="T7" fmla="*/ 59 h 75"/>
                <a:gd name="T8" fmla="*/ 16 w 76"/>
                <a:gd name="T9" fmla="*/ 75 h 75"/>
              </a:gdLst>
              <a:ahLst/>
              <a:cxnLst>
                <a:cxn ang="0">
                  <a:pos x="T0" y="T1"/>
                </a:cxn>
                <a:cxn ang="0">
                  <a:pos x="T2" y="T3"/>
                </a:cxn>
                <a:cxn ang="0">
                  <a:pos x="T4" y="T5"/>
                </a:cxn>
                <a:cxn ang="0">
                  <a:pos x="T6" y="T7"/>
                </a:cxn>
                <a:cxn ang="0">
                  <a:pos x="T8" y="T9"/>
                </a:cxn>
              </a:cxnLst>
              <a:rect l="0" t="0" r="r" b="b"/>
              <a:pathLst>
                <a:path w="76" h="75">
                  <a:moveTo>
                    <a:pt x="16" y="75"/>
                  </a:moveTo>
                  <a:lnTo>
                    <a:pt x="76" y="16"/>
                  </a:lnTo>
                  <a:lnTo>
                    <a:pt x="60" y="0"/>
                  </a:lnTo>
                  <a:lnTo>
                    <a:pt x="0" y="59"/>
                  </a:lnTo>
                  <a:lnTo>
                    <a:pt x="16" y="7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3" name="Freeform 203"/>
            <p:cNvSpPr>
              <a:spLocks/>
            </p:cNvSpPr>
            <p:nvPr/>
          </p:nvSpPr>
          <p:spPr bwMode="auto">
            <a:xfrm>
              <a:off x="4467" y="1039"/>
              <a:ext cx="76" cy="75"/>
            </a:xfrm>
            <a:custGeom>
              <a:avLst/>
              <a:gdLst>
                <a:gd name="T0" fmla="*/ 16 w 76"/>
                <a:gd name="T1" fmla="*/ 75 h 75"/>
                <a:gd name="T2" fmla="*/ 76 w 76"/>
                <a:gd name="T3" fmla="*/ 16 h 75"/>
                <a:gd name="T4" fmla="*/ 60 w 76"/>
                <a:gd name="T5" fmla="*/ 0 h 75"/>
                <a:gd name="T6" fmla="*/ 0 w 76"/>
                <a:gd name="T7" fmla="*/ 59 h 75"/>
                <a:gd name="T8" fmla="*/ 16 w 76"/>
                <a:gd name="T9" fmla="*/ 75 h 75"/>
              </a:gdLst>
              <a:ahLst/>
              <a:cxnLst>
                <a:cxn ang="0">
                  <a:pos x="T0" y="T1"/>
                </a:cxn>
                <a:cxn ang="0">
                  <a:pos x="T2" y="T3"/>
                </a:cxn>
                <a:cxn ang="0">
                  <a:pos x="T4" y="T5"/>
                </a:cxn>
                <a:cxn ang="0">
                  <a:pos x="T6" y="T7"/>
                </a:cxn>
                <a:cxn ang="0">
                  <a:pos x="T8" y="T9"/>
                </a:cxn>
              </a:cxnLst>
              <a:rect l="0" t="0" r="r" b="b"/>
              <a:pathLst>
                <a:path w="76" h="75">
                  <a:moveTo>
                    <a:pt x="16" y="75"/>
                  </a:moveTo>
                  <a:lnTo>
                    <a:pt x="76" y="16"/>
                  </a:lnTo>
                  <a:lnTo>
                    <a:pt x="60" y="0"/>
                  </a:lnTo>
                  <a:lnTo>
                    <a:pt x="0" y="59"/>
                  </a:lnTo>
                  <a:lnTo>
                    <a:pt x="16" y="7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4" name="Freeform 204"/>
            <p:cNvSpPr>
              <a:spLocks/>
            </p:cNvSpPr>
            <p:nvPr/>
          </p:nvSpPr>
          <p:spPr bwMode="auto">
            <a:xfrm>
              <a:off x="4587" y="1158"/>
              <a:ext cx="76" cy="76"/>
            </a:xfrm>
            <a:custGeom>
              <a:avLst/>
              <a:gdLst>
                <a:gd name="T0" fmla="*/ 0 w 76"/>
                <a:gd name="T1" fmla="*/ 60 h 76"/>
                <a:gd name="T2" fmla="*/ 60 w 76"/>
                <a:gd name="T3" fmla="*/ 0 h 76"/>
                <a:gd name="T4" fmla="*/ 76 w 76"/>
                <a:gd name="T5" fmla="*/ 17 h 76"/>
                <a:gd name="T6" fmla="*/ 16 w 76"/>
                <a:gd name="T7" fmla="*/ 76 h 76"/>
                <a:gd name="T8" fmla="*/ 0 w 76"/>
                <a:gd name="T9" fmla="*/ 60 h 76"/>
              </a:gdLst>
              <a:ahLst/>
              <a:cxnLst>
                <a:cxn ang="0">
                  <a:pos x="T0" y="T1"/>
                </a:cxn>
                <a:cxn ang="0">
                  <a:pos x="T2" y="T3"/>
                </a:cxn>
                <a:cxn ang="0">
                  <a:pos x="T4" y="T5"/>
                </a:cxn>
                <a:cxn ang="0">
                  <a:pos x="T6" y="T7"/>
                </a:cxn>
                <a:cxn ang="0">
                  <a:pos x="T8" y="T9"/>
                </a:cxn>
              </a:cxnLst>
              <a:rect l="0" t="0" r="r" b="b"/>
              <a:pathLst>
                <a:path w="76" h="76">
                  <a:moveTo>
                    <a:pt x="0" y="60"/>
                  </a:moveTo>
                  <a:lnTo>
                    <a:pt x="60" y="0"/>
                  </a:lnTo>
                  <a:lnTo>
                    <a:pt x="76" y="17"/>
                  </a:lnTo>
                  <a:lnTo>
                    <a:pt x="16" y="76"/>
                  </a:lnTo>
                  <a:lnTo>
                    <a:pt x="0" y="6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5" name="Freeform 205"/>
            <p:cNvSpPr>
              <a:spLocks/>
            </p:cNvSpPr>
            <p:nvPr/>
          </p:nvSpPr>
          <p:spPr bwMode="auto">
            <a:xfrm>
              <a:off x="4587" y="1158"/>
              <a:ext cx="76" cy="76"/>
            </a:xfrm>
            <a:custGeom>
              <a:avLst/>
              <a:gdLst>
                <a:gd name="T0" fmla="*/ 0 w 76"/>
                <a:gd name="T1" fmla="*/ 60 h 76"/>
                <a:gd name="T2" fmla="*/ 60 w 76"/>
                <a:gd name="T3" fmla="*/ 0 h 76"/>
                <a:gd name="T4" fmla="*/ 76 w 76"/>
                <a:gd name="T5" fmla="*/ 17 h 76"/>
                <a:gd name="T6" fmla="*/ 16 w 76"/>
                <a:gd name="T7" fmla="*/ 76 h 76"/>
                <a:gd name="T8" fmla="*/ 0 w 76"/>
                <a:gd name="T9" fmla="*/ 60 h 76"/>
              </a:gdLst>
              <a:ahLst/>
              <a:cxnLst>
                <a:cxn ang="0">
                  <a:pos x="T0" y="T1"/>
                </a:cxn>
                <a:cxn ang="0">
                  <a:pos x="T2" y="T3"/>
                </a:cxn>
                <a:cxn ang="0">
                  <a:pos x="T4" y="T5"/>
                </a:cxn>
                <a:cxn ang="0">
                  <a:pos x="T6" y="T7"/>
                </a:cxn>
                <a:cxn ang="0">
                  <a:pos x="T8" y="T9"/>
                </a:cxn>
              </a:cxnLst>
              <a:rect l="0" t="0" r="r" b="b"/>
              <a:pathLst>
                <a:path w="76" h="76">
                  <a:moveTo>
                    <a:pt x="0" y="60"/>
                  </a:moveTo>
                  <a:lnTo>
                    <a:pt x="60" y="0"/>
                  </a:lnTo>
                  <a:lnTo>
                    <a:pt x="76" y="17"/>
                  </a:lnTo>
                  <a:lnTo>
                    <a:pt x="16" y="76"/>
                  </a:lnTo>
                  <a:lnTo>
                    <a:pt x="0" y="6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6" name="Line 206"/>
            <p:cNvSpPr>
              <a:spLocks noChangeShapeType="1"/>
            </p:cNvSpPr>
            <p:nvPr/>
          </p:nvSpPr>
          <p:spPr bwMode="auto">
            <a:xfrm flipV="1">
              <a:off x="4483" y="1039"/>
              <a:ext cx="44" cy="7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7" name="Line 207"/>
            <p:cNvSpPr>
              <a:spLocks noChangeShapeType="1"/>
            </p:cNvSpPr>
            <p:nvPr/>
          </p:nvSpPr>
          <p:spPr bwMode="auto">
            <a:xfrm flipH="1">
              <a:off x="4467" y="1055"/>
              <a:ext cx="76" cy="4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8" name="Line 208"/>
            <p:cNvSpPr>
              <a:spLocks noChangeShapeType="1"/>
            </p:cNvSpPr>
            <p:nvPr/>
          </p:nvSpPr>
          <p:spPr bwMode="auto">
            <a:xfrm flipV="1">
              <a:off x="4603" y="1158"/>
              <a:ext cx="44"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89" name="Line 209"/>
            <p:cNvSpPr>
              <a:spLocks noChangeShapeType="1"/>
            </p:cNvSpPr>
            <p:nvPr/>
          </p:nvSpPr>
          <p:spPr bwMode="auto">
            <a:xfrm flipH="1">
              <a:off x="4587" y="1175"/>
              <a:ext cx="76" cy="4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0" name="Freeform 210"/>
            <p:cNvSpPr>
              <a:spLocks/>
            </p:cNvSpPr>
            <p:nvPr/>
          </p:nvSpPr>
          <p:spPr bwMode="auto">
            <a:xfrm>
              <a:off x="3994" y="1513"/>
              <a:ext cx="76" cy="76"/>
            </a:xfrm>
            <a:custGeom>
              <a:avLst/>
              <a:gdLst>
                <a:gd name="T0" fmla="*/ 76 w 76"/>
                <a:gd name="T1" fmla="*/ 16 h 76"/>
                <a:gd name="T2" fmla="*/ 17 w 76"/>
                <a:gd name="T3" fmla="*/ 76 h 76"/>
                <a:gd name="T4" fmla="*/ 0 w 76"/>
                <a:gd name="T5" fmla="*/ 60 h 76"/>
                <a:gd name="T6" fmla="*/ 60 w 76"/>
                <a:gd name="T7" fmla="*/ 0 h 76"/>
                <a:gd name="T8" fmla="*/ 76 w 76"/>
                <a:gd name="T9" fmla="*/ 16 h 76"/>
              </a:gdLst>
              <a:ahLst/>
              <a:cxnLst>
                <a:cxn ang="0">
                  <a:pos x="T0" y="T1"/>
                </a:cxn>
                <a:cxn ang="0">
                  <a:pos x="T2" y="T3"/>
                </a:cxn>
                <a:cxn ang="0">
                  <a:pos x="T4" y="T5"/>
                </a:cxn>
                <a:cxn ang="0">
                  <a:pos x="T6" y="T7"/>
                </a:cxn>
                <a:cxn ang="0">
                  <a:pos x="T8" y="T9"/>
                </a:cxn>
              </a:cxnLst>
              <a:rect l="0" t="0" r="r" b="b"/>
              <a:pathLst>
                <a:path w="76" h="76">
                  <a:moveTo>
                    <a:pt x="76" y="16"/>
                  </a:moveTo>
                  <a:lnTo>
                    <a:pt x="17" y="76"/>
                  </a:lnTo>
                  <a:lnTo>
                    <a:pt x="0" y="60"/>
                  </a:lnTo>
                  <a:lnTo>
                    <a:pt x="60" y="0"/>
                  </a:lnTo>
                  <a:lnTo>
                    <a:pt x="76"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1" name="Freeform 211"/>
            <p:cNvSpPr>
              <a:spLocks/>
            </p:cNvSpPr>
            <p:nvPr/>
          </p:nvSpPr>
          <p:spPr bwMode="auto">
            <a:xfrm>
              <a:off x="3994" y="1513"/>
              <a:ext cx="76" cy="76"/>
            </a:xfrm>
            <a:custGeom>
              <a:avLst/>
              <a:gdLst>
                <a:gd name="T0" fmla="*/ 76 w 76"/>
                <a:gd name="T1" fmla="*/ 16 h 76"/>
                <a:gd name="T2" fmla="*/ 17 w 76"/>
                <a:gd name="T3" fmla="*/ 76 h 76"/>
                <a:gd name="T4" fmla="*/ 0 w 76"/>
                <a:gd name="T5" fmla="*/ 60 h 76"/>
                <a:gd name="T6" fmla="*/ 60 w 76"/>
                <a:gd name="T7" fmla="*/ 0 h 76"/>
                <a:gd name="T8" fmla="*/ 76 w 76"/>
                <a:gd name="T9" fmla="*/ 16 h 76"/>
              </a:gdLst>
              <a:ahLst/>
              <a:cxnLst>
                <a:cxn ang="0">
                  <a:pos x="T0" y="T1"/>
                </a:cxn>
                <a:cxn ang="0">
                  <a:pos x="T2" y="T3"/>
                </a:cxn>
                <a:cxn ang="0">
                  <a:pos x="T4" y="T5"/>
                </a:cxn>
                <a:cxn ang="0">
                  <a:pos x="T6" y="T7"/>
                </a:cxn>
                <a:cxn ang="0">
                  <a:pos x="T8" y="T9"/>
                </a:cxn>
              </a:cxnLst>
              <a:rect l="0" t="0" r="r" b="b"/>
              <a:pathLst>
                <a:path w="76" h="76">
                  <a:moveTo>
                    <a:pt x="76" y="16"/>
                  </a:moveTo>
                  <a:lnTo>
                    <a:pt x="17" y="76"/>
                  </a:lnTo>
                  <a:lnTo>
                    <a:pt x="0" y="60"/>
                  </a:lnTo>
                  <a:lnTo>
                    <a:pt x="60" y="0"/>
                  </a:lnTo>
                  <a:lnTo>
                    <a:pt x="76" y="1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2" name="Freeform 212"/>
            <p:cNvSpPr>
              <a:spLocks/>
            </p:cNvSpPr>
            <p:nvPr/>
          </p:nvSpPr>
          <p:spPr bwMode="auto">
            <a:xfrm>
              <a:off x="4114" y="1633"/>
              <a:ext cx="76" cy="76"/>
            </a:xfrm>
            <a:custGeom>
              <a:avLst/>
              <a:gdLst>
                <a:gd name="T0" fmla="*/ 60 w 76"/>
                <a:gd name="T1" fmla="*/ 0 h 76"/>
                <a:gd name="T2" fmla="*/ 0 w 76"/>
                <a:gd name="T3" fmla="*/ 59 h 76"/>
                <a:gd name="T4" fmla="*/ 16 w 76"/>
                <a:gd name="T5" fmla="*/ 76 h 76"/>
                <a:gd name="T6" fmla="*/ 76 w 76"/>
                <a:gd name="T7" fmla="*/ 16 h 76"/>
                <a:gd name="T8" fmla="*/ 60 w 76"/>
                <a:gd name="T9" fmla="*/ 0 h 76"/>
              </a:gdLst>
              <a:ahLst/>
              <a:cxnLst>
                <a:cxn ang="0">
                  <a:pos x="T0" y="T1"/>
                </a:cxn>
                <a:cxn ang="0">
                  <a:pos x="T2" y="T3"/>
                </a:cxn>
                <a:cxn ang="0">
                  <a:pos x="T4" y="T5"/>
                </a:cxn>
                <a:cxn ang="0">
                  <a:pos x="T6" y="T7"/>
                </a:cxn>
                <a:cxn ang="0">
                  <a:pos x="T8" y="T9"/>
                </a:cxn>
              </a:cxnLst>
              <a:rect l="0" t="0" r="r" b="b"/>
              <a:pathLst>
                <a:path w="76" h="76">
                  <a:moveTo>
                    <a:pt x="60" y="0"/>
                  </a:moveTo>
                  <a:lnTo>
                    <a:pt x="0" y="59"/>
                  </a:lnTo>
                  <a:lnTo>
                    <a:pt x="16" y="76"/>
                  </a:lnTo>
                  <a:lnTo>
                    <a:pt x="76" y="16"/>
                  </a:lnTo>
                  <a:lnTo>
                    <a:pt x="6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3" name="Freeform 213"/>
            <p:cNvSpPr>
              <a:spLocks/>
            </p:cNvSpPr>
            <p:nvPr/>
          </p:nvSpPr>
          <p:spPr bwMode="auto">
            <a:xfrm>
              <a:off x="4114" y="1633"/>
              <a:ext cx="76" cy="76"/>
            </a:xfrm>
            <a:custGeom>
              <a:avLst/>
              <a:gdLst>
                <a:gd name="T0" fmla="*/ 60 w 76"/>
                <a:gd name="T1" fmla="*/ 0 h 76"/>
                <a:gd name="T2" fmla="*/ 0 w 76"/>
                <a:gd name="T3" fmla="*/ 59 h 76"/>
                <a:gd name="T4" fmla="*/ 16 w 76"/>
                <a:gd name="T5" fmla="*/ 76 h 76"/>
                <a:gd name="T6" fmla="*/ 76 w 76"/>
                <a:gd name="T7" fmla="*/ 16 h 76"/>
                <a:gd name="T8" fmla="*/ 60 w 76"/>
                <a:gd name="T9" fmla="*/ 0 h 76"/>
              </a:gdLst>
              <a:ahLst/>
              <a:cxnLst>
                <a:cxn ang="0">
                  <a:pos x="T0" y="T1"/>
                </a:cxn>
                <a:cxn ang="0">
                  <a:pos x="T2" y="T3"/>
                </a:cxn>
                <a:cxn ang="0">
                  <a:pos x="T4" y="T5"/>
                </a:cxn>
                <a:cxn ang="0">
                  <a:pos x="T6" y="T7"/>
                </a:cxn>
                <a:cxn ang="0">
                  <a:pos x="T8" y="T9"/>
                </a:cxn>
              </a:cxnLst>
              <a:rect l="0" t="0" r="r" b="b"/>
              <a:pathLst>
                <a:path w="76" h="76">
                  <a:moveTo>
                    <a:pt x="60" y="0"/>
                  </a:moveTo>
                  <a:lnTo>
                    <a:pt x="0" y="59"/>
                  </a:lnTo>
                  <a:lnTo>
                    <a:pt x="16" y="76"/>
                  </a:lnTo>
                  <a:lnTo>
                    <a:pt x="76" y="16"/>
                  </a:lnTo>
                  <a:lnTo>
                    <a:pt x="6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4" name="Line 214"/>
            <p:cNvSpPr>
              <a:spLocks noChangeShapeType="1"/>
            </p:cNvSpPr>
            <p:nvPr/>
          </p:nvSpPr>
          <p:spPr bwMode="auto">
            <a:xfrm flipH="1">
              <a:off x="3994" y="1529"/>
              <a:ext cx="76" cy="4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5" name="Line 215"/>
            <p:cNvSpPr>
              <a:spLocks noChangeShapeType="1"/>
            </p:cNvSpPr>
            <p:nvPr/>
          </p:nvSpPr>
          <p:spPr bwMode="auto">
            <a:xfrm flipV="1">
              <a:off x="4011" y="1513"/>
              <a:ext cx="43"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6" name="Line 216"/>
            <p:cNvSpPr>
              <a:spLocks noChangeShapeType="1"/>
            </p:cNvSpPr>
            <p:nvPr/>
          </p:nvSpPr>
          <p:spPr bwMode="auto">
            <a:xfrm flipH="1">
              <a:off x="4114" y="1649"/>
              <a:ext cx="76" cy="4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7" name="Line 217"/>
            <p:cNvSpPr>
              <a:spLocks noChangeShapeType="1"/>
            </p:cNvSpPr>
            <p:nvPr/>
          </p:nvSpPr>
          <p:spPr bwMode="auto">
            <a:xfrm flipV="1">
              <a:off x="4130" y="1633"/>
              <a:ext cx="44" cy="7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8" name="Rectangle 218"/>
            <p:cNvSpPr>
              <a:spLocks noChangeArrowheads="1"/>
            </p:cNvSpPr>
            <p:nvPr/>
          </p:nvSpPr>
          <p:spPr bwMode="auto">
            <a:xfrm>
              <a:off x="4402" y="1667"/>
              <a:ext cx="23" cy="84"/>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199" name="Rectangle 219"/>
            <p:cNvSpPr>
              <a:spLocks noChangeArrowheads="1"/>
            </p:cNvSpPr>
            <p:nvPr/>
          </p:nvSpPr>
          <p:spPr bwMode="auto">
            <a:xfrm>
              <a:off x="4402" y="1667"/>
              <a:ext cx="23" cy="84"/>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0" name="Rectangle 220"/>
            <p:cNvSpPr>
              <a:spLocks noChangeArrowheads="1"/>
            </p:cNvSpPr>
            <p:nvPr/>
          </p:nvSpPr>
          <p:spPr bwMode="auto">
            <a:xfrm>
              <a:off x="4233" y="1667"/>
              <a:ext cx="23" cy="84"/>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1" name="Rectangle 221"/>
            <p:cNvSpPr>
              <a:spLocks noChangeArrowheads="1"/>
            </p:cNvSpPr>
            <p:nvPr/>
          </p:nvSpPr>
          <p:spPr bwMode="auto">
            <a:xfrm>
              <a:off x="4233" y="1667"/>
              <a:ext cx="23" cy="84"/>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2" name="Line 222"/>
            <p:cNvSpPr>
              <a:spLocks noChangeShapeType="1"/>
            </p:cNvSpPr>
            <p:nvPr/>
          </p:nvSpPr>
          <p:spPr bwMode="auto">
            <a:xfrm>
              <a:off x="4402" y="1667"/>
              <a:ext cx="23"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3" name="Line 223"/>
            <p:cNvSpPr>
              <a:spLocks noChangeShapeType="1"/>
            </p:cNvSpPr>
            <p:nvPr/>
          </p:nvSpPr>
          <p:spPr bwMode="auto">
            <a:xfrm flipV="1">
              <a:off x="4402" y="1667"/>
              <a:ext cx="23"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4" name="Line 224"/>
            <p:cNvSpPr>
              <a:spLocks noChangeShapeType="1"/>
            </p:cNvSpPr>
            <p:nvPr/>
          </p:nvSpPr>
          <p:spPr bwMode="auto">
            <a:xfrm>
              <a:off x="4233" y="1667"/>
              <a:ext cx="23"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5" name="Line 225"/>
            <p:cNvSpPr>
              <a:spLocks noChangeShapeType="1"/>
            </p:cNvSpPr>
            <p:nvPr/>
          </p:nvSpPr>
          <p:spPr bwMode="auto">
            <a:xfrm flipV="1">
              <a:off x="4233" y="1667"/>
              <a:ext cx="23"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6" name="Rectangle 226"/>
            <p:cNvSpPr>
              <a:spLocks noChangeArrowheads="1"/>
            </p:cNvSpPr>
            <p:nvPr/>
          </p:nvSpPr>
          <p:spPr bwMode="auto">
            <a:xfrm>
              <a:off x="4401" y="996"/>
              <a:ext cx="23"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7" name="Rectangle 227"/>
            <p:cNvSpPr>
              <a:spLocks noChangeArrowheads="1"/>
            </p:cNvSpPr>
            <p:nvPr/>
          </p:nvSpPr>
          <p:spPr bwMode="auto">
            <a:xfrm>
              <a:off x="4401" y="996"/>
              <a:ext cx="23"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8" name="Rectangle 228"/>
            <p:cNvSpPr>
              <a:spLocks noChangeArrowheads="1"/>
            </p:cNvSpPr>
            <p:nvPr/>
          </p:nvSpPr>
          <p:spPr bwMode="auto">
            <a:xfrm>
              <a:off x="4232" y="996"/>
              <a:ext cx="23"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09" name="Rectangle 229"/>
            <p:cNvSpPr>
              <a:spLocks noChangeArrowheads="1"/>
            </p:cNvSpPr>
            <p:nvPr/>
          </p:nvSpPr>
          <p:spPr bwMode="auto">
            <a:xfrm>
              <a:off x="4232" y="996"/>
              <a:ext cx="23"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0" name="Line 230"/>
            <p:cNvSpPr>
              <a:spLocks noChangeShapeType="1"/>
            </p:cNvSpPr>
            <p:nvPr/>
          </p:nvSpPr>
          <p:spPr bwMode="auto">
            <a:xfrm flipV="1">
              <a:off x="4401" y="996"/>
              <a:ext cx="23"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1" name="Line 231"/>
            <p:cNvSpPr>
              <a:spLocks noChangeShapeType="1"/>
            </p:cNvSpPr>
            <p:nvPr/>
          </p:nvSpPr>
          <p:spPr bwMode="auto">
            <a:xfrm>
              <a:off x="4401" y="996"/>
              <a:ext cx="23"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2" name="Line 232"/>
            <p:cNvSpPr>
              <a:spLocks noChangeShapeType="1"/>
            </p:cNvSpPr>
            <p:nvPr/>
          </p:nvSpPr>
          <p:spPr bwMode="auto">
            <a:xfrm flipV="1">
              <a:off x="4232" y="996"/>
              <a:ext cx="23"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3" name="Line 233"/>
            <p:cNvSpPr>
              <a:spLocks noChangeShapeType="1"/>
            </p:cNvSpPr>
            <p:nvPr/>
          </p:nvSpPr>
          <p:spPr bwMode="auto">
            <a:xfrm>
              <a:off x="4232" y="996"/>
              <a:ext cx="23"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4" name="Freeform 234"/>
            <p:cNvSpPr>
              <a:spLocks/>
            </p:cNvSpPr>
            <p:nvPr/>
          </p:nvSpPr>
          <p:spPr bwMode="auto">
            <a:xfrm>
              <a:off x="4621" y="1433"/>
              <a:ext cx="85" cy="12"/>
            </a:xfrm>
            <a:custGeom>
              <a:avLst/>
              <a:gdLst>
                <a:gd name="T0" fmla="*/ 1 w 85"/>
                <a:gd name="T1" fmla="*/ 12 h 12"/>
                <a:gd name="T2" fmla="*/ 85 w 85"/>
                <a:gd name="T3" fmla="*/ 12 h 12"/>
                <a:gd name="T4" fmla="*/ 85 w 85"/>
                <a:gd name="T5" fmla="*/ 9 h 12"/>
                <a:gd name="T6" fmla="*/ 0 w 85"/>
                <a:gd name="T7" fmla="*/ 0 h 12"/>
                <a:gd name="T8" fmla="*/ 1 w 85"/>
                <a:gd name="T9" fmla="*/ 12 h 12"/>
              </a:gdLst>
              <a:ahLst/>
              <a:cxnLst>
                <a:cxn ang="0">
                  <a:pos x="T0" y="T1"/>
                </a:cxn>
                <a:cxn ang="0">
                  <a:pos x="T2" y="T3"/>
                </a:cxn>
                <a:cxn ang="0">
                  <a:pos x="T4" y="T5"/>
                </a:cxn>
                <a:cxn ang="0">
                  <a:pos x="T6" y="T7"/>
                </a:cxn>
                <a:cxn ang="0">
                  <a:pos x="T8" y="T9"/>
                </a:cxn>
              </a:cxnLst>
              <a:rect l="0" t="0" r="r" b="b"/>
              <a:pathLst>
                <a:path w="85" h="12">
                  <a:moveTo>
                    <a:pt x="1" y="12"/>
                  </a:moveTo>
                  <a:lnTo>
                    <a:pt x="85" y="12"/>
                  </a:lnTo>
                  <a:lnTo>
                    <a:pt x="85" y="9"/>
                  </a:lnTo>
                  <a:lnTo>
                    <a:pt x="0" y="0"/>
                  </a:lnTo>
                  <a:lnTo>
                    <a:pt x="1" y="1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5" name="Freeform 235"/>
            <p:cNvSpPr>
              <a:spLocks/>
            </p:cNvSpPr>
            <p:nvPr/>
          </p:nvSpPr>
          <p:spPr bwMode="auto">
            <a:xfrm>
              <a:off x="4621" y="1433"/>
              <a:ext cx="85" cy="12"/>
            </a:xfrm>
            <a:custGeom>
              <a:avLst/>
              <a:gdLst>
                <a:gd name="T0" fmla="*/ 1 w 85"/>
                <a:gd name="T1" fmla="*/ 12 h 12"/>
                <a:gd name="T2" fmla="*/ 85 w 85"/>
                <a:gd name="T3" fmla="*/ 12 h 12"/>
                <a:gd name="T4" fmla="*/ 85 w 85"/>
                <a:gd name="T5" fmla="*/ 9 h 12"/>
                <a:gd name="T6" fmla="*/ 0 w 85"/>
                <a:gd name="T7" fmla="*/ 0 h 12"/>
                <a:gd name="T8" fmla="*/ 1 w 85"/>
                <a:gd name="T9" fmla="*/ 12 h 12"/>
              </a:gdLst>
              <a:ahLst/>
              <a:cxnLst>
                <a:cxn ang="0">
                  <a:pos x="T0" y="T1"/>
                </a:cxn>
                <a:cxn ang="0">
                  <a:pos x="T2" y="T3"/>
                </a:cxn>
                <a:cxn ang="0">
                  <a:pos x="T4" y="T5"/>
                </a:cxn>
                <a:cxn ang="0">
                  <a:pos x="T6" y="T7"/>
                </a:cxn>
                <a:cxn ang="0">
                  <a:pos x="T8" y="T9"/>
                </a:cxn>
              </a:cxnLst>
              <a:rect l="0" t="0" r="r" b="b"/>
              <a:pathLst>
                <a:path w="85" h="12">
                  <a:moveTo>
                    <a:pt x="1" y="12"/>
                  </a:moveTo>
                  <a:lnTo>
                    <a:pt x="85" y="12"/>
                  </a:lnTo>
                  <a:lnTo>
                    <a:pt x="85" y="9"/>
                  </a:lnTo>
                  <a:lnTo>
                    <a:pt x="0" y="0"/>
                  </a:lnTo>
                  <a:lnTo>
                    <a:pt x="1"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6" name="Rectangle 236"/>
            <p:cNvSpPr>
              <a:spLocks noChangeArrowheads="1"/>
            </p:cNvSpPr>
            <p:nvPr/>
          </p:nvSpPr>
          <p:spPr bwMode="auto">
            <a:xfrm>
              <a:off x="4706" y="1447"/>
              <a:ext cx="3" cy="21"/>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7" name="Rectangle 237"/>
            <p:cNvSpPr>
              <a:spLocks noChangeArrowheads="1"/>
            </p:cNvSpPr>
            <p:nvPr/>
          </p:nvSpPr>
          <p:spPr bwMode="auto">
            <a:xfrm>
              <a:off x="4706" y="1447"/>
              <a:ext cx="3" cy="21"/>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8" name="Freeform 238"/>
            <p:cNvSpPr>
              <a:spLocks/>
            </p:cNvSpPr>
            <p:nvPr/>
          </p:nvSpPr>
          <p:spPr bwMode="auto">
            <a:xfrm>
              <a:off x="4668" y="1480"/>
              <a:ext cx="42" cy="83"/>
            </a:xfrm>
            <a:custGeom>
              <a:avLst/>
              <a:gdLst>
                <a:gd name="T0" fmla="*/ 0 w 42"/>
                <a:gd name="T1" fmla="*/ 79 h 83"/>
                <a:gd name="T2" fmla="*/ 10 w 42"/>
                <a:gd name="T3" fmla="*/ 83 h 83"/>
                <a:gd name="T4" fmla="*/ 42 w 42"/>
                <a:gd name="T5" fmla="*/ 4 h 83"/>
                <a:gd name="T6" fmla="*/ 33 w 42"/>
                <a:gd name="T7" fmla="*/ 0 h 83"/>
                <a:gd name="T8" fmla="*/ 0 w 42"/>
                <a:gd name="T9" fmla="*/ 79 h 83"/>
              </a:gdLst>
              <a:ahLst/>
              <a:cxnLst>
                <a:cxn ang="0">
                  <a:pos x="T0" y="T1"/>
                </a:cxn>
                <a:cxn ang="0">
                  <a:pos x="T2" y="T3"/>
                </a:cxn>
                <a:cxn ang="0">
                  <a:pos x="T4" y="T5"/>
                </a:cxn>
                <a:cxn ang="0">
                  <a:pos x="T6" y="T7"/>
                </a:cxn>
                <a:cxn ang="0">
                  <a:pos x="T8" y="T9"/>
                </a:cxn>
              </a:cxnLst>
              <a:rect l="0" t="0" r="r" b="b"/>
              <a:pathLst>
                <a:path w="42" h="83">
                  <a:moveTo>
                    <a:pt x="0" y="79"/>
                  </a:moveTo>
                  <a:lnTo>
                    <a:pt x="10" y="83"/>
                  </a:lnTo>
                  <a:lnTo>
                    <a:pt x="42" y="4"/>
                  </a:lnTo>
                  <a:lnTo>
                    <a:pt x="33" y="0"/>
                  </a:lnTo>
                  <a:lnTo>
                    <a:pt x="0" y="7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19" name="Freeform 239"/>
            <p:cNvSpPr>
              <a:spLocks/>
            </p:cNvSpPr>
            <p:nvPr/>
          </p:nvSpPr>
          <p:spPr bwMode="auto">
            <a:xfrm>
              <a:off x="4668" y="1480"/>
              <a:ext cx="42" cy="83"/>
            </a:xfrm>
            <a:custGeom>
              <a:avLst/>
              <a:gdLst>
                <a:gd name="T0" fmla="*/ 0 w 42"/>
                <a:gd name="T1" fmla="*/ 79 h 83"/>
                <a:gd name="T2" fmla="*/ 10 w 42"/>
                <a:gd name="T3" fmla="*/ 83 h 83"/>
                <a:gd name="T4" fmla="*/ 42 w 42"/>
                <a:gd name="T5" fmla="*/ 4 h 83"/>
                <a:gd name="T6" fmla="*/ 33 w 42"/>
                <a:gd name="T7" fmla="*/ 0 h 83"/>
                <a:gd name="T8" fmla="*/ 0 w 42"/>
                <a:gd name="T9" fmla="*/ 79 h 83"/>
              </a:gdLst>
              <a:ahLst/>
              <a:cxnLst>
                <a:cxn ang="0">
                  <a:pos x="T0" y="T1"/>
                </a:cxn>
                <a:cxn ang="0">
                  <a:pos x="T2" y="T3"/>
                </a:cxn>
                <a:cxn ang="0">
                  <a:pos x="T4" y="T5"/>
                </a:cxn>
                <a:cxn ang="0">
                  <a:pos x="T6" y="T7"/>
                </a:cxn>
                <a:cxn ang="0">
                  <a:pos x="T8" y="T9"/>
                </a:cxn>
              </a:cxnLst>
              <a:rect l="0" t="0" r="r" b="b"/>
              <a:pathLst>
                <a:path w="42" h="83">
                  <a:moveTo>
                    <a:pt x="0" y="79"/>
                  </a:moveTo>
                  <a:lnTo>
                    <a:pt x="10" y="83"/>
                  </a:lnTo>
                  <a:lnTo>
                    <a:pt x="42" y="4"/>
                  </a:lnTo>
                  <a:lnTo>
                    <a:pt x="33" y="0"/>
                  </a:lnTo>
                  <a:lnTo>
                    <a:pt x="0" y="7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0" name="Freeform 240"/>
            <p:cNvSpPr>
              <a:spLocks/>
            </p:cNvSpPr>
            <p:nvPr/>
          </p:nvSpPr>
          <p:spPr bwMode="auto">
            <a:xfrm>
              <a:off x="4603" y="1469"/>
              <a:ext cx="102" cy="103"/>
            </a:xfrm>
            <a:custGeom>
              <a:avLst/>
              <a:gdLst>
                <a:gd name="T0" fmla="*/ 18 w 102"/>
                <a:gd name="T1" fmla="*/ 0 h 103"/>
                <a:gd name="T2" fmla="*/ 0 w 102"/>
                <a:gd name="T3" fmla="*/ 44 h 103"/>
                <a:gd name="T4" fmla="*/ 60 w 102"/>
                <a:gd name="T5" fmla="*/ 103 h 103"/>
                <a:gd name="T6" fmla="*/ 102 w 102"/>
                <a:gd name="T7" fmla="*/ 0 h 103"/>
                <a:gd name="T8" fmla="*/ 18 w 102"/>
                <a:gd name="T9" fmla="*/ 0 h 103"/>
              </a:gdLst>
              <a:ahLst/>
              <a:cxnLst>
                <a:cxn ang="0">
                  <a:pos x="T0" y="T1"/>
                </a:cxn>
                <a:cxn ang="0">
                  <a:pos x="T2" y="T3"/>
                </a:cxn>
                <a:cxn ang="0">
                  <a:pos x="T4" y="T5"/>
                </a:cxn>
                <a:cxn ang="0">
                  <a:pos x="T6" y="T7"/>
                </a:cxn>
                <a:cxn ang="0">
                  <a:pos x="T8" y="T9"/>
                </a:cxn>
              </a:cxnLst>
              <a:rect l="0" t="0" r="r" b="b"/>
              <a:pathLst>
                <a:path w="102" h="103">
                  <a:moveTo>
                    <a:pt x="18" y="0"/>
                  </a:moveTo>
                  <a:lnTo>
                    <a:pt x="0" y="44"/>
                  </a:lnTo>
                  <a:lnTo>
                    <a:pt x="60" y="103"/>
                  </a:lnTo>
                  <a:lnTo>
                    <a:pt x="102" y="0"/>
                  </a:lnTo>
                  <a:lnTo>
                    <a:pt x="1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1" name="Freeform 241"/>
            <p:cNvSpPr>
              <a:spLocks/>
            </p:cNvSpPr>
            <p:nvPr/>
          </p:nvSpPr>
          <p:spPr bwMode="auto">
            <a:xfrm>
              <a:off x="4603" y="1469"/>
              <a:ext cx="102" cy="103"/>
            </a:xfrm>
            <a:custGeom>
              <a:avLst/>
              <a:gdLst>
                <a:gd name="T0" fmla="*/ 18 w 102"/>
                <a:gd name="T1" fmla="*/ 0 h 103"/>
                <a:gd name="T2" fmla="*/ 0 w 102"/>
                <a:gd name="T3" fmla="*/ 44 h 103"/>
                <a:gd name="T4" fmla="*/ 60 w 102"/>
                <a:gd name="T5" fmla="*/ 103 h 103"/>
                <a:gd name="T6" fmla="*/ 102 w 102"/>
                <a:gd name="T7" fmla="*/ 0 h 103"/>
                <a:gd name="T8" fmla="*/ 18 w 102"/>
                <a:gd name="T9" fmla="*/ 0 h 103"/>
              </a:gdLst>
              <a:ahLst/>
              <a:cxnLst>
                <a:cxn ang="0">
                  <a:pos x="T0" y="T1"/>
                </a:cxn>
                <a:cxn ang="0">
                  <a:pos x="T2" y="T3"/>
                </a:cxn>
                <a:cxn ang="0">
                  <a:pos x="T4" y="T5"/>
                </a:cxn>
                <a:cxn ang="0">
                  <a:pos x="T6" y="T7"/>
                </a:cxn>
                <a:cxn ang="0">
                  <a:pos x="T8" y="T9"/>
                </a:cxn>
              </a:cxnLst>
              <a:rect l="0" t="0" r="r" b="b"/>
              <a:pathLst>
                <a:path w="102" h="103">
                  <a:moveTo>
                    <a:pt x="18" y="0"/>
                  </a:moveTo>
                  <a:lnTo>
                    <a:pt x="0" y="44"/>
                  </a:lnTo>
                  <a:lnTo>
                    <a:pt x="60" y="103"/>
                  </a:lnTo>
                  <a:lnTo>
                    <a:pt x="102" y="0"/>
                  </a:lnTo>
                  <a:lnTo>
                    <a:pt x="18"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2" name="Freeform 242"/>
            <p:cNvSpPr>
              <a:spLocks/>
            </p:cNvSpPr>
            <p:nvPr/>
          </p:nvSpPr>
          <p:spPr bwMode="auto">
            <a:xfrm>
              <a:off x="4578" y="1529"/>
              <a:ext cx="69" cy="62"/>
            </a:xfrm>
            <a:custGeom>
              <a:avLst/>
              <a:gdLst>
                <a:gd name="T0" fmla="*/ 9 w 69"/>
                <a:gd name="T1" fmla="*/ 0 h 62"/>
                <a:gd name="T2" fmla="*/ 69 w 69"/>
                <a:gd name="T3" fmla="*/ 59 h 62"/>
                <a:gd name="T4" fmla="*/ 67 w 69"/>
                <a:gd name="T5" fmla="*/ 62 h 62"/>
                <a:gd name="T6" fmla="*/ 0 w 69"/>
                <a:gd name="T7" fmla="*/ 8 h 62"/>
                <a:gd name="T8" fmla="*/ 9 w 69"/>
                <a:gd name="T9" fmla="*/ 0 h 62"/>
              </a:gdLst>
              <a:ahLst/>
              <a:cxnLst>
                <a:cxn ang="0">
                  <a:pos x="T0" y="T1"/>
                </a:cxn>
                <a:cxn ang="0">
                  <a:pos x="T2" y="T3"/>
                </a:cxn>
                <a:cxn ang="0">
                  <a:pos x="T4" y="T5"/>
                </a:cxn>
                <a:cxn ang="0">
                  <a:pos x="T6" y="T7"/>
                </a:cxn>
                <a:cxn ang="0">
                  <a:pos x="T8" y="T9"/>
                </a:cxn>
              </a:cxnLst>
              <a:rect l="0" t="0" r="r" b="b"/>
              <a:pathLst>
                <a:path w="69" h="62">
                  <a:moveTo>
                    <a:pt x="9" y="0"/>
                  </a:moveTo>
                  <a:lnTo>
                    <a:pt x="69" y="59"/>
                  </a:lnTo>
                  <a:lnTo>
                    <a:pt x="67" y="62"/>
                  </a:lnTo>
                  <a:lnTo>
                    <a:pt x="0" y="8"/>
                  </a:lnTo>
                  <a:lnTo>
                    <a:pt x="9"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3" name="Freeform 243"/>
            <p:cNvSpPr>
              <a:spLocks/>
            </p:cNvSpPr>
            <p:nvPr/>
          </p:nvSpPr>
          <p:spPr bwMode="auto">
            <a:xfrm>
              <a:off x="4578" y="1529"/>
              <a:ext cx="69" cy="62"/>
            </a:xfrm>
            <a:custGeom>
              <a:avLst/>
              <a:gdLst>
                <a:gd name="T0" fmla="*/ 9 w 69"/>
                <a:gd name="T1" fmla="*/ 0 h 62"/>
                <a:gd name="T2" fmla="*/ 69 w 69"/>
                <a:gd name="T3" fmla="*/ 59 h 62"/>
                <a:gd name="T4" fmla="*/ 67 w 69"/>
                <a:gd name="T5" fmla="*/ 62 h 62"/>
                <a:gd name="T6" fmla="*/ 0 w 69"/>
                <a:gd name="T7" fmla="*/ 8 h 62"/>
                <a:gd name="T8" fmla="*/ 9 w 69"/>
                <a:gd name="T9" fmla="*/ 0 h 62"/>
              </a:gdLst>
              <a:ahLst/>
              <a:cxnLst>
                <a:cxn ang="0">
                  <a:pos x="T0" y="T1"/>
                </a:cxn>
                <a:cxn ang="0">
                  <a:pos x="T2" y="T3"/>
                </a:cxn>
                <a:cxn ang="0">
                  <a:pos x="T4" y="T5"/>
                </a:cxn>
                <a:cxn ang="0">
                  <a:pos x="T6" y="T7"/>
                </a:cxn>
                <a:cxn ang="0">
                  <a:pos x="T8" y="T9"/>
                </a:cxn>
              </a:cxnLst>
              <a:rect l="0" t="0" r="r" b="b"/>
              <a:pathLst>
                <a:path w="69" h="62">
                  <a:moveTo>
                    <a:pt x="9" y="0"/>
                  </a:moveTo>
                  <a:lnTo>
                    <a:pt x="69" y="59"/>
                  </a:lnTo>
                  <a:lnTo>
                    <a:pt x="67" y="62"/>
                  </a:lnTo>
                  <a:lnTo>
                    <a:pt x="0" y="8"/>
                  </a:lnTo>
                  <a:lnTo>
                    <a:pt x="9"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4" name="Freeform 244"/>
            <p:cNvSpPr>
              <a:spLocks/>
            </p:cNvSpPr>
            <p:nvPr/>
          </p:nvSpPr>
          <p:spPr bwMode="auto">
            <a:xfrm>
              <a:off x="4648" y="1573"/>
              <a:ext cx="17" cy="17"/>
            </a:xfrm>
            <a:custGeom>
              <a:avLst/>
              <a:gdLst>
                <a:gd name="T0" fmla="*/ 0 w 17"/>
                <a:gd name="T1" fmla="*/ 15 h 17"/>
                <a:gd name="T2" fmla="*/ 2 w 17"/>
                <a:gd name="T3" fmla="*/ 17 h 17"/>
                <a:gd name="T4" fmla="*/ 17 w 17"/>
                <a:gd name="T5" fmla="*/ 2 h 17"/>
                <a:gd name="T6" fmla="*/ 14 w 17"/>
                <a:gd name="T7" fmla="*/ 0 h 17"/>
                <a:gd name="T8" fmla="*/ 0 w 17"/>
                <a:gd name="T9" fmla="*/ 15 h 17"/>
              </a:gdLst>
              <a:ahLst/>
              <a:cxnLst>
                <a:cxn ang="0">
                  <a:pos x="T0" y="T1"/>
                </a:cxn>
                <a:cxn ang="0">
                  <a:pos x="T2" y="T3"/>
                </a:cxn>
                <a:cxn ang="0">
                  <a:pos x="T4" y="T5"/>
                </a:cxn>
                <a:cxn ang="0">
                  <a:pos x="T6" y="T7"/>
                </a:cxn>
                <a:cxn ang="0">
                  <a:pos x="T8" y="T9"/>
                </a:cxn>
              </a:cxnLst>
              <a:rect l="0" t="0" r="r" b="b"/>
              <a:pathLst>
                <a:path w="17" h="17">
                  <a:moveTo>
                    <a:pt x="0" y="15"/>
                  </a:moveTo>
                  <a:lnTo>
                    <a:pt x="2" y="17"/>
                  </a:lnTo>
                  <a:lnTo>
                    <a:pt x="17" y="2"/>
                  </a:lnTo>
                  <a:lnTo>
                    <a:pt x="14" y="0"/>
                  </a:lnTo>
                  <a:lnTo>
                    <a:pt x="0" y="1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5" name="Freeform 245"/>
            <p:cNvSpPr>
              <a:spLocks/>
            </p:cNvSpPr>
            <p:nvPr/>
          </p:nvSpPr>
          <p:spPr bwMode="auto">
            <a:xfrm>
              <a:off x="4648" y="1573"/>
              <a:ext cx="17" cy="17"/>
            </a:xfrm>
            <a:custGeom>
              <a:avLst/>
              <a:gdLst>
                <a:gd name="T0" fmla="*/ 0 w 17"/>
                <a:gd name="T1" fmla="*/ 15 h 17"/>
                <a:gd name="T2" fmla="*/ 2 w 17"/>
                <a:gd name="T3" fmla="*/ 17 h 17"/>
                <a:gd name="T4" fmla="*/ 17 w 17"/>
                <a:gd name="T5" fmla="*/ 2 h 17"/>
                <a:gd name="T6" fmla="*/ 14 w 17"/>
                <a:gd name="T7" fmla="*/ 0 h 17"/>
                <a:gd name="T8" fmla="*/ 0 w 17"/>
                <a:gd name="T9" fmla="*/ 15 h 17"/>
              </a:gdLst>
              <a:ahLst/>
              <a:cxnLst>
                <a:cxn ang="0">
                  <a:pos x="T0" y="T1"/>
                </a:cxn>
                <a:cxn ang="0">
                  <a:pos x="T2" y="T3"/>
                </a:cxn>
                <a:cxn ang="0">
                  <a:pos x="T4" y="T5"/>
                </a:cxn>
                <a:cxn ang="0">
                  <a:pos x="T6" y="T7"/>
                </a:cxn>
                <a:cxn ang="0">
                  <a:pos x="T8" y="T9"/>
                </a:cxn>
              </a:cxnLst>
              <a:rect l="0" t="0" r="r" b="b"/>
              <a:pathLst>
                <a:path w="17" h="17">
                  <a:moveTo>
                    <a:pt x="0" y="15"/>
                  </a:moveTo>
                  <a:lnTo>
                    <a:pt x="2" y="17"/>
                  </a:lnTo>
                  <a:lnTo>
                    <a:pt x="17" y="2"/>
                  </a:lnTo>
                  <a:lnTo>
                    <a:pt x="14" y="0"/>
                  </a:lnTo>
                  <a:lnTo>
                    <a:pt x="0"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6" name="Freeform 246"/>
            <p:cNvSpPr>
              <a:spLocks/>
            </p:cNvSpPr>
            <p:nvPr/>
          </p:nvSpPr>
          <p:spPr bwMode="auto">
            <a:xfrm>
              <a:off x="4111" y="1623"/>
              <a:ext cx="62" cy="69"/>
            </a:xfrm>
            <a:custGeom>
              <a:avLst/>
              <a:gdLst>
                <a:gd name="T0" fmla="*/ 62 w 62"/>
                <a:gd name="T1" fmla="*/ 10 h 69"/>
                <a:gd name="T2" fmla="*/ 3 w 62"/>
                <a:gd name="T3" fmla="*/ 69 h 69"/>
                <a:gd name="T4" fmla="*/ 0 w 62"/>
                <a:gd name="T5" fmla="*/ 67 h 69"/>
                <a:gd name="T6" fmla="*/ 54 w 62"/>
                <a:gd name="T7" fmla="*/ 0 h 69"/>
                <a:gd name="T8" fmla="*/ 62 w 62"/>
                <a:gd name="T9" fmla="*/ 10 h 69"/>
              </a:gdLst>
              <a:ahLst/>
              <a:cxnLst>
                <a:cxn ang="0">
                  <a:pos x="T0" y="T1"/>
                </a:cxn>
                <a:cxn ang="0">
                  <a:pos x="T2" y="T3"/>
                </a:cxn>
                <a:cxn ang="0">
                  <a:pos x="T4" y="T5"/>
                </a:cxn>
                <a:cxn ang="0">
                  <a:pos x="T6" y="T7"/>
                </a:cxn>
                <a:cxn ang="0">
                  <a:pos x="T8" y="T9"/>
                </a:cxn>
              </a:cxnLst>
              <a:rect l="0" t="0" r="r" b="b"/>
              <a:pathLst>
                <a:path w="62" h="69">
                  <a:moveTo>
                    <a:pt x="62" y="10"/>
                  </a:moveTo>
                  <a:lnTo>
                    <a:pt x="3" y="69"/>
                  </a:lnTo>
                  <a:lnTo>
                    <a:pt x="0" y="67"/>
                  </a:lnTo>
                  <a:lnTo>
                    <a:pt x="54" y="0"/>
                  </a:lnTo>
                  <a:lnTo>
                    <a:pt x="62" y="1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7" name="Freeform 247"/>
            <p:cNvSpPr>
              <a:spLocks/>
            </p:cNvSpPr>
            <p:nvPr/>
          </p:nvSpPr>
          <p:spPr bwMode="auto">
            <a:xfrm>
              <a:off x="4111" y="1623"/>
              <a:ext cx="62" cy="69"/>
            </a:xfrm>
            <a:custGeom>
              <a:avLst/>
              <a:gdLst>
                <a:gd name="T0" fmla="*/ 62 w 62"/>
                <a:gd name="T1" fmla="*/ 10 h 69"/>
                <a:gd name="T2" fmla="*/ 3 w 62"/>
                <a:gd name="T3" fmla="*/ 69 h 69"/>
                <a:gd name="T4" fmla="*/ 0 w 62"/>
                <a:gd name="T5" fmla="*/ 67 h 69"/>
                <a:gd name="T6" fmla="*/ 54 w 62"/>
                <a:gd name="T7" fmla="*/ 0 h 69"/>
                <a:gd name="T8" fmla="*/ 62 w 62"/>
                <a:gd name="T9" fmla="*/ 10 h 69"/>
              </a:gdLst>
              <a:ahLst/>
              <a:cxnLst>
                <a:cxn ang="0">
                  <a:pos x="T0" y="T1"/>
                </a:cxn>
                <a:cxn ang="0">
                  <a:pos x="T2" y="T3"/>
                </a:cxn>
                <a:cxn ang="0">
                  <a:pos x="T4" y="T5"/>
                </a:cxn>
                <a:cxn ang="0">
                  <a:pos x="T6" y="T7"/>
                </a:cxn>
                <a:cxn ang="0">
                  <a:pos x="T8" y="T9"/>
                </a:cxn>
              </a:cxnLst>
              <a:rect l="0" t="0" r="r" b="b"/>
              <a:pathLst>
                <a:path w="62" h="69">
                  <a:moveTo>
                    <a:pt x="62" y="10"/>
                  </a:moveTo>
                  <a:lnTo>
                    <a:pt x="3" y="69"/>
                  </a:lnTo>
                  <a:lnTo>
                    <a:pt x="0" y="67"/>
                  </a:lnTo>
                  <a:lnTo>
                    <a:pt x="54" y="0"/>
                  </a:lnTo>
                  <a:lnTo>
                    <a:pt x="62" y="1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8" name="Freeform 248"/>
            <p:cNvSpPr>
              <a:spLocks/>
            </p:cNvSpPr>
            <p:nvPr/>
          </p:nvSpPr>
          <p:spPr bwMode="auto">
            <a:xfrm>
              <a:off x="4112" y="1693"/>
              <a:ext cx="17" cy="17"/>
            </a:xfrm>
            <a:custGeom>
              <a:avLst/>
              <a:gdLst>
                <a:gd name="T0" fmla="*/ 3 w 17"/>
                <a:gd name="T1" fmla="*/ 0 h 17"/>
                <a:gd name="T2" fmla="*/ 0 w 17"/>
                <a:gd name="T3" fmla="*/ 3 h 17"/>
                <a:gd name="T4" fmla="*/ 15 w 17"/>
                <a:gd name="T5" fmla="*/ 17 h 17"/>
                <a:gd name="T6" fmla="*/ 17 w 17"/>
                <a:gd name="T7" fmla="*/ 15 h 17"/>
                <a:gd name="T8" fmla="*/ 3 w 17"/>
                <a:gd name="T9" fmla="*/ 0 h 17"/>
              </a:gdLst>
              <a:ahLst/>
              <a:cxnLst>
                <a:cxn ang="0">
                  <a:pos x="T0" y="T1"/>
                </a:cxn>
                <a:cxn ang="0">
                  <a:pos x="T2" y="T3"/>
                </a:cxn>
                <a:cxn ang="0">
                  <a:pos x="T4" y="T5"/>
                </a:cxn>
                <a:cxn ang="0">
                  <a:pos x="T6" y="T7"/>
                </a:cxn>
                <a:cxn ang="0">
                  <a:pos x="T8" y="T9"/>
                </a:cxn>
              </a:cxnLst>
              <a:rect l="0" t="0" r="r" b="b"/>
              <a:pathLst>
                <a:path w="17" h="17">
                  <a:moveTo>
                    <a:pt x="3" y="0"/>
                  </a:moveTo>
                  <a:lnTo>
                    <a:pt x="0" y="3"/>
                  </a:lnTo>
                  <a:lnTo>
                    <a:pt x="15" y="17"/>
                  </a:lnTo>
                  <a:lnTo>
                    <a:pt x="17" y="15"/>
                  </a:lnTo>
                  <a:lnTo>
                    <a:pt x="3"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29" name="Freeform 249"/>
            <p:cNvSpPr>
              <a:spLocks/>
            </p:cNvSpPr>
            <p:nvPr/>
          </p:nvSpPr>
          <p:spPr bwMode="auto">
            <a:xfrm>
              <a:off x="4112" y="1693"/>
              <a:ext cx="17" cy="17"/>
            </a:xfrm>
            <a:custGeom>
              <a:avLst/>
              <a:gdLst>
                <a:gd name="T0" fmla="*/ 3 w 17"/>
                <a:gd name="T1" fmla="*/ 0 h 17"/>
                <a:gd name="T2" fmla="*/ 0 w 17"/>
                <a:gd name="T3" fmla="*/ 3 h 17"/>
                <a:gd name="T4" fmla="*/ 15 w 17"/>
                <a:gd name="T5" fmla="*/ 17 h 17"/>
                <a:gd name="T6" fmla="*/ 17 w 17"/>
                <a:gd name="T7" fmla="*/ 15 h 17"/>
                <a:gd name="T8" fmla="*/ 3 w 17"/>
                <a:gd name="T9" fmla="*/ 0 h 17"/>
              </a:gdLst>
              <a:ahLst/>
              <a:cxnLst>
                <a:cxn ang="0">
                  <a:pos x="T0" y="T1"/>
                </a:cxn>
                <a:cxn ang="0">
                  <a:pos x="T2" y="T3"/>
                </a:cxn>
                <a:cxn ang="0">
                  <a:pos x="T4" y="T5"/>
                </a:cxn>
                <a:cxn ang="0">
                  <a:pos x="T6" y="T7"/>
                </a:cxn>
                <a:cxn ang="0">
                  <a:pos x="T8" y="T9"/>
                </a:cxn>
              </a:cxnLst>
              <a:rect l="0" t="0" r="r" b="b"/>
              <a:pathLst>
                <a:path w="17" h="17">
                  <a:moveTo>
                    <a:pt x="3" y="0"/>
                  </a:moveTo>
                  <a:lnTo>
                    <a:pt x="0" y="3"/>
                  </a:lnTo>
                  <a:lnTo>
                    <a:pt x="15" y="17"/>
                  </a:lnTo>
                  <a:lnTo>
                    <a:pt x="17" y="15"/>
                  </a:lnTo>
                  <a:lnTo>
                    <a:pt x="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0" name="Freeform 250"/>
            <p:cNvSpPr>
              <a:spLocks/>
            </p:cNvSpPr>
            <p:nvPr/>
          </p:nvSpPr>
          <p:spPr bwMode="auto">
            <a:xfrm>
              <a:off x="4138" y="1713"/>
              <a:ext cx="82" cy="42"/>
            </a:xfrm>
            <a:custGeom>
              <a:avLst/>
              <a:gdLst>
                <a:gd name="T0" fmla="*/ 82 w 82"/>
                <a:gd name="T1" fmla="*/ 33 h 42"/>
                <a:gd name="T2" fmla="*/ 79 w 82"/>
                <a:gd name="T3" fmla="*/ 42 h 42"/>
                <a:gd name="T4" fmla="*/ 0 w 82"/>
                <a:gd name="T5" fmla="*/ 10 h 42"/>
                <a:gd name="T6" fmla="*/ 4 w 82"/>
                <a:gd name="T7" fmla="*/ 0 h 42"/>
                <a:gd name="T8" fmla="*/ 82 w 82"/>
                <a:gd name="T9" fmla="*/ 33 h 42"/>
              </a:gdLst>
              <a:ahLst/>
              <a:cxnLst>
                <a:cxn ang="0">
                  <a:pos x="T0" y="T1"/>
                </a:cxn>
                <a:cxn ang="0">
                  <a:pos x="T2" y="T3"/>
                </a:cxn>
                <a:cxn ang="0">
                  <a:pos x="T4" y="T5"/>
                </a:cxn>
                <a:cxn ang="0">
                  <a:pos x="T6" y="T7"/>
                </a:cxn>
                <a:cxn ang="0">
                  <a:pos x="T8" y="T9"/>
                </a:cxn>
              </a:cxnLst>
              <a:rect l="0" t="0" r="r" b="b"/>
              <a:pathLst>
                <a:path w="82" h="42">
                  <a:moveTo>
                    <a:pt x="82" y="33"/>
                  </a:moveTo>
                  <a:lnTo>
                    <a:pt x="79" y="42"/>
                  </a:lnTo>
                  <a:lnTo>
                    <a:pt x="0" y="10"/>
                  </a:lnTo>
                  <a:lnTo>
                    <a:pt x="4" y="0"/>
                  </a:lnTo>
                  <a:lnTo>
                    <a:pt x="82" y="3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1" name="Freeform 251"/>
            <p:cNvSpPr>
              <a:spLocks/>
            </p:cNvSpPr>
            <p:nvPr/>
          </p:nvSpPr>
          <p:spPr bwMode="auto">
            <a:xfrm>
              <a:off x="4138" y="1713"/>
              <a:ext cx="82" cy="42"/>
            </a:xfrm>
            <a:custGeom>
              <a:avLst/>
              <a:gdLst>
                <a:gd name="T0" fmla="*/ 82 w 82"/>
                <a:gd name="T1" fmla="*/ 33 h 42"/>
                <a:gd name="T2" fmla="*/ 79 w 82"/>
                <a:gd name="T3" fmla="*/ 42 h 42"/>
                <a:gd name="T4" fmla="*/ 0 w 82"/>
                <a:gd name="T5" fmla="*/ 10 h 42"/>
                <a:gd name="T6" fmla="*/ 4 w 82"/>
                <a:gd name="T7" fmla="*/ 0 h 42"/>
                <a:gd name="T8" fmla="*/ 82 w 82"/>
                <a:gd name="T9" fmla="*/ 33 h 42"/>
              </a:gdLst>
              <a:ahLst/>
              <a:cxnLst>
                <a:cxn ang="0">
                  <a:pos x="T0" y="T1"/>
                </a:cxn>
                <a:cxn ang="0">
                  <a:pos x="T2" y="T3"/>
                </a:cxn>
                <a:cxn ang="0">
                  <a:pos x="T4" y="T5"/>
                </a:cxn>
                <a:cxn ang="0">
                  <a:pos x="T6" y="T7"/>
                </a:cxn>
                <a:cxn ang="0">
                  <a:pos x="T8" y="T9"/>
                </a:cxn>
              </a:cxnLst>
              <a:rect l="0" t="0" r="r" b="b"/>
              <a:pathLst>
                <a:path w="82" h="42">
                  <a:moveTo>
                    <a:pt x="82" y="33"/>
                  </a:moveTo>
                  <a:lnTo>
                    <a:pt x="79" y="42"/>
                  </a:lnTo>
                  <a:lnTo>
                    <a:pt x="0" y="10"/>
                  </a:lnTo>
                  <a:lnTo>
                    <a:pt x="4" y="0"/>
                  </a:lnTo>
                  <a:lnTo>
                    <a:pt x="82" y="3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2" name="Freeform 252"/>
            <p:cNvSpPr>
              <a:spLocks/>
            </p:cNvSpPr>
            <p:nvPr/>
          </p:nvSpPr>
          <p:spPr bwMode="auto">
            <a:xfrm>
              <a:off x="4131" y="1649"/>
              <a:ext cx="103" cy="102"/>
            </a:xfrm>
            <a:custGeom>
              <a:avLst/>
              <a:gdLst>
                <a:gd name="T0" fmla="*/ 59 w 103"/>
                <a:gd name="T1" fmla="*/ 0 h 102"/>
                <a:gd name="T2" fmla="*/ 103 w 103"/>
                <a:gd name="T3" fmla="*/ 18 h 102"/>
                <a:gd name="T4" fmla="*/ 103 w 103"/>
                <a:gd name="T5" fmla="*/ 102 h 102"/>
                <a:gd name="T6" fmla="*/ 0 w 103"/>
                <a:gd name="T7" fmla="*/ 59 h 102"/>
                <a:gd name="T8" fmla="*/ 59 w 103"/>
                <a:gd name="T9" fmla="*/ 0 h 102"/>
              </a:gdLst>
              <a:ahLst/>
              <a:cxnLst>
                <a:cxn ang="0">
                  <a:pos x="T0" y="T1"/>
                </a:cxn>
                <a:cxn ang="0">
                  <a:pos x="T2" y="T3"/>
                </a:cxn>
                <a:cxn ang="0">
                  <a:pos x="T4" y="T5"/>
                </a:cxn>
                <a:cxn ang="0">
                  <a:pos x="T6" y="T7"/>
                </a:cxn>
                <a:cxn ang="0">
                  <a:pos x="T8" y="T9"/>
                </a:cxn>
              </a:cxnLst>
              <a:rect l="0" t="0" r="r" b="b"/>
              <a:pathLst>
                <a:path w="103" h="102">
                  <a:moveTo>
                    <a:pt x="59" y="0"/>
                  </a:moveTo>
                  <a:lnTo>
                    <a:pt x="103" y="18"/>
                  </a:lnTo>
                  <a:lnTo>
                    <a:pt x="103" y="102"/>
                  </a:lnTo>
                  <a:lnTo>
                    <a:pt x="0" y="59"/>
                  </a:lnTo>
                  <a:lnTo>
                    <a:pt x="59"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3" name="Freeform 253"/>
            <p:cNvSpPr>
              <a:spLocks/>
            </p:cNvSpPr>
            <p:nvPr/>
          </p:nvSpPr>
          <p:spPr bwMode="auto">
            <a:xfrm>
              <a:off x="4131" y="1649"/>
              <a:ext cx="103" cy="102"/>
            </a:xfrm>
            <a:custGeom>
              <a:avLst/>
              <a:gdLst>
                <a:gd name="T0" fmla="*/ 59 w 103"/>
                <a:gd name="T1" fmla="*/ 0 h 102"/>
                <a:gd name="T2" fmla="*/ 103 w 103"/>
                <a:gd name="T3" fmla="*/ 18 h 102"/>
                <a:gd name="T4" fmla="*/ 103 w 103"/>
                <a:gd name="T5" fmla="*/ 102 h 102"/>
                <a:gd name="T6" fmla="*/ 0 w 103"/>
                <a:gd name="T7" fmla="*/ 59 h 102"/>
                <a:gd name="T8" fmla="*/ 59 w 103"/>
                <a:gd name="T9" fmla="*/ 0 h 102"/>
              </a:gdLst>
              <a:ahLst/>
              <a:cxnLst>
                <a:cxn ang="0">
                  <a:pos x="T0" y="T1"/>
                </a:cxn>
                <a:cxn ang="0">
                  <a:pos x="T2" y="T3"/>
                </a:cxn>
                <a:cxn ang="0">
                  <a:pos x="T4" y="T5"/>
                </a:cxn>
                <a:cxn ang="0">
                  <a:pos x="T6" y="T7"/>
                </a:cxn>
                <a:cxn ang="0">
                  <a:pos x="T8" y="T9"/>
                </a:cxn>
              </a:cxnLst>
              <a:rect l="0" t="0" r="r" b="b"/>
              <a:pathLst>
                <a:path w="103" h="102">
                  <a:moveTo>
                    <a:pt x="59" y="0"/>
                  </a:moveTo>
                  <a:lnTo>
                    <a:pt x="103" y="18"/>
                  </a:lnTo>
                  <a:lnTo>
                    <a:pt x="103" y="102"/>
                  </a:lnTo>
                  <a:lnTo>
                    <a:pt x="0" y="59"/>
                  </a:lnTo>
                  <a:lnTo>
                    <a:pt x="59"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4" name="Freeform 254"/>
            <p:cNvSpPr>
              <a:spLocks/>
            </p:cNvSpPr>
            <p:nvPr/>
          </p:nvSpPr>
          <p:spPr bwMode="auto">
            <a:xfrm>
              <a:off x="4256" y="1666"/>
              <a:ext cx="13" cy="86"/>
            </a:xfrm>
            <a:custGeom>
              <a:avLst/>
              <a:gdLst>
                <a:gd name="T0" fmla="*/ 0 w 13"/>
                <a:gd name="T1" fmla="*/ 1 h 86"/>
                <a:gd name="T2" fmla="*/ 0 w 13"/>
                <a:gd name="T3" fmla="*/ 85 h 86"/>
                <a:gd name="T4" fmla="*/ 4 w 13"/>
                <a:gd name="T5" fmla="*/ 86 h 86"/>
                <a:gd name="T6" fmla="*/ 13 w 13"/>
                <a:gd name="T7" fmla="*/ 0 h 86"/>
                <a:gd name="T8" fmla="*/ 0 w 13"/>
                <a:gd name="T9" fmla="*/ 1 h 86"/>
              </a:gdLst>
              <a:ahLst/>
              <a:cxnLst>
                <a:cxn ang="0">
                  <a:pos x="T0" y="T1"/>
                </a:cxn>
                <a:cxn ang="0">
                  <a:pos x="T2" y="T3"/>
                </a:cxn>
                <a:cxn ang="0">
                  <a:pos x="T4" y="T5"/>
                </a:cxn>
                <a:cxn ang="0">
                  <a:pos x="T6" y="T7"/>
                </a:cxn>
                <a:cxn ang="0">
                  <a:pos x="T8" y="T9"/>
                </a:cxn>
              </a:cxnLst>
              <a:rect l="0" t="0" r="r" b="b"/>
              <a:pathLst>
                <a:path w="13" h="86">
                  <a:moveTo>
                    <a:pt x="0" y="1"/>
                  </a:moveTo>
                  <a:lnTo>
                    <a:pt x="0" y="85"/>
                  </a:lnTo>
                  <a:lnTo>
                    <a:pt x="4" y="86"/>
                  </a:lnTo>
                  <a:lnTo>
                    <a:pt x="13" y="0"/>
                  </a:lnTo>
                  <a:lnTo>
                    <a:pt x="0"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5" name="Freeform 255"/>
            <p:cNvSpPr>
              <a:spLocks/>
            </p:cNvSpPr>
            <p:nvPr/>
          </p:nvSpPr>
          <p:spPr bwMode="auto">
            <a:xfrm>
              <a:off x="4256" y="1666"/>
              <a:ext cx="13" cy="86"/>
            </a:xfrm>
            <a:custGeom>
              <a:avLst/>
              <a:gdLst>
                <a:gd name="T0" fmla="*/ 0 w 13"/>
                <a:gd name="T1" fmla="*/ 1 h 86"/>
                <a:gd name="T2" fmla="*/ 0 w 13"/>
                <a:gd name="T3" fmla="*/ 85 h 86"/>
                <a:gd name="T4" fmla="*/ 4 w 13"/>
                <a:gd name="T5" fmla="*/ 86 h 86"/>
                <a:gd name="T6" fmla="*/ 13 w 13"/>
                <a:gd name="T7" fmla="*/ 0 h 86"/>
                <a:gd name="T8" fmla="*/ 0 w 13"/>
                <a:gd name="T9" fmla="*/ 1 h 86"/>
              </a:gdLst>
              <a:ahLst/>
              <a:cxnLst>
                <a:cxn ang="0">
                  <a:pos x="T0" y="T1"/>
                </a:cxn>
                <a:cxn ang="0">
                  <a:pos x="T2" y="T3"/>
                </a:cxn>
                <a:cxn ang="0">
                  <a:pos x="T4" y="T5"/>
                </a:cxn>
                <a:cxn ang="0">
                  <a:pos x="T6" y="T7"/>
                </a:cxn>
                <a:cxn ang="0">
                  <a:pos x="T8" y="T9"/>
                </a:cxn>
              </a:cxnLst>
              <a:rect l="0" t="0" r="r" b="b"/>
              <a:pathLst>
                <a:path w="13" h="86">
                  <a:moveTo>
                    <a:pt x="0" y="1"/>
                  </a:moveTo>
                  <a:lnTo>
                    <a:pt x="0" y="85"/>
                  </a:lnTo>
                  <a:lnTo>
                    <a:pt x="4" y="86"/>
                  </a:lnTo>
                  <a:lnTo>
                    <a:pt x="13" y="0"/>
                  </a:lnTo>
                  <a:lnTo>
                    <a:pt x="0" y="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6" name="Rectangle 256"/>
            <p:cNvSpPr>
              <a:spLocks noChangeArrowheads="1"/>
            </p:cNvSpPr>
            <p:nvPr/>
          </p:nvSpPr>
          <p:spPr bwMode="auto">
            <a:xfrm>
              <a:off x="4234" y="1751"/>
              <a:ext cx="21" cy="4"/>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7" name="Rectangle 257"/>
            <p:cNvSpPr>
              <a:spLocks noChangeArrowheads="1"/>
            </p:cNvSpPr>
            <p:nvPr/>
          </p:nvSpPr>
          <p:spPr bwMode="auto">
            <a:xfrm>
              <a:off x="4234" y="1751"/>
              <a:ext cx="21" cy="4"/>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8" name="Freeform 258"/>
            <p:cNvSpPr>
              <a:spLocks noEditPoints="1"/>
            </p:cNvSpPr>
            <p:nvPr/>
          </p:nvSpPr>
          <p:spPr bwMode="auto">
            <a:xfrm>
              <a:off x="3717" y="763"/>
              <a:ext cx="1223" cy="1222"/>
            </a:xfrm>
            <a:custGeom>
              <a:avLst/>
              <a:gdLst>
                <a:gd name="T0" fmla="*/ 6317 w 12638"/>
                <a:gd name="T1" fmla="*/ 0 h 12636"/>
                <a:gd name="T2" fmla="*/ 3894 w 12638"/>
                <a:gd name="T3" fmla="*/ 484 h 12636"/>
                <a:gd name="T4" fmla="*/ 2 w 12638"/>
                <a:gd name="T5" fmla="*/ 6327 h 12636"/>
                <a:gd name="T6" fmla="*/ 3910 w 12638"/>
                <a:gd name="T7" fmla="*/ 12158 h 12636"/>
                <a:gd name="T8" fmla="*/ 6329 w 12638"/>
                <a:gd name="T9" fmla="*/ 12635 h 12636"/>
                <a:gd name="T10" fmla="*/ 12160 w 12638"/>
                <a:gd name="T11" fmla="*/ 8727 h 12636"/>
                <a:gd name="T12" fmla="*/ 10785 w 12638"/>
                <a:gd name="T13" fmla="*/ 1848 h 12636"/>
                <a:gd name="T14" fmla="*/ 10780 w 12638"/>
                <a:gd name="T15" fmla="*/ 1844 h 12636"/>
                <a:gd name="T16" fmla="*/ 1846 w 12638"/>
                <a:gd name="T17" fmla="*/ 1857 h 12636"/>
                <a:gd name="T18" fmla="*/ 1859 w 12638"/>
                <a:gd name="T19" fmla="*/ 10792 h 12636"/>
                <a:gd name="T20" fmla="*/ 10794 w 12638"/>
                <a:gd name="T21" fmla="*/ 10778 h 12636"/>
                <a:gd name="T22" fmla="*/ 12637 w 12638"/>
                <a:gd name="T23" fmla="*/ 6318 h 12636"/>
                <a:gd name="T24" fmla="*/ 10083 w 12638"/>
                <a:gd name="T25" fmla="*/ 4756 h 12636"/>
                <a:gd name="T26" fmla="*/ 4224 w 12638"/>
                <a:gd name="T27" fmla="*/ 4226 h 12636"/>
                <a:gd name="T28" fmla="*/ 4589 w 12638"/>
                <a:gd name="T29" fmla="*/ 3697 h 12636"/>
                <a:gd name="T30" fmla="*/ 4050 w 12638"/>
                <a:gd name="T31" fmla="*/ 3013 h 12636"/>
                <a:gd name="T32" fmla="*/ 4761 w 12638"/>
                <a:gd name="T33" fmla="*/ 2563 h 12636"/>
                <a:gd name="T34" fmla="*/ 5593 w 12638"/>
                <a:gd name="T35" fmla="*/ 2396 h 12636"/>
                <a:gd name="T36" fmla="*/ 5678 w 12638"/>
                <a:gd name="T37" fmla="*/ 3241 h 12636"/>
                <a:gd name="T38" fmla="*/ 6317 w 12638"/>
                <a:gd name="T39" fmla="*/ 3356 h 12636"/>
                <a:gd name="T40" fmla="*/ 7036 w 12638"/>
                <a:gd name="T41" fmla="*/ 2411 h 12636"/>
                <a:gd name="T42" fmla="*/ 7406 w 12638"/>
                <a:gd name="T43" fmla="*/ 2376 h 12636"/>
                <a:gd name="T44" fmla="*/ 8580 w 12638"/>
                <a:gd name="T45" fmla="*/ 3005 h 12636"/>
                <a:gd name="T46" fmla="*/ 8566 w 12638"/>
                <a:gd name="T47" fmla="*/ 3039 h 12636"/>
                <a:gd name="T48" fmla="*/ 8366 w 12638"/>
                <a:gd name="T49" fmla="*/ 4174 h 12636"/>
                <a:gd name="T50" fmla="*/ 8940 w 12638"/>
                <a:gd name="T51" fmla="*/ 4587 h 12636"/>
                <a:gd name="T52" fmla="*/ 9614 w 12638"/>
                <a:gd name="T53" fmla="*/ 4043 h 12636"/>
                <a:gd name="T54" fmla="*/ 9875 w 12638"/>
                <a:gd name="T55" fmla="*/ 4299 h 12636"/>
                <a:gd name="T56" fmla="*/ 10261 w 12638"/>
                <a:gd name="T57" fmla="*/ 5580 h 12636"/>
                <a:gd name="T58" fmla="*/ 10226 w 12638"/>
                <a:gd name="T59" fmla="*/ 5595 h 12636"/>
                <a:gd name="T60" fmla="*/ 9282 w 12638"/>
                <a:gd name="T61" fmla="*/ 6255 h 12636"/>
                <a:gd name="T62" fmla="*/ 9396 w 12638"/>
                <a:gd name="T63" fmla="*/ 6953 h 12636"/>
                <a:gd name="T64" fmla="*/ 10261 w 12638"/>
                <a:gd name="T65" fmla="*/ 7055 h 12636"/>
                <a:gd name="T66" fmla="*/ 10076 w 12638"/>
                <a:gd name="T67" fmla="*/ 7877 h 12636"/>
                <a:gd name="T68" fmla="*/ 9606 w 12638"/>
                <a:gd name="T69" fmla="*/ 8577 h 12636"/>
                <a:gd name="T70" fmla="*/ 8949 w 12638"/>
                <a:gd name="T71" fmla="*/ 8039 h 12636"/>
                <a:gd name="T72" fmla="*/ 8420 w 12638"/>
                <a:gd name="T73" fmla="*/ 8405 h 12636"/>
                <a:gd name="T74" fmla="*/ 8050 w 12638"/>
                <a:gd name="T75" fmla="*/ 8938 h 12636"/>
                <a:gd name="T76" fmla="*/ 8589 w 12638"/>
                <a:gd name="T77" fmla="*/ 9622 h 12636"/>
                <a:gd name="T78" fmla="*/ 7418 w 12638"/>
                <a:gd name="T79" fmla="*/ 10259 h 12636"/>
                <a:gd name="T80" fmla="*/ 7049 w 12638"/>
                <a:gd name="T81" fmla="*/ 10224 h 12636"/>
                <a:gd name="T82" fmla="*/ 6388 w 12638"/>
                <a:gd name="T83" fmla="*/ 9280 h 12636"/>
                <a:gd name="T84" fmla="*/ 5690 w 12638"/>
                <a:gd name="T85" fmla="*/ 9394 h 12636"/>
                <a:gd name="T86" fmla="*/ 5588 w 12638"/>
                <a:gd name="T87" fmla="*/ 10259 h 12636"/>
                <a:gd name="T88" fmla="*/ 4767 w 12638"/>
                <a:gd name="T89" fmla="*/ 10074 h 12636"/>
                <a:gd name="T90" fmla="*/ 4061 w 12638"/>
                <a:gd name="T91" fmla="*/ 9604 h 12636"/>
                <a:gd name="T92" fmla="*/ 4295 w 12638"/>
                <a:gd name="T93" fmla="*/ 8481 h 12636"/>
                <a:gd name="T94" fmla="*/ 4185 w 12638"/>
                <a:gd name="T95" fmla="*/ 8372 h 12636"/>
                <a:gd name="T96" fmla="*/ 3050 w 12638"/>
                <a:gd name="T97" fmla="*/ 8573 h 12636"/>
                <a:gd name="T98" fmla="*/ 2764 w 12638"/>
                <a:gd name="T99" fmla="*/ 8336 h 12636"/>
                <a:gd name="T100" fmla="*/ 2378 w 12638"/>
                <a:gd name="T101" fmla="*/ 7423 h 12636"/>
                <a:gd name="T102" fmla="*/ 2413 w 12638"/>
                <a:gd name="T103" fmla="*/ 7053 h 12636"/>
                <a:gd name="T104" fmla="*/ 3358 w 12638"/>
                <a:gd name="T105" fmla="*/ 6421 h 12636"/>
                <a:gd name="T106" fmla="*/ 3357 w 12638"/>
                <a:gd name="T107" fmla="*/ 6267 h 12636"/>
                <a:gd name="T108" fmla="*/ 2413 w 12638"/>
                <a:gd name="T109" fmla="*/ 5607 h 12636"/>
                <a:gd name="T110" fmla="*/ 2378 w 12638"/>
                <a:gd name="T111" fmla="*/ 5592 h 12636"/>
                <a:gd name="T112" fmla="*/ 2556 w 12638"/>
                <a:gd name="T113" fmla="*/ 4768 h 12636"/>
                <a:gd name="T114" fmla="*/ 3007 w 12638"/>
                <a:gd name="T115" fmla="*/ 4057 h 12636"/>
                <a:gd name="T116" fmla="*/ 3690 w 12638"/>
                <a:gd name="T117" fmla="*/ 4596 h 12636"/>
                <a:gd name="T118" fmla="*/ 4224 w 12638"/>
                <a:gd name="T119" fmla="*/ 4226 h 12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38" h="12636">
                  <a:moveTo>
                    <a:pt x="10780" y="1844"/>
                  </a:moveTo>
                  <a:cubicBezTo>
                    <a:pt x="10193" y="1258"/>
                    <a:pt x="9496" y="794"/>
                    <a:pt x="8729" y="478"/>
                  </a:cubicBezTo>
                  <a:cubicBezTo>
                    <a:pt x="7964" y="162"/>
                    <a:pt x="7144" y="0"/>
                    <a:pt x="6317" y="0"/>
                  </a:cubicBezTo>
                  <a:lnTo>
                    <a:pt x="6317" y="0"/>
                  </a:lnTo>
                  <a:lnTo>
                    <a:pt x="6310" y="0"/>
                  </a:lnTo>
                  <a:cubicBezTo>
                    <a:pt x="5481" y="1"/>
                    <a:pt x="4660" y="166"/>
                    <a:pt x="3894" y="484"/>
                  </a:cubicBezTo>
                  <a:cubicBezTo>
                    <a:pt x="3130" y="802"/>
                    <a:pt x="2435" y="1267"/>
                    <a:pt x="1850" y="1852"/>
                  </a:cubicBezTo>
                  <a:cubicBezTo>
                    <a:pt x="665" y="3039"/>
                    <a:pt x="0" y="4649"/>
                    <a:pt x="2" y="6327"/>
                  </a:cubicBezTo>
                  <a:lnTo>
                    <a:pt x="2" y="6327"/>
                  </a:lnTo>
                  <a:lnTo>
                    <a:pt x="2" y="6333"/>
                  </a:lnTo>
                  <a:cubicBezTo>
                    <a:pt x="6" y="8004"/>
                    <a:pt x="672" y="9606"/>
                    <a:pt x="1854" y="10787"/>
                  </a:cubicBezTo>
                  <a:cubicBezTo>
                    <a:pt x="2443" y="11375"/>
                    <a:pt x="3141" y="11840"/>
                    <a:pt x="3910" y="12158"/>
                  </a:cubicBezTo>
                  <a:cubicBezTo>
                    <a:pt x="4675" y="12473"/>
                    <a:pt x="5495" y="12636"/>
                    <a:pt x="6322" y="12635"/>
                  </a:cubicBezTo>
                  <a:lnTo>
                    <a:pt x="6322" y="12635"/>
                  </a:lnTo>
                  <a:lnTo>
                    <a:pt x="6329" y="12635"/>
                  </a:lnTo>
                  <a:cubicBezTo>
                    <a:pt x="7158" y="12634"/>
                    <a:pt x="7979" y="12469"/>
                    <a:pt x="8745" y="12151"/>
                  </a:cubicBezTo>
                  <a:cubicBezTo>
                    <a:pt x="9509" y="11833"/>
                    <a:pt x="10204" y="11368"/>
                    <a:pt x="10789" y="10783"/>
                  </a:cubicBezTo>
                  <a:cubicBezTo>
                    <a:pt x="11377" y="10195"/>
                    <a:pt x="11842" y="9496"/>
                    <a:pt x="12160" y="8727"/>
                  </a:cubicBezTo>
                  <a:cubicBezTo>
                    <a:pt x="12474" y="7964"/>
                    <a:pt x="12637" y="7147"/>
                    <a:pt x="12637" y="6321"/>
                  </a:cubicBezTo>
                  <a:cubicBezTo>
                    <a:pt x="12638" y="4643"/>
                    <a:pt x="11972" y="3034"/>
                    <a:pt x="10785" y="1848"/>
                  </a:cubicBezTo>
                  <a:lnTo>
                    <a:pt x="10785" y="1848"/>
                  </a:lnTo>
                  <a:lnTo>
                    <a:pt x="10780" y="1844"/>
                  </a:lnTo>
                  <a:close/>
                  <a:moveTo>
                    <a:pt x="10785" y="1848"/>
                  </a:moveTo>
                  <a:lnTo>
                    <a:pt x="10780" y="1844"/>
                  </a:lnTo>
                  <a:lnTo>
                    <a:pt x="10785" y="1848"/>
                  </a:lnTo>
                  <a:close/>
                  <a:moveTo>
                    <a:pt x="1850" y="1852"/>
                  </a:moveTo>
                  <a:lnTo>
                    <a:pt x="1846" y="1857"/>
                  </a:lnTo>
                  <a:lnTo>
                    <a:pt x="1850" y="1852"/>
                  </a:lnTo>
                  <a:close/>
                  <a:moveTo>
                    <a:pt x="1854" y="10787"/>
                  </a:moveTo>
                  <a:lnTo>
                    <a:pt x="1859" y="10792"/>
                  </a:lnTo>
                  <a:lnTo>
                    <a:pt x="1854" y="10787"/>
                  </a:lnTo>
                  <a:close/>
                  <a:moveTo>
                    <a:pt x="10789" y="10783"/>
                  </a:moveTo>
                  <a:lnTo>
                    <a:pt x="10794" y="10778"/>
                  </a:lnTo>
                  <a:lnTo>
                    <a:pt x="10789" y="10783"/>
                  </a:lnTo>
                  <a:close/>
                  <a:moveTo>
                    <a:pt x="12637" y="6321"/>
                  </a:moveTo>
                  <a:lnTo>
                    <a:pt x="12637" y="6318"/>
                  </a:lnTo>
                  <a:lnTo>
                    <a:pt x="12637" y="6321"/>
                  </a:lnTo>
                  <a:close/>
                  <a:moveTo>
                    <a:pt x="10074" y="4759"/>
                  </a:moveTo>
                  <a:lnTo>
                    <a:pt x="10083" y="4756"/>
                  </a:lnTo>
                  <a:lnTo>
                    <a:pt x="10076" y="4758"/>
                  </a:lnTo>
                  <a:lnTo>
                    <a:pt x="10074" y="4759"/>
                  </a:lnTo>
                  <a:close/>
                  <a:moveTo>
                    <a:pt x="4224" y="4226"/>
                  </a:moveTo>
                  <a:lnTo>
                    <a:pt x="4265" y="4183"/>
                  </a:lnTo>
                  <a:cubicBezTo>
                    <a:pt x="4490" y="3951"/>
                    <a:pt x="4631" y="3739"/>
                    <a:pt x="4589" y="3697"/>
                  </a:cubicBezTo>
                  <a:lnTo>
                    <a:pt x="4589" y="3697"/>
                  </a:lnTo>
                  <a:lnTo>
                    <a:pt x="4064" y="3048"/>
                  </a:lnTo>
                  <a:cubicBezTo>
                    <a:pt x="4053" y="3044"/>
                    <a:pt x="4045" y="3033"/>
                    <a:pt x="4045" y="3023"/>
                  </a:cubicBezTo>
                  <a:cubicBezTo>
                    <a:pt x="4045" y="3019"/>
                    <a:pt x="4047" y="3015"/>
                    <a:pt x="4050" y="3013"/>
                  </a:cubicBezTo>
                  <a:lnTo>
                    <a:pt x="4050" y="3013"/>
                  </a:lnTo>
                  <a:lnTo>
                    <a:pt x="4301" y="2762"/>
                  </a:lnTo>
                  <a:lnTo>
                    <a:pt x="4761" y="2563"/>
                  </a:lnTo>
                  <a:lnTo>
                    <a:pt x="5221" y="2376"/>
                  </a:lnTo>
                  <a:lnTo>
                    <a:pt x="5576" y="2376"/>
                  </a:lnTo>
                  <a:cubicBezTo>
                    <a:pt x="5584" y="2375"/>
                    <a:pt x="5592" y="2384"/>
                    <a:pt x="5593" y="2396"/>
                  </a:cubicBezTo>
                  <a:cubicBezTo>
                    <a:pt x="5593" y="2401"/>
                    <a:pt x="5592" y="2406"/>
                    <a:pt x="5590" y="2411"/>
                  </a:cubicBezTo>
                  <a:lnTo>
                    <a:pt x="5590" y="2411"/>
                  </a:lnTo>
                  <a:lnTo>
                    <a:pt x="5678" y="3241"/>
                  </a:lnTo>
                  <a:cubicBezTo>
                    <a:pt x="5681" y="3299"/>
                    <a:pt x="5911" y="3347"/>
                    <a:pt x="6222" y="3356"/>
                  </a:cubicBezTo>
                  <a:lnTo>
                    <a:pt x="6222" y="3356"/>
                  </a:lnTo>
                  <a:lnTo>
                    <a:pt x="6317" y="3356"/>
                  </a:lnTo>
                  <a:lnTo>
                    <a:pt x="6376" y="3355"/>
                  </a:lnTo>
                  <a:cubicBezTo>
                    <a:pt x="6700" y="3350"/>
                    <a:pt x="6949" y="3301"/>
                    <a:pt x="6949" y="3241"/>
                  </a:cubicBezTo>
                  <a:lnTo>
                    <a:pt x="7036" y="2411"/>
                  </a:lnTo>
                  <a:cubicBezTo>
                    <a:pt x="7032" y="2400"/>
                    <a:pt x="7034" y="2387"/>
                    <a:pt x="7041" y="2380"/>
                  </a:cubicBezTo>
                  <a:cubicBezTo>
                    <a:pt x="7044" y="2377"/>
                    <a:pt x="7048" y="2376"/>
                    <a:pt x="7051" y="2376"/>
                  </a:cubicBezTo>
                  <a:lnTo>
                    <a:pt x="7406" y="2376"/>
                  </a:lnTo>
                  <a:lnTo>
                    <a:pt x="7873" y="2561"/>
                  </a:lnTo>
                  <a:lnTo>
                    <a:pt x="8329" y="2754"/>
                  </a:lnTo>
                  <a:lnTo>
                    <a:pt x="8580" y="3005"/>
                  </a:lnTo>
                  <a:cubicBezTo>
                    <a:pt x="8587" y="3010"/>
                    <a:pt x="8587" y="3021"/>
                    <a:pt x="8579" y="3031"/>
                  </a:cubicBezTo>
                  <a:cubicBezTo>
                    <a:pt x="8575" y="3035"/>
                    <a:pt x="8571" y="3038"/>
                    <a:pt x="8566" y="3039"/>
                  </a:cubicBezTo>
                  <a:lnTo>
                    <a:pt x="8566" y="3039"/>
                  </a:lnTo>
                  <a:lnTo>
                    <a:pt x="8041" y="3688"/>
                  </a:lnTo>
                  <a:cubicBezTo>
                    <a:pt x="7999" y="3730"/>
                    <a:pt x="8140" y="3942"/>
                    <a:pt x="8366" y="4174"/>
                  </a:cubicBezTo>
                  <a:lnTo>
                    <a:pt x="8366" y="4174"/>
                  </a:lnTo>
                  <a:lnTo>
                    <a:pt x="8407" y="4217"/>
                  </a:lnTo>
                  <a:lnTo>
                    <a:pt x="8474" y="4284"/>
                  </a:lnTo>
                  <a:cubicBezTo>
                    <a:pt x="8700" y="4497"/>
                    <a:pt x="8897" y="4625"/>
                    <a:pt x="8940" y="4587"/>
                  </a:cubicBezTo>
                  <a:lnTo>
                    <a:pt x="8940" y="4587"/>
                  </a:lnTo>
                  <a:lnTo>
                    <a:pt x="9589" y="4062"/>
                  </a:lnTo>
                  <a:cubicBezTo>
                    <a:pt x="9593" y="4051"/>
                    <a:pt x="9604" y="4043"/>
                    <a:pt x="9614" y="4043"/>
                  </a:cubicBezTo>
                  <a:cubicBezTo>
                    <a:pt x="9618" y="4043"/>
                    <a:pt x="9622" y="4045"/>
                    <a:pt x="9624" y="4048"/>
                  </a:cubicBezTo>
                  <a:lnTo>
                    <a:pt x="9624" y="4048"/>
                  </a:lnTo>
                  <a:lnTo>
                    <a:pt x="9875" y="4299"/>
                  </a:lnTo>
                  <a:lnTo>
                    <a:pt x="10074" y="4759"/>
                  </a:lnTo>
                  <a:lnTo>
                    <a:pt x="10261" y="5225"/>
                  </a:lnTo>
                  <a:lnTo>
                    <a:pt x="10261" y="5580"/>
                  </a:lnTo>
                  <a:cubicBezTo>
                    <a:pt x="10262" y="5588"/>
                    <a:pt x="10253" y="5596"/>
                    <a:pt x="10241" y="5597"/>
                  </a:cubicBezTo>
                  <a:cubicBezTo>
                    <a:pt x="10236" y="5597"/>
                    <a:pt x="10231" y="5597"/>
                    <a:pt x="10226" y="5595"/>
                  </a:cubicBezTo>
                  <a:lnTo>
                    <a:pt x="10226" y="5595"/>
                  </a:lnTo>
                  <a:lnTo>
                    <a:pt x="9396" y="5682"/>
                  </a:lnTo>
                  <a:cubicBezTo>
                    <a:pt x="9337" y="5682"/>
                    <a:pt x="9287" y="5931"/>
                    <a:pt x="9282" y="6255"/>
                  </a:cubicBezTo>
                  <a:lnTo>
                    <a:pt x="9282" y="6255"/>
                  </a:lnTo>
                  <a:lnTo>
                    <a:pt x="9281" y="6314"/>
                  </a:lnTo>
                  <a:lnTo>
                    <a:pt x="9281" y="6409"/>
                  </a:lnTo>
                  <a:cubicBezTo>
                    <a:pt x="9290" y="6720"/>
                    <a:pt x="9339" y="6950"/>
                    <a:pt x="9396" y="6953"/>
                  </a:cubicBezTo>
                  <a:lnTo>
                    <a:pt x="10226" y="7041"/>
                  </a:lnTo>
                  <a:cubicBezTo>
                    <a:pt x="10237" y="7036"/>
                    <a:pt x="10251" y="7038"/>
                    <a:pt x="10257" y="7045"/>
                  </a:cubicBezTo>
                  <a:cubicBezTo>
                    <a:pt x="10260" y="7048"/>
                    <a:pt x="10261" y="7052"/>
                    <a:pt x="10261" y="7055"/>
                  </a:cubicBezTo>
                  <a:lnTo>
                    <a:pt x="10261" y="7055"/>
                  </a:lnTo>
                  <a:lnTo>
                    <a:pt x="10261" y="7410"/>
                  </a:lnTo>
                  <a:lnTo>
                    <a:pt x="10076" y="7877"/>
                  </a:lnTo>
                  <a:lnTo>
                    <a:pt x="9884" y="8327"/>
                  </a:lnTo>
                  <a:lnTo>
                    <a:pt x="9633" y="8578"/>
                  </a:lnTo>
                  <a:cubicBezTo>
                    <a:pt x="9628" y="8585"/>
                    <a:pt x="9616" y="8585"/>
                    <a:pt x="9606" y="8577"/>
                  </a:cubicBezTo>
                  <a:cubicBezTo>
                    <a:pt x="9602" y="8573"/>
                    <a:pt x="9599" y="8569"/>
                    <a:pt x="9598" y="8564"/>
                  </a:cubicBezTo>
                  <a:lnTo>
                    <a:pt x="9598" y="8564"/>
                  </a:lnTo>
                  <a:lnTo>
                    <a:pt x="8949" y="8039"/>
                  </a:lnTo>
                  <a:cubicBezTo>
                    <a:pt x="8907" y="7997"/>
                    <a:pt x="8695" y="8138"/>
                    <a:pt x="8463" y="8364"/>
                  </a:cubicBezTo>
                  <a:lnTo>
                    <a:pt x="8463" y="8364"/>
                  </a:lnTo>
                  <a:lnTo>
                    <a:pt x="8420" y="8405"/>
                  </a:lnTo>
                  <a:lnTo>
                    <a:pt x="8353" y="8472"/>
                  </a:lnTo>
                  <a:cubicBezTo>
                    <a:pt x="8140" y="8698"/>
                    <a:pt x="8012" y="8895"/>
                    <a:pt x="8050" y="8938"/>
                  </a:cubicBezTo>
                  <a:lnTo>
                    <a:pt x="8050" y="8938"/>
                  </a:lnTo>
                  <a:lnTo>
                    <a:pt x="8575" y="9587"/>
                  </a:lnTo>
                  <a:cubicBezTo>
                    <a:pt x="8586" y="9591"/>
                    <a:pt x="8594" y="9602"/>
                    <a:pt x="8594" y="9612"/>
                  </a:cubicBezTo>
                  <a:cubicBezTo>
                    <a:pt x="8594" y="9616"/>
                    <a:pt x="8592" y="9620"/>
                    <a:pt x="8589" y="9622"/>
                  </a:cubicBezTo>
                  <a:lnTo>
                    <a:pt x="8338" y="9873"/>
                  </a:lnTo>
                  <a:lnTo>
                    <a:pt x="7878" y="10072"/>
                  </a:lnTo>
                  <a:lnTo>
                    <a:pt x="7418" y="10259"/>
                  </a:lnTo>
                  <a:lnTo>
                    <a:pt x="7064" y="10259"/>
                  </a:lnTo>
                  <a:cubicBezTo>
                    <a:pt x="7055" y="10260"/>
                    <a:pt x="7047" y="10251"/>
                    <a:pt x="7046" y="10239"/>
                  </a:cubicBezTo>
                  <a:cubicBezTo>
                    <a:pt x="7046" y="10234"/>
                    <a:pt x="7047" y="10229"/>
                    <a:pt x="7049" y="10224"/>
                  </a:cubicBezTo>
                  <a:lnTo>
                    <a:pt x="7049" y="10224"/>
                  </a:lnTo>
                  <a:lnTo>
                    <a:pt x="6961" y="9394"/>
                  </a:lnTo>
                  <a:cubicBezTo>
                    <a:pt x="6961" y="9335"/>
                    <a:pt x="6712" y="9285"/>
                    <a:pt x="6388" y="9280"/>
                  </a:cubicBezTo>
                  <a:lnTo>
                    <a:pt x="6329" y="9279"/>
                  </a:lnTo>
                  <a:lnTo>
                    <a:pt x="6234" y="9279"/>
                  </a:lnTo>
                  <a:cubicBezTo>
                    <a:pt x="5924" y="9288"/>
                    <a:pt x="5694" y="9337"/>
                    <a:pt x="5690" y="9394"/>
                  </a:cubicBezTo>
                  <a:lnTo>
                    <a:pt x="5603" y="10224"/>
                  </a:lnTo>
                  <a:cubicBezTo>
                    <a:pt x="5608" y="10235"/>
                    <a:pt x="5606" y="10249"/>
                    <a:pt x="5598" y="10255"/>
                  </a:cubicBezTo>
                  <a:cubicBezTo>
                    <a:pt x="5595" y="10258"/>
                    <a:pt x="5592" y="10259"/>
                    <a:pt x="5588" y="10259"/>
                  </a:cubicBezTo>
                  <a:lnTo>
                    <a:pt x="5588" y="10259"/>
                  </a:lnTo>
                  <a:lnTo>
                    <a:pt x="5233" y="10259"/>
                  </a:lnTo>
                  <a:lnTo>
                    <a:pt x="4767" y="10074"/>
                  </a:lnTo>
                  <a:lnTo>
                    <a:pt x="4310" y="9882"/>
                  </a:lnTo>
                  <a:lnTo>
                    <a:pt x="4059" y="9631"/>
                  </a:lnTo>
                  <a:cubicBezTo>
                    <a:pt x="4052" y="9626"/>
                    <a:pt x="4052" y="9614"/>
                    <a:pt x="4061" y="9604"/>
                  </a:cubicBezTo>
                  <a:cubicBezTo>
                    <a:pt x="4064" y="9600"/>
                    <a:pt x="4068" y="9597"/>
                    <a:pt x="4073" y="9596"/>
                  </a:cubicBezTo>
                  <a:lnTo>
                    <a:pt x="4598" y="8947"/>
                  </a:lnTo>
                  <a:cubicBezTo>
                    <a:pt x="4636" y="8904"/>
                    <a:pt x="4508" y="8706"/>
                    <a:pt x="4295" y="8481"/>
                  </a:cubicBezTo>
                  <a:lnTo>
                    <a:pt x="4295" y="8481"/>
                  </a:lnTo>
                  <a:lnTo>
                    <a:pt x="4228" y="8414"/>
                  </a:lnTo>
                  <a:lnTo>
                    <a:pt x="4185" y="8372"/>
                  </a:lnTo>
                  <a:cubicBezTo>
                    <a:pt x="3953" y="8147"/>
                    <a:pt x="3741" y="8006"/>
                    <a:pt x="3699" y="8048"/>
                  </a:cubicBezTo>
                  <a:lnTo>
                    <a:pt x="3699" y="8048"/>
                  </a:lnTo>
                  <a:lnTo>
                    <a:pt x="3050" y="8573"/>
                  </a:lnTo>
                  <a:cubicBezTo>
                    <a:pt x="3046" y="8584"/>
                    <a:pt x="3035" y="8592"/>
                    <a:pt x="3025" y="8592"/>
                  </a:cubicBezTo>
                  <a:cubicBezTo>
                    <a:pt x="3021" y="8592"/>
                    <a:pt x="3017" y="8590"/>
                    <a:pt x="3015" y="8587"/>
                  </a:cubicBezTo>
                  <a:lnTo>
                    <a:pt x="2764" y="8336"/>
                  </a:lnTo>
                  <a:lnTo>
                    <a:pt x="2565" y="7876"/>
                  </a:lnTo>
                  <a:lnTo>
                    <a:pt x="2559" y="7879"/>
                  </a:lnTo>
                  <a:lnTo>
                    <a:pt x="2378" y="7423"/>
                  </a:lnTo>
                  <a:lnTo>
                    <a:pt x="2378" y="7068"/>
                  </a:lnTo>
                  <a:cubicBezTo>
                    <a:pt x="2377" y="7059"/>
                    <a:pt x="2386" y="7051"/>
                    <a:pt x="2398" y="7051"/>
                  </a:cubicBezTo>
                  <a:cubicBezTo>
                    <a:pt x="2403" y="7050"/>
                    <a:pt x="2408" y="7051"/>
                    <a:pt x="2413" y="7053"/>
                  </a:cubicBezTo>
                  <a:lnTo>
                    <a:pt x="2413" y="7053"/>
                  </a:lnTo>
                  <a:lnTo>
                    <a:pt x="3243" y="6966"/>
                  </a:lnTo>
                  <a:cubicBezTo>
                    <a:pt x="3301" y="6962"/>
                    <a:pt x="3349" y="6732"/>
                    <a:pt x="3358" y="6421"/>
                  </a:cubicBezTo>
                  <a:lnTo>
                    <a:pt x="3358" y="6421"/>
                  </a:lnTo>
                  <a:lnTo>
                    <a:pt x="3358" y="6327"/>
                  </a:lnTo>
                  <a:lnTo>
                    <a:pt x="3357" y="6267"/>
                  </a:lnTo>
                  <a:cubicBezTo>
                    <a:pt x="3352" y="5944"/>
                    <a:pt x="3303" y="5695"/>
                    <a:pt x="3243" y="5694"/>
                  </a:cubicBezTo>
                  <a:lnTo>
                    <a:pt x="3243" y="5694"/>
                  </a:lnTo>
                  <a:lnTo>
                    <a:pt x="2413" y="5607"/>
                  </a:lnTo>
                  <a:cubicBezTo>
                    <a:pt x="2402" y="5612"/>
                    <a:pt x="2389" y="5610"/>
                    <a:pt x="2382" y="5603"/>
                  </a:cubicBezTo>
                  <a:cubicBezTo>
                    <a:pt x="2379" y="5599"/>
                    <a:pt x="2378" y="5596"/>
                    <a:pt x="2378" y="5592"/>
                  </a:cubicBezTo>
                  <a:lnTo>
                    <a:pt x="2378" y="5592"/>
                  </a:lnTo>
                  <a:lnTo>
                    <a:pt x="2378" y="5237"/>
                  </a:lnTo>
                  <a:lnTo>
                    <a:pt x="2563" y="4771"/>
                  </a:lnTo>
                  <a:lnTo>
                    <a:pt x="2556" y="4768"/>
                  </a:lnTo>
                  <a:lnTo>
                    <a:pt x="2583" y="4707"/>
                  </a:lnTo>
                  <a:lnTo>
                    <a:pt x="2756" y="4308"/>
                  </a:lnTo>
                  <a:lnTo>
                    <a:pt x="3007" y="4057"/>
                  </a:lnTo>
                  <a:cubicBezTo>
                    <a:pt x="3012" y="4050"/>
                    <a:pt x="3023" y="4050"/>
                    <a:pt x="3033" y="4059"/>
                  </a:cubicBezTo>
                  <a:cubicBezTo>
                    <a:pt x="3037" y="4062"/>
                    <a:pt x="3040" y="4066"/>
                    <a:pt x="3041" y="4071"/>
                  </a:cubicBezTo>
                  <a:lnTo>
                    <a:pt x="3690" y="4596"/>
                  </a:lnTo>
                  <a:cubicBezTo>
                    <a:pt x="3733" y="4634"/>
                    <a:pt x="3931" y="4506"/>
                    <a:pt x="4157" y="4293"/>
                  </a:cubicBezTo>
                  <a:lnTo>
                    <a:pt x="4157" y="4293"/>
                  </a:lnTo>
                  <a:lnTo>
                    <a:pt x="4224" y="4226"/>
                  </a:lnTo>
                  <a:close/>
                </a:path>
              </a:pathLst>
            </a:custGeom>
            <a:solidFill>
              <a:srgbClr val="0000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39" name="Freeform 259"/>
            <p:cNvSpPr>
              <a:spLocks/>
            </p:cNvSpPr>
            <p:nvPr/>
          </p:nvSpPr>
          <p:spPr bwMode="auto">
            <a:xfrm>
              <a:off x="3947" y="992"/>
              <a:ext cx="763" cy="763"/>
            </a:xfrm>
            <a:custGeom>
              <a:avLst/>
              <a:gdLst>
                <a:gd name="T0" fmla="*/ 2212 w 7885"/>
                <a:gd name="T1" fmla="*/ 1322 h 7885"/>
                <a:gd name="T2" fmla="*/ 1668 w 7885"/>
                <a:gd name="T3" fmla="*/ 648 h 7885"/>
                <a:gd name="T4" fmla="*/ 1924 w 7885"/>
                <a:gd name="T5" fmla="*/ 387 h 7885"/>
                <a:gd name="T6" fmla="*/ 3199 w 7885"/>
                <a:gd name="T7" fmla="*/ 1 h 7885"/>
                <a:gd name="T8" fmla="*/ 3213 w 7885"/>
                <a:gd name="T9" fmla="*/ 36 h 7885"/>
                <a:gd name="T10" fmla="*/ 3845 w 7885"/>
                <a:gd name="T11" fmla="*/ 981 h 7885"/>
                <a:gd name="T12" fmla="*/ 4572 w 7885"/>
                <a:gd name="T13" fmla="*/ 866 h 7885"/>
                <a:gd name="T14" fmla="*/ 4674 w 7885"/>
                <a:gd name="T15" fmla="*/ 1 h 7885"/>
                <a:gd name="T16" fmla="*/ 5952 w 7885"/>
                <a:gd name="T17" fmla="*/ 379 h 7885"/>
                <a:gd name="T18" fmla="*/ 6189 w 7885"/>
                <a:gd name="T19" fmla="*/ 664 h 7885"/>
                <a:gd name="T20" fmla="*/ 5989 w 7885"/>
                <a:gd name="T21" fmla="*/ 1799 h 7885"/>
                <a:gd name="T22" fmla="*/ 6097 w 7885"/>
                <a:gd name="T23" fmla="*/ 1909 h 7885"/>
                <a:gd name="T24" fmla="*/ 7212 w 7885"/>
                <a:gd name="T25" fmla="*/ 1687 h 7885"/>
                <a:gd name="T26" fmla="*/ 7247 w 7885"/>
                <a:gd name="T27" fmla="*/ 1673 h 7885"/>
                <a:gd name="T28" fmla="*/ 7884 w 7885"/>
                <a:gd name="T29" fmla="*/ 2850 h 7885"/>
                <a:gd name="T30" fmla="*/ 7849 w 7885"/>
                <a:gd name="T31" fmla="*/ 3220 h 7885"/>
                <a:gd name="T32" fmla="*/ 6905 w 7885"/>
                <a:gd name="T33" fmla="*/ 3880 h 7885"/>
                <a:gd name="T34" fmla="*/ 6904 w 7885"/>
                <a:gd name="T35" fmla="*/ 4034 h 7885"/>
                <a:gd name="T36" fmla="*/ 7880 w 7885"/>
                <a:gd name="T37" fmla="*/ 4670 h 7885"/>
                <a:gd name="T38" fmla="*/ 7884 w 7885"/>
                <a:gd name="T39" fmla="*/ 5035 h 7885"/>
                <a:gd name="T40" fmla="*/ 7256 w 7885"/>
                <a:gd name="T41" fmla="*/ 6203 h 7885"/>
                <a:gd name="T42" fmla="*/ 7221 w 7885"/>
                <a:gd name="T43" fmla="*/ 6189 h 7885"/>
                <a:gd name="T44" fmla="*/ 6086 w 7885"/>
                <a:gd name="T45" fmla="*/ 5989 h 7885"/>
                <a:gd name="T46" fmla="*/ 5673 w 7885"/>
                <a:gd name="T47" fmla="*/ 6563 h 7885"/>
                <a:gd name="T48" fmla="*/ 6217 w 7885"/>
                <a:gd name="T49" fmla="*/ 7237 h 7885"/>
                <a:gd name="T50" fmla="*/ 5501 w 7885"/>
                <a:gd name="T51" fmla="*/ 7697 h 7885"/>
                <a:gd name="T52" fmla="*/ 4669 w 7885"/>
                <a:gd name="T53" fmla="*/ 7864 h 7885"/>
                <a:gd name="T54" fmla="*/ 4584 w 7885"/>
                <a:gd name="T55" fmla="*/ 7019 h 7885"/>
                <a:gd name="T56" fmla="*/ 3857 w 7885"/>
                <a:gd name="T57" fmla="*/ 6904 h 7885"/>
                <a:gd name="T58" fmla="*/ 3221 w 7885"/>
                <a:gd name="T59" fmla="*/ 7880 h 7885"/>
                <a:gd name="T60" fmla="*/ 2856 w 7885"/>
                <a:gd name="T61" fmla="*/ 7884 h 7885"/>
                <a:gd name="T62" fmla="*/ 1682 w 7885"/>
                <a:gd name="T63" fmla="*/ 7256 h 7885"/>
                <a:gd name="T64" fmla="*/ 2221 w 7885"/>
                <a:gd name="T65" fmla="*/ 6572 h 7885"/>
                <a:gd name="T66" fmla="*/ 1851 w 7885"/>
                <a:gd name="T67" fmla="*/ 6039 h 7885"/>
                <a:gd name="T68" fmla="*/ 1322 w 7885"/>
                <a:gd name="T69" fmla="*/ 5673 h 7885"/>
                <a:gd name="T70" fmla="*/ 638 w 7885"/>
                <a:gd name="T71" fmla="*/ 6212 h 7885"/>
                <a:gd name="T72" fmla="*/ 182 w 7885"/>
                <a:gd name="T73" fmla="*/ 5504 h 7885"/>
                <a:gd name="T74" fmla="*/ 21 w 7885"/>
                <a:gd name="T75" fmla="*/ 4676 h 7885"/>
                <a:gd name="T76" fmla="*/ 866 w 7885"/>
                <a:gd name="T77" fmla="*/ 4591 h 7885"/>
                <a:gd name="T78" fmla="*/ 981 w 7885"/>
                <a:gd name="T79" fmla="*/ 3952 h 7885"/>
                <a:gd name="T80" fmla="*/ 866 w 7885"/>
                <a:gd name="T81" fmla="*/ 3319 h 7885"/>
                <a:gd name="T82" fmla="*/ 1 w 7885"/>
                <a:gd name="T83" fmla="*/ 3217 h 7885"/>
                <a:gd name="T84" fmla="*/ 186 w 7885"/>
                <a:gd name="T85" fmla="*/ 2396 h 7885"/>
                <a:gd name="T86" fmla="*/ 379 w 7885"/>
                <a:gd name="T87" fmla="*/ 1933 h 7885"/>
                <a:gd name="T88" fmla="*/ 664 w 7885"/>
                <a:gd name="T89" fmla="*/ 1696 h 7885"/>
                <a:gd name="T90" fmla="*/ 1780 w 7885"/>
                <a:gd name="T91" fmla="*/ 1918 h 7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85" h="7885">
                  <a:moveTo>
                    <a:pt x="1847" y="1851"/>
                  </a:moveTo>
                  <a:lnTo>
                    <a:pt x="1888" y="1808"/>
                  </a:lnTo>
                  <a:cubicBezTo>
                    <a:pt x="2113" y="1576"/>
                    <a:pt x="2254" y="1364"/>
                    <a:pt x="2212" y="1322"/>
                  </a:cubicBezTo>
                  <a:lnTo>
                    <a:pt x="2212" y="1322"/>
                  </a:lnTo>
                  <a:lnTo>
                    <a:pt x="1687" y="673"/>
                  </a:lnTo>
                  <a:cubicBezTo>
                    <a:pt x="1676" y="669"/>
                    <a:pt x="1668" y="658"/>
                    <a:pt x="1668" y="648"/>
                  </a:cubicBezTo>
                  <a:cubicBezTo>
                    <a:pt x="1668" y="644"/>
                    <a:pt x="1670" y="640"/>
                    <a:pt x="1673" y="638"/>
                  </a:cubicBezTo>
                  <a:lnTo>
                    <a:pt x="1673" y="638"/>
                  </a:lnTo>
                  <a:lnTo>
                    <a:pt x="1924" y="387"/>
                  </a:lnTo>
                  <a:lnTo>
                    <a:pt x="2384" y="188"/>
                  </a:lnTo>
                  <a:lnTo>
                    <a:pt x="2844" y="1"/>
                  </a:lnTo>
                  <a:lnTo>
                    <a:pt x="3199" y="1"/>
                  </a:lnTo>
                  <a:cubicBezTo>
                    <a:pt x="3207" y="0"/>
                    <a:pt x="3215" y="9"/>
                    <a:pt x="3216" y="21"/>
                  </a:cubicBezTo>
                  <a:cubicBezTo>
                    <a:pt x="3216" y="26"/>
                    <a:pt x="3215" y="31"/>
                    <a:pt x="3213" y="36"/>
                  </a:cubicBezTo>
                  <a:lnTo>
                    <a:pt x="3213" y="36"/>
                  </a:lnTo>
                  <a:lnTo>
                    <a:pt x="3301" y="866"/>
                  </a:lnTo>
                  <a:cubicBezTo>
                    <a:pt x="3304" y="924"/>
                    <a:pt x="3534" y="972"/>
                    <a:pt x="3845" y="981"/>
                  </a:cubicBezTo>
                  <a:lnTo>
                    <a:pt x="3845" y="981"/>
                  </a:lnTo>
                  <a:lnTo>
                    <a:pt x="3940" y="981"/>
                  </a:lnTo>
                  <a:lnTo>
                    <a:pt x="3999" y="980"/>
                  </a:lnTo>
                  <a:cubicBezTo>
                    <a:pt x="4323" y="975"/>
                    <a:pt x="4572" y="926"/>
                    <a:pt x="4572" y="866"/>
                  </a:cubicBezTo>
                  <a:lnTo>
                    <a:pt x="4659" y="36"/>
                  </a:lnTo>
                  <a:cubicBezTo>
                    <a:pt x="4655" y="25"/>
                    <a:pt x="4657" y="12"/>
                    <a:pt x="4664" y="5"/>
                  </a:cubicBezTo>
                  <a:cubicBezTo>
                    <a:pt x="4667" y="2"/>
                    <a:pt x="4671" y="1"/>
                    <a:pt x="4674" y="1"/>
                  </a:cubicBezTo>
                  <a:lnTo>
                    <a:pt x="5029" y="1"/>
                  </a:lnTo>
                  <a:lnTo>
                    <a:pt x="5496" y="186"/>
                  </a:lnTo>
                  <a:lnTo>
                    <a:pt x="5952" y="379"/>
                  </a:lnTo>
                  <a:lnTo>
                    <a:pt x="6203" y="630"/>
                  </a:lnTo>
                  <a:cubicBezTo>
                    <a:pt x="6210" y="635"/>
                    <a:pt x="6210" y="646"/>
                    <a:pt x="6202" y="656"/>
                  </a:cubicBezTo>
                  <a:cubicBezTo>
                    <a:pt x="6198" y="660"/>
                    <a:pt x="6194" y="663"/>
                    <a:pt x="6189" y="664"/>
                  </a:cubicBezTo>
                  <a:lnTo>
                    <a:pt x="6189" y="664"/>
                  </a:lnTo>
                  <a:lnTo>
                    <a:pt x="5664" y="1313"/>
                  </a:lnTo>
                  <a:cubicBezTo>
                    <a:pt x="5622" y="1355"/>
                    <a:pt x="5763" y="1567"/>
                    <a:pt x="5989" y="1799"/>
                  </a:cubicBezTo>
                  <a:lnTo>
                    <a:pt x="5989" y="1799"/>
                  </a:lnTo>
                  <a:lnTo>
                    <a:pt x="6030" y="1842"/>
                  </a:lnTo>
                  <a:lnTo>
                    <a:pt x="6097" y="1909"/>
                  </a:lnTo>
                  <a:cubicBezTo>
                    <a:pt x="6323" y="2122"/>
                    <a:pt x="6520" y="2250"/>
                    <a:pt x="6563" y="2212"/>
                  </a:cubicBezTo>
                  <a:lnTo>
                    <a:pt x="6563" y="2212"/>
                  </a:lnTo>
                  <a:lnTo>
                    <a:pt x="7212" y="1687"/>
                  </a:lnTo>
                  <a:cubicBezTo>
                    <a:pt x="7216" y="1676"/>
                    <a:pt x="7227" y="1668"/>
                    <a:pt x="7237" y="1668"/>
                  </a:cubicBezTo>
                  <a:cubicBezTo>
                    <a:pt x="7241" y="1668"/>
                    <a:pt x="7245" y="1670"/>
                    <a:pt x="7247" y="1673"/>
                  </a:cubicBezTo>
                  <a:lnTo>
                    <a:pt x="7247" y="1673"/>
                  </a:lnTo>
                  <a:lnTo>
                    <a:pt x="7498" y="1924"/>
                  </a:lnTo>
                  <a:lnTo>
                    <a:pt x="7697" y="2384"/>
                  </a:lnTo>
                  <a:lnTo>
                    <a:pt x="7884" y="2850"/>
                  </a:lnTo>
                  <a:lnTo>
                    <a:pt x="7884" y="3205"/>
                  </a:lnTo>
                  <a:cubicBezTo>
                    <a:pt x="7885" y="3213"/>
                    <a:pt x="7876" y="3221"/>
                    <a:pt x="7864" y="3222"/>
                  </a:cubicBezTo>
                  <a:cubicBezTo>
                    <a:pt x="7859" y="3222"/>
                    <a:pt x="7854" y="3222"/>
                    <a:pt x="7849" y="3220"/>
                  </a:cubicBezTo>
                  <a:lnTo>
                    <a:pt x="7849" y="3220"/>
                  </a:lnTo>
                  <a:lnTo>
                    <a:pt x="7019" y="3307"/>
                  </a:lnTo>
                  <a:cubicBezTo>
                    <a:pt x="6960" y="3307"/>
                    <a:pt x="6910" y="3556"/>
                    <a:pt x="6905" y="3880"/>
                  </a:cubicBezTo>
                  <a:lnTo>
                    <a:pt x="6905" y="3880"/>
                  </a:lnTo>
                  <a:lnTo>
                    <a:pt x="6904" y="3939"/>
                  </a:lnTo>
                  <a:lnTo>
                    <a:pt x="6904" y="4034"/>
                  </a:lnTo>
                  <a:cubicBezTo>
                    <a:pt x="6913" y="4345"/>
                    <a:pt x="6962" y="4575"/>
                    <a:pt x="7019" y="4578"/>
                  </a:cubicBezTo>
                  <a:lnTo>
                    <a:pt x="7849" y="4666"/>
                  </a:lnTo>
                  <a:cubicBezTo>
                    <a:pt x="7860" y="4661"/>
                    <a:pt x="7874" y="4663"/>
                    <a:pt x="7880" y="4670"/>
                  </a:cubicBezTo>
                  <a:cubicBezTo>
                    <a:pt x="7883" y="4673"/>
                    <a:pt x="7884" y="4677"/>
                    <a:pt x="7884" y="4680"/>
                  </a:cubicBezTo>
                  <a:lnTo>
                    <a:pt x="7884" y="4680"/>
                  </a:lnTo>
                  <a:lnTo>
                    <a:pt x="7884" y="5035"/>
                  </a:lnTo>
                  <a:lnTo>
                    <a:pt x="7699" y="5502"/>
                  </a:lnTo>
                  <a:lnTo>
                    <a:pt x="7507" y="5952"/>
                  </a:lnTo>
                  <a:lnTo>
                    <a:pt x="7256" y="6203"/>
                  </a:lnTo>
                  <a:cubicBezTo>
                    <a:pt x="7251" y="6210"/>
                    <a:pt x="7239" y="6210"/>
                    <a:pt x="7229" y="6202"/>
                  </a:cubicBezTo>
                  <a:cubicBezTo>
                    <a:pt x="7225" y="6198"/>
                    <a:pt x="7222" y="6194"/>
                    <a:pt x="7221" y="6189"/>
                  </a:cubicBezTo>
                  <a:lnTo>
                    <a:pt x="7221" y="6189"/>
                  </a:lnTo>
                  <a:lnTo>
                    <a:pt x="6572" y="5664"/>
                  </a:lnTo>
                  <a:cubicBezTo>
                    <a:pt x="6530" y="5622"/>
                    <a:pt x="6318" y="5763"/>
                    <a:pt x="6086" y="5989"/>
                  </a:cubicBezTo>
                  <a:lnTo>
                    <a:pt x="6086" y="5989"/>
                  </a:lnTo>
                  <a:lnTo>
                    <a:pt x="6043" y="6030"/>
                  </a:lnTo>
                  <a:lnTo>
                    <a:pt x="5976" y="6097"/>
                  </a:lnTo>
                  <a:cubicBezTo>
                    <a:pt x="5763" y="6323"/>
                    <a:pt x="5635" y="6520"/>
                    <a:pt x="5673" y="6563"/>
                  </a:cubicBezTo>
                  <a:lnTo>
                    <a:pt x="5673" y="6563"/>
                  </a:lnTo>
                  <a:lnTo>
                    <a:pt x="6198" y="7212"/>
                  </a:lnTo>
                  <a:cubicBezTo>
                    <a:pt x="6209" y="7216"/>
                    <a:pt x="6217" y="7227"/>
                    <a:pt x="6217" y="7237"/>
                  </a:cubicBezTo>
                  <a:cubicBezTo>
                    <a:pt x="6217" y="7241"/>
                    <a:pt x="6215" y="7245"/>
                    <a:pt x="6212" y="7247"/>
                  </a:cubicBezTo>
                  <a:lnTo>
                    <a:pt x="5961" y="7498"/>
                  </a:lnTo>
                  <a:lnTo>
                    <a:pt x="5501" y="7697"/>
                  </a:lnTo>
                  <a:lnTo>
                    <a:pt x="5041" y="7884"/>
                  </a:lnTo>
                  <a:lnTo>
                    <a:pt x="4687" y="7884"/>
                  </a:lnTo>
                  <a:cubicBezTo>
                    <a:pt x="4678" y="7885"/>
                    <a:pt x="4670" y="7876"/>
                    <a:pt x="4669" y="7864"/>
                  </a:cubicBezTo>
                  <a:cubicBezTo>
                    <a:pt x="4669" y="7859"/>
                    <a:pt x="4670" y="7854"/>
                    <a:pt x="4672" y="7849"/>
                  </a:cubicBezTo>
                  <a:lnTo>
                    <a:pt x="4672" y="7849"/>
                  </a:lnTo>
                  <a:lnTo>
                    <a:pt x="4584" y="7019"/>
                  </a:lnTo>
                  <a:cubicBezTo>
                    <a:pt x="4584" y="6960"/>
                    <a:pt x="4335" y="6910"/>
                    <a:pt x="4011" y="6905"/>
                  </a:cubicBezTo>
                  <a:lnTo>
                    <a:pt x="3952" y="6904"/>
                  </a:lnTo>
                  <a:lnTo>
                    <a:pt x="3857" y="6904"/>
                  </a:lnTo>
                  <a:cubicBezTo>
                    <a:pt x="3547" y="6913"/>
                    <a:pt x="3317" y="6962"/>
                    <a:pt x="3313" y="7019"/>
                  </a:cubicBezTo>
                  <a:lnTo>
                    <a:pt x="3226" y="7849"/>
                  </a:lnTo>
                  <a:cubicBezTo>
                    <a:pt x="3231" y="7860"/>
                    <a:pt x="3229" y="7874"/>
                    <a:pt x="3221" y="7880"/>
                  </a:cubicBezTo>
                  <a:cubicBezTo>
                    <a:pt x="3218" y="7883"/>
                    <a:pt x="3215" y="7884"/>
                    <a:pt x="3211" y="7884"/>
                  </a:cubicBezTo>
                  <a:lnTo>
                    <a:pt x="3211" y="7884"/>
                  </a:lnTo>
                  <a:lnTo>
                    <a:pt x="2856" y="7884"/>
                  </a:lnTo>
                  <a:lnTo>
                    <a:pt x="2390" y="7699"/>
                  </a:lnTo>
                  <a:lnTo>
                    <a:pt x="1933" y="7507"/>
                  </a:lnTo>
                  <a:lnTo>
                    <a:pt x="1682" y="7256"/>
                  </a:lnTo>
                  <a:cubicBezTo>
                    <a:pt x="1675" y="7251"/>
                    <a:pt x="1675" y="7239"/>
                    <a:pt x="1684" y="7229"/>
                  </a:cubicBezTo>
                  <a:cubicBezTo>
                    <a:pt x="1687" y="7225"/>
                    <a:pt x="1691" y="7222"/>
                    <a:pt x="1696" y="7221"/>
                  </a:cubicBezTo>
                  <a:lnTo>
                    <a:pt x="2221" y="6572"/>
                  </a:lnTo>
                  <a:cubicBezTo>
                    <a:pt x="2259" y="6529"/>
                    <a:pt x="2131" y="6331"/>
                    <a:pt x="1918" y="6106"/>
                  </a:cubicBezTo>
                  <a:lnTo>
                    <a:pt x="1918" y="6106"/>
                  </a:lnTo>
                  <a:lnTo>
                    <a:pt x="1851" y="6039"/>
                  </a:lnTo>
                  <a:lnTo>
                    <a:pt x="1808" y="5997"/>
                  </a:lnTo>
                  <a:cubicBezTo>
                    <a:pt x="1576" y="5772"/>
                    <a:pt x="1364" y="5631"/>
                    <a:pt x="1322" y="5673"/>
                  </a:cubicBezTo>
                  <a:lnTo>
                    <a:pt x="1322" y="5673"/>
                  </a:lnTo>
                  <a:lnTo>
                    <a:pt x="673" y="6198"/>
                  </a:lnTo>
                  <a:cubicBezTo>
                    <a:pt x="669" y="6209"/>
                    <a:pt x="658" y="6217"/>
                    <a:pt x="648" y="6217"/>
                  </a:cubicBezTo>
                  <a:cubicBezTo>
                    <a:pt x="644" y="6217"/>
                    <a:pt x="640" y="6215"/>
                    <a:pt x="638" y="6212"/>
                  </a:cubicBezTo>
                  <a:lnTo>
                    <a:pt x="387" y="5961"/>
                  </a:lnTo>
                  <a:lnTo>
                    <a:pt x="188" y="5501"/>
                  </a:lnTo>
                  <a:lnTo>
                    <a:pt x="182" y="5504"/>
                  </a:lnTo>
                  <a:lnTo>
                    <a:pt x="1" y="5048"/>
                  </a:lnTo>
                  <a:lnTo>
                    <a:pt x="1" y="4693"/>
                  </a:lnTo>
                  <a:cubicBezTo>
                    <a:pt x="0" y="4684"/>
                    <a:pt x="9" y="4676"/>
                    <a:pt x="21" y="4676"/>
                  </a:cubicBezTo>
                  <a:cubicBezTo>
                    <a:pt x="26" y="4675"/>
                    <a:pt x="31" y="4676"/>
                    <a:pt x="36" y="4678"/>
                  </a:cubicBezTo>
                  <a:lnTo>
                    <a:pt x="36" y="4678"/>
                  </a:lnTo>
                  <a:lnTo>
                    <a:pt x="866" y="4591"/>
                  </a:lnTo>
                  <a:cubicBezTo>
                    <a:pt x="924" y="4587"/>
                    <a:pt x="972" y="4357"/>
                    <a:pt x="981" y="4046"/>
                  </a:cubicBezTo>
                  <a:lnTo>
                    <a:pt x="981" y="4046"/>
                  </a:lnTo>
                  <a:lnTo>
                    <a:pt x="981" y="3952"/>
                  </a:lnTo>
                  <a:lnTo>
                    <a:pt x="980" y="3892"/>
                  </a:lnTo>
                  <a:cubicBezTo>
                    <a:pt x="975" y="3569"/>
                    <a:pt x="926" y="3320"/>
                    <a:pt x="866" y="3319"/>
                  </a:cubicBezTo>
                  <a:lnTo>
                    <a:pt x="866" y="3319"/>
                  </a:lnTo>
                  <a:lnTo>
                    <a:pt x="36" y="3232"/>
                  </a:lnTo>
                  <a:cubicBezTo>
                    <a:pt x="25" y="3237"/>
                    <a:pt x="12" y="3235"/>
                    <a:pt x="5" y="3228"/>
                  </a:cubicBezTo>
                  <a:cubicBezTo>
                    <a:pt x="2" y="3224"/>
                    <a:pt x="1" y="3221"/>
                    <a:pt x="1" y="3217"/>
                  </a:cubicBezTo>
                  <a:lnTo>
                    <a:pt x="1" y="3217"/>
                  </a:lnTo>
                  <a:lnTo>
                    <a:pt x="1" y="2862"/>
                  </a:lnTo>
                  <a:lnTo>
                    <a:pt x="186" y="2396"/>
                  </a:lnTo>
                  <a:lnTo>
                    <a:pt x="179" y="2393"/>
                  </a:lnTo>
                  <a:lnTo>
                    <a:pt x="206" y="2332"/>
                  </a:lnTo>
                  <a:lnTo>
                    <a:pt x="379" y="1933"/>
                  </a:lnTo>
                  <a:lnTo>
                    <a:pt x="630" y="1682"/>
                  </a:lnTo>
                  <a:cubicBezTo>
                    <a:pt x="635" y="1675"/>
                    <a:pt x="646" y="1675"/>
                    <a:pt x="656" y="1684"/>
                  </a:cubicBezTo>
                  <a:cubicBezTo>
                    <a:pt x="660" y="1687"/>
                    <a:pt x="663" y="1691"/>
                    <a:pt x="664" y="1696"/>
                  </a:cubicBezTo>
                  <a:lnTo>
                    <a:pt x="1313" y="2221"/>
                  </a:lnTo>
                  <a:cubicBezTo>
                    <a:pt x="1356" y="2259"/>
                    <a:pt x="1554" y="2131"/>
                    <a:pt x="1780" y="1918"/>
                  </a:cubicBezTo>
                  <a:lnTo>
                    <a:pt x="1780" y="1918"/>
                  </a:lnTo>
                  <a:lnTo>
                    <a:pt x="1847" y="185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0" name="Freeform 260"/>
            <p:cNvSpPr>
              <a:spLocks noEditPoints="1"/>
            </p:cNvSpPr>
            <p:nvPr/>
          </p:nvSpPr>
          <p:spPr bwMode="auto">
            <a:xfrm>
              <a:off x="3717" y="763"/>
              <a:ext cx="1223" cy="1222"/>
            </a:xfrm>
            <a:custGeom>
              <a:avLst/>
              <a:gdLst>
                <a:gd name="T0" fmla="*/ 10780 w 12638"/>
                <a:gd name="T1" fmla="*/ 1844 h 12636"/>
                <a:gd name="T2" fmla="*/ 8729 w 12638"/>
                <a:gd name="T3" fmla="*/ 478 h 12636"/>
                <a:gd name="T4" fmla="*/ 6317 w 12638"/>
                <a:gd name="T5" fmla="*/ 0 h 12636"/>
                <a:gd name="T6" fmla="*/ 6317 w 12638"/>
                <a:gd name="T7" fmla="*/ 0 h 12636"/>
                <a:gd name="T8" fmla="*/ 6310 w 12638"/>
                <a:gd name="T9" fmla="*/ 0 h 12636"/>
                <a:gd name="T10" fmla="*/ 3894 w 12638"/>
                <a:gd name="T11" fmla="*/ 484 h 12636"/>
                <a:gd name="T12" fmla="*/ 1850 w 12638"/>
                <a:gd name="T13" fmla="*/ 1852 h 12636"/>
                <a:gd name="T14" fmla="*/ 2 w 12638"/>
                <a:gd name="T15" fmla="*/ 6327 h 12636"/>
                <a:gd name="T16" fmla="*/ 2 w 12638"/>
                <a:gd name="T17" fmla="*/ 6327 h 12636"/>
                <a:gd name="T18" fmla="*/ 2 w 12638"/>
                <a:gd name="T19" fmla="*/ 6333 h 12636"/>
                <a:gd name="T20" fmla="*/ 1854 w 12638"/>
                <a:gd name="T21" fmla="*/ 10787 h 12636"/>
                <a:gd name="T22" fmla="*/ 3910 w 12638"/>
                <a:gd name="T23" fmla="*/ 12158 h 12636"/>
                <a:gd name="T24" fmla="*/ 6322 w 12638"/>
                <a:gd name="T25" fmla="*/ 12635 h 12636"/>
                <a:gd name="T26" fmla="*/ 6322 w 12638"/>
                <a:gd name="T27" fmla="*/ 12635 h 12636"/>
                <a:gd name="T28" fmla="*/ 6329 w 12638"/>
                <a:gd name="T29" fmla="*/ 12635 h 12636"/>
                <a:gd name="T30" fmla="*/ 8745 w 12638"/>
                <a:gd name="T31" fmla="*/ 12151 h 12636"/>
                <a:gd name="T32" fmla="*/ 10789 w 12638"/>
                <a:gd name="T33" fmla="*/ 10783 h 12636"/>
                <a:gd name="T34" fmla="*/ 12160 w 12638"/>
                <a:gd name="T35" fmla="*/ 8727 h 12636"/>
                <a:gd name="T36" fmla="*/ 12637 w 12638"/>
                <a:gd name="T37" fmla="*/ 6321 h 12636"/>
                <a:gd name="T38" fmla="*/ 10785 w 12638"/>
                <a:gd name="T39" fmla="*/ 1848 h 12636"/>
                <a:gd name="T40" fmla="*/ 10785 w 12638"/>
                <a:gd name="T41" fmla="*/ 1848 h 12636"/>
                <a:gd name="T42" fmla="*/ 10780 w 12638"/>
                <a:gd name="T43" fmla="*/ 1844 h 12636"/>
                <a:gd name="T44" fmla="*/ 1850 w 12638"/>
                <a:gd name="T45" fmla="*/ 1852 h 12636"/>
                <a:gd name="T46" fmla="*/ 1846 w 12638"/>
                <a:gd name="T47" fmla="*/ 1857 h 12636"/>
                <a:gd name="T48" fmla="*/ 1854 w 12638"/>
                <a:gd name="T49" fmla="*/ 10787 h 12636"/>
                <a:gd name="T50" fmla="*/ 1859 w 12638"/>
                <a:gd name="T51" fmla="*/ 10792 h 12636"/>
                <a:gd name="T52" fmla="*/ 10789 w 12638"/>
                <a:gd name="T53" fmla="*/ 10783 h 12636"/>
                <a:gd name="T54" fmla="*/ 10794 w 12638"/>
                <a:gd name="T55" fmla="*/ 10778 h 12636"/>
                <a:gd name="T56" fmla="*/ 12637 w 12638"/>
                <a:gd name="T57" fmla="*/ 6321 h 12636"/>
                <a:gd name="T58" fmla="*/ 12637 w 12638"/>
                <a:gd name="T59" fmla="*/ 6318 h 12636"/>
                <a:gd name="T60" fmla="*/ 10074 w 12638"/>
                <a:gd name="T61" fmla="*/ 4759 h 12636"/>
                <a:gd name="T62" fmla="*/ 10083 w 12638"/>
                <a:gd name="T63" fmla="*/ 4756 h 12636"/>
                <a:gd name="T64" fmla="*/ 10076 w 12638"/>
                <a:gd name="T65" fmla="*/ 4758 h 12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38" h="12636">
                  <a:moveTo>
                    <a:pt x="10780" y="1844"/>
                  </a:moveTo>
                  <a:cubicBezTo>
                    <a:pt x="10193" y="1258"/>
                    <a:pt x="9496" y="794"/>
                    <a:pt x="8729" y="478"/>
                  </a:cubicBezTo>
                  <a:cubicBezTo>
                    <a:pt x="7964" y="162"/>
                    <a:pt x="7144" y="0"/>
                    <a:pt x="6317" y="0"/>
                  </a:cubicBezTo>
                  <a:lnTo>
                    <a:pt x="6317" y="0"/>
                  </a:lnTo>
                  <a:lnTo>
                    <a:pt x="6310" y="0"/>
                  </a:lnTo>
                  <a:cubicBezTo>
                    <a:pt x="5481" y="1"/>
                    <a:pt x="4660" y="166"/>
                    <a:pt x="3894" y="484"/>
                  </a:cubicBezTo>
                  <a:cubicBezTo>
                    <a:pt x="3130" y="802"/>
                    <a:pt x="2435" y="1267"/>
                    <a:pt x="1850" y="1852"/>
                  </a:cubicBezTo>
                  <a:cubicBezTo>
                    <a:pt x="665" y="3039"/>
                    <a:pt x="0" y="4649"/>
                    <a:pt x="2" y="6327"/>
                  </a:cubicBezTo>
                  <a:lnTo>
                    <a:pt x="2" y="6327"/>
                  </a:lnTo>
                  <a:lnTo>
                    <a:pt x="2" y="6333"/>
                  </a:lnTo>
                  <a:cubicBezTo>
                    <a:pt x="6" y="8004"/>
                    <a:pt x="672" y="9606"/>
                    <a:pt x="1854" y="10787"/>
                  </a:cubicBezTo>
                  <a:cubicBezTo>
                    <a:pt x="2443" y="11375"/>
                    <a:pt x="3141" y="11840"/>
                    <a:pt x="3910" y="12158"/>
                  </a:cubicBezTo>
                  <a:cubicBezTo>
                    <a:pt x="4675" y="12473"/>
                    <a:pt x="5495" y="12636"/>
                    <a:pt x="6322" y="12635"/>
                  </a:cubicBezTo>
                  <a:lnTo>
                    <a:pt x="6322" y="12635"/>
                  </a:lnTo>
                  <a:lnTo>
                    <a:pt x="6329" y="12635"/>
                  </a:lnTo>
                  <a:cubicBezTo>
                    <a:pt x="7158" y="12634"/>
                    <a:pt x="7979" y="12469"/>
                    <a:pt x="8745" y="12151"/>
                  </a:cubicBezTo>
                  <a:cubicBezTo>
                    <a:pt x="9509" y="11833"/>
                    <a:pt x="10204" y="11368"/>
                    <a:pt x="10789" y="10783"/>
                  </a:cubicBezTo>
                  <a:cubicBezTo>
                    <a:pt x="11377" y="10195"/>
                    <a:pt x="11842" y="9496"/>
                    <a:pt x="12160" y="8727"/>
                  </a:cubicBezTo>
                  <a:cubicBezTo>
                    <a:pt x="12474" y="7964"/>
                    <a:pt x="12637" y="7147"/>
                    <a:pt x="12637" y="6321"/>
                  </a:cubicBezTo>
                  <a:cubicBezTo>
                    <a:pt x="12638" y="4643"/>
                    <a:pt x="11972" y="3034"/>
                    <a:pt x="10785" y="1848"/>
                  </a:cubicBezTo>
                  <a:moveTo>
                    <a:pt x="10785" y="1848"/>
                  </a:moveTo>
                  <a:lnTo>
                    <a:pt x="10780" y="1844"/>
                  </a:lnTo>
                  <a:moveTo>
                    <a:pt x="1850" y="1852"/>
                  </a:moveTo>
                  <a:lnTo>
                    <a:pt x="1846" y="1857"/>
                  </a:lnTo>
                  <a:moveTo>
                    <a:pt x="1854" y="10787"/>
                  </a:moveTo>
                  <a:lnTo>
                    <a:pt x="1859" y="10792"/>
                  </a:lnTo>
                  <a:moveTo>
                    <a:pt x="10789" y="10783"/>
                  </a:moveTo>
                  <a:lnTo>
                    <a:pt x="10794" y="10778"/>
                  </a:lnTo>
                  <a:moveTo>
                    <a:pt x="12637" y="6321"/>
                  </a:moveTo>
                  <a:lnTo>
                    <a:pt x="12637" y="6318"/>
                  </a:lnTo>
                  <a:moveTo>
                    <a:pt x="10074" y="4759"/>
                  </a:moveTo>
                  <a:lnTo>
                    <a:pt x="10083" y="4756"/>
                  </a:lnTo>
                  <a:lnTo>
                    <a:pt x="10076" y="4758"/>
                  </a:lnTo>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1" name="Freeform 261"/>
            <p:cNvSpPr>
              <a:spLocks/>
            </p:cNvSpPr>
            <p:nvPr/>
          </p:nvSpPr>
          <p:spPr bwMode="auto">
            <a:xfrm>
              <a:off x="4577" y="1155"/>
              <a:ext cx="69" cy="62"/>
            </a:xfrm>
            <a:custGeom>
              <a:avLst/>
              <a:gdLst>
                <a:gd name="T0" fmla="*/ 10 w 69"/>
                <a:gd name="T1" fmla="*/ 62 h 62"/>
                <a:gd name="T2" fmla="*/ 69 w 69"/>
                <a:gd name="T3" fmla="*/ 3 h 62"/>
                <a:gd name="T4" fmla="*/ 67 w 69"/>
                <a:gd name="T5" fmla="*/ 0 h 62"/>
                <a:gd name="T6" fmla="*/ 0 w 69"/>
                <a:gd name="T7" fmla="*/ 54 h 62"/>
                <a:gd name="T8" fmla="*/ 10 w 69"/>
                <a:gd name="T9" fmla="*/ 62 h 62"/>
              </a:gdLst>
              <a:ahLst/>
              <a:cxnLst>
                <a:cxn ang="0">
                  <a:pos x="T0" y="T1"/>
                </a:cxn>
                <a:cxn ang="0">
                  <a:pos x="T2" y="T3"/>
                </a:cxn>
                <a:cxn ang="0">
                  <a:pos x="T4" y="T5"/>
                </a:cxn>
                <a:cxn ang="0">
                  <a:pos x="T6" y="T7"/>
                </a:cxn>
                <a:cxn ang="0">
                  <a:pos x="T8" y="T9"/>
                </a:cxn>
              </a:cxnLst>
              <a:rect l="0" t="0" r="r" b="b"/>
              <a:pathLst>
                <a:path w="69" h="62">
                  <a:moveTo>
                    <a:pt x="10" y="62"/>
                  </a:moveTo>
                  <a:lnTo>
                    <a:pt x="69" y="3"/>
                  </a:lnTo>
                  <a:lnTo>
                    <a:pt x="67" y="0"/>
                  </a:lnTo>
                  <a:lnTo>
                    <a:pt x="0" y="54"/>
                  </a:lnTo>
                  <a:lnTo>
                    <a:pt x="10" y="6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2" name="Freeform 262"/>
            <p:cNvSpPr>
              <a:spLocks/>
            </p:cNvSpPr>
            <p:nvPr/>
          </p:nvSpPr>
          <p:spPr bwMode="auto">
            <a:xfrm>
              <a:off x="4577" y="1155"/>
              <a:ext cx="69" cy="62"/>
            </a:xfrm>
            <a:custGeom>
              <a:avLst/>
              <a:gdLst>
                <a:gd name="T0" fmla="*/ 10 w 69"/>
                <a:gd name="T1" fmla="*/ 62 h 62"/>
                <a:gd name="T2" fmla="*/ 69 w 69"/>
                <a:gd name="T3" fmla="*/ 3 h 62"/>
                <a:gd name="T4" fmla="*/ 67 w 69"/>
                <a:gd name="T5" fmla="*/ 0 h 62"/>
                <a:gd name="T6" fmla="*/ 0 w 69"/>
                <a:gd name="T7" fmla="*/ 54 h 62"/>
                <a:gd name="T8" fmla="*/ 10 w 69"/>
                <a:gd name="T9" fmla="*/ 62 h 62"/>
              </a:gdLst>
              <a:ahLst/>
              <a:cxnLst>
                <a:cxn ang="0">
                  <a:pos x="T0" y="T1"/>
                </a:cxn>
                <a:cxn ang="0">
                  <a:pos x="T2" y="T3"/>
                </a:cxn>
                <a:cxn ang="0">
                  <a:pos x="T4" y="T5"/>
                </a:cxn>
                <a:cxn ang="0">
                  <a:pos x="T6" y="T7"/>
                </a:cxn>
                <a:cxn ang="0">
                  <a:pos x="T8" y="T9"/>
                </a:cxn>
              </a:cxnLst>
              <a:rect l="0" t="0" r="r" b="b"/>
              <a:pathLst>
                <a:path w="69" h="62">
                  <a:moveTo>
                    <a:pt x="10" y="62"/>
                  </a:moveTo>
                  <a:lnTo>
                    <a:pt x="69" y="3"/>
                  </a:lnTo>
                  <a:lnTo>
                    <a:pt x="67" y="0"/>
                  </a:lnTo>
                  <a:lnTo>
                    <a:pt x="0" y="54"/>
                  </a:lnTo>
                  <a:lnTo>
                    <a:pt x="10" y="6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3" name="Freeform 263"/>
            <p:cNvSpPr>
              <a:spLocks/>
            </p:cNvSpPr>
            <p:nvPr/>
          </p:nvSpPr>
          <p:spPr bwMode="auto">
            <a:xfrm>
              <a:off x="4647" y="1156"/>
              <a:ext cx="18" cy="17"/>
            </a:xfrm>
            <a:custGeom>
              <a:avLst/>
              <a:gdLst>
                <a:gd name="T0" fmla="*/ 0 w 18"/>
                <a:gd name="T1" fmla="*/ 2 h 17"/>
                <a:gd name="T2" fmla="*/ 3 w 18"/>
                <a:gd name="T3" fmla="*/ 0 h 17"/>
                <a:gd name="T4" fmla="*/ 18 w 18"/>
                <a:gd name="T5" fmla="*/ 15 h 17"/>
                <a:gd name="T6" fmla="*/ 15 w 18"/>
                <a:gd name="T7" fmla="*/ 17 h 17"/>
                <a:gd name="T8" fmla="*/ 0 w 18"/>
                <a:gd name="T9" fmla="*/ 2 h 17"/>
              </a:gdLst>
              <a:ahLst/>
              <a:cxnLst>
                <a:cxn ang="0">
                  <a:pos x="T0" y="T1"/>
                </a:cxn>
                <a:cxn ang="0">
                  <a:pos x="T2" y="T3"/>
                </a:cxn>
                <a:cxn ang="0">
                  <a:pos x="T4" y="T5"/>
                </a:cxn>
                <a:cxn ang="0">
                  <a:pos x="T6" y="T7"/>
                </a:cxn>
                <a:cxn ang="0">
                  <a:pos x="T8" y="T9"/>
                </a:cxn>
              </a:cxnLst>
              <a:rect l="0" t="0" r="r" b="b"/>
              <a:pathLst>
                <a:path w="18" h="17">
                  <a:moveTo>
                    <a:pt x="0" y="2"/>
                  </a:moveTo>
                  <a:lnTo>
                    <a:pt x="3" y="0"/>
                  </a:lnTo>
                  <a:lnTo>
                    <a:pt x="18" y="15"/>
                  </a:lnTo>
                  <a:lnTo>
                    <a:pt x="15" y="17"/>
                  </a:lnTo>
                  <a:lnTo>
                    <a:pt x="0" y="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4" name="Freeform 264"/>
            <p:cNvSpPr>
              <a:spLocks/>
            </p:cNvSpPr>
            <p:nvPr/>
          </p:nvSpPr>
          <p:spPr bwMode="auto">
            <a:xfrm>
              <a:off x="4647" y="1156"/>
              <a:ext cx="18" cy="17"/>
            </a:xfrm>
            <a:custGeom>
              <a:avLst/>
              <a:gdLst>
                <a:gd name="T0" fmla="*/ 0 w 18"/>
                <a:gd name="T1" fmla="*/ 2 h 17"/>
                <a:gd name="T2" fmla="*/ 3 w 18"/>
                <a:gd name="T3" fmla="*/ 0 h 17"/>
                <a:gd name="T4" fmla="*/ 18 w 18"/>
                <a:gd name="T5" fmla="*/ 15 h 17"/>
                <a:gd name="T6" fmla="*/ 15 w 18"/>
                <a:gd name="T7" fmla="*/ 17 h 17"/>
                <a:gd name="T8" fmla="*/ 0 w 18"/>
                <a:gd name="T9" fmla="*/ 2 h 17"/>
              </a:gdLst>
              <a:ahLst/>
              <a:cxnLst>
                <a:cxn ang="0">
                  <a:pos x="T0" y="T1"/>
                </a:cxn>
                <a:cxn ang="0">
                  <a:pos x="T2" y="T3"/>
                </a:cxn>
                <a:cxn ang="0">
                  <a:pos x="T4" y="T5"/>
                </a:cxn>
                <a:cxn ang="0">
                  <a:pos x="T6" y="T7"/>
                </a:cxn>
                <a:cxn ang="0">
                  <a:pos x="T8" y="T9"/>
                </a:cxn>
              </a:cxnLst>
              <a:rect l="0" t="0" r="r" b="b"/>
              <a:pathLst>
                <a:path w="18" h="17">
                  <a:moveTo>
                    <a:pt x="0" y="2"/>
                  </a:moveTo>
                  <a:lnTo>
                    <a:pt x="3" y="0"/>
                  </a:lnTo>
                  <a:lnTo>
                    <a:pt x="18" y="15"/>
                  </a:lnTo>
                  <a:lnTo>
                    <a:pt x="15" y="17"/>
                  </a:lnTo>
                  <a:lnTo>
                    <a:pt x="0" y="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5" name="Freeform 265"/>
            <p:cNvSpPr>
              <a:spLocks/>
            </p:cNvSpPr>
            <p:nvPr/>
          </p:nvSpPr>
          <p:spPr bwMode="auto">
            <a:xfrm>
              <a:off x="4668" y="1182"/>
              <a:ext cx="42" cy="82"/>
            </a:xfrm>
            <a:custGeom>
              <a:avLst/>
              <a:gdLst>
                <a:gd name="T0" fmla="*/ 32 w 42"/>
                <a:gd name="T1" fmla="*/ 82 h 82"/>
                <a:gd name="T2" fmla="*/ 42 w 42"/>
                <a:gd name="T3" fmla="*/ 78 h 82"/>
                <a:gd name="T4" fmla="*/ 9 w 42"/>
                <a:gd name="T5" fmla="*/ 0 h 82"/>
                <a:gd name="T6" fmla="*/ 0 w 42"/>
                <a:gd name="T7" fmla="*/ 4 h 82"/>
                <a:gd name="T8" fmla="*/ 32 w 42"/>
                <a:gd name="T9" fmla="*/ 82 h 82"/>
              </a:gdLst>
              <a:ahLst/>
              <a:cxnLst>
                <a:cxn ang="0">
                  <a:pos x="T0" y="T1"/>
                </a:cxn>
                <a:cxn ang="0">
                  <a:pos x="T2" y="T3"/>
                </a:cxn>
                <a:cxn ang="0">
                  <a:pos x="T4" y="T5"/>
                </a:cxn>
                <a:cxn ang="0">
                  <a:pos x="T6" y="T7"/>
                </a:cxn>
                <a:cxn ang="0">
                  <a:pos x="T8" y="T9"/>
                </a:cxn>
              </a:cxnLst>
              <a:rect l="0" t="0" r="r" b="b"/>
              <a:pathLst>
                <a:path w="42" h="82">
                  <a:moveTo>
                    <a:pt x="32" y="82"/>
                  </a:moveTo>
                  <a:lnTo>
                    <a:pt x="42" y="78"/>
                  </a:lnTo>
                  <a:lnTo>
                    <a:pt x="9" y="0"/>
                  </a:lnTo>
                  <a:lnTo>
                    <a:pt x="0" y="4"/>
                  </a:lnTo>
                  <a:lnTo>
                    <a:pt x="32" y="8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6" name="Freeform 266"/>
            <p:cNvSpPr>
              <a:spLocks/>
            </p:cNvSpPr>
            <p:nvPr/>
          </p:nvSpPr>
          <p:spPr bwMode="auto">
            <a:xfrm>
              <a:off x="4668" y="1182"/>
              <a:ext cx="42" cy="82"/>
            </a:xfrm>
            <a:custGeom>
              <a:avLst/>
              <a:gdLst>
                <a:gd name="T0" fmla="*/ 32 w 42"/>
                <a:gd name="T1" fmla="*/ 82 h 82"/>
                <a:gd name="T2" fmla="*/ 42 w 42"/>
                <a:gd name="T3" fmla="*/ 78 h 82"/>
                <a:gd name="T4" fmla="*/ 9 w 42"/>
                <a:gd name="T5" fmla="*/ 0 h 82"/>
                <a:gd name="T6" fmla="*/ 0 w 42"/>
                <a:gd name="T7" fmla="*/ 4 h 82"/>
                <a:gd name="T8" fmla="*/ 32 w 42"/>
                <a:gd name="T9" fmla="*/ 82 h 82"/>
              </a:gdLst>
              <a:ahLst/>
              <a:cxnLst>
                <a:cxn ang="0">
                  <a:pos x="T0" y="T1"/>
                </a:cxn>
                <a:cxn ang="0">
                  <a:pos x="T2" y="T3"/>
                </a:cxn>
                <a:cxn ang="0">
                  <a:pos x="T4" y="T5"/>
                </a:cxn>
                <a:cxn ang="0">
                  <a:pos x="T6" y="T7"/>
                </a:cxn>
                <a:cxn ang="0">
                  <a:pos x="T8" y="T9"/>
                </a:cxn>
              </a:cxnLst>
              <a:rect l="0" t="0" r="r" b="b"/>
              <a:pathLst>
                <a:path w="42" h="82">
                  <a:moveTo>
                    <a:pt x="32" y="82"/>
                  </a:moveTo>
                  <a:lnTo>
                    <a:pt x="42" y="78"/>
                  </a:lnTo>
                  <a:lnTo>
                    <a:pt x="9" y="0"/>
                  </a:lnTo>
                  <a:lnTo>
                    <a:pt x="0" y="4"/>
                  </a:lnTo>
                  <a:lnTo>
                    <a:pt x="32" y="8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7" name="Freeform 267"/>
            <p:cNvSpPr>
              <a:spLocks/>
            </p:cNvSpPr>
            <p:nvPr/>
          </p:nvSpPr>
          <p:spPr bwMode="auto">
            <a:xfrm>
              <a:off x="4603" y="1175"/>
              <a:ext cx="103" cy="102"/>
            </a:xfrm>
            <a:custGeom>
              <a:avLst/>
              <a:gdLst>
                <a:gd name="T0" fmla="*/ 0 w 103"/>
                <a:gd name="T1" fmla="*/ 59 h 102"/>
                <a:gd name="T2" fmla="*/ 19 w 103"/>
                <a:gd name="T3" fmla="*/ 102 h 102"/>
                <a:gd name="T4" fmla="*/ 103 w 103"/>
                <a:gd name="T5" fmla="*/ 102 h 102"/>
                <a:gd name="T6" fmla="*/ 60 w 103"/>
                <a:gd name="T7" fmla="*/ 0 h 102"/>
                <a:gd name="T8" fmla="*/ 0 w 103"/>
                <a:gd name="T9" fmla="*/ 59 h 102"/>
              </a:gdLst>
              <a:ahLst/>
              <a:cxnLst>
                <a:cxn ang="0">
                  <a:pos x="T0" y="T1"/>
                </a:cxn>
                <a:cxn ang="0">
                  <a:pos x="T2" y="T3"/>
                </a:cxn>
                <a:cxn ang="0">
                  <a:pos x="T4" y="T5"/>
                </a:cxn>
                <a:cxn ang="0">
                  <a:pos x="T6" y="T7"/>
                </a:cxn>
                <a:cxn ang="0">
                  <a:pos x="T8" y="T9"/>
                </a:cxn>
              </a:cxnLst>
              <a:rect l="0" t="0" r="r" b="b"/>
              <a:pathLst>
                <a:path w="103" h="102">
                  <a:moveTo>
                    <a:pt x="0" y="59"/>
                  </a:moveTo>
                  <a:lnTo>
                    <a:pt x="19" y="102"/>
                  </a:lnTo>
                  <a:lnTo>
                    <a:pt x="103" y="102"/>
                  </a:lnTo>
                  <a:lnTo>
                    <a:pt x="60" y="0"/>
                  </a:lnTo>
                  <a:lnTo>
                    <a:pt x="0" y="5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8" name="Freeform 268"/>
            <p:cNvSpPr>
              <a:spLocks/>
            </p:cNvSpPr>
            <p:nvPr/>
          </p:nvSpPr>
          <p:spPr bwMode="auto">
            <a:xfrm>
              <a:off x="4603" y="1175"/>
              <a:ext cx="103" cy="102"/>
            </a:xfrm>
            <a:custGeom>
              <a:avLst/>
              <a:gdLst>
                <a:gd name="T0" fmla="*/ 0 w 103"/>
                <a:gd name="T1" fmla="*/ 59 h 102"/>
                <a:gd name="T2" fmla="*/ 19 w 103"/>
                <a:gd name="T3" fmla="*/ 102 h 102"/>
                <a:gd name="T4" fmla="*/ 103 w 103"/>
                <a:gd name="T5" fmla="*/ 102 h 102"/>
                <a:gd name="T6" fmla="*/ 60 w 103"/>
                <a:gd name="T7" fmla="*/ 0 h 102"/>
                <a:gd name="T8" fmla="*/ 0 w 103"/>
                <a:gd name="T9" fmla="*/ 59 h 102"/>
              </a:gdLst>
              <a:ahLst/>
              <a:cxnLst>
                <a:cxn ang="0">
                  <a:pos x="T0" y="T1"/>
                </a:cxn>
                <a:cxn ang="0">
                  <a:pos x="T2" y="T3"/>
                </a:cxn>
                <a:cxn ang="0">
                  <a:pos x="T4" y="T5"/>
                </a:cxn>
                <a:cxn ang="0">
                  <a:pos x="T6" y="T7"/>
                </a:cxn>
                <a:cxn ang="0">
                  <a:pos x="T8" y="T9"/>
                </a:cxn>
              </a:cxnLst>
              <a:rect l="0" t="0" r="r" b="b"/>
              <a:pathLst>
                <a:path w="103" h="102">
                  <a:moveTo>
                    <a:pt x="0" y="59"/>
                  </a:moveTo>
                  <a:lnTo>
                    <a:pt x="19" y="102"/>
                  </a:lnTo>
                  <a:lnTo>
                    <a:pt x="103" y="102"/>
                  </a:lnTo>
                  <a:lnTo>
                    <a:pt x="60" y="0"/>
                  </a:lnTo>
                  <a:lnTo>
                    <a:pt x="0" y="5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49" name="Freeform 269"/>
            <p:cNvSpPr>
              <a:spLocks/>
            </p:cNvSpPr>
            <p:nvPr/>
          </p:nvSpPr>
          <p:spPr bwMode="auto">
            <a:xfrm>
              <a:off x="4621" y="1300"/>
              <a:ext cx="85" cy="13"/>
            </a:xfrm>
            <a:custGeom>
              <a:avLst/>
              <a:gdLst>
                <a:gd name="T0" fmla="*/ 1 w 85"/>
                <a:gd name="T1" fmla="*/ 0 h 13"/>
                <a:gd name="T2" fmla="*/ 85 w 85"/>
                <a:gd name="T3" fmla="*/ 0 h 13"/>
                <a:gd name="T4" fmla="*/ 85 w 85"/>
                <a:gd name="T5" fmla="*/ 4 h 13"/>
                <a:gd name="T6" fmla="*/ 0 w 85"/>
                <a:gd name="T7" fmla="*/ 13 h 13"/>
                <a:gd name="T8" fmla="*/ 1 w 85"/>
                <a:gd name="T9" fmla="*/ 0 h 13"/>
              </a:gdLst>
              <a:ahLst/>
              <a:cxnLst>
                <a:cxn ang="0">
                  <a:pos x="T0" y="T1"/>
                </a:cxn>
                <a:cxn ang="0">
                  <a:pos x="T2" y="T3"/>
                </a:cxn>
                <a:cxn ang="0">
                  <a:pos x="T4" y="T5"/>
                </a:cxn>
                <a:cxn ang="0">
                  <a:pos x="T6" y="T7"/>
                </a:cxn>
                <a:cxn ang="0">
                  <a:pos x="T8" y="T9"/>
                </a:cxn>
              </a:cxnLst>
              <a:rect l="0" t="0" r="r" b="b"/>
              <a:pathLst>
                <a:path w="85" h="13">
                  <a:moveTo>
                    <a:pt x="1" y="0"/>
                  </a:moveTo>
                  <a:lnTo>
                    <a:pt x="85" y="0"/>
                  </a:lnTo>
                  <a:lnTo>
                    <a:pt x="85" y="4"/>
                  </a:lnTo>
                  <a:lnTo>
                    <a:pt x="0" y="13"/>
                  </a:lnTo>
                  <a:lnTo>
                    <a:pt x="1"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50" name="Freeform 270"/>
            <p:cNvSpPr>
              <a:spLocks/>
            </p:cNvSpPr>
            <p:nvPr/>
          </p:nvSpPr>
          <p:spPr bwMode="auto">
            <a:xfrm>
              <a:off x="4621" y="1300"/>
              <a:ext cx="85" cy="13"/>
            </a:xfrm>
            <a:custGeom>
              <a:avLst/>
              <a:gdLst>
                <a:gd name="T0" fmla="*/ 1 w 85"/>
                <a:gd name="T1" fmla="*/ 0 h 13"/>
                <a:gd name="T2" fmla="*/ 85 w 85"/>
                <a:gd name="T3" fmla="*/ 0 h 13"/>
                <a:gd name="T4" fmla="*/ 85 w 85"/>
                <a:gd name="T5" fmla="*/ 4 h 13"/>
                <a:gd name="T6" fmla="*/ 0 w 85"/>
                <a:gd name="T7" fmla="*/ 13 h 13"/>
                <a:gd name="T8" fmla="*/ 1 w 85"/>
                <a:gd name="T9" fmla="*/ 0 h 13"/>
              </a:gdLst>
              <a:ahLst/>
              <a:cxnLst>
                <a:cxn ang="0">
                  <a:pos x="T0" y="T1"/>
                </a:cxn>
                <a:cxn ang="0">
                  <a:pos x="T2" y="T3"/>
                </a:cxn>
                <a:cxn ang="0">
                  <a:pos x="T4" y="T5"/>
                </a:cxn>
                <a:cxn ang="0">
                  <a:pos x="T6" y="T7"/>
                </a:cxn>
                <a:cxn ang="0">
                  <a:pos x="T8" y="T9"/>
                </a:cxn>
              </a:cxnLst>
              <a:rect l="0" t="0" r="r" b="b"/>
              <a:pathLst>
                <a:path w="85" h="13">
                  <a:moveTo>
                    <a:pt x="1" y="0"/>
                  </a:moveTo>
                  <a:lnTo>
                    <a:pt x="85" y="0"/>
                  </a:lnTo>
                  <a:lnTo>
                    <a:pt x="85" y="4"/>
                  </a:lnTo>
                  <a:lnTo>
                    <a:pt x="0" y="13"/>
                  </a:lnTo>
                  <a:lnTo>
                    <a:pt x="1"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51" name="Rectangle 271"/>
            <p:cNvSpPr>
              <a:spLocks noChangeArrowheads="1"/>
            </p:cNvSpPr>
            <p:nvPr/>
          </p:nvSpPr>
          <p:spPr bwMode="auto">
            <a:xfrm>
              <a:off x="4706" y="1278"/>
              <a:ext cx="3" cy="21"/>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52" name="Rectangle 272"/>
            <p:cNvSpPr>
              <a:spLocks noChangeArrowheads="1"/>
            </p:cNvSpPr>
            <p:nvPr/>
          </p:nvSpPr>
          <p:spPr bwMode="auto">
            <a:xfrm>
              <a:off x="4706" y="1278"/>
              <a:ext cx="3" cy="21"/>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53" name="Rectangle 273"/>
            <p:cNvSpPr>
              <a:spLocks noChangeArrowheads="1"/>
            </p:cNvSpPr>
            <p:nvPr/>
          </p:nvSpPr>
          <p:spPr bwMode="auto">
            <a:xfrm>
              <a:off x="4096" y="1331"/>
              <a:ext cx="52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Mechanical</a:t>
              </a:r>
              <a:r>
                <a:rPr lang="it-IT" altLang="it-IT"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endParaRPr lang="it-IT" altLang="it-IT" sz="1000" dirty="0">
                <a:latin typeface="Verdana" panose="020B0604030504040204" pitchFamily="34" charset="0"/>
                <a:ea typeface="Verdana" panose="020B0604030504040204" pitchFamily="34" charset="0"/>
                <a:cs typeface="Verdana" panose="020B0604030504040204" pitchFamily="34" charset="0"/>
              </a:endParaRPr>
            </a:p>
          </p:txBody>
        </p:sp>
        <p:sp>
          <p:nvSpPr>
            <p:cNvPr id="1254" name="Rectangle 274"/>
            <p:cNvSpPr>
              <a:spLocks noChangeArrowheads="1"/>
            </p:cNvSpPr>
            <p:nvPr/>
          </p:nvSpPr>
          <p:spPr bwMode="auto">
            <a:xfrm>
              <a:off x="4159" y="1421"/>
              <a:ext cx="35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support</a:t>
              </a:r>
              <a:endParaRPr lang="it-IT" altLang="it-IT" sz="1000" dirty="0">
                <a:latin typeface="Verdana" panose="020B0604030504040204" pitchFamily="34" charset="0"/>
                <a:ea typeface="Verdana" panose="020B0604030504040204" pitchFamily="34" charset="0"/>
                <a:cs typeface="Verdana" panose="020B0604030504040204" pitchFamily="34" charset="0"/>
              </a:endParaRPr>
            </a:p>
          </p:txBody>
        </p:sp>
        <p:sp>
          <p:nvSpPr>
            <p:cNvPr id="1255" name="Line 275"/>
            <p:cNvSpPr>
              <a:spLocks noChangeShapeType="1"/>
            </p:cNvSpPr>
            <p:nvPr/>
          </p:nvSpPr>
          <p:spPr bwMode="auto">
            <a:xfrm flipH="1" flipV="1">
              <a:off x="4513" y="1418"/>
              <a:ext cx="74" cy="58"/>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56" name="Freeform 276"/>
            <p:cNvSpPr>
              <a:spLocks/>
            </p:cNvSpPr>
            <p:nvPr/>
          </p:nvSpPr>
          <p:spPr bwMode="auto">
            <a:xfrm>
              <a:off x="4579" y="1467"/>
              <a:ext cx="30" cy="26"/>
            </a:xfrm>
            <a:custGeom>
              <a:avLst/>
              <a:gdLst>
                <a:gd name="T0" fmla="*/ 13 w 30"/>
                <a:gd name="T1" fmla="*/ 0 h 26"/>
                <a:gd name="T2" fmla="*/ 30 w 30"/>
                <a:gd name="T3" fmla="*/ 26 h 26"/>
                <a:gd name="T4" fmla="*/ 0 w 30"/>
                <a:gd name="T5" fmla="*/ 16 h 26"/>
                <a:gd name="T6" fmla="*/ 13 w 30"/>
                <a:gd name="T7" fmla="*/ 0 h 26"/>
              </a:gdLst>
              <a:ahLst/>
              <a:cxnLst>
                <a:cxn ang="0">
                  <a:pos x="T0" y="T1"/>
                </a:cxn>
                <a:cxn ang="0">
                  <a:pos x="T2" y="T3"/>
                </a:cxn>
                <a:cxn ang="0">
                  <a:pos x="T4" y="T5"/>
                </a:cxn>
                <a:cxn ang="0">
                  <a:pos x="T6" y="T7"/>
                </a:cxn>
              </a:cxnLst>
              <a:rect l="0" t="0" r="r" b="b"/>
              <a:pathLst>
                <a:path w="30" h="26">
                  <a:moveTo>
                    <a:pt x="13" y="0"/>
                  </a:moveTo>
                  <a:lnTo>
                    <a:pt x="30" y="26"/>
                  </a:lnTo>
                  <a:lnTo>
                    <a:pt x="0" y="16"/>
                  </a:lnTo>
                  <a:lnTo>
                    <a:pt x="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0" name="Rectangle 280"/>
            <p:cNvSpPr>
              <a:spLocks noChangeArrowheads="1"/>
            </p:cNvSpPr>
            <p:nvPr/>
          </p:nvSpPr>
          <p:spPr bwMode="auto">
            <a:xfrm>
              <a:off x="4132" y="1175"/>
              <a:ext cx="35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SC Coils</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1" name="Line 281"/>
            <p:cNvSpPr>
              <a:spLocks noChangeShapeType="1"/>
            </p:cNvSpPr>
            <p:nvPr/>
          </p:nvSpPr>
          <p:spPr bwMode="auto">
            <a:xfrm flipH="1">
              <a:off x="4378" y="1130"/>
              <a:ext cx="75" cy="75"/>
            </a:xfrm>
            <a:prstGeom prst="line">
              <a:avLst/>
            </a:prstGeom>
            <a:noFill/>
            <a:ln w="3175"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2" name="Freeform 282"/>
            <p:cNvSpPr>
              <a:spLocks/>
            </p:cNvSpPr>
            <p:nvPr/>
          </p:nvSpPr>
          <p:spPr bwMode="auto">
            <a:xfrm>
              <a:off x="4444" y="1110"/>
              <a:ext cx="29" cy="29"/>
            </a:xfrm>
            <a:custGeom>
              <a:avLst/>
              <a:gdLst>
                <a:gd name="T0" fmla="*/ 0 w 29"/>
                <a:gd name="T1" fmla="*/ 15 h 29"/>
                <a:gd name="T2" fmla="*/ 29 w 29"/>
                <a:gd name="T3" fmla="*/ 0 h 29"/>
                <a:gd name="T4" fmla="*/ 14 w 29"/>
                <a:gd name="T5" fmla="*/ 29 h 29"/>
                <a:gd name="T6" fmla="*/ 0 w 29"/>
                <a:gd name="T7" fmla="*/ 15 h 29"/>
              </a:gdLst>
              <a:ahLst/>
              <a:cxnLst>
                <a:cxn ang="0">
                  <a:pos x="T0" y="T1"/>
                </a:cxn>
                <a:cxn ang="0">
                  <a:pos x="T2" y="T3"/>
                </a:cxn>
                <a:cxn ang="0">
                  <a:pos x="T4" y="T5"/>
                </a:cxn>
                <a:cxn ang="0">
                  <a:pos x="T6" y="T7"/>
                </a:cxn>
              </a:cxnLst>
              <a:rect l="0" t="0" r="r" b="b"/>
              <a:pathLst>
                <a:path w="29" h="29">
                  <a:moveTo>
                    <a:pt x="0" y="15"/>
                  </a:moveTo>
                  <a:lnTo>
                    <a:pt x="29" y="0"/>
                  </a:lnTo>
                  <a:lnTo>
                    <a:pt x="14" y="29"/>
                  </a:lnTo>
                  <a:lnTo>
                    <a:pt x="0"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grpSp>
      <p:sp>
        <p:nvSpPr>
          <p:cNvPr id="1264" name="AutoShape 284"/>
          <p:cNvSpPr>
            <a:spLocks noChangeAspect="1" noChangeArrowheads="1" noTextEdit="1"/>
          </p:cNvSpPr>
          <p:nvPr/>
        </p:nvSpPr>
        <p:spPr bwMode="auto">
          <a:xfrm>
            <a:off x="1743075" y="620714"/>
            <a:ext cx="2847976" cy="285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5" name="Freeform 286"/>
          <p:cNvSpPr>
            <a:spLocks/>
          </p:cNvSpPr>
          <p:nvPr/>
        </p:nvSpPr>
        <p:spPr bwMode="auto">
          <a:xfrm>
            <a:off x="3603626" y="2492375"/>
            <a:ext cx="133350" cy="131762"/>
          </a:xfrm>
          <a:custGeom>
            <a:avLst/>
            <a:gdLst>
              <a:gd name="T0" fmla="*/ 0 w 84"/>
              <a:gd name="T1" fmla="*/ 21 h 83"/>
              <a:gd name="T2" fmla="*/ 22 w 84"/>
              <a:gd name="T3" fmla="*/ 0 h 83"/>
              <a:gd name="T4" fmla="*/ 84 w 84"/>
              <a:gd name="T5" fmla="*/ 0 h 83"/>
              <a:gd name="T6" fmla="*/ 0 w 84"/>
              <a:gd name="T7" fmla="*/ 83 h 83"/>
              <a:gd name="T8" fmla="*/ 0 w 84"/>
              <a:gd name="T9" fmla="*/ 21 h 83"/>
            </a:gdLst>
            <a:ahLst/>
            <a:cxnLst>
              <a:cxn ang="0">
                <a:pos x="T0" y="T1"/>
              </a:cxn>
              <a:cxn ang="0">
                <a:pos x="T2" y="T3"/>
              </a:cxn>
              <a:cxn ang="0">
                <a:pos x="T4" y="T5"/>
              </a:cxn>
              <a:cxn ang="0">
                <a:pos x="T6" y="T7"/>
              </a:cxn>
              <a:cxn ang="0">
                <a:pos x="T8" y="T9"/>
              </a:cxn>
            </a:cxnLst>
            <a:rect l="0" t="0" r="r" b="b"/>
            <a:pathLst>
              <a:path w="84" h="83">
                <a:moveTo>
                  <a:pt x="0" y="21"/>
                </a:moveTo>
                <a:lnTo>
                  <a:pt x="22" y="0"/>
                </a:lnTo>
                <a:lnTo>
                  <a:pt x="84" y="0"/>
                </a:lnTo>
                <a:lnTo>
                  <a:pt x="0" y="83"/>
                </a:lnTo>
                <a:lnTo>
                  <a:pt x="0" y="2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6" name="Freeform 287"/>
          <p:cNvSpPr>
            <a:spLocks/>
          </p:cNvSpPr>
          <p:nvPr/>
        </p:nvSpPr>
        <p:spPr bwMode="auto">
          <a:xfrm>
            <a:off x="3603626" y="2492375"/>
            <a:ext cx="133350" cy="131762"/>
          </a:xfrm>
          <a:custGeom>
            <a:avLst/>
            <a:gdLst>
              <a:gd name="T0" fmla="*/ 0 w 84"/>
              <a:gd name="T1" fmla="*/ 21 h 83"/>
              <a:gd name="T2" fmla="*/ 22 w 84"/>
              <a:gd name="T3" fmla="*/ 0 h 83"/>
              <a:gd name="T4" fmla="*/ 84 w 84"/>
              <a:gd name="T5" fmla="*/ 0 h 83"/>
              <a:gd name="T6" fmla="*/ 0 w 84"/>
              <a:gd name="T7" fmla="*/ 83 h 83"/>
              <a:gd name="T8" fmla="*/ 0 w 84"/>
              <a:gd name="T9" fmla="*/ 21 h 83"/>
            </a:gdLst>
            <a:ahLst/>
            <a:cxnLst>
              <a:cxn ang="0">
                <a:pos x="T0" y="T1"/>
              </a:cxn>
              <a:cxn ang="0">
                <a:pos x="T2" y="T3"/>
              </a:cxn>
              <a:cxn ang="0">
                <a:pos x="T4" y="T5"/>
              </a:cxn>
              <a:cxn ang="0">
                <a:pos x="T6" y="T7"/>
              </a:cxn>
              <a:cxn ang="0">
                <a:pos x="T8" y="T9"/>
              </a:cxn>
            </a:cxnLst>
            <a:rect l="0" t="0" r="r" b="b"/>
            <a:pathLst>
              <a:path w="84" h="83">
                <a:moveTo>
                  <a:pt x="0" y="21"/>
                </a:moveTo>
                <a:lnTo>
                  <a:pt x="22" y="0"/>
                </a:lnTo>
                <a:lnTo>
                  <a:pt x="84" y="0"/>
                </a:lnTo>
                <a:lnTo>
                  <a:pt x="0" y="83"/>
                </a:lnTo>
                <a:lnTo>
                  <a:pt x="0" y="2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7" name="Freeform 288"/>
          <p:cNvSpPr>
            <a:spLocks/>
          </p:cNvSpPr>
          <p:nvPr/>
        </p:nvSpPr>
        <p:spPr bwMode="auto">
          <a:xfrm>
            <a:off x="3621089" y="2508251"/>
            <a:ext cx="123825" cy="122237"/>
          </a:xfrm>
          <a:custGeom>
            <a:avLst/>
            <a:gdLst>
              <a:gd name="T0" fmla="*/ 0 w 78"/>
              <a:gd name="T1" fmla="*/ 62 h 77"/>
              <a:gd name="T2" fmla="*/ 16 w 78"/>
              <a:gd name="T3" fmla="*/ 77 h 77"/>
              <a:gd name="T4" fmla="*/ 78 w 78"/>
              <a:gd name="T5" fmla="*/ 15 h 77"/>
              <a:gd name="T6" fmla="*/ 63 w 78"/>
              <a:gd name="T7" fmla="*/ 0 h 77"/>
              <a:gd name="T8" fmla="*/ 0 w 78"/>
              <a:gd name="T9" fmla="*/ 62 h 77"/>
            </a:gdLst>
            <a:ahLst/>
            <a:cxnLst>
              <a:cxn ang="0">
                <a:pos x="T0" y="T1"/>
              </a:cxn>
              <a:cxn ang="0">
                <a:pos x="T2" y="T3"/>
              </a:cxn>
              <a:cxn ang="0">
                <a:pos x="T4" y="T5"/>
              </a:cxn>
              <a:cxn ang="0">
                <a:pos x="T6" y="T7"/>
              </a:cxn>
              <a:cxn ang="0">
                <a:pos x="T8" y="T9"/>
              </a:cxn>
            </a:cxnLst>
            <a:rect l="0" t="0" r="r" b="b"/>
            <a:pathLst>
              <a:path w="78" h="77">
                <a:moveTo>
                  <a:pt x="0" y="62"/>
                </a:moveTo>
                <a:lnTo>
                  <a:pt x="16" y="77"/>
                </a:lnTo>
                <a:lnTo>
                  <a:pt x="78" y="15"/>
                </a:lnTo>
                <a:lnTo>
                  <a:pt x="63" y="0"/>
                </a:lnTo>
                <a:lnTo>
                  <a:pt x="0" y="6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8" name="Freeform 289"/>
          <p:cNvSpPr>
            <a:spLocks/>
          </p:cNvSpPr>
          <p:nvPr/>
        </p:nvSpPr>
        <p:spPr bwMode="auto">
          <a:xfrm>
            <a:off x="3621089" y="2508251"/>
            <a:ext cx="123825" cy="122237"/>
          </a:xfrm>
          <a:custGeom>
            <a:avLst/>
            <a:gdLst>
              <a:gd name="T0" fmla="*/ 0 w 78"/>
              <a:gd name="T1" fmla="*/ 62 h 77"/>
              <a:gd name="T2" fmla="*/ 16 w 78"/>
              <a:gd name="T3" fmla="*/ 77 h 77"/>
              <a:gd name="T4" fmla="*/ 78 w 78"/>
              <a:gd name="T5" fmla="*/ 15 h 77"/>
              <a:gd name="T6" fmla="*/ 63 w 78"/>
              <a:gd name="T7" fmla="*/ 0 h 77"/>
              <a:gd name="T8" fmla="*/ 0 w 78"/>
              <a:gd name="T9" fmla="*/ 62 h 77"/>
            </a:gdLst>
            <a:ahLst/>
            <a:cxnLst>
              <a:cxn ang="0">
                <a:pos x="T0" y="T1"/>
              </a:cxn>
              <a:cxn ang="0">
                <a:pos x="T2" y="T3"/>
              </a:cxn>
              <a:cxn ang="0">
                <a:pos x="T4" y="T5"/>
              </a:cxn>
              <a:cxn ang="0">
                <a:pos x="T6" y="T7"/>
              </a:cxn>
              <a:cxn ang="0">
                <a:pos x="T8" y="T9"/>
              </a:cxn>
            </a:cxnLst>
            <a:rect l="0" t="0" r="r" b="b"/>
            <a:pathLst>
              <a:path w="78" h="77">
                <a:moveTo>
                  <a:pt x="0" y="62"/>
                </a:moveTo>
                <a:lnTo>
                  <a:pt x="16" y="77"/>
                </a:lnTo>
                <a:lnTo>
                  <a:pt x="78" y="15"/>
                </a:lnTo>
                <a:lnTo>
                  <a:pt x="63" y="0"/>
                </a:lnTo>
                <a:lnTo>
                  <a:pt x="0" y="6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69" name="Freeform 290"/>
          <p:cNvSpPr>
            <a:spLocks/>
          </p:cNvSpPr>
          <p:nvPr/>
        </p:nvSpPr>
        <p:spPr bwMode="auto">
          <a:xfrm>
            <a:off x="3530601" y="2417763"/>
            <a:ext cx="107950" cy="107950"/>
          </a:xfrm>
          <a:custGeom>
            <a:avLst/>
            <a:gdLst>
              <a:gd name="T0" fmla="*/ 68 w 68"/>
              <a:gd name="T1" fmla="*/ 47 h 68"/>
              <a:gd name="T2" fmla="*/ 68 w 68"/>
              <a:gd name="T3" fmla="*/ 0 h 68"/>
              <a:gd name="T4" fmla="*/ 0 w 68"/>
              <a:gd name="T5" fmla="*/ 68 h 68"/>
              <a:gd name="T6" fmla="*/ 46 w 68"/>
              <a:gd name="T7" fmla="*/ 68 h 68"/>
              <a:gd name="T8" fmla="*/ 68 w 68"/>
              <a:gd name="T9" fmla="*/ 47 h 68"/>
            </a:gdLst>
            <a:ahLst/>
            <a:cxnLst>
              <a:cxn ang="0">
                <a:pos x="T0" y="T1"/>
              </a:cxn>
              <a:cxn ang="0">
                <a:pos x="T2" y="T3"/>
              </a:cxn>
              <a:cxn ang="0">
                <a:pos x="T4" y="T5"/>
              </a:cxn>
              <a:cxn ang="0">
                <a:pos x="T6" y="T7"/>
              </a:cxn>
              <a:cxn ang="0">
                <a:pos x="T8" y="T9"/>
              </a:cxn>
            </a:cxnLst>
            <a:rect l="0" t="0" r="r" b="b"/>
            <a:pathLst>
              <a:path w="68" h="68">
                <a:moveTo>
                  <a:pt x="68" y="47"/>
                </a:moveTo>
                <a:lnTo>
                  <a:pt x="68" y="0"/>
                </a:lnTo>
                <a:lnTo>
                  <a:pt x="0" y="68"/>
                </a:lnTo>
                <a:lnTo>
                  <a:pt x="46" y="68"/>
                </a:lnTo>
                <a:lnTo>
                  <a:pt x="68" y="4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0" name="Freeform 291"/>
          <p:cNvSpPr>
            <a:spLocks/>
          </p:cNvSpPr>
          <p:nvPr/>
        </p:nvSpPr>
        <p:spPr bwMode="auto">
          <a:xfrm>
            <a:off x="3530601" y="2417763"/>
            <a:ext cx="107950" cy="107950"/>
          </a:xfrm>
          <a:custGeom>
            <a:avLst/>
            <a:gdLst>
              <a:gd name="T0" fmla="*/ 68 w 68"/>
              <a:gd name="T1" fmla="*/ 47 h 68"/>
              <a:gd name="T2" fmla="*/ 68 w 68"/>
              <a:gd name="T3" fmla="*/ 0 h 68"/>
              <a:gd name="T4" fmla="*/ 0 w 68"/>
              <a:gd name="T5" fmla="*/ 68 h 68"/>
              <a:gd name="T6" fmla="*/ 46 w 68"/>
              <a:gd name="T7" fmla="*/ 68 h 68"/>
              <a:gd name="T8" fmla="*/ 68 w 68"/>
              <a:gd name="T9" fmla="*/ 47 h 68"/>
            </a:gdLst>
            <a:ahLst/>
            <a:cxnLst>
              <a:cxn ang="0">
                <a:pos x="T0" y="T1"/>
              </a:cxn>
              <a:cxn ang="0">
                <a:pos x="T2" y="T3"/>
              </a:cxn>
              <a:cxn ang="0">
                <a:pos x="T4" y="T5"/>
              </a:cxn>
              <a:cxn ang="0">
                <a:pos x="T6" y="T7"/>
              </a:cxn>
              <a:cxn ang="0">
                <a:pos x="T8" y="T9"/>
              </a:cxn>
            </a:cxnLst>
            <a:rect l="0" t="0" r="r" b="b"/>
            <a:pathLst>
              <a:path w="68" h="68">
                <a:moveTo>
                  <a:pt x="68" y="47"/>
                </a:moveTo>
                <a:lnTo>
                  <a:pt x="68" y="0"/>
                </a:lnTo>
                <a:lnTo>
                  <a:pt x="0" y="68"/>
                </a:lnTo>
                <a:lnTo>
                  <a:pt x="46" y="68"/>
                </a:lnTo>
                <a:lnTo>
                  <a:pt x="68" y="4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1" name="Freeform 292"/>
          <p:cNvSpPr>
            <a:spLocks/>
          </p:cNvSpPr>
          <p:nvPr/>
        </p:nvSpPr>
        <p:spPr bwMode="auto">
          <a:xfrm>
            <a:off x="2609850" y="2493963"/>
            <a:ext cx="133350" cy="131762"/>
          </a:xfrm>
          <a:custGeom>
            <a:avLst/>
            <a:gdLst>
              <a:gd name="T0" fmla="*/ 84 w 84"/>
              <a:gd name="T1" fmla="*/ 21 h 83"/>
              <a:gd name="T2" fmla="*/ 62 w 84"/>
              <a:gd name="T3" fmla="*/ 0 h 83"/>
              <a:gd name="T4" fmla="*/ 0 w 84"/>
              <a:gd name="T5" fmla="*/ 0 h 83"/>
              <a:gd name="T6" fmla="*/ 84 w 84"/>
              <a:gd name="T7" fmla="*/ 83 h 83"/>
              <a:gd name="T8" fmla="*/ 84 w 84"/>
              <a:gd name="T9" fmla="*/ 21 h 83"/>
            </a:gdLst>
            <a:ahLst/>
            <a:cxnLst>
              <a:cxn ang="0">
                <a:pos x="T0" y="T1"/>
              </a:cxn>
              <a:cxn ang="0">
                <a:pos x="T2" y="T3"/>
              </a:cxn>
              <a:cxn ang="0">
                <a:pos x="T4" y="T5"/>
              </a:cxn>
              <a:cxn ang="0">
                <a:pos x="T6" y="T7"/>
              </a:cxn>
              <a:cxn ang="0">
                <a:pos x="T8" y="T9"/>
              </a:cxn>
            </a:cxnLst>
            <a:rect l="0" t="0" r="r" b="b"/>
            <a:pathLst>
              <a:path w="84" h="83">
                <a:moveTo>
                  <a:pt x="84" y="21"/>
                </a:moveTo>
                <a:lnTo>
                  <a:pt x="62" y="0"/>
                </a:lnTo>
                <a:lnTo>
                  <a:pt x="0" y="0"/>
                </a:lnTo>
                <a:lnTo>
                  <a:pt x="84" y="83"/>
                </a:lnTo>
                <a:lnTo>
                  <a:pt x="84" y="2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2" name="Freeform 293"/>
          <p:cNvSpPr>
            <a:spLocks/>
          </p:cNvSpPr>
          <p:nvPr/>
        </p:nvSpPr>
        <p:spPr bwMode="auto">
          <a:xfrm>
            <a:off x="2609850" y="2493963"/>
            <a:ext cx="133350" cy="131762"/>
          </a:xfrm>
          <a:custGeom>
            <a:avLst/>
            <a:gdLst>
              <a:gd name="T0" fmla="*/ 84 w 84"/>
              <a:gd name="T1" fmla="*/ 21 h 83"/>
              <a:gd name="T2" fmla="*/ 62 w 84"/>
              <a:gd name="T3" fmla="*/ 0 h 83"/>
              <a:gd name="T4" fmla="*/ 0 w 84"/>
              <a:gd name="T5" fmla="*/ 0 h 83"/>
              <a:gd name="T6" fmla="*/ 84 w 84"/>
              <a:gd name="T7" fmla="*/ 83 h 83"/>
              <a:gd name="T8" fmla="*/ 84 w 84"/>
              <a:gd name="T9" fmla="*/ 21 h 83"/>
            </a:gdLst>
            <a:ahLst/>
            <a:cxnLst>
              <a:cxn ang="0">
                <a:pos x="T0" y="T1"/>
              </a:cxn>
              <a:cxn ang="0">
                <a:pos x="T2" y="T3"/>
              </a:cxn>
              <a:cxn ang="0">
                <a:pos x="T4" y="T5"/>
              </a:cxn>
              <a:cxn ang="0">
                <a:pos x="T6" y="T7"/>
              </a:cxn>
              <a:cxn ang="0">
                <a:pos x="T8" y="T9"/>
              </a:cxn>
            </a:cxnLst>
            <a:rect l="0" t="0" r="r" b="b"/>
            <a:pathLst>
              <a:path w="84" h="83">
                <a:moveTo>
                  <a:pt x="84" y="21"/>
                </a:moveTo>
                <a:lnTo>
                  <a:pt x="62" y="0"/>
                </a:lnTo>
                <a:lnTo>
                  <a:pt x="0" y="0"/>
                </a:lnTo>
                <a:lnTo>
                  <a:pt x="84" y="83"/>
                </a:lnTo>
                <a:lnTo>
                  <a:pt x="84" y="2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3" name="Freeform 294"/>
          <p:cNvSpPr>
            <a:spLocks/>
          </p:cNvSpPr>
          <p:nvPr/>
        </p:nvSpPr>
        <p:spPr bwMode="auto">
          <a:xfrm>
            <a:off x="2600326" y="2509839"/>
            <a:ext cx="125413" cy="123825"/>
          </a:xfrm>
          <a:custGeom>
            <a:avLst/>
            <a:gdLst>
              <a:gd name="T0" fmla="*/ 79 w 79"/>
              <a:gd name="T1" fmla="*/ 62 h 78"/>
              <a:gd name="T2" fmla="*/ 63 w 79"/>
              <a:gd name="T3" fmla="*/ 78 h 78"/>
              <a:gd name="T4" fmla="*/ 0 w 79"/>
              <a:gd name="T5" fmla="*/ 15 h 78"/>
              <a:gd name="T6" fmla="*/ 16 w 79"/>
              <a:gd name="T7" fmla="*/ 0 h 78"/>
              <a:gd name="T8" fmla="*/ 79 w 79"/>
              <a:gd name="T9" fmla="*/ 62 h 78"/>
            </a:gdLst>
            <a:ahLst/>
            <a:cxnLst>
              <a:cxn ang="0">
                <a:pos x="T0" y="T1"/>
              </a:cxn>
              <a:cxn ang="0">
                <a:pos x="T2" y="T3"/>
              </a:cxn>
              <a:cxn ang="0">
                <a:pos x="T4" y="T5"/>
              </a:cxn>
              <a:cxn ang="0">
                <a:pos x="T6" y="T7"/>
              </a:cxn>
              <a:cxn ang="0">
                <a:pos x="T8" y="T9"/>
              </a:cxn>
            </a:cxnLst>
            <a:rect l="0" t="0" r="r" b="b"/>
            <a:pathLst>
              <a:path w="79" h="78">
                <a:moveTo>
                  <a:pt x="79" y="62"/>
                </a:moveTo>
                <a:lnTo>
                  <a:pt x="63" y="78"/>
                </a:lnTo>
                <a:lnTo>
                  <a:pt x="0" y="15"/>
                </a:lnTo>
                <a:lnTo>
                  <a:pt x="16" y="0"/>
                </a:lnTo>
                <a:lnTo>
                  <a:pt x="79" y="6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4" name="Freeform 295"/>
          <p:cNvSpPr>
            <a:spLocks/>
          </p:cNvSpPr>
          <p:nvPr/>
        </p:nvSpPr>
        <p:spPr bwMode="auto">
          <a:xfrm>
            <a:off x="2600326" y="2509839"/>
            <a:ext cx="125413" cy="123825"/>
          </a:xfrm>
          <a:custGeom>
            <a:avLst/>
            <a:gdLst>
              <a:gd name="T0" fmla="*/ 79 w 79"/>
              <a:gd name="T1" fmla="*/ 62 h 78"/>
              <a:gd name="T2" fmla="*/ 63 w 79"/>
              <a:gd name="T3" fmla="*/ 78 h 78"/>
              <a:gd name="T4" fmla="*/ 0 w 79"/>
              <a:gd name="T5" fmla="*/ 15 h 78"/>
              <a:gd name="T6" fmla="*/ 16 w 79"/>
              <a:gd name="T7" fmla="*/ 0 h 78"/>
              <a:gd name="T8" fmla="*/ 79 w 79"/>
              <a:gd name="T9" fmla="*/ 62 h 78"/>
            </a:gdLst>
            <a:ahLst/>
            <a:cxnLst>
              <a:cxn ang="0">
                <a:pos x="T0" y="T1"/>
              </a:cxn>
              <a:cxn ang="0">
                <a:pos x="T2" y="T3"/>
              </a:cxn>
              <a:cxn ang="0">
                <a:pos x="T4" y="T5"/>
              </a:cxn>
              <a:cxn ang="0">
                <a:pos x="T6" y="T7"/>
              </a:cxn>
              <a:cxn ang="0">
                <a:pos x="T8" y="T9"/>
              </a:cxn>
            </a:cxnLst>
            <a:rect l="0" t="0" r="r" b="b"/>
            <a:pathLst>
              <a:path w="79" h="78">
                <a:moveTo>
                  <a:pt x="79" y="62"/>
                </a:moveTo>
                <a:lnTo>
                  <a:pt x="63" y="78"/>
                </a:lnTo>
                <a:lnTo>
                  <a:pt x="0" y="15"/>
                </a:lnTo>
                <a:lnTo>
                  <a:pt x="16" y="0"/>
                </a:lnTo>
                <a:lnTo>
                  <a:pt x="79" y="6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5" name="Freeform 296"/>
          <p:cNvSpPr>
            <a:spLocks/>
          </p:cNvSpPr>
          <p:nvPr/>
        </p:nvSpPr>
        <p:spPr bwMode="auto">
          <a:xfrm>
            <a:off x="2708275" y="2420938"/>
            <a:ext cx="107950" cy="106362"/>
          </a:xfrm>
          <a:custGeom>
            <a:avLst/>
            <a:gdLst>
              <a:gd name="T0" fmla="*/ 0 w 68"/>
              <a:gd name="T1" fmla="*/ 46 h 67"/>
              <a:gd name="T2" fmla="*/ 0 w 68"/>
              <a:gd name="T3" fmla="*/ 0 h 67"/>
              <a:gd name="T4" fmla="*/ 68 w 68"/>
              <a:gd name="T5" fmla="*/ 67 h 67"/>
              <a:gd name="T6" fmla="*/ 22 w 68"/>
              <a:gd name="T7" fmla="*/ 67 h 67"/>
              <a:gd name="T8" fmla="*/ 0 w 68"/>
              <a:gd name="T9" fmla="*/ 46 h 67"/>
            </a:gdLst>
            <a:ahLst/>
            <a:cxnLst>
              <a:cxn ang="0">
                <a:pos x="T0" y="T1"/>
              </a:cxn>
              <a:cxn ang="0">
                <a:pos x="T2" y="T3"/>
              </a:cxn>
              <a:cxn ang="0">
                <a:pos x="T4" y="T5"/>
              </a:cxn>
              <a:cxn ang="0">
                <a:pos x="T6" y="T7"/>
              </a:cxn>
              <a:cxn ang="0">
                <a:pos x="T8" y="T9"/>
              </a:cxn>
            </a:cxnLst>
            <a:rect l="0" t="0" r="r" b="b"/>
            <a:pathLst>
              <a:path w="68" h="67">
                <a:moveTo>
                  <a:pt x="0" y="46"/>
                </a:moveTo>
                <a:lnTo>
                  <a:pt x="0" y="0"/>
                </a:lnTo>
                <a:lnTo>
                  <a:pt x="68" y="67"/>
                </a:lnTo>
                <a:lnTo>
                  <a:pt x="22" y="67"/>
                </a:lnTo>
                <a:lnTo>
                  <a:pt x="0" y="4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6" name="Freeform 297"/>
          <p:cNvSpPr>
            <a:spLocks/>
          </p:cNvSpPr>
          <p:nvPr/>
        </p:nvSpPr>
        <p:spPr bwMode="auto">
          <a:xfrm>
            <a:off x="2708275" y="2420938"/>
            <a:ext cx="107950" cy="106362"/>
          </a:xfrm>
          <a:custGeom>
            <a:avLst/>
            <a:gdLst>
              <a:gd name="T0" fmla="*/ 0 w 68"/>
              <a:gd name="T1" fmla="*/ 46 h 67"/>
              <a:gd name="T2" fmla="*/ 0 w 68"/>
              <a:gd name="T3" fmla="*/ 0 h 67"/>
              <a:gd name="T4" fmla="*/ 68 w 68"/>
              <a:gd name="T5" fmla="*/ 67 h 67"/>
              <a:gd name="T6" fmla="*/ 22 w 68"/>
              <a:gd name="T7" fmla="*/ 67 h 67"/>
              <a:gd name="T8" fmla="*/ 0 w 68"/>
              <a:gd name="T9" fmla="*/ 46 h 67"/>
            </a:gdLst>
            <a:ahLst/>
            <a:cxnLst>
              <a:cxn ang="0">
                <a:pos x="T0" y="T1"/>
              </a:cxn>
              <a:cxn ang="0">
                <a:pos x="T2" y="T3"/>
              </a:cxn>
              <a:cxn ang="0">
                <a:pos x="T4" y="T5"/>
              </a:cxn>
              <a:cxn ang="0">
                <a:pos x="T6" y="T7"/>
              </a:cxn>
              <a:cxn ang="0">
                <a:pos x="T8" y="T9"/>
              </a:cxn>
            </a:cxnLst>
            <a:rect l="0" t="0" r="r" b="b"/>
            <a:pathLst>
              <a:path w="68" h="67">
                <a:moveTo>
                  <a:pt x="0" y="46"/>
                </a:moveTo>
                <a:lnTo>
                  <a:pt x="0" y="0"/>
                </a:lnTo>
                <a:lnTo>
                  <a:pt x="68" y="67"/>
                </a:lnTo>
                <a:lnTo>
                  <a:pt x="22" y="67"/>
                </a:lnTo>
                <a:lnTo>
                  <a:pt x="0" y="4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7" name="Freeform 298"/>
          <p:cNvSpPr>
            <a:spLocks/>
          </p:cNvSpPr>
          <p:nvPr/>
        </p:nvSpPr>
        <p:spPr bwMode="auto">
          <a:xfrm>
            <a:off x="2616201" y="1508125"/>
            <a:ext cx="131763" cy="131762"/>
          </a:xfrm>
          <a:custGeom>
            <a:avLst/>
            <a:gdLst>
              <a:gd name="T0" fmla="*/ 83 w 83"/>
              <a:gd name="T1" fmla="*/ 62 h 83"/>
              <a:gd name="T2" fmla="*/ 62 w 83"/>
              <a:gd name="T3" fmla="*/ 83 h 83"/>
              <a:gd name="T4" fmla="*/ 0 w 83"/>
              <a:gd name="T5" fmla="*/ 83 h 83"/>
              <a:gd name="T6" fmla="*/ 83 w 83"/>
              <a:gd name="T7" fmla="*/ 0 h 83"/>
              <a:gd name="T8" fmla="*/ 83 w 83"/>
              <a:gd name="T9" fmla="*/ 62 h 83"/>
            </a:gdLst>
            <a:ahLst/>
            <a:cxnLst>
              <a:cxn ang="0">
                <a:pos x="T0" y="T1"/>
              </a:cxn>
              <a:cxn ang="0">
                <a:pos x="T2" y="T3"/>
              </a:cxn>
              <a:cxn ang="0">
                <a:pos x="T4" y="T5"/>
              </a:cxn>
              <a:cxn ang="0">
                <a:pos x="T6" y="T7"/>
              </a:cxn>
              <a:cxn ang="0">
                <a:pos x="T8" y="T9"/>
              </a:cxn>
            </a:cxnLst>
            <a:rect l="0" t="0" r="r" b="b"/>
            <a:pathLst>
              <a:path w="83" h="83">
                <a:moveTo>
                  <a:pt x="83" y="62"/>
                </a:moveTo>
                <a:lnTo>
                  <a:pt x="62" y="83"/>
                </a:lnTo>
                <a:lnTo>
                  <a:pt x="0" y="83"/>
                </a:lnTo>
                <a:lnTo>
                  <a:pt x="83" y="0"/>
                </a:lnTo>
                <a:lnTo>
                  <a:pt x="83" y="6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8" name="Freeform 299"/>
          <p:cNvSpPr>
            <a:spLocks/>
          </p:cNvSpPr>
          <p:nvPr/>
        </p:nvSpPr>
        <p:spPr bwMode="auto">
          <a:xfrm>
            <a:off x="2616201" y="1508125"/>
            <a:ext cx="131763" cy="131762"/>
          </a:xfrm>
          <a:custGeom>
            <a:avLst/>
            <a:gdLst>
              <a:gd name="T0" fmla="*/ 83 w 83"/>
              <a:gd name="T1" fmla="*/ 62 h 83"/>
              <a:gd name="T2" fmla="*/ 62 w 83"/>
              <a:gd name="T3" fmla="*/ 83 h 83"/>
              <a:gd name="T4" fmla="*/ 0 w 83"/>
              <a:gd name="T5" fmla="*/ 83 h 83"/>
              <a:gd name="T6" fmla="*/ 83 w 83"/>
              <a:gd name="T7" fmla="*/ 0 h 83"/>
              <a:gd name="T8" fmla="*/ 83 w 83"/>
              <a:gd name="T9" fmla="*/ 62 h 83"/>
            </a:gdLst>
            <a:ahLst/>
            <a:cxnLst>
              <a:cxn ang="0">
                <a:pos x="T0" y="T1"/>
              </a:cxn>
              <a:cxn ang="0">
                <a:pos x="T2" y="T3"/>
              </a:cxn>
              <a:cxn ang="0">
                <a:pos x="T4" y="T5"/>
              </a:cxn>
              <a:cxn ang="0">
                <a:pos x="T6" y="T7"/>
              </a:cxn>
              <a:cxn ang="0">
                <a:pos x="T8" y="T9"/>
              </a:cxn>
            </a:cxnLst>
            <a:rect l="0" t="0" r="r" b="b"/>
            <a:pathLst>
              <a:path w="83" h="83">
                <a:moveTo>
                  <a:pt x="83" y="62"/>
                </a:moveTo>
                <a:lnTo>
                  <a:pt x="62" y="83"/>
                </a:lnTo>
                <a:lnTo>
                  <a:pt x="0" y="83"/>
                </a:lnTo>
                <a:lnTo>
                  <a:pt x="83" y="0"/>
                </a:lnTo>
                <a:lnTo>
                  <a:pt x="83" y="6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79" name="Freeform 300"/>
          <p:cNvSpPr>
            <a:spLocks/>
          </p:cNvSpPr>
          <p:nvPr/>
        </p:nvSpPr>
        <p:spPr bwMode="auto">
          <a:xfrm>
            <a:off x="2606676" y="1501776"/>
            <a:ext cx="125413" cy="122237"/>
          </a:xfrm>
          <a:custGeom>
            <a:avLst/>
            <a:gdLst>
              <a:gd name="T0" fmla="*/ 79 w 79"/>
              <a:gd name="T1" fmla="*/ 15 h 77"/>
              <a:gd name="T2" fmla="*/ 63 w 79"/>
              <a:gd name="T3" fmla="*/ 0 h 77"/>
              <a:gd name="T4" fmla="*/ 0 w 79"/>
              <a:gd name="T5" fmla="*/ 62 h 77"/>
              <a:gd name="T6" fmla="*/ 16 w 79"/>
              <a:gd name="T7" fmla="*/ 77 h 77"/>
              <a:gd name="T8" fmla="*/ 79 w 79"/>
              <a:gd name="T9" fmla="*/ 15 h 77"/>
            </a:gdLst>
            <a:ahLst/>
            <a:cxnLst>
              <a:cxn ang="0">
                <a:pos x="T0" y="T1"/>
              </a:cxn>
              <a:cxn ang="0">
                <a:pos x="T2" y="T3"/>
              </a:cxn>
              <a:cxn ang="0">
                <a:pos x="T4" y="T5"/>
              </a:cxn>
              <a:cxn ang="0">
                <a:pos x="T6" y="T7"/>
              </a:cxn>
              <a:cxn ang="0">
                <a:pos x="T8" y="T9"/>
              </a:cxn>
            </a:cxnLst>
            <a:rect l="0" t="0" r="r" b="b"/>
            <a:pathLst>
              <a:path w="79" h="77">
                <a:moveTo>
                  <a:pt x="79" y="15"/>
                </a:moveTo>
                <a:lnTo>
                  <a:pt x="63" y="0"/>
                </a:lnTo>
                <a:lnTo>
                  <a:pt x="0" y="62"/>
                </a:lnTo>
                <a:lnTo>
                  <a:pt x="16" y="77"/>
                </a:lnTo>
                <a:lnTo>
                  <a:pt x="79" y="15"/>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0" name="Freeform 301"/>
          <p:cNvSpPr>
            <a:spLocks/>
          </p:cNvSpPr>
          <p:nvPr/>
        </p:nvSpPr>
        <p:spPr bwMode="auto">
          <a:xfrm>
            <a:off x="2606676" y="1501776"/>
            <a:ext cx="125413" cy="122237"/>
          </a:xfrm>
          <a:custGeom>
            <a:avLst/>
            <a:gdLst>
              <a:gd name="T0" fmla="*/ 79 w 79"/>
              <a:gd name="T1" fmla="*/ 15 h 77"/>
              <a:gd name="T2" fmla="*/ 63 w 79"/>
              <a:gd name="T3" fmla="*/ 0 h 77"/>
              <a:gd name="T4" fmla="*/ 0 w 79"/>
              <a:gd name="T5" fmla="*/ 62 h 77"/>
              <a:gd name="T6" fmla="*/ 16 w 79"/>
              <a:gd name="T7" fmla="*/ 77 h 77"/>
              <a:gd name="T8" fmla="*/ 79 w 79"/>
              <a:gd name="T9" fmla="*/ 15 h 77"/>
            </a:gdLst>
            <a:ahLst/>
            <a:cxnLst>
              <a:cxn ang="0">
                <a:pos x="T0" y="T1"/>
              </a:cxn>
              <a:cxn ang="0">
                <a:pos x="T2" y="T3"/>
              </a:cxn>
              <a:cxn ang="0">
                <a:pos x="T4" y="T5"/>
              </a:cxn>
              <a:cxn ang="0">
                <a:pos x="T6" y="T7"/>
              </a:cxn>
              <a:cxn ang="0">
                <a:pos x="T8" y="T9"/>
              </a:cxn>
            </a:cxnLst>
            <a:rect l="0" t="0" r="r" b="b"/>
            <a:pathLst>
              <a:path w="79" h="77">
                <a:moveTo>
                  <a:pt x="79" y="15"/>
                </a:moveTo>
                <a:lnTo>
                  <a:pt x="63" y="0"/>
                </a:lnTo>
                <a:lnTo>
                  <a:pt x="0" y="62"/>
                </a:lnTo>
                <a:lnTo>
                  <a:pt x="16" y="77"/>
                </a:lnTo>
                <a:lnTo>
                  <a:pt x="79"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1" name="Freeform 302"/>
          <p:cNvSpPr>
            <a:spLocks/>
          </p:cNvSpPr>
          <p:nvPr/>
        </p:nvSpPr>
        <p:spPr bwMode="auto">
          <a:xfrm>
            <a:off x="2714625" y="1606550"/>
            <a:ext cx="107950" cy="107950"/>
          </a:xfrm>
          <a:custGeom>
            <a:avLst/>
            <a:gdLst>
              <a:gd name="T0" fmla="*/ 0 w 68"/>
              <a:gd name="T1" fmla="*/ 21 h 68"/>
              <a:gd name="T2" fmla="*/ 0 w 68"/>
              <a:gd name="T3" fmla="*/ 68 h 68"/>
              <a:gd name="T4" fmla="*/ 68 w 68"/>
              <a:gd name="T5" fmla="*/ 0 h 68"/>
              <a:gd name="T6" fmla="*/ 21 w 68"/>
              <a:gd name="T7" fmla="*/ 0 h 68"/>
              <a:gd name="T8" fmla="*/ 0 w 68"/>
              <a:gd name="T9" fmla="*/ 21 h 68"/>
            </a:gdLst>
            <a:ahLst/>
            <a:cxnLst>
              <a:cxn ang="0">
                <a:pos x="T0" y="T1"/>
              </a:cxn>
              <a:cxn ang="0">
                <a:pos x="T2" y="T3"/>
              </a:cxn>
              <a:cxn ang="0">
                <a:pos x="T4" y="T5"/>
              </a:cxn>
              <a:cxn ang="0">
                <a:pos x="T6" y="T7"/>
              </a:cxn>
              <a:cxn ang="0">
                <a:pos x="T8" y="T9"/>
              </a:cxn>
            </a:cxnLst>
            <a:rect l="0" t="0" r="r" b="b"/>
            <a:pathLst>
              <a:path w="68" h="68">
                <a:moveTo>
                  <a:pt x="0" y="21"/>
                </a:moveTo>
                <a:lnTo>
                  <a:pt x="0" y="68"/>
                </a:lnTo>
                <a:lnTo>
                  <a:pt x="68" y="0"/>
                </a:lnTo>
                <a:lnTo>
                  <a:pt x="21" y="0"/>
                </a:lnTo>
                <a:lnTo>
                  <a:pt x="0" y="2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2" name="Freeform 303"/>
          <p:cNvSpPr>
            <a:spLocks/>
          </p:cNvSpPr>
          <p:nvPr/>
        </p:nvSpPr>
        <p:spPr bwMode="auto">
          <a:xfrm>
            <a:off x="2714625" y="1606550"/>
            <a:ext cx="107950" cy="107950"/>
          </a:xfrm>
          <a:custGeom>
            <a:avLst/>
            <a:gdLst>
              <a:gd name="T0" fmla="*/ 0 w 68"/>
              <a:gd name="T1" fmla="*/ 21 h 68"/>
              <a:gd name="T2" fmla="*/ 0 w 68"/>
              <a:gd name="T3" fmla="*/ 68 h 68"/>
              <a:gd name="T4" fmla="*/ 68 w 68"/>
              <a:gd name="T5" fmla="*/ 0 h 68"/>
              <a:gd name="T6" fmla="*/ 21 w 68"/>
              <a:gd name="T7" fmla="*/ 0 h 68"/>
              <a:gd name="T8" fmla="*/ 0 w 68"/>
              <a:gd name="T9" fmla="*/ 21 h 68"/>
            </a:gdLst>
            <a:ahLst/>
            <a:cxnLst>
              <a:cxn ang="0">
                <a:pos x="T0" y="T1"/>
              </a:cxn>
              <a:cxn ang="0">
                <a:pos x="T2" y="T3"/>
              </a:cxn>
              <a:cxn ang="0">
                <a:pos x="T4" y="T5"/>
              </a:cxn>
              <a:cxn ang="0">
                <a:pos x="T6" y="T7"/>
              </a:cxn>
              <a:cxn ang="0">
                <a:pos x="T8" y="T9"/>
              </a:cxn>
            </a:cxnLst>
            <a:rect l="0" t="0" r="r" b="b"/>
            <a:pathLst>
              <a:path w="68" h="68">
                <a:moveTo>
                  <a:pt x="0" y="21"/>
                </a:moveTo>
                <a:lnTo>
                  <a:pt x="0" y="68"/>
                </a:lnTo>
                <a:lnTo>
                  <a:pt x="68" y="0"/>
                </a:lnTo>
                <a:lnTo>
                  <a:pt x="21" y="0"/>
                </a:lnTo>
                <a:lnTo>
                  <a:pt x="0" y="2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3" name="Freeform 304"/>
          <p:cNvSpPr>
            <a:spLocks/>
          </p:cNvSpPr>
          <p:nvPr/>
        </p:nvSpPr>
        <p:spPr bwMode="auto">
          <a:xfrm>
            <a:off x="3609976" y="1506538"/>
            <a:ext cx="133350" cy="131762"/>
          </a:xfrm>
          <a:custGeom>
            <a:avLst/>
            <a:gdLst>
              <a:gd name="T0" fmla="*/ 0 w 84"/>
              <a:gd name="T1" fmla="*/ 61 h 83"/>
              <a:gd name="T2" fmla="*/ 21 w 84"/>
              <a:gd name="T3" fmla="*/ 83 h 83"/>
              <a:gd name="T4" fmla="*/ 84 w 84"/>
              <a:gd name="T5" fmla="*/ 83 h 83"/>
              <a:gd name="T6" fmla="*/ 0 w 84"/>
              <a:gd name="T7" fmla="*/ 0 h 83"/>
              <a:gd name="T8" fmla="*/ 0 w 84"/>
              <a:gd name="T9" fmla="*/ 61 h 83"/>
            </a:gdLst>
            <a:ahLst/>
            <a:cxnLst>
              <a:cxn ang="0">
                <a:pos x="T0" y="T1"/>
              </a:cxn>
              <a:cxn ang="0">
                <a:pos x="T2" y="T3"/>
              </a:cxn>
              <a:cxn ang="0">
                <a:pos x="T4" y="T5"/>
              </a:cxn>
              <a:cxn ang="0">
                <a:pos x="T6" y="T7"/>
              </a:cxn>
              <a:cxn ang="0">
                <a:pos x="T8" y="T9"/>
              </a:cxn>
            </a:cxnLst>
            <a:rect l="0" t="0" r="r" b="b"/>
            <a:pathLst>
              <a:path w="84" h="83">
                <a:moveTo>
                  <a:pt x="0" y="61"/>
                </a:moveTo>
                <a:lnTo>
                  <a:pt x="21" y="83"/>
                </a:lnTo>
                <a:lnTo>
                  <a:pt x="84" y="83"/>
                </a:lnTo>
                <a:lnTo>
                  <a:pt x="0" y="0"/>
                </a:lnTo>
                <a:lnTo>
                  <a:pt x="0" y="6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4" name="Freeform 305"/>
          <p:cNvSpPr>
            <a:spLocks/>
          </p:cNvSpPr>
          <p:nvPr/>
        </p:nvSpPr>
        <p:spPr bwMode="auto">
          <a:xfrm>
            <a:off x="3609976" y="1506538"/>
            <a:ext cx="133350" cy="131762"/>
          </a:xfrm>
          <a:custGeom>
            <a:avLst/>
            <a:gdLst>
              <a:gd name="T0" fmla="*/ 0 w 84"/>
              <a:gd name="T1" fmla="*/ 61 h 83"/>
              <a:gd name="T2" fmla="*/ 21 w 84"/>
              <a:gd name="T3" fmla="*/ 83 h 83"/>
              <a:gd name="T4" fmla="*/ 84 w 84"/>
              <a:gd name="T5" fmla="*/ 83 h 83"/>
              <a:gd name="T6" fmla="*/ 0 w 84"/>
              <a:gd name="T7" fmla="*/ 0 h 83"/>
              <a:gd name="T8" fmla="*/ 0 w 84"/>
              <a:gd name="T9" fmla="*/ 61 h 83"/>
            </a:gdLst>
            <a:ahLst/>
            <a:cxnLst>
              <a:cxn ang="0">
                <a:pos x="T0" y="T1"/>
              </a:cxn>
              <a:cxn ang="0">
                <a:pos x="T2" y="T3"/>
              </a:cxn>
              <a:cxn ang="0">
                <a:pos x="T4" y="T5"/>
              </a:cxn>
              <a:cxn ang="0">
                <a:pos x="T6" y="T7"/>
              </a:cxn>
              <a:cxn ang="0">
                <a:pos x="T8" y="T9"/>
              </a:cxn>
            </a:cxnLst>
            <a:rect l="0" t="0" r="r" b="b"/>
            <a:pathLst>
              <a:path w="84" h="83">
                <a:moveTo>
                  <a:pt x="0" y="61"/>
                </a:moveTo>
                <a:lnTo>
                  <a:pt x="21" y="83"/>
                </a:lnTo>
                <a:lnTo>
                  <a:pt x="84" y="83"/>
                </a:lnTo>
                <a:lnTo>
                  <a:pt x="0" y="0"/>
                </a:lnTo>
                <a:lnTo>
                  <a:pt x="0" y="6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5" name="Freeform 306"/>
          <p:cNvSpPr>
            <a:spLocks/>
          </p:cNvSpPr>
          <p:nvPr/>
        </p:nvSpPr>
        <p:spPr bwMode="auto">
          <a:xfrm>
            <a:off x="3627439" y="1498601"/>
            <a:ext cx="123825" cy="123825"/>
          </a:xfrm>
          <a:custGeom>
            <a:avLst/>
            <a:gdLst>
              <a:gd name="T0" fmla="*/ 0 w 78"/>
              <a:gd name="T1" fmla="*/ 16 h 78"/>
              <a:gd name="T2" fmla="*/ 16 w 78"/>
              <a:gd name="T3" fmla="*/ 0 h 78"/>
              <a:gd name="T4" fmla="*/ 78 w 78"/>
              <a:gd name="T5" fmla="*/ 62 h 78"/>
              <a:gd name="T6" fmla="*/ 63 w 78"/>
              <a:gd name="T7" fmla="*/ 78 h 78"/>
              <a:gd name="T8" fmla="*/ 0 w 78"/>
              <a:gd name="T9" fmla="*/ 16 h 78"/>
            </a:gdLst>
            <a:ahLst/>
            <a:cxnLst>
              <a:cxn ang="0">
                <a:pos x="T0" y="T1"/>
              </a:cxn>
              <a:cxn ang="0">
                <a:pos x="T2" y="T3"/>
              </a:cxn>
              <a:cxn ang="0">
                <a:pos x="T4" y="T5"/>
              </a:cxn>
              <a:cxn ang="0">
                <a:pos x="T6" y="T7"/>
              </a:cxn>
              <a:cxn ang="0">
                <a:pos x="T8" y="T9"/>
              </a:cxn>
            </a:cxnLst>
            <a:rect l="0" t="0" r="r" b="b"/>
            <a:pathLst>
              <a:path w="78" h="78">
                <a:moveTo>
                  <a:pt x="0" y="16"/>
                </a:moveTo>
                <a:lnTo>
                  <a:pt x="16" y="0"/>
                </a:lnTo>
                <a:lnTo>
                  <a:pt x="78" y="62"/>
                </a:lnTo>
                <a:lnTo>
                  <a:pt x="63" y="78"/>
                </a:lnTo>
                <a:lnTo>
                  <a:pt x="0" y="1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6" name="Freeform 307"/>
          <p:cNvSpPr>
            <a:spLocks/>
          </p:cNvSpPr>
          <p:nvPr/>
        </p:nvSpPr>
        <p:spPr bwMode="auto">
          <a:xfrm>
            <a:off x="3627439" y="1498601"/>
            <a:ext cx="123825" cy="123825"/>
          </a:xfrm>
          <a:custGeom>
            <a:avLst/>
            <a:gdLst>
              <a:gd name="T0" fmla="*/ 0 w 78"/>
              <a:gd name="T1" fmla="*/ 16 h 78"/>
              <a:gd name="T2" fmla="*/ 16 w 78"/>
              <a:gd name="T3" fmla="*/ 0 h 78"/>
              <a:gd name="T4" fmla="*/ 78 w 78"/>
              <a:gd name="T5" fmla="*/ 62 h 78"/>
              <a:gd name="T6" fmla="*/ 63 w 78"/>
              <a:gd name="T7" fmla="*/ 78 h 78"/>
              <a:gd name="T8" fmla="*/ 0 w 78"/>
              <a:gd name="T9" fmla="*/ 16 h 78"/>
            </a:gdLst>
            <a:ahLst/>
            <a:cxnLst>
              <a:cxn ang="0">
                <a:pos x="T0" y="T1"/>
              </a:cxn>
              <a:cxn ang="0">
                <a:pos x="T2" y="T3"/>
              </a:cxn>
              <a:cxn ang="0">
                <a:pos x="T4" y="T5"/>
              </a:cxn>
              <a:cxn ang="0">
                <a:pos x="T6" y="T7"/>
              </a:cxn>
              <a:cxn ang="0">
                <a:pos x="T8" y="T9"/>
              </a:cxn>
            </a:cxnLst>
            <a:rect l="0" t="0" r="r" b="b"/>
            <a:pathLst>
              <a:path w="78" h="78">
                <a:moveTo>
                  <a:pt x="0" y="16"/>
                </a:moveTo>
                <a:lnTo>
                  <a:pt x="16" y="0"/>
                </a:lnTo>
                <a:lnTo>
                  <a:pt x="78" y="62"/>
                </a:lnTo>
                <a:lnTo>
                  <a:pt x="63" y="78"/>
                </a:lnTo>
                <a:lnTo>
                  <a:pt x="0" y="1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7" name="Freeform 308"/>
          <p:cNvSpPr>
            <a:spLocks/>
          </p:cNvSpPr>
          <p:nvPr/>
        </p:nvSpPr>
        <p:spPr bwMode="auto">
          <a:xfrm>
            <a:off x="3535363" y="1603375"/>
            <a:ext cx="107950" cy="107950"/>
          </a:xfrm>
          <a:custGeom>
            <a:avLst/>
            <a:gdLst>
              <a:gd name="T0" fmla="*/ 68 w 68"/>
              <a:gd name="T1" fmla="*/ 22 h 68"/>
              <a:gd name="T2" fmla="*/ 68 w 68"/>
              <a:gd name="T3" fmla="*/ 68 h 68"/>
              <a:gd name="T4" fmla="*/ 0 w 68"/>
              <a:gd name="T5" fmla="*/ 0 h 68"/>
              <a:gd name="T6" fmla="*/ 47 w 68"/>
              <a:gd name="T7" fmla="*/ 0 h 68"/>
              <a:gd name="T8" fmla="*/ 68 w 68"/>
              <a:gd name="T9" fmla="*/ 22 h 68"/>
            </a:gdLst>
            <a:ahLst/>
            <a:cxnLst>
              <a:cxn ang="0">
                <a:pos x="T0" y="T1"/>
              </a:cxn>
              <a:cxn ang="0">
                <a:pos x="T2" y="T3"/>
              </a:cxn>
              <a:cxn ang="0">
                <a:pos x="T4" y="T5"/>
              </a:cxn>
              <a:cxn ang="0">
                <a:pos x="T6" y="T7"/>
              </a:cxn>
              <a:cxn ang="0">
                <a:pos x="T8" y="T9"/>
              </a:cxn>
            </a:cxnLst>
            <a:rect l="0" t="0" r="r" b="b"/>
            <a:pathLst>
              <a:path w="68" h="68">
                <a:moveTo>
                  <a:pt x="68" y="22"/>
                </a:moveTo>
                <a:lnTo>
                  <a:pt x="68" y="68"/>
                </a:lnTo>
                <a:lnTo>
                  <a:pt x="0" y="0"/>
                </a:lnTo>
                <a:lnTo>
                  <a:pt x="47" y="0"/>
                </a:lnTo>
                <a:lnTo>
                  <a:pt x="68" y="2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8" name="Freeform 309"/>
          <p:cNvSpPr>
            <a:spLocks/>
          </p:cNvSpPr>
          <p:nvPr/>
        </p:nvSpPr>
        <p:spPr bwMode="auto">
          <a:xfrm>
            <a:off x="3535363" y="1603375"/>
            <a:ext cx="107950" cy="107950"/>
          </a:xfrm>
          <a:custGeom>
            <a:avLst/>
            <a:gdLst>
              <a:gd name="T0" fmla="*/ 68 w 68"/>
              <a:gd name="T1" fmla="*/ 22 h 68"/>
              <a:gd name="T2" fmla="*/ 68 w 68"/>
              <a:gd name="T3" fmla="*/ 68 h 68"/>
              <a:gd name="T4" fmla="*/ 0 w 68"/>
              <a:gd name="T5" fmla="*/ 0 h 68"/>
              <a:gd name="T6" fmla="*/ 47 w 68"/>
              <a:gd name="T7" fmla="*/ 0 h 68"/>
              <a:gd name="T8" fmla="*/ 68 w 68"/>
              <a:gd name="T9" fmla="*/ 22 h 68"/>
            </a:gdLst>
            <a:ahLst/>
            <a:cxnLst>
              <a:cxn ang="0">
                <a:pos x="T0" y="T1"/>
              </a:cxn>
              <a:cxn ang="0">
                <a:pos x="T2" y="T3"/>
              </a:cxn>
              <a:cxn ang="0">
                <a:pos x="T4" y="T5"/>
              </a:cxn>
              <a:cxn ang="0">
                <a:pos x="T6" y="T7"/>
              </a:cxn>
              <a:cxn ang="0">
                <a:pos x="T8" y="T9"/>
              </a:cxn>
            </a:cxnLst>
            <a:rect l="0" t="0" r="r" b="b"/>
            <a:pathLst>
              <a:path w="68" h="68">
                <a:moveTo>
                  <a:pt x="68" y="22"/>
                </a:moveTo>
                <a:lnTo>
                  <a:pt x="68" y="68"/>
                </a:lnTo>
                <a:lnTo>
                  <a:pt x="0" y="0"/>
                </a:lnTo>
                <a:lnTo>
                  <a:pt x="47" y="0"/>
                </a:lnTo>
                <a:lnTo>
                  <a:pt x="68" y="2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89" name="Rectangle 310"/>
          <p:cNvSpPr>
            <a:spLocks noChangeArrowheads="1"/>
          </p:cNvSpPr>
          <p:nvPr/>
        </p:nvSpPr>
        <p:spPr bwMode="auto">
          <a:xfrm>
            <a:off x="3638552" y="1635126"/>
            <a:ext cx="98425" cy="730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0" name="Rectangle 311"/>
          <p:cNvSpPr>
            <a:spLocks noChangeArrowheads="1"/>
          </p:cNvSpPr>
          <p:nvPr/>
        </p:nvSpPr>
        <p:spPr bwMode="auto">
          <a:xfrm>
            <a:off x="3638552" y="1635126"/>
            <a:ext cx="98425" cy="730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1" name="Line 312"/>
          <p:cNvSpPr>
            <a:spLocks noChangeShapeType="1"/>
          </p:cNvSpPr>
          <p:nvPr/>
        </p:nvSpPr>
        <p:spPr bwMode="auto">
          <a:xfrm flipV="1">
            <a:off x="3638552" y="1635126"/>
            <a:ext cx="98425" cy="730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2" name="Line 313"/>
          <p:cNvSpPr>
            <a:spLocks noChangeShapeType="1"/>
          </p:cNvSpPr>
          <p:nvPr/>
        </p:nvSpPr>
        <p:spPr bwMode="auto">
          <a:xfrm flipH="1" flipV="1">
            <a:off x="3638552" y="1635126"/>
            <a:ext cx="98425" cy="730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3" name="Rectangle 314"/>
          <p:cNvSpPr>
            <a:spLocks noChangeArrowheads="1"/>
          </p:cNvSpPr>
          <p:nvPr/>
        </p:nvSpPr>
        <p:spPr bwMode="auto">
          <a:xfrm>
            <a:off x="3638552" y="2417763"/>
            <a:ext cx="98425" cy="746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4" name="Rectangle 315"/>
          <p:cNvSpPr>
            <a:spLocks noChangeArrowheads="1"/>
          </p:cNvSpPr>
          <p:nvPr/>
        </p:nvSpPr>
        <p:spPr bwMode="auto">
          <a:xfrm>
            <a:off x="3638552" y="2417763"/>
            <a:ext cx="98425" cy="74612"/>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5" name="Line 316"/>
          <p:cNvSpPr>
            <a:spLocks noChangeShapeType="1"/>
          </p:cNvSpPr>
          <p:nvPr/>
        </p:nvSpPr>
        <p:spPr bwMode="auto">
          <a:xfrm>
            <a:off x="3638552" y="2417763"/>
            <a:ext cx="98425" cy="7461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6" name="Line 317"/>
          <p:cNvSpPr>
            <a:spLocks noChangeShapeType="1"/>
          </p:cNvSpPr>
          <p:nvPr/>
        </p:nvSpPr>
        <p:spPr bwMode="auto">
          <a:xfrm flipH="1">
            <a:off x="3638552" y="2417763"/>
            <a:ext cx="98425" cy="7461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7" name="Rectangle 318"/>
          <p:cNvSpPr>
            <a:spLocks noChangeArrowheads="1"/>
          </p:cNvSpPr>
          <p:nvPr/>
        </p:nvSpPr>
        <p:spPr bwMode="auto">
          <a:xfrm>
            <a:off x="2749551" y="1509714"/>
            <a:ext cx="73025" cy="984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8" name="Rectangle 319"/>
          <p:cNvSpPr>
            <a:spLocks noChangeArrowheads="1"/>
          </p:cNvSpPr>
          <p:nvPr/>
        </p:nvSpPr>
        <p:spPr bwMode="auto">
          <a:xfrm>
            <a:off x="2749551" y="1509714"/>
            <a:ext cx="73025" cy="984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299" name="Line 320"/>
          <p:cNvSpPr>
            <a:spLocks noChangeShapeType="1"/>
          </p:cNvSpPr>
          <p:nvPr/>
        </p:nvSpPr>
        <p:spPr bwMode="auto">
          <a:xfrm flipH="1" flipV="1">
            <a:off x="2749551" y="1509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0" name="Line 321"/>
          <p:cNvSpPr>
            <a:spLocks noChangeShapeType="1"/>
          </p:cNvSpPr>
          <p:nvPr/>
        </p:nvSpPr>
        <p:spPr bwMode="auto">
          <a:xfrm flipH="1">
            <a:off x="2749551" y="1509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1" name="Rectangle 322"/>
          <p:cNvSpPr>
            <a:spLocks noChangeArrowheads="1"/>
          </p:cNvSpPr>
          <p:nvPr/>
        </p:nvSpPr>
        <p:spPr bwMode="auto">
          <a:xfrm>
            <a:off x="3536952" y="1509714"/>
            <a:ext cx="73025" cy="984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2" name="Rectangle 323"/>
          <p:cNvSpPr>
            <a:spLocks noChangeArrowheads="1"/>
          </p:cNvSpPr>
          <p:nvPr/>
        </p:nvSpPr>
        <p:spPr bwMode="auto">
          <a:xfrm>
            <a:off x="3536952" y="1509714"/>
            <a:ext cx="73025" cy="984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3" name="Line 324"/>
          <p:cNvSpPr>
            <a:spLocks noChangeShapeType="1"/>
          </p:cNvSpPr>
          <p:nvPr/>
        </p:nvSpPr>
        <p:spPr bwMode="auto">
          <a:xfrm flipV="1">
            <a:off x="3536952" y="1509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4" name="Line 325"/>
          <p:cNvSpPr>
            <a:spLocks noChangeShapeType="1"/>
          </p:cNvSpPr>
          <p:nvPr/>
        </p:nvSpPr>
        <p:spPr bwMode="auto">
          <a:xfrm>
            <a:off x="3536952" y="1509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5" name="Rectangle 326"/>
          <p:cNvSpPr>
            <a:spLocks noChangeArrowheads="1"/>
          </p:cNvSpPr>
          <p:nvPr/>
        </p:nvSpPr>
        <p:spPr bwMode="auto">
          <a:xfrm>
            <a:off x="2741614" y="2525714"/>
            <a:ext cx="74613" cy="984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6" name="Rectangle 327"/>
          <p:cNvSpPr>
            <a:spLocks noChangeArrowheads="1"/>
          </p:cNvSpPr>
          <p:nvPr/>
        </p:nvSpPr>
        <p:spPr bwMode="auto">
          <a:xfrm>
            <a:off x="2741614" y="2525714"/>
            <a:ext cx="74613" cy="984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7" name="Line 328"/>
          <p:cNvSpPr>
            <a:spLocks noChangeShapeType="1"/>
          </p:cNvSpPr>
          <p:nvPr/>
        </p:nvSpPr>
        <p:spPr bwMode="auto">
          <a:xfrm flipH="1">
            <a:off x="2741614" y="2525714"/>
            <a:ext cx="74613"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8" name="Line 329"/>
          <p:cNvSpPr>
            <a:spLocks noChangeShapeType="1"/>
          </p:cNvSpPr>
          <p:nvPr/>
        </p:nvSpPr>
        <p:spPr bwMode="auto">
          <a:xfrm flipH="1" flipV="1">
            <a:off x="2741614" y="2525714"/>
            <a:ext cx="74613"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09" name="Rectangle 330"/>
          <p:cNvSpPr>
            <a:spLocks noChangeArrowheads="1"/>
          </p:cNvSpPr>
          <p:nvPr/>
        </p:nvSpPr>
        <p:spPr bwMode="auto">
          <a:xfrm>
            <a:off x="3530602" y="2525714"/>
            <a:ext cx="73025" cy="984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0" name="Rectangle 331"/>
          <p:cNvSpPr>
            <a:spLocks noChangeArrowheads="1"/>
          </p:cNvSpPr>
          <p:nvPr/>
        </p:nvSpPr>
        <p:spPr bwMode="auto">
          <a:xfrm>
            <a:off x="3530602" y="2525714"/>
            <a:ext cx="73025" cy="984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1" name="Line 332"/>
          <p:cNvSpPr>
            <a:spLocks noChangeShapeType="1"/>
          </p:cNvSpPr>
          <p:nvPr/>
        </p:nvSpPr>
        <p:spPr bwMode="auto">
          <a:xfrm>
            <a:off x="3530602" y="2525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2" name="Line 333"/>
          <p:cNvSpPr>
            <a:spLocks noChangeShapeType="1"/>
          </p:cNvSpPr>
          <p:nvPr/>
        </p:nvSpPr>
        <p:spPr bwMode="auto">
          <a:xfrm flipV="1">
            <a:off x="3530602" y="2525714"/>
            <a:ext cx="73025" cy="984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3" name="Rectangle 334"/>
          <p:cNvSpPr>
            <a:spLocks noChangeArrowheads="1"/>
          </p:cNvSpPr>
          <p:nvPr/>
        </p:nvSpPr>
        <p:spPr bwMode="auto">
          <a:xfrm>
            <a:off x="2616201" y="1641476"/>
            <a:ext cx="98425" cy="730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4" name="Rectangle 335"/>
          <p:cNvSpPr>
            <a:spLocks noChangeArrowheads="1"/>
          </p:cNvSpPr>
          <p:nvPr/>
        </p:nvSpPr>
        <p:spPr bwMode="auto">
          <a:xfrm>
            <a:off x="2616201" y="1641476"/>
            <a:ext cx="98425" cy="7302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5" name="Line 336"/>
          <p:cNvSpPr>
            <a:spLocks noChangeShapeType="1"/>
          </p:cNvSpPr>
          <p:nvPr/>
        </p:nvSpPr>
        <p:spPr bwMode="auto">
          <a:xfrm flipH="1" flipV="1">
            <a:off x="2616201" y="1641476"/>
            <a:ext cx="98425" cy="730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6" name="Line 337"/>
          <p:cNvSpPr>
            <a:spLocks noChangeShapeType="1"/>
          </p:cNvSpPr>
          <p:nvPr/>
        </p:nvSpPr>
        <p:spPr bwMode="auto">
          <a:xfrm flipV="1">
            <a:off x="2616201" y="1641476"/>
            <a:ext cx="98425" cy="7302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7" name="Rectangle 338"/>
          <p:cNvSpPr>
            <a:spLocks noChangeArrowheads="1"/>
          </p:cNvSpPr>
          <p:nvPr/>
        </p:nvSpPr>
        <p:spPr bwMode="auto">
          <a:xfrm>
            <a:off x="2613026" y="2420938"/>
            <a:ext cx="98425" cy="746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8" name="Rectangle 339"/>
          <p:cNvSpPr>
            <a:spLocks noChangeArrowheads="1"/>
          </p:cNvSpPr>
          <p:nvPr/>
        </p:nvSpPr>
        <p:spPr bwMode="auto">
          <a:xfrm>
            <a:off x="2613026" y="2420938"/>
            <a:ext cx="98425" cy="74612"/>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19" name="Line 340"/>
          <p:cNvSpPr>
            <a:spLocks noChangeShapeType="1"/>
          </p:cNvSpPr>
          <p:nvPr/>
        </p:nvSpPr>
        <p:spPr bwMode="auto">
          <a:xfrm flipH="1">
            <a:off x="2613026" y="2420938"/>
            <a:ext cx="98425" cy="7461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0" name="Line 341"/>
          <p:cNvSpPr>
            <a:spLocks noChangeShapeType="1"/>
          </p:cNvSpPr>
          <p:nvPr/>
        </p:nvSpPr>
        <p:spPr bwMode="auto">
          <a:xfrm>
            <a:off x="2613026" y="2420938"/>
            <a:ext cx="98425" cy="7461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1" name="Freeform 342"/>
          <p:cNvSpPr>
            <a:spLocks noEditPoints="1"/>
          </p:cNvSpPr>
          <p:nvPr/>
        </p:nvSpPr>
        <p:spPr bwMode="auto">
          <a:xfrm>
            <a:off x="1730376" y="635000"/>
            <a:ext cx="2874963" cy="2836862"/>
          </a:xfrm>
          <a:custGeom>
            <a:avLst/>
            <a:gdLst>
              <a:gd name="T0" fmla="*/ 8177 w 15901"/>
              <a:gd name="T1" fmla="*/ 15776 h 15779"/>
              <a:gd name="T2" fmla="*/ 125 w 15901"/>
              <a:gd name="T3" fmla="*/ 8176 h 15779"/>
              <a:gd name="T4" fmla="*/ 7920 w 15901"/>
              <a:gd name="T5" fmla="*/ 15753 h 15779"/>
              <a:gd name="T6" fmla="*/ 10924 w 15901"/>
              <a:gd name="T7" fmla="*/ 5114 h 15779"/>
              <a:gd name="T8" fmla="*/ 11372 w 15901"/>
              <a:gd name="T9" fmla="*/ 5664 h 15779"/>
              <a:gd name="T10" fmla="*/ 11015 w 15901"/>
              <a:gd name="T11" fmla="*/ 6243 h 15779"/>
              <a:gd name="T12" fmla="*/ 10744 w 15901"/>
              <a:gd name="T13" fmla="*/ 6809 h 15779"/>
              <a:gd name="T14" fmla="*/ 10576 w 15901"/>
              <a:gd name="T15" fmla="*/ 7333 h 15779"/>
              <a:gd name="T16" fmla="*/ 10506 w 15901"/>
              <a:gd name="T17" fmla="*/ 7836 h 15779"/>
              <a:gd name="T18" fmla="*/ 10517 w 15901"/>
              <a:gd name="T19" fmla="*/ 8210 h 15779"/>
              <a:gd name="T20" fmla="*/ 10621 w 15901"/>
              <a:gd name="T21" fmla="*/ 8737 h 15779"/>
              <a:gd name="T22" fmla="*/ 10825 w 15901"/>
              <a:gd name="T23" fmla="*/ 9277 h 15779"/>
              <a:gd name="T24" fmla="*/ 11116 w 15901"/>
              <a:gd name="T25" fmla="*/ 9831 h 15779"/>
              <a:gd name="T26" fmla="*/ 11338 w 15901"/>
              <a:gd name="T27" fmla="*/ 10368 h 15779"/>
              <a:gd name="T28" fmla="*/ 10267 w 15901"/>
              <a:gd name="T29" fmla="*/ 11337 h 15779"/>
              <a:gd name="T30" fmla="*/ 9866 w 15901"/>
              <a:gd name="T31" fmla="*/ 11082 h 15779"/>
              <a:gd name="T32" fmla="*/ 9312 w 15901"/>
              <a:gd name="T33" fmla="*/ 10791 h 15779"/>
              <a:gd name="T34" fmla="*/ 8771 w 15901"/>
              <a:gd name="T35" fmla="*/ 10587 h 15779"/>
              <a:gd name="T36" fmla="*/ 8245 w 15901"/>
              <a:gd name="T37" fmla="*/ 10482 h 15779"/>
              <a:gd name="T38" fmla="*/ 7870 w 15901"/>
              <a:gd name="T39" fmla="*/ 10472 h 15779"/>
              <a:gd name="T40" fmla="*/ 7368 w 15901"/>
              <a:gd name="T41" fmla="*/ 10542 h 15779"/>
              <a:gd name="T42" fmla="*/ 6843 w 15901"/>
              <a:gd name="T43" fmla="*/ 10709 h 15779"/>
              <a:gd name="T44" fmla="*/ 6278 w 15901"/>
              <a:gd name="T45" fmla="*/ 10981 h 15779"/>
              <a:gd name="T46" fmla="*/ 5699 w 15901"/>
              <a:gd name="T47" fmla="*/ 11338 h 15779"/>
              <a:gd name="T48" fmla="*/ 5082 w 15901"/>
              <a:gd name="T49" fmla="*/ 10819 h 15779"/>
              <a:gd name="T50" fmla="*/ 4632 w 15901"/>
              <a:gd name="T51" fmla="*/ 10266 h 15779"/>
              <a:gd name="T52" fmla="*/ 4989 w 15901"/>
              <a:gd name="T53" fmla="*/ 9687 h 15779"/>
              <a:gd name="T54" fmla="*/ 5260 w 15901"/>
              <a:gd name="T55" fmla="*/ 9121 h 15779"/>
              <a:gd name="T56" fmla="*/ 5428 w 15901"/>
              <a:gd name="T57" fmla="*/ 8597 h 15779"/>
              <a:gd name="T58" fmla="*/ 5498 w 15901"/>
              <a:gd name="T59" fmla="*/ 8094 h 15779"/>
              <a:gd name="T60" fmla="*/ 5486 w 15901"/>
              <a:gd name="T61" fmla="*/ 7720 h 15779"/>
              <a:gd name="T62" fmla="*/ 5382 w 15901"/>
              <a:gd name="T63" fmla="*/ 7193 h 15779"/>
              <a:gd name="T64" fmla="*/ 5178 w 15901"/>
              <a:gd name="T65" fmla="*/ 6653 h 15779"/>
              <a:gd name="T66" fmla="*/ 4887 w 15901"/>
              <a:gd name="T67" fmla="*/ 6099 h 15779"/>
              <a:gd name="T68" fmla="*/ 4665 w 15901"/>
              <a:gd name="T69" fmla="*/ 5562 h 15779"/>
              <a:gd name="T70" fmla="*/ 5601 w 15901"/>
              <a:gd name="T71" fmla="*/ 4631 h 15779"/>
              <a:gd name="T72" fmla="*/ 6138 w 15901"/>
              <a:gd name="T73" fmla="*/ 4853 h 15779"/>
              <a:gd name="T74" fmla="*/ 6692 w 15901"/>
              <a:gd name="T75" fmla="*/ 5144 h 15779"/>
              <a:gd name="T76" fmla="*/ 7232 w 15901"/>
              <a:gd name="T77" fmla="*/ 5348 h 15779"/>
              <a:gd name="T78" fmla="*/ 7759 w 15901"/>
              <a:gd name="T79" fmla="*/ 5452 h 15779"/>
              <a:gd name="T80" fmla="*/ 8133 w 15901"/>
              <a:gd name="T81" fmla="*/ 5464 h 15779"/>
              <a:gd name="T82" fmla="*/ 8636 w 15901"/>
              <a:gd name="T83" fmla="*/ 5394 h 15779"/>
              <a:gd name="T84" fmla="*/ 9160 w 15901"/>
              <a:gd name="T85" fmla="*/ 5226 h 15779"/>
              <a:gd name="T86" fmla="*/ 9726 w 15901"/>
              <a:gd name="T87" fmla="*/ 4955 h 15779"/>
              <a:gd name="T88" fmla="*/ 10305 w 15901"/>
              <a:gd name="T89" fmla="*/ 4598 h 15779"/>
              <a:gd name="T90" fmla="*/ 10441 w 15901"/>
              <a:gd name="T91" fmla="*/ 4631 h 15779"/>
              <a:gd name="T92" fmla="*/ 8019 w 15901"/>
              <a:gd name="T93" fmla="*/ 5466 h 15779"/>
              <a:gd name="T94" fmla="*/ 10503 w 15901"/>
              <a:gd name="T95" fmla="*/ 7946 h 15779"/>
              <a:gd name="T96" fmla="*/ 7980 w 15901"/>
              <a:gd name="T97" fmla="*/ 10469 h 15779"/>
              <a:gd name="T98" fmla="*/ 5500 w 15901"/>
              <a:gd name="T99" fmla="*/ 7980 h 15779"/>
              <a:gd name="T100" fmla="*/ 564 w 15901"/>
              <a:gd name="T101" fmla="*/ 7919 h 15779"/>
              <a:gd name="T102" fmla="*/ 1585 w 15901"/>
              <a:gd name="T103" fmla="*/ 9024 h 15779"/>
              <a:gd name="T104" fmla="*/ 564 w 15901"/>
              <a:gd name="T105" fmla="*/ 8002 h 15779"/>
              <a:gd name="T106" fmla="*/ 7968 w 15901"/>
              <a:gd name="T107" fmla="*/ 530 h 15779"/>
              <a:gd name="T108" fmla="*/ 9063 w 15901"/>
              <a:gd name="T109" fmla="*/ 1551 h 15779"/>
              <a:gd name="T110" fmla="*/ 6979 w 15901"/>
              <a:gd name="T111" fmla="*/ 1551 h 15779"/>
              <a:gd name="T112" fmla="*/ 15439 w 15901"/>
              <a:gd name="T113" fmla="*/ 7895 h 15779"/>
              <a:gd name="T114" fmla="*/ 14418 w 15901"/>
              <a:gd name="T115" fmla="*/ 8990 h 15779"/>
              <a:gd name="T116" fmla="*/ 15439 w 15901"/>
              <a:gd name="T117" fmla="*/ 7885 h 15779"/>
              <a:gd name="T118" fmla="*/ 7920 w 15901"/>
              <a:gd name="T119" fmla="*/ 15405 h 15779"/>
              <a:gd name="T120" fmla="*/ 9024 w 15901"/>
              <a:gd name="T121" fmla="*/ 14384 h 15779"/>
              <a:gd name="T122" fmla="*/ 8003 w 15901"/>
              <a:gd name="T123" fmla="*/ 15405 h 15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01" h="15779">
                <a:moveTo>
                  <a:pt x="8036" y="15778"/>
                </a:moveTo>
                <a:lnTo>
                  <a:pt x="8036" y="15751"/>
                </a:lnTo>
                <a:lnTo>
                  <a:pt x="8177" y="15776"/>
                </a:lnTo>
                <a:cubicBezTo>
                  <a:pt x="12499" y="15651"/>
                  <a:pt x="15901" y="12046"/>
                  <a:pt x="15776" y="7724"/>
                </a:cubicBezTo>
                <a:cubicBezTo>
                  <a:pt x="15651" y="3402"/>
                  <a:pt x="12046" y="0"/>
                  <a:pt x="7725" y="125"/>
                </a:cubicBezTo>
                <a:cubicBezTo>
                  <a:pt x="3403" y="250"/>
                  <a:pt x="0" y="3854"/>
                  <a:pt x="125" y="8176"/>
                </a:cubicBezTo>
                <a:cubicBezTo>
                  <a:pt x="246" y="12345"/>
                  <a:pt x="3613" y="15688"/>
                  <a:pt x="7783" y="15777"/>
                </a:cubicBezTo>
                <a:lnTo>
                  <a:pt x="7783" y="15777"/>
                </a:lnTo>
                <a:lnTo>
                  <a:pt x="7920" y="15753"/>
                </a:lnTo>
                <a:lnTo>
                  <a:pt x="7920" y="15779"/>
                </a:lnTo>
                <a:cubicBezTo>
                  <a:pt x="7959" y="15779"/>
                  <a:pt x="7997" y="15779"/>
                  <a:pt x="8036" y="15778"/>
                </a:cubicBezTo>
                <a:close/>
                <a:moveTo>
                  <a:pt x="10924" y="5114"/>
                </a:moveTo>
                <a:lnTo>
                  <a:pt x="11339" y="5528"/>
                </a:lnTo>
                <a:cubicBezTo>
                  <a:pt x="11357" y="5528"/>
                  <a:pt x="11372" y="5589"/>
                  <a:pt x="11372" y="5664"/>
                </a:cubicBezTo>
                <a:cubicBezTo>
                  <a:pt x="11372" y="5664"/>
                  <a:pt x="11372" y="5664"/>
                  <a:pt x="11372" y="5664"/>
                </a:cubicBezTo>
                <a:lnTo>
                  <a:pt x="11228" y="5880"/>
                </a:lnTo>
                <a:lnTo>
                  <a:pt x="11116" y="6064"/>
                </a:lnTo>
                <a:lnTo>
                  <a:pt x="11015" y="6243"/>
                </a:lnTo>
                <a:lnTo>
                  <a:pt x="10921" y="6420"/>
                </a:lnTo>
                <a:lnTo>
                  <a:pt x="10825" y="6619"/>
                </a:lnTo>
                <a:lnTo>
                  <a:pt x="10744" y="6809"/>
                </a:lnTo>
                <a:lnTo>
                  <a:pt x="10672" y="7000"/>
                </a:lnTo>
                <a:lnTo>
                  <a:pt x="10622" y="7159"/>
                </a:lnTo>
                <a:lnTo>
                  <a:pt x="10576" y="7333"/>
                </a:lnTo>
                <a:lnTo>
                  <a:pt x="10541" y="7511"/>
                </a:lnTo>
                <a:lnTo>
                  <a:pt x="10517" y="7686"/>
                </a:lnTo>
                <a:lnTo>
                  <a:pt x="10506" y="7836"/>
                </a:lnTo>
                <a:lnTo>
                  <a:pt x="10504" y="7950"/>
                </a:lnTo>
                <a:lnTo>
                  <a:pt x="10506" y="8060"/>
                </a:lnTo>
                <a:lnTo>
                  <a:pt x="10517" y="8210"/>
                </a:lnTo>
                <a:lnTo>
                  <a:pt x="10540" y="8385"/>
                </a:lnTo>
                <a:lnTo>
                  <a:pt x="10576" y="8563"/>
                </a:lnTo>
                <a:lnTo>
                  <a:pt x="10621" y="8737"/>
                </a:lnTo>
                <a:lnTo>
                  <a:pt x="10671" y="8895"/>
                </a:lnTo>
                <a:lnTo>
                  <a:pt x="10743" y="9087"/>
                </a:lnTo>
                <a:lnTo>
                  <a:pt x="10825" y="9277"/>
                </a:lnTo>
                <a:lnTo>
                  <a:pt x="10921" y="9476"/>
                </a:lnTo>
                <a:lnTo>
                  <a:pt x="11014" y="9653"/>
                </a:lnTo>
                <a:lnTo>
                  <a:pt x="11116" y="9831"/>
                </a:lnTo>
                <a:lnTo>
                  <a:pt x="11228" y="10016"/>
                </a:lnTo>
                <a:lnTo>
                  <a:pt x="11372" y="10232"/>
                </a:lnTo>
                <a:cubicBezTo>
                  <a:pt x="11372" y="10307"/>
                  <a:pt x="11357" y="10368"/>
                  <a:pt x="11338" y="10368"/>
                </a:cubicBezTo>
                <a:lnTo>
                  <a:pt x="10855" y="10851"/>
                </a:lnTo>
                <a:lnTo>
                  <a:pt x="10403" y="11304"/>
                </a:lnTo>
                <a:cubicBezTo>
                  <a:pt x="10403" y="11322"/>
                  <a:pt x="10342" y="11337"/>
                  <a:pt x="10267" y="11337"/>
                </a:cubicBezTo>
                <a:cubicBezTo>
                  <a:pt x="10267" y="11337"/>
                  <a:pt x="10267" y="11337"/>
                  <a:pt x="10267" y="11337"/>
                </a:cubicBezTo>
                <a:lnTo>
                  <a:pt x="10050" y="11193"/>
                </a:lnTo>
                <a:lnTo>
                  <a:pt x="9866" y="11082"/>
                </a:lnTo>
                <a:lnTo>
                  <a:pt x="9688" y="10980"/>
                </a:lnTo>
                <a:lnTo>
                  <a:pt x="9511" y="10887"/>
                </a:lnTo>
                <a:lnTo>
                  <a:pt x="9312" y="10791"/>
                </a:lnTo>
                <a:lnTo>
                  <a:pt x="9122" y="10709"/>
                </a:lnTo>
                <a:lnTo>
                  <a:pt x="8930" y="10637"/>
                </a:lnTo>
                <a:lnTo>
                  <a:pt x="8771" y="10587"/>
                </a:lnTo>
                <a:lnTo>
                  <a:pt x="8598" y="10541"/>
                </a:lnTo>
                <a:lnTo>
                  <a:pt x="8419" y="10506"/>
                </a:lnTo>
                <a:lnTo>
                  <a:pt x="8245" y="10482"/>
                </a:lnTo>
                <a:lnTo>
                  <a:pt x="8095" y="10471"/>
                </a:lnTo>
                <a:lnTo>
                  <a:pt x="7985" y="10469"/>
                </a:lnTo>
                <a:lnTo>
                  <a:pt x="7870" y="10472"/>
                </a:lnTo>
                <a:lnTo>
                  <a:pt x="7721" y="10483"/>
                </a:lnTo>
                <a:lnTo>
                  <a:pt x="7546" y="10506"/>
                </a:lnTo>
                <a:lnTo>
                  <a:pt x="7368" y="10542"/>
                </a:lnTo>
                <a:lnTo>
                  <a:pt x="7194" y="10587"/>
                </a:lnTo>
                <a:lnTo>
                  <a:pt x="7035" y="10638"/>
                </a:lnTo>
                <a:lnTo>
                  <a:pt x="6843" y="10709"/>
                </a:lnTo>
                <a:lnTo>
                  <a:pt x="6654" y="10791"/>
                </a:lnTo>
                <a:lnTo>
                  <a:pt x="6455" y="10887"/>
                </a:lnTo>
                <a:lnTo>
                  <a:pt x="6278" y="10981"/>
                </a:lnTo>
                <a:lnTo>
                  <a:pt x="6099" y="11082"/>
                </a:lnTo>
                <a:lnTo>
                  <a:pt x="5915" y="11194"/>
                </a:lnTo>
                <a:lnTo>
                  <a:pt x="5699" y="11338"/>
                </a:lnTo>
                <a:cubicBezTo>
                  <a:pt x="5623" y="11338"/>
                  <a:pt x="5563" y="11323"/>
                  <a:pt x="5563" y="11304"/>
                </a:cubicBezTo>
                <a:lnTo>
                  <a:pt x="5145" y="10887"/>
                </a:lnTo>
                <a:lnTo>
                  <a:pt x="5082" y="10819"/>
                </a:lnTo>
                <a:lnTo>
                  <a:pt x="4665" y="10402"/>
                </a:lnTo>
                <a:cubicBezTo>
                  <a:pt x="4647" y="10402"/>
                  <a:pt x="4632" y="10341"/>
                  <a:pt x="4632" y="10266"/>
                </a:cubicBezTo>
                <a:cubicBezTo>
                  <a:pt x="4632" y="10266"/>
                  <a:pt x="4632" y="10266"/>
                  <a:pt x="4632" y="10266"/>
                </a:cubicBezTo>
                <a:lnTo>
                  <a:pt x="4776" y="10050"/>
                </a:lnTo>
                <a:lnTo>
                  <a:pt x="4887" y="9865"/>
                </a:lnTo>
                <a:lnTo>
                  <a:pt x="4989" y="9687"/>
                </a:lnTo>
                <a:lnTo>
                  <a:pt x="5082" y="9510"/>
                </a:lnTo>
                <a:lnTo>
                  <a:pt x="5178" y="9311"/>
                </a:lnTo>
                <a:lnTo>
                  <a:pt x="5260" y="9121"/>
                </a:lnTo>
                <a:lnTo>
                  <a:pt x="5332" y="8929"/>
                </a:lnTo>
                <a:lnTo>
                  <a:pt x="5382" y="8771"/>
                </a:lnTo>
                <a:lnTo>
                  <a:pt x="5428" y="8597"/>
                </a:lnTo>
                <a:lnTo>
                  <a:pt x="5463" y="8419"/>
                </a:lnTo>
                <a:lnTo>
                  <a:pt x="5487" y="8244"/>
                </a:lnTo>
                <a:lnTo>
                  <a:pt x="5498" y="8094"/>
                </a:lnTo>
                <a:lnTo>
                  <a:pt x="5500" y="7984"/>
                </a:lnTo>
                <a:lnTo>
                  <a:pt x="5497" y="7870"/>
                </a:lnTo>
                <a:lnTo>
                  <a:pt x="5486" y="7720"/>
                </a:lnTo>
                <a:lnTo>
                  <a:pt x="5463" y="7545"/>
                </a:lnTo>
                <a:lnTo>
                  <a:pt x="5427" y="7367"/>
                </a:lnTo>
                <a:lnTo>
                  <a:pt x="5382" y="7193"/>
                </a:lnTo>
                <a:lnTo>
                  <a:pt x="5331" y="7035"/>
                </a:lnTo>
                <a:lnTo>
                  <a:pt x="5259" y="6843"/>
                </a:lnTo>
                <a:lnTo>
                  <a:pt x="5178" y="6653"/>
                </a:lnTo>
                <a:lnTo>
                  <a:pt x="5082" y="6454"/>
                </a:lnTo>
                <a:lnTo>
                  <a:pt x="4988" y="6277"/>
                </a:lnTo>
                <a:lnTo>
                  <a:pt x="4887" y="6099"/>
                </a:lnTo>
                <a:lnTo>
                  <a:pt x="4775" y="5914"/>
                </a:lnTo>
                <a:lnTo>
                  <a:pt x="4631" y="5698"/>
                </a:lnTo>
                <a:cubicBezTo>
                  <a:pt x="4631" y="5623"/>
                  <a:pt x="4646" y="5562"/>
                  <a:pt x="4665" y="5562"/>
                </a:cubicBezTo>
                <a:lnTo>
                  <a:pt x="5115" y="5111"/>
                </a:lnTo>
                <a:lnTo>
                  <a:pt x="5150" y="5082"/>
                </a:lnTo>
                <a:lnTo>
                  <a:pt x="5601" y="4631"/>
                </a:lnTo>
                <a:cubicBezTo>
                  <a:pt x="5601" y="4612"/>
                  <a:pt x="5662" y="4597"/>
                  <a:pt x="5737" y="4597"/>
                </a:cubicBezTo>
                <a:lnTo>
                  <a:pt x="5953" y="4741"/>
                </a:lnTo>
                <a:lnTo>
                  <a:pt x="6138" y="4853"/>
                </a:lnTo>
                <a:lnTo>
                  <a:pt x="6316" y="4955"/>
                </a:lnTo>
                <a:lnTo>
                  <a:pt x="6493" y="5048"/>
                </a:lnTo>
                <a:lnTo>
                  <a:pt x="6692" y="5144"/>
                </a:lnTo>
                <a:lnTo>
                  <a:pt x="6882" y="5226"/>
                </a:lnTo>
                <a:lnTo>
                  <a:pt x="7074" y="5297"/>
                </a:lnTo>
                <a:lnTo>
                  <a:pt x="7232" y="5348"/>
                </a:lnTo>
                <a:lnTo>
                  <a:pt x="7406" y="5393"/>
                </a:lnTo>
                <a:lnTo>
                  <a:pt x="7584" y="5429"/>
                </a:lnTo>
                <a:lnTo>
                  <a:pt x="7759" y="5452"/>
                </a:lnTo>
                <a:lnTo>
                  <a:pt x="7909" y="5463"/>
                </a:lnTo>
                <a:lnTo>
                  <a:pt x="8023" y="5466"/>
                </a:lnTo>
                <a:lnTo>
                  <a:pt x="8133" y="5464"/>
                </a:lnTo>
                <a:lnTo>
                  <a:pt x="8283" y="5453"/>
                </a:lnTo>
                <a:lnTo>
                  <a:pt x="8458" y="5429"/>
                </a:lnTo>
                <a:lnTo>
                  <a:pt x="8636" y="5394"/>
                </a:lnTo>
                <a:lnTo>
                  <a:pt x="8810" y="5348"/>
                </a:lnTo>
                <a:lnTo>
                  <a:pt x="8968" y="5298"/>
                </a:lnTo>
                <a:lnTo>
                  <a:pt x="9160" y="5226"/>
                </a:lnTo>
                <a:lnTo>
                  <a:pt x="9350" y="5145"/>
                </a:lnTo>
                <a:lnTo>
                  <a:pt x="9549" y="5049"/>
                </a:lnTo>
                <a:lnTo>
                  <a:pt x="9726" y="4955"/>
                </a:lnTo>
                <a:lnTo>
                  <a:pt x="9904" y="4854"/>
                </a:lnTo>
                <a:lnTo>
                  <a:pt x="10089" y="4742"/>
                </a:lnTo>
                <a:lnTo>
                  <a:pt x="10305" y="4598"/>
                </a:lnTo>
                <a:cubicBezTo>
                  <a:pt x="10380" y="4598"/>
                  <a:pt x="10441" y="4613"/>
                  <a:pt x="10441" y="4631"/>
                </a:cubicBezTo>
                <a:cubicBezTo>
                  <a:pt x="10441" y="4631"/>
                  <a:pt x="10441" y="4631"/>
                  <a:pt x="10441" y="4631"/>
                </a:cubicBezTo>
                <a:lnTo>
                  <a:pt x="10441" y="4631"/>
                </a:lnTo>
                <a:lnTo>
                  <a:pt x="10924" y="5114"/>
                </a:lnTo>
                <a:close/>
                <a:moveTo>
                  <a:pt x="8023" y="5466"/>
                </a:moveTo>
                <a:lnTo>
                  <a:pt x="8019" y="5466"/>
                </a:lnTo>
                <a:lnTo>
                  <a:pt x="8023" y="5466"/>
                </a:lnTo>
                <a:close/>
                <a:moveTo>
                  <a:pt x="10503" y="7950"/>
                </a:moveTo>
                <a:lnTo>
                  <a:pt x="10503" y="7946"/>
                </a:lnTo>
                <a:lnTo>
                  <a:pt x="10503" y="7950"/>
                </a:lnTo>
                <a:close/>
                <a:moveTo>
                  <a:pt x="7985" y="10469"/>
                </a:moveTo>
                <a:lnTo>
                  <a:pt x="7980" y="10469"/>
                </a:lnTo>
                <a:lnTo>
                  <a:pt x="7985" y="10469"/>
                </a:lnTo>
                <a:close/>
                <a:moveTo>
                  <a:pt x="5500" y="7984"/>
                </a:moveTo>
                <a:lnTo>
                  <a:pt x="5500" y="7980"/>
                </a:lnTo>
                <a:lnTo>
                  <a:pt x="5500" y="7984"/>
                </a:lnTo>
                <a:close/>
                <a:moveTo>
                  <a:pt x="564" y="7929"/>
                </a:moveTo>
                <a:cubicBezTo>
                  <a:pt x="564" y="7926"/>
                  <a:pt x="564" y="7923"/>
                  <a:pt x="564" y="7919"/>
                </a:cubicBezTo>
                <a:cubicBezTo>
                  <a:pt x="587" y="7372"/>
                  <a:pt x="1037" y="6940"/>
                  <a:pt x="1585" y="6940"/>
                </a:cubicBezTo>
                <a:cubicBezTo>
                  <a:pt x="2147" y="6941"/>
                  <a:pt x="2604" y="7405"/>
                  <a:pt x="2607" y="7980"/>
                </a:cubicBezTo>
                <a:cubicBezTo>
                  <a:pt x="2607" y="8556"/>
                  <a:pt x="2149" y="9024"/>
                  <a:pt x="1585" y="9024"/>
                </a:cubicBezTo>
                <a:cubicBezTo>
                  <a:pt x="1585" y="9024"/>
                  <a:pt x="1585" y="9024"/>
                  <a:pt x="1585" y="9024"/>
                </a:cubicBezTo>
                <a:cubicBezTo>
                  <a:pt x="1034" y="9024"/>
                  <a:pt x="582" y="8586"/>
                  <a:pt x="564" y="8035"/>
                </a:cubicBezTo>
                <a:cubicBezTo>
                  <a:pt x="564" y="8024"/>
                  <a:pt x="564" y="8013"/>
                  <a:pt x="564" y="8002"/>
                </a:cubicBezTo>
                <a:lnTo>
                  <a:pt x="564" y="8002"/>
                </a:lnTo>
                <a:lnTo>
                  <a:pt x="564" y="7929"/>
                </a:lnTo>
                <a:close/>
                <a:moveTo>
                  <a:pt x="7968" y="530"/>
                </a:moveTo>
                <a:lnTo>
                  <a:pt x="8041" y="530"/>
                </a:lnTo>
                <a:cubicBezTo>
                  <a:pt x="8052" y="530"/>
                  <a:pt x="8063" y="530"/>
                  <a:pt x="8074" y="531"/>
                </a:cubicBezTo>
                <a:cubicBezTo>
                  <a:pt x="8625" y="548"/>
                  <a:pt x="9063" y="1000"/>
                  <a:pt x="9063" y="1551"/>
                </a:cubicBezTo>
                <a:cubicBezTo>
                  <a:pt x="9063" y="2116"/>
                  <a:pt x="8595" y="2573"/>
                  <a:pt x="8019" y="2573"/>
                </a:cubicBezTo>
                <a:cubicBezTo>
                  <a:pt x="8019" y="2573"/>
                  <a:pt x="8019" y="2573"/>
                  <a:pt x="8019" y="2573"/>
                </a:cubicBezTo>
                <a:cubicBezTo>
                  <a:pt x="7444" y="2570"/>
                  <a:pt x="6980" y="2114"/>
                  <a:pt x="6979" y="1551"/>
                </a:cubicBezTo>
                <a:cubicBezTo>
                  <a:pt x="6979" y="1003"/>
                  <a:pt x="7411" y="553"/>
                  <a:pt x="7959" y="531"/>
                </a:cubicBezTo>
                <a:cubicBezTo>
                  <a:pt x="7962" y="531"/>
                  <a:pt x="7965" y="530"/>
                  <a:pt x="7968" y="530"/>
                </a:cubicBezTo>
                <a:close/>
                <a:moveTo>
                  <a:pt x="15439" y="7895"/>
                </a:moveTo>
                <a:lnTo>
                  <a:pt x="15439" y="7968"/>
                </a:lnTo>
                <a:cubicBezTo>
                  <a:pt x="15439" y="7979"/>
                  <a:pt x="15439" y="7990"/>
                  <a:pt x="15439" y="8001"/>
                </a:cubicBezTo>
                <a:cubicBezTo>
                  <a:pt x="15421" y="8552"/>
                  <a:pt x="14969" y="8990"/>
                  <a:pt x="14418" y="8990"/>
                </a:cubicBezTo>
                <a:cubicBezTo>
                  <a:pt x="13854" y="8990"/>
                  <a:pt x="13396" y="8522"/>
                  <a:pt x="13396" y="7946"/>
                </a:cubicBezTo>
                <a:cubicBezTo>
                  <a:pt x="13399" y="7371"/>
                  <a:pt x="13856" y="6907"/>
                  <a:pt x="14419" y="6906"/>
                </a:cubicBezTo>
                <a:cubicBezTo>
                  <a:pt x="14966" y="6906"/>
                  <a:pt x="15416" y="7338"/>
                  <a:pt x="15439" y="7885"/>
                </a:cubicBezTo>
                <a:cubicBezTo>
                  <a:pt x="15439" y="7889"/>
                  <a:pt x="15439" y="7892"/>
                  <a:pt x="15439" y="7895"/>
                </a:cubicBezTo>
                <a:close/>
                <a:moveTo>
                  <a:pt x="7930" y="15405"/>
                </a:moveTo>
                <a:cubicBezTo>
                  <a:pt x="7926" y="15405"/>
                  <a:pt x="7923" y="15405"/>
                  <a:pt x="7920" y="15405"/>
                </a:cubicBezTo>
                <a:cubicBezTo>
                  <a:pt x="7373" y="15382"/>
                  <a:pt x="6941" y="14932"/>
                  <a:pt x="6941" y="14384"/>
                </a:cubicBezTo>
                <a:cubicBezTo>
                  <a:pt x="6941" y="13822"/>
                  <a:pt x="7406" y="13365"/>
                  <a:pt x="7980" y="13362"/>
                </a:cubicBezTo>
                <a:cubicBezTo>
                  <a:pt x="8557" y="13362"/>
                  <a:pt x="9024" y="13820"/>
                  <a:pt x="9024" y="14384"/>
                </a:cubicBezTo>
                <a:cubicBezTo>
                  <a:pt x="9024" y="14384"/>
                  <a:pt x="9024" y="14384"/>
                  <a:pt x="9024" y="14384"/>
                </a:cubicBezTo>
                <a:cubicBezTo>
                  <a:pt x="9024" y="14935"/>
                  <a:pt x="8587" y="15387"/>
                  <a:pt x="8036" y="15404"/>
                </a:cubicBezTo>
                <a:cubicBezTo>
                  <a:pt x="8025" y="15405"/>
                  <a:pt x="8014" y="15405"/>
                  <a:pt x="8003" y="15405"/>
                </a:cubicBezTo>
                <a:lnTo>
                  <a:pt x="8003" y="15405"/>
                </a:lnTo>
                <a:lnTo>
                  <a:pt x="7930" y="15405"/>
                </a:lnTo>
                <a:close/>
              </a:path>
            </a:pathLst>
          </a:custGeom>
          <a:solidFill>
            <a:srgbClr val="0000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2" name="Freeform 343"/>
          <p:cNvSpPr>
            <a:spLocks noEditPoints="1"/>
          </p:cNvSpPr>
          <p:nvPr/>
        </p:nvSpPr>
        <p:spPr bwMode="auto">
          <a:xfrm>
            <a:off x="1730376" y="635000"/>
            <a:ext cx="2874963" cy="2836862"/>
          </a:xfrm>
          <a:custGeom>
            <a:avLst/>
            <a:gdLst>
              <a:gd name="T0" fmla="*/ 8177 w 15901"/>
              <a:gd name="T1" fmla="*/ 15776 h 15779"/>
              <a:gd name="T2" fmla="*/ 125 w 15901"/>
              <a:gd name="T3" fmla="*/ 8176 h 15779"/>
              <a:gd name="T4" fmla="*/ 7920 w 15901"/>
              <a:gd name="T5" fmla="*/ 15753 h 15779"/>
              <a:gd name="T6" fmla="*/ 10924 w 15901"/>
              <a:gd name="T7" fmla="*/ 5114 h 15779"/>
              <a:gd name="T8" fmla="*/ 11372 w 15901"/>
              <a:gd name="T9" fmla="*/ 5664 h 15779"/>
              <a:gd name="T10" fmla="*/ 11015 w 15901"/>
              <a:gd name="T11" fmla="*/ 6243 h 15779"/>
              <a:gd name="T12" fmla="*/ 10744 w 15901"/>
              <a:gd name="T13" fmla="*/ 6809 h 15779"/>
              <a:gd name="T14" fmla="*/ 10576 w 15901"/>
              <a:gd name="T15" fmla="*/ 7333 h 15779"/>
              <a:gd name="T16" fmla="*/ 10506 w 15901"/>
              <a:gd name="T17" fmla="*/ 7836 h 15779"/>
              <a:gd name="T18" fmla="*/ 10517 w 15901"/>
              <a:gd name="T19" fmla="*/ 8210 h 15779"/>
              <a:gd name="T20" fmla="*/ 10621 w 15901"/>
              <a:gd name="T21" fmla="*/ 8737 h 15779"/>
              <a:gd name="T22" fmla="*/ 10825 w 15901"/>
              <a:gd name="T23" fmla="*/ 9277 h 15779"/>
              <a:gd name="T24" fmla="*/ 11116 w 15901"/>
              <a:gd name="T25" fmla="*/ 9831 h 15779"/>
              <a:gd name="T26" fmla="*/ 11338 w 15901"/>
              <a:gd name="T27" fmla="*/ 10368 h 15779"/>
              <a:gd name="T28" fmla="*/ 10267 w 15901"/>
              <a:gd name="T29" fmla="*/ 11337 h 15779"/>
              <a:gd name="T30" fmla="*/ 9866 w 15901"/>
              <a:gd name="T31" fmla="*/ 11082 h 15779"/>
              <a:gd name="T32" fmla="*/ 9312 w 15901"/>
              <a:gd name="T33" fmla="*/ 10791 h 15779"/>
              <a:gd name="T34" fmla="*/ 8771 w 15901"/>
              <a:gd name="T35" fmla="*/ 10587 h 15779"/>
              <a:gd name="T36" fmla="*/ 8245 w 15901"/>
              <a:gd name="T37" fmla="*/ 10482 h 15779"/>
              <a:gd name="T38" fmla="*/ 7870 w 15901"/>
              <a:gd name="T39" fmla="*/ 10472 h 15779"/>
              <a:gd name="T40" fmla="*/ 7368 w 15901"/>
              <a:gd name="T41" fmla="*/ 10542 h 15779"/>
              <a:gd name="T42" fmla="*/ 6843 w 15901"/>
              <a:gd name="T43" fmla="*/ 10709 h 15779"/>
              <a:gd name="T44" fmla="*/ 6278 w 15901"/>
              <a:gd name="T45" fmla="*/ 10981 h 15779"/>
              <a:gd name="T46" fmla="*/ 5699 w 15901"/>
              <a:gd name="T47" fmla="*/ 11338 h 15779"/>
              <a:gd name="T48" fmla="*/ 5082 w 15901"/>
              <a:gd name="T49" fmla="*/ 10819 h 15779"/>
              <a:gd name="T50" fmla="*/ 4632 w 15901"/>
              <a:gd name="T51" fmla="*/ 10266 h 15779"/>
              <a:gd name="T52" fmla="*/ 4989 w 15901"/>
              <a:gd name="T53" fmla="*/ 9687 h 15779"/>
              <a:gd name="T54" fmla="*/ 5260 w 15901"/>
              <a:gd name="T55" fmla="*/ 9121 h 15779"/>
              <a:gd name="T56" fmla="*/ 5428 w 15901"/>
              <a:gd name="T57" fmla="*/ 8597 h 15779"/>
              <a:gd name="T58" fmla="*/ 5498 w 15901"/>
              <a:gd name="T59" fmla="*/ 8094 h 15779"/>
              <a:gd name="T60" fmla="*/ 5486 w 15901"/>
              <a:gd name="T61" fmla="*/ 7720 h 15779"/>
              <a:gd name="T62" fmla="*/ 5382 w 15901"/>
              <a:gd name="T63" fmla="*/ 7193 h 15779"/>
              <a:gd name="T64" fmla="*/ 5178 w 15901"/>
              <a:gd name="T65" fmla="*/ 6653 h 15779"/>
              <a:gd name="T66" fmla="*/ 4887 w 15901"/>
              <a:gd name="T67" fmla="*/ 6099 h 15779"/>
              <a:gd name="T68" fmla="*/ 4665 w 15901"/>
              <a:gd name="T69" fmla="*/ 5562 h 15779"/>
              <a:gd name="T70" fmla="*/ 5601 w 15901"/>
              <a:gd name="T71" fmla="*/ 4631 h 15779"/>
              <a:gd name="T72" fmla="*/ 6138 w 15901"/>
              <a:gd name="T73" fmla="*/ 4853 h 15779"/>
              <a:gd name="T74" fmla="*/ 6692 w 15901"/>
              <a:gd name="T75" fmla="*/ 5144 h 15779"/>
              <a:gd name="T76" fmla="*/ 7232 w 15901"/>
              <a:gd name="T77" fmla="*/ 5348 h 15779"/>
              <a:gd name="T78" fmla="*/ 7759 w 15901"/>
              <a:gd name="T79" fmla="*/ 5452 h 15779"/>
              <a:gd name="T80" fmla="*/ 8133 w 15901"/>
              <a:gd name="T81" fmla="*/ 5464 h 15779"/>
              <a:gd name="T82" fmla="*/ 8636 w 15901"/>
              <a:gd name="T83" fmla="*/ 5394 h 15779"/>
              <a:gd name="T84" fmla="*/ 9160 w 15901"/>
              <a:gd name="T85" fmla="*/ 5226 h 15779"/>
              <a:gd name="T86" fmla="*/ 9726 w 15901"/>
              <a:gd name="T87" fmla="*/ 4955 h 15779"/>
              <a:gd name="T88" fmla="*/ 10305 w 15901"/>
              <a:gd name="T89" fmla="*/ 4598 h 15779"/>
              <a:gd name="T90" fmla="*/ 10441 w 15901"/>
              <a:gd name="T91" fmla="*/ 4631 h 15779"/>
              <a:gd name="T92" fmla="*/ 564 w 15901"/>
              <a:gd name="T93" fmla="*/ 7919 h 15779"/>
              <a:gd name="T94" fmla="*/ 1585 w 15901"/>
              <a:gd name="T95" fmla="*/ 9024 h 15779"/>
              <a:gd name="T96" fmla="*/ 564 w 15901"/>
              <a:gd name="T97" fmla="*/ 8002 h 15779"/>
              <a:gd name="T98" fmla="*/ 7968 w 15901"/>
              <a:gd name="T99" fmla="*/ 530 h 15779"/>
              <a:gd name="T100" fmla="*/ 9063 w 15901"/>
              <a:gd name="T101" fmla="*/ 1551 h 15779"/>
              <a:gd name="T102" fmla="*/ 6979 w 15901"/>
              <a:gd name="T103" fmla="*/ 1551 h 15779"/>
              <a:gd name="T104" fmla="*/ 15439 w 15901"/>
              <a:gd name="T105" fmla="*/ 7895 h 15779"/>
              <a:gd name="T106" fmla="*/ 14418 w 15901"/>
              <a:gd name="T107" fmla="*/ 8990 h 15779"/>
              <a:gd name="T108" fmla="*/ 15439 w 15901"/>
              <a:gd name="T109" fmla="*/ 7885 h 15779"/>
              <a:gd name="T110" fmla="*/ 7920 w 15901"/>
              <a:gd name="T111" fmla="*/ 15405 h 15779"/>
              <a:gd name="T112" fmla="*/ 9024 w 15901"/>
              <a:gd name="T113" fmla="*/ 14384 h 15779"/>
              <a:gd name="T114" fmla="*/ 8003 w 15901"/>
              <a:gd name="T115" fmla="*/ 15405 h 15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01" h="15779">
                <a:moveTo>
                  <a:pt x="8036" y="15778"/>
                </a:moveTo>
                <a:lnTo>
                  <a:pt x="8036" y="15751"/>
                </a:lnTo>
                <a:lnTo>
                  <a:pt x="8177" y="15776"/>
                </a:lnTo>
                <a:cubicBezTo>
                  <a:pt x="12499" y="15651"/>
                  <a:pt x="15901" y="12046"/>
                  <a:pt x="15776" y="7724"/>
                </a:cubicBezTo>
                <a:cubicBezTo>
                  <a:pt x="15651" y="3402"/>
                  <a:pt x="12046" y="0"/>
                  <a:pt x="7725" y="125"/>
                </a:cubicBezTo>
                <a:cubicBezTo>
                  <a:pt x="3403" y="250"/>
                  <a:pt x="0" y="3854"/>
                  <a:pt x="125" y="8176"/>
                </a:cubicBezTo>
                <a:cubicBezTo>
                  <a:pt x="246" y="12345"/>
                  <a:pt x="3613" y="15688"/>
                  <a:pt x="7783" y="15777"/>
                </a:cubicBezTo>
                <a:lnTo>
                  <a:pt x="7783" y="15777"/>
                </a:lnTo>
                <a:lnTo>
                  <a:pt x="7920" y="15753"/>
                </a:lnTo>
                <a:lnTo>
                  <a:pt x="7920" y="15779"/>
                </a:lnTo>
                <a:cubicBezTo>
                  <a:pt x="7959" y="15779"/>
                  <a:pt x="7997" y="15779"/>
                  <a:pt x="8036" y="15778"/>
                </a:cubicBezTo>
                <a:close/>
                <a:moveTo>
                  <a:pt x="10924" y="5114"/>
                </a:moveTo>
                <a:lnTo>
                  <a:pt x="11339" y="5528"/>
                </a:lnTo>
                <a:cubicBezTo>
                  <a:pt x="11357" y="5528"/>
                  <a:pt x="11372" y="5589"/>
                  <a:pt x="11372" y="5664"/>
                </a:cubicBezTo>
                <a:cubicBezTo>
                  <a:pt x="11372" y="5664"/>
                  <a:pt x="11372" y="5664"/>
                  <a:pt x="11372" y="5664"/>
                </a:cubicBezTo>
                <a:lnTo>
                  <a:pt x="11228" y="5880"/>
                </a:lnTo>
                <a:lnTo>
                  <a:pt x="11116" y="6064"/>
                </a:lnTo>
                <a:lnTo>
                  <a:pt x="11015" y="6243"/>
                </a:lnTo>
                <a:lnTo>
                  <a:pt x="10921" y="6420"/>
                </a:lnTo>
                <a:lnTo>
                  <a:pt x="10825" y="6619"/>
                </a:lnTo>
                <a:lnTo>
                  <a:pt x="10744" y="6809"/>
                </a:lnTo>
                <a:lnTo>
                  <a:pt x="10672" y="7000"/>
                </a:lnTo>
                <a:lnTo>
                  <a:pt x="10622" y="7159"/>
                </a:lnTo>
                <a:lnTo>
                  <a:pt x="10576" y="7333"/>
                </a:lnTo>
                <a:lnTo>
                  <a:pt x="10541" y="7511"/>
                </a:lnTo>
                <a:lnTo>
                  <a:pt x="10517" y="7686"/>
                </a:lnTo>
                <a:lnTo>
                  <a:pt x="10506" y="7836"/>
                </a:lnTo>
                <a:lnTo>
                  <a:pt x="10504" y="7950"/>
                </a:lnTo>
                <a:lnTo>
                  <a:pt x="10506" y="8060"/>
                </a:lnTo>
                <a:lnTo>
                  <a:pt x="10517" y="8210"/>
                </a:lnTo>
                <a:lnTo>
                  <a:pt x="10540" y="8385"/>
                </a:lnTo>
                <a:lnTo>
                  <a:pt x="10576" y="8563"/>
                </a:lnTo>
                <a:lnTo>
                  <a:pt x="10621" y="8737"/>
                </a:lnTo>
                <a:lnTo>
                  <a:pt x="10671" y="8895"/>
                </a:lnTo>
                <a:lnTo>
                  <a:pt x="10743" y="9087"/>
                </a:lnTo>
                <a:lnTo>
                  <a:pt x="10825" y="9277"/>
                </a:lnTo>
                <a:lnTo>
                  <a:pt x="10921" y="9476"/>
                </a:lnTo>
                <a:lnTo>
                  <a:pt x="11014" y="9653"/>
                </a:lnTo>
                <a:lnTo>
                  <a:pt x="11116" y="9831"/>
                </a:lnTo>
                <a:lnTo>
                  <a:pt x="11228" y="10016"/>
                </a:lnTo>
                <a:lnTo>
                  <a:pt x="11372" y="10232"/>
                </a:lnTo>
                <a:cubicBezTo>
                  <a:pt x="11372" y="10307"/>
                  <a:pt x="11357" y="10368"/>
                  <a:pt x="11338" y="10368"/>
                </a:cubicBezTo>
                <a:lnTo>
                  <a:pt x="10855" y="10851"/>
                </a:lnTo>
                <a:lnTo>
                  <a:pt x="10403" y="11304"/>
                </a:lnTo>
                <a:cubicBezTo>
                  <a:pt x="10403" y="11322"/>
                  <a:pt x="10342" y="11337"/>
                  <a:pt x="10267" y="11337"/>
                </a:cubicBezTo>
                <a:cubicBezTo>
                  <a:pt x="10267" y="11337"/>
                  <a:pt x="10267" y="11337"/>
                  <a:pt x="10267" y="11337"/>
                </a:cubicBezTo>
                <a:lnTo>
                  <a:pt x="10050" y="11193"/>
                </a:lnTo>
                <a:lnTo>
                  <a:pt x="9866" y="11082"/>
                </a:lnTo>
                <a:lnTo>
                  <a:pt x="9688" y="10980"/>
                </a:lnTo>
                <a:lnTo>
                  <a:pt x="9511" y="10887"/>
                </a:lnTo>
                <a:lnTo>
                  <a:pt x="9312" y="10791"/>
                </a:lnTo>
                <a:lnTo>
                  <a:pt x="9122" y="10709"/>
                </a:lnTo>
                <a:lnTo>
                  <a:pt x="8930" y="10637"/>
                </a:lnTo>
                <a:lnTo>
                  <a:pt x="8771" y="10587"/>
                </a:lnTo>
                <a:lnTo>
                  <a:pt x="8598" y="10541"/>
                </a:lnTo>
                <a:lnTo>
                  <a:pt x="8419" y="10506"/>
                </a:lnTo>
                <a:lnTo>
                  <a:pt x="8245" y="10482"/>
                </a:lnTo>
                <a:lnTo>
                  <a:pt x="8095" y="10471"/>
                </a:lnTo>
                <a:lnTo>
                  <a:pt x="7985" y="10469"/>
                </a:lnTo>
                <a:lnTo>
                  <a:pt x="7870" y="10472"/>
                </a:lnTo>
                <a:lnTo>
                  <a:pt x="7721" y="10483"/>
                </a:lnTo>
                <a:lnTo>
                  <a:pt x="7546" y="10506"/>
                </a:lnTo>
                <a:lnTo>
                  <a:pt x="7368" y="10542"/>
                </a:lnTo>
                <a:lnTo>
                  <a:pt x="7194" y="10587"/>
                </a:lnTo>
                <a:lnTo>
                  <a:pt x="7035" y="10638"/>
                </a:lnTo>
                <a:lnTo>
                  <a:pt x="6843" y="10709"/>
                </a:lnTo>
                <a:lnTo>
                  <a:pt x="6654" y="10791"/>
                </a:lnTo>
                <a:lnTo>
                  <a:pt x="6455" y="10887"/>
                </a:lnTo>
                <a:lnTo>
                  <a:pt x="6278" y="10981"/>
                </a:lnTo>
                <a:lnTo>
                  <a:pt x="6099" y="11082"/>
                </a:lnTo>
                <a:lnTo>
                  <a:pt x="5915" y="11194"/>
                </a:lnTo>
                <a:lnTo>
                  <a:pt x="5699" y="11338"/>
                </a:lnTo>
                <a:cubicBezTo>
                  <a:pt x="5623" y="11338"/>
                  <a:pt x="5563" y="11323"/>
                  <a:pt x="5563" y="11304"/>
                </a:cubicBezTo>
                <a:lnTo>
                  <a:pt x="5145" y="10887"/>
                </a:lnTo>
                <a:lnTo>
                  <a:pt x="5082" y="10819"/>
                </a:lnTo>
                <a:lnTo>
                  <a:pt x="4665" y="10402"/>
                </a:lnTo>
                <a:cubicBezTo>
                  <a:pt x="4647" y="10402"/>
                  <a:pt x="4632" y="10341"/>
                  <a:pt x="4632" y="10266"/>
                </a:cubicBezTo>
                <a:cubicBezTo>
                  <a:pt x="4632" y="10266"/>
                  <a:pt x="4632" y="10266"/>
                  <a:pt x="4632" y="10266"/>
                </a:cubicBezTo>
                <a:lnTo>
                  <a:pt x="4776" y="10050"/>
                </a:lnTo>
                <a:lnTo>
                  <a:pt x="4887" y="9865"/>
                </a:lnTo>
                <a:lnTo>
                  <a:pt x="4989" y="9687"/>
                </a:lnTo>
                <a:lnTo>
                  <a:pt x="5082" y="9510"/>
                </a:lnTo>
                <a:lnTo>
                  <a:pt x="5178" y="9311"/>
                </a:lnTo>
                <a:lnTo>
                  <a:pt x="5260" y="9121"/>
                </a:lnTo>
                <a:lnTo>
                  <a:pt x="5332" y="8929"/>
                </a:lnTo>
                <a:lnTo>
                  <a:pt x="5382" y="8771"/>
                </a:lnTo>
                <a:lnTo>
                  <a:pt x="5428" y="8597"/>
                </a:lnTo>
                <a:lnTo>
                  <a:pt x="5463" y="8419"/>
                </a:lnTo>
                <a:lnTo>
                  <a:pt x="5487" y="8244"/>
                </a:lnTo>
                <a:lnTo>
                  <a:pt x="5498" y="8094"/>
                </a:lnTo>
                <a:lnTo>
                  <a:pt x="5500" y="7984"/>
                </a:lnTo>
                <a:lnTo>
                  <a:pt x="5497" y="7870"/>
                </a:lnTo>
                <a:lnTo>
                  <a:pt x="5486" y="7720"/>
                </a:lnTo>
                <a:lnTo>
                  <a:pt x="5463" y="7545"/>
                </a:lnTo>
                <a:lnTo>
                  <a:pt x="5427" y="7367"/>
                </a:lnTo>
                <a:lnTo>
                  <a:pt x="5382" y="7193"/>
                </a:lnTo>
                <a:lnTo>
                  <a:pt x="5331" y="7035"/>
                </a:lnTo>
                <a:lnTo>
                  <a:pt x="5259" y="6843"/>
                </a:lnTo>
                <a:lnTo>
                  <a:pt x="5178" y="6653"/>
                </a:lnTo>
                <a:lnTo>
                  <a:pt x="5082" y="6454"/>
                </a:lnTo>
                <a:lnTo>
                  <a:pt x="4988" y="6277"/>
                </a:lnTo>
                <a:lnTo>
                  <a:pt x="4887" y="6099"/>
                </a:lnTo>
                <a:lnTo>
                  <a:pt x="4775" y="5914"/>
                </a:lnTo>
                <a:lnTo>
                  <a:pt x="4631" y="5698"/>
                </a:lnTo>
                <a:cubicBezTo>
                  <a:pt x="4631" y="5623"/>
                  <a:pt x="4646" y="5562"/>
                  <a:pt x="4665" y="5562"/>
                </a:cubicBezTo>
                <a:lnTo>
                  <a:pt x="5115" y="5111"/>
                </a:lnTo>
                <a:lnTo>
                  <a:pt x="5150" y="5082"/>
                </a:lnTo>
                <a:lnTo>
                  <a:pt x="5601" y="4631"/>
                </a:lnTo>
                <a:cubicBezTo>
                  <a:pt x="5601" y="4612"/>
                  <a:pt x="5662" y="4597"/>
                  <a:pt x="5737" y="4597"/>
                </a:cubicBezTo>
                <a:lnTo>
                  <a:pt x="5953" y="4741"/>
                </a:lnTo>
                <a:lnTo>
                  <a:pt x="6138" y="4853"/>
                </a:lnTo>
                <a:lnTo>
                  <a:pt x="6316" y="4955"/>
                </a:lnTo>
                <a:lnTo>
                  <a:pt x="6493" y="5048"/>
                </a:lnTo>
                <a:lnTo>
                  <a:pt x="6692" y="5144"/>
                </a:lnTo>
                <a:lnTo>
                  <a:pt x="6882" y="5226"/>
                </a:lnTo>
                <a:lnTo>
                  <a:pt x="7074" y="5297"/>
                </a:lnTo>
                <a:lnTo>
                  <a:pt x="7232" y="5348"/>
                </a:lnTo>
                <a:lnTo>
                  <a:pt x="7406" y="5393"/>
                </a:lnTo>
                <a:lnTo>
                  <a:pt x="7584" y="5429"/>
                </a:lnTo>
                <a:lnTo>
                  <a:pt x="7759" y="5452"/>
                </a:lnTo>
                <a:lnTo>
                  <a:pt x="7909" y="5463"/>
                </a:lnTo>
                <a:lnTo>
                  <a:pt x="8023" y="5466"/>
                </a:lnTo>
                <a:lnTo>
                  <a:pt x="8133" y="5464"/>
                </a:lnTo>
                <a:lnTo>
                  <a:pt x="8283" y="5453"/>
                </a:lnTo>
                <a:lnTo>
                  <a:pt x="8458" y="5429"/>
                </a:lnTo>
                <a:lnTo>
                  <a:pt x="8636" y="5394"/>
                </a:lnTo>
                <a:lnTo>
                  <a:pt x="8810" y="5348"/>
                </a:lnTo>
                <a:lnTo>
                  <a:pt x="8968" y="5298"/>
                </a:lnTo>
                <a:lnTo>
                  <a:pt x="9160" y="5226"/>
                </a:lnTo>
                <a:lnTo>
                  <a:pt x="9350" y="5145"/>
                </a:lnTo>
                <a:lnTo>
                  <a:pt x="9549" y="5049"/>
                </a:lnTo>
                <a:lnTo>
                  <a:pt x="9726" y="4955"/>
                </a:lnTo>
                <a:lnTo>
                  <a:pt x="9904" y="4854"/>
                </a:lnTo>
                <a:lnTo>
                  <a:pt x="10089" y="4742"/>
                </a:lnTo>
                <a:lnTo>
                  <a:pt x="10305" y="4598"/>
                </a:lnTo>
                <a:cubicBezTo>
                  <a:pt x="10380" y="4598"/>
                  <a:pt x="10441" y="4613"/>
                  <a:pt x="10441" y="4631"/>
                </a:cubicBezTo>
                <a:cubicBezTo>
                  <a:pt x="10441" y="4631"/>
                  <a:pt x="10441" y="4631"/>
                  <a:pt x="10441" y="4631"/>
                </a:cubicBezTo>
                <a:lnTo>
                  <a:pt x="10441" y="4631"/>
                </a:lnTo>
                <a:lnTo>
                  <a:pt x="10924" y="5114"/>
                </a:lnTo>
                <a:close/>
                <a:moveTo>
                  <a:pt x="564" y="7929"/>
                </a:moveTo>
                <a:cubicBezTo>
                  <a:pt x="564" y="7926"/>
                  <a:pt x="564" y="7923"/>
                  <a:pt x="564" y="7919"/>
                </a:cubicBezTo>
                <a:cubicBezTo>
                  <a:pt x="587" y="7372"/>
                  <a:pt x="1037" y="6940"/>
                  <a:pt x="1585" y="6940"/>
                </a:cubicBezTo>
                <a:cubicBezTo>
                  <a:pt x="2147" y="6941"/>
                  <a:pt x="2604" y="7405"/>
                  <a:pt x="2607" y="7980"/>
                </a:cubicBezTo>
                <a:cubicBezTo>
                  <a:pt x="2607" y="8556"/>
                  <a:pt x="2149" y="9024"/>
                  <a:pt x="1585" y="9024"/>
                </a:cubicBezTo>
                <a:cubicBezTo>
                  <a:pt x="1585" y="9024"/>
                  <a:pt x="1585" y="9024"/>
                  <a:pt x="1585" y="9024"/>
                </a:cubicBezTo>
                <a:cubicBezTo>
                  <a:pt x="1034" y="9024"/>
                  <a:pt x="582" y="8586"/>
                  <a:pt x="564" y="8035"/>
                </a:cubicBezTo>
                <a:cubicBezTo>
                  <a:pt x="564" y="8024"/>
                  <a:pt x="564" y="8013"/>
                  <a:pt x="564" y="8002"/>
                </a:cubicBezTo>
                <a:lnTo>
                  <a:pt x="564" y="8002"/>
                </a:lnTo>
                <a:lnTo>
                  <a:pt x="564" y="7929"/>
                </a:lnTo>
                <a:close/>
                <a:moveTo>
                  <a:pt x="7968" y="530"/>
                </a:moveTo>
                <a:lnTo>
                  <a:pt x="8041" y="530"/>
                </a:lnTo>
                <a:cubicBezTo>
                  <a:pt x="8052" y="530"/>
                  <a:pt x="8063" y="530"/>
                  <a:pt x="8074" y="531"/>
                </a:cubicBezTo>
                <a:cubicBezTo>
                  <a:pt x="8625" y="548"/>
                  <a:pt x="9063" y="1000"/>
                  <a:pt x="9063" y="1551"/>
                </a:cubicBezTo>
                <a:cubicBezTo>
                  <a:pt x="9063" y="2116"/>
                  <a:pt x="8595" y="2573"/>
                  <a:pt x="8019" y="2573"/>
                </a:cubicBezTo>
                <a:cubicBezTo>
                  <a:pt x="8019" y="2573"/>
                  <a:pt x="8019" y="2573"/>
                  <a:pt x="8019" y="2573"/>
                </a:cubicBezTo>
                <a:cubicBezTo>
                  <a:pt x="7444" y="2570"/>
                  <a:pt x="6980" y="2114"/>
                  <a:pt x="6979" y="1551"/>
                </a:cubicBezTo>
                <a:cubicBezTo>
                  <a:pt x="6979" y="1003"/>
                  <a:pt x="7411" y="553"/>
                  <a:pt x="7959" y="531"/>
                </a:cubicBezTo>
                <a:cubicBezTo>
                  <a:pt x="7962" y="531"/>
                  <a:pt x="7965" y="530"/>
                  <a:pt x="7968" y="530"/>
                </a:cubicBezTo>
                <a:close/>
                <a:moveTo>
                  <a:pt x="15439" y="7895"/>
                </a:moveTo>
                <a:lnTo>
                  <a:pt x="15439" y="7968"/>
                </a:lnTo>
                <a:cubicBezTo>
                  <a:pt x="15439" y="7979"/>
                  <a:pt x="15439" y="7990"/>
                  <a:pt x="15439" y="8001"/>
                </a:cubicBezTo>
                <a:cubicBezTo>
                  <a:pt x="15421" y="8552"/>
                  <a:pt x="14969" y="8990"/>
                  <a:pt x="14418" y="8990"/>
                </a:cubicBezTo>
                <a:cubicBezTo>
                  <a:pt x="13854" y="8990"/>
                  <a:pt x="13396" y="8522"/>
                  <a:pt x="13396" y="7946"/>
                </a:cubicBezTo>
                <a:cubicBezTo>
                  <a:pt x="13399" y="7371"/>
                  <a:pt x="13856" y="6907"/>
                  <a:pt x="14419" y="6906"/>
                </a:cubicBezTo>
                <a:cubicBezTo>
                  <a:pt x="14966" y="6906"/>
                  <a:pt x="15416" y="7338"/>
                  <a:pt x="15439" y="7885"/>
                </a:cubicBezTo>
                <a:cubicBezTo>
                  <a:pt x="15439" y="7889"/>
                  <a:pt x="15439" y="7892"/>
                  <a:pt x="15439" y="7895"/>
                </a:cubicBezTo>
                <a:close/>
                <a:moveTo>
                  <a:pt x="7930" y="15405"/>
                </a:moveTo>
                <a:cubicBezTo>
                  <a:pt x="7926" y="15405"/>
                  <a:pt x="7923" y="15405"/>
                  <a:pt x="7920" y="15405"/>
                </a:cubicBezTo>
                <a:cubicBezTo>
                  <a:pt x="7373" y="15382"/>
                  <a:pt x="6941" y="14932"/>
                  <a:pt x="6941" y="14384"/>
                </a:cubicBezTo>
                <a:cubicBezTo>
                  <a:pt x="6941" y="13822"/>
                  <a:pt x="7406" y="13365"/>
                  <a:pt x="7980" y="13362"/>
                </a:cubicBezTo>
                <a:cubicBezTo>
                  <a:pt x="8557" y="13362"/>
                  <a:pt x="9024" y="13820"/>
                  <a:pt x="9024" y="14384"/>
                </a:cubicBezTo>
                <a:cubicBezTo>
                  <a:pt x="9024" y="14384"/>
                  <a:pt x="9024" y="14384"/>
                  <a:pt x="9024" y="14384"/>
                </a:cubicBezTo>
                <a:cubicBezTo>
                  <a:pt x="9024" y="14935"/>
                  <a:pt x="8587" y="15387"/>
                  <a:pt x="8036" y="15404"/>
                </a:cubicBezTo>
                <a:cubicBezTo>
                  <a:pt x="8025" y="15405"/>
                  <a:pt x="8014" y="15405"/>
                  <a:pt x="8003" y="15405"/>
                </a:cubicBezTo>
                <a:lnTo>
                  <a:pt x="8003" y="15405"/>
                </a:lnTo>
                <a:lnTo>
                  <a:pt x="7930" y="15405"/>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3" name="Freeform 344"/>
          <p:cNvSpPr>
            <a:spLocks noEditPoints="1"/>
          </p:cNvSpPr>
          <p:nvPr/>
        </p:nvSpPr>
        <p:spPr bwMode="auto">
          <a:xfrm>
            <a:off x="2724151" y="1617664"/>
            <a:ext cx="904875" cy="898525"/>
          </a:xfrm>
          <a:custGeom>
            <a:avLst/>
            <a:gdLst>
              <a:gd name="T0" fmla="*/ 287 w 570"/>
              <a:gd name="T1" fmla="*/ 0 h 566"/>
              <a:gd name="T2" fmla="*/ 287 w 570"/>
              <a:gd name="T3" fmla="*/ 0 h 566"/>
              <a:gd name="T4" fmla="*/ 570 w 570"/>
              <a:gd name="T5" fmla="*/ 281 h 566"/>
              <a:gd name="T6" fmla="*/ 570 w 570"/>
              <a:gd name="T7" fmla="*/ 281 h 566"/>
              <a:gd name="T8" fmla="*/ 283 w 570"/>
              <a:gd name="T9" fmla="*/ 566 h 566"/>
              <a:gd name="T10" fmla="*/ 282 w 570"/>
              <a:gd name="T11" fmla="*/ 566 h 566"/>
              <a:gd name="T12" fmla="*/ 0 w 570"/>
              <a:gd name="T13" fmla="*/ 285 h 566"/>
              <a:gd name="T14" fmla="*/ 0 w 570"/>
              <a:gd name="T15" fmla="*/ 285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566">
                <a:moveTo>
                  <a:pt x="287" y="0"/>
                </a:moveTo>
                <a:lnTo>
                  <a:pt x="287" y="0"/>
                </a:lnTo>
                <a:moveTo>
                  <a:pt x="570" y="281"/>
                </a:moveTo>
                <a:lnTo>
                  <a:pt x="570" y="281"/>
                </a:lnTo>
                <a:moveTo>
                  <a:pt x="283" y="566"/>
                </a:moveTo>
                <a:lnTo>
                  <a:pt x="282" y="566"/>
                </a:lnTo>
                <a:moveTo>
                  <a:pt x="0" y="285"/>
                </a:moveTo>
                <a:lnTo>
                  <a:pt x="0" y="285"/>
                </a:lnTo>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4" name="Freeform 345"/>
          <p:cNvSpPr>
            <a:spLocks noEditPoints="1"/>
          </p:cNvSpPr>
          <p:nvPr/>
        </p:nvSpPr>
        <p:spPr bwMode="auto">
          <a:xfrm>
            <a:off x="2673350" y="2439989"/>
            <a:ext cx="120650" cy="122237"/>
          </a:xfrm>
          <a:custGeom>
            <a:avLst/>
            <a:gdLst>
              <a:gd name="T0" fmla="*/ 671 w 674"/>
              <a:gd name="T1" fmla="*/ 14 h 673"/>
              <a:gd name="T2" fmla="*/ 592 w 674"/>
              <a:gd name="T3" fmla="*/ 93 h 673"/>
              <a:gd name="T4" fmla="*/ 580 w 674"/>
              <a:gd name="T5" fmla="*/ 93 h 673"/>
              <a:gd name="T6" fmla="*/ 580 w 674"/>
              <a:gd name="T7" fmla="*/ 82 h 673"/>
              <a:gd name="T8" fmla="*/ 660 w 674"/>
              <a:gd name="T9" fmla="*/ 3 h 673"/>
              <a:gd name="T10" fmla="*/ 671 w 674"/>
              <a:gd name="T11" fmla="*/ 3 h 673"/>
              <a:gd name="T12" fmla="*/ 671 w 674"/>
              <a:gd name="T13" fmla="*/ 14 h 673"/>
              <a:gd name="T14" fmla="*/ 535 w 674"/>
              <a:gd name="T15" fmla="*/ 150 h 673"/>
              <a:gd name="T16" fmla="*/ 535 w 674"/>
              <a:gd name="T17" fmla="*/ 150 h 673"/>
              <a:gd name="T18" fmla="*/ 524 w 674"/>
              <a:gd name="T19" fmla="*/ 150 h 673"/>
              <a:gd name="T20" fmla="*/ 524 w 674"/>
              <a:gd name="T21" fmla="*/ 138 h 673"/>
              <a:gd name="T22" fmla="*/ 524 w 674"/>
              <a:gd name="T23" fmla="*/ 138 h 673"/>
              <a:gd name="T24" fmla="*/ 535 w 674"/>
              <a:gd name="T25" fmla="*/ 139 h 673"/>
              <a:gd name="T26" fmla="*/ 535 w 674"/>
              <a:gd name="T27" fmla="*/ 150 h 673"/>
              <a:gd name="T28" fmla="*/ 479 w 674"/>
              <a:gd name="T29" fmla="*/ 206 h 673"/>
              <a:gd name="T30" fmla="*/ 399 w 674"/>
              <a:gd name="T31" fmla="*/ 286 h 673"/>
              <a:gd name="T32" fmla="*/ 388 w 674"/>
              <a:gd name="T33" fmla="*/ 286 h 673"/>
              <a:gd name="T34" fmla="*/ 388 w 674"/>
              <a:gd name="T35" fmla="*/ 274 h 673"/>
              <a:gd name="T36" fmla="*/ 467 w 674"/>
              <a:gd name="T37" fmla="*/ 195 h 673"/>
              <a:gd name="T38" fmla="*/ 479 w 674"/>
              <a:gd name="T39" fmla="*/ 195 h 673"/>
              <a:gd name="T40" fmla="*/ 479 w 674"/>
              <a:gd name="T41" fmla="*/ 206 h 673"/>
              <a:gd name="T42" fmla="*/ 342 w 674"/>
              <a:gd name="T43" fmla="*/ 342 h 673"/>
              <a:gd name="T44" fmla="*/ 342 w 674"/>
              <a:gd name="T45" fmla="*/ 342 h 673"/>
              <a:gd name="T46" fmla="*/ 331 w 674"/>
              <a:gd name="T47" fmla="*/ 342 h 673"/>
              <a:gd name="T48" fmla="*/ 332 w 674"/>
              <a:gd name="T49" fmla="*/ 331 h 673"/>
              <a:gd name="T50" fmla="*/ 332 w 674"/>
              <a:gd name="T51" fmla="*/ 331 h 673"/>
              <a:gd name="T52" fmla="*/ 343 w 674"/>
              <a:gd name="T53" fmla="*/ 331 h 673"/>
              <a:gd name="T54" fmla="*/ 342 w 674"/>
              <a:gd name="T55" fmla="*/ 342 h 673"/>
              <a:gd name="T56" fmla="*/ 286 w 674"/>
              <a:gd name="T57" fmla="*/ 399 h 673"/>
              <a:gd name="T58" fmla="*/ 207 w 674"/>
              <a:gd name="T59" fmla="*/ 478 h 673"/>
              <a:gd name="T60" fmla="*/ 196 w 674"/>
              <a:gd name="T61" fmla="*/ 478 h 673"/>
              <a:gd name="T62" fmla="*/ 196 w 674"/>
              <a:gd name="T63" fmla="*/ 467 h 673"/>
              <a:gd name="T64" fmla="*/ 275 w 674"/>
              <a:gd name="T65" fmla="*/ 387 h 673"/>
              <a:gd name="T66" fmla="*/ 286 w 674"/>
              <a:gd name="T67" fmla="*/ 387 h 673"/>
              <a:gd name="T68" fmla="*/ 286 w 674"/>
              <a:gd name="T69" fmla="*/ 399 h 673"/>
              <a:gd name="T70" fmla="*/ 150 w 674"/>
              <a:gd name="T71" fmla="*/ 535 h 673"/>
              <a:gd name="T72" fmla="*/ 150 w 674"/>
              <a:gd name="T73" fmla="*/ 535 h 673"/>
              <a:gd name="T74" fmla="*/ 139 w 674"/>
              <a:gd name="T75" fmla="*/ 534 h 673"/>
              <a:gd name="T76" fmla="*/ 139 w 674"/>
              <a:gd name="T77" fmla="*/ 523 h 673"/>
              <a:gd name="T78" fmla="*/ 139 w 674"/>
              <a:gd name="T79" fmla="*/ 523 h 673"/>
              <a:gd name="T80" fmla="*/ 151 w 674"/>
              <a:gd name="T81" fmla="*/ 524 h 673"/>
              <a:gd name="T82" fmla="*/ 150 w 674"/>
              <a:gd name="T83" fmla="*/ 535 h 673"/>
              <a:gd name="T84" fmla="*/ 94 w 674"/>
              <a:gd name="T85" fmla="*/ 591 h 673"/>
              <a:gd name="T86" fmla="*/ 15 w 674"/>
              <a:gd name="T87" fmla="*/ 670 h 673"/>
              <a:gd name="T88" fmla="*/ 3 w 674"/>
              <a:gd name="T89" fmla="*/ 670 h 673"/>
              <a:gd name="T90" fmla="*/ 3 w 674"/>
              <a:gd name="T91" fmla="*/ 659 h 673"/>
              <a:gd name="T92" fmla="*/ 83 w 674"/>
              <a:gd name="T93" fmla="*/ 580 h 673"/>
              <a:gd name="T94" fmla="*/ 94 w 674"/>
              <a:gd name="T95" fmla="*/ 580 h 673"/>
              <a:gd name="T96" fmla="*/ 94 w 674"/>
              <a:gd name="T97" fmla="*/ 591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673">
                <a:moveTo>
                  <a:pt x="671" y="14"/>
                </a:moveTo>
                <a:lnTo>
                  <a:pt x="592" y="93"/>
                </a:lnTo>
                <a:cubicBezTo>
                  <a:pt x="589" y="96"/>
                  <a:pt x="583" y="96"/>
                  <a:pt x="580" y="93"/>
                </a:cubicBezTo>
                <a:cubicBezTo>
                  <a:pt x="577" y="90"/>
                  <a:pt x="577" y="85"/>
                  <a:pt x="580" y="82"/>
                </a:cubicBezTo>
                <a:lnTo>
                  <a:pt x="660" y="3"/>
                </a:lnTo>
                <a:cubicBezTo>
                  <a:pt x="663" y="0"/>
                  <a:pt x="668" y="0"/>
                  <a:pt x="671" y="3"/>
                </a:cubicBezTo>
                <a:cubicBezTo>
                  <a:pt x="674" y="6"/>
                  <a:pt x="674" y="11"/>
                  <a:pt x="671" y="14"/>
                </a:cubicBezTo>
                <a:close/>
                <a:moveTo>
                  <a:pt x="535" y="150"/>
                </a:moveTo>
                <a:lnTo>
                  <a:pt x="535" y="150"/>
                </a:lnTo>
                <a:cubicBezTo>
                  <a:pt x="532" y="153"/>
                  <a:pt x="527" y="153"/>
                  <a:pt x="524" y="150"/>
                </a:cubicBezTo>
                <a:cubicBezTo>
                  <a:pt x="521" y="146"/>
                  <a:pt x="521" y="141"/>
                  <a:pt x="524" y="138"/>
                </a:cubicBezTo>
                <a:lnTo>
                  <a:pt x="524" y="138"/>
                </a:lnTo>
                <a:cubicBezTo>
                  <a:pt x="527" y="135"/>
                  <a:pt x="532" y="136"/>
                  <a:pt x="535" y="139"/>
                </a:cubicBezTo>
                <a:cubicBezTo>
                  <a:pt x="538" y="142"/>
                  <a:pt x="538" y="147"/>
                  <a:pt x="535" y="150"/>
                </a:cubicBezTo>
                <a:close/>
                <a:moveTo>
                  <a:pt x="479" y="206"/>
                </a:moveTo>
                <a:lnTo>
                  <a:pt x="399" y="286"/>
                </a:lnTo>
                <a:cubicBezTo>
                  <a:pt x="396" y="289"/>
                  <a:pt x="391" y="289"/>
                  <a:pt x="388" y="286"/>
                </a:cubicBezTo>
                <a:cubicBezTo>
                  <a:pt x="385" y="283"/>
                  <a:pt x="385" y="277"/>
                  <a:pt x="388" y="274"/>
                </a:cubicBezTo>
                <a:lnTo>
                  <a:pt x="467" y="195"/>
                </a:lnTo>
                <a:cubicBezTo>
                  <a:pt x="470" y="192"/>
                  <a:pt x="475" y="192"/>
                  <a:pt x="479" y="195"/>
                </a:cubicBezTo>
                <a:cubicBezTo>
                  <a:pt x="482" y="198"/>
                  <a:pt x="482" y="203"/>
                  <a:pt x="479" y="206"/>
                </a:cubicBezTo>
                <a:close/>
                <a:moveTo>
                  <a:pt x="342" y="342"/>
                </a:moveTo>
                <a:lnTo>
                  <a:pt x="342" y="342"/>
                </a:lnTo>
                <a:cubicBezTo>
                  <a:pt x="339" y="345"/>
                  <a:pt x="334" y="345"/>
                  <a:pt x="331" y="342"/>
                </a:cubicBezTo>
                <a:cubicBezTo>
                  <a:pt x="328" y="339"/>
                  <a:pt x="328" y="334"/>
                  <a:pt x="332" y="331"/>
                </a:cubicBezTo>
                <a:lnTo>
                  <a:pt x="332" y="331"/>
                </a:lnTo>
                <a:cubicBezTo>
                  <a:pt x="335" y="328"/>
                  <a:pt x="340" y="328"/>
                  <a:pt x="343" y="331"/>
                </a:cubicBezTo>
                <a:cubicBezTo>
                  <a:pt x="346" y="334"/>
                  <a:pt x="346" y="339"/>
                  <a:pt x="342" y="342"/>
                </a:cubicBezTo>
                <a:close/>
                <a:moveTo>
                  <a:pt x="286" y="399"/>
                </a:moveTo>
                <a:lnTo>
                  <a:pt x="207" y="478"/>
                </a:lnTo>
                <a:cubicBezTo>
                  <a:pt x="204" y="481"/>
                  <a:pt x="199" y="481"/>
                  <a:pt x="196" y="478"/>
                </a:cubicBezTo>
                <a:cubicBezTo>
                  <a:pt x="193" y="475"/>
                  <a:pt x="193" y="470"/>
                  <a:pt x="196" y="467"/>
                </a:cubicBezTo>
                <a:lnTo>
                  <a:pt x="275" y="387"/>
                </a:lnTo>
                <a:cubicBezTo>
                  <a:pt x="278" y="384"/>
                  <a:pt x="283" y="384"/>
                  <a:pt x="286" y="387"/>
                </a:cubicBezTo>
                <a:cubicBezTo>
                  <a:pt x="289" y="391"/>
                  <a:pt x="289" y="396"/>
                  <a:pt x="286" y="399"/>
                </a:cubicBezTo>
                <a:close/>
                <a:moveTo>
                  <a:pt x="150" y="535"/>
                </a:moveTo>
                <a:lnTo>
                  <a:pt x="150" y="535"/>
                </a:lnTo>
                <a:cubicBezTo>
                  <a:pt x="147" y="538"/>
                  <a:pt x="142" y="538"/>
                  <a:pt x="139" y="534"/>
                </a:cubicBezTo>
                <a:cubicBezTo>
                  <a:pt x="136" y="531"/>
                  <a:pt x="136" y="526"/>
                  <a:pt x="139" y="523"/>
                </a:cubicBezTo>
                <a:lnTo>
                  <a:pt x="139" y="523"/>
                </a:lnTo>
                <a:cubicBezTo>
                  <a:pt x="143" y="520"/>
                  <a:pt x="148" y="520"/>
                  <a:pt x="151" y="524"/>
                </a:cubicBezTo>
                <a:cubicBezTo>
                  <a:pt x="154" y="527"/>
                  <a:pt x="153" y="532"/>
                  <a:pt x="150" y="535"/>
                </a:cubicBezTo>
                <a:close/>
                <a:moveTo>
                  <a:pt x="94" y="591"/>
                </a:moveTo>
                <a:lnTo>
                  <a:pt x="15" y="670"/>
                </a:lnTo>
                <a:cubicBezTo>
                  <a:pt x="11" y="673"/>
                  <a:pt x="6" y="673"/>
                  <a:pt x="3" y="670"/>
                </a:cubicBezTo>
                <a:cubicBezTo>
                  <a:pt x="0" y="667"/>
                  <a:pt x="0" y="662"/>
                  <a:pt x="3" y="659"/>
                </a:cubicBezTo>
                <a:lnTo>
                  <a:pt x="83" y="580"/>
                </a:lnTo>
                <a:cubicBezTo>
                  <a:pt x="86" y="577"/>
                  <a:pt x="91" y="577"/>
                  <a:pt x="94" y="580"/>
                </a:cubicBezTo>
                <a:cubicBezTo>
                  <a:pt x="97" y="583"/>
                  <a:pt x="97" y="588"/>
                  <a:pt x="94" y="591"/>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5" name="Freeform 346"/>
          <p:cNvSpPr>
            <a:spLocks noEditPoints="1"/>
          </p:cNvSpPr>
          <p:nvPr/>
        </p:nvSpPr>
        <p:spPr bwMode="auto">
          <a:xfrm>
            <a:off x="3536951" y="2432050"/>
            <a:ext cx="122238" cy="120650"/>
          </a:xfrm>
          <a:custGeom>
            <a:avLst/>
            <a:gdLst>
              <a:gd name="T0" fmla="*/ 14 w 674"/>
              <a:gd name="T1" fmla="*/ 3 h 674"/>
              <a:gd name="T2" fmla="*/ 94 w 674"/>
              <a:gd name="T3" fmla="*/ 83 h 674"/>
              <a:gd name="T4" fmla="*/ 94 w 674"/>
              <a:gd name="T5" fmla="*/ 94 h 674"/>
              <a:gd name="T6" fmla="*/ 82 w 674"/>
              <a:gd name="T7" fmla="*/ 94 h 674"/>
              <a:gd name="T8" fmla="*/ 3 w 674"/>
              <a:gd name="T9" fmla="*/ 15 h 674"/>
              <a:gd name="T10" fmla="*/ 3 w 674"/>
              <a:gd name="T11" fmla="*/ 3 h 674"/>
              <a:gd name="T12" fmla="*/ 14 w 674"/>
              <a:gd name="T13" fmla="*/ 3 h 674"/>
              <a:gd name="T14" fmla="*/ 150 w 674"/>
              <a:gd name="T15" fmla="*/ 139 h 674"/>
              <a:gd name="T16" fmla="*/ 150 w 674"/>
              <a:gd name="T17" fmla="*/ 139 h 674"/>
              <a:gd name="T18" fmla="*/ 150 w 674"/>
              <a:gd name="T19" fmla="*/ 151 h 674"/>
              <a:gd name="T20" fmla="*/ 139 w 674"/>
              <a:gd name="T21" fmla="*/ 151 h 674"/>
              <a:gd name="T22" fmla="*/ 139 w 674"/>
              <a:gd name="T23" fmla="*/ 151 h 674"/>
              <a:gd name="T24" fmla="*/ 139 w 674"/>
              <a:gd name="T25" fmla="*/ 139 h 674"/>
              <a:gd name="T26" fmla="*/ 150 w 674"/>
              <a:gd name="T27" fmla="*/ 139 h 674"/>
              <a:gd name="T28" fmla="*/ 207 w 674"/>
              <a:gd name="T29" fmla="*/ 196 h 674"/>
              <a:gd name="T30" fmla="*/ 286 w 674"/>
              <a:gd name="T31" fmla="*/ 275 h 674"/>
              <a:gd name="T32" fmla="*/ 286 w 674"/>
              <a:gd name="T33" fmla="*/ 286 h 674"/>
              <a:gd name="T34" fmla="*/ 275 w 674"/>
              <a:gd name="T35" fmla="*/ 286 h 674"/>
              <a:gd name="T36" fmla="*/ 195 w 674"/>
              <a:gd name="T37" fmla="*/ 207 h 674"/>
              <a:gd name="T38" fmla="*/ 195 w 674"/>
              <a:gd name="T39" fmla="*/ 196 h 674"/>
              <a:gd name="T40" fmla="*/ 207 w 674"/>
              <a:gd name="T41" fmla="*/ 196 h 674"/>
              <a:gd name="T42" fmla="*/ 343 w 674"/>
              <a:gd name="T43" fmla="*/ 332 h 674"/>
              <a:gd name="T44" fmla="*/ 343 w 674"/>
              <a:gd name="T45" fmla="*/ 332 h 674"/>
              <a:gd name="T46" fmla="*/ 343 w 674"/>
              <a:gd name="T47" fmla="*/ 343 h 674"/>
              <a:gd name="T48" fmla="*/ 331 w 674"/>
              <a:gd name="T49" fmla="*/ 343 h 674"/>
              <a:gd name="T50" fmla="*/ 331 w 674"/>
              <a:gd name="T51" fmla="*/ 343 h 674"/>
              <a:gd name="T52" fmla="*/ 331 w 674"/>
              <a:gd name="T53" fmla="*/ 332 h 674"/>
              <a:gd name="T54" fmla="*/ 343 w 674"/>
              <a:gd name="T55" fmla="*/ 332 h 674"/>
              <a:gd name="T56" fmla="*/ 399 w 674"/>
              <a:gd name="T57" fmla="*/ 388 h 674"/>
              <a:gd name="T58" fmla="*/ 478 w 674"/>
              <a:gd name="T59" fmla="*/ 467 h 674"/>
              <a:gd name="T60" fmla="*/ 478 w 674"/>
              <a:gd name="T61" fmla="*/ 479 h 674"/>
              <a:gd name="T62" fmla="*/ 467 w 674"/>
              <a:gd name="T63" fmla="*/ 479 h 674"/>
              <a:gd name="T64" fmla="*/ 388 w 674"/>
              <a:gd name="T65" fmla="*/ 399 h 674"/>
              <a:gd name="T66" fmla="*/ 388 w 674"/>
              <a:gd name="T67" fmla="*/ 388 h 674"/>
              <a:gd name="T68" fmla="*/ 399 w 674"/>
              <a:gd name="T69" fmla="*/ 388 h 674"/>
              <a:gd name="T70" fmla="*/ 535 w 674"/>
              <a:gd name="T71" fmla="*/ 524 h 674"/>
              <a:gd name="T72" fmla="*/ 535 w 674"/>
              <a:gd name="T73" fmla="*/ 524 h 674"/>
              <a:gd name="T74" fmla="*/ 535 w 674"/>
              <a:gd name="T75" fmla="*/ 535 h 674"/>
              <a:gd name="T76" fmla="*/ 524 w 674"/>
              <a:gd name="T77" fmla="*/ 535 h 674"/>
              <a:gd name="T78" fmla="*/ 524 w 674"/>
              <a:gd name="T79" fmla="*/ 535 h 674"/>
              <a:gd name="T80" fmla="*/ 524 w 674"/>
              <a:gd name="T81" fmla="*/ 524 h 674"/>
              <a:gd name="T82" fmla="*/ 535 w 674"/>
              <a:gd name="T83" fmla="*/ 524 h 674"/>
              <a:gd name="T84" fmla="*/ 591 w 674"/>
              <a:gd name="T85" fmla="*/ 580 h 674"/>
              <a:gd name="T86" fmla="*/ 671 w 674"/>
              <a:gd name="T87" fmla="*/ 660 h 674"/>
              <a:gd name="T88" fmla="*/ 671 w 674"/>
              <a:gd name="T89" fmla="*/ 671 h 674"/>
              <a:gd name="T90" fmla="*/ 659 w 674"/>
              <a:gd name="T91" fmla="*/ 671 h 674"/>
              <a:gd name="T92" fmla="*/ 580 w 674"/>
              <a:gd name="T93" fmla="*/ 592 h 674"/>
              <a:gd name="T94" fmla="*/ 580 w 674"/>
              <a:gd name="T95" fmla="*/ 580 h 674"/>
              <a:gd name="T96" fmla="*/ 591 w 674"/>
              <a:gd name="T97" fmla="*/ 58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674">
                <a:moveTo>
                  <a:pt x="14" y="3"/>
                </a:moveTo>
                <a:lnTo>
                  <a:pt x="94" y="83"/>
                </a:lnTo>
                <a:cubicBezTo>
                  <a:pt x="97" y="86"/>
                  <a:pt x="97" y="91"/>
                  <a:pt x="94" y="94"/>
                </a:cubicBezTo>
                <a:cubicBezTo>
                  <a:pt x="91" y="97"/>
                  <a:pt x="85" y="97"/>
                  <a:pt x="82" y="94"/>
                </a:cubicBezTo>
                <a:lnTo>
                  <a:pt x="3" y="15"/>
                </a:lnTo>
                <a:cubicBezTo>
                  <a:pt x="0" y="12"/>
                  <a:pt x="0" y="7"/>
                  <a:pt x="3" y="3"/>
                </a:cubicBezTo>
                <a:cubicBezTo>
                  <a:pt x="6" y="0"/>
                  <a:pt x="11" y="0"/>
                  <a:pt x="14" y="3"/>
                </a:cubicBezTo>
                <a:close/>
                <a:moveTo>
                  <a:pt x="150" y="139"/>
                </a:moveTo>
                <a:lnTo>
                  <a:pt x="150" y="139"/>
                </a:lnTo>
                <a:cubicBezTo>
                  <a:pt x="153" y="142"/>
                  <a:pt x="153" y="147"/>
                  <a:pt x="150" y="151"/>
                </a:cubicBezTo>
                <a:cubicBezTo>
                  <a:pt x="147" y="154"/>
                  <a:pt x="142" y="154"/>
                  <a:pt x="139" y="151"/>
                </a:cubicBezTo>
                <a:lnTo>
                  <a:pt x="139" y="151"/>
                </a:lnTo>
                <a:cubicBezTo>
                  <a:pt x="136" y="147"/>
                  <a:pt x="136" y="142"/>
                  <a:pt x="139" y="139"/>
                </a:cubicBezTo>
                <a:cubicBezTo>
                  <a:pt x="142" y="136"/>
                  <a:pt x="147" y="136"/>
                  <a:pt x="150" y="139"/>
                </a:cubicBezTo>
                <a:close/>
                <a:moveTo>
                  <a:pt x="207" y="196"/>
                </a:moveTo>
                <a:lnTo>
                  <a:pt x="286" y="275"/>
                </a:lnTo>
                <a:cubicBezTo>
                  <a:pt x="289" y="278"/>
                  <a:pt x="289" y="283"/>
                  <a:pt x="286" y="286"/>
                </a:cubicBezTo>
                <a:cubicBezTo>
                  <a:pt x="283" y="289"/>
                  <a:pt x="278" y="289"/>
                  <a:pt x="275" y="286"/>
                </a:cubicBezTo>
                <a:lnTo>
                  <a:pt x="195" y="207"/>
                </a:lnTo>
                <a:cubicBezTo>
                  <a:pt x="192" y="204"/>
                  <a:pt x="192" y="199"/>
                  <a:pt x="195" y="196"/>
                </a:cubicBezTo>
                <a:cubicBezTo>
                  <a:pt x="199" y="193"/>
                  <a:pt x="204" y="193"/>
                  <a:pt x="207" y="196"/>
                </a:cubicBezTo>
                <a:close/>
                <a:moveTo>
                  <a:pt x="343" y="332"/>
                </a:moveTo>
                <a:lnTo>
                  <a:pt x="343" y="332"/>
                </a:lnTo>
                <a:cubicBezTo>
                  <a:pt x="346" y="335"/>
                  <a:pt x="346" y="340"/>
                  <a:pt x="343" y="343"/>
                </a:cubicBezTo>
                <a:cubicBezTo>
                  <a:pt x="339" y="346"/>
                  <a:pt x="334" y="346"/>
                  <a:pt x="331" y="343"/>
                </a:cubicBezTo>
                <a:lnTo>
                  <a:pt x="331" y="343"/>
                </a:lnTo>
                <a:cubicBezTo>
                  <a:pt x="328" y="340"/>
                  <a:pt x="328" y="335"/>
                  <a:pt x="331" y="332"/>
                </a:cubicBezTo>
                <a:cubicBezTo>
                  <a:pt x="334" y="328"/>
                  <a:pt x="339" y="328"/>
                  <a:pt x="343" y="332"/>
                </a:cubicBezTo>
                <a:close/>
                <a:moveTo>
                  <a:pt x="399" y="388"/>
                </a:moveTo>
                <a:lnTo>
                  <a:pt x="478" y="467"/>
                </a:lnTo>
                <a:cubicBezTo>
                  <a:pt x="481" y="470"/>
                  <a:pt x="481" y="476"/>
                  <a:pt x="478" y="479"/>
                </a:cubicBezTo>
                <a:cubicBezTo>
                  <a:pt x="475" y="482"/>
                  <a:pt x="470" y="482"/>
                  <a:pt x="467" y="479"/>
                </a:cubicBezTo>
                <a:lnTo>
                  <a:pt x="388" y="399"/>
                </a:lnTo>
                <a:cubicBezTo>
                  <a:pt x="385" y="396"/>
                  <a:pt x="385" y="391"/>
                  <a:pt x="388" y="388"/>
                </a:cubicBezTo>
                <a:cubicBezTo>
                  <a:pt x="391" y="385"/>
                  <a:pt x="396" y="385"/>
                  <a:pt x="399" y="388"/>
                </a:cubicBezTo>
                <a:close/>
                <a:moveTo>
                  <a:pt x="535" y="524"/>
                </a:moveTo>
                <a:lnTo>
                  <a:pt x="535" y="524"/>
                </a:lnTo>
                <a:cubicBezTo>
                  <a:pt x="538" y="527"/>
                  <a:pt x="538" y="532"/>
                  <a:pt x="535" y="535"/>
                </a:cubicBezTo>
                <a:cubicBezTo>
                  <a:pt x="532" y="538"/>
                  <a:pt x="527" y="538"/>
                  <a:pt x="524" y="535"/>
                </a:cubicBezTo>
                <a:lnTo>
                  <a:pt x="524" y="535"/>
                </a:lnTo>
                <a:cubicBezTo>
                  <a:pt x="520" y="532"/>
                  <a:pt x="520" y="527"/>
                  <a:pt x="524" y="524"/>
                </a:cubicBezTo>
                <a:cubicBezTo>
                  <a:pt x="527" y="521"/>
                  <a:pt x="532" y="521"/>
                  <a:pt x="535" y="524"/>
                </a:cubicBezTo>
                <a:close/>
                <a:moveTo>
                  <a:pt x="591" y="580"/>
                </a:moveTo>
                <a:lnTo>
                  <a:pt x="671" y="660"/>
                </a:lnTo>
                <a:cubicBezTo>
                  <a:pt x="674" y="663"/>
                  <a:pt x="674" y="668"/>
                  <a:pt x="671" y="671"/>
                </a:cubicBezTo>
                <a:cubicBezTo>
                  <a:pt x="668" y="674"/>
                  <a:pt x="662" y="674"/>
                  <a:pt x="659" y="671"/>
                </a:cubicBezTo>
                <a:lnTo>
                  <a:pt x="580" y="592"/>
                </a:lnTo>
                <a:cubicBezTo>
                  <a:pt x="577" y="589"/>
                  <a:pt x="577" y="584"/>
                  <a:pt x="580" y="580"/>
                </a:cubicBezTo>
                <a:cubicBezTo>
                  <a:pt x="583" y="577"/>
                  <a:pt x="588" y="577"/>
                  <a:pt x="591" y="580"/>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6" name="Freeform 347"/>
          <p:cNvSpPr>
            <a:spLocks noEditPoints="1"/>
          </p:cNvSpPr>
          <p:nvPr/>
        </p:nvSpPr>
        <p:spPr bwMode="auto">
          <a:xfrm>
            <a:off x="2681288" y="1573213"/>
            <a:ext cx="122238" cy="120650"/>
          </a:xfrm>
          <a:custGeom>
            <a:avLst/>
            <a:gdLst>
              <a:gd name="T0" fmla="*/ 659 w 674"/>
              <a:gd name="T1" fmla="*/ 671 h 674"/>
              <a:gd name="T2" fmla="*/ 580 w 674"/>
              <a:gd name="T3" fmla="*/ 591 h 674"/>
              <a:gd name="T4" fmla="*/ 580 w 674"/>
              <a:gd name="T5" fmla="*/ 580 h 674"/>
              <a:gd name="T6" fmla="*/ 591 w 674"/>
              <a:gd name="T7" fmla="*/ 580 h 674"/>
              <a:gd name="T8" fmla="*/ 671 w 674"/>
              <a:gd name="T9" fmla="*/ 659 h 674"/>
              <a:gd name="T10" fmla="*/ 671 w 674"/>
              <a:gd name="T11" fmla="*/ 671 h 674"/>
              <a:gd name="T12" fmla="*/ 659 w 674"/>
              <a:gd name="T13" fmla="*/ 671 h 674"/>
              <a:gd name="T14" fmla="*/ 523 w 674"/>
              <a:gd name="T15" fmla="*/ 535 h 674"/>
              <a:gd name="T16" fmla="*/ 523 w 674"/>
              <a:gd name="T17" fmla="*/ 535 h 674"/>
              <a:gd name="T18" fmla="*/ 523 w 674"/>
              <a:gd name="T19" fmla="*/ 523 h 674"/>
              <a:gd name="T20" fmla="*/ 535 w 674"/>
              <a:gd name="T21" fmla="*/ 523 h 674"/>
              <a:gd name="T22" fmla="*/ 535 w 674"/>
              <a:gd name="T23" fmla="*/ 523 h 674"/>
              <a:gd name="T24" fmla="*/ 535 w 674"/>
              <a:gd name="T25" fmla="*/ 535 h 674"/>
              <a:gd name="T26" fmla="*/ 523 w 674"/>
              <a:gd name="T27" fmla="*/ 535 h 674"/>
              <a:gd name="T28" fmla="*/ 467 w 674"/>
              <a:gd name="T29" fmla="*/ 478 h 674"/>
              <a:gd name="T30" fmla="*/ 388 w 674"/>
              <a:gd name="T31" fmla="*/ 399 h 674"/>
              <a:gd name="T32" fmla="*/ 388 w 674"/>
              <a:gd name="T33" fmla="*/ 388 h 674"/>
              <a:gd name="T34" fmla="*/ 399 w 674"/>
              <a:gd name="T35" fmla="*/ 388 h 674"/>
              <a:gd name="T36" fmla="*/ 478 w 674"/>
              <a:gd name="T37" fmla="*/ 467 h 674"/>
              <a:gd name="T38" fmla="*/ 478 w 674"/>
              <a:gd name="T39" fmla="*/ 478 h 674"/>
              <a:gd name="T40" fmla="*/ 467 w 674"/>
              <a:gd name="T41" fmla="*/ 478 h 674"/>
              <a:gd name="T42" fmla="*/ 331 w 674"/>
              <a:gd name="T43" fmla="*/ 342 h 674"/>
              <a:gd name="T44" fmla="*/ 331 w 674"/>
              <a:gd name="T45" fmla="*/ 342 h 674"/>
              <a:gd name="T46" fmla="*/ 331 w 674"/>
              <a:gd name="T47" fmla="*/ 331 h 674"/>
              <a:gd name="T48" fmla="*/ 342 w 674"/>
              <a:gd name="T49" fmla="*/ 331 h 674"/>
              <a:gd name="T50" fmla="*/ 342 w 674"/>
              <a:gd name="T51" fmla="*/ 331 h 674"/>
              <a:gd name="T52" fmla="*/ 342 w 674"/>
              <a:gd name="T53" fmla="*/ 342 h 674"/>
              <a:gd name="T54" fmla="*/ 331 w 674"/>
              <a:gd name="T55" fmla="*/ 342 h 674"/>
              <a:gd name="T56" fmla="*/ 275 w 674"/>
              <a:gd name="T57" fmla="*/ 286 h 674"/>
              <a:gd name="T58" fmla="*/ 195 w 674"/>
              <a:gd name="T59" fmla="*/ 207 h 674"/>
              <a:gd name="T60" fmla="*/ 195 w 674"/>
              <a:gd name="T61" fmla="*/ 195 h 674"/>
              <a:gd name="T62" fmla="*/ 207 w 674"/>
              <a:gd name="T63" fmla="*/ 195 h 674"/>
              <a:gd name="T64" fmla="*/ 286 w 674"/>
              <a:gd name="T65" fmla="*/ 275 h 674"/>
              <a:gd name="T66" fmla="*/ 286 w 674"/>
              <a:gd name="T67" fmla="*/ 286 h 674"/>
              <a:gd name="T68" fmla="*/ 275 w 674"/>
              <a:gd name="T69" fmla="*/ 286 h 674"/>
              <a:gd name="T70" fmla="*/ 139 w 674"/>
              <a:gd name="T71" fmla="*/ 150 h 674"/>
              <a:gd name="T72" fmla="*/ 139 w 674"/>
              <a:gd name="T73" fmla="*/ 150 h 674"/>
              <a:gd name="T74" fmla="*/ 139 w 674"/>
              <a:gd name="T75" fmla="*/ 139 h 674"/>
              <a:gd name="T76" fmla="*/ 150 w 674"/>
              <a:gd name="T77" fmla="*/ 139 h 674"/>
              <a:gd name="T78" fmla="*/ 150 w 674"/>
              <a:gd name="T79" fmla="*/ 139 h 674"/>
              <a:gd name="T80" fmla="*/ 150 w 674"/>
              <a:gd name="T81" fmla="*/ 150 h 674"/>
              <a:gd name="T82" fmla="*/ 139 w 674"/>
              <a:gd name="T83" fmla="*/ 150 h 674"/>
              <a:gd name="T84" fmla="*/ 82 w 674"/>
              <a:gd name="T85" fmla="*/ 93 h 674"/>
              <a:gd name="T86" fmla="*/ 3 w 674"/>
              <a:gd name="T87" fmla="*/ 14 h 674"/>
              <a:gd name="T88" fmla="*/ 3 w 674"/>
              <a:gd name="T89" fmla="*/ 3 h 674"/>
              <a:gd name="T90" fmla="*/ 14 w 674"/>
              <a:gd name="T91" fmla="*/ 3 h 674"/>
              <a:gd name="T92" fmla="*/ 94 w 674"/>
              <a:gd name="T93" fmla="*/ 82 h 674"/>
              <a:gd name="T94" fmla="*/ 94 w 674"/>
              <a:gd name="T95" fmla="*/ 93 h 674"/>
              <a:gd name="T96" fmla="*/ 82 w 674"/>
              <a:gd name="T97" fmla="*/ 9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674">
                <a:moveTo>
                  <a:pt x="659" y="671"/>
                </a:moveTo>
                <a:lnTo>
                  <a:pt x="580" y="591"/>
                </a:lnTo>
                <a:cubicBezTo>
                  <a:pt x="577" y="588"/>
                  <a:pt x="577" y="583"/>
                  <a:pt x="580" y="580"/>
                </a:cubicBezTo>
                <a:cubicBezTo>
                  <a:pt x="583" y="577"/>
                  <a:pt x="588" y="577"/>
                  <a:pt x="591" y="580"/>
                </a:cubicBezTo>
                <a:lnTo>
                  <a:pt x="671" y="659"/>
                </a:lnTo>
                <a:cubicBezTo>
                  <a:pt x="674" y="662"/>
                  <a:pt x="674" y="667"/>
                  <a:pt x="671" y="671"/>
                </a:cubicBezTo>
                <a:cubicBezTo>
                  <a:pt x="667" y="674"/>
                  <a:pt x="662" y="674"/>
                  <a:pt x="659" y="671"/>
                </a:cubicBezTo>
                <a:close/>
                <a:moveTo>
                  <a:pt x="523" y="535"/>
                </a:moveTo>
                <a:lnTo>
                  <a:pt x="523" y="535"/>
                </a:lnTo>
                <a:cubicBezTo>
                  <a:pt x="520" y="532"/>
                  <a:pt x="520" y="527"/>
                  <a:pt x="523" y="523"/>
                </a:cubicBezTo>
                <a:cubicBezTo>
                  <a:pt x="527" y="520"/>
                  <a:pt x="532" y="520"/>
                  <a:pt x="535" y="523"/>
                </a:cubicBezTo>
                <a:lnTo>
                  <a:pt x="535" y="523"/>
                </a:lnTo>
                <a:cubicBezTo>
                  <a:pt x="538" y="527"/>
                  <a:pt x="538" y="532"/>
                  <a:pt x="535" y="535"/>
                </a:cubicBezTo>
                <a:cubicBezTo>
                  <a:pt x="532" y="538"/>
                  <a:pt x="527" y="538"/>
                  <a:pt x="523" y="535"/>
                </a:cubicBezTo>
                <a:close/>
                <a:moveTo>
                  <a:pt x="467" y="478"/>
                </a:moveTo>
                <a:lnTo>
                  <a:pt x="388" y="399"/>
                </a:lnTo>
                <a:cubicBezTo>
                  <a:pt x="385" y="396"/>
                  <a:pt x="385" y="391"/>
                  <a:pt x="388" y="388"/>
                </a:cubicBezTo>
                <a:cubicBezTo>
                  <a:pt x="391" y="385"/>
                  <a:pt x="396" y="385"/>
                  <a:pt x="399" y="388"/>
                </a:cubicBezTo>
                <a:lnTo>
                  <a:pt x="478" y="467"/>
                </a:lnTo>
                <a:cubicBezTo>
                  <a:pt x="481" y="470"/>
                  <a:pt x="481" y="475"/>
                  <a:pt x="478" y="478"/>
                </a:cubicBezTo>
                <a:cubicBezTo>
                  <a:pt x="475" y="481"/>
                  <a:pt x="470" y="481"/>
                  <a:pt x="467" y="478"/>
                </a:cubicBezTo>
                <a:close/>
                <a:moveTo>
                  <a:pt x="331" y="342"/>
                </a:moveTo>
                <a:lnTo>
                  <a:pt x="331" y="342"/>
                </a:lnTo>
                <a:cubicBezTo>
                  <a:pt x="328" y="339"/>
                  <a:pt x="328" y="334"/>
                  <a:pt x="331" y="331"/>
                </a:cubicBezTo>
                <a:cubicBezTo>
                  <a:pt x="334" y="328"/>
                  <a:pt x="339" y="328"/>
                  <a:pt x="342" y="331"/>
                </a:cubicBezTo>
                <a:lnTo>
                  <a:pt x="342" y="331"/>
                </a:lnTo>
                <a:cubicBezTo>
                  <a:pt x="346" y="334"/>
                  <a:pt x="346" y="339"/>
                  <a:pt x="342" y="342"/>
                </a:cubicBezTo>
                <a:cubicBezTo>
                  <a:pt x="339" y="346"/>
                  <a:pt x="334" y="346"/>
                  <a:pt x="331" y="342"/>
                </a:cubicBezTo>
                <a:close/>
                <a:moveTo>
                  <a:pt x="275" y="286"/>
                </a:moveTo>
                <a:lnTo>
                  <a:pt x="195" y="207"/>
                </a:lnTo>
                <a:cubicBezTo>
                  <a:pt x="192" y="204"/>
                  <a:pt x="192" y="198"/>
                  <a:pt x="195" y="195"/>
                </a:cubicBezTo>
                <a:cubicBezTo>
                  <a:pt x="198" y="192"/>
                  <a:pt x="204" y="192"/>
                  <a:pt x="207" y="195"/>
                </a:cubicBezTo>
                <a:lnTo>
                  <a:pt x="286" y="275"/>
                </a:lnTo>
                <a:cubicBezTo>
                  <a:pt x="289" y="278"/>
                  <a:pt x="289" y="283"/>
                  <a:pt x="286" y="286"/>
                </a:cubicBezTo>
                <a:cubicBezTo>
                  <a:pt x="283" y="289"/>
                  <a:pt x="278" y="289"/>
                  <a:pt x="275" y="286"/>
                </a:cubicBezTo>
                <a:close/>
                <a:moveTo>
                  <a:pt x="139" y="150"/>
                </a:moveTo>
                <a:lnTo>
                  <a:pt x="139" y="150"/>
                </a:lnTo>
                <a:cubicBezTo>
                  <a:pt x="136" y="147"/>
                  <a:pt x="136" y="142"/>
                  <a:pt x="139" y="139"/>
                </a:cubicBezTo>
                <a:cubicBezTo>
                  <a:pt x="142" y="136"/>
                  <a:pt x="147" y="136"/>
                  <a:pt x="150" y="139"/>
                </a:cubicBezTo>
                <a:lnTo>
                  <a:pt x="150" y="139"/>
                </a:lnTo>
                <a:cubicBezTo>
                  <a:pt x="153" y="142"/>
                  <a:pt x="153" y="147"/>
                  <a:pt x="150" y="150"/>
                </a:cubicBezTo>
                <a:cubicBezTo>
                  <a:pt x="147" y="153"/>
                  <a:pt x="142" y="153"/>
                  <a:pt x="139" y="150"/>
                </a:cubicBezTo>
                <a:close/>
                <a:moveTo>
                  <a:pt x="82" y="93"/>
                </a:moveTo>
                <a:lnTo>
                  <a:pt x="3" y="14"/>
                </a:lnTo>
                <a:cubicBezTo>
                  <a:pt x="0" y="11"/>
                  <a:pt x="0" y="6"/>
                  <a:pt x="3" y="3"/>
                </a:cubicBezTo>
                <a:cubicBezTo>
                  <a:pt x="6" y="0"/>
                  <a:pt x="11" y="0"/>
                  <a:pt x="14" y="3"/>
                </a:cubicBezTo>
                <a:lnTo>
                  <a:pt x="94" y="82"/>
                </a:lnTo>
                <a:cubicBezTo>
                  <a:pt x="97" y="85"/>
                  <a:pt x="97" y="90"/>
                  <a:pt x="94" y="93"/>
                </a:cubicBezTo>
                <a:cubicBezTo>
                  <a:pt x="90" y="97"/>
                  <a:pt x="85" y="97"/>
                  <a:pt x="82" y="93"/>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7" name="Freeform 348"/>
          <p:cNvSpPr>
            <a:spLocks noEditPoints="1"/>
          </p:cNvSpPr>
          <p:nvPr/>
        </p:nvSpPr>
        <p:spPr bwMode="auto">
          <a:xfrm>
            <a:off x="3554413" y="1563689"/>
            <a:ext cx="122238" cy="122237"/>
          </a:xfrm>
          <a:custGeom>
            <a:avLst/>
            <a:gdLst>
              <a:gd name="T0" fmla="*/ 3 w 674"/>
              <a:gd name="T1" fmla="*/ 660 h 674"/>
              <a:gd name="T2" fmla="*/ 82 w 674"/>
              <a:gd name="T3" fmla="*/ 581 h 674"/>
              <a:gd name="T4" fmla="*/ 93 w 674"/>
              <a:gd name="T5" fmla="*/ 581 h 674"/>
              <a:gd name="T6" fmla="*/ 93 w 674"/>
              <a:gd name="T7" fmla="*/ 592 h 674"/>
              <a:gd name="T8" fmla="*/ 14 w 674"/>
              <a:gd name="T9" fmla="*/ 671 h 674"/>
              <a:gd name="T10" fmla="*/ 3 w 674"/>
              <a:gd name="T11" fmla="*/ 671 h 674"/>
              <a:gd name="T12" fmla="*/ 3 w 674"/>
              <a:gd name="T13" fmla="*/ 660 h 674"/>
              <a:gd name="T14" fmla="*/ 138 w 674"/>
              <a:gd name="T15" fmla="*/ 524 h 674"/>
              <a:gd name="T16" fmla="*/ 138 w 674"/>
              <a:gd name="T17" fmla="*/ 524 h 674"/>
              <a:gd name="T18" fmla="*/ 150 w 674"/>
              <a:gd name="T19" fmla="*/ 524 h 674"/>
              <a:gd name="T20" fmla="*/ 150 w 674"/>
              <a:gd name="T21" fmla="*/ 535 h 674"/>
              <a:gd name="T22" fmla="*/ 150 w 674"/>
              <a:gd name="T23" fmla="*/ 535 h 674"/>
              <a:gd name="T24" fmla="*/ 139 w 674"/>
              <a:gd name="T25" fmla="*/ 536 h 674"/>
              <a:gd name="T26" fmla="*/ 138 w 674"/>
              <a:gd name="T27" fmla="*/ 524 h 674"/>
              <a:gd name="T28" fmla="*/ 195 w 674"/>
              <a:gd name="T29" fmla="*/ 468 h 674"/>
              <a:gd name="T30" fmla="*/ 274 w 674"/>
              <a:gd name="T31" fmla="*/ 388 h 674"/>
              <a:gd name="T32" fmla="*/ 286 w 674"/>
              <a:gd name="T33" fmla="*/ 388 h 674"/>
              <a:gd name="T34" fmla="*/ 286 w 674"/>
              <a:gd name="T35" fmla="*/ 400 h 674"/>
              <a:gd name="T36" fmla="*/ 206 w 674"/>
              <a:gd name="T37" fmla="*/ 479 h 674"/>
              <a:gd name="T38" fmla="*/ 195 w 674"/>
              <a:gd name="T39" fmla="*/ 479 h 674"/>
              <a:gd name="T40" fmla="*/ 195 w 674"/>
              <a:gd name="T41" fmla="*/ 468 h 674"/>
              <a:gd name="T42" fmla="*/ 331 w 674"/>
              <a:gd name="T43" fmla="*/ 332 h 674"/>
              <a:gd name="T44" fmla="*/ 331 w 674"/>
              <a:gd name="T45" fmla="*/ 332 h 674"/>
              <a:gd name="T46" fmla="*/ 342 w 674"/>
              <a:gd name="T47" fmla="*/ 331 h 674"/>
              <a:gd name="T48" fmla="*/ 343 w 674"/>
              <a:gd name="T49" fmla="*/ 343 h 674"/>
              <a:gd name="T50" fmla="*/ 342 w 674"/>
              <a:gd name="T51" fmla="*/ 343 h 674"/>
              <a:gd name="T52" fmla="*/ 331 w 674"/>
              <a:gd name="T53" fmla="*/ 343 h 674"/>
              <a:gd name="T54" fmla="*/ 331 w 674"/>
              <a:gd name="T55" fmla="*/ 332 h 674"/>
              <a:gd name="T56" fmla="*/ 388 w 674"/>
              <a:gd name="T57" fmla="*/ 275 h 674"/>
              <a:gd name="T58" fmla="*/ 467 w 674"/>
              <a:gd name="T59" fmla="*/ 196 h 674"/>
              <a:gd name="T60" fmla="*/ 478 w 674"/>
              <a:gd name="T61" fmla="*/ 196 h 674"/>
              <a:gd name="T62" fmla="*/ 478 w 674"/>
              <a:gd name="T63" fmla="*/ 207 h 674"/>
              <a:gd name="T64" fmla="*/ 399 w 674"/>
              <a:gd name="T65" fmla="*/ 286 h 674"/>
              <a:gd name="T66" fmla="*/ 388 w 674"/>
              <a:gd name="T67" fmla="*/ 286 h 674"/>
              <a:gd name="T68" fmla="*/ 388 w 674"/>
              <a:gd name="T69" fmla="*/ 275 h 674"/>
              <a:gd name="T70" fmla="*/ 523 w 674"/>
              <a:gd name="T71" fmla="*/ 140 h 674"/>
              <a:gd name="T72" fmla="*/ 523 w 674"/>
              <a:gd name="T73" fmla="*/ 140 h 674"/>
              <a:gd name="T74" fmla="*/ 534 w 674"/>
              <a:gd name="T75" fmla="*/ 139 h 674"/>
              <a:gd name="T76" fmla="*/ 535 w 674"/>
              <a:gd name="T77" fmla="*/ 150 h 674"/>
              <a:gd name="T78" fmla="*/ 535 w 674"/>
              <a:gd name="T79" fmla="*/ 150 h 674"/>
              <a:gd name="T80" fmla="*/ 524 w 674"/>
              <a:gd name="T81" fmla="*/ 151 h 674"/>
              <a:gd name="T82" fmla="*/ 523 w 674"/>
              <a:gd name="T83" fmla="*/ 140 h 674"/>
              <a:gd name="T84" fmla="*/ 580 w 674"/>
              <a:gd name="T85" fmla="*/ 83 h 674"/>
              <a:gd name="T86" fmla="*/ 659 w 674"/>
              <a:gd name="T87" fmla="*/ 4 h 674"/>
              <a:gd name="T88" fmla="*/ 670 w 674"/>
              <a:gd name="T89" fmla="*/ 4 h 674"/>
              <a:gd name="T90" fmla="*/ 670 w 674"/>
              <a:gd name="T91" fmla="*/ 15 h 674"/>
              <a:gd name="T92" fmla="*/ 591 w 674"/>
              <a:gd name="T93" fmla="*/ 94 h 674"/>
              <a:gd name="T94" fmla="*/ 580 w 674"/>
              <a:gd name="T95" fmla="*/ 94 h 674"/>
              <a:gd name="T96" fmla="*/ 580 w 674"/>
              <a:gd name="T97" fmla="*/ 8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674">
                <a:moveTo>
                  <a:pt x="3" y="660"/>
                </a:moveTo>
                <a:lnTo>
                  <a:pt x="82" y="581"/>
                </a:lnTo>
                <a:cubicBezTo>
                  <a:pt x="85" y="578"/>
                  <a:pt x="90" y="578"/>
                  <a:pt x="93" y="581"/>
                </a:cubicBezTo>
                <a:cubicBezTo>
                  <a:pt x="96" y="584"/>
                  <a:pt x="96" y="589"/>
                  <a:pt x="93" y="592"/>
                </a:cubicBezTo>
                <a:lnTo>
                  <a:pt x="14" y="671"/>
                </a:lnTo>
                <a:cubicBezTo>
                  <a:pt x="11" y="674"/>
                  <a:pt x="6" y="674"/>
                  <a:pt x="3" y="671"/>
                </a:cubicBezTo>
                <a:cubicBezTo>
                  <a:pt x="0" y="668"/>
                  <a:pt x="0" y="663"/>
                  <a:pt x="3" y="660"/>
                </a:cubicBezTo>
                <a:close/>
                <a:moveTo>
                  <a:pt x="138" y="524"/>
                </a:moveTo>
                <a:lnTo>
                  <a:pt x="138" y="524"/>
                </a:lnTo>
                <a:cubicBezTo>
                  <a:pt x="141" y="521"/>
                  <a:pt x="146" y="521"/>
                  <a:pt x="150" y="524"/>
                </a:cubicBezTo>
                <a:cubicBezTo>
                  <a:pt x="153" y="527"/>
                  <a:pt x="153" y="532"/>
                  <a:pt x="150" y="535"/>
                </a:cubicBezTo>
                <a:lnTo>
                  <a:pt x="150" y="535"/>
                </a:lnTo>
                <a:cubicBezTo>
                  <a:pt x="147" y="538"/>
                  <a:pt x="142" y="539"/>
                  <a:pt x="139" y="536"/>
                </a:cubicBezTo>
                <a:cubicBezTo>
                  <a:pt x="136" y="533"/>
                  <a:pt x="135" y="528"/>
                  <a:pt x="138" y="524"/>
                </a:cubicBezTo>
                <a:close/>
                <a:moveTo>
                  <a:pt x="195" y="468"/>
                </a:moveTo>
                <a:lnTo>
                  <a:pt x="274" y="388"/>
                </a:lnTo>
                <a:cubicBezTo>
                  <a:pt x="277" y="385"/>
                  <a:pt x="283" y="385"/>
                  <a:pt x="286" y="388"/>
                </a:cubicBezTo>
                <a:cubicBezTo>
                  <a:pt x="289" y="391"/>
                  <a:pt x="289" y="396"/>
                  <a:pt x="286" y="400"/>
                </a:cubicBezTo>
                <a:lnTo>
                  <a:pt x="206" y="479"/>
                </a:lnTo>
                <a:cubicBezTo>
                  <a:pt x="203" y="482"/>
                  <a:pt x="198" y="482"/>
                  <a:pt x="195" y="479"/>
                </a:cubicBezTo>
                <a:cubicBezTo>
                  <a:pt x="192" y="476"/>
                  <a:pt x="192" y="471"/>
                  <a:pt x="195" y="468"/>
                </a:cubicBezTo>
                <a:close/>
                <a:moveTo>
                  <a:pt x="331" y="332"/>
                </a:moveTo>
                <a:lnTo>
                  <a:pt x="331" y="332"/>
                </a:lnTo>
                <a:cubicBezTo>
                  <a:pt x="334" y="329"/>
                  <a:pt x="339" y="329"/>
                  <a:pt x="342" y="331"/>
                </a:cubicBezTo>
                <a:cubicBezTo>
                  <a:pt x="345" y="334"/>
                  <a:pt x="345" y="340"/>
                  <a:pt x="343" y="343"/>
                </a:cubicBezTo>
                <a:lnTo>
                  <a:pt x="342" y="343"/>
                </a:lnTo>
                <a:cubicBezTo>
                  <a:pt x="340" y="346"/>
                  <a:pt x="334" y="346"/>
                  <a:pt x="331" y="343"/>
                </a:cubicBezTo>
                <a:cubicBezTo>
                  <a:pt x="328" y="340"/>
                  <a:pt x="328" y="335"/>
                  <a:pt x="331" y="332"/>
                </a:cubicBezTo>
                <a:close/>
                <a:moveTo>
                  <a:pt x="388" y="275"/>
                </a:moveTo>
                <a:lnTo>
                  <a:pt x="467" y="196"/>
                </a:lnTo>
                <a:cubicBezTo>
                  <a:pt x="470" y="193"/>
                  <a:pt x="475" y="193"/>
                  <a:pt x="478" y="196"/>
                </a:cubicBezTo>
                <a:cubicBezTo>
                  <a:pt x="481" y="199"/>
                  <a:pt x="481" y="204"/>
                  <a:pt x="478" y="207"/>
                </a:cubicBezTo>
                <a:lnTo>
                  <a:pt x="399" y="286"/>
                </a:lnTo>
                <a:cubicBezTo>
                  <a:pt x="396" y="290"/>
                  <a:pt x="391" y="290"/>
                  <a:pt x="388" y="286"/>
                </a:cubicBezTo>
                <a:cubicBezTo>
                  <a:pt x="384" y="283"/>
                  <a:pt x="384" y="278"/>
                  <a:pt x="388" y="275"/>
                </a:cubicBezTo>
                <a:close/>
                <a:moveTo>
                  <a:pt x="523" y="140"/>
                </a:moveTo>
                <a:lnTo>
                  <a:pt x="523" y="140"/>
                </a:lnTo>
                <a:cubicBezTo>
                  <a:pt x="526" y="136"/>
                  <a:pt x="531" y="136"/>
                  <a:pt x="534" y="139"/>
                </a:cubicBezTo>
                <a:cubicBezTo>
                  <a:pt x="538" y="142"/>
                  <a:pt x="538" y="147"/>
                  <a:pt x="535" y="150"/>
                </a:cubicBezTo>
                <a:lnTo>
                  <a:pt x="535" y="150"/>
                </a:lnTo>
                <a:cubicBezTo>
                  <a:pt x="532" y="154"/>
                  <a:pt x="527" y="154"/>
                  <a:pt x="524" y="151"/>
                </a:cubicBezTo>
                <a:cubicBezTo>
                  <a:pt x="520" y="148"/>
                  <a:pt x="520" y="143"/>
                  <a:pt x="523" y="140"/>
                </a:cubicBezTo>
                <a:close/>
                <a:moveTo>
                  <a:pt x="580" y="83"/>
                </a:moveTo>
                <a:lnTo>
                  <a:pt x="659" y="4"/>
                </a:lnTo>
                <a:cubicBezTo>
                  <a:pt x="662" y="0"/>
                  <a:pt x="667" y="0"/>
                  <a:pt x="670" y="4"/>
                </a:cubicBezTo>
                <a:cubicBezTo>
                  <a:pt x="674" y="7"/>
                  <a:pt x="674" y="12"/>
                  <a:pt x="670" y="15"/>
                </a:cubicBezTo>
                <a:lnTo>
                  <a:pt x="591" y="94"/>
                </a:lnTo>
                <a:cubicBezTo>
                  <a:pt x="588" y="97"/>
                  <a:pt x="583" y="97"/>
                  <a:pt x="580" y="94"/>
                </a:cubicBezTo>
                <a:cubicBezTo>
                  <a:pt x="577" y="91"/>
                  <a:pt x="577" y="86"/>
                  <a:pt x="580" y="83"/>
                </a:cubicBez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8" name="Rectangle 349"/>
          <p:cNvSpPr>
            <a:spLocks noChangeArrowheads="1"/>
          </p:cNvSpPr>
          <p:nvPr/>
        </p:nvSpPr>
        <p:spPr bwMode="auto">
          <a:xfrm>
            <a:off x="2836863" y="2119314"/>
            <a:ext cx="83978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Mechanical </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329" name="Rectangle 350"/>
          <p:cNvSpPr>
            <a:spLocks noChangeArrowheads="1"/>
          </p:cNvSpPr>
          <p:nvPr/>
        </p:nvSpPr>
        <p:spPr bwMode="auto">
          <a:xfrm>
            <a:off x="2935289" y="2243139"/>
            <a:ext cx="5556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support</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0" name="Line 351"/>
          <p:cNvSpPr>
            <a:spLocks noChangeShapeType="1"/>
          </p:cNvSpPr>
          <p:nvPr/>
        </p:nvSpPr>
        <p:spPr bwMode="auto">
          <a:xfrm flipH="1" flipV="1">
            <a:off x="3424238" y="2311400"/>
            <a:ext cx="139700" cy="107950"/>
          </a:xfrm>
          <a:prstGeom prst="line">
            <a:avLst/>
          </a:prstGeom>
          <a:noFill/>
          <a:ln w="47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1" name="Freeform 352"/>
          <p:cNvSpPr>
            <a:spLocks/>
          </p:cNvSpPr>
          <p:nvPr/>
        </p:nvSpPr>
        <p:spPr bwMode="auto">
          <a:xfrm>
            <a:off x="3549652" y="2401888"/>
            <a:ext cx="55563" cy="49212"/>
          </a:xfrm>
          <a:custGeom>
            <a:avLst/>
            <a:gdLst>
              <a:gd name="T0" fmla="*/ 14 w 35"/>
              <a:gd name="T1" fmla="*/ 0 h 31"/>
              <a:gd name="T2" fmla="*/ 35 w 35"/>
              <a:gd name="T3" fmla="*/ 31 h 31"/>
              <a:gd name="T4" fmla="*/ 0 w 35"/>
              <a:gd name="T5" fmla="*/ 19 h 31"/>
              <a:gd name="T6" fmla="*/ 14 w 35"/>
              <a:gd name="T7" fmla="*/ 0 h 31"/>
            </a:gdLst>
            <a:ahLst/>
            <a:cxnLst>
              <a:cxn ang="0">
                <a:pos x="T0" y="T1"/>
              </a:cxn>
              <a:cxn ang="0">
                <a:pos x="T2" y="T3"/>
              </a:cxn>
              <a:cxn ang="0">
                <a:pos x="T4" y="T5"/>
              </a:cxn>
              <a:cxn ang="0">
                <a:pos x="T6" y="T7"/>
              </a:cxn>
            </a:cxnLst>
            <a:rect l="0" t="0" r="r" b="b"/>
            <a:pathLst>
              <a:path w="35" h="31">
                <a:moveTo>
                  <a:pt x="14" y="0"/>
                </a:moveTo>
                <a:lnTo>
                  <a:pt x="35" y="31"/>
                </a:lnTo>
                <a:lnTo>
                  <a:pt x="0" y="19"/>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2" name="Rectangle 353"/>
          <p:cNvSpPr>
            <a:spLocks noChangeArrowheads="1"/>
          </p:cNvSpPr>
          <p:nvPr/>
        </p:nvSpPr>
        <p:spPr bwMode="auto">
          <a:xfrm>
            <a:off x="3973513" y="633414"/>
            <a:ext cx="70008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Iron yoke</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3" name="Line 354"/>
          <p:cNvSpPr>
            <a:spLocks noChangeShapeType="1"/>
          </p:cNvSpPr>
          <p:nvPr/>
        </p:nvSpPr>
        <p:spPr bwMode="auto">
          <a:xfrm flipV="1">
            <a:off x="4087813" y="762001"/>
            <a:ext cx="107950" cy="166687"/>
          </a:xfrm>
          <a:prstGeom prst="line">
            <a:avLst/>
          </a:prstGeom>
          <a:noFill/>
          <a:ln w="47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4" name="Freeform 355"/>
          <p:cNvSpPr>
            <a:spLocks/>
          </p:cNvSpPr>
          <p:nvPr/>
        </p:nvSpPr>
        <p:spPr bwMode="auto">
          <a:xfrm>
            <a:off x="4059238" y="914400"/>
            <a:ext cx="46038" cy="57150"/>
          </a:xfrm>
          <a:custGeom>
            <a:avLst/>
            <a:gdLst>
              <a:gd name="T0" fmla="*/ 29 w 29"/>
              <a:gd name="T1" fmla="*/ 13 h 36"/>
              <a:gd name="T2" fmla="*/ 0 w 29"/>
              <a:gd name="T3" fmla="*/ 36 h 36"/>
              <a:gd name="T4" fmla="*/ 9 w 29"/>
              <a:gd name="T5" fmla="*/ 0 h 36"/>
              <a:gd name="T6" fmla="*/ 29 w 29"/>
              <a:gd name="T7" fmla="*/ 13 h 36"/>
            </a:gdLst>
            <a:ahLst/>
            <a:cxnLst>
              <a:cxn ang="0">
                <a:pos x="T0" y="T1"/>
              </a:cxn>
              <a:cxn ang="0">
                <a:pos x="T2" y="T3"/>
              </a:cxn>
              <a:cxn ang="0">
                <a:pos x="T4" y="T5"/>
              </a:cxn>
              <a:cxn ang="0">
                <a:pos x="T6" y="T7"/>
              </a:cxn>
            </a:cxnLst>
            <a:rect l="0" t="0" r="r" b="b"/>
            <a:pathLst>
              <a:path w="29" h="36">
                <a:moveTo>
                  <a:pt x="29" y="13"/>
                </a:moveTo>
                <a:lnTo>
                  <a:pt x="0" y="36"/>
                </a:lnTo>
                <a:lnTo>
                  <a:pt x="9" y="0"/>
                </a:lnTo>
                <a:lnTo>
                  <a:pt x="29"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5" name="Rectangle 356"/>
          <p:cNvSpPr>
            <a:spLocks noChangeArrowheads="1"/>
          </p:cNvSpPr>
          <p:nvPr/>
        </p:nvSpPr>
        <p:spPr bwMode="auto">
          <a:xfrm>
            <a:off x="2900364" y="1725614"/>
            <a:ext cx="56991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lang="it-IT" altLang="it-IT" sz="1000" b="1">
                <a:solidFill>
                  <a:srgbClr val="000000"/>
                </a:solidFill>
                <a:latin typeface="Verdana" panose="020B0604030504040204" pitchFamily="34" charset="0"/>
                <a:ea typeface="Verdana" panose="020B0604030504040204" pitchFamily="34" charset="0"/>
                <a:cs typeface="Verdana" panose="020B0604030504040204" pitchFamily="34" charset="0"/>
              </a:rPr>
              <a:t>SC Coils</a:t>
            </a:r>
            <a:endParaRPr lang="it-IT" alt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6" name="Line 357"/>
          <p:cNvSpPr>
            <a:spLocks noChangeShapeType="1"/>
          </p:cNvSpPr>
          <p:nvPr/>
        </p:nvSpPr>
        <p:spPr bwMode="auto">
          <a:xfrm flipH="1">
            <a:off x="3359151" y="1639888"/>
            <a:ext cx="139700" cy="139700"/>
          </a:xfrm>
          <a:prstGeom prst="line">
            <a:avLst/>
          </a:prstGeom>
          <a:noFill/>
          <a:ln w="47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7" name="Freeform 358"/>
          <p:cNvSpPr>
            <a:spLocks/>
          </p:cNvSpPr>
          <p:nvPr/>
        </p:nvSpPr>
        <p:spPr bwMode="auto">
          <a:xfrm>
            <a:off x="3482976" y="1603376"/>
            <a:ext cx="52388" cy="53975"/>
          </a:xfrm>
          <a:custGeom>
            <a:avLst/>
            <a:gdLst>
              <a:gd name="T0" fmla="*/ 0 w 33"/>
              <a:gd name="T1" fmla="*/ 17 h 34"/>
              <a:gd name="T2" fmla="*/ 33 w 33"/>
              <a:gd name="T3" fmla="*/ 0 h 34"/>
              <a:gd name="T4" fmla="*/ 17 w 33"/>
              <a:gd name="T5" fmla="*/ 34 h 34"/>
              <a:gd name="T6" fmla="*/ 0 w 33"/>
              <a:gd name="T7" fmla="*/ 17 h 34"/>
            </a:gdLst>
            <a:ahLst/>
            <a:cxnLst>
              <a:cxn ang="0">
                <a:pos x="T0" y="T1"/>
              </a:cxn>
              <a:cxn ang="0">
                <a:pos x="T2" y="T3"/>
              </a:cxn>
              <a:cxn ang="0">
                <a:pos x="T4" y="T5"/>
              </a:cxn>
              <a:cxn ang="0">
                <a:pos x="T6" y="T7"/>
              </a:cxn>
            </a:cxnLst>
            <a:rect l="0" t="0" r="r" b="b"/>
            <a:pathLst>
              <a:path w="33" h="34">
                <a:moveTo>
                  <a:pt x="0" y="17"/>
                </a:moveTo>
                <a:lnTo>
                  <a:pt x="33" y="0"/>
                </a:lnTo>
                <a:lnTo>
                  <a:pt x="17" y="34"/>
                </a:lnTo>
                <a:lnTo>
                  <a:pt x="0"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39" name="AutoShape 360"/>
          <p:cNvSpPr>
            <a:spLocks noChangeAspect="1" noChangeArrowheads="1" noTextEdit="1"/>
          </p:cNvSpPr>
          <p:nvPr/>
        </p:nvSpPr>
        <p:spPr bwMode="auto">
          <a:xfrm>
            <a:off x="5200650" y="3319464"/>
            <a:ext cx="1962150"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grpSp>
        <p:nvGrpSpPr>
          <p:cNvPr id="1340" name="Group 562"/>
          <p:cNvGrpSpPr>
            <a:grpSpLocks/>
          </p:cNvGrpSpPr>
          <p:nvPr/>
        </p:nvGrpSpPr>
        <p:grpSpPr bwMode="auto">
          <a:xfrm>
            <a:off x="5564188" y="3675063"/>
            <a:ext cx="1193800" cy="1230312"/>
            <a:chOff x="2545" y="2315"/>
            <a:chExt cx="752" cy="775"/>
          </a:xfrm>
        </p:grpSpPr>
        <p:sp>
          <p:nvSpPr>
            <p:cNvPr id="1353" name="Freeform 362"/>
            <p:cNvSpPr>
              <a:spLocks/>
            </p:cNvSpPr>
            <p:nvPr/>
          </p:nvSpPr>
          <p:spPr bwMode="auto">
            <a:xfrm>
              <a:off x="3200" y="2546"/>
              <a:ext cx="93" cy="80"/>
            </a:xfrm>
            <a:custGeom>
              <a:avLst/>
              <a:gdLst>
                <a:gd name="T0" fmla="*/ 93 w 93"/>
                <a:gd name="T1" fmla="*/ 80 h 80"/>
                <a:gd name="T2" fmla="*/ 67 w 93"/>
                <a:gd name="T3" fmla="*/ 0 h 80"/>
                <a:gd name="T4" fmla="*/ 0 w 93"/>
                <a:gd name="T5" fmla="*/ 49 h 80"/>
                <a:gd name="T6" fmla="*/ 10 w 93"/>
                <a:gd name="T7" fmla="*/ 80 h 80"/>
                <a:gd name="T8" fmla="*/ 93 w 93"/>
                <a:gd name="T9" fmla="*/ 80 h 80"/>
              </a:gdLst>
              <a:ahLst/>
              <a:cxnLst>
                <a:cxn ang="0">
                  <a:pos x="T0" y="T1"/>
                </a:cxn>
                <a:cxn ang="0">
                  <a:pos x="T2" y="T3"/>
                </a:cxn>
                <a:cxn ang="0">
                  <a:pos x="T4" y="T5"/>
                </a:cxn>
                <a:cxn ang="0">
                  <a:pos x="T6" y="T7"/>
                </a:cxn>
                <a:cxn ang="0">
                  <a:pos x="T8" y="T9"/>
                </a:cxn>
              </a:cxnLst>
              <a:rect l="0" t="0" r="r" b="b"/>
              <a:pathLst>
                <a:path w="93" h="80">
                  <a:moveTo>
                    <a:pt x="93" y="80"/>
                  </a:moveTo>
                  <a:lnTo>
                    <a:pt x="67" y="0"/>
                  </a:lnTo>
                  <a:lnTo>
                    <a:pt x="0" y="49"/>
                  </a:lnTo>
                  <a:lnTo>
                    <a:pt x="10" y="80"/>
                  </a:lnTo>
                  <a:lnTo>
                    <a:pt x="93" y="8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4" name="Freeform 363"/>
            <p:cNvSpPr>
              <a:spLocks/>
            </p:cNvSpPr>
            <p:nvPr/>
          </p:nvSpPr>
          <p:spPr bwMode="auto">
            <a:xfrm>
              <a:off x="3200" y="2546"/>
              <a:ext cx="93" cy="80"/>
            </a:xfrm>
            <a:custGeom>
              <a:avLst/>
              <a:gdLst>
                <a:gd name="T0" fmla="*/ 93 w 93"/>
                <a:gd name="T1" fmla="*/ 80 h 80"/>
                <a:gd name="T2" fmla="*/ 67 w 93"/>
                <a:gd name="T3" fmla="*/ 0 h 80"/>
                <a:gd name="T4" fmla="*/ 0 w 93"/>
                <a:gd name="T5" fmla="*/ 49 h 80"/>
                <a:gd name="T6" fmla="*/ 10 w 93"/>
                <a:gd name="T7" fmla="*/ 80 h 80"/>
                <a:gd name="T8" fmla="*/ 93 w 93"/>
                <a:gd name="T9" fmla="*/ 80 h 80"/>
              </a:gdLst>
              <a:ahLst/>
              <a:cxnLst>
                <a:cxn ang="0">
                  <a:pos x="T0" y="T1"/>
                </a:cxn>
                <a:cxn ang="0">
                  <a:pos x="T2" y="T3"/>
                </a:cxn>
                <a:cxn ang="0">
                  <a:pos x="T4" y="T5"/>
                </a:cxn>
                <a:cxn ang="0">
                  <a:pos x="T6" y="T7"/>
                </a:cxn>
                <a:cxn ang="0">
                  <a:pos x="T8" y="T9"/>
                </a:cxn>
              </a:cxnLst>
              <a:rect l="0" t="0" r="r" b="b"/>
              <a:pathLst>
                <a:path w="93" h="80">
                  <a:moveTo>
                    <a:pt x="93" y="80"/>
                  </a:moveTo>
                  <a:lnTo>
                    <a:pt x="67" y="0"/>
                  </a:lnTo>
                  <a:lnTo>
                    <a:pt x="0" y="49"/>
                  </a:lnTo>
                  <a:lnTo>
                    <a:pt x="10" y="80"/>
                  </a:lnTo>
                  <a:lnTo>
                    <a:pt x="93" y="8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5" name="Freeform 364"/>
            <p:cNvSpPr>
              <a:spLocks/>
            </p:cNvSpPr>
            <p:nvPr/>
          </p:nvSpPr>
          <p:spPr bwMode="auto">
            <a:xfrm>
              <a:off x="3210" y="2643"/>
              <a:ext cx="80" cy="11"/>
            </a:xfrm>
            <a:custGeom>
              <a:avLst/>
              <a:gdLst>
                <a:gd name="T0" fmla="*/ 0 w 80"/>
                <a:gd name="T1" fmla="*/ 0 h 11"/>
                <a:gd name="T2" fmla="*/ 0 w 80"/>
                <a:gd name="T3" fmla="*/ 11 h 11"/>
                <a:gd name="T4" fmla="*/ 80 w 80"/>
                <a:gd name="T5" fmla="*/ 4 h 11"/>
                <a:gd name="T6" fmla="*/ 80 w 80"/>
                <a:gd name="T7" fmla="*/ 0 h 11"/>
                <a:gd name="T8" fmla="*/ 0 w 80"/>
                <a:gd name="T9" fmla="*/ 0 h 11"/>
              </a:gdLst>
              <a:ahLst/>
              <a:cxnLst>
                <a:cxn ang="0">
                  <a:pos x="T0" y="T1"/>
                </a:cxn>
                <a:cxn ang="0">
                  <a:pos x="T2" y="T3"/>
                </a:cxn>
                <a:cxn ang="0">
                  <a:pos x="T4" y="T5"/>
                </a:cxn>
                <a:cxn ang="0">
                  <a:pos x="T6" y="T7"/>
                </a:cxn>
                <a:cxn ang="0">
                  <a:pos x="T8" y="T9"/>
                </a:cxn>
              </a:cxnLst>
              <a:rect l="0" t="0" r="r" b="b"/>
              <a:pathLst>
                <a:path w="80" h="11">
                  <a:moveTo>
                    <a:pt x="0" y="0"/>
                  </a:moveTo>
                  <a:lnTo>
                    <a:pt x="0" y="11"/>
                  </a:lnTo>
                  <a:lnTo>
                    <a:pt x="80" y="4"/>
                  </a:lnTo>
                  <a:lnTo>
                    <a:pt x="80"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6" name="Freeform 365"/>
            <p:cNvSpPr>
              <a:spLocks/>
            </p:cNvSpPr>
            <p:nvPr/>
          </p:nvSpPr>
          <p:spPr bwMode="auto">
            <a:xfrm>
              <a:off x="3210" y="2643"/>
              <a:ext cx="80" cy="11"/>
            </a:xfrm>
            <a:custGeom>
              <a:avLst/>
              <a:gdLst>
                <a:gd name="T0" fmla="*/ 0 w 80"/>
                <a:gd name="T1" fmla="*/ 0 h 11"/>
                <a:gd name="T2" fmla="*/ 0 w 80"/>
                <a:gd name="T3" fmla="*/ 11 h 11"/>
                <a:gd name="T4" fmla="*/ 80 w 80"/>
                <a:gd name="T5" fmla="*/ 4 h 11"/>
                <a:gd name="T6" fmla="*/ 80 w 80"/>
                <a:gd name="T7" fmla="*/ 0 h 11"/>
                <a:gd name="T8" fmla="*/ 0 w 80"/>
                <a:gd name="T9" fmla="*/ 0 h 11"/>
              </a:gdLst>
              <a:ahLst/>
              <a:cxnLst>
                <a:cxn ang="0">
                  <a:pos x="T0" y="T1"/>
                </a:cxn>
                <a:cxn ang="0">
                  <a:pos x="T2" y="T3"/>
                </a:cxn>
                <a:cxn ang="0">
                  <a:pos x="T4" y="T5"/>
                </a:cxn>
                <a:cxn ang="0">
                  <a:pos x="T6" y="T7"/>
                </a:cxn>
                <a:cxn ang="0">
                  <a:pos x="T8" y="T9"/>
                </a:cxn>
              </a:cxnLst>
              <a:rect l="0" t="0" r="r" b="b"/>
              <a:pathLst>
                <a:path w="80" h="11">
                  <a:moveTo>
                    <a:pt x="0" y="0"/>
                  </a:moveTo>
                  <a:lnTo>
                    <a:pt x="0" y="11"/>
                  </a:lnTo>
                  <a:lnTo>
                    <a:pt x="80" y="4"/>
                  </a:lnTo>
                  <a:lnTo>
                    <a:pt x="80" y="0"/>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7" name="Freeform 366"/>
            <p:cNvSpPr>
              <a:spLocks/>
            </p:cNvSpPr>
            <p:nvPr/>
          </p:nvSpPr>
          <p:spPr bwMode="auto">
            <a:xfrm>
              <a:off x="3270" y="2554"/>
              <a:ext cx="25" cy="63"/>
            </a:xfrm>
            <a:custGeom>
              <a:avLst/>
              <a:gdLst>
                <a:gd name="T0" fmla="*/ 25 w 25"/>
                <a:gd name="T1" fmla="*/ 62 h 63"/>
                <a:gd name="T2" fmla="*/ 20 w 25"/>
                <a:gd name="T3" fmla="*/ 63 h 63"/>
                <a:gd name="T4" fmla="*/ 0 w 25"/>
                <a:gd name="T5" fmla="*/ 1 h 63"/>
                <a:gd name="T6" fmla="*/ 5 w 25"/>
                <a:gd name="T7" fmla="*/ 0 h 63"/>
                <a:gd name="T8" fmla="*/ 25 w 25"/>
                <a:gd name="T9" fmla="*/ 62 h 63"/>
              </a:gdLst>
              <a:ahLst/>
              <a:cxnLst>
                <a:cxn ang="0">
                  <a:pos x="T0" y="T1"/>
                </a:cxn>
                <a:cxn ang="0">
                  <a:pos x="T2" y="T3"/>
                </a:cxn>
                <a:cxn ang="0">
                  <a:pos x="T4" y="T5"/>
                </a:cxn>
                <a:cxn ang="0">
                  <a:pos x="T6" y="T7"/>
                </a:cxn>
                <a:cxn ang="0">
                  <a:pos x="T8" y="T9"/>
                </a:cxn>
              </a:cxnLst>
              <a:rect l="0" t="0" r="r" b="b"/>
              <a:pathLst>
                <a:path w="25" h="63">
                  <a:moveTo>
                    <a:pt x="25" y="62"/>
                  </a:moveTo>
                  <a:lnTo>
                    <a:pt x="20" y="63"/>
                  </a:lnTo>
                  <a:lnTo>
                    <a:pt x="0" y="1"/>
                  </a:lnTo>
                  <a:lnTo>
                    <a:pt x="5" y="0"/>
                  </a:lnTo>
                  <a:lnTo>
                    <a:pt x="25" y="6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8" name="Freeform 367"/>
            <p:cNvSpPr>
              <a:spLocks/>
            </p:cNvSpPr>
            <p:nvPr/>
          </p:nvSpPr>
          <p:spPr bwMode="auto">
            <a:xfrm>
              <a:off x="3270" y="2554"/>
              <a:ext cx="25" cy="63"/>
            </a:xfrm>
            <a:custGeom>
              <a:avLst/>
              <a:gdLst>
                <a:gd name="T0" fmla="*/ 25 w 25"/>
                <a:gd name="T1" fmla="*/ 62 h 63"/>
                <a:gd name="T2" fmla="*/ 20 w 25"/>
                <a:gd name="T3" fmla="*/ 63 h 63"/>
                <a:gd name="T4" fmla="*/ 0 w 25"/>
                <a:gd name="T5" fmla="*/ 1 h 63"/>
                <a:gd name="T6" fmla="*/ 5 w 25"/>
                <a:gd name="T7" fmla="*/ 0 h 63"/>
                <a:gd name="T8" fmla="*/ 25 w 25"/>
                <a:gd name="T9" fmla="*/ 62 h 63"/>
              </a:gdLst>
              <a:ahLst/>
              <a:cxnLst>
                <a:cxn ang="0">
                  <a:pos x="T0" y="T1"/>
                </a:cxn>
                <a:cxn ang="0">
                  <a:pos x="T2" y="T3"/>
                </a:cxn>
                <a:cxn ang="0">
                  <a:pos x="T4" y="T5"/>
                </a:cxn>
                <a:cxn ang="0">
                  <a:pos x="T6" y="T7"/>
                </a:cxn>
                <a:cxn ang="0">
                  <a:pos x="T8" y="T9"/>
                </a:cxn>
              </a:cxnLst>
              <a:rect l="0" t="0" r="r" b="b"/>
              <a:pathLst>
                <a:path w="25" h="63">
                  <a:moveTo>
                    <a:pt x="25" y="62"/>
                  </a:moveTo>
                  <a:lnTo>
                    <a:pt x="20" y="63"/>
                  </a:lnTo>
                  <a:lnTo>
                    <a:pt x="0" y="1"/>
                  </a:lnTo>
                  <a:lnTo>
                    <a:pt x="5" y="0"/>
                  </a:lnTo>
                  <a:lnTo>
                    <a:pt x="25" y="6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59" name="Freeform 368"/>
            <p:cNvSpPr>
              <a:spLocks/>
            </p:cNvSpPr>
            <p:nvPr/>
          </p:nvSpPr>
          <p:spPr bwMode="auto">
            <a:xfrm>
              <a:off x="3260" y="2532"/>
              <a:ext cx="9" cy="13"/>
            </a:xfrm>
            <a:custGeom>
              <a:avLst/>
              <a:gdLst>
                <a:gd name="T0" fmla="*/ 9 w 9"/>
                <a:gd name="T1" fmla="*/ 10 h 13"/>
                <a:gd name="T2" fmla="*/ 6 w 9"/>
                <a:gd name="T3" fmla="*/ 13 h 13"/>
                <a:gd name="T4" fmla="*/ 0 w 9"/>
                <a:gd name="T5" fmla="*/ 2 h 13"/>
                <a:gd name="T6" fmla="*/ 2 w 9"/>
                <a:gd name="T7" fmla="*/ 0 h 13"/>
                <a:gd name="T8" fmla="*/ 9 w 9"/>
                <a:gd name="T9" fmla="*/ 10 h 13"/>
              </a:gdLst>
              <a:ahLst/>
              <a:cxnLst>
                <a:cxn ang="0">
                  <a:pos x="T0" y="T1"/>
                </a:cxn>
                <a:cxn ang="0">
                  <a:pos x="T2" y="T3"/>
                </a:cxn>
                <a:cxn ang="0">
                  <a:pos x="T4" y="T5"/>
                </a:cxn>
                <a:cxn ang="0">
                  <a:pos x="T6" y="T7"/>
                </a:cxn>
                <a:cxn ang="0">
                  <a:pos x="T8" y="T9"/>
                </a:cxn>
              </a:cxnLst>
              <a:rect l="0" t="0" r="r" b="b"/>
              <a:pathLst>
                <a:path w="9" h="13">
                  <a:moveTo>
                    <a:pt x="9" y="10"/>
                  </a:moveTo>
                  <a:lnTo>
                    <a:pt x="6" y="13"/>
                  </a:lnTo>
                  <a:lnTo>
                    <a:pt x="0" y="2"/>
                  </a:lnTo>
                  <a:lnTo>
                    <a:pt x="2" y="0"/>
                  </a:lnTo>
                  <a:lnTo>
                    <a:pt x="9" y="1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0" name="Freeform 369"/>
            <p:cNvSpPr>
              <a:spLocks/>
            </p:cNvSpPr>
            <p:nvPr/>
          </p:nvSpPr>
          <p:spPr bwMode="auto">
            <a:xfrm>
              <a:off x="3260" y="2532"/>
              <a:ext cx="9" cy="13"/>
            </a:xfrm>
            <a:custGeom>
              <a:avLst/>
              <a:gdLst>
                <a:gd name="T0" fmla="*/ 9 w 9"/>
                <a:gd name="T1" fmla="*/ 10 h 13"/>
                <a:gd name="T2" fmla="*/ 6 w 9"/>
                <a:gd name="T3" fmla="*/ 13 h 13"/>
                <a:gd name="T4" fmla="*/ 0 w 9"/>
                <a:gd name="T5" fmla="*/ 2 h 13"/>
                <a:gd name="T6" fmla="*/ 2 w 9"/>
                <a:gd name="T7" fmla="*/ 0 h 13"/>
                <a:gd name="T8" fmla="*/ 9 w 9"/>
                <a:gd name="T9" fmla="*/ 10 h 13"/>
              </a:gdLst>
              <a:ahLst/>
              <a:cxnLst>
                <a:cxn ang="0">
                  <a:pos x="T0" y="T1"/>
                </a:cxn>
                <a:cxn ang="0">
                  <a:pos x="T2" y="T3"/>
                </a:cxn>
                <a:cxn ang="0">
                  <a:pos x="T4" y="T5"/>
                </a:cxn>
                <a:cxn ang="0">
                  <a:pos x="T6" y="T7"/>
                </a:cxn>
                <a:cxn ang="0">
                  <a:pos x="T8" y="T9"/>
                </a:cxn>
              </a:cxnLst>
              <a:rect l="0" t="0" r="r" b="b"/>
              <a:pathLst>
                <a:path w="9" h="13">
                  <a:moveTo>
                    <a:pt x="9" y="10"/>
                  </a:moveTo>
                  <a:lnTo>
                    <a:pt x="6" y="13"/>
                  </a:lnTo>
                  <a:lnTo>
                    <a:pt x="0" y="2"/>
                  </a:lnTo>
                  <a:lnTo>
                    <a:pt x="2" y="0"/>
                  </a:lnTo>
                  <a:lnTo>
                    <a:pt x="9" y="1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1" name="Freeform 370"/>
            <p:cNvSpPr>
              <a:spLocks/>
            </p:cNvSpPr>
            <p:nvPr/>
          </p:nvSpPr>
          <p:spPr bwMode="auto">
            <a:xfrm>
              <a:off x="3293" y="2629"/>
              <a:ext cx="4" cy="13"/>
            </a:xfrm>
            <a:custGeom>
              <a:avLst/>
              <a:gdLst>
                <a:gd name="T0" fmla="*/ 4 w 4"/>
                <a:gd name="T1" fmla="*/ 0 h 13"/>
                <a:gd name="T2" fmla="*/ 0 w 4"/>
                <a:gd name="T3" fmla="*/ 0 h 13"/>
                <a:gd name="T4" fmla="*/ 1 w 4"/>
                <a:gd name="T5" fmla="*/ 12 h 13"/>
                <a:gd name="T6" fmla="*/ 4 w 4"/>
                <a:gd name="T7" fmla="*/ 13 h 13"/>
                <a:gd name="T8" fmla="*/ 4 w 4"/>
                <a:gd name="T9" fmla="*/ 0 h 13"/>
              </a:gdLst>
              <a:ahLst/>
              <a:cxnLst>
                <a:cxn ang="0">
                  <a:pos x="T0" y="T1"/>
                </a:cxn>
                <a:cxn ang="0">
                  <a:pos x="T2" y="T3"/>
                </a:cxn>
                <a:cxn ang="0">
                  <a:pos x="T4" y="T5"/>
                </a:cxn>
                <a:cxn ang="0">
                  <a:pos x="T6" y="T7"/>
                </a:cxn>
                <a:cxn ang="0">
                  <a:pos x="T8" y="T9"/>
                </a:cxn>
              </a:cxnLst>
              <a:rect l="0" t="0" r="r" b="b"/>
              <a:pathLst>
                <a:path w="4" h="13">
                  <a:moveTo>
                    <a:pt x="4" y="0"/>
                  </a:moveTo>
                  <a:lnTo>
                    <a:pt x="0" y="0"/>
                  </a:lnTo>
                  <a:lnTo>
                    <a:pt x="1" y="12"/>
                  </a:lnTo>
                  <a:lnTo>
                    <a:pt x="4" y="13"/>
                  </a:lnTo>
                  <a:lnTo>
                    <a:pt x="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2" name="Freeform 371"/>
            <p:cNvSpPr>
              <a:spLocks/>
            </p:cNvSpPr>
            <p:nvPr/>
          </p:nvSpPr>
          <p:spPr bwMode="auto">
            <a:xfrm>
              <a:off x="3293" y="2629"/>
              <a:ext cx="4" cy="13"/>
            </a:xfrm>
            <a:custGeom>
              <a:avLst/>
              <a:gdLst>
                <a:gd name="T0" fmla="*/ 4 w 4"/>
                <a:gd name="T1" fmla="*/ 0 h 13"/>
                <a:gd name="T2" fmla="*/ 0 w 4"/>
                <a:gd name="T3" fmla="*/ 0 h 13"/>
                <a:gd name="T4" fmla="*/ 1 w 4"/>
                <a:gd name="T5" fmla="*/ 12 h 13"/>
                <a:gd name="T6" fmla="*/ 4 w 4"/>
                <a:gd name="T7" fmla="*/ 13 h 13"/>
                <a:gd name="T8" fmla="*/ 4 w 4"/>
                <a:gd name="T9" fmla="*/ 0 h 13"/>
              </a:gdLst>
              <a:ahLst/>
              <a:cxnLst>
                <a:cxn ang="0">
                  <a:pos x="T0" y="T1"/>
                </a:cxn>
                <a:cxn ang="0">
                  <a:pos x="T2" y="T3"/>
                </a:cxn>
                <a:cxn ang="0">
                  <a:pos x="T4" y="T5"/>
                </a:cxn>
                <a:cxn ang="0">
                  <a:pos x="T6" y="T7"/>
                </a:cxn>
                <a:cxn ang="0">
                  <a:pos x="T8" y="T9"/>
                </a:cxn>
              </a:cxnLst>
              <a:rect l="0" t="0" r="r" b="b"/>
              <a:pathLst>
                <a:path w="4" h="13">
                  <a:moveTo>
                    <a:pt x="4" y="0"/>
                  </a:moveTo>
                  <a:lnTo>
                    <a:pt x="0" y="0"/>
                  </a:lnTo>
                  <a:lnTo>
                    <a:pt x="1" y="12"/>
                  </a:lnTo>
                  <a:lnTo>
                    <a:pt x="4" y="13"/>
                  </a:lnTo>
                  <a:lnTo>
                    <a:pt x="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3" name="Freeform 372"/>
            <p:cNvSpPr>
              <a:spLocks/>
            </p:cNvSpPr>
            <p:nvPr/>
          </p:nvSpPr>
          <p:spPr bwMode="auto">
            <a:xfrm>
              <a:off x="3183" y="2530"/>
              <a:ext cx="71" cy="50"/>
            </a:xfrm>
            <a:custGeom>
              <a:avLst/>
              <a:gdLst>
                <a:gd name="T0" fmla="*/ 7 w 71"/>
                <a:gd name="T1" fmla="*/ 50 h 50"/>
                <a:gd name="T2" fmla="*/ 0 w 71"/>
                <a:gd name="T3" fmla="*/ 42 h 50"/>
                <a:gd name="T4" fmla="*/ 69 w 71"/>
                <a:gd name="T5" fmla="*/ 0 h 50"/>
                <a:gd name="T6" fmla="*/ 71 w 71"/>
                <a:gd name="T7" fmla="*/ 3 h 50"/>
                <a:gd name="T8" fmla="*/ 7 w 71"/>
                <a:gd name="T9" fmla="*/ 50 h 50"/>
              </a:gdLst>
              <a:ahLst/>
              <a:cxnLst>
                <a:cxn ang="0">
                  <a:pos x="T0" y="T1"/>
                </a:cxn>
                <a:cxn ang="0">
                  <a:pos x="T2" y="T3"/>
                </a:cxn>
                <a:cxn ang="0">
                  <a:pos x="T4" y="T5"/>
                </a:cxn>
                <a:cxn ang="0">
                  <a:pos x="T6" y="T7"/>
                </a:cxn>
                <a:cxn ang="0">
                  <a:pos x="T8" y="T9"/>
                </a:cxn>
              </a:cxnLst>
              <a:rect l="0" t="0" r="r" b="b"/>
              <a:pathLst>
                <a:path w="71" h="50">
                  <a:moveTo>
                    <a:pt x="7" y="50"/>
                  </a:moveTo>
                  <a:lnTo>
                    <a:pt x="0" y="42"/>
                  </a:lnTo>
                  <a:lnTo>
                    <a:pt x="69" y="0"/>
                  </a:lnTo>
                  <a:lnTo>
                    <a:pt x="71" y="3"/>
                  </a:lnTo>
                  <a:lnTo>
                    <a:pt x="7" y="5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4" name="Freeform 373"/>
            <p:cNvSpPr>
              <a:spLocks/>
            </p:cNvSpPr>
            <p:nvPr/>
          </p:nvSpPr>
          <p:spPr bwMode="auto">
            <a:xfrm>
              <a:off x="3183" y="2530"/>
              <a:ext cx="71" cy="50"/>
            </a:xfrm>
            <a:custGeom>
              <a:avLst/>
              <a:gdLst>
                <a:gd name="T0" fmla="*/ 7 w 71"/>
                <a:gd name="T1" fmla="*/ 50 h 50"/>
                <a:gd name="T2" fmla="*/ 0 w 71"/>
                <a:gd name="T3" fmla="*/ 42 h 50"/>
                <a:gd name="T4" fmla="*/ 69 w 71"/>
                <a:gd name="T5" fmla="*/ 0 h 50"/>
                <a:gd name="T6" fmla="*/ 71 w 71"/>
                <a:gd name="T7" fmla="*/ 3 h 50"/>
                <a:gd name="T8" fmla="*/ 7 w 71"/>
                <a:gd name="T9" fmla="*/ 50 h 50"/>
              </a:gdLst>
              <a:ahLst/>
              <a:cxnLst>
                <a:cxn ang="0">
                  <a:pos x="T0" y="T1"/>
                </a:cxn>
                <a:cxn ang="0">
                  <a:pos x="T2" y="T3"/>
                </a:cxn>
                <a:cxn ang="0">
                  <a:pos x="T4" y="T5"/>
                </a:cxn>
                <a:cxn ang="0">
                  <a:pos x="T6" y="T7"/>
                </a:cxn>
                <a:cxn ang="0">
                  <a:pos x="T8" y="T9"/>
                </a:cxn>
              </a:cxnLst>
              <a:rect l="0" t="0" r="r" b="b"/>
              <a:pathLst>
                <a:path w="71" h="50">
                  <a:moveTo>
                    <a:pt x="7" y="50"/>
                  </a:moveTo>
                  <a:lnTo>
                    <a:pt x="0" y="42"/>
                  </a:lnTo>
                  <a:lnTo>
                    <a:pt x="69" y="0"/>
                  </a:lnTo>
                  <a:lnTo>
                    <a:pt x="71" y="3"/>
                  </a:lnTo>
                  <a:lnTo>
                    <a:pt x="7" y="5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5" name="Freeform 374"/>
            <p:cNvSpPr>
              <a:spLocks/>
            </p:cNvSpPr>
            <p:nvPr/>
          </p:nvSpPr>
          <p:spPr bwMode="auto">
            <a:xfrm>
              <a:off x="3085" y="2369"/>
              <a:ext cx="93" cy="99"/>
            </a:xfrm>
            <a:custGeom>
              <a:avLst/>
              <a:gdLst>
                <a:gd name="T0" fmla="*/ 93 w 93"/>
                <a:gd name="T1" fmla="*/ 50 h 99"/>
                <a:gd name="T2" fmla="*/ 26 w 93"/>
                <a:gd name="T3" fmla="*/ 0 h 99"/>
                <a:gd name="T4" fmla="*/ 0 w 93"/>
                <a:gd name="T5" fmla="*/ 80 h 99"/>
                <a:gd name="T6" fmla="*/ 26 w 93"/>
                <a:gd name="T7" fmla="*/ 99 h 99"/>
                <a:gd name="T8" fmla="*/ 93 w 93"/>
                <a:gd name="T9" fmla="*/ 50 h 99"/>
              </a:gdLst>
              <a:ahLst/>
              <a:cxnLst>
                <a:cxn ang="0">
                  <a:pos x="T0" y="T1"/>
                </a:cxn>
                <a:cxn ang="0">
                  <a:pos x="T2" y="T3"/>
                </a:cxn>
                <a:cxn ang="0">
                  <a:pos x="T4" y="T5"/>
                </a:cxn>
                <a:cxn ang="0">
                  <a:pos x="T6" y="T7"/>
                </a:cxn>
                <a:cxn ang="0">
                  <a:pos x="T8" y="T9"/>
                </a:cxn>
              </a:cxnLst>
              <a:rect l="0" t="0" r="r" b="b"/>
              <a:pathLst>
                <a:path w="93" h="99">
                  <a:moveTo>
                    <a:pt x="93" y="50"/>
                  </a:moveTo>
                  <a:lnTo>
                    <a:pt x="26" y="0"/>
                  </a:lnTo>
                  <a:lnTo>
                    <a:pt x="0" y="80"/>
                  </a:lnTo>
                  <a:lnTo>
                    <a:pt x="26" y="99"/>
                  </a:lnTo>
                  <a:lnTo>
                    <a:pt x="93" y="5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6" name="Freeform 375"/>
            <p:cNvSpPr>
              <a:spLocks/>
            </p:cNvSpPr>
            <p:nvPr/>
          </p:nvSpPr>
          <p:spPr bwMode="auto">
            <a:xfrm>
              <a:off x="3085" y="2369"/>
              <a:ext cx="93" cy="99"/>
            </a:xfrm>
            <a:custGeom>
              <a:avLst/>
              <a:gdLst>
                <a:gd name="T0" fmla="*/ 93 w 93"/>
                <a:gd name="T1" fmla="*/ 50 h 99"/>
                <a:gd name="T2" fmla="*/ 26 w 93"/>
                <a:gd name="T3" fmla="*/ 0 h 99"/>
                <a:gd name="T4" fmla="*/ 0 w 93"/>
                <a:gd name="T5" fmla="*/ 80 h 99"/>
                <a:gd name="T6" fmla="*/ 26 w 93"/>
                <a:gd name="T7" fmla="*/ 99 h 99"/>
                <a:gd name="T8" fmla="*/ 93 w 93"/>
                <a:gd name="T9" fmla="*/ 50 h 99"/>
              </a:gdLst>
              <a:ahLst/>
              <a:cxnLst>
                <a:cxn ang="0">
                  <a:pos x="T0" y="T1"/>
                </a:cxn>
                <a:cxn ang="0">
                  <a:pos x="T2" y="T3"/>
                </a:cxn>
                <a:cxn ang="0">
                  <a:pos x="T4" y="T5"/>
                </a:cxn>
                <a:cxn ang="0">
                  <a:pos x="T6" y="T7"/>
                </a:cxn>
                <a:cxn ang="0">
                  <a:pos x="T8" y="T9"/>
                </a:cxn>
              </a:cxnLst>
              <a:rect l="0" t="0" r="r" b="b"/>
              <a:pathLst>
                <a:path w="93" h="99">
                  <a:moveTo>
                    <a:pt x="93" y="50"/>
                  </a:moveTo>
                  <a:lnTo>
                    <a:pt x="26" y="0"/>
                  </a:lnTo>
                  <a:lnTo>
                    <a:pt x="0" y="80"/>
                  </a:lnTo>
                  <a:lnTo>
                    <a:pt x="26" y="99"/>
                  </a:lnTo>
                  <a:lnTo>
                    <a:pt x="93" y="5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7" name="Freeform 376"/>
            <p:cNvSpPr>
              <a:spLocks/>
            </p:cNvSpPr>
            <p:nvPr/>
          </p:nvSpPr>
          <p:spPr bwMode="auto">
            <a:xfrm>
              <a:off x="3121" y="2435"/>
              <a:ext cx="67" cy="56"/>
            </a:xfrm>
            <a:custGeom>
              <a:avLst/>
              <a:gdLst>
                <a:gd name="T0" fmla="*/ 0 w 67"/>
                <a:gd name="T1" fmla="*/ 47 h 56"/>
                <a:gd name="T2" fmla="*/ 6 w 67"/>
                <a:gd name="T3" fmla="*/ 56 h 56"/>
                <a:gd name="T4" fmla="*/ 67 w 67"/>
                <a:gd name="T5" fmla="*/ 2 h 56"/>
                <a:gd name="T6" fmla="*/ 65 w 67"/>
                <a:gd name="T7" fmla="*/ 0 h 56"/>
                <a:gd name="T8" fmla="*/ 0 w 67"/>
                <a:gd name="T9" fmla="*/ 47 h 56"/>
              </a:gdLst>
              <a:ahLst/>
              <a:cxnLst>
                <a:cxn ang="0">
                  <a:pos x="T0" y="T1"/>
                </a:cxn>
                <a:cxn ang="0">
                  <a:pos x="T2" y="T3"/>
                </a:cxn>
                <a:cxn ang="0">
                  <a:pos x="T4" y="T5"/>
                </a:cxn>
                <a:cxn ang="0">
                  <a:pos x="T6" y="T7"/>
                </a:cxn>
                <a:cxn ang="0">
                  <a:pos x="T8" y="T9"/>
                </a:cxn>
              </a:cxnLst>
              <a:rect l="0" t="0" r="r" b="b"/>
              <a:pathLst>
                <a:path w="67" h="56">
                  <a:moveTo>
                    <a:pt x="0" y="47"/>
                  </a:moveTo>
                  <a:lnTo>
                    <a:pt x="6" y="56"/>
                  </a:lnTo>
                  <a:lnTo>
                    <a:pt x="67" y="2"/>
                  </a:lnTo>
                  <a:lnTo>
                    <a:pt x="65" y="0"/>
                  </a:lnTo>
                  <a:lnTo>
                    <a:pt x="0" y="4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8" name="Freeform 377"/>
            <p:cNvSpPr>
              <a:spLocks/>
            </p:cNvSpPr>
            <p:nvPr/>
          </p:nvSpPr>
          <p:spPr bwMode="auto">
            <a:xfrm>
              <a:off x="3121" y="2435"/>
              <a:ext cx="67" cy="56"/>
            </a:xfrm>
            <a:custGeom>
              <a:avLst/>
              <a:gdLst>
                <a:gd name="T0" fmla="*/ 0 w 67"/>
                <a:gd name="T1" fmla="*/ 47 h 56"/>
                <a:gd name="T2" fmla="*/ 6 w 67"/>
                <a:gd name="T3" fmla="*/ 56 h 56"/>
                <a:gd name="T4" fmla="*/ 67 w 67"/>
                <a:gd name="T5" fmla="*/ 2 h 56"/>
                <a:gd name="T6" fmla="*/ 65 w 67"/>
                <a:gd name="T7" fmla="*/ 0 h 56"/>
                <a:gd name="T8" fmla="*/ 0 w 67"/>
                <a:gd name="T9" fmla="*/ 47 h 56"/>
              </a:gdLst>
              <a:ahLst/>
              <a:cxnLst>
                <a:cxn ang="0">
                  <a:pos x="T0" y="T1"/>
                </a:cxn>
                <a:cxn ang="0">
                  <a:pos x="T2" y="T3"/>
                </a:cxn>
                <a:cxn ang="0">
                  <a:pos x="T4" y="T5"/>
                </a:cxn>
                <a:cxn ang="0">
                  <a:pos x="T6" y="T7"/>
                </a:cxn>
                <a:cxn ang="0">
                  <a:pos x="T8" y="T9"/>
                </a:cxn>
              </a:cxnLst>
              <a:rect l="0" t="0" r="r" b="b"/>
              <a:pathLst>
                <a:path w="67" h="56">
                  <a:moveTo>
                    <a:pt x="0" y="47"/>
                  </a:moveTo>
                  <a:lnTo>
                    <a:pt x="6" y="56"/>
                  </a:lnTo>
                  <a:lnTo>
                    <a:pt x="67" y="2"/>
                  </a:lnTo>
                  <a:lnTo>
                    <a:pt x="65" y="0"/>
                  </a:lnTo>
                  <a:lnTo>
                    <a:pt x="0" y="4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69" name="Freeform 378"/>
            <p:cNvSpPr>
              <a:spLocks/>
            </p:cNvSpPr>
            <p:nvPr/>
          </p:nvSpPr>
          <p:spPr bwMode="auto">
            <a:xfrm>
              <a:off x="3118" y="2371"/>
              <a:ext cx="56" cy="42"/>
            </a:xfrm>
            <a:custGeom>
              <a:avLst/>
              <a:gdLst>
                <a:gd name="T0" fmla="*/ 56 w 56"/>
                <a:gd name="T1" fmla="*/ 38 h 42"/>
                <a:gd name="T2" fmla="*/ 53 w 56"/>
                <a:gd name="T3" fmla="*/ 42 h 42"/>
                <a:gd name="T4" fmla="*/ 0 w 56"/>
                <a:gd name="T5" fmla="*/ 4 h 42"/>
                <a:gd name="T6" fmla="*/ 4 w 56"/>
                <a:gd name="T7" fmla="*/ 0 h 42"/>
                <a:gd name="T8" fmla="*/ 56 w 56"/>
                <a:gd name="T9" fmla="*/ 38 h 42"/>
              </a:gdLst>
              <a:ahLst/>
              <a:cxnLst>
                <a:cxn ang="0">
                  <a:pos x="T0" y="T1"/>
                </a:cxn>
                <a:cxn ang="0">
                  <a:pos x="T2" y="T3"/>
                </a:cxn>
                <a:cxn ang="0">
                  <a:pos x="T4" y="T5"/>
                </a:cxn>
                <a:cxn ang="0">
                  <a:pos x="T6" y="T7"/>
                </a:cxn>
                <a:cxn ang="0">
                  <a:pos x="T8" y="T9"/>
                </a:cxn>
              </a:cxnLst>
              <a:rect l="0" t="0" r="r" b="b"/>
              <a:pathLst>
                <a:path w="56" h="42">
                  <a:moveTo>
                    <a:pt x="56" y="38"/>
                  </a:moveTo>
                  <a:lnTo>
                    <a:pt x="53" y="42"/>
                  </a:lnTo>
                  <a:lnTo>
                    <a:pt x="0" y="4"/>
                  </a:lnTo>
                  <a:lnTo>
                    <a:pt x="4" y="0"/>
                  </a:lnTo>
                  <a:lnTo>
                    <a:pt x="56" y="3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0" name="Freeform 379"/>
            <p:cNvSpPr>
              <a:spLocks/>
            </p:cNvSpPr>
            <p:nvPr/>
          </p:nvSpPr>
          <p:spPr bwMode="auto">
            <a:xfrm>
              <a:off x="3118" y="2371"/>
              <a:ext cx="56" cy="42"/>
            </a:xfrm>
            <a:custGeom>
              <a:avLst/>
              <a:gdLst>
                <a:gd name="T0" fmla="*/ 56 w 56"/>
                <a:gd name="T1" fmla="*/ 38 h 42"/>
                <a:gd name="T2" fmla="*/ 53 w 56"/>
                <a:gd name="T3" fmla="*/ 42 h 42"/>
                <a:gd name="T4" fmla="*/ 0 w 56"/>
                <a:gd name="T5" fmla="*/ 4 h 42"/>
                <a:gd name="T6" fmla="*/ 4 w 56"/>
                <a:gd name="T7" fmla="*/ 0 h 42"/>
                <a:gd name="T8" fmla="*/ 56 w 56"/>
                <a:gd name="T9" fmla="*/ 38 h 42"/>
              </a:gdLst>
              <a:ahLst/>
              <a:cxnLst>
                <a:cxn ang="0">
                  <a:pos x="T0" y="T1"/>
                </a:cxn>
                <a:cxn ang="0">
                  <a:pos x="T2" y="T3"/>
                </a:cxn>
                <a:cxn ang="0">
                  <a:pos x="T4" y="T5"/>
                </a:cxn>
                <a:cxn ang="0">
                  <a:pos x="T6" y="T7"/>
                </a:cxn>
                <a:cxn ang="0">
                  <a:pos x="T8" y="T9"/>
                </a:cxn>
              </a:cxnLst>
              <a:rect l="0" t="0" r="r" b="b"/>
              <a:pathLst>
                <a:path w="56" h="42">
                  <a:moveTo>
                    <a:pt x="56" y="38"/>
                  </a:moveTo>
                  <a:lnTo>
                    <a:pt x="53" y="42"/>
                  </a:lnTo>
                  <a:lnTo>
                    <a:pt x="0" y="4"/>
                  </a:lnTo>
                  <a:lnTo>
                    <a:pt x="4" y="0"/>
                  </a:lnTo>
                  <a:lnTo>
                    <a:pt x="56" y="3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1" name="Freeform 380"/>
            <p:cNvSpPr>
              <a:spLocks/>
            </p:cNvSpPr>
            <p:nvPr/>
          </p:nvSpPr>
          <p:spPr bwMode="auto">
            <a:xfrm>
              <a:off x="3098" y="2361"/>
              <a:ext cx="12" cy="8"/>
            </a:xfrm>
            <a:custGeom>
              <a:avLst/>
              <a:gdLst>
                <a:gd name="T0" fmla="*/ 12 w 12"/>
                <a:gd name="T1" fmla="*/ 4 h 8"/>
                <a:gd name="T2" fmla="*/ 11 w 12"/>
                <a:gd name="T3" fmla="*/ 8 h 8"/>
                <a:gd name="T4" fmla="*/ 0 w 12"/>
                <a:gd name="T5" fmla="*/ 3 h 8"/>
                <a:gd name="T6" fmla="*/ 0 w 12"/>
                <a:gd name="T7" fmla="*/ 0 h 8"/>
                <a:gd name="T8" fmla="*/ 12 w 12"/>
                <a:gd name="T9" fmla="*/ 4 h 8"/>
              </a:gdLst>
              <a:ahLst/>
              <a:cxnLst>
                <a:cxn ang="0">
                  <a:pos x="T0" y="T1"/>
                </a:cxn>
                <a:cxn ang="0">
                  <a:pos x="T2" y="T3"/>
                </a:cxn>
                <a:cxn ang="0">
                  <a:pos x="T4" y="T5"/>
                </a:cxn>
                <a:cxn ang="0">
                  <a:pos x="T6" y="T7"/>
                </a:cxn>
                <a:cxn ang="0">
                  <a:pos x="T8" y="T9"/>
                </a:cxn>
              </a:cxnLst>
              <a:rect l="0" t="0" r="r" b="b"/>
              <a:pathLst>
                <a:path w="12" h="8">
                  <a:moveTo>
                    <a:pt x="12" y="4"/>
                  </a:moveTo>
                  <a:lnTo>
                    <a:pt x="11" y="8"/>
                  </a:lnTo>
                  <a:lnTo>
                    <a:pt x="0" y="3"/>
                  </a:lnTo>
                  <a:lnTo>
                    <a:pt x="0" y="0"/>
                  </a:lnTo>
                  <a:lnTo>
                    <a:pt x="12"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2" name="Freeform 381"/>
            <p:cNvSpPr>
              <a:spLocks/>
            </p:cNvSpPr>
            <p:nvPr/>
          </p:nvSpPr>
          <p:spPr bwMode="auto">
            <a:xfrm>
              <a:off x="3098" y="2361"/>
              <a:ext cx="12" cy="8"/>
            </a:xfrm>
            <a:custGeom>
              <a:avLst/>
              <a:gdLst>
                <a:gd name="T0" fmla="*/ 12 w 12"/>
                <a:gd name="T1" fmla="*/ 4 h 8"/>
                <a:gd name="T2" fmla="*/ 11 w 12"/>
                <a:gd name="T3" fmla="*/ 8 h 8"/>
                <a:gd name="T4" fmla="*/ 0 w 12"/>
                <a:gd name="T5" fmla="*/ 3 h 8"/>
                <a:gd name="T6" fmla="*/ 0 w 12"/>
                <a:gd name="T7" fmla="*/ 0 h 8"/>
                <a:gd name="T8" fmla="*/ 12 w 12"/>
                <a:gd name="T9" fmla="*/ 4 h 8"/>
              </a:gdLst>
              <a:ahLst/>
              <a:cxnLst>
                <a:cxn ang="0">
                  <a:pos x="T0" y="T1"/>
                </a:cxn>
                <a:cxn ang="0">
                  <a:pos x="T2" y="T3"/>
                </a:cxn>
                <a:cxn ang="0">
                  <a:pos x="T4" y="T5"/>
                </a:cxn>
                <a:cxn ang="0">
                  <a:pos x="T6" y="T7"/>
                </a:cxn>
                <a:cxn ang="0">
                  <a:pos x="T8" y="T9"/>
                </a:cxn>
              </a:cxnLst>
              <a:rect l="0" t="0" r="r" b="b"/>
              <a:pathLst>
                <a:path w="12" h="8">
                  <a:moveTo>
                    <a:pt x="12" y="4"/>
                  </a:moveTo>
                  <a:lnTo>
                    <a:pt x="11" y="8"/>
                  </a:lnTo>
                  <a:lnTo>
                    <a:pt x="0" y="3"/>
                  </a:lnTo>
                  <a:lnTo>
                    <a:pt x="0" y="0"/>
                  </a:lnTo>
                  <a:lnTo>
                    <a:pt x="12"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3" name="Freeform 382"/>
            <p:cNvSpPr>
              <a:spLocks/>
            </p:cNvSpPr>
            <p:nvPr/>
          </p:nvSpPr>
          <p:spPr bwMode="auto">
            <a:xfrm>
              <a:off x="3180" y="2419"/>
              <a:ext cx="11" cy="11"/>
            </a:xfrm>
            <a:custGeom>
              <a:avLst/>
              <a:gdLst>
                <a:gd name="T0" fmla="*/ 4 w 11"/>
                <a:gd name="T1" fmla="*/ 0 h 11"/>
                <a:gd name="T2" fmla="*/ 0 w 11"/>
                <a:gd name="T3" fmla="*/ 1 h 11"/>
                <a:gd name="T4" fmla="*/ 8 w 11"/>
                <a:gd name="T5" fmla="*/ 11 h 11"/>
                <a:gd name="T6" fmla="*/ 11 w 11"/>
                <a:gd name="T7" fmla="*/ 10 h 11"/>
                <a:gd name="T8" fmla="*/ 4 w 11"/>
                <a:gd name="T9" fmla="*/ 0 h 11"/>
              </a:gdLst>
              <a:ahLst/>
              <a:cxnLst>
                <a:cxn ang="0">
                  <a:pos x="T0" y="T1"/>
                </a:cxn>
                <a:cxn ang="0">
                  <a:pos x="T2" y="T3"/>
                </a:cxn>
                <a:cxn ang="0">
                  <a:pos x="T4" y="T5"/>
                </a:cxn>
                <a:cxn ang="0">
                  <a:pos x="T6" y="T7"/>
                </a:cxn>
                <a:cxn ang="0">
                  <a:pos x="T8" y="T9"/>
                </a:cxn>
              </a:cxnLst>
              <a:rect l="0" t="0" r="r" b="b"/>
              <a:pathLst>
                <a:path w="11" h="11">
                  <a:moveTo>
                    <a:pt x="4" y="0"/>
                  </a:moveTo>
                  <a:lnTo>
                    <a:pt x="0" y="1"/>
                  </a:lnTo>
                  <a:lnTo>
                    <a:pt x="8" y="11"/>
                  </a:lnTo>
                  <a:lnTo>
                    <a:pt x="11" y="10"/>
                  </a:lnTo>
                  <a:lnTo>
                    <a:pt x="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4" name="Freeform 383"/>
            <p:cNvSpPr>
              <a:spLocks/>
            </p:cNvSpPr>
            <p:nvPr/>
          </p:nvSpPr>
          <p:spPr bwMode="auto">
            <a:xfrm>
              <a:off x="3180" y="2419"/>
              <a:ext cx="11" cy="11"/>
            </a:xfrm>
            <a:custGeom>
              <a:avLst/>
              <a:gdLst>
                <a:gd name="T0" fmla="*/ 4 w 11"/>
                <a:gd name="T1" fmla="*/ 0 h 11"/>
                <a:gd name="T2" fmla="*/ 0 w 11"/>
                <a:gd name="T3" fmla="*/ 1 h 11"/>
                <a:gd name="T4" fmla="*/ 8 w 11"/>
                <a:gd name="T5" fmla="*/ 11 h 11"/>
                <a:gd name="T6" fmla="*/ 11 w 11"/>
                <a:gd name="T7" fmla="*/ 10 h 11"/>
                <a:gd name="T8" fmla="*/ 4 w 11"/>
                <a:gd name="T9" fmla="*/ 0 h 11"/>
              </a:gdLst>
              <a:ahLst/>
              <a:cxnLst>
                <a:cxn ang="0">
                  <a:pos x="T0" y="T1"/>
                </a:cxn>
                <a:cxn ang="0">
                  <a:pos x="T2" y="T3"/>
                </a:cxn>
                <a:cxn ang="0">
                  <a:pos x="T4" y="T5"/>
                </a:cxn>
                <a:cxn ang="0">
                  <a:pos x="T6" y="T7"/>
                </a:cxn>
                <a:cxn ang="0">
                  <a:pos x="T8" y="T9"/>
                </a:cxn>
              </a:cxnLst>
              <a:rect l="0" t="0" r="r" b="b"/>
              <a:pathLst>
                <a:path w="11" h="11">
                  <a:moveTo>
                    <a:pt x="4" y="0"/>
                  </a:moveTo>
                  <a:lnTo>
                    <a:pt x="0" y="1"/>
                  </a:lnTo>
                  <a:lnTo>
                    <a:pt x="8" y="11"/>
                  </a:lnTo>
                  <a:lnTo>
                    <a:pt x="11" y="10"/>
                  </a:lnTo>
                  <a:lnTo>
                    <a:pt x="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5" name="Freeform 384"/>
            <p:cNvSpPr>
              <a:spLocks/>
            </p:cNvSpPr>
            <p:nvPr/>
          </p:nvSpPr>
          <p:spPr bwMode="auto">
            <a:xfrm>
              <a:off x="3058" y="2365"/>
              <a:ext cx="35" cy="78"/>
            </a:xfrm>
            <a:custGeom>
              <a:avLst/>
              <a:gdLst>
                <a:gd name="T0" fmla="*/ 10 w 35"/>
                <a:gd name="T1" fmla="*/ 78 h 78"/>
                <a:gd name="T2" fmla="*/ 0 w 35"/>
                <a:gd name="T3" fmla="*/ 75 h 78"/>
                <a:gd name="T4" fmla="*/ 32 w 35"/>
                <a:gd name="T5" fmla="*/ 0 h 78"/>
                <a:gd name="T6" fmla="*/ 35 w 35"/>
                <a:gd name="T7" fmla="*/ 1 h 78"/>
                <a:gd name="T8" fmla="*/ 10 w 35"/>
                <a:gd name="T9" fmla="*/ 78 h 78"/>
              </a:gdLst>
              <a:ahLst/>
              <a:cxnLst>
                <a:cxn ang="0">
                  <a:pos x="T0" y="T1"/>
                </a:cxn>
                <a:cxn ang="0">
                  <a:pos x="T2" y="T3"/>
                </a:cxn>
                <a:cxn ang="0">
                  <a:pos x="T4" y="T5"/>
                </a:cxn>
                <a:cxn ang="0">
                  <a:pos x="T6" y="T7"/>
                </a:cxn>
                <a:cxn ang="0">
                  <a:pos x="T8" y="T9"/>
                </a:cxn>
              </a:cxnLst>
              <a:rect l="0" t="0" r="r" b="b"/>
              <a:pathLst>
                <a:path w="35" h="78">
                  <a:moveTo>
                    <a:pt x="10" y="78"/>
                  </a:moveTo>
                  <a:lnTo>
                    <a:pt x="0" y="75"/>
                  </a:lnTo>
                  <a:lnTo>
                    <a:pt x="32" y="0"/>
                  </a:lnTo>
                  <a:lnTo>
                    <a:pt x="35" y="1"/>
                  </a:lnTo>
                  <a:lnTo>
                    <a:pt x="10" y="7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6" name="Freeform 385"/>
            <p:cNvSpPr>
              <a:spLocks/>
            </p:cNvSpPr>
            <p:nvPr/>
          </p:nvSpPr>
          <p:spPr bwMode="auto">
            <a:xfrm>
              <a:off x="3058" y="2365"/>
              <a:ext cx="35" cy="78"/>
            </a:xfrm>
            <a:custGeom>
              <a:avLst/>
              <a:gdLst>
                <a:gd name="T0" fmla="*/ 10 w 35"/>
                <a:gd name="T1" fmla="*/ 78 h 78"/>
                <a:gd name="T2" fmla="*/ 0 w 35"/>
                <a:gd name="T3" fmla="*/ 75 h 78"/>
                <a:gd name="T4" fmla="*/ 32 w 35"/>
                <a:gd name="T5" fmla="*/ 0 h 78"/>
                <a:gd name="T6" fmla="*/ 35 w 35"/>
                <a:gd name="T7" fmla="*/ 1 h 78"/>
                <a:gd name="T8" fmla="*/ 10 w 35"/>
                <a:gd name="T9" fmla="*/ 78 h 78"/>
              </a:gdLst>
              <a:ahLst/>
              <a:cxnLst>
                <a:cxn ang="0">
                  <a:pos x="T0" y="T1"/>
                </a:cxn>
                <a:cxn ang="0">
                  <a:pos x="T2" y="T3"/>
                </a:cxn>
                <a:cxn ang="0">
                  <a:pos x="T4" y="T5"/>
                </a:cxn>
                <a:cxn ang="0">
                  <a:pos x="T6" y="T7"/>
                </a:cxn>
                <a:cxn ang="0">
                  <a:pos x="T8" y="T9"/>
                </a:cxn>
              </a:cxnLst>
              <a:rect l="0" t="0" r="r" b="b"/>
              <a:pathLst>
                <a:path w="35" h="78">
                  <a:moveTo>
                    <a:pt x="10" y="78"/>
                  </a:moveTo>
                  <a:lnTo>
                    <a:pt x="0" y="75"/>
                  </a:lnTo>
                  <a:lnTo>
                    <a:pt x="32" y="0"/>
                  </a:lnTo>
                  <a:lnTo>
                    <a:pt x="35" y="1"/>
                  </a:lnTo>
                  <a:lnTo>
                    <a:pt x="10" y="7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7" name="Freeform 386"/>
            <p:cNvSpPr>
              <a:spLocks/>
            </p:cNvSpPr>
            <p:nvPr/>
          </p:nvSpPr>
          <p:spPr bwMode="auto">
            <a:xfrm>
              <a:off x="2665" y="2369"/>
              <a:ext cx="93" cy="99"/>
            </a:xfrm>
            <a:custGeom>
              <a:avLst/>
              <a:gdLst>
                <a:gd name="T0" fmla="*/ 0 w 93"/>
                <a:gd name="T1" fmla="*/ 50 h 99"/>
                <a:gd name="T2" fmla="*/ 67 w 93"/>
                <a:gd name="T3" fmla="*/ 0 h 99"/>
                <a:gd name="T4" fmla="*/ 93 w 93"/>
                <a:gd name="T5" fmla="*/ 80 h 99"/>
                <a:gd name="T6" fmla="*/ 67 w 93"/>
                <a:gd name="T7" fmla="*/ 99 h 99"/>
                <a:gd name="T8" fmla="*/ 0 w 93"/>
                <a:gd name="T9" fmla="*/ 50 h 99"/>
              </a:gdLst>
              <a:ahLst/>
              <a:cxnLst>
                <a:cxn ang="0">
                  <a:pos x="T0" y="T1"/>
                </a:cxn>
                <a:cxn ang="0">
                  <a:pos x="T2" y="T3"/>
                </a:cxn>
                <a:cxn ang="0">
                  <a:pos x="T4" y="T5"/>
                </a:cxn>
                <a:cxn ang="0">
                  <a:pos x="T6" y="T7"/>
                </a:cxn>
                <a:cxn ang="0">
                  <a:pos x="T8" y="T9"/>
                </a:cxn>
              </a:cxnLst>
              <a:rect l="0" t="0" r="r" b="b"/>
              <a:pathLst>
                <a:path w="93" h="99">
                  <a:moveTo>
                    <a:pt x="0" y="50"/>
                  </a:moveTo>
                  <a:lnTo>
                    <a:pt x="67" y="0"/>
                  </a:lnTo>
                  <a:lnTo>
                    <a:pt x="93" y="80"/>
                  </a:lnTo>
                  <a:lnTo>
                    <a:pt x="67" y="99"/>
                  </a:lnTo>
                  <a:lnTo>
                    <a:pt x="0" y="5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8" name="Freeform 387"/>
            <p:cNvSpPr>
              <a:spLocks/>
            </p:cNvSpPr>
            <p:nvPr/>
          </p:nvSpPr>
          <p:spPr bwMode="auto">
            <a:xfrm>
              <a:off x="2665" y="2369"/>
              <a:ext cx="93" cy="99"/>
            </a:xfrm>
            <a:custGeom>
              <a:avLst/>
              <a:gdLst>
                <a:gd name="T0" fmla="*/ 0 w 93"/>
                <a:gd name="T1" fmla="*/ 50 h 99"/>
                <a:gd name="T2" fmla="*/ 67 w 93"/>
                <a:gd name="T3" fmla="*/ 0 h 99"/>
                <a:gd name="T4" fmla="*/ 93 w 93"/>
                <a:gd name="T5" fmla="*/ 80 h 99"/>
                <a:gd name="T6" fmla="*/ 67 w 93"/>
                <a:gd name="T7" fmla="*/ 99 h 99"/>
                <a:gd name="T8" fmla="*/ 0 w 93"/>
                <a:gd name="T9" fmla="*/ 50 h 99"/>
              </a:gdLst>
              <a:ahLst/>
              <a:cxnLst>
                <a:cxn ang="0">
                  <a:pos x="T0" y="T1"/>
                </a:cxn>
                <a:cxn ang="0">
                  <a:pos x="T2" y="T3"/>
                </a:cxn>
                <a:cxn ang="0">
                  <a:pos x="T4" y="T5"/>
                </a:cxn>
                <a:cxn ang="0">
                  <a:pos x="T6" y="T7"/>
                </a:cxn>
                <a:cxn ang="0">
                  <a:pos x="T8" y="T9"/>
                </a:cxn>
              </a:cxnLst>
              <a:rect l="0" t="0" r="r" b="b"/>
              <a:pathLst>
                <a:path w="93" h="99">
                  <a:moveTo>
                    <a:pt x="0" y="50"/>
                  </a:moveTo>
                  <a:lnTo>
                    <a:pt x="67" y="0"/>
                  </a:lnTo>
                  <a:lnTo>
                    <a:pt x="93" y="80"/>
                  </a:lnTo>
                  <a:lnTo>
                    <a:pt x="67" y="99"/>
                  </a:lnTo>
                  <a:lnTo>
                    <a:pt x="0" y="5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79" name="Freeform 388"/>
            <p:cNvSpPr>
              <a:spLocks/>
            </p:cNvSpPr>
            <p:nvPr/>
          </p:nvSpPr>
          <p:spPr bwMode="auto">
            <a:xfrm>
              <a:off x="2655" y="2434"/>
              <a:ext cx="67" cy="56"/>
            </a:xfrm>
            <a:custGeom>
              <a:avLst/>
              <a:gdLst>
                <a:gd name="T0" fmla="*/ 67 w 67"/>
                <a:gd name="T1" fmla="*/ 48 h 56"/>
                <a:gd name="T2" fmla="*/ 60 w 67"/>
                <a:gd name="T3" fmla="*/ 56 h 56"/>
                <a:gd name="T4" fmla="*/ 0 w 67"/>
                <a:gd name="T5" fmla="*/ 3 h 56"/>
                <a:gd name="T6" fmla="*/ 2 w 67"/>
                <a:gd name="T7" fmla="*/ 0 h 56"/>
                <a:gd name="T8" fmla="*/ 67 w 67"/>
                <a:gd name="T9" fmla="*/ 48 h 56"/>
              </a:gdLst>
              <a:ahLst/>
              <a:cxnLst>
                <a:cxn ang="0">
                  <a:pos x="T0" y="T1"/>
                </a:cxn>
                <a:cxn ang="0">
                  <a:pos x="T2" y="T3"/>
                </a:cxn>
                <a:cxn ang="0">
                  <a:pos x="T4" y="T5"/>
                </a:cxn>
                <a:cxn ang="0">
                  <a:pos x="T6" y="T7"/>
                </a:cxn>
                <a:cxn ang="0">
                  <a:pos x="T8" y="T9"/>
                </a:cxn>
              </a:cxnLst>
              <a:rect l="0" t="0" r="r" b="b"/>
              <a:pathLst>
                <a:path w="67" h="56">
                  <a:moveTo>
                    <a:pt x="67" y="48"/>
                  </a:moveTo>
                  <a:lnTo>
                    <a:pt x="60" y="56"/>
                  </a:lnTo>
                  <a:lnTo>
                    <a:pt x="0" y="3"/>
                  </a:lnTo>
                  <a:lnTo>
                    <a:pt x="2" y="0"/>
                  </a:lnTo>
                  <a:lnTo>
                    <a:pt x="67" y="4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0" name="Freeform 389"/>
            <p:cNvSpPr>
              <a:spLocks/>
            </p:cNvSpPr>
            <p:nvPr/>
          </p:nvSpPr>
          <p:spPr bwMode="auto">
            <a:xfrm>
              <a:off x="2655" y="2434"/>
              <a:ext cx="67" cy="56"/>
            </a:xfrm>
            <a:custGeom>
              <a:avLst/>
              <a:gdLst>
                <a:gd name="T0" fmla="*/ 67 w 67"/>
                <a:gd name="T1" fmla="*/ 48 h 56"/>
                <a:gd name="T2" fmla="*/ 60 w 67"/>
                <a:gd name="T3" fmla="*/ 56 h 56"/>
                <a:gd name="T4" fmla="*/ 0 w 67"/>
                <a:gd name="T5" fmla="*/ 3 h 56"/>
                <a:gd name="T6" fmla="*/ 2 w 67"/>
                <a:gd name="T7" fmla="*/ 0 h 56"/>
                <a:gd name="T8" fmla="*/ 67 w 67"/>
                <a:gd name="T9" fmla="*/ 48 h 56"/>
              </a:gdLst>
              <a:ahLst/>
              <a:cxnLst>
                <a:cxn ang="0">
                  <a:pos x="T0" y="T1"/>
                </a:cxn>
                <a:cxn ang="0">
                  <a:pos x="T2" y="T3"/>
                </a:cxn>
                <a:cxn ang="0">
                  <a:pos x="T4" y="T5"/>
                </a:cxn>
                <a:cxn ang="0">
                  <a:pos x="T6" y="T7"/>
                </a:cxn>
                <a:cxn ang="0">
                  <a:pos x="T8" y="T9"/>
                </a:cxn>
              </a:cxnLst>
              <a:rect l="0" t="0" r="r" b="b"/>
              <a:pathLst>
                <a:path w="67" h="56">
                  <a:moveTo>
                    <a:pt x="67" y="48"/>
                  </a:moveTo>
                  <a:lnTo>
                    <a:pt x="60" y="56"/>
                  </a:lnTo>
                  <a:lnTo>
                    <a:pt x="0" y="3"/>
                  </a:lnTo>
                  <a:lnTo>
                    <a:pt x="2" y="0"/>
                  </a:lnTo>
                  <a:lnTo>
                    <a:pt x="67" y="4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1" name="Freeform 390"/>
            <p:cNvSpPr>
              <a:spLocks/>
            </p:cNvSpPr>
            <p:nvPr/>
          </p:nvSpPr>
          <p:spPr bwMode="auto">
            <a:xfrm>
              <a:off x="2669" y="2370"/>
              <a:ext cx="55" cy="43"/>
            </a:xfrm>
            <a:custGeom>
              <a:avLst/>
              <a:gdLst>
                <a:gd name="T0" fmla="*/ 0 w 55"/>
                <a:gd name="T1" fmla="*/ 39 h 43"/>
                <a:gd name="T2" fmla="*/ 3 w 55"/>
                <a:gd name="T3" fmla="*/ 43 h 43"/>
                <a:gd name="T4" fmla="*/ 55 w 55"/>
                <a:gd name="T5" fmla="*/ 4 h 43"/>
                <a:gd name="T6" fmla="*/ 52 w 55"/>
                <a:gd name="T7" fmla="*/ 0 h 43"/>
                <a:gd name="T8" fmla="*/ 0 w 55"/>
                <a:gd name="T9" fmla="*/ 39 h 43"/>
              </a:gdLst>
              <a:ahLst/>
              <a:cxnLst>
                <a:cxn ang="0">
                  <a:pos x="T0" y="T1"/>
                </a:cxn>
                <a:cxn ang="0">
                  <a:pos x="T2" y="T3"/>
                </a:cxn>
                <a:cxn ang="0">
                  <a:pos x="T4" y="T5"/>
                </a:cxn>
                <a:cxn ang="0">
                  <a:pos x="T6" y="T7"/>
                </a:cxn>
                <a:cxn ang="0">
                  <a:pos x="T8" y="T9"/>
                </a:cxn>
              </a:cxnLst>
              <a:rect l="0" t="0" r="r" b="b"/>
              <a:pathLst>
                <a:path w="55" h="43">
                  <a:moveTo>
                    <a:pt x="0" y="39"/>
                  </a:moveTo>
                  <a:lnTo>
                    <a:pt x="3" y="43"/>
                  </a:lnTo>
                  <a:lnTo>
                    <a:pt x="55" y="4"/>
                  </a:lnTo>
                  <a:lnTo>
                    <a:pt x="52" y="0"/>
                  </a:lnTo>
                  <a:lnTo>
                    <a:pt x="0" y="3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2" name="Freeform 391"/>
            <p:cNvSpPr>
              <a:spLocks/>
            </p:cNvSpPr>
            <p:nvPr/>
          </p:nvSpPr>
          <p:spPr bwMode="auto">
            <a:xfrm>
              <a:off x="2669" y="2370"/>
              <a:ext cx="55" cy="43"/>
            </a:xfrm>
            <a:custGeom>
              <a:avLst/>
              <a:gdLst>
                <a:gd name="T0" fmla="*/ 0 w 55"/>
                <a:gd name="T1" fmla="*/ 39 h 43"/>
                <a:gd name="T2" fmla="*/ 3 w 55"/>
                <a:gd name="T3" fmla="*/ 43 h 43"/>
                <a:gd name="T4" fmla="*/ 55 w 55"/>
                <a:gd name="T5" fmla="*/ 4 h 43"/>
                <a:gd name="T6" fmla="*/ 52 w 55"/>
                <a:gd name="T7" fmla="*/ 0 h 43"/>
                <a:gd name="T8" fmla="*/ 0 w 55"/>
                <a:gd name="T9" fmla="*/ 39 h 43"/>
              </a:gdLst>
              <a:ahLst/>
              <a:cxnLst>
                <a:cxn ang="0">
                  <a:pos x="T0" y="T1"/>
                </a:cxn>
                <a:cxn ang="0">
                  <a:pos x="T2" y="T3"/>
                </a:cxn>
                <a:cxn ang="0">
                  <a:pos x="T4" y="T5"/>
                </a:cxn>
                <a:cxn ang="0">
                  <a:pos x="T6" y="T7"/>
                </a:cxn>
                <a:cxn ang="0">
                  <a:pos x="T8" y="T9"/>
                </a:cxn>
              </a:cxnLst>
              <a:rect l="0" t="0" r="r" b="b"/>
              <a:pathLst>
                <a:path w="55" h="43">
                  <a:moveTo>
                    <a:pt x="0" y="39"/>
                  </a:moveTo>
                  <a:lnTo>
                    <a:pt x="3" y="43"/>
                  </a:lnTo>
                  <a:lnTo>
                    <a:pt x="55" y="4"/>
                  </a:lnTo>
                  <a:lnTo>
                    <a:pt x="52" y="0"/>
                  </a:lnTo>
                  <a:lnTo>
                    <a:pt x="0" y="3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3" name="Freeform 392"/>
            <p:cNvSpPr>
              <a:spLocks/>
            </p:cNvSpPr>
            <p:nvPr/>
          </p:nvSpPr>
          <p:spPr bwMode="auto">
            <a:xfrm>
              <a:off x="2733" y="2361"/>
              <a:ext cx="12" cy="7"/>
            </a:xfrm>
            <a:custGeom>
              <a:avLst/>
              <a:gdLst>
                <a:gd name="T0" fmla="*/ 0 w 12"/>
                <a:gd name="T1" fmla="*/ 3 h 7"/>
                <a:gd name="T2" fmla="*/ 0 w 12"/>
                <a:gd name="T3" fmla="*/ 7 h 7"/>
                <a:gd name="T4" fmla="*/ 12 w 12"/>
                <a:gd name="T5" fmla="*/ 3 h 7"/>
                <a:gd name="T6" fmla="*/ 11 w 12"/>
                <a:gd name="T7" fmla="*/ 0 h 7"/>
                <a:gd name="T8" fmla="*/ 0 w 12"/>
                <a:gd name="T9" fmla="*/ 3 h 7"/>
              </a:gdLst>
              <a:ahLst/>
              <a:cxnLst>
                <a:cxn ang="0">
                  <a:pos x="T0" y="T1"/>
                </a:cxn>
                <a:cxn ang="0">
                  <a:pos x="T2" y="T3"/>
                </a:cxn>
                <a:cxn ang="0">
                  <a:pos x="T4" y="T5"/>
                </a:cxn>
                <a:cxn ang="0">
                  <a:pos x="T6" y="T7"/>
                </a:cxn>
                <a:cxn ang="0">
                  <a:pos x="T8" y="T9"/>
                </a:cxn>
              </a:cxnLst>
              <a:rect l="0" t="0" r="r" b="b"/>
              <a:pathLst>
                <a:path w="12" h="7">
                  <a:moveTo>
                    <a:pt x="0" y="3"/>
                  </a:moveTo>
                  <a:lnTo>
                    <a:pt x="0" y="7"/>
                  </a:lnTo>
                  <a:lnTo>
                    <a:pt x="12" y="3"/>
                  </a:lnTo>
                  <a:lnTo>
                    <a:pt x="11" y="0"/>
                  </a:lnTo>
                  <a:lnTo>
                    <a:pt x="0"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4" name="Freeform 393"/>
            <p:cNvSpPr>
              <a:spLocks/>
            </p:cNvSpPr>
            <p:nvPr/>
          </p:nvSpPr>
          <p:spPr bwMode="auto">
            <a:xfrm>
              <a:off x="2733" y="2361"/>
              <a:ext cx="12" cy="7"/>
            </a:xfrm>
            <a:custGeom>
              <a:avLst/>
              <a:gdLst>
                <a:gd name="T0" fmla="*/ 0 w 12"/>
                <a:gd name="T1" fmla="*/ 3 h 7"/>
                <a:gd name="T2" fmla="*/ 0 w 12"/>
                <a:gd name="T3" fmla="*/ 7 h 7"/>
                <a:gd name="T4" fmla="*/ 12 w 12"/>
                <a:gd name="T5" fmla="*/ 3 h 7"/>
                <a:gd name="T6" fmla="*/ 11 w 12"/>
                <a:gd name="T7" fmla="*/ 0 h 7"/>
                <a:gd name="T8" fmla="*/ 0 w 12"/>
                <a:gd name="T9" fmla="*/ 3 h 7"/>
              </a:gdLst>
              <a:ahLst/>
              <a:cxnLst>
                <a:cxn ang="0">
                  <a:pos x="T0" y="T1"/>
                </a:cxn>
                <a:cxn ang="0">
                  <a:pos x="T2" y="T3"/>
                </a:cxn>
                <a:cxn ang="0">
                  <a:pos x="T4" y="T5"/>
                </a:cxn>
                <a:cxn ang="0">
                  <a:pos x="T6" y="T7"/>
                </a:cxn>
                <a:cxn ang="0">
                  <a:pos x="T8" y="T9"/>
                </a:cxn>
              </a:cxnLst>
              <a:rect l="0" t="0" r="r" b="b"/>
              <a:pathLst>
                <a:path w="12" h="7">
                  <a:moveTo>
                    <a:pt x="0" y="3"/>
                  </a:moveTo>
                  <a:lnTo>
                    <a:pt x="0" y="7"/>
                  </a:lnTo>
                  <a:lnTo>
                    <a:pt x="12" y="3"/>
                  </a:lnTo>
                  <a:lnTo>
                    <a:pt x="11" y="0"/>
                  </a:lnTo>
                  <a:lnTo>
                    <a:pt x="0"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5" name="Freeform 394"/>
            <p:cNvSpPr>
              <a:spLocks/>
            </p:cNvSpPr>
            <p:nvPr/>
          </p:nvSpPr>
          <p:spPr bwMode="auto">
            <a:xfrm>
              <a:off x="2652" y="2418"/>
              <a:ext cx="11" cy="12"/>
            </a:xfrm>
            <a:custGeom>
              <a:avLst/>
              <a:gdLst>
                <a:gd name="T0" fmla="*/ 7 w 11"/>
                <a:gd name="T1" fmla="*/ 0 h 12"/>
                <a:gd name="T2" fmla="*/ 11 w 11"/>
                <a:gd name="T3" fmla="*/ 2 h 12"/>
                <a:gd name="T4" fmla="*/ 3 w 11"/>
                <a:gd name="T5" fmla="*/ 12 h 12"/>
                <a:gd name="T6" fmla="*/ 0 w 11"/>
                <a:gd name="T7" fmla="*/ 10 h 12"/>
                <a:gd name="T8" fmla="*/ 7 w 11"/>
                <a:gd name="T9" fmla="*/ 0 h 12"/>
              </a:gdLst>
              <a:ahLst/>
              <a:cxnLst>
                <a:cxn ang="0">
                  <a:pos x="T0" y="T1"/>
                </a:cxn>
                <a:cxn ang="0">
                  <a:pos x="T2" y="T3"/>
                </a:cxn>
                <a:cxn ang="0">
                  <a:pos x="T4" y="T5"/>
                </a:cxn>
                <a:cxn ang="0">
                  <a:pos x="T6" y="T7"/>
                </a:cxn>
                <a:cxn ang="0">
                  <a:pos x="T8" y="T9"/>
                </a:cxn>
              </a:cxnLst>
              <a:rect l="0" t="0" r="r" b="b"/>
              <a:pathLst>
                <a:path w="11" h="12">
                  <a:moveTo>
                    <a:pt x="7" y="0"/>
                  </a:moveTo>
                  <a:lnTo>
                    <a:pt x="11" y="2"/>
                  </a:lnTo>
                  <a:lnTo>
                    <a:pt x="3" y="12"/>
                  </a:lnTo>
                  <a:lnTo>
                    <a:pt x="0" y="10"/>
                  </a:lnTo>
                  <a:lnTo>
                    <a:pt x="7"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6" name="Freeform 395"/>
            <p:cNvSpPr>
              <a:spLocks/>
            </p:cNvSpPr>
            <p:nvPr/>
          </p:nvSpPr>
          <p:spPr bwMode="auto">
            <a:xfrm>
              <a:off x="2652" y="2418"/>
              <a:ext cx="11" cy="12"/>
            </a:xfrm>
            <a:custGeom>
              <a:avLst/>
              <a:gdLst>
                <a:gd name="T0" fmla="*/ 7 w 11"/>
                <a:gd name="T1" fmla="*/ 0 h 12"/>
                <a:gd name="T2" fmla="*/ 11 w 11"/>
                <a:gd name="T3" fmla="*/ 2 h 12"/>
                <a:gd name="T4" fmla="*/ 3 w 11"/>
                <a:gd name="T5" fmla="*/ 12 h 12"/>
                <a:gd name="T6" fmla="*/ 0 w 11"/>
                <a:gd name="T7" fmla="*/ 10 h 12"/>
                <a:gd name="T8" fmla="*/ 7 w 11"/>
                <a:gd name="T9" fmla="*/ 0 h 12"/>
              </a:gdLst>
              <a:ahLst/>
              <a:cxnLst>
                <a:cxn ang="0">
                  <a:pos x="T0" y="T1"/>
                </a:cxn>
                <a:cxn ang="0">
                  <a:pos x="T2" y="T3"/>
                </a:cxn>
                <a:cxn ang="0">
                  <a:pos x="T4" y="T5"/>
                </a:cxn>
                <a:cxn ang="0">
                  <a:pos x="T6" y="T7"/>
                </a:cxn>
                <a:cxn ang="0">
                  <a:pos x="T8" y="T9"/>
                </a:cxn>
              </a:cxnLst>
              <a:rect l="0" t="0" r="r" b="b"/>
              <a:pathLst>
                <a:path w="11" h="12">
                  <a:moveTo>
                    <a:pt x="7" y="0"/>
                  </a:moveTo>
                  <a:lnTo>
                    <a:pt x="11" y="2"/>
                  </a:lnTo>
                  <a:lnTo>
                    <a:pt x="3" y="12"/>
                  </a:lnTo>
                  <a:lnTo>
                    <a:pt x="0" y="10"/>
                  </a:lnTo>
                  <a:lnTo>
                    <a:pt x="7"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7" name="Freeform 396"/>
            <p:cNvSpPr>
              <a:spLocks/>
            </p:cNvSpPr>
            <p:nvPr/>
          </p:nvSpPr>
          <p:spPr bwMode="auto">
            <a:xfrm>
              <a:off x="2750" y="2365"/>
              <a:ext cx="35" cy="78"/>
            </a:xfrm>
            <a:custGeom>
              <a:avLst/>
              <a:gdLst>
                <a:gd name="T0" fmla="*/ 25 w 35"/>
                <a:gd name="T1" fmla="*/ 78 h 78"/>
                <a:gd name="T2" fmla="*/ 35 w 35"/>
                <a:gd name="T3" fmla="*/ 75 h 78"/>
                <a:gd name="T4" fmla="*/ 3 w 35"/>
                <a:gd name="T5" fmla="*/ 0 h 78"/>
                <a:gd name="T6" fmla="*/ 0 w 35"/>
                <a:gd name="T7" fmla="*/ 1 h 78"/>
                <a:gd name="T8" fmla="*/ 25 w 35"/>
                <a:gd name="T9" fmla="*/ 78 h 78"/>
              </a:gdLst>
              <a:ahLst/>
              <a:cxnLst>
                <a:cxn ang="0">
                  <a:pos x="T0" y="T1"/>
                </a:cxn>
                <a:cxn ang="0">
                  <a:pos x="T2" y="T3"/>
                </a:cxn>
                <a:cxn ang="0">
                  <a:pos x="T4" y="T5"/>
                </a:cxn>
                <a:cxn ang="0">
                  <a:pos x="T6" y="T7"/>
                </a:cxn>
                <a:cxn ang="0">
                  <a:pos x="T8" y="T9"/>
                </a:cxn>
              </a:cxnLst>
              <a:rect l="0" t="0" r="r" b="b"/>
              <a:pathLst>
                <a:path w="35" h="78">
                  <a:moveTo>
                    <a:pt x="25" y="78"/>
                  </a:moveTo>
                  <a:lnTo>
                    <a:pt x="35" y="75"/>
                  </a:lnTo>
                  <a:lnTo>
                    <a:pt x="3" y="0"/>
                  </a:lnTo>
                  <a:lnTo>
                    <a:pt x="0" y="1"/>
                  </a:lnTo>
                  <a:lnTo>
                    <a:pt x="25" y="7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8" name="Freeform 397"/>
            <p:cNvSpPr>
              <a:spLocks/>
            </p:cNvSpPr>
            <p:nvPr/>
          </p:nvSpPr>
          <p:spPr bwMode="auto">
            <a:xfrm>
              <a:off x="2750" y="2365"/>
              <a:ext cx="35" cy="78"/>
            </a:xfrm>
            <a:custGeom>
              <a:avLst/>
              <a:gdLst>
                <a:gd name="T0" fmla="*/ 25 w 35"/>
                <a:gd name="T1" fmla="*/ 78 h 78"/>
                <a:gd name="T2" fmla="*/ 35 w 35"/>
                <a:gd name="T3" fmla="*/ 75 h 78"/>
                <a:gd name="T4" fmla="*/ 3 w 35"/>
                <a:gd name="T5" fmla="*/ 0 h 78"/>
                <a:gd name="T6" fmla="*/ 0 w 35"/>
                <a:gd name="T7" fmla="*/ 1 h 78"/>
                <a:gd name="T8" fmla="*/ 25 w 35"/>
                <a:gd name="T9" fmla="*/ 78 h 78"/>
              </a:gdLst>
              <a:ahLst/>
              <a:cxnLst>
                <a:cxn ang="0">
                  <a:pos x="T0" y="T1"/>
                </a:cxn>
                <a:cxn ang="0">
                  <a:pos x="T2" y="T3"/>
                </a:cxn>
                <a:cxn ang="0">
                  <a:pos x="T4" y="T5"/>
                </a:cxn>
                <a:cxn ang="0">
                  <a:pos x="T6" y="T7"/>
                </a:cxn>
                <a:cxn ang="0">
                  <a:pos x="T8" y="T9"/>
                </a:cxn>
              </a:cxnLst>
              <a:rect l="0" t="0" r="r" b="b"/>
              <a:pathLst>
                <a:path w="35" h="78">
                  <a:moveTo>
                    <a:pt x="25" y="78"/>
                  </a:moveTo>
                  <a:lnTo>
                    <a:pt x="35" y="75"/>
                  </a:lnTo>
                  <a:lnTo>
                    <a:pt x="3" y="0"/>
                  </a:lnTo>
                  <a:lnTo>
                    <a:pt x="0" y="1"/>
                  </a:lnTo>
                  <a:lnTo>
                    <a:pt x="25" y="7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89" name="Freeform 398"/>
            <p:cNvSpPr>
              <a:spLocks/>
            </p:cNvSpPr>
            <p:nvPr/>
          </p:nvSpPr>
          <p:spPr bwMode="auto">
            <a:xfrm>
              <a:off x="3200" y="2780"/>
              <a:ext cx="93" cy="80"/>
            </a:xfrm>
            <a:custGeom>
              <a:avLst/>
              <a:gdLst>
                <a:gd name="T0" fmla="*/ 93 w 93"/>
                <a:gd name="T1" fmla="*/ 0 h 80"/>
                <a:gd name="T2" fmla="*/ 67 w 93"/>
                <a:gd name="T3" fmla="*/ 80 h 80"/>
                <a:gd name="T4" fmla="*/ 0 w 93"/>
                <a:gd name="T5" fmla="*/ 31 h 80"/>
                <a:gd name="T6" fmla="*/ 10 w 93"/>
                <a:gd name="T7" fmla="*/ 0 h 80"/>
                <a:gd name="T8" fmla="*/ 93 w 93"/>
                <a:gd name="T9" fmla="*/ 0 h 80"/>
              </a:gdLst>
              <a:ahLst/>
              <a:cxnLst>
                <a:cxn ang="0">
                  <a:pos x="T0" y="T1"/>
                </a:cxn>
                <a:cxn ang="0">
                  <a:pos x="T2" y="T3"/>
                </a:cxn>
                <a:cxn ang="0">
                  <a:pos x="T4" y="T5"/>
                </a:cxn>
                <a:cxn ang="0">
                  <a:pos x="T6" y="T7"/>
                </a:cxn>
                <a:cxn ang="0">
                  <a:pos x="T8" y="T9"/>
                </a:cxn>
              </a:cxnLst>
              <a:rect l="0" t="0" r="r" b="b"/>
              <a:pathLst>
                <a:path w="93" h="80">
                  <a:moveTo>
                    <a:pt x="93" y="0"/>
                  </a:moveTo>
                  <a:lnTo>
                    <a:pt x="67" y="80"/>
                  </a:lnTo>
                  <a:lnTo>
                    <a:pt x="0" y="31"/>
                  </a:lnTo>
                  <a:lnTo>
                    <a:pt x="10" y="0"/>
                  </a:lnTo>
                  <a:lnTo>
                    <a:pt x="93"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0" name="Freeform 399"/>
            <p:cNvSpPr>
              <a:spLocks/>
            </p:cNvSpPr>
            <p:nvPr/>
          </p:nvSpPr>
          <p:spPr bwMode="auto">
            <a:xfrm>
              <a:off x="3200" y="2780"/>
              <a:ext cx="93" cy="80"/>
            </a:xfrm>
            <a:custGeom>
              <a:avLst/>
              <a:gdLst>
                <a:gd name="T0" fmla="*/ 93 w 93"/>
                <a:gd name="T1" fmla="*/ 0 h 80"/>
                <a:gd name="T2" fmla="*/ 67 w 93"/>
                <a:gd name="T3" fmla="*/ 80 h 80"/>
                <a:gd name="T4" fmla="*/ 0 w 93"/>
                <a:gd name="T5" fmla="*/ 31 h 80"/>
                <a:gd name="T6" fmla="*/ 10 w 93"/>
                <a:gd name="T7" fmla="*/ 0 h 80"/>
                <a:gd name="T8" fmla="*/ 93 w 93"/>
                <a:gd name="T9" fmla="*/ 0 h 80"/>
              </a:gdLst>
              <a:ahLst/>
              <a:cxnLst>
                <a:cxn ang="0">
                  <a:pos x="T0" y="T1"/>
                </a:cxn>
                <a:cxn ang="0">
                  <a:pos x="T2" y="T3"/>
                </a:cxn>
                <a:cxn ang="0">
                  <a:pos x="T4" y="T5"/>
                </a:cxn>
                <a:cxn ang="0">
                  <a:pos x="T6" y="T7"/>
                </a:cxn>
                <a:cxn ang="0">
                  <a:pos x="T8" y="T9"/>
                </a:cxn>
              </a:cxnLst>
              <a:rect l="0" t="0" r="r" b="b"/>
              <a:pathLst>
                <a:path w="93" h="80">
                  <a:moveTo>
                    <a:pt x="93" y="0"/>
                  </a:moveTo>
                  <a:lnTo>
                    <a:pt x="67" y="80"/>
                  </a:lnTo>
                  <a:lnTo>
                    <a:pt x="0" y="31"/>
                  </a:lnTo>
                  <a:lnTo>
                    <a:pt x="10" y="0"/>
                  </a:lnTo>
                  <a:lnTo>
                    <a:pt x="9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1" name="Freeform 400"/>
            <p:cNvSpPr>
              <a:spLocks/>
            </p:cNvSpPr>
            <p:nvPr/>
          </p:nvSpPr>
          <p:spPr bwMode="auto">
            <a:xfrm>
              <a:off x="3210" y="2752"/>
              <a:ext cx="80" cy="11"/>
            </a:xfrm>
            <a:custGeom>
              <a:avLst/>
              <a:gdLst>
                <a:gd name="T0" fmla="*/ 0 w 80"/>
                <a:gd name="T1" fmla="*/ 11 h 11"/>
                <a:gd name="T2" fmla="*/ 0 w 80"/>
                <a:gd name="T3" fmla="*/ 0 h 11"/>
                <a:gd name="T4" fmla="*/ 80 w 80"/>
                <a:gd name="T5" fmla="*/ 8 h 11"/>
                <a:gd name="T6" fmla="*/ 80 w 80"/>
                <a:gd name="T7" fmla="*/ 11 h 11"/>
                <a:gd name="T8" fmla="*/ 0 w 80"/>
                <a:gd name="T9" fmla="*/ 11 h 11"/>
              </a:gdLst>
              <a:ahLst/>
              <a:cxnLst>
                <a:cxn ang="0">
                  <a:pos x="T0" y="T1"/>
                </a:cxn>
                <a:cxn ang="0">
                  <a:pos x="T2" y="T3"/>
                </a:cxn>
                <a:cxn ang="0">
                  <a:pos x="T4" y="T5"/>
                </a:cxn>
                <a:cxn ang="0">
                  <a:pos x="T6" y="T7"/>
                </a:cxn>
                <a:cxn ang="0">
                  <a:pos x="T8" y="T9"/>
                </a:cxn>
              </a:cxnLst>
              <a:rect l="0" t="0" r="r" b="b"/>
              <a:pathLst>
                <a:path w="80" h="11">
                  <a:moveTo>
                    <a:pt x="0" y="11"/>
                  </a:moveTo>
                  <a:lnTo>
                    <a:pt x="0" y="0"/>
                  </a:lnTo>
                  <a:lnTo>
                    <a:pt x="80" y="8"/>
                  </a:lnTo>
                  <a:lnTo>
                    <a:pt x="80" y="11"/>
                  </a:lnTo>
                  <a:lnTo>
                    <a:pt x="0" y="1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2" name="Freeform 401"/>
            <p:cNvSpPr>
              <a:spLocks/>
            </p:cNvSpPr>
            <p:nvPr/>
          </p:nvSpPr>
          <p:spPr bwMode="auto">
            <a:xfrm>
              <a:off x="3210" y="2752"/>
              <a:ext cx="80" cy="11"/>
            </a:xfrm>
            <a:custGeom>
              <a:avLst/>
              <a:gdLst>
                <a:gd name="T0" fmla="*/ 0 w 80"/>
                <a:gd name="T1" fmla="*/ 11 h 11"/>
                <a:gd name="T2" fmla="*/ 0 w 80"/>
                <a:gd name="T3" fmla="*/ 0 h 11"/>
                <a:gd name="T4" fmla="*/ 80 w 80"/>
                <a:gd name="T5" fmla="*/ 8 h 11"/>
                <a:gd name="T6" fmla="*/ 80 w 80"/>
                <a:gd name="T7" fmla="*/ 11 h 11"/>
                <a:gd name="T8" fmla="*/ 0 w 80"/>
                <a:gd name="T9" fmla="*/ 11 h 11"/>
              </a:gdLst>
              <a:ahLst/>
              <a:cxnLst>
                <a:cxn ang="0">
                  <a:pos x="T0" y="T1"/>
                </a:cxn>
                <a:cxn ang="0">
                  <a:pos x="T2" y="T3"/>
                </a:cxn>
                <a:cxn ang="0">
                  <a:pos x="T4" y="T5"/>
                </a:cxn>
                <a:cxn ang="0">
                  <a:pos x="T6" y="T7"/>
                </a:cxn>
                <a:cxn ang="0">
                  <a:pos x="T8" y="T9"/>
                </a:cxn>
              </a:cxnLst>
              <a:rect l="0" t="0" r="r" b="b"/>
              <a:pathLst>
                <a:path w="80" h="11">
                  <a:moveTo>
                    <a:pt x="0" y="11"/>
                  </a:moveTo>
                  <a:lnTo>
                    <a:pt x="0" y="0"/>
                  </a:lnTo>
                  <a:lnTo>
                    <a:pt x="80" y="8"/>
                  </a:lnTo>
                  <a:lnTo>
                    <a:pt x="80" y="11"/>
                  </a:lnTo>
                  <a:lnTo>
                    <a:pt x="0"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3" name="Freeform 402"/>
            <p:cNvSpPr>
              <a:spLocks/>
            </p:cNvSpPr>
            <p:nvPr/>
          </p:nvSpPr>
          <p:spPr bwMode="auto">
            <a:xfrm>
              <a:off x="3270" y="2789"/>
              <a:ext cx="25" cy="64"/>
            </a:xfrm>
            <a:custGeom>
              <a:avLst/>
              <a:gdLst>
                <a:gd name="T0" fmla="*/ 25 w 25"/>
                <a:gd name="T1" fmla="*/ 1 h 64"/>
                <a:gd name="T2" fmla="*/ 20 w 25"/>
                <a:gd name="T3" fmla="*/ 0 h 64"/>
                <a:gd name="T4" fmla="*/ 0 w 25"/>
                <a:gd name="T5" fmla="*/ 62 h 64"/>
                <a:gd name="T6" fmla="*/ 5 w 25"/>
                <a:gd name="T7" fmla="*/ 64 h 64"/>
                <a:gd name="T8" fmla="*/ 25 w 25"/>
                <a:gd name="T9" fmla="*/ 1 h 64"/>
              </a:gdLst>
              <a:ahLst/>
              <a:cxnLst>
                <a:cxn ang="0">
                  <a:pos x="T0" y="T1"/>
                </a:cxn>
                <a:cxn ang="0">
                  <a:pos x="T2" y="T3"/>
                </a:cxn>
                <a:cxn ang="0">
                  <a:pos x="T4" y="T5"/>
                </a:cxn>
                <a:cxn ang="0">
                  <a:pos x="T6" y="T7"/>
                </a:cxn>
                <a:cxn ang="0">
                  <a:pos x="T8" y="T9"/>
                </a:cxn>
              </a:cxnLst>
              <a:rect l="0" t="0" r="r" b="b"/>
              <a:pathLst>
                <a:path w="25" h="64">
                  <a:moveTo>
                    <a:pt x="25" y="1"/>
                  </a:moveTo>
                  <a:lnTo>
                    <a:pt x="20" y="0"/>
                  </a:lnTo>
                  <a:lnTo>
                    <a:pt x="0" y="62"/>
                  </a:lnTo>
                  <a:lnTo>
                    <a:pt x="5" y="64"/>
                  </a:lnTo>
                  <a:lnTo>
                    <a:pt x="25"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4" name="Freeform 403"/>
            <p:cNvSpPr>
              <a:spLocks/>
            </p:cNvSpPr>
            <p:nvPr/>
          </p:nvSpPr>
          <p:spPr bwMode="auto">
            <a:xfrm>
              <a:off x="3270" y="2789"/>
              <a:ext cx="25" cy="64"/>
            </a:xfrm>
            <a:custGeom>
              <a:avLst/>
              <a:gdLst>
                <a:gd name="T0" fmla="*/ 25 w 25"/>
                <a:gd name="T1" fmla="*/ 1 h 64"/>
                <a:gd name="T2" fmla="*/ 20 w 25"/>
                <a:gd name="T3" fmla="*/ 0 h 64"/>
                <a:gd name="T4" fmla="*/ 0 w 25"/>
                <a:gd name="T5" fmla="*/ 62 h 64"/>
                <a:gd name="T6" fmla="*/ 5 w 25"/>
                <a:gd name="T7" fmla="*/ 64 h 64"/>
                <a:gd name="T8" fmla="*/ 25 w 25"/>
                <a:gd name="T9" fmla="*/ 1 h 64"/>
              </a:gdLst>
              <a:ahLst/>
              <a:cxnLst>
                <a:cxn ang="0">
                  <a:pos x="T0" y="T1"/>
                </a:cxn>
                <a:cxn ang="0">
                  <a:pos x="T2" y="T3"/>
                </a:cxn>
                <a:cxn ang="0">
                  <a:pos x="T4" y="T5"/>
                </a:cxn>
                <a:cxn ang="0">
                  <a:pos x="T6" y="T7"/>
                </a:cxn>
                <a:cxn ang="0">
                  <a:pos x="T8" y="T9"/>
                </a:cxn>
              </a:cxnLst>
              <a:rect l="0" t="0" r="r" b="b"/>
              <a:pathLst>
                <a:path w="25" h="64">
                  <a:moveTo>
                    <a:pt x="25" y="1"/>
                  </a:moveTo>
                  <a:lnTo>
                    <a:pt x="20" y="0"/>
                  </a:lnTo>
                  <a:lnTo>
                    <a:pt x="0" y="62"/>
                  </a:lnTo>
                  <a:lnTo>
                    <a:pt x="5" y="64"/>
                  </a:lnTo>
                  <a:lnTo>
                    <a:pt x="25" y="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5" name="Freeform 404"/>
            <p:cNvSpPr>
              <a:spLocks/>
            </p:cNvSpPr>
            <p:nvPr/>
          </p:nvSpPr>
          <p:spPr bwMode="auto">
            <a:xfrm>
              <a:off x="3260" y="2861"/>
              <a:ext cx="9" cy="13"/>
            </a:xfrm>
            <a:custGeom>
              <a:avLst/>
              <a:gdLst>
                <a:gd name="T0" fmla="*/ 9 w 9"/>
                <a:gd name="T1" fmla="*/ 3 h 13"/>
                <a:gd name="T2" fmla="*/ 6 w 9"/>
                <a:gd name="T3" fmla="*/ 0 h 13"/>
                <a:gd name="T4" fmla="*/ 0 w 9"/>
                <a:gd name="T5" fmla="*/ 11 h 13"/>
                <a:gd name="T6" fmla="*/ 2 w 9"/>
                <a:gd name="T7" fmla="*/ 13 h 13"/>
                <a:gd name="T8" fmla="*/ 9 w 9"/>
                <a:gd name="T9" fmla="*/ 3 h 13"/>
              </a:gdLst>
              <a:ahLst/>
              <a:cxnLst>
                <a:cxn ang="0">
                  <a:pos x="T0" y="T1"/>
                </a:cxn>
                <a:cxn ang="0">
                  <a:pos x="T2" y="T3"/>
                </a:cxn>
                <a:cxn ang="0">
                  <a:pos x="T4" y="T5"/>
                </a:cxn>
                <a:cxn ang="0">
                  <a:pos x="T6" y="T7"/>
                </a:cxn>
                <a:cxn ang="0">
                  <a:pos x="T8" y="T9"/>
                </a:cxn>
              </a:cxnLst>
              <a:rect l="0" t="0" r="r" b="b"/>
              <a:pathLst>
                <a:path w="9" h="13">
                  <a:moveTo>
                    <a:pt x="9" y="3"/>
                  </a:moveTo>
                  <a:lnTo>
                    <a:pt x="6" y="0"/>
                  </a:lnTo>
                  <a:lnTo>
                    <a:pt x="0" y="11"/>
                  </a:lnTo>
                  <a:lnTo>
                    <a:pt x="2" y="13"/>
                  </a:lnTo>
                  <a:lnTo>
                    <a:pt x="9"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6" name="Freeform 405"/>
            <p:cNvSpPr>
              <a:spLocks/>
            </p:cNvSpPr>
            <p:nvPr/>
          </p:nvSpPr>
          <p:spPr bwMode="auto">
            <a:xfrm>
              <a:off x="3260" y="2861"/>
              <a:ext cx="9" cy="13"/>
            </a:xfrm>
            <a:custGeom>
              <a:avLst/>
              <a:gdLst>
                <a:gd name="T0" fmla="*/ 9 w 9"/>
                <a:gd name="T1" fmla="*/ 3 h 13"/>
                <a:gd name="T2" fmla="*/ 6 w 9"/>
                <a:gd name="T3" fmla="*/ 0 h 13"/>
                <a:gd name="T4" fmla="*/ 0 w 9"/>
                <a:gd name="T5" fmla="*/ 11 h 13"/>
                <a:gd name="T6" fmla="*/ 2 w 9"/>
                <a:gd name="T7" fmla="*/ 13 h 13"/>
                <a:gd name="T8" fmla="*/ 9 w 9"/>
                <a:gd name="T9" fmla="*/ 3 h 13"/>
              </a:gdLst>
              <a:ahLst/>
              <a:cxnLst>
                <a:cxn ang="0">
                  <a:pos x="T0" y="T1"/>
                </a:cxn>
                <a:cxn ang="0">
                  <a:pos x="T2" y="T3"/>
                </a:cxn>
                <a:cxn ang="0">
                  <a:pos x="T4" y="T5"/>
                </a:cxn>
                <a:cxn ang="0">
                  <a:pos x="T6" y="T7"/>
                </a:cxn>
                <a:cxn ang="0">
                  <a:pos x="T8" y="T9"/>
                </a:cxn>
              </a:cxnLst>
              <a:rect l="0" t="0" r="r" b="b"/>
              <a:pathLst>
                <a:path w="9" h="13">
                  <a:moveTo>
                    <a:pt x="9" y="3"/>
                  </a:moveTo>
                  <a:lnTo>
                    <a:pt x="6" y="0"/>
                  </a:lnTo>
                  <a:lnTo>
                    <a:pt x="0" y="11"/>
                  </a:lnTo>
                  <a:lnTo>
                    <a:pt x="2" y="13"/>
                  </a:lnTo>
                  <a:lnTo>
                    <a:pt x="9"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7" name="Freeform 406"/>
            <p:cNvSpPr>
              <a:spLocks/>
            </p:cNvSpPr>
            <p:nvPr/>
          </p:nvSpPr>
          <p:spPr bwMode="auto">
            <a:xfrm>
              <a:off x="3293" y="2765"/>
              <a:ext cx="4" cy="13"/>
            </a:xfrm>
            <a:custGeom>
              <a:avLst/>
              <a:gdLst>
                <a:gd name="T0" fmla="*/ 4 w 4"/>
                <a:gd name="T1" fmla="*/ 12 h 13"/>
                <a:gd name="T2" fmla="*/ 0 w 4"/>
                <a:gd name="T3" fmla="*/ 13 h 13"/>
                <a:gd name="T4" fmla="*/ 1 w 4"/>
                <a:gd name="T5" fmla="*/ 0 h 13"/>
                <a:gd name="T6" fmla="*/ 4 w 4"/>
                <a:gd name="T7" fmla="*/ 0 h 13"/>
                <a:gd name="T8" fmla="*/ 4 w 4"/>
                <a:gd name="T9" fmla="*/ 12 h 13"/>
              </a:gdLst>
              <a:ahLst/>
              <a:cxnLst>
                <a:cxn ang="0">
                  <a:pos x="T0" y="T1"/>
                </a:cxn>
                <a:cxn ang="0">
                  <a:pos x="T2" y="T3"/>
                </a:cxn>
                <a:cxn ang="0">
                  <a:pos x="T4" y="T5"/>
                </a:cxn>
                <a:cxn ang="0">
                  <a:pos x="T6" y="T7"/>
                </a:cxn>
                <a:cxn ang="0">
                  <a:pos x="T8" y="T9"/>
                </a:cxn>
              </a:cxnLst>
              <a:rect l="0" t="0" r="r" b="b"/>
              <a:pathLst>
                <a:path w="4" h="13">
                  <a:moveTo>
                    <a:pt x="4" y="12"/>
                  </a:moveTo>
                  <a:lnTo>
                    <a:pt x="0" y="13"/>
                  </a:lnTo>
                  <a:lnTo>
                    <a:pt x="1" y="0"/>
                  </a:lnTo>
                  <a:lnTo>
                    <a:pt x="4" y="0"/>
                  </a:lnTo>
                  <a:lnTo>
                    <a:pt x="4" y="1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8" name="Freeform 407"/>
            <p:cNvSpPr>
              <a:spLocks/>
            </p:cNvSpPr>
            <p:nvPr/>
          </p:nvSpPr>
          <p:spPr bwMode="auto">
            <a:xfrm>
              <a:off x="3293" y="2765"/>
              <a:ext cx="4" cy="13"/>
            </a:xfrm>
            <a:custGeom>
              <a:avLst/>
              <a:gdLst>
                <a:gd name="T0" fmla="*/ 4 w 4"/>
                <a:gd name="T1" fmla="*/ 12 h 13"/>
                <a:gd name="T2" fmla="*/ 0 w 4"/>
                <a:gd name="T3" fmla="*/ 13 h 13"/>
                <a:gd name="T4" fmla="*/ 1 w 4"/>
                <a:gd name="T5" fmla="*/ 0 h 13"/>
                <a:gd name="T6" fmla="*/ 4 w 4"/>
                <a:gd name="T7" fmla="*/ 0 h 13"/>
                <a:gd name="T8" fmla="*/ 4 w 4"/>
                <a:gd name="T9" fmla="*/ 12 h 13"/>
              </a:gdLst>
              <a:ahLst/>
              <a:cxnLst>
                <a:cxn ang="0">
                  <a:pos x="T0" y="T1"/>
                </a:cxn>
                <a:cxn ang="0">
                  <a:pos x="T2" y="T3"/>
                </a:cxn>
                <a:cxn ang="0">
                  <a:pos x="T4" y="T5"/>
                </a:cxn>
                <a:cxn ang="0">
                  <a:pos x="T6" y="T7"/>
                </a:cxn>
                <a:cxn ang="0">
                  <a:pos x="T8" y="T9"/>
                </a:cxn>
              </a:cxnLst>
              <a:rect l="0" t="0" r="r" b="b"/>
              <a:pathLst>
                <a:path w="4" h="13">
                  <a:moveTo>
                    <a:pt x="4" y="12"/>
                  </a:moveTo>
                  <a:lnTo>
                    <a:pt x="0" y="13"/>
                  </a:lnTo>
                  <a:lnTo>
                    <a:pt x="1" y="0"/>
                  </a:lnTo>
                  <a:lnTo>
                    <a:pt x="4" y="0"/>
                  </a:lnTo>
                  <a:lnTo>
                    <a:pt x="4"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99" name="Freeform 408"/>
            <p:cNvSpPr>
              <a:spLocks/>
            </p:cNvSpPr>
            <p:nvPr/>
          </p:nvSpPr>
          <p:spPr bwMode="auto">
            <a:xfrm>
              <a:off x="3183" y="2826"/>
              <a:ext cx="71" cy="50"/>
            </a:xfrm>
            <a:custGeom>
              <a:avLst/>
              <a:gdLst>
                <a:gd name="T0" fmla="*/ 7 w 71"/>
                <a:gd name="T1" fmla="*/ 0 h 50"/>
                <a:gd name="T2" fmla="*/ 0 w 71"/>
                <a:gd name="T3" fmla="*/ 8 h 50"/>
                <a:gd name="T4" fmla="*/ 69 w 71"/>
                <a:gd name="T5" fmla="*/ 50 h 50"/>
                <a:gd name="T6" fmla="*/ 71 w 71"/>
                <a:gd name="T7" fmla="*/ 47 h 50"/>
                <a:gd name="T8" fmla="*/ 7 w 71"/>
                <a:gd name="T9" fmla="*/ 0 h 50"/>
              </a:gdLst>
              <a:ahLst/>
              <a:cxnLst>
                <a:cxn ang="0">
                  <a:pos x="T0" y="T1"/>
                </a:cxn>
                <a:cxn ang="0">
                  <a:pos x="T2" y="T3"/>
                </a:cxn>
                <a:cxn ang="0">
                  <a:pos x="T4" y="T5"/>
                </a:cxn>
                <a:cxn ang="0">
                  <a:pos x="T6" y="T7"/>
                </a:cxn>
                <a:cxn ang="0">
                  <a:pos x="T8" y="T9"/>
                </a:cxn>
              </a:cxnLst>
              <a:rect l="0" t="0" r="r" b="b"/>
              <a:pathLst>
                <a:path w="71" h="50">
                  <a:moveTo>
                    <a:pt x="7" y="0"/>
                  </a:moveTo>
                  <a:lnTo>
                    <a:pt x="0" y="8"/>
                  </a:lnTo>
                  <a:lnTo>
                    <a:pt x="69" y="50"/>
                  </a:lnTo>
                  <a:lnTo>
                    <a:pt x="71" y="47"/>
                  </a:lnTo>
                  <a:lnTo>
                    <a:pt x="7"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0" name="Freeform 409"/>
            <p:cNvSpPr>
              <a:spLocks/>
            </p:cNvSpPr>
            <p:nvPr/>
          </p:nvSpPr>
          <p:spPr bwMode="auto">
            <a:xfrm>
              <a:off x="3183" y="2826"/>
              <a:ext cx="71" cy="50"/>
            </a:xfrm>
            <a:custGeom>
              <a:avLst/>
              <a:gdLst>
                <a:gd name="T0" fmla="*/ 7 w 71"/>
                <a:gd name="T1" fmla="*/ 0 h 50"/>
                <a:gd name="T2" fmla="*/ 0 w 71"/>
                <a:gd name="T3" fmla="*/ 8 h 50"/>
                <a:gd name="T4" fmla="*/ 69 w 71"/>
                <a:gd name="T5" fmla="*/ 50 h 50"/>
                <a:gd name="T6" fmla="*/ 71 w 71"/>
                <a:gd name="T7" fmla="*/ 47 h 50"/>
                <a:gd name="T8" fmla="*/ 7 w 71"/>
                <a:gd name="T9" fmla="*/ 0 h 50"/>
              </a:gdLst>
              <a:ahLst/>
              <a:cxnLst>
                <a:cxn ang="0">
                  <a:pos x="T0" y="T1"/>
                </a:cxn>
                <a:cxn ang="0">
                  <a:pos x="T2" y="T3"/>
                </a:cxn>
                <a:cxn ang="0">
                  <a:pos x="T4" y="T5"/>
                </a:cxn>
                <a:cxn ang="0">
                  <a:pos x="T6" y="T7"/>
                </a:cxn>
                <a:cxn ang="0">
                  <a:pos x="T8" y="T9"/>
                </a:cxn>
              </a:cxnLst>
              <a:rect l="0" t="0" r="r" b="b"/>
              <a:pathLst>
                <a:path w="71" h="50">
                  <a:moveTo>
                    <a:pt x="7" y="0"/>
                  </a:moveTo>
                  <a:lnTo>
                    <a:pt x="0" y="8"/>
                  </a:lnTo>
                  <a:lnTo>
                    <a:pt x="69" y="50"/>
                  </a:lnTo>
                  <a:lnTo>
                    <a:pt x="71" y="47"/>
                  </a:lnTo>
                  <a:lnTo>
                    <a:pt x="7"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1" name="Freeform 410"/>
            <p:cNvSpPr>
              <a:spLocks/>
            </p:cNvSpPr>
            <p:nvPr/>
          </p:nvSpPr>
          <p:spPr bwMode="auto">
            <a:xfrm>
              <a:off x="3084" y="2937"/>
              <a:ext cx="93" cy="99"/>
            </a:xfrm>
            <a:custGeom>
              <a:avLst/>
              <a:gdLst>
                <a:gd name="T0" fmla="*/ 93 w 93"/>
                <a:gd name="T1" fmla="*/ 50 h 99"/>
                <a:gd name="T2" fmla="*/ 25 w 93"/>
                <a:gd name="T3" fmla="*/ 99 h 99"/>
                <a:gd name="T4" fmla="*/ 0 w 93"/>
                <a:gd name="T5" fmla="*/ 20 h 99"/>
                <a:gd name="T6" fmla="*/ 26 w 93"/>
                <a:gd name="T7" fmla="*/ 0 h 99"/>
                <a:gd name="T8" fmla="*/ 93 w 93"/>
                <a:gd name="T9" fmla="*/ 50 h 99"/>
              </a:gdLst>
              <a:ahLst/>
              <a:cxnLst>
                <a:cxn ang="0">
                  <a:pos x="T0" y="T1"/>
                </a:cxn>
                <a:cxn ang="0">
                  <a:pos x="T2" y="T3"/>
                </a:cxn>
                <a:cxn ang="0">
                  <a:pos x="T4" y="T5"/>
                </a:cxn>
                <a:cxn ang="0">
                  <a:pos x="T6" y="T7"/>
                </a:cxn>
                <a:cxn ang="0">
                  <a:pos x="T8" y="T9"/>
                </a:cxn>
              </a:cxnLst>
              <a:rect l="0" t="0" r="r" b="b"/>
              <a:pathLst>
                <a:path w="93" h="99">
                  <a:moveTo>
                    <a:pt x="93" y="50"/>
                  </a:moveTo>
                  <a:lnTo>
                    <a:pt x="25" y="99"/>
                  </a:lnTo>
                  <a:lnTo>
                    <a:pt x="0" y="20"/>
                  </a:lnTo>
                  <a:lnTo>
                    <a:pt x="26" y="0"/>
                  </a:lnTo>
                  <a:lnTo>
                    <a:pt x="93" y="5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2" name="Freeform 411"/>
            <p:cNvSpPr>
              <a:spLocks/>
            </p:cNvSpPr>
            <p:nvPr/>
          </p:nvSpPr>
          <p:spPr bwMode="auto">
            <a:xfrm>
              <a:off x="3084" y="2937"/>
              <a:ext cx="93" cy="99"/>
            </a:xfrm>
            <a:custGeom>
              <a:avLst/>
              <a:gdLst>
                <a:gd name="T0" fmla="*/ 93 w 93"/>
                <a:gd name="T1" fmla="*/ 50 h 99"/>
                <a:gd name="T2" fmla="*/ 25 w 93"/>
                <a:gd name="T3" fmla="*/ 99 h 99"/>
                <a:gd name="T4" fmla="*/ 0 w 93"/>
                <a:gd name="T5" fmla="*/ 20 h 99"/>
                <a:gd name="T6" fmla="*/ 26 w 93"/>
                <a:gd name="T7" fmla="*/ 0 h 99"/>
                <a:gd name="T8" fmla="*/ 93 w 93"/>
                <a:gd name="T9" fmla="*/ 50 h 99"/>
              </a:gdLst>
              <a:ahLst/>
              <a:cxnLst>
                <a:cxn ang="0">
                  <a:pos x="T0" y="T1"/>
                </a:cxn>
                <a:cxn ang="0">
                  <a:pos x="T2" y="T3"/>
                </a:cxn>
                <a:cxn ang="0">
                  <a:pos x="T4" y="T5"/>
                </a:cxn>
                <a:cxn ang="0">
                  <a:pos x="T6" y="T7"/>
                </a:cxn>
                <a:cxn ang="0">
                  <a:pos x="T8" y="T9"/>
                </a:cxn>
              </a:cxnLst>
              <a:rect l="0" t="0" r="r" b="b"/>
              <a:pathLst>
                <a:path w="93" h="99">
                  <a:moveTo>
                    <a:pt x="93" y="50"/>
                  </a:moveTo>
                  <a:lnTo>
                    <a:pt x="25" y="99"/>
                  </a:lnTo>
                  <a:lnTo>
                    <a:pt x="0" y="20"/>
                  </a:lnTo>
                  <a:lnTo>
                    <a:pt x="26" y="0"/>
                  </a:lnTo>
                  <a:lnTo>
                    <a:pt x="93" y="5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3" name="Freeform 412"/>
            <p:cNvSpPr>
              <a:spLocks/>
            </p:cNvSpPr>
            <p:nvPr/>
          </p:nvSpPr>
          <p:spPr bwMode="auto">
            <a:xfrm>
              <a:off x="3120" y="2915"/>
              <a:ext cx="66" cy="56"/>
            </a:xfrm>
            <a:custGeom>
              <a:avLst/>
              <a:gdLst>
                <a:gd name="T0" fmla="*/ 0 w 66"/>
                <a:gd name="T1" fmla="*/ 9 h 56"/>
                <a:gd name="T2" fmla="*/ 6 w 66"/>
                <a:gd name="T3" fmla="*/ 0 h 56"/>
                <a:gd name="T4" fmla="*/ 66 w 66"/>
                <a:gd name="T5" fmla="*/ 53 h 56"/>
                <a:gd name="T6" fmla="*/ 64 w 66"/>
                <a:gd name="T7" fmla="*/ 56 h 56"/>
                <a:gd name="T8" fmla="*/ 0 w 66"/>
                <a:gd name="T9" fmla="*/ 9 h 56"/>
              </a:gdLst>
              <a:ahLst/>
              <a:cxnLst>
                <a:cxn ang="0">
                  <a:pos x="T0" y="T1"/>
                </a:cxn>
                <a:cxn ang="0">
                  <a:pos x="T2" y="T3"/>
                </a:cxn>
                <a:cxn ang="0">
                  <a:pos x="T4" y="T5"/>
                </a:cxn>
                <a:cxn ang="0">
                  <a:pos x="T6" y="T7"/>
                </a:cxn>
                <a:cxn ang="0">
                  <a:pos x="T8" y="T9"/>
                </a:cxn>
              </a:cxnLst>
              <a:rect l="0" t="0" r="r" b="b"/>
              <a:pathLst>
                <a:path w="66" h="56">
                  <a:moveTo>
                    <a:pt x="0" y="9"/>
                  </a:moveTo>
                  <a:lnTo>
                    <a:pt x="6" y="0"/>
                  </a:lnTo>
                  <a:lnTo>
                    <a:pt x="66" y="53"/>
                  </a:lnTo>
                  <a:lnTo>
                    <a:pt x="64" y="56"/>
                  </a:lnTo>
                  <a:lnTo>
                    <a:pt x="0" y="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4" name="Freeform 413"/>
            <p:cNvSpPr>
              <a:spLocks/>
            </p:cNvSpPr>
            <p:nvPr/>
          </p:nvSpPr>
          <p:spPr bwMode="auto">
            <a:xfrm>
              <a:off x="3120" y="2915"/>
              <a:ext cx="66" cy="56"/>
            </a:xfrm>
            <a:custGeom>
              <a:avLst/>
              <a:gdLst>
                <a:gd name="T0" fmla="*/ 0 w 66"/>
                <a:gd name="T1" fmla="*/ 9 h 56"/>
                <a:gd name="T2" fmla="*/ 6 w 66"/>
                <a:gd name="T3" fmla="*/ 0 h 56"/>
                <a:gd name="T4" fmla="*/ 66 w 66"/>
                <a:gd name="T5" fmla="*/ 53 h 56"/>
                <a:gd name="T6" fmla="*/ 64 w 66"/>
                <a:gd name="T7" fmla="*/ 56 h 56"/>
                <a:gd name="T8" fmla="*/ 0 w 66"/>
                <a:gd name="T9" fmla="*/ 9 h 56"/>
              </a:gdLst>
              <a:ahLst/>
              <a:cxnLst>
                <a:cxn ang="0">
                  <a:pos x="T0" y="T1"/>
                </a:cxn>
                <a:cxn ang="0">
                  <a:pos x="T2" y="T3"/>
                </a:cxn>
                <a:cxn ang="0">
                  <a:pos x="T4" y="T5"/>
                </a:cxn>
                <a:cxn ang="0">
                  <a:pos x="T6" y="T7"/>
                </a:cxn>
                <a:cxn ang="0">
                  <a:pos x="T8" y="T9"/>
                </a:cxn>
              </a:cxnLst>
              <a:rect l="0" t="0" r="r" b="b"/>
              <a:pathLst>
                <a:path w="66" h="56">
                  <a:moveTo>
                    <a:pt x="0" y="9"/>
                  </a:moveTo>
                  <a:lnTo>
                    <a:pt x="6" y="0"/>
                  </a:lnTo>
                  <a:lnTo>
                    <a:pt x="66" y="53"/>
                  </a:lnTo>
                  <a:lnTo>
                    <a:pt x="64" y="56"/>
                  </a:lnTo>
                  <a:lnTo>
                    <a:pt x="0"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5" name="Freeform 414"/>
            <p:cNvSpPr>
              <a:spLocks/>
            </p:cNvSpPr>
            <p:nvPr/>
          </p:nvSpPr>
          <p:spPr bwMode="auto">
            <a:xfrm>
              <a:off x="3117" y="2992"/>
              <a:ext cx="55" cy="43"/>
            </a:xfrm>
            <a:custGeom>
              <a:avLst/>
              <a:gdLst>
                <a:gd name="T0" fmla="*/ 55 w 55"/>
                <a:gd name="T1" fmla="*/ 4 h 43"/>
                <a:gd name="T2" fmla="*/ 52 w 55"/>
                <a:gd name="T3" fmla="*/ 0 h 43"/>
                <a:gd name="T4" fmla="*/ 0 w 55"/>
                <a:gd name="T5" fmla="*/ 39 h 43"/>
                <a:gd name="T6" fmla="*/ 3 w 55"/>
                <a:gd name="T7" fmla="*/ 43 h 43"/>
                <a:gd name="T8" fmla="*/ 55 w 55"/>
                <a:gd name="T9" fmla="*/ 4 h 43"/>
              </a:gdLst>
              <a:ahLst/>
              <a:cxnLst>
                <a:cxn ang="0">
                  <a:pos x="T0" y="T1"/>
                </a:cxn>
                <a:cxn ang="0">
                  <a:pos x="T2" y="T3"/>
                </a:cxn>
                <a:cxn ang="0">
                  <a:pos x="T4" y="T5"/>
                </a:cxn>
                <a:cxn ang="0">
                  <a:pos x="T6" y="T7"/>
                </a:cxn>
                <a:cxn ang="0">
                  <a:pos x="T8" y="T9"/>
                </a:cxn>
              </a:cxnLst>
              <a:rect l="0" t="0" r="r" b="b"/>
              <a:pathLst>
                <a:path w="55" h="43">
                  <a:moveTo>
                    <a:pt x="55" y="4"/>
                  </a:moveTo>
                  <a:lnTo>
                    <a:pt x="52" y="0"/>
                  </a:lnTo>
                  <a:lnTo>
                    <a:pt x="0" y="39"/>
                  </a:lnTo>
                  <a:lnTo>
                    <a:pt x="3" y="43"/>
                  </a:lnTo>
                  <a:lnTo>
                    <a:pt x="55"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6" name="Freeform 415"/>
            <p:cNvSpPr>
              <a:spLocks/>
            </p:cNvSpPr>
            <p:nvPr/>
          </p:nvSpPr>
          <p:spPr bwMode="auto">
            <a:xfrm>
              <a:off x="3117" y="2992"/>
              <a:ext cx="55" cy="43"/>
            </a:xfrm>
            <a:custGeom>
              <a:avLst/>
              <a:gdLst>
                <a:gd name="T0" fmla="*/ 55 w 55"/>
                <a:gd name="T1" fmla="*/ 4 h 43"/>
                <a:gd name="T2" fmla="*/ 52 w 55"/>
                <a:gd name="T3" fmla="*/ 0 h 43"/>
                <a:gd name="T4" fmla="*/ 0 w 55"/>
                <a:gd name="T5" fmla="*/ 39 h 43"/>
                <a:gd name="T6" fmla="*/ 3 w 55"/>
                <a:gd name="T7" fmla="*/ 43 h 43"/>
                <a:gd name="T8" fmla="*/ 55 w 55"/>
                <a:gd name="T9" fmla="*/ 4 h 43"/>
              </a:gdLst>
              <a:ahLst/>
              <a:cxnLst>
                <a:cxn ang="0">
                  <a:pos x="T0" y="T1"/>
                </a:cxn>
                <a:cxn ang="0">
                  <a:pos x="T2" y="T3"/>
                </a:cxn>
                <a:cxn ang="0">
                  <a:pos x="T4" y="T5"/>
                </a:cxn>
                <a:cxn ang="0">
                  <a:pos x="T6" y="T7"/>
                </a:cxn>
                <a:cxn ang="0">
                  <a:pos x="T8" y="T9"/>
                </a:cxn>
              </a:cxnLst>
              <a:rect l="0" t="0" r="r" b="b"/>
              <a:pathLst>
                <a:path w="55" h="43">
                  <a:moveTo>
                    <a:pt x="55" y="4"/>
                  </a:moveTo>
                  <a:lnTo>
                    <a:pt x="52" y="0"/>
                  </a:lnTo>
                  <a:lnTo>
                    <a:pt x="0" y="39"/>
                  </a:lnTo>
                  <a:lnTo>
                    <a:pt x="3" y="43"/>
                  </a:lnTo>
                  <a:lnTo>
                    <a:pt x="55"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7" name="Freeform 416"/>
            <p:cNvSpPr>
              <a:spLocks/>
            </p:cNvSpPr>
            <p:nvPr/>
          </p:nvSpPr>
          <p:spPr bwMode="auto">
            <a:xfrm>
              <a:off x="3096" y="3037"/>
              <a:ext cx="13" cy="8"/>
            </a:xfrm>
            <a:custGeom>
              <a:avLst/>
              <a:gdLst>
                <a:gd name="T0" fmla="*/ 13 w 13"/>
                <a:gd name="T1" fmla="*/ 4 h 8"/>
                <a:gd name="T2" fmla="*/ 12 w 13"/>
                <a:gd name="T3" fmla="*/ 0 h 8"/>
                <a:gd name="T4" fmla="*/ 0 w 13"/>
                <a:gd name="T5" fmla="*/ 4 h 8"/>
                <a:gd name="T6" fmla="*/ 1 w 13"/>
                <a:gd name="T7" fmla="*/ 8 h 8"/>
                <a:gd name="T8" fmla="*/ 13 w 13"/>
                <a:gd name="T9" fmla="*/ 4 h 8"/>
              </a:gdLst>
              <a:ahLst/>
              <a:cxnLst>
                <a:cxn ang="0">
                  <a:pos x="T0" y="T1"/>
                </a:cxn>
                <a:cxn ang="0">
                  <a:pos x="T2" y="T3"/>
                </a:cxn>
                <a:cxn ang="0">
                  <a:pos x="T4" y="T5"/>
                </a:cxn>
                <a:cxn ang="0">
                  <a:pos x="T6" y="T7"/>
                </a:cxn>
                <a:cxn ang="0">
                  <a:pos x="T8" y="T9"/>
                </a:cxn>
              </a:cxnLst>
              <a:rect l="0" t="0" r="r" b="b"/>
              <a:pathLst>
                <a:path w="13" h="8">
                  <a:moveTo>
                    <a:pt x="13" y="4"/>
                  </a:moveTo>
                  <a:lnTo>
                    <a:pt x="12" y="0"/>
                  </a:lnTo>
                  <a:lnTo>
                    <a:pt x="0" y="4"/>
                  </a:lnTo>
                  <a:lnTo>
                    <a:pt x="1" y="8"/>
                  </a:lnTo>
                  <a:lnTo>
                    <a:pt x="13"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8" name="Freeform 417"/>
            <p:cNvSpPr>
              <a:spLocks/>
            </p:cNvSpPr>
            <p:nvPr/>
          </p:nvSpPr>
          <p:spPr bwMode="auto">
            <a:xfrm>
              <a:off x="3096" y="3037"/>
              <a:ext cx="13" cy="8"/>
            </a:xfrm>
            <a:custGeom>
              <a:avLst/>
              <a:gdLst>
                <a:gd name="T0" fmla="*/ 13 w 13"/>
                <a:gd name="T1" fmla="*/ 4 h 8"/>
                <a:gd name="T2" fmla="*/ 12 w 13"/>
                <a:gd name="T3" fmla="*/ 0 h 8"/>
                <a:gd name="T4" fmla="*/ 0 w 13"/>
                <a:gd name="T5" fmla="*/ 4 h 8"/>
                <a:gd name="T6" fmla="*/ 1 w 13"/>
                <a:gd name="T7" fmla="*/ 8 h 8"/>
                <a:gd name="T8" fmla="*/ 13 w 13"/>
                <a:gd name="T9" fmla="*/ 4 h 8"/>
              </a:gdLst>
              <a:ahLst/>
              <a:cxnLst>
                <a:cxn ang="0">
                  <a:pos x="T0" y="T1"/>
                </a:cxn>
                <a:cxn ang="0">
                  <a:pos x="T2" y="T3"/>
                </a:cxn>
                <a:cxn ang="0">
                  <a:pos x="T4" y="T5"/>
                </a:cxn>
                <a:cxn ang="0">
                  <a:pos x="T6" y="T7"/>
                </a:cxn>
                <a:cxn ang="0">
                  <a:pos x="T8" y="T9"/>
                </a:cxn>
              </a:cxnLst>
              <a:rect l="0" t="0" r="r" b="b"/>
              <a:pathLst>
                <a:path w="13" h="8">
                  <a:moveTo>
                    <a:pt x="13" y="4"/>
                  </a:moveTo>
                  <a:lnTo>
                    <a:pt x="12" y="0"/>
                  </a:lnTo>
                  <a:lnTo>
                    <a:pt x="0" y="4"/>
                  </a:lnTo>
                  <a:lnTo>
                    <a:pt x="1" y="8"/>
                  </a:lnTo>
                  <a:lnTo>
                    <a:pt x="13"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09" name="Freeform 418"/>
            <p:cNvSpPr>
              <a:spLocks/>
            </p:cNvSpPr>
            <p:nvPr/>
          </p:nvSpPr>
          <p:spPr bwMode="auto">
            <a:xfrm>
              <a:off x="3179" y="2975"/>
              <a:ext cx="10" cy="12"/>
            </a:xfrm>
            <a:custGeom>
              <a:avLst/>
              <a:gdLst>
                <a:gd name="T0" fmla="*/ 3 w 10"/>
                <a:gd name="T1" fmla="*/ 12 h 12"/>
                <a:gd name="T2" fmla="*/ 0 w 10"/>
                <a:gd name="T3" fmla="*/ 10 h 12"/>
                <a:gd name="T4" fmla="*/ 7 w 10"/>
                <a:gd name="T5" fmla="*/ 0 h 12"/>
                <a:gd name="T6" fmla="*/ 10 w 10"/>
                <a:gd name="T7" fmla="*/ 2 h 12"/>
                <a:gd name="T8" fmla="*/ 3 w 10"/>
                <a:gd name="T9" fmla="*/ 12 h 12"/>
              </a:gdLst>
              <a:ahLst/>
              <a:cxnLst>
                <a:cxn ang="0">
                  <a:pos x="T0" y="T1"/>
                </a:cxn>
                <a:cxn ang="0">
                  <a:pos x="T2" y="T3"/>
                </a:cxn>
                <a:cxn ang="0">
                  <a:pos x="T4" y="T5"/>
                </a:cxn>
                <a:cxn ang="0">
                  <a:pos x="T6" y="T7"/>
                </a:cxn>
                <a:cxn ang="0">
                  <a:pos x="T8" y="T9"/>
                </a:cxn>
              </a:cxnLst>
              <a:rect l="0" t="0" r="r" b="b"/>
              <a:pathLst>
                <a:path w="10" h="12">
                  <a:moveTo>
                    <a:pt x="3" y="12"/>
                  </a:moveTo>
                  <a:lnTo>
                    <a:pt x="0" y="10"/>
                  </a:lnTo>
                  <a:lnTo>
                    <a:pt x="7" y="0"/>
                  </a:lnTo>
                  <a:lnTo>
                    <a:pt x="10" y="2"/>
                  </a:lnTo>
                  <a:lnTo>
                    <a:pt x="3" y="1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0" name="Freeform 419"/>
            <p:cNvSpPr>
              <a:spLocks/>
            </p:cNvSpPr>
            <p:nvPr/>
          </p:nvSpPr>
          <p:spPr bwMode="auto">
            <a:xfrm>
              <a:off x="3179" y="2975"/>
              <a:ext cx="10" cy="12"/>
            </a:xfrm>
            <a:custGeom>
              <a:avLst/>
              <a:gdLst>
                <a:gd name="T0" fmla="*/ 3 w 10"/>
                <a:gd name="T1" fmla="*/ 12 h 12"/>
                <a:gd name="T2" fmla="*/ 0 w 10"/>
                <a:gd name="T3" fmla="*/ 10 h 12"/>
                <a:gd name="T4" fmla="*/ 7 w 10"/>
                <a:gd name="T5" fmla="*/ 0 h 12"/>
                <a:gd name="T6" fmla="*/ 10 w 10"/>
                <a:gd name="T7" fmla="*/ 2 h 12"/>
                <a:gd name="T8" fmla="*/ 3 w 10"/>
                <a:gd name="T9" fmla="*/ 12 h 12"/>
              </a:gdLst>
              <a:ahLst/>
              <a:cxnLst>
                <a:cxn ang="0">
                  <a:pos x="T0" y="T1"/>
                </a:cxn>
                <a:cxn ang="0">
                  <a:pos x="T2" y="T3"/>
                </a:cxn>
                <a:cxn ang="0">
                  <a:pos x="T4" y="T5"/>
                </a:cxn>
                <a:cxn ang="0">
                  <a:pos x="T6" y="T7"/>
                </a:cxn>
                <a:cxn ang="0">
                  <a:pos x="T8" y="T9"/>
                </a:cxn>
              </a:cxnLst>
              <a:rect l="0" t="0" r="r" b="b"/>
              <a:pathLst>
                <a:path w="10" h="12">
                  <a:moveTo>
                    <a:pt x="3" y="12"/>
                  </a:moveTo>
                  <a:lnTo>
                    <a:pt x="0" y="10"/>
                  </a:lnTo>
                  <a:lnTo>
                    <a:pt x="7" y="0"/>
                  </a:lnTo>
                  <a:lnTo>
                    <a:pt x="10" y="2"/>
                  </a:lnTo>
                  <a:lnTo>
                    <a:pt x="3"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1" name="Freeform 420"/>
            <p:cNvSpPr>
              <a:spLocks/>
            </p:cNvSpPr>
            <p:nvPr/>
          </p:nvSpPr>
          <p:spPr bwMode="auto">
            <a:xfrm>
              <a:off x="3057" y="2962"/>
              <a:ext cx="34" cy="78"/>
            </a:xfrm>
            <a:custGeom>
              <a:avLst/>
              <a:gdLst>
                <a:gd name="T0" fmla="*/ 10 w 34"/>
                <a:gd name="T1" fmla="*/ 0 h 78"/>
                <a:gd name="T2" fmla="*/ 0 w 34"/>
                <a:gd name="T3" fmla="*/ 4 h 78"/>
                <a:gd name="T4" fmla="*/ 31 w 34"/>
                <a:gd name="T5" fmla="*/ 78 h 78"/>
                <a:gd name="T6" fmla="*/ 34 w 34"/>
                <a:gd name="T7" fmla="*/ 77 h 78"/>
                <a:gd name="T8" fmla="*/ 10 w 34"/>
                <a:gd name="T9" fmla="*/ 0 h 78"/>
              </a:gdLst>
              <a:ahLst/>
              <a:cxnLst>
                <a:cxn ang="0">
                  <a:pos x="T0" y="T1"/>
                </a:cxn>
                <a:cxn ang="0">
                  <a:pos x="T2" y="T3"/>
                </a:cxn>
                <a:cxn ang="0">
                  <a:pos x="T4" y="T5"/>
                </a:cxn>
                <a:cxn ang="0">
                  <a:pos x="T6" y="T7"/>
                </a:cxn>
                <a:cxn ang="0">
                  <a:pos x="T8" y="T9"/>
                </a:cxn>
              </a:cxnLst>
              <a:rect l="0" t="0" r="r" b="b"/>
              <a:pathLst>
                <a:path w="34" h="78">
                  <a:moveTo>
                    <a:pt x="10" y="0"/>
                  </a:moveTo>
                  <a:lnTo>
                    <a:pt x="0" y="4"/>
                  </a:lnTo>
                  <a:lnTo>
                    <a:pt x="31" y="78"/>
                  </a:lnTo>
                  <a:lnTo>
                    <a:pt x="34" y="77"/>
                  </a:lnTo>
                  <a:lnTo>
                    <a:pt x="1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2" name="Freeform 421"/>
            <p:cNvSpPr>
              <a:spLocks/>
            </p:cNvSpPr>
            <p:nvPr/>
          </p:nvSpPr>
          <p:spPr bwMode="auto">
            <a:xfrm>
              <a:off x="3057" y="2962"/>
              <a:ext cx="34" cy="78"/>
            </a:xfrm>
            <a:custGeom>
              <a:avLst/>
              <a:gdLst>
                <a:gd name="T0" fmla="*/ 10 w 34"/>
                <a:gd name="T1" fmla="*/ 0 h 78"/>
                <a:gd name="T2" fmla="*/ 0 w 34"/>
                <a:gd name="T3" fmla="*/ 4 h 78"/>
                <a:gd name="T4" fmla="*/ 31 w 34"/>
                <a:gd name="T5" fmla="*/ 78 h 78"/>
                <a:gd name="T6" fmla="*/ 34 w 34"/>
                <a:gd name="T7" fmla="*/ 77 h 78"/>
                <a:gd name="T8" fmla="*/ 10 w 34"/>
                <a:gd name="T9" fmla="*/ 0 h 78"/>
              </a:gdLst>
              <a:ahLst/>
              <a:cxnLst>
                <a:cxn ang="0">
                  <a:pos x="T0" y="T1"/>
                </a:cxn>
                <a:cxn ang="0">
                  <a:pos x="T2" y="T3"/>
                </a:cxn>
                <a:cxn ang="0">
                  <a:pos x="T4" y="T5"/>
                </a:cxn>
                <a:cxn ang="0">
                  <a:pos x="T6" y="T7"/>
                </a:cxn>
                <a:cxn ang="0">
                  <a:pos x="T8" y="T9"/>
                </a:cxn>
              </a:cxnLst>
              <a:rect l="0" t="0" r="r" b="b"/>
              <a:pathLst>
                <a:path w="34" h="78">
                  <a:moveTo>
                    <a:pt x="10" y="0"/>
                  </a:moveTo>
                  <a:lnTo>
                    <a:pt x="0" y="4"/>
                  </a:lnTo>
                  <a:lnTo>
                    <a:pt x="31" y="78"/>
                  </a:lnTo>
                  <a:lnTo>
                    <a:pt x="34" y="77"/>
                  </a:lnTo>
                  <a:lnTo>
                    <a:pt x="1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3" name="Freeform 422"/>
            <p:cNvSpPr>
              <a:spLocks/>
            </p:cNvSpPr>
            <p:nvPr/>
          </p:nvSpPr>
          <p:spPr bwMode="auto">
            <a:xfrm>
              <a:off x="2879" y="2320"/>
              <a:ext cx="83" cy="80"/>
            </a:xfrm>
            <a:custGeom>
              <a:avLst/>
              <a:gdLst>
                <a:gd name="T0" fmla="*/ 0 w 83"/>
                <a:gd name="T1" fmla="*/ 0 h 80"/>
                <a:gd name="T2" fmla="*/ 83 w 83"/>
                <a:gd name="T3" fmla="*/ 0 h 80"/>
                <a:gd name="T4" fmla="*/ 58 w 83"/>
                <a:gd name="T5" fmla="*/ 80 h 80"/>
                <a:gd name="T6" fmla="*/ 25 w 83"/>
                <a:gd name="T7" fmla="*/ 80 h 80"/>
                <a:gd name="T8" fmla="*/ 0 w 83"/>
                <a:gd name="T9" fmla="*/ 0 h 80"/>
              </a:gdLst>
              <a:ahLst/>
              <a:cxnLst>
                <a:cxn ang="0">
                  <a:pos x="T0" y="T1"/>
                </a:cxn>
                <a:cxn ang="0">
                  <a:pos x="T2" y="T3"/>
                </a:cxn>
                <a:cxn ang="0">
                  <a:pos x="T4" y="T5"/>
                </a:cxn>
                <a:cxn ang="0">
                  <a:pos x="T6" y="T7"/>
                </a:cxn>
                <a:cxn ang="0">
                  <a:pos x="T8" y="T9"/>
                </a:cxn>
              </a:cxnLst>
              <a:rect l="0" t="0" r="r" b="b"/>
              <a:pathLst>
                <a:path w="83" h="80">
                  <a:moveTo>
                    <a:pt x="0" y="0"/>
                  </a:moveTo>
                  <a:lnTo>
                    <a:pt x="83" y="0"/>
                  </a:lnTo>
                  <a:lnTo>
                    <a:pt x="58" y="80"/>
                  </a:lnTo>
                  <a:lnTo>
                    <a:pt x="25" y="8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4" name="Freeform 423"/>
            <p:cNvSpPr>
              <a:spLocks/>
            </p:cNvSpPr>
            <p:nvPr/>
          </p:nvSpPr>
          <p:spPr bwMode="auto">
            <a:xfrm>
              <a:off x="2879" y="2320"/>
              <a:ext cx="83" cy="80"/>
            </a:xfrm>
            <a:custGeom>
              <a:avLst/>
              <a:gdLst>
                <a:gd name="T0" fmla="*/ 0 w 83"/>
                <a:gd name="T1" fmla="*/ 0 h 80"/>
                <a:gd name="T2" fmla="*/ 83 w 83"/>
                <a:gd name="T3" fmla="*/ 0 h 80"/>
                <a:gd name="T4" fmla="*/ 58 w 83"/>
                <a:gd name="T5" fmla="*/ 80 h 80"/>
                <a:gd name="T6" fmla="*/ 25 w 83"/>
                <a:gd name="T7" fmla="*/ 80 h 80"/>
                <a:gd name="T8" fmla="*/ 0 w 83"/>
                <a:gd name="T9" fmla="*/ 0 h 80"/>
              </a:gdLst>
              <a:ahLst/>
              <a:cxnLst>
                <a:cxn ang="0">
                  <a:pos x="T0" y="T1"/>
                </a:cxn>
                <a:cxn ang="0">
                  <a:pos x="T2" y="T3"/>
                </a:cxn>
                <a:cxn ang="0">
                  <a:pos x="T4" y="T5"/>
                </a:cxn>
                <a:cxn ang="0">
                  <a:pos x="T6" y="T7"/>
                </a:cxn>
                <a:cxn ang="0">
                  <a:pos x="T8" y="T9"/>
                </a:cxn>
              </a:cxnLst>
              <a:rect l="0" t="0" r="r" b="b"/>
              <a:pathLst>
                <a:path w="83" h="80">
                  <a:moveTo>
                    <a:pt x="0" y="0"/>
                  </a:moveTo>
                  <a:lnTo>
                    <a:pt x="83" y="0"/>
                  </a:lnTo>
                  <a:lnTo>
                    <a:pt x="58" y="80"/>
                  </a:lnTo>
                  <a:lnTo>
                    <a:pt x="25" y="80"/>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5" name="Freeform 424"/>
            <p:cNvSpPr>
              <a:spLocks/>
            </p:cNvSpPr>
            <p:nvPr/>
          </p:nvSpPr>
          <p:spPr bwMode="auto">
            <a:xfrm>
              <a:off x="2861" y="2329"/>
              <a:ext cx="27" cy="80"/>
            </a:xfrm>
            <a:custGeom>
              <a:avLst/>
              <a:gdLst>
                <a:gd name="T0" fmla="*/ 27 w 27"/>
                <a:gd name="T1" fmla="*/ 76 h 80"/>
                <a:gd name="T2" fmla="*/ 17 w 27"/>
                <a:gd name="T3" fmla="*/ 80 h 80"/>
                <a:gd name="T4" fmla="*/ 0 w 27"/>
                <a:gd name="T5" fmla="*/ 1 h 80"/>
                <a:gd name="T6" fmla="*/ 3 w 27"/>
                <a:gd name="T7" fmla="*/ 0 h 80"/>
                <a:gd name="T8" fmla="*/ 27 w 27"/>
                <a:gd name="T9" fmla="*/ 76 h 80"/>
              </a:gdLst>
              <a:ahLst/>
              <a:cxnLst>
                <a:cxn ang="0">
                  <a:pos x="T0" y="T1"/>
                </a:cxn>
                <a:cxn ang="0">
                  <a:pos x="T2" y="T3"/>
                </a:cxn>
                <a:cxn ang="0">
                  <a:pos x="T4" y="T5"/>
                </a:cxn>
                <a:cxn ang="0">
                  <a:pos x="T6" y="T7"/>
                </a:cxn>
                <a:cxn ang="0">
                  <a:pos x="T8" y="T9"/>
                </a:cxn>
              </a:cxnLst>
              <a:rect l="0" t="0" r="r" b="b"/>
              <a:pathLst>
                <a:path w="27" h="80">
                  <a:moveTo>
                    <a:pt x="27" y="76"/>
                  </a:moveTo>
                  <a:lnTo>
                    <a:pt x="17" y="80"/>
                  </a:lnTo>
                  <a:lnTo>
                    <a:pt x="0" y="1"/>
                  </a:lnTo>
                  <a:lnTo>
                    <a:pt x="3" y="0"/>
                  </a:lnTo>
                  <a:lnTo>
                    <a:pt x="27" y="7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6" name="Freeform 425"/>
            <p:cNvSpPr>
              <a:spLocks/>
            </p:cNvSpPr>
            <p:nvPr/>
          </p:nvSpPr>
          <p:spPr bwMode="auto">
            <a:xfrm>
              <a:off x="2861" y="2329"/>
              <a:ext cx="27" cy="80"/>
            </a:xfrm>
            <a:custGeom>
              <a:avLst/>
              <a:gdLst>
                <a:gd name="T0" fmla="*/ 27 w 27"/>
                <a:gd name="T1" fmla="*/ 76 h 80"/>
                <a:gd name="T2" fmla="*/ 17 w 27"/>
                <a:gd name="T3" fmla="*/ 80 h 80"/>
                <a:gd name="T4" fmla="*/ 0 w 27"/>
                <a:gd name="T5" fmla="*/ 1 h 80"/>
                <a:gd name="T6" fmla="*/ 3 w 27"/>
                <a:gd name="T7" fmla="*/ 0 h 80"/>
                <a:gd name="T8" fmla="*/ 27 w 27"/>
                <a:gd name="T9" fmla="*/ 76 h 80"/>
              </a:gdLst>
              <a:ahLst/>
              <a:cxnLst>
                <a:cxn ang="0">
                  <a:pos x="T0" y="T1"/>
                </a:cxn>
                <a:cxn ang="0">
                  <a:pos x="T2" y="T3"/>
                </a:cxn>
                <a:cxn ang="0">
                  <a:pos x="T4" y="T5"/>
                </a:cxn>
                <a:cxn ang="0">
                  <a:pos x="T6" y="T7"/>
                </a:cxn>
                <a:cxn ang="0">
                  <a:pos x="T8" y="T9"/>
                </a:cxn>
              </a:cxnLst>
              <a:rect l="0" t="0" r="r" b="b"/>
              <a:pathLst>
                <a:path w="27" h="80">
                  <a:moveTo>
                    <a:pt x="27" y="76"/>
                  </a:moveTo>
                  <a:lnTo>
                    <a:pt x="17" y="80"/>
                  </a:lnTo>
                  <a:lnTo>
                    <a:pt x="0" y="1"/>
                  </a:lnTo>
                  <a:lnTo>
                    <a:pt x="3" y="0"/>
                  </a:lnTo>
                  <a:lnTo>
                    <a:pt x="27" y="7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7" name="Rectangle 426"/>
            <p:cNvSpPr>
              <a:spLocks noChangeArrowheads="1"/>
            </p:cNvSpPr>
            <p:nvPr/>
          </p:nvSpPr>
          <p:spPr bwMode="auto">
            <a:xfrm>
              <a:off x="2888" y="2315"/>
              <a:ext cx="65" cy="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8" name="Rectangle 427"/>
            <p:cNvSpPr>
              <a:spLocks noChangeArrowheads="1"/>
            </p:cNvSpPr>
            <p:nvPr/>
          </p:nvSpPr>
          <p:spPr bwMode="auto">
            <a:xfrm>
              <a:off x="2888" y="2315"/>
              <a:ext cx="65"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19" name="Freeform 428"/>
            <p:cNvSpPr>
              <a:spLocks/>
            </p:cNvSpPr>
            <p:nvPr/>
          </p:nvSpPr>
          <p:spPr bwMode="auto">
            <a:xfrm>
              <a:off x="2964" y="2317"/>
              <a:ext cx="13" cy="7"/>
            </a:xfrm>
            <a:custGeom>
              <a:avLst/>
              <a:gdLst>
                <a:gd name="T0" fmla="*/ 2 w 13"/>
                <a:gd name="T1" fmla="*/ 0 h 7"/>
                <a:gd name="T2" fmla="*/ 0 w 13"/>
                <a:gd name="T3" fmla="*/ 4 h 7"/>
                <a:gd name="T4" fmla="*/ 12 w 13"/>
                <a:gd name="T5" fmla="*/ 7 h 7"/>
                <a:gd name="T6" fmla="*/ 13 w 13"/>
                <a:gd name="T7" fmla="*/ 4 h 7"/>
                <a:gd name="T8" fmla="*/ 2 w 13"/>
                <a:gd name="T9" fmla="*/ 0 h 7"/>
              </a:gdLst>
              <a:ahLst/>
              <a:cxnLst>
                <a:cxn ang="0">
                  <a:pos x="T0" y="T1"/>
                </a:cxn>
                <a:cxn ang="0">
                  <a:pos x="T2" y="T3"/>
                </a:cxn>
                <a:cxn ang="0">
                  <a:pos x="T4" y="T5"/>
                </a:cxn>
                <a:cxn ang="0">
                  <a:pos x="T6" y="T7"/>
                </a:cxn>
                <a:cxn ang="0">
                  <a:pos x="T8" y="T9"/>
                </a:cxn>
              </a:cxnLst>
              <a:rect l="0" t="0" r="r" b="b"/>
              <a:pathLst>
                <a:path w="13" h="7">
                  <a:moveTo>
                    <a:pt x="2" y="0"/>
                  </a:moveTo>
                  <a:lnTo>
                    <a:pt x="0" y="4"/>
                  </a:lnTo>
                  <a:lnTo>
                    <a:pt x="12" y="7"/>
                  </a:lnTo>
                  <a:lnTo>
                    <a:pt x="13" y="4"/>
                  </a:lnTo>
                  <a:lnTo>
                    <a:pt x="2"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0" name="Freeform 429"/>
            <p:cNvSpPr>
              <a:spLocks/>
            </p:cNvSpPr>
            <p:nvPr/>
          </p:nvSpPr>
          <p:spPr bwMode="auto">
            <a:xfrm>
              <a:off x="2964" y="2317"/>
              <a:ext cx="13" cy="7"/>
            </a:xfrm>
            <a:custGeom>
              <a:avLst/>
              <a:gdLst>
                <a:gd name="T0" fmla="*/ 2 w 13"/>
                <a:gd name="T1" fmla="*/ 0 h 7"/>
                <a:gd name="T2" fmla="*/ 0 w 13"/>
                <a:gd name="T3" fmla="*/ 4 h 7"/>
                <a:gd name="T4" fmla="*/ 12 w 13"/>
                <a:gd name="T5" fmla="*/ 7 h 7"/>
                <a:gd name="T6" fmla="*/ 13 w 13"/>
                <a:gd name="T7" fmla="*/ 4 h 7"/>
                <a:gd name="T8" fmla="*/ 2 w 13"/>
                <a:gd name="T9" fmla="*/ 0 h 7"/>
              </a:gdLst>
              <a:ahLst/>
              <a:cxnLst>
                <a:cxn ang="0">
                  <a:pos x="T0" y="T1"/>
                </a:cxn>
                <a:cxn ang="0">
                  <a:pos x="T2" y="T3"/>
                </a:cxn>
                <a:cxn ang="0">
                  <a:pos x="T4" y="T5"/>
                </a:cxn>
                <a:cxn ang="0">
                  <a:pos x="T6" y="T7"/>
                </a:cxn>
                <a:cxn ang="0">
                  <a:pos x="T8" y="T9"/>
                </a:cxn>
              </a:cxnLst>
              <a:rect l="0" t="0" r="r" b="b"/>
              <a:pathLst>
                <a:path w="13" h="7">
                  <a:moveTo>
                    <a:pt x="2" y="0"/>
                  </a:moveTo>
                  <a:lnTo>
                    <a:pt x="0" y="4"/>
                  </a:lnTo>
                  <a:lnTo>
                    <a:pt x="12" y="7"/>
                  </a:lnTo>
                  <a:lnTo>
                    <a:pt x="13" y="4"/>
                  </a:lnTo>
                  <a:lnTo>
                    <a:pt x="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1" name="Freeform 430"/>
            <p:cNvSpPr>
              <a:spLocks/>
            </p:cNvSpPr>
            <p:nvPr/>
          </p:nvSpPr>
          <p:spPr bwMode="auto">
            <a:xfrm>
              <a:off x="2863" y="2317"/>
              <a:ext cx="14" cy="7"/>
            </a:xfrm>
            <a:custGeom>
              <a:avLst/>
              <a:gdLst>
                <a:gd name="T0" fmla="*/ 12 w 14"/>
                <a:gd name="T1" fmla="*/ 0 h 7"/>
                <a:gd name="T2" fmla="*/ 14 w 14"/>
                <a:gd name="T3" fmla="*/ 4 h 7"/>
                <a:gd name="T4" fmla="*/ 2 w 14"/>
                <a:gd name="T5" fmla="*/ 7 h 7"/>
                <a:gd name="T6" fmla="*/ 0 w 14"/>
                <a:gd name="T7" fmla="*/ 4 h 7"/>
                <a:gd name="T8" fmla="*/ 12 w 14"/>
                <a:gd name="T9" fmla="*/ 0 h 7"/>
              </a:gdLst>
              <a:ahLst/>
              <a:cxnLst>
                <a:cxn ang="0">
                  <a:pos x="T0" y="T1"/>
                </a:cxn>
                <a:cxn ang="0">
                  <a:pos x="T2" y="T3"/>
                </a:cxn>
                <a:cxn ang="0">
                  <a:pos x="T4" y="T5"/>
                </a:cxn>
                <a:cxn ang="0">
                  <a:pos x="T6" y="T7"/>
                </a:cxn>
                <a:cxn ang="0">
                  <a:pos x="T8" y="T9"/>
                </a:cxn>
              </a:cxnLst>
              <a:rect l="0" t="0" r="r" b="b"/>
              <a:pathLst>
                <a:path w="14" h="7">
                  <a:moveTo>
                    <a:pt x="12" y="0"/>
                  </a:moveTo>
                  <a:lnTo>
                    <a:pt x="14" y="4"/>
                  </a:lnTo>
                  <a:lnTo>
                    <a:pt x="2" y="7"/>
                  </a:lnTo>
                  <a:lnTo>
                    <a:pt x="0" y="4"/>
                  </a:lnTo>
                  <a:lnTo>
                    <a:pt x="12"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2" name="Freeform 431"/>
            <p:cNvSpPr>
              <a:spLocks/>
            </p:cNvSpPr>
            <p:nvPr/>
          </p:nvSpPr>
          <p:spPr bwMode="auto">
            <a:xfrm>
              <a:off x="2863" y="2317"/>
              <a:ext cx="14" cy="7"/>
            </a:xfrm>
            <a:custGeom>
              <a:avLst/>
              <a:gdLst>
                <a:gd name="T0" fmla="*/ 12 w 14"/>
                <a:gd name="T1" fmla="*/ 0 h 7"/>
                <a:gd name="T2" fmla="*/ 14 w 14"/>
                <a:gd name="T3" fmla="*/ 4 h 7"/>
                <a:gd name="T4" fmla="*/ 2 w 14"/>
                <a:gd name="T5" fmla="*/ 7 h 7"/>
                <a:gd name="T6" fmla="*/ 0 w 14"/>
                <a:gd name="T7" fmla="*/ 4 h 7"/>
                <a:gd name="T8" fmla="*/ 12 w 14"/>
                <a:gd name="T9" fmla="*/ 0 h 7"/>
              </a:gdLst>
              <a:ahLst/>
              <a:cxnLst>
                <a:cxn ang="0">
                  <a:pos x="T0" y="T1"/>
                </a:cxn>
                <a:cxn ang="0">
                  <a:pos x="T2" y="T3"/>
                </a:cxn>
                <a:cxn ang="0">
                  <a:pos x="T4" y="T5"/>
                </a:cxn>
                <a:cxn ang="0">
                  <a:pos x="T6" y="T7"/>
                </a:cxn>
                <a:cxn ang="0">
                  <a:pos x="T8" y="T9"/>
                </a:cxn>
              </a:cxnLst>
              <a:rect l="0" t="0" r="r" b="b"/>
              <a:pathLst>
                <a:path w="14" h="7">
                  <a:moveTo>
                    <a:pt x="12" y="0"/>
                  </a:moveTo>
                  <a:lnTo>
                    <a:pt x="14" y="4"/>
                  </a:lnTo>
                  <a:lnTo>
                    <a:pt x="2" y="7"/>
                  </a:lnTo>
                  <a:lnTo>
                    <a:pt x="0" y="4"/>
                  </a:lnTo>
                  <a:lnTo>
                    <a:pt x="1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3" name="Freeform 432"/>
            <p:cNvSpPr>
              <a:spLocks/>
            </p:cNvSpPr>
            <p:nvPr/>
          </p:nvSpPr>
          <p:spPr bwMode="auto">
            <a:xfrm>
              <a:off x="2954" y="2329"/>
              <a:ext cx="28" cy="80"/>
            </a:xfrm>
            <a:custGeom>
              <a:avLst/>
              <a:gdLst>
                <a:gd name="T0" fmla="*/ 0 w 28"/>
                <a:gd name="T1" fmla="*/ 77 h 80"/>
                <a:gd name="T2" fmla="*/ 10 w 28"/>
                <a:gd name="T3" fmla="*/ 80 h 80"/>
                <a:gd name="T4" fmla="*/ 28 w 28"/>
                <a:gd name="T5" fmla="*/ 1 h 80"/>
                <a:gd name="T6" fmla="*/ 25 w 28"/>
                <a:gd name="T7" fmla="*/ 0 h 80"/>
                <a:gd name="T8" fmla="*/ 0 w 28"/>
                <a:gd name="T9" fmla="*/ 77 h 80"/>
              </a:gdLst>
              <a:ahLst/>
              <a:cxnLst>
                <a:cxn ang="0">
                  <a:pos x="T0" y="T1"/>
                </a:cxn>
                <a:cxn ang="0">
                  <a:pos x="T2" y="T3"/>
                </a:cxn>
                <a:cxn ang="0">
                  <a:pos x="T4" y="T5"/>
                </a:cxn>
                <a:cxn ang="0">
                  <a:pos x="T6" y="T7"/>
                </a:cxn>
                <a:cxn ang="0">
                  <a:pos x="T8" y="T9"/>
                </a:cxn>
              </a:cxnLst>
              <a:rect l="0" t="0" r="r" b="b"/>
              <a:pathLst>
                <a:path w="28" h="80">
                  <a:moveTo>
                    <a:pt x="0" y="77"/>
                  </a:moveTo>
                  <a:lnTo>
                    <a:pt x="10" y="80"/>
                  </a:lnTo>
                  <a:lnTo>
                    <a:pt x="28" y="1"/>
                  </a:lnTo>
                  <a:lnTo>
                    <a:pt x="25" y="0"/>
                  </a:lnTo>
                  <a:lnTo>
                    <a:pt x="0" y="7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4" name="Freeform 433"/>
            <p:cNvSpPr>
              <a:spLocks/>
            </p:cNvSpPr>
            <p:nvPr/>
          </p:nvSpPr>
          <p:spPr bwMode="auto">
            <a:xfrm>
              <a:off x="2954" y="2329"/>
              <a:ext cx="28" cy="80"/>
            </a:xfrm>
            <a:custGeom>
              <a:avLst/>
              <a:gdLst>
                <a:gd name="T0" fmla="*/ 0 w 28"/>
                <a:gd name="T1" fmla="*/ 77 h 80"/>
                <a:gd name="T2" fmla="*/ 10 w 28"/>
                <a:gd name="T3" fmla="*/ 80 h 80"/>
                <a:gd name="T4" fmla="*/ 28 w 28"/>
                <a:gd name="T5" fmla="*/ 1 h 80"/>
                <a:gd name="T6" fmla="*/ 25 w 28"/>
                <a:gd name="T7" fmla="*/ 0 h 80"/>
                <a:gd name="T8" fmla="*/ 0 w 28"/>
                <a:gd name="T9" fmla="*/ 77 h 80"/>
              </a:gdLst>
              <a:ahLst/>
              <a:cxnLst>
                <a:cxn ang="0">
                  <a:pos x="T0" y="T1"/>
                </a:cxn>
                <a:cxn ang="0">
                  <a:pos x="T2" y="T3"/>
                </a:cxn>
                <a:cxn ang="0">
                  <a:pos x="T4" y="T5"/>
                </a:cxn>
                <a:cxn ang="0">
                  <a:pos x="T6" y="T7"/>
                </a:cxn>
                <a:cxn ang="0">
                  <a:pos x="T8" y="T9"/>
                </a:cxn>
              </a:cxnLst>
              <a:rect l="0" t="0" r="r" b="b"/>
              <a:pathLst>
                <a:path w="28" h="80">
                  <a:moveTo>
                    <a:pt x="0" y="77"/>
                  </a:moveTo>
                  <a:lnTo>
                    <a:pt x="10" y="80"/>
                  </a:lnTo>
                  <a:lnTo>
                    <a:pt x="28" y="1"/>
                  </a:lnTo>
                  <a:lnTo>
                    <a:pt x="25" y="0"/>
                  </a:lnTo>
                  <a:lnTo>
                    <a:pt x="0" y="7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5" name="Freeform 434"/>
            <p:cNvSpPr>
              <a:spLocks/>
            </p:cNvSpPr>
            <p:nvPr/>
          </p:nvSpPr>
          <p:spPr bwMode="auto">
            <a:xfrm>
              <a:off x="2879" y="3006"/>
              <a:ext cx="84" cy="79"/>
            </a:xfrm>
            <a:custGeom>
              <a:avLst/>
              <a:gdLst>
                <a:gd name="T0" fmla="*/ 0 w 84"/>
                <a:gd name="T1" fmla="*/ 79 h 79"/>
                <a:gd name="T2" fmla="*/ 84 w 84"/>
                <a:gd name="T3" fmla="*/ 79 h 79"/>
                <a:gd name="T4" fmla="*/ 58 w 84"/>
                <a:gd name="T5" fmla="*/ 0 h 79"/>
                <a:gd name="T6" fmla="*/ 26 w 84"/>
                <a:gd name="T7" fmla="*/ 0 h 79"/>
                <a:gd name="T8" fmla="*/ 0 w 84"/>
                <a:gd name="T9" fmla="*/ 79 h 79"/>
              </a:gdLst>
              <a:ahLst/>
              <a:cxnLst>
                <a:cxn ang="0">
                  <a:pos x="T0" y="T1"/>
                </a:cxn>
                <a:cxn ang="0">
                  <a:pos x="T2" y="T3"/>
                </a:cxn>
                <a:cxn ang="0">
                  <a:pos x="T4" y="T5"/>
                </a:cxn>
                <a:cxn ang="0">
                  <a:pos x="T6" y="T7"/>
                </a:cxn>
                <a:cxn ang="0">
                  <a:pos x="T8" y="T9"/>
                </a:cxn>
              </a:cxnLst>
              <a:rect l="0" t="0" r="r" b="b"/>
              <a:pathLst>
                <a:path w="84" h="79">
                  <a:moveTo>
                    <a:pt x="0" y="79"/>
                  </a:moveTo>
                  <a:lnTo>
                    <a:pt x="84" y="79"/>
                  </a:lnTo>
                  <a:lnTo>
                    <a:pt x="58" y="0"/>
                  </a:lnTo>
                  <a:lnTo>
                    <a:pt x="26" y="0"/>
                  </a:lnTo>
                  <a:lnTo>
                    <a:pt x="0" y="7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6" name="Freeform 435"/>
            <p:cNvSpPr>
              <a:spLocks/>
            </p:cNvSpPr>
            <p:nvPr/>
          </p:nvSpPr>
          <p:spPr bwMode="auto">
            <a:xfrm>
              <a:off x="2879" y="3006"/>
              <a:ext cx="84" cy="79"/>
            </a:xfrm>
            <a:custGeom>
              <a:avLst/>
              <a:gdLst>
                <a:gd name="T0" fmla="*/ 0 w 84"/>
                <a:gd name="T1" fmla="*/ 79 h 79"/>
                <a:gd name="T2" fmla="*/ 84 w 84"/>
                <a:gd name="T3" fmla="*/ 79 h 79"/>
                <a:gd name="T4" fmla="*/ 58 w 84"/>
                <a:gd name="T5" fmla="*/ 0 h 79"/>
                <a:gd name="T6" fmla="*/ 26 w 84"/>
                <a:gd name="T7" fmla="*/ 0 h 79"/>
                <a:gd name="T8" fmla="*/ 0 w 84"/>
                <a:gd name="T9" fmla="*/ 79 h 79"/>
              </a:gdLst>
              <a:ahLst/>
              <a:cxnLst>
                <a:cxn ang="0">
                  <a:pos x="T0" y="T1"/>
                </a:cxn>
                <a:cxn ang="0">
                  <a:pos x="T2" y="T3"/>
                </a:cxn>
                <a:cxn ang="0">
                  <a:pos x="T4" y="T5"/>
                </a:cxn>
                <a:cxn ang="0">
                  <a:pos x="T6" y="T7"/>
                </a:cxn>
                <a:cxn ang="0">
                  <a:pos x="T8" y="T9"/>
                </a:cxn>
              </a:cxnLst>
              <a:rect l="0" t="0" r="r" b="b"/>
              <a:pathLst>
                <a:path w="84" h="79">
                  <a:moveTo>
                    <a:pt x="0" y="79"/>
                  </a:moveTo>
                  <a:lnTo>
                    <a:pt x="84" y="79"/>
                  </a:lnTo>
                  <a:lnTo>
                    <a:pt x="58" y="0"/>
                  </a:lnTo>
                  <a:lnTo>
                    <a:pt x="26" y="0"/>
                  </a:lnTo>
                  <a:lnTo>
                    <a:pt x="0" y="7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7" name="Freeform 436"/>
            <p:cNvSpPr>
              <a:spLocks/>
            </p:cNvSpPr>
            <p:nvPr/>
          </p:nvSpPr>
          <p:spPr bwMode="auto">
            <a:xfrm>
              <a:off x="2861" y="2997"/>
              <a:ext cx="28" cy="80"/>
            </a:xfrm>
            <a:custGeom>
              <a:avLst/>
              <a:gdLst>
                <a:gd name="T0" fmla="*/ 28 w 28"/>
                <a:gd name="T1" fmla="*/ 3 h 80"/>
                <a:gd name="T2" fmla="*/ 18 w 28"/>
                <a:gd name="T3" fmla="*/ 0 h 80"/>
                <a:gd name="T4" fmla="*/ 0 w 28"/>
                <a:gd name="T5" fmla="*/ 79 h 80"/>
                <a:gd name="T6" fmla="*/ 3 w 28"/>
                <a:gd name="T7" fmla="*/ 80 h 80"/>
                <a:gd name="T8" fmla="*/ 28 w 28"/>
                <a:gd name="T9" fmla="*/ 3 h 80"/>
              </a:gdLst>
              <a:ahLst/>
              <a:cxnLst>
                <a:cxn ang="0">
                  <a:pos x="T0" y="T1"/>
                </a:cxn>
                <a:cxn ang="0">
                  <a:pos x="T2" y="T3"/>
                </a:cxn>
                <a:cxn ang="0">
                  <a:pos x="T4" y="T5"/>
                </a:cxn>
                <a:cxn ang="0">
                  <a:pos x="T6" y="T7"/>
                </a:cxn>
                <a:cxn ang="0">
                  <a:pos x="T8" y="T9"/>
                </a:cxn>
              </a:cxnLst>
              <a:rect l="0" t="0" r="r" b="b"/>
              <a:pathLst>
                <a:path w="28" h="80">
                  <a:moveTo>
                    <a:pt x="28" y="3"/>
                  </a:moveTo>
                  <a:lnTo>
                    <a:pt x="18" y="0"/>
                  </a:lnTo>
                  <a:lnTo>
                    <a:pt x="0" y="79"/>
                  </a:lnTo>
                  <a:lnTo>
                    <a:pt x="3" y="80"/>
                  </a:lnTo>
                  <a:lnTo>
                    <a:pt x="28"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8" name="Freeform 437"/>
            <p:cNvSpPr>
              <a:spLocks/>
            </p:cNvSpPr>
            <p:nvPr/>
          </p:nvSpPr>
          <p:spPr bwMode="auto">
            <a:xfrm>
              <a:off x="2861" y="2997"/>
              <a:ext cx="28" cy="80"/>
            </a:xfrm>
            <a:custGeom>
              <a:avLst/>
              <a:gdLst>
                <a:gd name="T0" fmla="*/ 28 w 28"/>
                <a:gd name="T1" fmla="*/ 3 h 80"/>
                <a:gd name="T2" fmla="*/ 18 w 28"/>
                <a:gd name="T3" fmla="*/ 0 h 80"/>
                <a:gd name="T4" fmla="*/ 0 w 28"/>
                <a:gd name="T5" fmla="*/ 79 h 80"/>
                <a:gd name="T6" fmla="*/ 3 w 28"/>
                <a:gd name="T7" fmla="*/ 80 h 80"/>
                <a:gd name="T8" fmla="*/ 28 w 28"/>
                <a:gd name="T9" fmla="*/ 3 h 80"/>
              </a:gdLst>
              <a:ahLst/>
              <a:cxnLst>
                <a:cxn ang="0">
                  <a:pos x="T0" y="T1"/>
                </a:cxn>
                <a:cxn ang="0">
                  <a:pos x="T2" y="T3"/>
                </a:cxn>
                <a:cxn ang="0">
                  <a:pos x="T4" y="T5"/>
                </a:cxn>
                <a:cxn ang="0">
                  <a:pos x="T6" y="T7"/>
                </a:cxn>
                <a:cxn ang="0">
                  <a:pos x="T8" y="T9"/>
                </a:cxn>
              </a:cxnLst>
              <a:rect l="0" t="0" r="r" b="b"/>
              <a:pathLst>
                <a:path w="28" h="80">
                  <a:moveTo>
                    <a:pt x="28" y="3"/>
                  </a:moveTo>
                  <a:lnTo>
                    <a:pt x="18" y="0"/>
                  </a:lnTo>
                  <a:lnTo>
                    <a:pt x="0" y="79"/>
                  </a:lnTo>
                  <a:lnTo>
                    <a:pt x="3" y="80"/>
                  </a:lnTo>
                  <a:lnTo>
                    <a:pt x="28"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29" name="Rectangle 438"/>
            <p:cNvSpPr>
              <a:spLocks noChangeArrowheads="1"/>
            </p:cNvSpPr>
            <p:nvPr/>
          </p:nvSpPr>
          <p:spPr bwMode="auto">
            <a:xfrm>
              <a:off x="2888" y="3085"/>
              <a:ext cx="65" cy="5"/>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0" name="Rectangle 439"/>
            <p:cNvSpPr>
              <a:spLocks noChangeArrowheads="1"/>
            </p:cNvSpPr>
            <p:nvPr/>
          </p:nvSpPr>
          <p:spPr bwMode="auto">
            <a:xfrm>
              <a:off x="2888" y="3085"/>
              <a:ext cx="65"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1" name="Freeform 440"/>
            <p:cNvSpPr>
              <a:spLocks/>
            </p:cNvSpPr>
            <p:nvPr/>
          </p:nvSpPr>
          <p:spPr bwMode="auto">
            <a:xfrm>
              <a:off x="2964" y="3082"/>
              <a:ext cx="13" cy="7"/>
            </a:xfrm>
            <a:custGeom>
              <a:avLst/>
              <a:gdLst>
                <a:gd name="T0" fmla="*/ 2 w 13"/>
                <a:gd name="T1" fmla="*/ 7 h 7"/>
                <a:gd name="T2" fmla="*/ 0 w 13"/>
                <a:gd name="T3" fmla="*/ 3 h 7"/>
                <a:gd name="T4" fmla="*/ 12 w 13"/>
                <a:gd name="T5" fmla="*/ 0 h 7"/>
                <a:gd name="T6" fmla="*/ 13 w 13"/>
                <a:gd name="T7" fmla="*/ 3 h 7"/>
                <a:gd name="T8" fmla="*/ 2 w 13"/>
                <a:gd name="T9" fmla="*/ 7 h 7"/>
              </a:gdLst>
              <a:ahLst/>
              <a:cxnLst>
                <a:cxn ang="0">
                  <a:pos x="T0" y="T1"/>
                </a:cxn>
                <a:cxn ang="0">
                  <a:pos x="T2" y="T3"/>
                </a:cxn>
                <a:cxn ang="0">
                  <a:pos x="T4" y="T5"/>
                </a:cxn>
                <a:cxn ang="0">
                  <a:pos x="T6" y="T7"/>
                </a:cxn>
                <a:cxn ang="0">
                  <a:pos x="T8" y="T9"/>
                </a:cxn>
              </a:cxnLst>
              <a:rect l="0" t="0" r="r" b="b"/>
              <a:pathLst>
                <a:path w="13" h="7">
                  <a:moveTo>
                    <a:pt x="2" y="7"/>
                  </a:moveTo>
                  <a:lnTo>
                    <a:pt x="0" y="3"/>
                  </a:lnTo>
                  <a:lnTo>
                    <a:pt x="12" y="0"/>
                  </a:lnTo>
                  <a:lnTo>
                    <a:pt x="13" y="3"/>
                  </a:lnTo>
                  <a:lnTo>
                    <a:pt x="2" y="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2" name="Freeform 441"/>
            <p:cNvSpPr>
              <a:spLocks/>
            </p:cNvSpPr>
            <p:nvPr/>
          </p:nvSpPr>
          <p:spPr bwMode="auto">
            <a:xfrm>
              <a:off x="2964" y="3082"/>
              <a:ext cx="13" cy="7"/>
            </a:xfrm>
            <a:custGeom>
              <a:avLst/>
              <a:gdLst>
                <a:gd name="T0" fmla="*/ 2 w 13"/>
                <a:gd name="T1" fmla="*/ 7 h 7"/>
                <a:gd name="T2" fmla="*/ 0 w 13"/>
                <a:gd name="T3" fmla="*/ 3 h 7"/>
                <a:gd name="T4" fmla="*/ 12 w 13"/>
                <a:gd name="T5" fmla="*/ 0 h 7"/>
                <a:gd name="T6" fmla="*/ 13 w 13"/>
                <a:gd name="T7" fmla="*/ 3 h 7"/>
                <a:gd name="T8" fmla="*/ 2 w 13"/>
                <a:gd name="T9" fmla="*/ 7 h 7"/>
              </a:gdLst>
              <a:ahLst/>
              <a:cxnLst>
                <a:cxn ang="0">
                  <a:pos x="T0" y="T1"/>
                </a:cxn>
                <a:cxn ang="0">
                  <a:pos x="T2" y="T3"/>
                </a:cxn>
                <a:cxn ang="0">
                  <a:pos x="T4" y="T5"/>
                </a:cxn>
                <a:cxn ang="0">
                  <a:pos x="T6" y="T7"/>
                </a:cxn>
                <a:cxn ang="0">
                  <a:pos x="T8" y="T9"/>
                </a:cxn>
              </a:cxnLst>
              <a:rect l="0" t="0" r="r" b="b"/>
              <a:pathLst>
                <a:path w="13" h="7">
                  <a:moveTo>
                    <a:pt x="2" y="7"/>
                  </a:moveTo>
                  <a:lnTo>
                    <a:pt x="0" y="3"/>
                  </a:lnTo>
                  <a:lnTo>
                    <a:pt x="12" y="0"/>
                  </a:lnTo>
                  <a:lnTo>
                    <a:pt x="13" y="3"/>
                  </a:lnTo>
                  <a:lnTo>
                    <a:pt x="2" y="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3" name="Freeform 442"/>
            <p:cNvSpPr>
              <a:spLocks/>
            </p:cNvSpPr>
            <p:nvPr/>
          </p:nvSpPr>
          <p:spPr bwMode="auto">
            <a:xfrm>
              <a:off x="2863" y="3082"/>
              <a:ext cx="14" cy="7"/>
            </a:xfrm>
            <a:custGeom>
              <a:avLst/>
              <a:gdLst>
                <a:gd name="T0" fmla="*/ 12 w 14"/>
                <a:gd name="T1" fmla="*/ 7 h 7"/>
                <a:gd name="T2" fmla="*/ 14 w 14"/>
                <a:gd name="T3" fmla="*/ 3 h 7"/>
                <a:gd name="T4" fmla="*/ 2 w 14"/>
                <a:gd name="T5" fmla="*/ 0 h 7"/>
                <a:gd name="T6" fmla="*/ 0 w 14"/>
                <a:gd name="T7" fmla="*/ 3 h 7"/>
                <a:gd name="T8" fmla="*/ 12 w 14"/>
                <a:gd name="T9" fmla="*/ 7 h 7"/>
              </a:gdLst>
              <a:ahLst/>
              <a:cxnLst>
                <a:cxn ang="0">
                  <a:pos x="T0" y="T1"/>
                </a:cxn>
                <a:cxn ang="0">
                  <a:pos x="T2" y="T3"/>
                </a:cxn>
                <a:cxn ang="0">
                  <a:pos x="T4" y="T5"/>
                </a:cxn>
                <a:cxn ang="0">
                  <a:pos x="T6" y="T7"/>
                </a:cxn>
                <a:cxn ang="0">
                  <a:pos x="T8" y="T9"/>
                </a:cxn>
              </a:cxnLst>
              <a:rect l="0" t="0" r="r" b="b"/>
              <a:pathLst>
                <a:path w="14" h="7">
                  <a:moveTo>
                    <a:pt x="12" y="7"/>
                  </a:moveTo>
                  <a:lnTo>
                    <a:pt x="14" y="3"/>
                  </a:lnTo>
                  <a:lnTo>
                    <a:pt x="2" y="0"/>
                  </a:lnTo>
                  <a:lnTo>
                    <a:pt x="0" y="3"/>
                  </a:lnTo>
                  <a:lnTo>
                    <a:pt x="12" y="7"/>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4" name="Freeform 443"/>
            <p:cNvSpPr>
              <a:spLocks/>
            </p:cNvSpPr>
            <p:nvPr/>
          </p:nvSpPr>
          <p:spPr bwMode="auto">
            <a:xfrm>
              <a:off x="2863" y="3082"/>
              <a:ext cx="14" cy="7"/>
            </a:xfrm>
            <a:custGeom>
              <a:avLst/>
              <a:gdLst>
                <a:gd name="T0" fmla="*/ 12 w 14"/>
                <a:gd name="T1" fmla="*/ 7 h 7"/>
                <a:gd name="T2" fmla="*/ 14 w 14"/>
                <a:gd name="T3" fmla="*/ 3 h 7"/>
                <a:gd name="T4" fmla="*/ 2 w 14"/>
                <a:gd name="T5" fmla="*/ 0 h 7"/>
                <a:gd name="T6" fmla="*/ 0 w 14"/>
                <a:gd name="T7" fmla="*/ 3 h 7"/>
                <a:gd name="T8" fmla="*/ 12 w 14"/>
                <a:gd name="T9" fmla="*/ 7 h 7"/>
              </a:gdLst>
              <a:ahLst/>
              <a:cxnLst>
                <a:cxn ang="0">
                  <a:pos x="T0" y="T1"/>
                </a:cxn>
                <a:cxn ang="0">
                  <a:pos x="T2" y="T3"/>
                </a:cxn>
                <a:cxn ang="0">
                  <a:pos x="T4" y="T5"/>
                </a:cxn>
                <a:cxn ang="0">
                  <a:pos x="T6" y="T7"/>
                </a:cxn>
                <a:cxn ang="0">
                  <a:pos x="T8" y="T9"/>
                </a:cxn>
              </a:cxnLst>
              <a:rect l="0" t="0" r="r" b="b"/>
              <a:pathLst>
                <a:path w="14" h="7">
                  <a:moveTo>
                    <a:pt x="12" y="7"/>
                  </a:moveTo>
                  <a:lnTo>
                    <a:pt x="14" y="3"/>
                  </a:lnTo>
                  <a:lnTo>
                    <a:pt x="2" y="0"/>
                  </a:lnTo>
                  <a:lnTo>
                    <a:pt x="0" y="3"/>
                  </a:lnTo>
                  <a:lnTo>
                    <a:pt x="12" y="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5" name="Freeform 444"/>
            <p:cNvSpPr>
              <a:spLocks/>
            </p:cNvSpPr>
            <p:nvPr/>
          </p:nvSpPr>
          <p:spPr bwMode="auto">
            <a:xfrm>
              <a:off x="2954" y="2997"/>
              <a:ext cx="28" cy="80"/>
            </a:xfrm>
            <a:custGeom>
              <a:avLst/>
              <a:gdLst>
                <a:gd name="T0" fmla="*/ 0 w 28"/>
                <a:gd name="T1" fmla="*/ 3 h 80"/>
                <a:gd name="T2" fmla="*/ 10 w 28"/>
                <a:gd name="T3" fmla="*/ 0 h 80"/>
                <a:gd name="T4" fmla="*/ 28 w 28"/>
                <a:gd name="T5" fmla="*/ 79 h 80"/>
                <a:gd name="T6" fmla="*/ 25 w 28"/>
                <a:gd name="T7" fmla="*/ 80 h 80"/>
                <a:gd name="T8" fmla="*/ 0 w 28"/>
                <a:gd name="T9" fmla="*/ 3 h 80"/>
              </a:gdLst>
              <a:ahLst/>
              <a:cxnLst>
                <a:cxn ang="0">
                  <a:pos x="T0" y="T1"/>
                </a:cxn>
                <a:cxn ang="0">
                  <a:pos x="T2" y="T3"/>
                </a:cxn>
                <a:cxn ang="0">
                  <a:pos x="T4" y="T5"/>
                </a:cxn>
                <a:cxn ang="0">
                  <a:pos x="T6" y="T7"/>
                </a:cxn>
                <a:cxn ang="0">
                  <a:pos x="T8" y="T9"/>
                </a:cxn>
              </a:cxnLst>
              <a:rect l="0" t="0" r="r" b="b"/>
              <a:pathLst>
                <a:path w="28" h="80">
                  <a:moveTo>
                    <a:pt x="0" y="3"/>
                  </a:moveTo>
                  <a:lnTo>
                    <a:pt x="10" y="0"/>
                  </a:lnTo>
                  <a:lnTo>
                    <a:pt x="28" y="79"/>
                  </a:lnTo>
                  <a:lnTo>
                    <a:pt x="25" y="80"/>
                  </a:lnTo>
                  <a:lnTo>
                    <a:pt x="0"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6" name="Freeform 445"/>
            <p:cNvSpPr>
              <a:spLocks/>
            </p:cNvSpPr>
            <p:nvPr/>
          </p:nvSpPr>
          <p:spPr bwMode="auto">
            <a:xfrm>
              <a:off x="2954" y="2997"/>
              <a:ext cx="28" cy="80"/>
            </a:xfrm>
            <a:custGeom>
              <a:avLst/>
              <a:gdLst>
                <a:gd name="T0" fmla="*/ 0 w 28"/>
                <a:gd name="T1" fmla="*/ 3 h 80"/>
                <a:gd name="T2" fmla="*/ 10 w 28"/>
                <a:gd name="T3" fmla="*/ 0 h 80"/>
                <a:gd name="T4" fmla="*/ 28 w 28"/>
                <a:gd name="T5" fmla="*/ 79 h 80"/>
                <a:gd name="T6" fmla="*/ 25 w 28"/>
                <a:gd name="T7" fmla="*/ 80 h 80"/>
                <a:gd name="T8" fmla="*/ 0 w 28"/>
                <a:gd name="T9" fmla="*/ 3 h 80"/>
              </a:gdLst>
              <a:ahLst/>
              <a:cxnLst>
                <a:cxn ang="0">
                  <a:pos x="T0" y="T1"/>
                </a:cxn>
                <a:cxn ang="0">
                  <a:pos x="T2" y="T3"/>
                </a:cxn>
                <a:cxn ang="0">
                  <a:pos x="T4" y="T5"/>
                </a:cxn>
                <a:cxn ang="0">
                  <a:pos x="T6" y="T7"/>
                </a:cxn>
                <a:cxn ang="0">
                  <a:pos x="T8" y="T9"/>
                </a:cxn>
              </a:cxnLst>
              <a:rect l="0" t="0" r="r" b="b"/>
              <a:pathLst>
                <a:path w="28" h="80">
                  <a:moveTo>
                    <a:pt x="0" y="3"/>
                  </a:moveTo>
                  <a:lnTo>
                    <a:pt x="10" y="0"/>
                  </a:lnTo>
                  <a:lnTo>
                    <a:pt x="28" y="79"/>
                  </a:lnTo>
                  <a:lnTo>
                    <a:pt x="25" y="80"/>
                  </a:lnTo>
                  <a:lnTo>
                    <a:pt x="0"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7" name="Freeform 446"/>
            <p:cNvSpPr>
              <a:spLocks/>
            </p:cNvSpPr>
            <p:nvPr/>
          </p:nvSpPr>
          <p:spPr bwMode="auto">
            <a:xfrm>
              <a:off x="2666" y="2939"/>
              <a:ext cx="93" cy="99"/>
            </a:xfrm>
            <a:custGeom>
              <a:avLst/>
              <a:gdLst>
                <a:gd name="T0" fmla="*/ 0 w 93"/>
                <a:gd name="T1" fmla="*/ 49 h 99"/>
                <a:gd name="T2" fmla="*/ 67 w 93"/>
                <a:gd name="T3" fmla="*/ 99 h 99"/>
                <a:gd name="T4" fmla="*/ 93 w 93"/>
                <a:gd name="T5" fmla="*/ 19 h 99"/>
                <a:gd name="T6" fmla="*/ 66 w 93"/>
                <a:gd name="T7" fmla="*/ 0 h 99"/>
                <a:gd name="T8" fmla="*/ 0 w 93"/>
                <a:gd name="T9" fmla="*/ 49 h 99"/>
              </a:gdLst>
              <a:ahLst/>
              <a:cxnLst>
                <a:cxn ang="0">
                  <a:pos x="T0" y="T1"/>
                </a:cxn>
                <a:cxn ang="0">
                  <a:pos x="T2" y="T3"/>
                </a:cxn>
                <a:cxn ang="0">
                  <a:pos x="T4" y="T5"/>
                </a:cxn>
                <a:cxn ang="0">
                  <a:pos x="T6" y="T7"/>
                </a:cxn>
                <a:cxn ang="0">
                  <a:pos x="T8" y="T9"/>
                </a:cxn>
              </a:cxnLst>
              <a:rect l="0" t="0" r="r" b="b"/>
              <a:pathLst>
                <a:path w="93" h="99">
                  <a:moveTo>
                    <a:pt x="0" y="49"/>
                  </a:moveTo>
                  <a:lnTo>
                    <a:pt x="67" y="99"/>
                  </a:lnTo>
                  <a:lnTo>
                    <a:pt x="93" y="19"/>
                  </a:lnTo>
                  <a:lnTo>
                    <a:pt x="66" y="0"/>
                  </a:lnTo>
                  <a:lnTo>
                    <a:pt x="0" y="4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8" name="Freeform 447"/>
            <p:cNvSpPr>
              <a:spLocks/>
            </p:cNvSpPr>
            <p:nvPr/>
          </p:nvSpPr>
          <p:spPr bwMode="auto">
            <a:xfrm>
              <a:off x="2666" y="2939"/>
              <a:ext cx="93" cy="99"/>
            </a:xfrm>
            <a:custGeom>
              <a:avLst/>
              <a:gdLst>
                <a:gd name="T0" fmla="*/ 0 w 93"/>
                <a:gd name="T1" fmla="*/ 49 h 99"/>
                <a:gd name="T2" fmla="*/ 67 w 93"/>
                <a:gd name="T3" fmla="*/ 99 h 99"/>
                <a:gd name="T4" fmla="*/ 93 w 93"/>
                <a:gd name="T5" fmla="*/ 19 h 99"/>
                <a:gd name="T6" fmla="*/ 66 w 93"/>
                <a:gd name="T7" fmla="*/ 0 h 99"/>
                <a:gd name="T8" fmla="*/ 0 w 93"/>
                <a:gd name="T9" fmla="*/ 49 h 99"/>
              </a:gdLst>
              <a:ahLst/>
              <a:cxnLst>
                <a:cxn ang="0">
                  <a:pos x="T0" y="T1"/>
                </a:cxn>
                <a:cxn ang="0">
                  <a:pos x="T2" y="T3"/>
                </a:cxn>
                <a:cxn ang="0">
                  <a:pos x="T4" y="T5"/>
                </a:cxn>
                <a:cxn ang="0">
                  <a:pos x="T6" y="T7"/>
                </a:cxn>
                <a:cxn ang="0">
                  <a:pos x="T8" y="T9"/>
                </a:cxn>
              </a:cxnLst>
              <a:rect l="0" t="0" r="r" b="b"/>
              <a:pathLst>
                <a:path w="93" h="99">
                  <a:moveTo>
                    <a:pt x="0" y="49"/>
                  </a:moveTo>
                  <a:lnTo>
                    <a:pt x="67" y="99"/>
                  </a:lnTo>
                  <a:lnTo>
                    <a:pt x="93" y="19"/>
                  </a:lnTo>
                  <a:lnTo>
                    <a:pt x="66" y="0"/>
                  </a:lnTo>
                  <a:lnTo>
                    <a:pt x="0" y="4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39" name="Freeform 448"/>
            <p:cNvSpPr>
              <a:spLocks/>
            </p:cNvSpPr>
            <p:nvPr/>
          </p:nvSpPr>
          <p:spPr bwMode="auto">
            <a:xfrm>
              <a:off x="2656" y="2916"/>
              <a:ext cx="67" cy="57"/>
            </a:xfrm>
            <a:custGeom>
              <a:avLst/>
              <a:gdLst>
                <a:gd name="T0" fmla="*/ 67 w 67"/>
                <a:gd name="T1" fmla="*/ 9 h 57"/>
                <a:gd name="T2" fmla="*/ 60 w 67"/>
                <a:gd name="T3" fmla="*/ 0 h 57"/>
                <a:gd name="T4" fmla="*/ 0 w 67"/>
                <a:gd name="T5" fmla="*/ 54 h 57"/>
                <a:gd name="T6" fmla="*/ 2 w 67"/>
                <a:gd name="T7" fmla="*/ 57 h 57"/>
                <a:gd name="T8" fmla="*/ 67 w 67"/>
                <a:gd name="T9" fmla="*/ 9 h 57"/>
              </a:gdLst>
              <a:ahLst/>
              <a:cxnLst>
                <a:cxn ang="0">
                  <a:pos x="T0" y="T1"/>
                </a:cxn>
                <a:cxn ang="0">
                  <a:pos x="T2" y="T3"/>
                </a:cxn>
                <a:cxn ang="0">
                  <a:pos x="T4" y="T5"/>
                </a:cxn>
                <a:cxn ang="0">
                  <a:pos x="T6" y="T7"/>
                </a:cxn>
                <a:cxn ang="0">
                  <a:pos x="T8" y="T9"/>
                </a:cxn>
              </a:cxnLst>
              <a:rect l="0" t="0" r="r" b="b"/>
              <a:pathLst>
                <a:path w="67" h="57">
                  <a:moveTo>
                    <a:pt x="67" y="9"/>
                  </a:moveTo>
                  <a:lnTo>
                    <a:pt x="60" y="0"/>
                  </a:lnTo>
                  <a:lnTo>
                    <a:pt x="0" y="54"/>
                  </a:lnTo>
                  <a:lnTo>
                    <a:pt x="2" y="57"/>
                  </a:lnTo>
                  <a:lnTo>
                    <a:pt x="67" y="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0" name="Freeform 449"/>
            <p:cNvSpPr>
              <a:spLocks/>
            </p:cNvSpPr>
            <p:nvPr/>
          </p:nvSpPr>
          <p:spPr bwMode="auto">
            <a:xfrm>
              <a:off x="2656" y="2916"/>
              <a:ext cx="67" cy="57"/>
            </a:xfrm>
            <a:custGeom>
              <a:avLst/>
              <a:gdLst>
                <a:gd name="T0" fmla="*/ 67 w 67"/>
                <a:gd name="T1" fmla="*/ 9 h 57"/>
                <a:gd name="T2" fmla="*/ 60 w 67"/>
                <a:gd name="T3" fmla="*/ 0 h 57"/>
                <a:gd name="T4" fmla="*/ 0 w 67"/>
                <a:gd name="T5" fmla="*/ 54 h 57"/>
                <a:gd name="T6" fmla="*/ 2 w 67"/>
                <a:gd name="T7" fmla="*/ 57 h 57"/>
                <a:gd name="T8" fmla="*/ 67 w 67"/>
                <a:gd name="T9" fmla="*/ 9 h 57"/>
              </a:gdLst>
              <a:ahLst/>
              <a:cxnLst>
                <a:cxn ang="0">
                  <a:pos x="T0" y="T1"/>
                </a:cxn>
                <a:cxn ang="0">
                  <a:pos x="T2" y="T3"/>
                </a:cxn>
                <a:cxn ang="0">
                  <a:pos x="T4" y="T5"/>
                </a:cxn>
                <a:cxn ang="0">
                  <a:pos x="T6" y="T7"/>
                </a:cxn>
                <a:cxn ang="0">
                  <a:pos x="T8" y="T9"/>
                </a:cxn>
              </a:cxnLst>
              <a:rect l="0" t="0" r="r" b="b"/>
              <a:pathLst>
                <a:path w="67" h="57">
                  <a:moveTo>
                    <a:pt x="67" y="9"/>
                  </a:moveTo>
                  <a:lnTo>
                    <a:pt x="60" y="0"/>
                  </a:lnTo>
                  <a:lnTo>
                    <a:pt x="0" y="54"/>
                  </a:lnTo>
                  <a:lnTo>
                    <a:pt x="2" y="57"/>
                  </a:lnTo>
                  <a:lnTo>
                    <a:pt x="67"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1" name="Freeform 450"/>
            <p:cNvSpPr>
              <a:spLocks/>
            </p:cNvSpPr>
            <p:nvPr/>
          </p:nvSpPr>
          <p:spPr bwMode="auto">
            <a:xfrm>
              <a:off x="2670" y="2994"/>
              <a:ext cx="55" cy="42"/>
            </a:xfrm>
            <a:custGeom>
              <a:avLst/>
              <a:gdLst>
                <a:gd name="T0" fmla="*/ 0 w 55"/>
                <a:gd name="T1" fmla="*/ 4 h 42"/>
                <a:gd name="T2" fmla="*/ 3 w 55"/>
                <a:gd name="T3" fmla="*/ 0 h 42"/>
                <a:gd name="T4" fmla="*/ 55 w 55"/>
                <a:gd name="T5" fmla="*/ 38 h 42"/>
                <a:gd name="T6" fmla="*/ 52 w 55"/>
                <a:gd name="T7" fmla="*/ 42 h 42"/>
                <a:gd name="T8" fmla="*/ 0 w 55"/>
                <a:gd name="T9" fmla="*/ 4 h 42"/>
              </a:gdLst>
              <a:ahLst/>
              <a:cxnLst>
                <a:cxn ang="0">
                  <a:pos x="T0" y="T1"/>
                </a:cxn>
                <a:cxn ang="0">
                  <a:pos x="T2" y="T3"/>
                </a:cxn>
                <a:cxn ang="0">
                  <a:pos x="T4" y="T5"/>
                </a:cxn>
                <a:cxn ang="0">
                  <a:pos x="T6" y="T7"/>
                </a:cxn>
                <a:cxn ang="0">
                  <a:pos x="T8" y="T9"/>
                </a:cxn>
              </a:cxnLst>
              <a:rect l="0" t="0" r="r" b="b"/>
              <a:pathLst>
                <a:path w="55" h="42">
                  <a:moveTo>
                    <a:pt x="0" y="4"/>
                  </a:moveTo>
                  <a:lnTo>
                    <a:pt x="3" y="0"/>
                  </a:lnTo>
                  <a:lnTo>
                    <a:pt x="55" y="38"/>
                  </a:lnTo>
                  <a:lnTo>
                    <a:pt x="52" y="42"/>
                  </a:lnTo>
                  <a:lnTo>
                    <a:pt x="0"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2" name="Freeform 451"/>
            <p:cNvSpPr>
              <a:spLocks/>
            </p:cNvSpPr>
            <p:nvPr/>
          </p:nvSpPr>
          <p:spPr bwMode="auto">
            <a:xfrm>
              <a:off x="2670" y="2994"/>
              <a:ext cx="55" cy="42"/>
            </a:xfrm>
            <a:custGeom>
              <a:avLst/>
              <a:gdLst>
                <a:gd name="T0" fmla="*/ 0 w 55"/>
                <a:gd name="T1" fmla="*/ 4 h 42"/>
                <a:gd name="T2" fmla="*/ 3 w 55"/>
                <a:gd name="T3" fmla="*/ 0 h 42"/>
                <a:gd name="T4" fmla="*/ 55 w 55"/>
                <a:gd name="T5" fmla="*/ 38 h 42"/>
                <a:gd name="T6" fmla="*/ 52 w 55"/>
                <a:gd name="T7" fmla="*/ 42 h 42"/>
                <a:gd name="T8" fmla="*/ 0 w 55"/>
                <a:gd name="T9" fmla="*/ 4 h 42"/>
              </a:gdLst>
              <a:ahLst/>
              <a:cxnLst>
                <a:cxn ang="0">
                  <a:pos x="T0" y="T1"/>
                </a:cxn>
                <a:cxn ang="0">
                  <a:pos x="T2" y="T3"/>
                </a:cxn>
                <a:cxn ang="0">
                  <a:pos x="T4" y="T5"/>
                </a:cxn>
                <a:cxn ang="0">
                  <a:pos x="T6" y="T7"/>
                </a:cxn>
                <a:cxn ang="0">
                  <a:pos x="T8" y="T9"/>
                </a:cxn>
              </a:cxnLst>
              <a:rect l="0" t="0" r="r" b="b"/>
              <a:pathLst>
                <a:path w="55" h="42">
                  <a:moveTo>
                    <a:pt x="0" y="4"/>
                  </a:moveTo>
                  <a:lnTo>
                    <a:pt x="3" y="0"/>
                  </a:lnTo>
                  <a:lnTo>
                    <a:pt x="55" y="38"/>
                  </a:lnTo>
                  <a:lnTo>
                    <a:pt x="52" y="42"/>
                  </a:lnTo>
                  <a:lnTo>
                    <a:pt x="0"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3" name="Freeform 452"/>
            <p:cNvSpPr>
              <a:spLocks/>
            </p:cNvSpPr>
            <p:nvPr/>
          </p:nvSpPr>
          <p:spPr bwMode="auto">
            <a:xfrm>
              <a:off x="2734" y="3038"/>
              <a:ext cx="12" cy="8"/>
            </a:xfrm>
            <a:custGeom>
              <a:avLst/>
              <a:gdLst>
                <a:gd name="T0" fmla="*/ 0 w 12"/>
                <a:gd name="T1" fmla="*/ 4 h 8"/>
                <a:gd name="T2" fmla="*/ 0 w 12"/>
                <a:gd name="T3" fmla="*/ 0 h 8"/>
                <a:gd name="T4" fmla="*/ 12 w 12"/>
                <a:gd name="T5" fmla="*/ 5 h 8"/>
                <a:gd name="T6" fmla="*/ 11 w 12"/>
                <a:gd name="T7" fmla="*/ 8 h 8"/>
                <a:gd name="T8" fmla="*/ 0 w 12"/>
                <a:gd name="T9" fmla="*/ 4 h 8"/>
              </a:gdLst>
              <a:ahLst/>
              <a:cxnLst>
                <a:cxn ang="0">
                  <a:pos x="T0" y="T1"/>
                </a:cxn>
                <a:cxn ang="0">
                  <a:pos x="T2" y="T3"/>
                </a:cxn>
                <a:cxn ang="0">
                  <a:pos x="T4" y="T5"/>
                </a:cxn>
                <a:cxn ang="0">
                  <a:pos x="T6" y="T7"/>
                </a:cxn>
                <a:cxn ang="0">
                  <a:pos x="T8" y="T9"/>
                </a:cxn>
              </a:cxnLst>
              <a:rect l="0" t="0" r="r" b="b"/>
              <a:pathLst>
                <a:path w="12" h="8">
                  <a:moveTo>
                    <a:pt x="0" y="4"/>
                  </a:moveTo>
                  <a:lnTo>
                    <a:pt x="0" y="0"/>
                  </a:lnTo>
                  <a:lnTo>
                    <a:pt x="12" y="5"/>
                  </a:lnTo>
                  <a:lnTo>
                    <a:pt x="11" y="8"/>
                  </a:lnTo>
                  <a:lnTo>
                    <a:pt x="0"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4" name="Freeform 453"/>
            <p:cNvSpPr>
              <a:spLocks/>
            </p:cNvSpPr>
            <p:nvPr/>
          </p:nvSpPr>
          <p:spPr bwMode="auto">
            <a:xfrm>
              <a:off x="2734" y="3038"/>
              <a:ext cx="12" cy="8"/>
            </a:xfrm>
            <a:custGeom>
              <a:avLst/>
              <a:gdLst>
                <a:gd name="T0" fmla="*/ 0 w 12"/>
                <a:gd name="T1" fmla="*/ 4 h 8"/>
                <a:gd name="T2" fmla="*/ 0 w 12"/>
                <a:gd name="T3" fmla="*/ 0 h 8"/>
                <a:gd name="T4" fmla="*/ 12 w 12"/>
                <a:gd name="T5" fmla="*/ 5 h 8"/>
                <a:gd name="T6" fmla="*/ 11 w 12"/>
                <a:gd name="T7" fmla="*/ 8 h 8"/>
                <a:gd name="T8" fmla="*/ 0 w 12"/>
                <a:gd name="T9" fmla="*/ 4 h 8"/>
              </a:gdLst>
              <a:ahLst/>
              <a:cxnLst>
                <a:cxn ang="0">
                  <a:pos x="T0" y="T1"/>
                </a:cxn>
                <a:cxn ang="0">
                  <a:pos x="T2" y="T3"/>
                </a:cxn>
                <a:cxn ang="0">
                  <a:pos x="T4" y="T5"/>
                </a:cxn>
                <a:cxn ang="0">
                  <a:pos x="T6" y="T7"/>
                </a:cxn>
                <a:cxn ang="0">
                  <a:pos x="T8" y="T9"/>
                </a:cxn>
              </a:cxnLst>
              <a:rect l="0" t="0" r="r" b="b"/>
              <a:pathLst>
                <a:path w="12" h="8">
                  <a:moveTo>
                    <a:pt x="0" y="4"/>
                  </a:moveTo>
                  <a:lnTo>
                    <a:pt x="0" y="0"/>
                  </a:lnTo>
                  <a:lnTo>
                    <a:pt x="12" y="5"/>
                  </a:lnTo>
                  <a:lnTo>
                    <a:pt x="11" y="8"/>
                  </a:lnTo>
                  <a:lnTo>
                    <a:pt x="0"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5" name="Freeform 454"/>
            <p:cNvSpPr>
              <a:spLocks/>
            </p:cNvSpPr>
            <p:nvPr/>
          </p:nvSpPr>
          <p:spPr bwMode="auto">
            <a:xfrm>
              <a:off x="2653" y="2977"/>
              <a:ext cx="11" cy="11"/>
            </a:xfrm>
            <a:custGeom>
              <a:avLst/>
              <a:gdLst>
                <a:gd name="T0" fmla="*/ 7 w 11"/>
                <a:gd name="T1" fmla="*/ 11 h 11"/>
                <a:gd name="T2" fmla="*/ 11 w 11"/>
                <a:gd name="T3" fmla="*/ 10 h 11"/>
                <a:gd name="T4" fmla="*/ 3 w 11"/>
                <a:gd name="T5" fmla="*/ 0 h 11"/>
                <a:gd name="T6" fmla="*/ 0 w 11"/>
                <a:gd name="T7" fmla="*/ 1 h 11"/>
                <a:gd name="T8" fmla="*/ 7 w 11"/>
                <a:gd name="T9" fmla="*/ 11 h 11"/>
              </a:gdLst>
              <a:ahLst/>
              <a:cxnLst>
                <a:cxn ang="0">
                  <a:pos x="T0" y="T1"/>
                </a:cxn>
                <a:cxn ang="0">
                  <a:pos x="T2" y="T3"/>
                </a:cxn>
                <a:cxn ang="0">
                  <a:pos x="T4" y="T5"/>
                </a:cxn>
                <a:cxn ang="0">
                  <a:pos x="T6" y="T7"/>
                </a:cxn>
                <a:cxn ang="0">
                  <a:pos x="T8" y="T9"/>
                </a:cxn>
              </a:cxnLst>
              <a:rect l="0" t="0" r="r" b="b"/>
              <a:pathLst>
                <a:path w="11" h="11">
                  <a:moveTo>
                    <a:pt x="7" y="11"/>
                  </a:moveTo>
                  <a:lnTo>
                    <a:pt x="11" y="10"/>
                  </a:lnTo>
                  <a:lnTo>
                    <a:pt x="3" y="0"/>
                  </a:lnTo>
                  <a:lnTo>
                    <a:pt x="0" y="1"/>
                  </a:lnTo>
                  <a:lnTo>
                    <a:pt x="7" y="1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6" name="Freeform 455"/>
            <p:cNvSpPr>
              <a:spLocks/>
            </p:cNvSpPr>
            <p:nvPr/>
          </p:nvSpPr>
          <p:spPr bwMode="auto">
            <a:xfrm>
              <a:off x="2653" y="2977"/>
              <a:ext cx="11" cy="11"/>
            </a:xfrm>
            <a:custGeom>
              <a:avLst/>
              <a:gdLst>
                <a:gd name="T0" fmla="*/ 7 w 11"/>
                <a:gd name="T1" fmla="*/ 11 h 11"/>
                <a:gd name="T2" fmla="*/ 11 w 11"/>
                <a:gd name="T3" fmla="*/ 10 h 11"/>
                <a:gd name="T4" fmla="*/ 3 w 11"/>
                <a:gd name="T5" fmla="*/ 0 h 11"/>
                <a:gd name="T6" fmla="*/ 0 w 11"/>
                <a:gd name="T7" fmla="*/ 1 h 11"/>
                <a:gd name="T8" fmla="*/ 7 w 11"/>
                <a:gd name="T9" fmla="*/ 11 h 11"/>
              </a:gdLst>
              <a:ahLst/>
              <a:cxnLst>
                <a:cxn ang="0">
                  <a:pos x="T0" y="T1"/>
                </a:cxn>
                <a:cxn ang="0">
                  <a:pos x="T2" y="T3"/>
                </a:cxn>
                <a:cxn ang="0">
                  <a:pos x="T4" y="T5"/>
                </a:cxn>
                <a:cxn ang="0">
                  <a:pos x="T6" y="T7"/>
                </a:cxn>
                <a:cxn ang="0">
                  <a:pos x="T8" y="T9"/>
                </a:cxn>
              </a:cxnLst>
              <a:rect l="0" t="0" r="r" b="b"/>
              <a:pathLst>
                <a:path w="11" h="11">
                  <a:moveTo>
                    <a:pt x="7" y="11"/>
                  </a:moveTo>
                  <a:lnTo>
                    <a:pt x="11" y="10"/>
                  </a:lnTo>
                  <a:lnTo>
                    <a:pt x="3" y="0"/>
                  </a:lnTo>
                  <a:lnTo>
                    <a:pt x="0" y="1"/>
                  </a:lnTo>
                  <a:lnTo>
                    <a:pt x="7"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7" name="Freeform 456"/>
            <p:cNvSpPr>
              <a:spLocks/>
            </p:cNvSpPr>
            <p:nvPr/>
          </p:nvSpPr>
          <p:spPr bwMode="auto">
            <a:xfrm>
              <a:off x="2751" y="2964"/>
              <a:ext cx="35" cy="78"/>
            </a:xfrm>
            <a:custGeom>
              <a:avLst/>
              <a:gdLst>
                <a:gd name="T0" fmla="*/ 25 w 35"/>
                <a:gd name="T1" fmla="*/ 0 h 78"/>
                <a:gd name="T2" fmla="*/ 35 w 35"/>
                <a:gd name="T3" fmla="*/ 3 h 78"/>
                <a:gd name="T4" fmla="*/ 3 w 35"/>
                <a:gd name="T5" fmla="*/ 78 h 78"/>
                <a:gd name="T6" fmla="*/ 0 w 35"/>
                <a:gd name="T7" fmla="*/ 77 h 78"/>
                <a:gd name="T8" fmla="*/ 25 w 35"/>
                <a:gd name="T9" fmla="*/ 0 h 78"/>
              </a:gdLst>
              <a:ahLst/>
              <a:cxnLst>
                <a:cxn ang="0">
                  <a:pos x="T0" y="T1"/>
                </a:cxn>
                <a:cxn ang="0">
                  <a:pos x="T2" y="T3"/>
                </a:cxn>
                <a:cxn ang="0">
                  <a:pos x="T4" y="T5"/>
                </a:cxn>
                <a:cxn ang="0">
                  <a:pos x="T6" y="T7"/>
                </a:cxn>
                <a:cxn ang="0">
                  <a:pos x="T8" y="T9"/>
                </a:cxn>
              </a:cxnLst>
              <a:rect l="0" t="0" r="r" b="b"/>
              <a:pathLst>
                <a:path w="35" h="78">
                  <a:moveTo>
                    <a:pt x="25" y="0"/>
                  </a:moveTo>
                  <a:lnTo>
                    <a:pt x="35" y="3"/>
                  </a:lnTo>
                  <a:lnTo>
                    <a:pt x="3" y="78"/>
                  </a:lnTo>
                  <a:lnTo>
                    <a:pt x="0" y="77"/>
                  </a:lnTo>
                  <a:lnTo>
                    <a:pt x="25"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8" name="Freeform 457"/>
            <p:cNvSpPr>
              <a:spLocks/>
            </p:cNvSpPr>
            <p:nvPr/>
          </p:nvSpPr>
          <p:spPr bwMode="auto">
            <a:xfrm>
              <a:off x="2751" y="2964"/>
              <a:ext cx="35" cy="78"/>
            </a:xfrm>
            <a:custGeom>
              <a:avLst/>
              <a:gdLst>
                <a:gd name="T0" fmla="*/ 25 w 35"/>
                <a:gd name="T1" fmla="*/ 0 h 78"/>
                <a:gd name="T2" fmla="*/ 35 w 35"/>
                <a:gd name="T3" fmla="*/ 3 h 78"/>
                <a:gd name="T4" fmla="*/ 3 w 35"/>
                <a:gd name="T5" fmla="*/ 78 h 78"/>
                <a:gd name="T6" fmla="*/ 0 w 35"/>
                <a:gd name="T7" fmla="*/ 77 h 78"/>
                <a:gd name="T8" fmla="*/ 25 w 35"/>
                <a:gd name="T9" fmla="*/ 0 h 78"/>
              </a:gdLst>
              <a:ahLst/>
              <a:cxnLst>
                <a:cxn ang="0">
                  <a:pos x="T0" y="T1"/>
                </a:cxn>
                <a:cxn ang="0">
                  <a:pos x="T2" y="T3"/>
                </a:cxn>
                <a:cxn ang="0">
                  <a:pos x="T4" y="T5"/>
                </a:cxn>
                <a:cxn ang="0">
                  <a:pos x="T6" y="T7"/>
                </a:cxn>
                <a:cxn ang="0">
                  <a:pos x="T8" y="T9"/>
                </a:cxn>
              </a:cxnLst>
              <a:rect l="0" t="0" r="r" b="b"/>
              <a:pathLst>
                <a:path w="35" h="78">
                  <a:moveTo>
                    <a:pt x="25" y="0"/>
                  </a:moveTo>
                  <a:lnTo>
                    <a:pt x="35" y="3"/>
                  </a:lnTo>
                  <a:lnTo>
                    <a:pt x="3" y="78"/>
                  </a:lnTo>
                  <a:lnTo>
                    <a:pt x="0" y="77"/>
                  </a:lnTo>
                  <a:lnTo>
                    <a:pt x="2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49" name="Freeform 458"/>
            <p:cNvSpPr>
              <a:spLocks/>
            </p:cNvSpPr>
            <p:nvPr/>
          </p:nvSpPr>
          <p:spPr bwMode="auto">
            <a:xfrm>
              <a:off x="2549" y="2545"/>
              <a:ext cx="93" cy="80"/>
            </a:xfrm>
            <a:custGeom>
              <a:avLst/>
              <a:gdLst>
                <a:gd name="T0" fmla="*/ 26 w 93"/>
                <a:gd name="T1" fmla="*/ 0 h 80"/>
                <a:gd name="T2" fmla="*/ 0 w 93"/>
                <a:gd name="T3" fmla="*/ 80 h 80"/>
                <a:gd name="T4" fmla="*/ 83 w 93"/>
                <a:gd name="T5" fmla="*/ 80 h 80"/>
                <a:gd name="T6" fmla="*/ 93 w 93"/>
                <a:gd name="T7" fmla="*/ 49 h 80"/>
                <a:gd name="T8" fmla="*/ 26 w 93"/>
                <a:gd name="T9" fmla="*/ 0 h 80"/>
              </a:gdLst>
              <a:ahLst/>
              <a:cxnLst>
                <a:cxn ang="0">
                  <a:pos x="T0" y="T1"/>
                </a:cxn>
                <a:cxn ang="0">
                  <a:pos x="T2" y="T3"/>
                </a:cxn>
                <a:cxn ang="0">
                  <a:pos x="T4" y="T5"/>
                </a:cxn>
                <a:cxn ang="0">
                  <a:pos x="T6" y="T7"/>
                </a:cxn>
                <a:cxn ang="0">
                  <a:pos x="T8" y="T9"/>
                </a:cxn>
              </a:cxnLst>
              <a:rect l="0" t="0" r="r" b="b"/>
              <a:pathLst>
                <a:path w="93" h="80">
                  <a:moveTo>
                    <a:pt x="26" y="0"/>
                  </a:moveTo>
                  <a:lnTo>
                    <a:pt x="0" y="80"/>
                  </a:lnTo>
                  <a:lnTo>
                    <a:pt x="83" y="80"/>
                  </a:lnTo>
                  <a:lnTo>
                    <a:pt x="93" y="49"/>
                  </a:lnTo>
                  <a:lnTo>
                    <a:pt x="2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0" name="Freeform 459"/>
            <p:cNvSpPr>
              <a:spLocks/>
            </p:cNvSpPr>
            <p:nvPr/>
          </p:nvSpPr>
          <p:spPr bwMode="auto">
            <a:xfrm>
              <a:off x="2549" y="2545"/>
              <a:ext cx="93" cy="80"/>
            </a:xfrm>
            <a:custGeom>
              <a:avLst/>
              <a:gdLst>
                <a:gd name="T0" fmla="*/ 26 w 93"/>
                <a:gd name="T1" fmla="*/ 0 h 80"/>
                <a:gd name="T2" fmla="*/ 0 w 93"/>
                <a:gd name="T3" fmla="*/ 80 h 80"/>
                <a:gd name="T4" fmla="*/ 83 w 93"/>
                <a:gd name="T5" fmla="*/ 80 h 80"/>
                <a:gd name="T6" fmla="*/ 93 w 93"/>
                <a:gd name="T7" fmla="*/ 49 h 80"/>
                <a:gd name="T8" fmla="*/ 26 w 93"/>
                <a:gd name="T9" fmla="*/ 0 h 80"/>
              </a:gdLst>
              <a:ahLst/>
              <a:cxnLst>
                <a:cxn ang="0">
                  <a:pos x="T0" y="T1"/>
                </a:cxn>
                <a:cxn ang="0">
                  <a:pos x="T2" y="T3"/>
                </a:cxn>
                <a:cxn ang="0">
                  <a:pos x="T4" y="T5"/>
                </a:cxn>
                <a:cxn ang="0">
                  <a:pos x="T6" y="T7"/>
                </a:cxn>
                <a:cxn ang="0">
                  <a:pos x="T8" y="T9"/>
                </a:cxn>
              </a:cxnLst>
              <a:rect l="0" t="0" r="r" b="b"/>
              <a:pathLst>
                <a:path w="93" h="80">
                  <a:moveTo>
                    <a:pt x="26" y="0"/>
                  </a:moveTo>
                  <a:lnTo>
                    <a:pt x="0" y="80"/>
                  </a:lnTo>
                  <a:lnTo>
                    <a:pt x="83" y="80"/>
                  </a:lnTo>
                  <a:lnTo>
                    <a:pt x="93" y="49"/>
                  </a:lnTo>
                  <a:lnTo>
                    <a:pt x="26"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1" name="Freeform 460"/>
            <p:cNvSpPr>
              <a:spLocks/>
            </p:cNvSpPr>
            <p:nvPr/>
          </p:nvSpPr>
          <p:spPr bwMode="auto">
            <a:xfrm>
              <a:off x="2587" y="2530"/>
              <a:ext cx="71" cy="50"/>
            </a:xfrm>
            <a:custGeom>
              <a:avLst/>
              <a:gdLst>
                <a:gd name="T0" fmla="*/ 65 w 71"/>
                <a:gd name="T1" fmla="*/ 50 h 50"/>
                <a:gd name="T2" fmla="*/ 71 w 71"/>
                <a:gd name="T3" fmla="*/ 42 h 50"/>
                <a:gd name="T4" fmla="*/ 2 w 71"/>
                <a:gd name="T5" fmla="*/ 0 h 50"/>
                <a:gd name="T6" fmla="*/ 0 w 71"/>
                <a:gd name="T7" fmla="*/ 3 h 50"/>
                <a:gd name="T8" fmla="*/ 65 w 71"/>
                <a:gd name="T9" fmla="*/ 50 h 50"/>
              </a:gdLst>
              <a:ahLst/>
              <a:cxnLst>
                <a:cxn ang="0">
                  <a:pos x="T0" y="T1"/>
                </a:cxn>
                <a:cxn ang="0">
                  <a:pos x="T2" y="T3"/>
                </a:cxn>
                <a:cxn ang="0">
                  <a:pos x="T4" y="T5"/>
                </a:cxn>
                <a:cxn ang="0">
                  <a:pos x="T6" y="T7"/>
                </a:cxn>
                <a:cxn ang="0">
                  <a:pos x="T8" y="T9"/>
                </a:cxn>
              </a:cxnLst>
              <a:rect l="0" t="0" r="r" b="b"/>
              <a:pathLst>
                <a:path w="71" h="50">
                  <a:moveTo>
                    <a:pt x="65" y="50"/>
                  </a:moveTo>
                  <a:lnTo>
                    <a:pt x="71" y="42"/>
                  </a:lnTo>
                  <a:lnTo>
                    <a:pt x="2" y="0"/>
                  </a:lnTo>
                  <a:lnTo>
                    <a:pt x="0" y="3"/>
                  </a:lnTo>
                  <a:lnTo>
                    <a:pt x="65" y="5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2" name="Freeform 461"/>
            <p:cNvSpPr>
              <a:spLocks/>
            </p:cNvSpPr>
            <p:nvPr/>
          </p:nvSpPr>
          <p:spPr bwMode="auto">
            <a:xfrm>
              <a:off x="2587" y="2530"/>
              <a:ext cx="71" cy="50"/>
            </a:xfrm>
            <a:custGeom>
              <a:avLst/>
              <a:gdLst>
                <a:gd name="T0" fmla="*/ 65 w 71"/>
                <a:gd name="T1" fmla="*/ 50 h 50"/>
                <a:gd name="T2" fmla="*/ 71 w 71"/>
                <a:gd name="T3" fmla="*/ 42 h 50"/>
                <a:gd name="T4" fmla="*/ 2 w 71"/>
                <a:gd name="T5" fmla="*/ 0 h 50"/>
                <a:gd name="T6" fmla="*/ 0 w 71"/>
                <a:gd name="T7" fmla="*/ 3 h 50"/>
                <a:gd name="T8" fmla="*/ 65 w 71"/>
                <a:gd name="T9" fmla="*/ 50 h 50"/>
              </a:gdLst>
              <a:ahLst/>
              <a:cxnLst>
                <a:cxn ang="0">
                  <a:pos x="T0" y="T1"/>
                </a:cxn>
                <a:cxn ang="0">
                  <a:pos x="T2" y="T3"/>
                </a:cxn>
                <a:cxn ang="0">
                  <a:pos x="T4" y="T5"/>
                </a:cxn>
                <a:cxn ang="0">
                  <a:pos x="T6" y="T7"/>
                </a:cxn>
                <a:cxn ang="0">
                  <a:pos x="T8" y="T9"/>
                </a:cxn>
              </a:cxnLst>
              <a:rect l="0" t="0" r="r" b="b"/>
              <a:pathLst>
                <a:path w="71" h="50">
                  <a:moveTo>
                    <a:pt x="65" y="50"/>
                  </a:moveTo>
                  <a:lnTo>
                    <a:pt x="71" y="42"/>
                  </a:lnTo>
                  <a:lnTo>
                    <a:pt x="2" y="0"/>
                  </a:lnTo>
                  <a:lnTo>
                    <a:pt x="0" y="3"/>
                  </a:lnTo>
                  <a:lnTo>
                    <a:pt x="65" y="5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3" name="Freeform 462"/>
            <p:cNvSpPr>
              <a:spLocks/>
            </p:cNvSpPr>
            <p:nvPr/>
          </p:nvSpPr>
          <p:spPr bwMode="auto">
            <a:xfrm>
              <a:off x="2547" y="2552"/>
              <a:ext cx="25" cy="64"/>
            </a:xfrm>
            <a:custGeom>
              <a:avLst/>
              <a:gdLst>
                <a:gd name="T0" fmla="*/ 20 w 25"/>
                <a:gd name="T1" fmla="*/ 0 h 64"/>
                <a:gd name="T2" fmla="*/ 25 w 25"/>
                <a:gd name="T3" fmla="*/ 2 h 64"/>
                <a:gd name="T4" fmla="*/ 5 w 25"/>
                <a:gd name="T5" fmla="*/ 64 h 64"/>
                <a:gd name="T6" fmla="*/ 0 w 25"/>
                <a:gd name="T7" fmla="*/ 62 h 64"/>
                <a:gd name="T8" fmla="*/ 20 w 25"/>
                <a:gd name="T9" fmla="*/ 0 h 64"/>
              </a:gdLst>
              <a:ahLst/>
              <a:cxnLst>
                <a:cxn ang="0">
                  <a:pos x="T0" y="T1"/>
                </a:cxn>
                <a:cxn ang="0">
                  <a:pos x="T2" y="T3"/>
                </a:cxn>
                <a:cxn ang="0">
                  <a:pos x="T4" y="T5"/>
                </a:cxn>
                <a:cxn ang="0">
                  <a:pos x="T6" y="T7"/>
                </a:cxn>
                <a:cxn ang="0">
                  <a:pos x="T8" y="T9"/>
                </a:cxn>
              </a:cxnLst>
              <a:rect l="0" t="0" r="r" b="b"/>
              <a:pathLst>
                <a:path w="25" h="64">
                  <a:moveTo>
                    <a:pt x="20" y="0"/>
                  </a:moveTo>
                  <a:lnTo>
                    <a:pt x="25" y="2"/>
                  </a:lnTo>
                  <a:lnTo>
                    <a:pt x="5" y="64"/>
                  </a:lnTo>
                  <a:lnTo>
                    <a:pt x="0" y="62"/>
                  </a:lnTo>
                  <a:lnTo>
                    <a:pt x="2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4" name="Freeform 463"/>
            <p:cNvSpPr>
              <a:spLocks/>
            </p:cNvSpPr>
            <p:nvPr/>
          </p:nvSpPr>
          <p:spPr bwMode="auto">
            <a:xfrm>
              <a:off x="2547" y="2552"/>
              <a:ext cx="25" cy="64"/>
            </a:xfrm>
            <a:custGeom>
              <a:avLst/>
              <a:gdLst>
                <a:gd name="T0" fmla="*/ 20 w 25"/>
                <a:gd name="T1" fmla="*/ 0 h 64"/>
                <a:gd name="T2" fmla="*/ 25 w 25"/>
                <a:gd name="T3" fmla="*/ 2 h 64"/>
                <a:gd name="T4" fmla="*/ 5 w 25"/>
                <a:gd name="T5" fmla="*/ 64 h 64"/>
                <a:gd name="T6" fmla="*/ 0 w 25"/>
                <a:gd name="T7" fmla="*/ 62 h 64"/>
                <a:gd name="T8" fmla="*/ 20 w 25"/>
                <a:gd name="T9" fmla="*/ 0 h 64"/>
              </a:gdLst>
              <a:ahLst/>
              <a:cxnLst>
                <a:cxn ang="0">
                  <a:pos x="T0" y="T1"/>
                </a:cxn>
                <a:cxn ang="0">
                  <a:pos x="T2" y="T3"/>
                </a:cxn>
                <a:cxn ang="0">
                  <a:pos x="T4" y="T5"/>
                </a:cxn>
                <a:cxn ang="0">
                  <a:pos x="T6" y="T7"/>
                </a:cxn>
                <a:cxn ang="0">
                  <a:pos x="T8" y="T9"/>
                </a:cxn>
              </a:cxnLst>
              <a:rect l="0" t="0" r="r" b="b"/>
              <a:pathLst>
                <a:path w="25" h="64">
                  <a:moveTo>
                    <a:pt x="20" y="0"/>
                  </a:moveTo>
                  <a:lnTo>
                    <a:pt x="25" y="2"/>
                  </a:lnTo>
                  <a:lnTo>
                    <a:pt x="5" y="64"/>
                  </a:lnTo>
                  <a:lnTo>
                    <a:pt x="0" y="62"/>
                  </a:lnTo>
                  <a:lnTo>
                    <a:pt x="2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5" name="Freeform 464"/>
            <p:cNvSpPr>
              <a:spLocks/>
            </p:cNvSpPr>
            <p:nvPr/>
          </p:nvSpPr>
          <p:spPr bwMode="auto">
            <a:xfrm>
              <a:off x="2545" y="2627"/>
              <a:ext cx="4" cy="13"/>
            </a:xfrm>
            <a:custGeom>
              <a:avLst/>
              <a:gdLst>
                <a:gd name="T0" fmla="*/ 0 w 4"/>
                <a:gd name="T1" fmla="*/ 0 h 13"/>
                <a:gd name="T2" fmla="*/ 4 w 4"/>
                <a:gd name="T3" fmla="*/ 0 h 13"/>
                <a:gd name="T4" fmla="*/ 3 w 4"/>
                <a:gd name="T5" fmla="*/ 12 h 13"/>
                <a:gd name="T6" fmla="*/ 0 w 4"/>
                <a:gd name="T7" fmla="*/ 13 h 13"/>
                <a:gd name="T8" fmla="*/ 0 w 4"/>
                <a:gd name="T9" fmla="*/ 0 h 13"/>
              </a:gdLst>
              <a:ahLst/>
              <a:cxnLst>
                <a:cxn ang="0">
                  <a:pos x="T0" y="T1"/>
                </a:cxn>
                <a:cxn ang="0">
                  <a:pos x="T2" y="T3"/>
                </a:cxn>
                <a:cxn ang="0">
                  <a:pos x="T4" y="T5"/>
                </a:cxn>
                <a:cxn ang="0">
                  <a:pos x="T6" y="T7"/>
                </a:cxn>
                <a:cxn ang="0">
                  <a:pos x="T8" y="T9"/>
                </a:cxn>
              </a:cxnLst>
              <a:rect l="0" t="0" r="r" b="b"/>
              <a:pathLst>
                <a:path w="4" h="13">
                  <a:moveTo>
                    <a:pt x="0" y="0"/>
                  </a:moveTo>
                  <a:lnTo>
                    <a:pt x="4" y="0"/>
                  </a:lnTo>
                  <a:lnTo>
                    <a:pt x="3" y="12"/>
                  </a:lnTo>
                  <a:lnTo>
                    <a:pt x="0" y="13"/>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6" name="Freeform 465"/>
            <p:cNvSpPr>
              <a:spLocks/>
            </p:cNvSpPr>
            <p:nvPr/>
          </p:nvSpPr>
          <p:spPr bwMode="auto">
            <a:xfrm>
              <a:off x="2545" y="2627"/>
              <a:ext cx="4" cy="13"/>
            </a:xfrm>
            <a:custGeom>
              <a:avLst/>
              <a:gdLst>
                <a:gd name="T0" fmla="*/ 0 w 4"/>
                <a:gd name="T1" fmla="*/ 0 h 13"/>
                <a:gd name="T2" fmla="*/ 4 w 4"/>
                <a:gd name="T3" fmla="*/ 0 h 13"/>
                <a:gd name="T4" fmla="*/ 3 w 4"/>
                <a:gd name="T5" fmla="*/ 12 h 13"/>
                <a:gd name="T6" fmla="*/ 0 w 4"/>
                <a:gd name="T7" fmla="*/ 13 h 13"/>
                <a:gd name="T8" fmla="*/ 0 w 4"/>
                <a:gd name="T9" fmla="*/ 0 h 13"/>
              </a:gdLst>
              <a:ahLst/>
              <a:cxnLst>
                <a:cxn ang="0">
                  <a:pos x="T0" y="T1"/>
                </a:cxn>
                <a:cxn ang="0">
                  <a:pos x="T2" y="T3"/>
                </a:cxn>
                <a:cxn ang="0">
                  <a:pos x="T4" y="T5"/>
                </a:cxn>
                <a:cxn ang="0">
                  <a:pos x="T6" y="T7"/>
                </a:cxn>
                <a:cxn ang="0">
                  <a:pos x="T8" y="T9"/>
                </a:cxn>
              </a:cxnLst>
              <a:rect l="0" t="0" r="r" b="b"/>
              <a:pathLst>
                <a:path w="4" h="13">
                  <a:moveTo>
                    <a:pt x="0" y="0"/>
                  </a:moveTo>
                  <a:lnTo>
                    <a:pt x="4" y="0"/>
                  </a:lnTo>
                  <a:lnTo>
                    <a:pt x="3" y="12"/>
                  </a:lnTo>
                  <a:lnTo>
                    <a:pt x="0" y="13"/>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7" name="Freeform 466"/>
            <p:cNvSpPr>
              <a:spLocks/>
            </p:cNvSpPr>
            <p:nvPr/>
          </p:nvSpPr>
          <p:spPr bwMode="auto">
            <a:xfrm>
              <a:off x="2573" y="2530"/>
              <a:ext cx="10" cy="13"/>
            </a:xfrm>
            <a:custGeom>
              <a:avLst/>
              <a:gdLst>
                <a:gd name="T0" fmla="*/ 0 w 10"/>
                <a:gd name="T1" fmla="*/ 10 h 13"/>
                <a:gd name="T2" fmla="*/ 3 w 10"/>
                <a:gd name="T3" fmla="*/ 13 h 13"/>
                <a:gd name="T4" fmla="*/ 10 w 10"/>
                <a:gd name="T5" fmla="*/ 2 h 13"/>
                <a:gd name="T6" fmla="*/ 7 w 10"/>
                <a:gd name="T7" fmla="*/ 0 h 13"/>
                <a:gd name="T8" fmla="*/ 0 w 10"/>
                <a:gd name="T9" fmla="*/ 10 h 13"/>
              </a:gdLst>
              <a:ahLst/>
              <a:cxnLst>
                <a:cxn ang="0">
                  <a:pos x="T0" y="T1"/>
                </a:cxn>
                <a:cxn ang="0">
                  <a:pos x="T2" y="T3"/>
                </a:cxn>
                <a:cxn ang="0">
                  <a:pos x="T4" y="T5"/>
                </a:cxn>
                <a:cxn ang="0">
                  <a:pos x="T6" y="T7"/>
                </a:cxn>
                <a:cxn ang="0">
                  <a:pos x="T8" y="T9"/>
                </a:cxn>
              </a:cxnLst>
              <a:rect l="0" t="0" r="r" b="b"/>
              <a:pathLst>
                <a:path w="10" h="13">
                  <a:moveTo>
                    <a:pt x="0" y="10"/>
                  </a:moveTo>
                  <a:lnTo>
                    <a:pt x="3" y="13"/>
                  </a:lnTo>
                  <a:lnTo>
                    <a:pt x="10" y="2"/>
                  </a:lnTo>
                  <a:lnTo>
                    <a:pt x="7" y="0"/>
                  </a:lnTo>
                  <a:lnTo>
                    <a:pt x="0" y="1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8" name="Freeform 467"/>
            <p:cNvSpPr>
              <a:spLocks/>
            </p:cNvSpPr>
            <p:nvPr/>
          </p:nvSpPr>
          <p:spPr bwMode="auto">
            <a:xfrm>
              <a:off x="2573" y="2530"/>
              <a:ext cx="10" cy="13"/>
            </a:xfrm>
            <a:custGeom>
              <a:avLst/>
              <a:gdLst>
                <a:gd name="T0" fmla="*/ 0 w 10"/>
                <a:gd name="T1" fmla="*/ 10 h 13"/>
                <a:gd name="T2" fmla="*/ 3 w 10"/>
                <a:gd name="T3" fmla="*/ 13 h 13"/>
                <a:gd name="T4" fmla="*/ 10 w 10"/>
                <a:gd name="T5" fmla="*/ 2 h 13"/>
                <a:gd name="T6" fmla="*/ 7 w 10"/>
                <a:gd name="T7" fmla="*/ 0 h 13"/>
                <a:gd name="T8" fmla="*/ 0 w 10"/>
                <a:gd name="T9" fmla="*/ 10 h 13"/>
              </a:gdLst>
              <a:ahLst/>
              <a:cxnLst>
                <a:cxn ang="0">
                  <a:pos x="T0" y="T1"/>
                </a:cxn>
                <a:cxn ang="0">
                  <a:pos x="T2" y="T3"/>
                </a:cxn>
                <a:cxn ang="0">
                  <a:pos x="T4" y="T5"/>
                </a:cxn>
                <a:cxn ang="0">
                  <a:pos x="T6" y="T7"/>
                </a:cxn>
                <a:cxn ang="0">
                  <a:pos x="T8" y="T9"/>
                </a:cxn>
              </a:cxnLst>
              <a:rect l="0" t="0" r="r" b="b"/>
              <a:pathLst>
                <a:path w="10" h="13">
                  <a:moveTo>
                    <a:pt x="0" y="10"/>
                  </a:moveTo>
                  <a:lnTo>
                    <a:pt x="3" y="13"/>
                  </a:lnTo>
                  <a:lnTo>
                    <a:pt x="10" y="2"/>
                  </a:lnTo>
                  <a:lnTo>
                    <a:pt x="7" y="0"/>
                  </a:lnTo>
                  <a:lnTo>
                    <a:pt x="0" y="1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59" name="Freeform 468"/>
            <p:cNvSpPr>
              <a:spLocks/>
            </p:cNvSpPr>
            <p:nvPr/>
          </p:nvSpPr>
          <p:spPr bwMode="auto">
            <a:xfrm>
              <a:off x="2552" y="2643"/>
              <a:ext cx="80" cy="11"/>
            </a:xfrm>
            <a:custGeom>
              <a:avLst/>
              <a:gdLst>
                <a:gd name="T0" fmla="*/ 80 w 80"/>
                <a:gd name="T1" fmla="*/ 0 h 11"/>
                <a:gd name="T2" fmla="*/ 80 w 80"/>
                <a:gd name="T3" fmla="*/ 11 h 11"/>
                <a:gd name="T4" fmla="*/ 0 w 80"/>
                <a:gd name="T5" fmla="*/ 4 h 11"/>
                <a:gd name="T6" fmla="*/ 0 w 80"/>
                <a:gd name="T7" fmla="*/ 0 h 11"/>
                <a:gd name="T8" fmla="*/ 80 w 80"/>
                <a:gd name="T9" fmla="*/ 0 h 11"/>
              </a:gdLst>
              <a:ahLst/>
              <a:cxnLst>
                <a:cxn ang="0">
                  <a:pos x="T0" y="T1"/>
                </a:cxn>
                <a:cxn ang="0">
                  <a:pos x="T2" y="T3"/>
                </a:cxn>
                <a:cxn ang="0">
                  <a:pos x="T4" y="T5"/>
                </a:cxn>
                <a:cxn ang="0">
                  <a:pos x="T6" y="T7"/>
                </a:cxn>
                <a:cxn ang="0">
                  <a:pos x="T8" y="T9"/>
                </a:cxn>
              </a:cxnLst>
              <a:rect l="0" t="0" r="r" b="b"/>
              <a:pathLst>
                <a:path w="80" h="11">
                  <a:moveTo>
                    <a:pt x="80" y="0"/>
                  </a:moveTo>
                  <a:lnTo>
                    <a:pt x="80" y="11"/>
                  </a:lnTo>
                  <a:lnTo>
                    <a:pt x="0" y="4"/>
                  </a:lnTo>
                  <a:lnTo>
                    <a:pt x="0" y="0"/>
                  </a:lnTo>
                  <a:lnTo>
                    <a:pt x="8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0" name="Freeform 469"/>
            <p:cNvSpPr>
              <a:spLocks/>
            </p:cNvSpPr>
            <p:nvPr/>
          </p:nvSpPr>
          <p:spPr bwMode="auto">
            <a:xfrm>
              <a:off x="2552" y="2643"/>
              <a:ext cx="80" cy="11"/>
            </a:xfrm>
            <a:custGeom>
              <a:avLst/>
              <a:gdLst>
                <a:gd name="T0" fmla="*/ 80 w 80"/>
                <a:gd name="T1" fmla="*/ 0 h 11"/>
                <a:gd name="T2" fmla="*/ 80 w 80"/>
                <a:gd name="T3" fmla="*/ 11 h 11"/>
                <a:gd name="T4" fmla="*/ 0 w 80"/>
                <a:gd name="T5" fmla="*/ 4 h 11"/>
                <a:gd name="T6" fmla="*/ 0 w 80"/>
                <a:gd name="T7" fmla="*/ 0 h 11"/>
                <a:gd name="T8" fmla="*/ 80 w 80"/>
                <a:gd name="T9" fmla="*/ 0 h 11"/>
              </a:gdLst>
              <a:ahLst/>
              <a:cxnLst>
                <a:cxn ang="0">
                  <a:pos x="T0" y="T1"/>
                </a:cxn>
                <a:cxn ang="0">
                  <a:pos x="T2" y="T3"/>
                </a:cxn>
                <a:cxn ang="0">
                  <a:pos x="T4" y="T5"/>
                </a:cxn>
                <a:cxn ang="0">
                  <a:pos x="T6" y="T7"/>
                </a:cxn>
                <a:cxn ang="0">
                  <a:pos x="T8" y="T9"/>
                </a:cxn>
              </a:cxnLst>
              <a:rect l="0" t="0" r="r" b="b"/>
              <a:pathLst>
                <a:path w="80" h="11">
                  <a:moveTo>
                    <a:pt x="80" y="0"/>
                  </a:moveTo>
                  <a:lnTo>
                    <a:pt x="80" y="11"/>
                  </a:lnTo>
                  <a:lnTo>
                    <a:pt x="0" y="4"/>
                  </a:lnTo>
                  <a:lnTo>
                    <a:pt x="0" y="0"/>
                  </a:lnTo>
                  <a:lnTo>
                    <a:pt x="8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1" name="Freeform 470"/>
            <p:cNvSpPr>
              <a:spLocks/>
            </p:cNvSpPr>
            <p:nvPr/>
          </p:nvSpPr>
          <p:spPr bwMode="auto">
            <a:xfrm>
              <a:off x="2550" y="2781"/>
              <a:ext cx="92" cy="80"/>
            </a:xfrm>
            <a:custGeom>
              <a:avLst/>
              <a:gdLst>
                <a:gd name="T0" fmla="*/ 0 w 92"/>
                <a:gd name="T1" fmla="*/ 0 h 80"/>
                <a:gd name="T2" fmla="*/ 25 w 92"/>
                <a:gd name="T3" fmla="*/ 80 h 80"/>
                <a:gd name="T4" fmla="*/ 92 w 92"/>
                <a:gd name="T5" fmla="*/ 31 h 80"/>
                <a:gd name="T6" fmla="*/ 82 w 92"/>
                <a:gd name="T7" fmla="*/ 0 h 80"/>
                <a:gd name="T8" fmla="*/ 0 w 92"/>
                <a:gd name="T9" fmla="*/ 0 h 80"/>
              </a:gdLst>
              <a:ahLst/>
              <a:cxnLst>
                <a:cxn ang="0">
                  <a:pos x="T0" y="T1"/>
                </a:cxn>
                <a:cxn ang="0">
                  <a:pos x="T2" y="T3"/>
                </a:cxn>
                <a:cxn ang="0">
                  <a:pos x="T4" y="T5"/>
                </a:cxn>
                <a:cxn ang="0">
                  <a:pos x="T6" y="T7"/>
                </a:cxn>
                <a:cxn ang="0">
                  <a:pos x="T8" y="T9"/>
                </a:cxn>
              </a:cxnLst>
              <a:rect l="0" t="0" r="r" b="b"/>
              <a:pathLst>
                <a:path w="92" h="80">
                  <a:moveTo>
                    <a:pt x="0" y="0"/>
                  </a:moveTo>
                  <a:lnTo>
                    <a:pt x="25" y="80"/>
                  </a:lnTo>
                  <a:lnTo>
                    <a:pt x="92" y="31"/>
                  </a:lnTo>
                  <a:lnTo>
                    <a:pt x="82"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2" name="Freeform 471"/>
            <p:cNvSpPr>
              <a:spLocks/>
            </p:cNvSpPr>
            <p:nvPr/>
          </p:nvSpPr>
          <p:spPr bwMode="auto">
            <a:xfrm>
              <a:off x="2550" y="2781"/>
              <a:ext cx="92" cy="80"/>
            </a:xfrm>
            <a:custGeom>
              <a:avLst/>
              <a:gdLst>
                <a:gd name="T0" fmla="*/ 0 w 92"/>
                <a:gd name="T1" fmla="*/ 0 h 80"/>
                <a:gd name="T2" fmla="*/ 25 w 92"/>
                <a:gd name="T3" fmla="*/ 80 h 80"/>
                <a:gd name="T4" fmla="*/ 92 w 92"/>
                <a:gd name="T5" fmla="*/ 31 h 80"/>
                <a:gd name="T6" fmla="*/ 82 w 92"/>
                <a:gd name="T7" fmla="*/ 0 h 80"/>
                <a:gd name="T8" fmla="*/ 0 w 92"/>
                <a:gd name="T9" fmla="*/ 0 h 80"/>
              </a:gdLst>
              <a:ahLst/>
              <a:cxnLst>
                <a:cxn ang="0">
                  <a:pos x="T0" y="T1"/>
                </a:cxn>
                <a:cxn ang="0">
                  <a:pos x="T2" y="T3"/>
                </a:cxn>
                <a:cxn ang="0">
                  <a:pos x="T4" y="T5"/>
                </a:cxn>
                <a:cxn ang="0">
                  <a:pos x="T6" y="T7"/>
                </a:cxn>
                <a:cxn ang="0">
                  <a:pos x="T8" y="T9"/>
                </a:cxn>
              </a:cxnLst>
              <a:rect l="0" t="0" r="r" b="b"/>
              <a:pathLst>
                <a:path w="92" h="80">
                  <a:moveTo>
                    <a:pt x="0" y="0"/>
                  </a:moveTo>
                  <a:lnTo>
                    <a:pt x="25" y="80"/>
                  </a:lnTo>
                  <a:lnTo>
                    <a:pt x="92" y="31"/>
                  </a:lnTo>
                  <a:lnTo>
                    <a:pt x="82" y="0"/>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3" name="Freeform 472"/>
            <p:cNvSpPr>
              <a:spLocks/>
            </p:cNvSpPr>
            <p:nvPr/>
          </p:nvSpPr>
          <p:spPr bwMode="auto">
            <a:xfrm>
              <a:off x="2553" y="2753"/>
              <a:ext cx="79" cy="11"/>
            </a:xfrm>
            <a:custGeom>
              <a:avLst/>
              <a:gdLst>
                <a:gd name="T0" fmla="*/ 79 w 79"/>
                <a:gd name="T1" fmla="*/ 11 h 11"/>
                <a:gd name="T2" fmla="*/ 79 w 79"/>
                <a:gd name="T3" fmla="*/ 0 h 11"/>
                <a:gd name="T4" fmla="*/ 0 w 79"/>
                <a:gd name="T5" fmla="*/ 8 h 11"/>
                <a:gd name="T6" fmla="*/ 0 w 79"/>
                <a:gd name="T7" fmla="*/ 11 h 11"/>
                <a:gd name="T8" fmla="*/ 79 w 79"/>
                <a:gd name="T9" fmla="*/ 11 h 11"/>
              </a:gdLst>
              <a:ahLst/>
              <a:cxnLst>
                <a:cxn ang="0">
                  <a:pos x="T0" y="T1"/>
                </a:cxn>
                <a:cxn ang="0">
                  <a:pos x="T2" y="T3"/>
                </a:cxn>
                <a:cxn ang="0">
                  <a:pos x="T4" y="T5"/>
                </a:cxn>
                <a:cxn ang="0">
                  <a:pos x="T6" y="T7"/>
                </a:cxn>
                <a:cxn ang="0">
                  <a:pos x="T8" y="T9"/>
                </a:cxn>
              </a:cxnLst>
              <a:rect l="0" t="0" r="r" b="b"/>
              <a:pathLst>
                <a:path w="79" h="11">
                  <a:moveTo>
                    <a:pt x="79" y="11"/>
                  </a:moveTo>
                  <a:lnTo>
                    <a:pt x="79" y="0"/>
                  </a:lnTo>
                  <a:lnTo>
                    <a:pt x="0" y="8"/>
                  </a:lnTo>
                  <a:lnTo>
                    <a:pt x="0" y="11"/>
                  </a:lnTo>
                  <a:lnTo>
                    <a:pt x="79" y="1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4" name="Freeform 473"/>
            <p:cNvSpPr>
              <a:spLocks/>
            </p:cNvSpPr>
            <p:nvPr/>
          </p:nvSpPr>
          <p:spPr bwMode="auto">
            <a:xfrm>
              <a:off x="2553" y="2753"/>
              <a:ext cx="79" cy="11"/>
            </a:xfrm>
            <a:custGeom>
              <a:avLst/>
              <a:gdLst>
                <a:gd name="T0" fmla="*/ 79 w 79"/>
                <a:gd name="T1" fmla="*/ 11 h 11"/>
                <a:gd name="T2" fmla="*/ 79 w 79"/>
                <a:gd name="T3" fmla="*/ 0 h 11"/>
                <a:gd name="T4" fmla="*/ 0 w 79"/>
                <a:gd name="T5" fmla="*/ 8 h 11"/>
                <a:gd name="T6" fmla="*/ 0 w 79"/>
                <a:gd name="T7" fmla="*/ 11 h 11"/>
                <a:gd name="T8" fmla="*/ 79 w 79"/>
                <a:gd name="T9" fmla="*/ 11 h 11"/>
              </a:gdLst>
              <a:ahLst/>
              <a:cxnLst>
                <a:cxn ang="0">
                  <a:pos x="T0" y="T1"/>
                </a:cxn>
                <a:cxn ang="0">
                  <a:pos x="T2" y="T3"/>
                </a:cxn>
                <a:cxn ang="0">
                  <a:pos x="T4" y="T5"/>
                </a:cxn>
                <a:cxn ang="0">
                  <a:pos x="T6" y="T7"/>
                </a:cxn>
                <a:cxn ang="0">
                  <a:pos x="T8" y="T9"/>
                </a:cxn>
              </a:cxnLst>
              <a:rect l="0" t="0" r="r" b="b"/>
              <a:pathLst>
                <a:path w="79" h="11">
                  <a:moveTo>
                    <a:pt x="79" y="11"/>
                  </a:moveTo>
                  <a:lnTo>
                    <a:pt x="79" y="0"/>
                  </a:lnTo>
                  <a:lnTo>
                    <a:pt x="0" y="8"/>
                  </a:lnTo>
                  <a:lnTo>
                    <a:pt x="0" y="11"/>
                  </a:lnTo>
                  <a:lnTo>
                    <a:pt x="79"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5" name="Freeform 474"/>
            <p:cNvSpPr>
              <a:spLocks/>
            </p:cNvSpPr>
            <p:nvPr/>
          </p:nvSpPr>
          <p:spPr bwMode="auto">
            <a:xfrm>
              <a:off x="2548" y="2790"/>
              <a:ext cx="24" cy="64"/>
            </a:xfrm>
            <a:custGeom>
              <a:avLst/>
              <a:gdLst>
                <a:gd name="T0" fmla="*/ 0 w 24"/>
                <a:gd name="T1" fmla="*/ 1 h 64"/>
                <a:gd name="T2" fmla="*/ 4 w 24"/>
                <a:gd name="T3" fmla="*/ 0 h 64"/>
                <a:gd name="T4" fmla="*/ 24 w 24"/>
                <a:gd name="T5" fmla="*/ 62 h 64"/>
                <a:gd name="T6" fmla="*/ 19 w 24"/>
                <a:gd name="T7" fmla="*/ 64 h 64"/>
                <a:gd name="T8" fmla="*/ 0 w 24"/>
                <a:gd name="T9" fmla="*/ 1 h 64"/>
              </a:gdLst>
              <a:ahLst/>
              <a:cxnLst>
                <a:cxn ang="0">
                  <a:pos x="T0" y="T1"/>
                </a:cxn>
                <a:cxn ang="0">
                  <a:pos x="T2" y="T3"/>
                </a:cxn>
                <a:cxn ang="0">
                  <a:pos x="T4" y="T5"/>
                </a:cxn>
                <a:cxn ang="0">
                  <a:pos x="T6" y="T7"/>
                </a:cxn>
                <a:cxn ang="0">
                  <a:pos x="T8" y="T9"/>
                </a:cxn>
              </a:cxnLst>
              <a:rect l="0" t="0" r="r" b="b"/>
              <a:pathLst>
                <a:path w="24" h="64">
                  <a:moveTo>
                    <a:pt x="0" y="1"/>
                  </a:moveTo>
                  <a:lnTo>
                    <a:pt x="4" y="0"/>
                  </a:lnTo>
                  <a:lnTo>
                    <a:pt x="24" y="62"/>
                  </a:lnTo>
                  <a:lnTo>
                    <a:pt x="19" y="64"/>
                  </a:lnTo>
                  <a:lnTo>
                    <a:pt x="0"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6" name="Freeform 475"/>
            <p:cNvSpPr>
              <a:spLocks/>
            </p:cNvSpPr>
            <p:nvPr/>
          </p:nvSpPr>
          <p:spPr bwMode="auto">
            <a:xfrm>
              <a:off x="2548" y="2790"/>
              <a:ext cx="24" cy="64"/>
            </a:xfrm>
            <a:custGeom>
              <a:avLst/>
              <a:gdLst>
                <a:gd name="T0" fmla="*/ 0 w 24"/>
                <a:gd name="T1" fmla="*/ 1 h 64"/>
                <a:gd name="T2" fmla="*/ 4 w 24"/>
                <a:gd name="T3" fmla="*/ 0 h 64"/>
                <a:gd name="T4" fmla="*/ 24 w 24"/>
                <a:gd name="T5" fmla="*/ 62 h 64"/>
                <a:gd name="T6" fmla="*/ 19 w 24"/>
                <a:gd name="T7" fmla="*/ 64 h 64"/>
                <a:gd name="T8" fmla="*/ 0 w 24"/>
                <a:gd name="T9" fmla="*/ 1 h 64"/>
              </a:gdLst>
              <a:ahLst/>
              <a:cxnLst>
                <a:cxn ang="0">
                  <a:pos x="T0" y="T1"/>
                </a:cxn>
                <a:cxn ang="0">
                  <a:pos x="T2" y="T3"/>
                </a:cxn>
                <a:cxn ang="0">
                  <a:pos x="T4" y="T5"/>
                </a:cxn>
                <a:cxn ang="0">
                  <a:pos x="T6" y="T7"/>
                </a:cxn>
                <a:cxn ang="0">
                  <a:pos x="T8" y="T9"/>
                </a:cxn>
              </a:cxnLst>
              <a:rect l="0" t="0" r="r" b="b"/>
              <a:pathLst>
                <a:path w="24" h="64">
                  <a:moveTo>
                    <a:pt x="0" y="1"/>
                  </a:moveTo>
                  <a:lnTo>
                    <a:pt x="4" y="0"/>
                  </a:lnTo>
                  <a:lnTo>
                    <a:pt x="24" y="62"/>
                  </a:lnTo>
                  <a:lnTo>
                    <a:pt x="19" y="64"/>
                  </a:lnTo>
                  <a:lnTo>
                    <a:pt x="0" y="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7" name="Freeform 476"/>
            <p:cNvSpPr>
              <a:spLocks/>
            </p:cNvSpPr>
            <p:nvPr/>
          </p:nvSpPr>
          <p:spPr bwMode="auto">
            <a:xfrm>
              <a:off x="2573" y="2862"/>
              <a:ext cx="10" cy="13"/>
            </a:xfrm>
            <a:custGeom>
              <a:avLst/>
              <a:gdLst>
                <a:gd name="T0" fmla="*/ 0 w 10"/>
                <a:gd name="T1" fmla="*/ 3 h 13"/>
                <a:gd name="T2" fmla="*/ 3 w 10"/>
                <a:gd name="T3" fmla="*/ 0 h 13"/>
                <a:gd name="T4" fmla="*/ 10 w 10"/>
                <a:gd name="T5" fmla="*/ 11 h 13"/>
                <a:gd name="T6" fmla="*/ 7 w 10"/>
                <a:gd name="T7" fmla="*/ 13 h 13"/>
                <a:gd name="T8" fmla="*/ 0 w 10"/>
                <a:gd name="T9" fmla="*/ 3 h 13"/>
              </a:gdLst>
              <a:ahLst/>
              <a:cxnLst>
                <a:cxn ang="0">
                  <a:pos x="T0" y="T1"/>
                </a:cxn>
                <a:cxn ang="0">
                  <a:pos x="T2" y="T3"/>
                </a:cxn>
                <a:cxn ang="0">
                  <a:pos x="T4" y="T5"/>
                </a:cxn>
                <a:cxn ang="0">
                  <a:pos x="T6" y="T7"/>
                </a:cxn>
                <a:cxn ang="0">
                  <a:pos x="T8" y="T9"/>
                </a:cxn>
              </a:cxnLst>
              <a:rect l="0" t="0" r="r" b="b"/>
              <a:pathLst>
                <a:path w="10" h="13">
                  <a:moveTo>
                    <a:pt x="0" y="3"/>
                  </a:moveTo>
                  <a:lnTo>
                    <a:pt x="3" y="0"/>
                  </a:lnTo>
                  <a:lnTo>
                    <a:pt x="10" y="11"/>
                  </a:lnTo>
                  <a:lnTo>
                    <a:pt x="7" y="13"/>
                  </a:lnTo>
                  <a:lnTo>
                    <a:pt x="0" y="3"/>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8" name="Freeform 477"/>
            <p:cNvSpPr>
              <a:spLocks/>
            </p:cNvSpPr>
            <p:nvPr/>
          </p:nvSpPr>
          <p:spPr bwMode="auto">
            <a:xfrm>
              <a:off x="2573" y="2862"/>
              <a:ext cx="10" cy="13"/>
            </a:xfrm>
            <a:custGeom>
              <a:avLst/>
              <a:gdLst>
                <a:gd name="T0" fmla="*/ 0 w 10"/>
                <a:gd name="T1" fmla="*/ 3 h 13"/>
                <a:gd name="T2" fmla="*/ 3 w 10"/>
                <a:gd name="T3" fmla="*/ 0 h 13"/>
                <a:gd name="T4" fmla="*/ 10 w 10"/>
                <a:gd name="T5" fmla="*/ 11 h 13"/>
                <a:gd name="T6" fmla="*/ 7 w 10"/>
                <a:gd name="T7" fmla="*/ 13 h 13"/>
                <a:gd name="T8" fmla="*/ 0 w 10"/>
                <a:gd name="T9" fmla="*/ 3 h 13"/>
              </a:gdLst>
              <a:ahLst/>
              <a:cxnLst>
                <a:cxn ang="0">
                  <a:pos x="T0" y="T1"/>
                </a:cxn>
                <a:cxn ang="0">
                  <a:pos x="T2" y="T3"/>
                </a:cxn>
                <a:cxn ang="0">
                  <a:pos x="T4" y="T5"/>
                </a:cxn>
                <a:cxn ang="0">
                  <a:pos x="T6" y="T7"/>
                </a:cxn>
                <a:cxn ang="0">
                  <a:pos x="T8" y="T9"/>
                </a:cxn>
              </a:cxnLst>
              <a:rect l="0" t="0" r="r" b="b"/>
              <a:pathLst>
                <a:path w="10" h="13">
                  <a:moveTo>
                    <a:pt x="0" y="3"/>
                  </a:moveTo>
                  <a:lnTo>
                    <a:pt x="3" y="0"/>
                  </a:lnTo>
                  <a:lnTo>
                    <a:pt x="10" y="11"/>
                  </a:lnTo>
                  <a:lnTo>
                    <a:pt x="7" y="13"/>
                  </a:lnTo>
                  <a:lnTo>
                    <a:pt x="0"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69" name="Freeform 478"/>
            <p:cNvSpPr>
              <a:spLocks/>
            </p:cNvSpPr>
            <p:nvPr/>
          </p:nvSpPr>
          <p:spPr bwMode="auto">
            <a:xfrm>
              <a:off x="2545" y="2766"/>
              <a:ext cx="4" cy="13"/>
            </a:xfrm>
            <a:custGeom>
              <a:avLst/>
              <a:gdLst>
                <a:gd name="T0" fmla="*/ 0 w 4"/>
                <a:gd name="T1" fmla="*/ 12 h 13"/>
                <a:gd name="T2" fmla="*/ 4 w 4"/>
                <a:gd name="T3" fmla="*/ 13 h 13"/>
                <a:gd name="T4" fmla="*/ 4 w 4"/>
                <a:gd name="T5" fmla="*/ 0 h 13"/>
                <a:gd name="T6" fmla="*/ 0 w 4"/>
                <a:gd name="T7" fmla="*/ 0 h 13"/>
                <a:gd name="T8" fmla="*/ 0 w 4"/>
                <a:gd name="T9" fmla="*/ 12 h 13"/>
              </a:gdLst>
              <a:ahLst/>
              <a:cxnLst>
                <a:cxn ang="0">
                  <a:pos x="T0" y="T1"/>
                </a:cxn>
                <a:cxn ang="0">
                  <a:pos x="T2" y="T3"/>
                </a:cxn>
                <a:cxn ang="0">
                  <a:pos x="T4" y="T5"/>
                </a:cxn>
                <a:cxn ang="0">
                  <a:pos x="T6" y="T7"/>
                </a:cxn>
                <a:cxn ang="0">
                  <a:pos x="T8" y="T9"/>
                </a:cxn>
              </a:cxnLst>
              <a:rect l="0" t="0" r="r" b="b"/>
              <a:pathLst>
                <a:path w="4" h="13">
                  <a:moveTo>
                    <a:pt x="0" y="12"/>
                  </a:moveTo>
                  <a:lnTo>
                    <a:pt x="4" y="13"/>
                  </a:lnTo>
                  <a:lnTo>
                    <a:pt x="4" y="0"/>
                  </a:lnTo>
                  <a:lnTo>
                    <a:pt x="0" y="0"/>
                  </a:lnTo>
                  <a:lnTo>
                    <a:pt x="0" y="1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0" name="Freeform 479"/>
            <p:cNvSpPr>
              <a:spLocks/>
            </p:cNvSpPr>
            <p:nvPr/>
          </p:nvSpPr>
          <p:spPr bwMode="auto">
            <a:xfrm>
              <a:off x="2545" y="2766"/>
              <a:ext cx="4" cy="13"/>
            </a:xfrm>
            <a:custGeom>
              <a:avLst/>
              <a:gdLst>
                <a:gd name="T0" fmla="*/ 0 w 4"/>
                <a:gd name="T1" fmla="*/ 12 h 13"/>
                <a:gd name="T2" fmla="*/ 4 w 4"/>
                <a:gd name="T3" fmla="*/ 13 h 13"/>
                <a:gd name="T4" fmla="*/ 4 w 4"/>
                <a:gd name="T5" fmla="*/ 0 h 13"/>
                <a:gd name="T6" fmla="*/ 0 w 4"/>
                <a:gd name="T7" fmla="*/ 0 h 13"/>
                <a:gd name="T8" fmla="*/ 0 w 4"/>
                <a:gd name="T9" fmla="*/ 12 h 13"/>
              </a:gdLst>
              <a:ahLst/>
              <a:cxnLst>
                <a:cxn ang="0">
                  <a:pos x="T0" y="T1"/>
                </a:cxn>
                <a:cxn ang="0">
                  <a:pos x="T2" y="T3"/>
                </a:cxn>
                <a:cxn ang="0">
                  <a:pos x="T4" y="T5"/>
                </a:cxn>
                <a:cxn ang="0">
                  <a:pos x="T6" y="T7"/>
                </a:cxn>
                <a:cxn ang="0">
                  <a:pos x="T8" y="T9"/>
                </a:cxn>
              </a:cxnLst>
              <a:rect l="0" t="0" r="r" b="b"/>
              <a:pathLst>
                <a:path w="4" h="13">
                  <a:moveTo>
                    <a:pt x="0" y="12"/>
                  </a:moveTo>
                  <a:lnTo>
                    <a:pt x="4" y="13"/>
                  </a:lnTo>
                  <a:lnTo>
                    <a:pt x="4" y="0"/>
                  </a:lnTo>
                  <a:lnTo>
                    <a:pt x="0" y="0"/>
                  </a:lnTo>
                  <a:lnTo>
                    <a:pt x="0"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1" name="Freeform 480"/>
            <p:cNvSpPr>
              <a:spLocks/>
            </p:cNvSpPr>
            <p:nvPr/>
          </p:nvSpPr>
          <p:spPr bwMode="auto">
            <a:xfrm>
              <a:off x="2588" y="2827"/>
              <a:ext cx="71" cy="50"/>
            </a:xfrm>
            <a:custGeom>
              <a:avLst/>
              <a:gdLst>
                <a:gd name="T0" fmla="*/ 65 w 71"/>
                <a:gd name="T1" fmla="*/ 0 h 50"/>
                <a:gd name="T2" fmla="*/ 71 w 71"/>
                <a:gd name="T3" fmla="*/ 8 h 50"/>
                <a:gd name="T4" fmla="*/ 2 w 71"/>
                <a:gd name="T5" fmla="*/ 50 h 50"/>
                <a:gd name="T6" fmla="*/ 0 w 71"/>
                <a:gd name="T7" fmla="*/ 47 h 50"/>
                <a:gd name="T8" fmla="*/ 65 w 71"/>
                <a:gd name="T9" fmla="*/ 0 h 50"/>
              </a:gdLst>
              <a:ahLst/>
              <a:cxnLst>
                <a:cxn ang="0">
                  <a:pos x="T0" y="T1"/>
                </a:cxn>
                <a:cxn ang="0">
                  <a:pos x="T2" y="T3"/>
                </a:cxn>
                <a:cxn ang="0">
                  <a:pos x="T4" y="T5"/>
                </a:cxn>
                <a:cxn ang="0">
                  <a:pos x="T6" y="T7"/>
                </a:cxn>
                <a:cxn ang="0">
                  <a:pos x="T8" y="T9"/>
                </a:cxn>
              </a:cxnLst>
              <a:rect l="0" t="0" r="r" b="b"/>
              <a:pathLst>
                <a:path w="71" h="50">
                  <a:moveTo>
                    <a:pt x="65" y="0"/>
                  </a:moveTo>
                  <a:lnTo>
                    <a:pt x="71" y="8"/>
                  </a:lnTo>
                  <a:lnTo>
                    <a:pt x="2" y="50"/>
                  </a:lnTo>
                  <a:lnTo>
                    <a:pt x="0" y="47"/>
                  </a:lnTo>
                  <a:lnTo>
                    <a:pt x="65"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2" name="Freeform 481"/>
            <p:cNvSpPr>
              <a:spLocks/>
            </p:cNvSpPr>
            <p:nvPr/>
          </p:nvSpPr>
          <p:spPr bwMode="auto">
            <a:xfrm>
              <a:off x="2588" y="2827"/>
              <a:ext cx="71" cy="50"/>
            </a:xfrm>
            <a:custGeom>
              <a:avLst/>
              <a:gdLst>
                <a:gd name="T0" fmla="*/ 65 w 71"/>
                <a:gd name="T1" fmla="*/ 0 h 50"/>
                <a:gd name="T2" fmla="*/ 71 w 71"/>
                <a:gd name="T3" fmla="*/ 8 h 50"/>
                <a:gd name="T4" fmla="*/ 2 w 71"/>
                <a:gd name="T5" fmla="*/ 50 h 50"/>
                <a:gd name="T6" fmla="*/ 0 w 71"/>
                <a:gd name="T7" fmla="*/ 47 h 50"/>
                <a:gd name="T8" fmla="*/ 65 w 71"/>
                <a:gd name="T9" fmla="*/ 0 h 50"/>
              </a:gdLst>
              <a:ahLst/>
              <a:cxnLst>
                <a:cxn ang="0">
                  <a:pos x="T0" y="T1"/>
                </a:cxn>
                <a:cxn ang="0">
                  <a:pos x="T2" y="T3"/>
                </a:cxn>
                <a:cxn ang="0">
                  <a:pos x="T4" y="T5"/>
                </a:cxn>
                <a:cxn ang="0">
                  <a:pos x="T6" y="T7"/>
                </a:cxn>
                <a:cxn ang="0">
                  <a:pos x="T8" y="T9"/>
                </a:cxn>
              </a:cxnLst>
              <a:rect l="0" t="0" r="r" b="b"/>
              <a:pathLst>
                <a:path w="71" h="50">
                  <a:moveTo>
                    <a:pt x="65" y="0"/>
                  </a:moveTo>
                  <a:lnTo>
                    <a:pt x="71" y="8"/>
                  </a:lnTo>
                  <a:lnTo>
                    <a:pt x="2" y="50"/>
                  </a:lnTo>
                  <a:lnTo>
                    <a:pt x="0" y="47"/>
                  </a:lnTo>
                  <a:lnTo>
                    <a:pt x="6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3" name="Freeform 482"/>
            <p:cNvSpPr>
              <a:spLocks/>
            </p:cNvSpPr>
            <p:nvPr/>
          </p:nvSpPr>
          <p:spPr bwMode="auto">
            <a:xfrm>
              <a:off x="3210" y="2625"/>
              <a:ext cx="84" cy="17"/>
            </a:xfrm>
            <a:custGeom>
              <a:avLst/>
              <a:gdLst>
                <a:gd name="T0" fmla="*/ 0 w 84"/>
                <a:gd name="T1" fmla="*/ 17 h 17"/>
                <a:gd name="T2" fmla="*/ 84 w 84"/>
                <a:gd name="T3" fmla="*/ 17 h 17"/>
                <a:gd name="T4" fmla="*/ 83 w 84"/>
                <a:gd name="T5" fmla="*/ 0 h 17"/>
                <a:gd name="T6" fmla="*/ 0 w 84"/>
                <a:gd name="T7" fmla="*/ 0 h 17"/>
                <a:gd name="T8" fmla="*/ 0 w 84"/>
                <a:gd name="T9" fmla="*/ 17 h 17"/>
              </a:gdLst>
              <a:ahLst/>
              <a:cxnLst>
                <a:cxn ang="0">
                  <a:pos x="T0" y="T1"/>
                </a:cxn>
                <a:cxn ang="0">
                  <a:pos x="T2" y="T3"/>
                </a:cxn>
                <a:cxn ang="0">
                  <a:pos x="T4" y="T5"/>
                </a:cxn>
                <a:cxn ang="0">
                  <a:pos x="T6" y="T7"/>
                </a:cxn>
                <a:cxn ang="0">
                  <a:pos x="T8" y="T9"/>
                </a:cxn>
              </a:cxnLst>
              <a:rect l="0" t="0" r="r" b="b"/>
              <a:pathLst>
                <a:path w="84" h="17">
                  <a:moveTo>
                    <a:pt x="0" y="17"/>
                  </a:moveTo>
                  <a:lnTo>
                    <a:pt x="84" y="17"/>
                  </a:lnTo>
                  <a:lnTo>
                    <a:pt x="83" y="0"/>
                  </a:lnTo>
                  <a:lnTo>
                    <a:pt x="0" y="0"/>
                  </a:lnTo>
                  <a:lnTo>
                    <a:pt x="0" y="1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4" name="Freeform 483"/>
            <p:cNvSpPr>
              <a:spLocks/>
            </p:cNvSpPr>
            <p:nvPr/>
          </p:nvSpPr>
          <p:spPr bwMode="auto">
            <a:xfrm>
              <a:off x="3210" y="2625"/>
              <a:ext cx="84" cy="17"/>
            </a:xfrm>
            <a:custGeom>
              <a:avLst/>
              <a:gdLst>
                <a:gd name="T0" fmla="*/ 0 w 84"/>
                <a:gd name="T1" fmla="*/ 17 h 17"/>
                <a:gd name="T2" fmla="*/ 84 w 84"/>
                <a:gd name="T3" fmla="*/ 17 h 17"/>
                <a:gd name="T4" fmla="*/ 83 w 84"/>
                <a:gd name="T5" fmla="*/ 0 h 17"/>
                <a:gd name="T6" fmla="*/ 0 w 84"/>
                <a:gd name="T7" fmla="*/ 0 h 17"/>
                <a:gd name="T8" fmla="*/ 0 w 84"/>
                <a:gd name="T9" fmla="*/ 17 h 17"/>
              </a:gdLst>
              <a:ahLst/>
              <a:cxnLst>
                <a:cxn ang="0">
                  <a:pos x="T0" y="T1"/>
                </a:cxn>
                <a:cxn ang="0">
                  <a:pos x="T2" y="T3"/>
                </a:cxn>
                <a:cxn ang="0">
                  <a:pos x="T4" y="T5"/>
                </a:cxn>
                <a:cxn ang="0">
                  <a:pos x="T6" y="T7"/>
                </a:cxn>
                <a:cxn ang="0">
                  <a:pos x="T8" y="T9"/>
                </a:cxn>
              </a:cxnLst>
              <a:rect l="0" t="0" r="r" b="b"/>
              <a:pathLst>
                <a:path w="84" h="17">
                  <a:moveTo>
                    <a:pt x="0" y="17"/>
                  </a:moveTo>
                  <a:lnTo>
                    <a:pt x="84" y="17"/>
                  </a:lnTo>
                  <a:lnTo>
                    <a:pt x="83" y="0"/>
                  </a:lnTo>
                  <a:lnTo>
                    <a:pt x="0" y="0"/>
                  </a:lnTo>
                  <a:lnTo>
                    <a:pt x="0"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5" name="Line 484"/>
            <p:cNvSpPr>
              <a:spLocks noChangeShapeType="1"/>
            </p:cNvSpPr>
            <p:nvPr/>
          </p:nvSpPr>
          <p:spPr bwMode="auto">
            <a:xfrm flipV="1">
              <a:off x="3210" y="2625"/>
              <a:ext cx="83"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6" name="Line 485"/>
            <p:cNvSpPr>
              <a:spLocks noChangeShapeType="1"/>
            </p:cNvSpPr>
            <p:nvPr/>
          </p:nvSpPr>
          <p:spPr bwMode="auto">
            <a:xfrm>
              <a:off x="3210" y="2625"/>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7" name="Freeform 486"/>
            <p:cNvSpPr>
              <a:spLocks/>
            </p:cNvSpPr>
            <p:nvPr/>
          </p:nvSpPr>
          <p:spPr bwMode="auto">
            <a:xfrm>
              <a:off x="3210" y="2764"/>
              <a:ext cx="84" cy="17"/>
            </a:xfrm>
            <a:custGeom>
              <a:avLst/>
              <a:gdLst>
                <a:gd name="T0" fmla="*/ 0 w 84"/>
                <a:gd name="T1" fmla="*/ 0 h 17"/>
                <a:gd name="T2" fmla="*/ 84 w 84"/>
                <a:gd name="T3" fmla="*/ 0 h 17"/>
                <a:gd name="T4" fmla="*/ 83 w 84"/>
                <a:gd name="T5" fmla="*/ 17 h 17"/>
                <a:gd name="T6" fmla="*/ 0 w 84"/>
                <a:gd name="T7" fmla="*/ 17 h 17"/>
                <a:gd name="T8" fmla="*/ 0 w 84"/>
                <a:gd name="T9" fmla="*/ 0 h 17"/>
              </a:gdLst>
              <a:ahLst/>
              <a:cxnLst>
                <a:cxn ang="0">
                  <a:pos x="T0" y="T1"/>
                </a:cxn>
                <a:cxn ang="0">
                  <a:pos x="T2" y="T3"/>
                </a:cxn>
                <a:cxn ang="0">
                  <a:pos x="T4" y="T5"/>
                </a:cxn>
                <a:cxn ang="0">
                  <a:pos x="T6" y="T7"/>
                </a:cxn>
                <a:cxn ang="0">
                  <a:pos x="T8" y="T9"/>
                </a:cxn>
              </a:cxnLst>
              <a:rect l="0" t="0" r="r" b="b"/>
              <a:pathLst>
                <a:path w="84" h="17">
                  <a:moveTo>
                    <a:pt x="0" y="0"/>
                  </a:moveTo>
                  <a:lnTo>
                    <a:pt x="84" y="0"/>
                  </a:lnTo>
                  <a:lnTo>
                    <a:pt x="83" y="17"/>
                  </a:lnTo>
                  <a:lnTo>
                    <a:pt x="0" y="17"/>
                  </a:lnTo>
                  <a:lnTo>
                    <a:pt x="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8" name="Freeform 487"/>
            <p:cNvSpPr>
              <a:spLocks/>
            </p:cNvSpPr>
            <p:nvPr/>
          </p:nvSpPr>
          <p:spPr bwMode="auto">
            <a:xfrm>
              <a:off x="3210" y="2764"/>
              <a:ext cx="84" cy="17"/>
            </a:xfrm>
            <a:custGeom>
              <a:avLst/>
              <a:gdLst>
                <a:gd name="T0" fmla="*/ 0 w 84"/>
                <a:gd name="T1" fmla="*/ 0 h 17"/>
                <a:gd name="T2" fmla="*/ 84 w 84"/>
                <a:gd name="T3" fmla="*/ 0 h 17"/>
                <a:gd name="T4" fmla="*/ 83 w 84"/>
                <a:gd name="T5" fmla="*/ 17 h 17"/>
                <a:gd name="T6" fmla="*/ 0 w 84"/>
                <a:gd name="T7" fmla="*/ 17 h 17"/>
                <a:gd name="T8" fmla="*/ 0 w 84"/>
                <a:gd name="T9" fmla="*/ 0 h 17"/>
              </a:gdLst>
              <a:ahLst/>
              <a:cxnLst>
                <a:cxn ang="0">
                  <a:pos x="T0" y="T1"/>
                </a:cxn>
                <a:cxn ang="0">
                  <a:pos x="T2" y="T3"/>
                </a:cxn>
                <a:cxn ang="0">
                  <a:pos x="T4" y="T5"/>
                </a:cxn>
                <a:cxn ang="0">
                  <a:pos x="T6" y="T7"/>
                </a:cxn>
                <a:cxn ang="0">
                  <a:pos x="T8" y="T9"/>
                </a:cxn>
              </a:cxnLst>
              <a:rect l="0" t="0" r="r" b="b"/>
              <a:pathLst>
                <a:path w="84" h="17">
                  <a:moveTo>
                    <a:pt x="0" y="0"/>
                  </a:moveTo>
                  <a:lnTo>
                    <a:pt x="84" y="0"/>
                  </a:lnTo>
                  <a:lnTo>
                    <a:pt x="83" y="17"/>
                  </a:lnTo>
                  <a:lnTo>
                    <a:pt x="0" y="17"/>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79" name="Line 488"/>
            <p:cNvSpPr>
              <a:spLocks noChangeShapeType="1"/>
            </p:cNvSpPr>
            <p:nvPr/>
          </p:nvSpPr>
          <p:spPr bwMode="auto">
            <a:xfrm>
              <a:off x="3210" y="2764"/>
              <a:ext cx="83"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0" name="Line 489"/>
            <p:cNvSpPr>
              <a:spLocks noChangeShapeType="1"/>
            </p:cNvSpPr>
            <p:nvPr/>
          </p:nvSpPr>
          <p:spPr bwMode="auto">
            <a:xfrm flipV="1">
              <a:off x="3210" y="2764"/>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1" name="Freeform 490"/>
            <p:cNvSpPr>
              <a:spLocks/>
            </p:cNvSpPr>
            <p:nvPr/>
          </p:nvSpPr>
          <p:spPr bwMode="auto">
            <a:xfrm>
              <a:off x="3109" y="2418"/>
              <a:ext cx="78" cy="63"/>
            </a:xfrm>
            <a:custGeom>
              <a:avLst/>
              <a:gdLst>
                <a:gd name="T0" fmla="*/ 10 w 78"/>
                <a:gd name="T1" fmla="*/ 63 h 63"/>
                <a:gd name="T2" fmla="*/ 78 w 78"/>
                <a:gd name="T3" fmla="*/ 13 h 63"/>
                <a:gd name="T4" fmla="*/ 67 w 78"/>
                <a:gd name="T5" fmla="*/ 0 h 63"/>
                <a:gd name="T6" fmla="*/ 0 w 78"/>
                <a:gd name="T7" fmla="*/ 49 h 63"/>
                <a:gd name="T8" fmla="*/ 10 w 78"/>
                <a:gd name="T9" fmla="*/ 63 h 63"/>
              </a:gdLst>
              <a:ahLst/>
              <a:cxnLst>
                <a:cxn ang="0">
                  <a:pos x="T0" y="T1"/>
                </a:cxn>
                <a:cxn ang="0">
                  <a:pos x="T2" y="T3"/>
                </a:cxn>
                <a:cxn ang="0">
                  <a:pos x="T4" y="T5"/>
                </a:cxn>
                <a:cxn ang="0">
                  <a:pos x="T6" y="T7"/>
                </a:cxn>
                <a:cxn ang="0">
                  <a:pos x="T8" y="T9"/>
                </a:cxn>
              </a:cxnLst>
              <a:rect l="0" t="0" r="r" b="b"/>
              <a:pathLst>
                <a:path w="78" h="63">
                  <a:moveTo>
                    <a:pt x="10" y="63"/>
                  </a:moveTo>
                  <a:lnTo>
                    <a:pt x="78" y="13"/>
                  </a:lnTo>
                  <a:lnTo>
                    <a:pt x="67" y="0"/>
                  </a:lnTo>
                  <a:lnTo>
                    <a:pt x="0" y="49"/>
                  </a:lnTo>
                  <a:lnTo>
                    <a:pt x="10" y="6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2" name="Freeform 491"/>
            <p:cNvSpPr>
              <a:spLocks/>
            </p:cNvSpPr>
            <p:nvPr/>
          </p:nvSpPr>
          <p:spPr bwMode="auto">
            <a:xfrm>
              <a:off x="3109" y="2418"/>
              <a:ext cx="78" cy="63"/>
            </a:xfrm>
            <a:custGeom>
              <a:avLst/>
              <a:gdLst>
                <a:gd name="T0" fmla="*/ 10 w 78"/>
                <a:gd name="T1" fmla="*/ 63 h 63"/>
                <a:gd name="T2" fmla="*/ 78 w 78"/>
                <a:gd name="T3" fmla="*/ 13 h 63"/>
                <a:gd name="T4" fmla="*/ 67 w 78"/>
                <a:gd name="T5" fmla="*/ 0 h 63"/>
                <a:gd name="T6" fmla="*/ 0 w 78"/>
                <a:gd name="T7" fmla="*/ 49 h 63"/>
                <a:gd name="T8" fmla="*/ 10 w 78"/>
                <a:gd name="T9" fmla="*/ 63 h 63"/>
              </a:gdLst>
              <a:ahLst/>
              <a:cxnLst>
                <a:cxn ang="0">
                  <a:pos x="T0" y="T1"/>
                </a:cxn>
                <a:cxn ang="0">
                  <a:pos x="T2" y="T3"/>
                </a:cxn>
                <a:cxn ang="0">
                  <a:pos x="T4" y="T5"/>
                </a:cxn>
                <a:cxn ang="0">
                  <a:pos x="T6" y="T7"/>
                </a:cxn>
                <a:cxn ang="0">
                  <a:pos x="T8" y="T9"/>
                </a:cxn>
              </a:cxnLst>
              <a:rect l="0" t="0" r="r" b="b"/>
              <a:pathLst>
                <a:path w="78" h="63">
                  <a:moveTo>
                    <a:pt x="10" y="63"/>
                  </a:moveTo>
                  <a:lnTo>
                    <a:pt x="78" y="13"/>
                  </a:lnTo>
                  <a:lnTo>
                    <a:pt x="67" y="0"/>
                  </a:lnTo>
                  <a:lnTo>
                    <a:pt x="0" y="49"/>
                  </a:lnTo>
                  <a:lnTo>
                    <a:pt x="10" y="6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3" name="Line 492"/>
            <p:cNvSpPr>
              <a:spLocks noChangeShapeType="1"/>
            </p:cNvSpPr>
            <p:nvPr/>
          </p:nvSpPr>
          <p:spPr bwMode="auto">
            <a:xfrm flipV="1">
              <a:off x="3119" y="2418"/>
              <a:ext cx="57" cy="6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4" name="Line 493"/>
            <p:cNvSpPr>
              <a:spLocks noChangeShapeType="1"/>
            </p:cNvSpPr>
            <p:nvPr/>
          </p:nvSpPr>
          <p:spPr bwMode="auto">
            <a:xfrm flipV="1">
              <a:off x="3109" y="2431"/>
              <a:ext cx="78" cy="3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5" name="Freeform 494"/>
            <p:cNvSpPr>
              <a:spLocks/>
            </p:cNvSpPr>
            <p:nvPr/>
          </p:nvSpPr>
          <p:spPr bwMode="auto">
            <a:xfrm>
              <a:off x="3190" y="2530"/>
              <a:ext cx="77" cy="63"/>
            </a:xfrm>
            <a:custGeom>
              <a:avLst/>
              <a:gdLst>
                <a:gd name="T0" fmla="*/ 0 w 77"/>
                <a:gd name="T1" fmla="*/ 49 h 63"/>
                <a:gd name="T2" fmla="*/ 68 w 77"/>
                <a:gd name="T3" fmla="*/ 0 h 63"/>
                <a:gd name="T4" fmla="*/ 77 w 77"/>
                <a:gd name="T5" fmla="*/ 14 h 63"/>
                <a:gd name="T6" fmla="*/ 10 w 77"/>
                <a:gd name="T7" fmla="*/ 63 h 63"/>
                <a:gd name="T8" fmla="*/ 0 w 77"/>
                <a:gd name="T9" fmla="*/ 49 h 63"/>
              </a:gdLst>
              <a:ahLst/>
              <a:cxnLst>
                <a:cxn ang="0">
                  <a:pos x="T0" y="T1"/>
                </a:cxn>
                <a:cxn ang="0">
                  <a:pos x="T2" y="T3"/>
                </a:cxn>
                <a:cxn ang="0">
                  <a:pos x="T4" y="T5"/>
                </a:cxn>
                <a:cxn ang="0">
                  <a:pos x="T6" y="T7"/>
                </a:cxn>
                <a:cxn ang="0">
                  <a:pos x="T8" y="T9"/>
                </a:cxn>
              </a:cxnLst>
              <a:rect l="0" t="0" r="r" b="b"/>
              <a:pathLst>
                <a:path w="77" h="63">
                  <a:moveTo>
                    <a:pt x="0" y="49"/>
                  </a:moveTo>
                  <a:lnTo>
                    <a:pt x="68" y="0"/>
                  </a:lnTo>
                  <a:lnTo>
                    <a:pt x="77" y="14"/>
                  </a:lnTo>
                  <a:lnTo>
                    <a:pt x="10" y="63"/>
                  </a:lnTo>
                  <a:lnTo>
                    <a:pt x="0" y="4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6" name="Freeform 495"/>
            <p:cNvSpPr>
              <a:spLocks/>
            </p:cNvSpPr>
            <p:nvPr/>
          </p:nvSpPr>
          <p:spPr bwMode="auto">
            <a:xfrm>
              <a:off x="3190" y="2530"/>
              <a:ext cx="77" cy="63"/>
            </a:xfrm>
            <a:custGeom>
              <a:avLst/>
              <a:gdLst>
                <a:gd name="T0" fmla="*/ 0 w 77"/>
                <a:gd name="T1" fmla="*/ 49 h 63"/>
                <a:gd name="T2" fmla="*/ 68 w 77"/>
                <a:gd name="T3" fmla="*/ 0 h 63"/>
                <a:gd name="T4" fmla="*/ 77 w 77"/>
                <a:gd name="T5" fmla="*/ 14 h 63"/>
                <a:gd name="T6" fmla="*/ 10 w 77"/>
                <a:gd name="T7" fmla="*/ 63 h 63"/>
                <a:gd name="T8" fmla="*/ 0 w 77"/>
                <a:gd name="T9" fmla="*/ 49 h 63"/>
              </a:gdLst>
              <a:ahLst/>
              <a:cxnLst>
                <a:cxn ang="0">
                  <a:pos x="T0" y="T1"/>
                </a:cxn>
                <a:cxn ang="0">
                  <a:pos x="T2" y="T3"/>
                </a:cxn>
                <a:cxn ang="0">
                  <a:pos x="T4" y="T5"/>
                </a:cxn>
                <a:cxn ang="0">
                  <a:pos x="T6" y="T7"/>
                </a:cxn>
                <a:cxn ang="0">
                  <a:pos x="T8" y="T9"/>
                </a:cxn>
              </a:cxnLst>
              <a:rect l="0" t="0" r="r" b="b"/>
              <a:pathLst>
                <a:path w="77" h="63">
                  <a:moveTo>
                    <a:pt x="0" y="49"/>
                  </a:moveTo>
                  <a:lnTo>
                    <a:pt x="68" y="0"/>
                  </a:lnTo>
                  <a:lnTo>
                    <a:pt x="77" y="14"/>
                  </a:lnTo>
                  <a:lnTo>
                    <a:pt x="10" y="63"/>
                  </a:lnTo>
                  <a:lnTo>
                    <a:pt x="0" y="4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7" name="Line 496"/>
            <p:cNvSpPr>
              <a:spLocks noChangeShapeType="1"/>
            </p:cNvSpPr>
            <p:nvPr/>
          </p:nvSpPr>
          <p:spPr bwMode="auto">
            <a:xfrm flipV="1">
              <a:off x="3190" y="2544"/>
              <a:ext cx="77" cy="3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8" name="Line 497"/>
            <p:cNvSpPr>
              <a:spLocks noChangeShapeType="1"/>
            </p:cNvSpPr>
            <p:nvPr/>
          </p:nvSpPr>
          <p:spPr bwMode="auto">
            <a:xfrm flipV="1">
              <a:off x="3200" y="2530"/>
              <a:ext cx="58" cy="6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89" name="Freeform 498"/>
            <p:cNvSpPr>
              <a:spLocks/>
            </p:cNvSpPr>
            <p:nvPr/>
          </p:nvSpPr>
          <p:spPr bwMode="auto">
            <a:xfrm>
              <a:off x="3190" y="2812"/>
              <a:ext cx="77" cy="64"/>
            </a:xfrm>
            <a:custGeom>
              <a:avLst/>
              <a:gdLst>
                <a:gd name="T0" fmla="*/ 0 w 77"/>
                <a:gd name="T1" fmla="*/ 14 h 64"/>
                <a:gd name="T2" fmla="*/ 68 w 77"/>
                <a:gd name="T3" fmla="*/ 64 h 64"/>
                <a:gd name="T4" fmla="*/ 77 w 77"/>
                <a:gd name="T5" fmla="*/ 49 h 64"/>
                <a:gd name="T6" fmla="*/ 10 w 77"/>
                <a:gd name="T7" fmla="*/ 0 h 64"/>
                <a:gd name="T8" fmla="*/ 0 w 77"/>
                <a:gd name="T9" fmla="*/ 14 h 64"/>
              </a:gdLst>
              <a:ahLst/>
              <a:cxnLst>
                <a:cxn ang="0">
                  <a:pos x="T0" y="T1"/>
                </a:cxn>
                <a:cxn ang="0">
                  <a:pos x="T2" y="T3"/>
                </a:cxn>
                <a:cxn ang="0">
                  <a:pos x="T4" y="T5"/>
                </a:cxn>
                <a:cxn ang="0">
                  <a:pos x="T6" y="T7"/>
                </a:cxn>
                <a:cxn ang="0">
                  <a:pos x="T8" y="T9"/>
                </a:cxn>
              </a:cxnLst>
              <a:rect l="0" t="0" r="r" b="b"/>
              <a:pathLst>
                <a:path w="77" h="64">
                  <a:moveTo>
                    <a:pt x="0" y="14"/>
                  </a:moveTo>
                  <a:lnTo>
                    <a:pt x="68" y="64"/>
                  </a:lnTo>
                  <a:lnTo>
                    <a:pt x="77" y="49"/>
                  </a:lnTo>
                  <a:lnTo>
                    <a:pt x="10" y="0"/>
                  </a:lnTo>
                  <a:lnTo>
                    <a:pt x="0"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0" name="Freeform 499"/>
            <p:cNvSpPr>
              <a:spLocks/>
            </p:cNvSpPr>
            <p:nvPr/>
          </p:nvSpPr>
          <p:spPr bwMode="auto">
            <a:xfrm>
              <a:off x="3190" y="2812"/>
              <a:ext cx="77" cy="64"/>
            </a:xfrm>
            <a:custGeom>
              <a:avLst/>
              <a:gdLst>
                <a:gd name="T0" fmla="*/ 0 w 77"/>
                <a:gd name="T1" fmla="*/ 14 h 64"/>
                <a:gd name="T2" fmla="*/ 68 w 77"/>
                <a:gd name="T3" fmla="*/ 64 h 64"/>
                <a:gd name="T4" fmla="*/ 77 w 77"/>
                <a:gd name="T5" fmla="*/ 49 h 64"/>
                <a:gd name="T6" fmla="*/ 10 w 77"/>
                <a:gd name="T7" fmla="*/ 0 h 64"/>
                <a:gd name="T8" fmla="*/ 0 w 77"/>
                <a:gd name="T9" fmla="*/ 14 h 64"/>
              </a:gdLst>
              <a:ahLst/>
              <a:cxnLst>
                <a:cxn ang="0">
                  <a:pos x="T0" y="T1"/>
                </a:cxn>
                <a:cxn ang="0">
                  <a:pos x="T2" y="T3"/>
                </a:cxn>
                <a:cxn ang="0">
                  <a:pos x="T4" y="T5"/>
                </a:cxn>
                <a:cxn ang="0">
                  <a:pos x="T6" y="T7"/>
                </a:cxn>
                <a:cxn ang="0">
                  <a:pos x="T8" y="T9"/>
                </a:cxn>
              </a:cxnLst>
              <a:rect l="0" t="0" r="r" b="b"/>
              <a:pathLst>
                <a:path w="77" h="64">
                  <a:moveTo>
                    <a:pt x="0" y="14"/>
                  </a:moveTo>
                  <a:lnTo>
                    <a:pt x="68" y="64"/>
                  </a:lnTo>
                  <a:lnTo>
                    <a:pt x="77" y="49"/>
                  </a:lnTo>
                  <a:lnTo>
                    <a:pt x="10" y="0"/>
                  </a:lnTo>
                  <a:lnTo>
                    <a:pt x="0" y="1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1" name="Line 500"/>
            <p:cNvSpPr>
              <a:spLocks noChangeShapeType="1"/>
            </p:cNvSpPr>
            <p:nvPr/>
          </p:nvSpPr>
          <p:spPr bwMode="auto">
            <a:xfrm>
              <a:off x="3190" y="2826"/>
              <a:ext cx="77" cy="3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2" name="Line 501"/>
            <p:cNvSpPr>
              <a:spLocks noChangeShapeType="1"/>
            </p:cNvSpPr>
            <p:nvPr/>
          </p:nvSpPr>
          <p:spPr bwMode="auto">
            <a:xfrm>
              <a:off x="3200" y="2812"/>
              <a:ext cx="58" cy="6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3" name="Freeform 502"/>
            <p:cNvSpPr>
              <a:spLocks/>
            </p:cNvSpPr>
            <p:nvPr/>
          </p:nvSpPr>
          <p:spPr bwMode="auto">
            <a:xfrm>
              <a:off x="3110" y="2924"/>
              <a:ext cx="77" cy="64"/>
            </a:xfrm>
            <a:custGeom>
              <a:avLst/>
              <a:gdLst>
                <a:gd name="T0" fmla="*/ 9 w 77"/>
                <a:gd name="T1" fmla="*/ 0 h 64"/>
                <a:gd name="T2" fmla="*/ 77 w 77"/>
                <a:gd name="T3" fmla="*/ 50 h 64"/>
                <a:gd name="T4" fmla="*/ 66 w 77"/>
                <a:gd name="T5" fmla="*/ 64 h 64"/>
                <a:gd name="T6" fmla="*/ 0 w 77"/>
                <a:gd name="T7" fmla="*/ 14 h 64"/>
                <a:gd name="T8" fmla="*/ 9 w 77"/>
                <a:gd name="T9" fmla="*/ 0 h 64"/>
              </a:gdLst>
              <a:ahLst/>
              <a:cxnLst>
                <a:cxn ang="0">
                  <a:pos x="T0" y="T1"/>
                </a:cxn>
                <a:cxn ang="0">
                  <a:pos x="T2" y="T3"/>
                </a:cxn>
                <a:cxn ang="0">
                  <a:pos x="T4" y="T5"/>
                </a:cxn>
                <a:cxn ang="0">
                  <a:pos x="T6" y="T7"/>
                </a:cxn>
                <a:cxn ang="0">
                  <a:pos x="T8" y="T9"/>
                </a:cxn>
              </a:cxnLst>
              <a:rect l="0" t="0" r="r" b="b"/>
              <a:pathLst>
                <a:path w="77" h="64">
                  <a:moveTo>
                    <a:pt x="9" y="0"/>
                  </a:moveTo>
                  <a:lnTo>
                    <a:pt x="77" y="50"/>
                  </a:lnTo>
                  <a:lnTo>
                    <a:pt x="66" y="64"/>
                  </a:lnTo>
                  <a:lnTo>
                    <a:pt x="0" y="14"/>
                  </a:lnTo>
                  <a:lnTo>
                    <a:pt x="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4" name="Freeform 503"/>
            <p:cNvSpPr>
              <a:spLocks/>
            </p:cNvSpPr>
            <p:nvPr/>
          </p:nvSpPr>
          <p:spPr bwMode="auto">
            <a:xfrm>
              <a:off x="3110" y="2924"/>
              <a:ext cx="77" cy="64"/>
            </a:xfrm>
            <a:custGeom>
              <a:avLst/>
              <a:gdLst>
                <a:gd name="T0" fmla="*/ 9 w 77"/>
                <a:gd name="T1" fmla="*/ 0 h 64"/>
                <a:gd name="T2" fmla="*/ 77 w 77"/>
                <a:gd name="T3" fmla="*/ 50 h 64"/>
                <a:gd name="T4" fmla="*/ 66 w 77"/>
                <a:gd name="T5" fmla="*/ 64 h 64"/>
                <a:gd name="T6" fmla="*/ 0 w 77"/>
                <a:gd name="T7" fmla="*/ 14 h 64"/>
                <a:gd name="T8" fmla="*/ 9 w 77"/>
                <a:gd name="T9" fmla="*/ 0 h 64"/>
              </a:gdLst>
              <a:ahLst/>
              <a:cxnLst>
                <a:cxn ang="0">
                  <a:pos x="T0" y="T1"/>
                </a:cxn>
                <a:cxn ang="0">
                  <a:pos x="T2" y="T3"/>
                </a:cxn>
                <a:cxn ang="0">
                  <a:pos x="T4" y="T5"/>
                </a:cxn>
                <a:cxn ang="0">
                  <a:pos x="T6" y="T7"/>
                </a:cxn>
                <a:cxn ang="0">
                  <a:pos x="T8" y="T9"/>
                </a:cxn>
              </a:cxnLst>
              <a:rect l="0" t="0" r="r" b="b"/>
              <a:pathLst>
                <a:path w="77" h="64">
                  <a:moveTo>
                    <a:pt x="9" y="0"/>
                  </a:moveTo>
                  <a:lnTo>
                    <a:pt x="77" y="50"/>
                  </a:lnTo>
                  <a:lnTo>
                    <a:pt x="66" y="64"/>
                  </a:lnTo>
                  <a:lnTo>
                    <a:pt x="0" y="14"/>
                  </a:lnTo>
                  <a:lnTo>
                    <a:pt x="9"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5" name="Line 504"/>
            <p:cNvSpPr>
              <a:spLocks noChangeShapeType="1"/>
            </p:cNvSpPr>
            <p:nvPr/>
          </p:nvSpPr>
          <p:spPr bwMode="auto">
            <a:xfrm>
              <a:off x="3119" y="2924"/>
              <a:ext cx="57" cy="6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6" name="Line 505"/>
            <p:cNvSpPr>
              <a:spLocks noChangeShapeType="1"/>
            </p:cNvSpPr>
            <p:nvPr/>
          </p:nvSpPr>
          <p:spPr bwMode="auto">
            <a:xfrm>
              <a:off x="3110" y="2938"/>
              <a:ext cx="77" cy="3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7" name="Freeform 506"/>
            <p:cNvSpPr>
              <a:spLocks/>
            </p:cNvSpPr>
            <p:nvPr/>
          </p:nvSpPr>
          <p:spPr bwMode="auto">
            <a:xfrm>
              <a:off x="3067" y="2958"/>
              <a:ext cx="42" cy="85"/>
            </a:xfrm>
            <a:custGeom>
              <a:avLst/>
              <a:gdLst>
                <a:gd name="T0" fmla="*/ 0 w 42"/>
                <a:gd name="T1" fmla="*/ 5 h 85"/>
                <a:gd name="T2" fmla="*/ 26 w 42"/>
                <a:gd name="T3" fmla="*/ 85 h 85"/>
                <a:gd name="T4" fmla="*/ 42 w 42"/>
                <a:gd name="T5" fmla="*/ 79 h 85"/>
                <a:gd name="T6" fmla="*/ 16 w 42"/>
                <a:gd name="T7" fmla="*/ 0 h 85"/>
                <a:gd name="T8" fmla="*/ 0 w 42"/>
                <a:gd name="T9" fmla="*/ 5 h 85"/>
              </a:gdLst>
              <a:ahLst/>
              <a:cxnLst>
                <a:cxn ang="0">
                  <a:pos x="T0" y="T1"/>
                </a:cxn>
                <a:cxn ang="0">
                  <a:pos x="T2" y="T3"/>
                </a:cxn>
                <a:cxn ang="0">
                  <a:pos x="T4" y="T5"/>
                </a:cxn>
                <a:cxn ang="0">
                  <a:pos x="T6" y="T7"/>
                </a:cxn>
                <a:cxn ang="0">
                  <a:pos x="T8" y="T9"/>
                </a:cxn>
              </a:cxnLst>
              <a:rect l="0" t="0" r="r" b="b"/>
              <a:pathLst>
                <a:path w="42" h="85">
                  <a:moveTo>
                    <a:pt x="0" y="5"/>
                  </a:moveTo>
                  <a:lnTo>
                    <a:pt x="26" y="85"/>
                  </a:lnTo>
                  <a:lnTo>
                    <a:pt x="42" y="79"/>
                  </a:lnTo>
                  <a:lnTo>
                    <a:pt x="16" y="0"/>
                  </a:lnTo>
                  <a:lnTo>
                    <a:pt x="0" y="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8" name="Freeform 507"/>
            <p:cNvSpPr>
              <a:spLocks/>
            </p:cNvSpPr>
            <p:nvPr/>
          </p:nvSpPr>
          <p:spPr bwMode="auto">
            <a:xfrm>
              <a:off x="3067" y="2958"/>
              <a:ext cx="42" cy="85"/>
            </a:xfrm>
            <a:custGeom>
              <a:avLst/>
              <a:gdLst>
                <a:gd name="T0" fmla="*/ 0 w 42"/>
                <a:gd name="T1" fmla="*/ 5 h 85"/>
                <a:gd name="T2" fmla="*/ 26 w 42"/>
                <a:gd name="T3" fmla="*/ 85 h 85"/>
                <a:gd name="T4" fmla="*/ 42 w 42"/>
                <a:gd name="T5" fmla="*/ 79 h 85"/>
                <a:gd name="T6" fmla="*/ 16 w 42"/>
                <a:gd name="T7" fmla="*/ 0 h 85"/>
                <a:gd name="T8" fmla="*/ 0 w 42"/>
                <a:gd name="T9" fmla="*/ 5 h 85"/>
              </a:gdLst>
              <a:ahLst/>
              <a:cxnLst>
                <a:cxn ang="0">
                  <a:pos x="T0" y="T1"/>
                </a:cxn>
                <a:cxn ang="0">
                  <a:pos x="T2" y="T3"/>
                </a:cxn>
                <a:cxn ang="0">
                  <a:pos x="T4" y="T5"/>
                </a:cxn>
                <a:cxn ang="0">
                  <a:pos x="T6" y="T7"/>
                </a:cxn>
                <a:cxn ang="0">
                  <a:pos x="T8" y="T9"/>
                </a:cxn>
              </a:cxnLst>
              <a:rect l="0" t="0" r="r" b="b"/>
              <a:pathLst>
                <a:path w="42" h="85">
                  <a:moveTo>
                    <a:pt x="0" y="5"/>
                  </a:moveTo>
                  <a:lnTo>
                    <a:pt x="26" y="85"/>
                  </a:lnTo>
                  <a:lnTo>
                    <a:pt x="42" y="79"/>
                  </a:lnTo>
                  <a:lnTo>
                    <a:pt x="16" y="0"/>
                  </a:lnTo>
                  <a:lnTo>
                    <a:pt x="0" y="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499" name="Line 508"/>
            <p:cNvSpPr>
              <a:spLocks noChangeShapeType="1"/>
            </p:cNvSpPr>
            <p:nvPr/>
          </p:nvSpPr>
          <p:spPr bwMode="auto">
            <a:xfrm>
              <a:off x="3067" y="2963"/>
              <a:ext cx="42" cy="7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0" name="Line 509"/>
            <p:cNvSpPr>
              <a:spLocks noChangeShapeType="1"/>
            </p:cNvSpPr>
            <p:nvPr/>
          </p:nvSpPr>
          <p:spPr bwMode="auto">
            <a:xfrm>
              <a:off x="3083" y="2958"/>
              <a:ext cx="10"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1" name="Freeform 510"/>
            <p:cNvSpPr>
              <a:spLocks/>
            </p:cNvSpPr>
            <p:nvPr/>
          </p:nvSpPr>
          <p:spPr bwMode="auto">
            <a:xfrm>
              <a:off x="2936" y="3001"/>
              <a:ext cx="42" cy="85"/>
            </a:xfrm>
            <a:custGeom>
              <a:avLst/>
              <a:gdLst>
                <a:gd name="T0" fmla="*/ 16 w 42"/>
                <a:gd name="T1" fmla="*/ 0 h 85"/>
                <a:gd name="T2" fmla="*/ 42 w 42"/>
                <a:gd name="T3" fmla="*/ 80 h 85"/>
                <a:gd name="T4" fmla="*/ 26 w 42"/>
                <a:gd name="T5" fmla="*/ 85 h 85"/>
                <a:gd name="T6" fmla="*/ 0 w 42"/>
                <a:gd name="T7" fmla="*/ 5 h 85"/>
                <a:gd name="T8" fmla="*/ 16 w 42"/>
                <a:gd name="T9" fmla="*/ 0 h 85"/>
              </a:gdLst>
              <a:ahLst/>
              <a:cxnLst>
                <a:cxn ang="0">
                  <a:pos x="T0" y="T1"/>
                </a:cxn>
                <a:cxn ang="0">
                  <a:pos x="T2" y="T3"/>
                </a:cxn>
                <a:cxn ang="0">
                  <a:pos x="T4" y="T5"/>
                </a:cxn>
                <a:cxn ang="0">
                  <a:pos x="T6" y="T7"/>
                </a:cxn>
                <a:cxn ang="0">
                  <a:pos x="T8" y="T9"/>
                </a:cxn>
              </a:cxnLst>
              <a:rect l="0" t="0" r="r" b="b"/>
              <a:pathLst>
                <a:path w="42" h="85">
                  <a:moveTo>
                    <a:pt x="16" y="0"/>
                  </a:moveTo>
                  <a:lnTo>
                    <a:pt x="42" y="80"/>
                  </a:lnTo>
                  <a:lnTo>
                    <a:pt x="26" y="85"/>
                  </a:lnTo>
                  <a:lnTo>
                    <a:pt x="0" y="5"/>
                  </a:lnTo>
                  <a:lnTo>
                    <a:pt x="16"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2" name="Freeform 511"/>
            <p:cNvSpPr>
              <a:spLocks/>
            </p:cNvSpPr>
            <p:nvPr/>
          </p:nvSpPr>
          <p:spPr bwMode="auto">
            <a:xfrm>
              <a:off x="2936" y="3001"/>
              <a:ext cx="42" cy="85"/>
            </a:xfrm>
            <a:custGeom>
              <a:avLst/>
              <a:gdLst>
                <a:gd name="T0" fmla="*/ 16 w 42"/>
                <a:gd name="T1" fmla="*/ 0 h 85"/>
                <a:gd name="T2" fmla="*/ 42 w 42"/>
                <a:gd name="T3" fmla="*/ 80 h 85"/>
                <a:gd name="T4" fmla="*/ 26 w 42"/>
                <a:gd name="T5" fmla="*/ 85 h 85"/>
                <a:gd name="T6" fmla="*/ 0 w 42"/>
                <a:gd name="T7" fmla="*/ 5 h 85"/>
                <a:gd name="T8" fmla="*/ 16 w 42"/>
                <a:gd name="T9" fmla="*/ 0 h 85"/>
              </a:gdLst>
              <a:ahLst/>
              <a:cxnLst>
                <a:cxn ang="0">
                  <a:pos x="T0" y="T1"/>
                </a:cxn>
                <a:cxn ang="0">
                  <a:pos x="T2" y="T3"/>
                </a:cxn>
                <a:cxn ang="0">
                  <a:pos x="T4" y="T5"/>
                </a:cxn>
                <a:cxn ang="0">
                  <a:pos x="T6" y="T7"/>
                </a:cxn>
                <a:cxn ang="0">
                  <a:pos x="T8" y="T9"/>
                </a:cxn>
              </a:cxnLst>
              <a:rect l="0" t="0" r="r" b="b"/>
              <a:pathLst>
                <a:path w="42" h="85">
                  <a:moveTo>
                    <a:pt x="16" y="0"/>
                  </a:moveTo>
                  <a:lnTo>
                    <a:pt x="42" y="80"/>
                  </a:lnTo>
                  <a:lnTo>
                    <a:pt x="26" y="85"/>
                  </a:lnTo>
                  <a:lnTo>
                    <a:pt x="0" y="5"/>
                  </a:lnTo>
                  <a:lnTo>
                    <a:pt x="16"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3" name="Line 512"/>
            <p:cNvSpPr>
              <a:spLocks noChangeShapeType="1"/>
            </p:cNvSpPr>
            <p:nvPr/>
          </p:nvSpPr>
          <p:spPr bwMode="auto">
            <a:xfrm>
              <a:off x="2952" y="3001"/>
              <a:ext cx="10"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4" name="Line 513"/>
            <p:cNvSpPr>
              <a:spLocks noChangeShapeType="1"/>
            </p:cNvSpPr>
            <p:nvPr/>
          </p:nvSpPr>
          <p:spPr bwMode="auto">
            <a:xfrm>
              <a:off x="2936" y="3006"/>
              <a:ext cx="42" cy="7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5" name="Freeform 514"/>
            <p:cNvSpPr>
              <a:spLocks/>
            </p:cNvSpPr>
            <p:nvPr/>
          </p:nvSpPr>
          <p:spPr bwMode="auto">
            <a:xfrm>
              <a:off x="2938" y="2321"/>
              <a:ext cx="42" cy="84"/>
            </a:xfrm>
            <a:custGeom>
              <a:avLst/>
              <a:gdLst>
                <a:gd name="T0" fmla="*/ 16 w 42"/>
                <a:gd name="T1" fmla="*/ 84 h 84"/>
                <a:gd name="T2" fmla="*/ 42 w 42"/>
                <a:gd name="T3" fmla="*/ 4 h 84"/>
                <a:gd name="T4" fmla="*/ 25 w 42"/>
                <a:gd name="T5" fmla="*/ 0 h 84"/>
                <a:gd name="T6" fmla="*/ 0 w 42"/>
                <a:gd name="T7" fmla="*/ 79 h 84"/>
                <a:gd name="T8" fmla="*/ 16 w 42"/>
                <a:gd name="T9" fmla="*/ 84 h 84"/>
              </a:gdLst>
              <a:ahLst/>
              <a:cxnLst>
                <a:cxn ang="0">
                  <a:pos x="T0" y="T1"/>
                </a:cxn>
                <a:cxn ang="0">
                  <a:pos x="T2" y="T3"/>
                </a:cxn>
                <a:cxn ang="0">
                  <a:pos x="T4" y="T5"/>
                </a:cxn>
                <a:cxn ang="0">
                  <a:pos x="T6" y="T7"/>
                </a:cxn>
                <a:cxn ang="0">
                  <a:pos x="T8" y="T9"/>
                </a:cxn>
              </a:cxnLst>
              <a:rect l="0" t="0" r="r" b="b"/>
              <a:pathLst>
                <a:path w="42" h="84">
                  <a:moveTo>
                    <a:pt x="16" y="84"/>
                  </a:moveTo>
                  <a:lnTo>
                    <a:pt x="42" y="4"/>
                  </a:lnTo>
                  <a:lnTo>
                    <a:pt x="25" y="0"/>
                  </a:lnTo>
                  <a:lnTo>
                    <a:pt x="0" y="79"/>
                  </a:lnTo>
                  <a:lnTo>
                    <a:pt x="16" y="8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6" name="Freeform 515"/>
            <p:cNvSpPr>
              <a:spLocks/>
            </p:cNvSpPr>
            <p:nvPr/>
          </p:nvSpPr>
          <p:spPr bwMode="auto">
            <a:xfrm>
              <a:off x="2938" y="2321"/>
              <a:ext cx="42" cy="84"/>
            </a:xfrm>
            <a:custGeom>
              <a:avLst/>
              <a:gdLst>
                <a:gd name="T0" fmla="*/ 16 w 42"/>
                <a:gd name="T1" fmla="*/ 84 h 84"/>
                <a:gd name="T2" fmla="*/ 42 w 42"/>
                <a:gd name="T3" fmla="*/ 4 h 84"/>
                <a:gd name="T4" fmla="*/ 25 w 42"/>
                <a:gd name="T5" fmla="*/ 0 h 84"/>
                <a:gd name="T6" fmla="*/ 0 w 42"/>
                <a:gd name="T7" fmla="*/ 79 h 84"/>
                <a:gd name="T8" fmla="*/ 16 w 42"/>
                <a:gd name="T9" fmla="*/ 84 h 84"/>
              </a:gdLst>
              <a:ahLst/>
              <a:cxnLst>
                <a:cxn ang="0">
                  <a:pos x="T0" y="T1"/>
                </a:cxn>
                <a:cxn ang="0">
                  <a:pos x="T2" y="T3"/>
                </a:cxn>
                <a:cxn ang="0">
                  <a:pos x="T4" y="T5"/>
                </a:cxn>
                <a:cxn ang="0">
                  <a:pos x="T6" y="T7"/>
                </a:cxn>
                <a:cxn ang="0">
                  <a:pos x="T8" y="T9"/>
                </a:cxn>
              </a:cxnLst>
              <a:rect l="0" t="0" r="r" b="b"/>
              <a:pathLst>
                <a:path w="42" h="84">
                  <a:moveTo>
                    <a:pt x="16" y="84"/>
                  </a:moveTo>
                  <a:lnTo>
                    <a:pt x="42" y="4"/>
                  </a:lnTo>
                  <a:lnTo>
                    <a:pt x="25" y="0"/>
                  </a:lnTo>
                  <a:lnTo>
                    <a:pt x="0" y="79"/>
                  </a:lnTo>
                  <a:lnTo>
                    <a:pt x="16" y="8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7" name="Line 516"/>
            <p:cNvSpPr>
              <a:spLocks noChangeShapeType="1"/>
            </p:cNvSpPr>
            <p:nvPr/>
          </p:nvSpPr>
          <p:spPr bwMode="auto">
            <a:xfrm flipV="1">
              <a:off x="2954" y="2321"/>
              <a:ext cx="9"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8" name="Line 517"/>
            <p:cNvSpPr>
              <a:spLocks noChangeShapeType="1"/>
            </p:cNvSpPr>
            <p:nvPr/>
          </p:nvSpPr>
          <p:spPr bwMode="auto">
            <a:xfrm flipV="1">
              <a:off x="2938" y="2325"/>
              <a:ext cx="42" cy="7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09" name="Freeform 518"/>
            <p:cNvSpPr>
              <a:spLocks/>
            </p:cNvSpPr>
            <p:nvPr/>
          </p:nvSpPr>
          <p:spPr bwMode="auto">
            <a:xfrm>
              <a:off x="3068" y="2363"/>
              <a:ext cx="42" cy="85"/>
            </a:xfrm>
            <a:custGeom>
              <a:avLst/>
              <a:gdLst>
                <a:gd name="T0" fmla="*/ 0 w 42"/>
                <a:gd name="T1" fmla="*/ 80 h 85"/>
                <a:gd name="T2" fmla="*/ 26 w 42"/>
                <a:gd name="T3" fmla="*/ 0 h 85"/>
                <a:gd name="T4" fmla="*/ 42 w 42"/>
                <a:gd name="T5" fmla="*/ 6 h 85"/>
                <a:gd name="T6" fmla="*/ 16 w 42"/>
                <a:gd name="T7" fmla="*/ 85 h 85"/>
                <a:gd name="T8" fmla="*/ 0 w 42"/>
                <a:gd name="T9" fmla="*/ 80 h 85"/>
              </a:gdLst>
              <a:ahLst/>
              <a:cxnLst>
                <a:cxn ang="0">
                  <a:pos x="T0" y="T1"/>
                </a:cxn>
                <a:cxn ang="0">
                  <a:pos x="T2" y="T3"/>
                </a:cxn>
                <a:cxn ang="0">
                  <a:pos x="T4" y="T5"/>
                </a:cxn>
                <a:cxn ang="0">
                  <a:pos x="T6" y="T7"/>
                </a:cxn>
                <a:cxn ang="0">
                  <a:pos x="T8" y="T9"/>
                </a:cxn>
              </a:cxnLst>
              <a:rect l="0" t="0" r="r" b="b"/>
              <a:pathLst>
                <a:path w="42" h="85">
                  <a:moveTo>
                    <a:pt x="0" y="80"/>
                  </a:moveTo>
                  <a:lnTo>
                    <a:pt x="26" y="0"/>
                  </a:lnTo>
                  <a:lnTo>
                    <a:pt x="42" y="6"/>
                  </a:lnTo>
                  <a:lnTo>
                    <a:pt x="16" y="85"/>
                  </a:lnTo>
                  <a:lnTo>
                    <a:pt x="0"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0" name="Freeform 519"/>
            <p:cNvSpPr>
              <a:spLocks/>
            </p:cNvSpPr>
            <p:nvPr/>
          </p:nvSpPr>
          <p:spPr bwMode="auto">
            <a:xfrm>
              <a:off x="3068" y="2363"/>
              <a:ext cx="42" cy="85"/>
            </a:xfrm>
            <a:custGeom>
              <a:avLst/>
              <a:gdLst>
                <a:gd name="T0" fmla="*/ 0 w 42"/>
                <a:gd name="T1" fmla="*/ 80 h 85"/>
                <a:gd name="T2" fmla="*/ 26 w 42"/>
                <a:gd name="T3" fmla="*/ 0 h 85"/>
                <a:gd name="T4" fmla="*/ 42 w 42"/>
                <a:gd name="T5" fmla="*/ 6 h 85"/>
                <a:gd name="T6" fmla="*/ 16 w 42"/>
                <a:gd name="T7" fmla="*/ 85 h 85"/>
                <a:gd name="T8" fmla="*/ 0 w 42"/>
                <a:gd name="T9" fmla="*/ 80 h 85"/>
              </a:gdLst>
              <a:ahLst/>
              <a:cxnLst>
                <a:cxn ang="0">
                  <a:pos x="T0" y="T1"/>
                </a:cxn>
                <a:cxn ang="0">
                  <a:pos x="T2" y="T3"/>
                </a:cxn>
                <a:cxn ang="0">
                  <a:pos x="T4" y="T5"/>
                </a:cxn>
                <a:cxn ang="0">
                  <a:pos x="T6" y="T7"/>
                </a:cxn>
                <a:cxn ang="0">
                  <a:pos x="T8" y="T9"/>
                </a:cxn>
              </a:cxnLst>
              <a:rect l="0" t="0" r="r" b="b"/>
              <a:pathLst>
                <a:path w="42" h="85">
                  <a:moveTo>
                    <a:pt x="0" y="80"/>
                  </a:moveTo>
                  <a:lnTo>
                    <a:pt x="26" y="0"/>
                  </a:lnTo>
                  <a:lnTo>
                    <a:pt x="42" y="6"/>
                  </a:lnTo>
                  <a:lnTo>
                    <a:pt x="16" y="85"/>
                  </a:lnTo>
                  <a:lnTo>
                    <a:pt x="0" y="8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1" name="Line 520"/>
            <p:cNvSpPr>
              <a:spLocks noChangeShapeType="1"/>
            </p:cNvSpPr>
            <p:nvPr/>
          </p:nvSpPr>
          <p:spPr bwMode="auto">
            <a:xfrm flipV="1">
              <a:off x="3068" y="2369"/>
              <a:ext cx="42" cy="7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2" name="Line 521"/>
            <p:cNvSpPr>
              <a:spLocks noChangeShapeType="1"/>
            </p:cNvSpPr>
            <p:nvPr/>
          </p:nvSpPr>
          <p:spPr bwMode="auto">
            <a:xfrm flipV="1">
              <a:off x="3084" y="2363"/>
              <a:ext cx="10"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3" name="Freeform 522"/>
            <p:cNvSpPr>
              <a:spLocks/>
            </p:cNvSpPr>
            <p:nvPr/>
          </p:nvSpPr>
          <p:spPr bwMode="auto">
            <a:xfrm>
              <a:off x="2549" y="2625"/>
              <a:ext cx="83" cy="17"/>
            </a:xfrm>
            <a:custGeom>
              <a:avLst/>
              <a:gdLst>
                <a:gd name="T0" fmla="*/ 83 w 83"/>
                <a:gd name="T1" fmla="*/ 17 h 17"/>
                <a:gd name="T2" fmla="*/ 0 w 83"/>
                <a:gd name="T3" fmla="*/ 17 h 17"/>
                <a:gd name="T4" fmla="*/ 1 w 83"/>
                <a:gd name="T5" fmla="*/ 0 h 17"/>
                <a:gd name="T6" fmla="*/ 83 w 83"/>
                <a:gd name="T7" fmla="*/ 0 h 17"/>
                <a:gd name="T8" fmla="*/ 83 w 83"/>
                <a:gd name="T9" fmla="*/ 17 h 17"/>
              </a:gdLst>
              <a:ahLst/>
              <a:cxnLst>
                <a:cxn ang="0">
                  <a:pos x="T0" y="T1"/>
                </a:cxn>
                <a:cxn ang="0">
                  <a:pos x="T2" y="T3"/>
                </a:cxn>
                <a:cxn ang="0">
                  <a:pos x="T4" y="T5"/>
                </a:cxn>
                <a:cxn ang="0">
                  <a:pos x="T6" y="T7"/>
                </a:cxn>
                <a:cxn ang="0">
                  <a:pos x="T8" y="T9"/>
                </a:cxn>
              </a:cxnLst>
              <a:rect l="0" t="0" r="r" b="b"/>
              <a:pathLst>
                <a:path w="83" h="17">
                  <a:moveTo>
                    <a:pt x="83" y="17"/>
                  </a:moveTo>
                  <a:lnTo>
                    <a:pt x="0" y="17"/>
                  </a:lnTo>
                  <a:lnTo>
                    <a:pt x="1" y="0"/>
                  </a:lnTo>
                  <a:lnTo>
                    <a:pt x="83" y="0"/>
                  </a:lnTo>
                  <a:lnTo>
                    <a:pt x="83" y="1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4" name="Freeform 523"/>
            <p:cNvSpPr>
              <a:spLocks/>
            </p:cNvSpPr>
            <p:nvPr/>
          </p:nvSpPr>
          <p:spPr bwMode="auto">
            <a:xfrm>
              <a:off x="2549" y="2625"/>
              <a:ext cx="83" cy="17"/>
            </a:xfrm>
            <a:custGeom>
              <a:avLst/>
              <a:gdLst>
                <a:gd name="T0" fmla="*/ 83 w 83"/>
                <a:gd name="T1" fmla="*/ 17 h 17"/>
                <a:gd name="T2" fmla="*/ 0 w 83"/>
                <a:gd name="T3" fmla="*/ 17 h 17"/>
                <a:gd name="T4" fmla="*/ 1 w 83"/>
                <a:gd name="T5" fmla="*/ 0 h 17"/>
                <a:gd name="T6" fmla="*/ 83 w 83"/>
                <a:gd name="T7" fmla="*/ 0 h 17"/>
                <a:gd name="T8" fmla="*/ 83 w 83"/>
                <a:gd name="T9" fmla="*/ 17 h 17"/>
              </a:gdLst>
              <a:ahLst/>
              <a:cxnLst>
                <a:cxn ang="0">
                  <a:pos x="T0" y="T1"/>
                </a:cxn>
                <a:cxn ang="0">
                  <a:pos x="T2" y="T3"/>
                </a:cxn>
                <a:cxn ang="0">
                  <a:pos x="T4" y="T5"/>
                </a:cxn>
                <a:cxn ang="0">
                  <a:pos x="T6" y="T7"/>
                </a:cxn>
                <a:cxn ang="0">
                  <a:pos x="T8" y="T9"/>
                </a:cxn>
              </a:cxnLst>
              <a:rect l="0" t="0" r="r" b="b"/>
              <a:pathLst>
                <a:path w="83" h="17">
                  <a:moveTo>
                    <a:pt x="83" y="17"/>
                  </a:moveTo>
                  <a:lnTo>
                    <a:pt x="0" y="17"/>
                  </a:lnTo>
                  <a:lnTo>
                    <a:pt x="1" y="0"/>
                  </a:lnTo>
                  <a:lnTo>
                    <a:pt x="83" y="0"/>
                  </a:lnTo>
                  <a:lnTo>
                    <a:pt x="83"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5" name="Line 524"/>
            <p:cNvSpPr>
              <a:spLocks noChangeShapeType="1"/>
            </p:cNvSpPr>
            <p:nvPr/>
          </p:nvSpPr>
          <p:spPr bwMode="auto">
            <a:xfrm flipH="1" flipV="1">
              <a:off x="2550" y="2625"/>
              <a:ext cx="82"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6" name="Line 525"/>
            <p:cNvSpPr>
              <a:spLocks noChangeShapeType="1"/>
            </p:cNvSpPr>
            <p:nvPr/>
          </p:nvSpPr>
          <p:spPr bwMode="auto">
            <a:xfrm flipH="1">
              <a:off x="2549" y="2625"/>
              <a:ext cx="83"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7" name="Freeform 526"/>
            <p:cNvSpPr>
              <a:spLocks/>
            </p:cNvSpPr>
            <p:nvPr/>
          </p:nvSpPr>
          <p:spPr bwMode="auto">
            <a:xfrm>
              <a:off x="2549" y="2764"/>
              <a:ext cx="83" cy="17"/>
            </a:xfrm>
            <a:custGeom>
              <a:avLst/>
              <a:gdLst>
                <a:gd name="T0" fmla="*/ 83 w 83"/>
                <a:gd name="T1" fmla="*/ 0 h 17"/>
                <a:gd name="T2" fmla="*/ 0 w 83"/>
                <a:gd name="T3" fmla="*/ 0 h 17"/>
                <a:gd name="T4" fmla="*/ 1 w 83"/>
                <a:gd name="T5" fmla="*/ 17 h 17"/>
                <a:gd name="T6" fmla="*/ 83 w 83"/>
                <a:gd name="T7" fmla="*/ 17 h 17"/>
                <a:gd name="T8" fmla="*/ 83 w 83"/>
                <a:gd name="T9" fmla="*/ 0 h 17"/>
              </a:gdLst>
              <a:ahLst/>
              <a:cxnLst>
                <a:cxn ang="0">
                  <a:pos x="T0" y="T1"/>
                </a:cxn>
                <a:cxn ang="0">
                  <a:pos x="T2" y="T3"/>
                </a:cxn>
                <a:cxn ang="0">
                  <a:pos x="T4" y="T5"/>
                </a:cxn>
                <a:cxn ang="0">
                  <a:pos x="T6" y="T7"/>
                </a:cxn>
                <a:cxn ang="0">
                  <a:pos x="T8" y="T9"/>
                </a:cxn>
              </a:cxnLst>
              <a:rect l="0" t="0" r="r" b="b"/>
              <a:pathLst>
                <a:path w="83" h="17">
                  <a:moveTo>
                    <a:pt x="83" y="0"/>
                  </a:moveTo>
                  <a:lnTo>
                    <a:pt x="0" y="0"/>
                  </a:lnTo>
                  <a:lnTo>
                    <a:pt x="1" y="17"/>
                  </a:lnTo>
                  <a:lnTo>
                    <a:pt x="83" y="17"/>
                  </a:lnTo>
                  <a:lnTo>
                    <a:pt x="83"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8" name="Freeform 527"/>
            <p:cNvSpPr>
              <a:spLocks/>
            </p:cNvSpPr>
            <p:nvPr/>
          </p:nvSpPr>
          <p:spPr bwMode="auto">
            <a:xfrm>
              <a:off x="2549" y="2764"/>
              <a:ext cx="83" cy="17"/>
            </a:xfrm>
            <a:custGeom>
              <a:avLst/>
              <a:gdLst>
                <a:gd name="T0" fmla="*/ 83 w 83"/>
                <a:gd name="T1" fmla="*/ 0 h 17"/>
                <a:gd name="T2" fmla="*/ 0 w 83"/>
                <a:gd name="T3" fmla="*/ 0 h 17"/>
                <a:gd name="T4" fmla="*/ 1 w 83"/>
                <a:gd name="T5" fmla="*/ 17 h 17"/>
                <a:gd name="T6" fmla="*/ 83 w 83"/>
                <a:gd name="T7" fmla="*/ 17 h 17"/>
                <a:gd name="T8" fmla="*/ 83 w 83"/>
                <a:gd name="T9" fmla="*/ 0 h 17"/>
              </a:gdLst>
              <a:ahLst/>
              <a:cxnLst>
                <a:cxn ang="0">
                  <a:pos x="T0" y="T1"/>
                </a:cxn>
                <a:cxn ang="0">
                  <a:pos x="T2" y="T3"/>
                </a:cxn>
                <a:cxn ang="0">
                  <a:pos x="T4" y="T5"/>
                </a:cxn>
                <a:cxn ang="0">
                  <a:pos x="T6" y="T7"/>
                </a:cxn>
                <a:cxn ang="0">
                  <a:pos x="T8" y="T9"/>
                </a:cxn>
              </a:cxnLst>
              <a:rect l="0" t="0" r="r" b="b"/>
              <a:pathLst>
                <a:path w="83" h="17">
                  <a:moveTo>
                    <a:pt x="83" y="0"/>
                  </a:moveTo>
                  <a:lnTo>
                    <a:pt x="0" y="0"/>
                  </a:lnTo>
                  <a:lnTo>
                    <a:pt x="1" y="17"/>
                  </a:lnTo>
                  <a:lnTo>
                    <a:pt x="83" y="17"/>
                  </a:lnTo>
                  <a:lnTo>
                    <a:pt x="8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19" name="Line 528"/>
            <p:cNvSpPr>
              <a:spLocks noChangeShapeType="1"/>
            </p:cNvSpPr>
            <p:nvPr/>
          </p:nvSpPr>
          <p:spPr bwMode="auto">
            <a:xfrm flipH="1">
              <a:off x="2550" y="2764"/>
              <a:ext cx="82"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0" name="Line 529"/>
            <p:cNvSpPr>
              <a:spLocks noChangeShapeType="1"/>
            </p:cNvSpPr>
            <p:nvPr/>
          </p:nvSpPr>
          <p:spPr bwMode="auto">
            <a:xfrm flipH="1" flipV="1">
              <a:off x="2549" y="2764"/>
              <a:ext cx="83"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1" name="Freeform 530"/>
            <p:cNvSpPr>
              <a:spLocks/>
            </p:cNvSpPr>
            <p:nvPr/>
          </p:nvSpPr>
          <p:spPr bwMode="auto">
            <a:xfrm>
              <a:off x="2656" y="2418"/>
              <a:ext cx="77" cy="63"/>
            </a:xfrm>
            <a:custGeom>
              <a:avLst/>
              <a:gdLst>
                <a:gd name="T0" fmla="*/ 67 w 77"/>
                <a:gd name="T1" fmla="*/ 63 h 63"/>
                <a:gd name="T2" fmla="*/ 0 w 77"/>
                <a:gd name="T3" fmla="*/ 13 h 63"/>
                <a:gd name="T4" fmla="*/ 10 w 77"/>
                <a:gd name="T5" fmla="*/ 0 h 63"/>
                <a:gd name="T6" fmla="*/ 77 w 77"/>
                <a:gd name="T7" fmla="*/ 49 h 63"/>
                <a:gd name="T8" fmla="*/ 67 w 77"/>
                <a:gd name="T9" fmla="*/ 63 h 63"/>
              </a:gdLst>
              <a:ahLst/>
              <a:cxnLst>
                <a:cxn ang="0">
                  <a:pos x="T0" y="T1"/>
                </a:cxn>
                <a:cxn ang="0">
                  <a:pos x="T2" y="T3"/>
                </a:cxn>
                <a:cxn ang="0">
                  <a:pos x="T4" y="T5"/>
                </a:cxn>
                <a:cxn ang="0">
                  <a:pos x="T6" y="T7"/>
                </a:cxn>
                <a:cxn ang="0">
                  <a:pos x="T8" y="T9"/>
                </a:cxn>
              </a:cxnLst>
              <a:rect l="0" t="0" r="r" b="b"/>
              <a:pathLst>
                <a:path w="77" h="63">
                  <a:moveTo>
                    <a:pt x="67" y="63"/>
                  </a:moveTo>
                  <a:lnTo>
                    <a:pt x="0" y="13"/>
                  </a:lnTo>
                  <a:lnTo>
                    <a:pt x="10" y="0"/>
                  </a:lnTo>
                  <a:lnTo>
                    <a:pt x="77" y="49"/>
                  </a:lnTo>
                  <a:lnTo>
                    <a:pt x="67" y="6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2" name="Freeform 531"/>
            <p:cNvSpPr>
              <a:spLocks/>
            </p:cNvSpPr>
            <p:nvPr/>
          </p:nvSpPr>
          <p:spPr bwMode="auto">
            <a:xfrm>
              <a:off x="2656" y="2418"/>
              <a:ext cx="77" cy="63"/>
            </a:xfrm>
            <a:custGeom>
              <a:avLst/>
              <a:gdLst>
                <a:gd name="T0" fmla="*/ 67 w 77"/>
                <a:gd name="T1" fmla="*/ 63 h 63"/>
                <a:gd name="T2" fmla="*/ 0 w 77"/>
                <a:gd name="T3" fmla="*/ 13 h 63"/>
                <a:gd name="T4" fmla="*/ 10 w 77"/>
                <a:gd name="T5" fmla="*/ 0 h 63"/>
                <a:gd name="T6" fmla="*/ 77 w 77"/>
                <a:gd name="T7" fmla="*/ 49 h 63"/>
                <a:gd name="T8" fmla="*/ 67 w 77"/>
                <a:gd name="T9" fmla="*/ 63 h 63"/>
              </a:gdLst>
              <a:ahLst/>
              <a:cxnLst>
                <a:cxn ang="0">
                  <a:pos x="T0" y="T1"/>
                </a:cxn>
                <a:cxn ang="0">
                  <a:pos x="T2" y="T3"/>
                </a:cxn>
                <a:cxn ang="0">
                  <a:pos x="T4" y="T5"/>
                </a:cxn>
                <a:cxn ang="0">
                  <a:pos x="T6" y="T7"/>
                </a:cxn>
                <a:cxn ang="0">
                  <a:pos x="T8" y="T9"/>
                </a:cxn>
              </a:cxnLst>
              <a:rect l="0" t="0" r="r" b="b"/>
              <a:pathLst>
                <a:path w="77" h="63">
                  <a:moveTo>
                    <a:pt x="67" y="63"/>
                  </a:moveTo>
                  <a:lnTo>
                    <a:pt x="0" y="13"/>
                  </a:lnTo>
                  <a:lnTo>
                    <a:pt x="10" y="0"/>
                  </a:lnTo>
                  <a:lnTo>
                    <a:pt x="77" y="49"/>
                  </a:lnTo>
                  <a:lnTo>
                    <a:pt x="67" y="6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3" name="Line 532"/>
            <p:cNvSpPr>
              <a:spLocks noChangeShapeType="1"/>
            </p:cNvSpPr>
            <p:nvPr/>
          </p:nvSpPr>
          <p:spPr bwMode="auto">
            <a:xfrm flipH="1" flipV="1">
              <a:off x="2666" y="2418"/>
              <a:ext cx="57" cy="6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4" name="Line 533"/>
            <p:cNvSpPr>
              <a:spLocks noChangeShapeType="1"/>
            </p:cNvSpPr>
            <p:nvPr/>
          </p:nvSpPr>
          <p:spPr bwMode="auto">
            <a:xfrm flipH="1" flipV="1">
              <a:off x="2656" y="2431"/>
              <a:ext cx="77" cy="3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5" name="Freeform 534"/>
            <p:cNvSpPr>
              <a:spLocks/>
            </p:cNvSpPr>
            <p:nvPr/>
          </p:nvSpPr>
          <p:spPr bwMode="auto">
            <a:xfrm>
              <a:off x="2575" y="2530"/>
              <a:ext cx="77" cy="63"/>
            </a:xfrm>
            <a:custGeom>
              <a:avLst/>
              <a:gdLst>
                <a:gd name="T0" fmla="*/ 77 w 77"/>
                <a:gd name="T1" fmla="*/ 49 h 63"/>
                <a:gd name="T2" fmla="*/ 10 w 77"/>
                <a:gd name="T3" fmla="*/ 0 h 63"/>
                <a:gd name="T4" fmla="*/ 0 w 77"/>
                <a:gd name="T5" fmla="*/ 14 h 63"/>
                <a:gd name="T6" fmla="*/ 68 w 77"/>
                <a:gd name="T7" fmla="*/ 63 h 63"/>
                <a:gd name="T8" fmla="*/ 77 w 77"/>
                <a:gd name="T9" fmla="*/ 49 h 63"/>
              </a:gdLst>
              <a:ahLst/>
              <a:cxnLst>
                <a:cxn ang="0">
                  <a:pos x="T0" y="T1"/>
                </a:cxn>
                <a:cxn ang="0">
                  <a:pos x="T2" y="T3"/>
                </a:cxn>
                <a:cxn ang="0">
                  <a:pos x="T4" y="T5"/>
                </a:cxn>
                <a:cxn ang="0">
                  <a:pos x="T6" y="T7"/>
                </a:cxn>
                <a:cxn ang="0">
                  <a:pos x="T8" y="T9"/>
                </a:cxn>
              </a:cxnLst>
              <a:rect l="0" t="0" r="r" b="b"/>
              <a:pathLst>
                <a:path w="77" h="63">
                  <a:moveTo>
                    <a:pt x="77" y="49"/>
                  </a:moveTo>
                  <a:lnTo>
                    <a:pt x="10" y="0"/>
                  </a:lnTo>
                  <a:lnTo>
                    <a:pt x="0" y="14"/>
                  </a:lnTo>
                  <a:lnTo>
                    <a:pt x="68" y="63"/>
                  </a:lnTo>
                  <a:lnTo>
                    <a:pt x="77" y="4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6" name="Freeform 535"/>
            <p:cNvSpPr>
              <a:spLocks/>
            </p:cNvSpPr>
            <p:nvPr/>
          </p:nvSpPr>
          <p:spPr bwMode="auto">
            <a:xfrm>
              <a:off x="2575" y="2530"/>
              <a:ext cx="77" cy="63"/>
            </a:xfrm>
            <a:custGeom>
              <a:avLst/>
              <a:gdLst>
                <a:gd name="T0" fmla="*/ 77 w 77"/>
                <a:gd name="T1" fmla="*/ 49 h 63"/>
                <a:gd name="T2" fmla="*/ 10 w 77"/>
                <a:gd name="T3" fmla="*/ 0 h 63"/>
                <a:gd name="T4" fmla="*/ 0 w 77"/>
                <a:gd name="T5" fmla="*/ 14 h 63"/>
                <a:gd name="T6" fmla="*/ 68 w 77"/>
                <a:gd name="T7" fmla="*/ 63 h 63"/>
                <a:gd name="T8" fmla="*/ 77 w 77"/>
                <a:gd name="T9" fmla="*/ 49 h 63"/>
              </a:gdLst>
              <a:ahLst/>
              <a:cxnLst>
                <a:cxn ang="0">
                  <a:pos x="T0" y="T1"/>
                </a:cxn>
                <a:cxn ang="0">
                  <a:pos x="T2" y="T3"/>
                </a:cxn>
                <a:cxn ang="0">
                  <a:pos x="T4" y="T5"/>
                </a:cxn>
                <a:cxn ang="0">
                  <a:pos x="T6" y="T7"/>
                </a:cxn>
                <a:cxn ang="0">
                  <a:pos x="T8" y="T9"/>
                </a:cxn>
              </a:cxnLst>
              <a:rect l="0" t="0" r="r" b="b"/>
              <a:pathLst>
                <a:path w="77" h="63">
                  <a:moveTo>
                    <a:pt x="77" y="49"/>
                  </a:moveTo>
                  <a:lnTo>
                    <a:pt x="10" y="0"/>
                  </a:lnTo>
                  <a:lnTo>
                    <a:pt x="0" y="14"/>
                  </a:lnTo>
                  <a:lnTo>
                    <a:pt x="68" y="63"/>
                  </a:lnTo>
                  <a:lnTo>
                    <a:pt x="77" y="4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7" name="Line 536"/>
            <p:cNvSpPr>
              <a:spLocks noChangeShapeType="1"/>
            </p:cNvSpPr>
            <p:nvPr/>
          </p:nvSpPr>
          <p:spPr bwMode="auto">
            <a:xfrm flipH="1" flipV="1">
              <a:off x="2575" y="2544"/>
              <a:ext cx="77" cy="3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8" name="Line 537"/>
            <p:cNvSpPr>
              <a:spLocks noChangeShapeType="1"/>
            </p:cNvSpPr>
            <p:nvPr/>
          </p:nvSpPr>
          <p:spPr bwMode="auto">
            <a:xfrm flipH="1" flipV="1">
              <a:off x="2585" y="2530"/>
              <a:ext cx="58" cy="63"/>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29" name="Freeform 538"/>
            <p:cNvSpPr>
              <a:spLocks/>
            </p:cNvSpPr>
            <p:nvPr/>
          </p:nvSpPr>
          <p:spPr bwMode="auto">
            <a:xfrm>
              <a:off x="2575" y="2812"/>
              <a:ext cx="77" cy="64"/>
            </a:xfrm>
            <a:custGeom>
              <a:avLst/>
              <a:gdLst>
                <a:gd name="T0" fmla="*/ 77 w 77"/>
                <a:gd name="T1" fmla="*/ 14 h 64"/>
                <a:gd name="T2" fmla="*/ 10 w 77"/>
                <a:gd name="T3" fmla="*/ 64 h 64"/>
                <a:gd name="T4" fmla="*/ 0 w 77"/>
                <a:gd name="T5" fmla="*/ 49 h 64"/>
                <a:gd name="T6" fmla="*/ 67 w 77"/>
                <a:gd name="T7" fmla="*/ 0 h 64"/>
                <a:gd name="T8" fmla="*/ 77 w 77"/>
                <a:gd name="T9" fmla="*/ 14 h 64"/>
              </a:gdLst>
              <a:ahLst/>
              <a:cxnLst>
                <a:cxn ang="0">
                  <a:pos x="T0" y="T1"/>
                </a:cxn>
                <a:cxn ang="0">
                  <a:pos x="T2" y="T3"/>
                </a:cxn>
                <a:cxn ang="0">
                  <a:pos x="T4" y="T5"/>
                </a:cxn>
                <a:cxn ang="0">
                  <a:pos x="T6" y="T7"/>
                </a:cxn>
                <a:cxn ang="0">
                  <a:pos x="T8" y="T9"/>
                </a:cxn>
              </a:cxnLst>
              <a:rect l="0" t="0" r="r" b="b"/>
              <a:pathLst>
                <a:path w="77" h="64">
                  <a:moveTo>
                    <a:pt x="77" y="14"/>
                  </a:moveTo>
                  <a:lnTo>
                    <a:pt x="10" y="64"/>
                  </a:lnTo>
                  <a:lnTo>
                    <a:pt x="0" y="49"/>
                  </a:lnTo>
                  <a:lnTo>
                    <a:pt x="67" y="0"/>
                  </a:lnTo>
                  <a:lnTo>
                    <a:pt x="77"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0" name="Freeform 539"/>
            <p:cNvSpPr>
              <a:spLocks/>
            </p:cNvSpPr>
            <p:nvPr/>
          </p:nvSpPr>
          <p:spPr bwMode="auto">
            <a:xfrm>
              <a:off x="2575" y="2812"/>
              <a:ext cx="77" cy="64"/>
            </a:xfrm>
            <a:custGeom>
              <a:avLst/>
              <a:gdLst>
                <a:gd name="T0" fmla="*/ 77 w 77"/>
                <a:gd name="T1" fmla="*/ 14 h 64"/>
                <a:gd name="T2" fmla="*/ 10 w 77"/>
                <a:gd name="T3" fmla="*/ 64 h 64"/>
                <a:gd name="T4" fmla="*/ 0 w 77"/>
                <a:gd name="T5" fmla="*/ 49 h 64"/>
                <a:gd name="T6" fmla="*/ 67 w 77"/>
                <a:gd name="T7" fmla="*/ 0 h 64"/>
                <a:gd name="T8" fmla="*/ 77 w 77"/>
                <a:gd name="T9" fmla="*/ 14 h 64"/>
              </a:gdLst>
              <a:ahLst/>
              <a:cxnLst>
                <a:cxn ang="0">
                  <a:pos x="T0" y="T1"/>
                </a:cxn>
                <a:cxn ang="0">
                  <a:pos x="T2" y="T3"/>
                </a:cxn>
                <a:cxn ang="0">
                  <a:pos x="T4" y="T5"/>
                </a:cxn>
                <a:cxn ang="0">
                  <a:pos x="T6" y="T7"/>
                </a:cxn>
                <a:cxn ang="0">
                  <a:pos x="T8" y="T9"/>
                </a:cxn>
              </a:cxnLst>
              <a:rect l="0" t="0" r="r" b="b"/>
              <a:pathLst>
                <a:path w="77" h="64">
                  <a:moveTo>
                    <a:pt x="77" y="14"/>
                  </a:moveTo>
                  <a:lnTo>
                    <a:pt x="10" y="64"/>
                  </a:lnTo>
                  <a:lnTo>
                    <a:pt x="0" y="49"/>
                  </a:lnTo>
                  <a:lnTo>
                    <a:pt x="67" y="0"/>
                  </a:lnTo>
                  <a:lnTo>
                    <a:pt x="77" y="1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1" name="Line 540"/>
            <p:cNvSpPr>
              <a:spLocks noChangeShapeType="1"/>
            </p:cNvSpPr>
            <p:nvPr/>
          </p:nvSpPr>
          <p:spPr bwMode="auto">
            <a:xfrm flipH="1">
              <a:off x="2575" y="2826"/>
              <a:ext cx="77" cy="3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2" name="Line 541"/>
            <p:cNvSpPr>
              <a:spLocks noChangeShapeType="1"/>
            </p:cNvSpPr>
            <p:nvPr/>
          </p:nvSpPr>
          <p:spPr bwMode="auto">
            <a:xfrm flipH="1">
              <a:off x="2585" y="2812"/>
              <a:ext cx="57" cy="6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3" name="Freeform 542"/>
            <p:cNvSpPr>
              <a:spLocks/>
            </p:cNvSpPr>
            <p:nvPr/>
          </p:nvSpPr>
          <p:spPr bwMode="auto">
            <a:xfrm>
              <a:off x="2655" y="2924"/>
              <a:ext cx="78" cy="64"/>
            </a:xfrm>
            <a:custGeom>
              <a:avLst/>
              <a:gdLst>
                <a:gd name="T0" fmla="*/ 68 w 78"/>
                <a:gd name="T1" fmla="*/ 0 h 64"/>
                <a:gd name="T2" fmla="*/ 0 w 78"/>
                <a:gd name="T3" fmla="*/ 50 h 64"/>
                <a:gd name="T4" fmla="*/ 11 w 78"/>
                <a:gd name="T5" fmla="*/ 64 h 64"/>
                <a:gd name="T6" fmla="*/ 78 w 78"/>
                <a:gd name="T7" fmla="*/ 14 h 64"/>
                <a:gd name="T8" fmla="*/ 68 w 78"/>
                <a:gd name="T9" fmla="*/ 0 h 64"/>
              </a:gdLst>
              <a:ahLst/>
              <a:cxnLst>
                <a:cxn ang="0">
                  <a:pos x="T0" y="T1"/>
                </a:cxn>
                <a:cxn ang="0">
                  <a:pos x="T2" y="T3"/>
                </a:cxn>
                <a:cxn ang="0">
                  <a:pos x="T4" y="T5"/>
                </a:cxn>
                <a:cxn ang="0">
                  <a:pos x="T6" y="T7"/>
                </a:cxn>
                <a:cxn ang="0">
                  <a:pos x="T8" y="T9"/>
                </a:cxn>
              </a:cxnLst>
              <a:rect l="0" t="0" r="r" b="b"/>
              <a:pathLst>
                <a:path w="78" h="64">
                  <a:moveTo>
                    <a:pt x="68" y="0"/>
                  </a:moveTo>
                  <a:lnTo>
                    <a:pt x="0" y="50"/>
                  </a:lnTo>
                  <a:lnTo>
                    <a:pt x="11" y="64"/>
                  </a:lnTo>
                  <a:lnTo>
                    <a:pt x="78" y="14"/>
                  </a:lnTo>
                  <a:lnTo>
                    <a:pt x="6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4" name="Freeform 543"/>
            <p:cNvSpPr>
              <a:spLocks/>
            </p:cNvSpPr>
            <p:nvPr/>
          </p:nvSpPr>
          <p:spPr bwMode="auto">
            <a:xfrm>
              <a:off x="2655" y="2924"/>
              <a:ext cx="78" cy="64"/>
            </a:xfrm>
            <a:custGeom>
              <a:avLst/>
              <a:gdLst>
                <a:gd name="T0" fmla="*/ 68 w 78"/>
                <a:gd name="T1" fmla="*/ 0 h 64"/>
                <a:gd name="T2" fmla="*/ 0 w 78"/>
                <a:gd name="T3" fmla="*/ 50 h 64"/>
                <a:gd name="T4" fmla="*/ 11 w 78"/>
                <a:gd name="T5" fmla="*/ 64 h 64"/>
                <a:gd name="T6" fmla="*/ 78 w 78"/>
                <a:gd name="T7" fmla="*/ 14 h 64"/>
                <a:gd name="T8" fmla="*/ 68 w 78"/>
                <a:gd name="T9" fmla="*/ 0 h 64"/>
              </a:gdLst>
              <a:ahLst/>
              <a:cxnLst>
                <a:cxn ang="0">
                  <a:pos x="T0" y="T1"/>
                </a:cxn>
                <a:cxn ang="0">
                  <a:pos x="T2" y="T3"/>
                </a:cxn>
                <a:cxn ang="0">
                  <a:pos x="T4" y="T5"/>
                </a:cxn>
                <a:cxn ang="0">
                  <a:pos x="T6" y="T7"/>
                </a:cxn>
                <a:cxn ang="0">
                  <a:pos x="T8" y="T9"/>
                </a:cxn>
              </a:cxnLst>
              <a:rect l="0" t="0" r="r" b="b"/>
              <a:pathLst>
                <a:path w="78" h="64">
                  <a:moveTo>
                    <a:pt x="68" y="0"/>
                  </a:moveTo>
                  <a:lnTo>
                    <a:pt x="0" y="50"/>
                  </a:lnTo>
                  <a:lnTo>
                    <a:pt x="11" y="64"/>
                  </a:lnTo>
                  <a:lnTo>
                    <a:pt x="78" y="14"/>
                  </a:lnTo>
                  <a:lnTo>
                    <a:pt x="68"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5" name="Line 544"/>
            <p:cNvSpPr>
              <a:spLocks noChangeShapeType="1"/>
            </p:cNvSpPr>
            <p:nvPr/>
          </p:nvSpPr>
          <p:spPr bwMode="auto">
            <a:xfrm flipH="1">
              <a:off x="2666" y="2924"/>
              <a:ext cx="57" cy="6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6" name="Line 545"/>
            <p:cNvSpPr>
              <a:spLocks noChangeShapeType="1"/>
            </p:cNvSpPr>
            <p:nvPr/>
          </p:nvSpPr>
          <p:spPr bwMode="auto">
            <a:xfrm flipH="1">
              <a:off x="2655" y="2938"/>
              <a:ext cx="78" cy="36"/>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7" name="Freeform 546"/>
            <p:cNvSpPr>
              <a:spLocks/>
            </p:cNvSpPr>
            <p:nvPr/>
          </p:nvSpPr>
          <p:spPr bwMode="auto">
            <a:xfrm>
              <a:off x="2734" y="2958"/>
              <a:ext cx="41" cy="85"/>
            </a:xfrm>
            <a:custGeom>
              <a:avLst/>
              <a:gdLst>
                <a:gd name="T0" fmla="*/ 41 w 41"/>
                <a:gd name="T1" fmla="*/ 5 h 85"/>
                <a:gd name="T2" fmla="*/ 16 w 41"/>
                <a:gd name="T3" fmla="*/ 85 h 85"/>
                <a:gd name="T4" fmla="*/ 0 w 41"/>
                <a:gd name="T5" fmla="*/ 79 h 85"/>
                <a:gd name="T6" fmla="*/ 26 w 41"/>
                <a:gd name="T7" fmla="*/ 0 h 85"/>
                <a:gd name="T8" fmla="*/ 41 w 41"/>
                <a:gd name="T9" fmla="*/ 5 h 85"/>
              </a:gdLst>
              <a:ahLst/>
              <a:cxnLst>
                <a:cxn ang="0">
                  <a:pos x="T0" y="T1"/>
                </a:cxn>
                <a:cxn ang="0">
                  <a:pos x="T2" y="T3"/>
                </a:cxn>
                <a:cxn ang="0">
                  <a:pos x="T4" y="T5"/>
                </a:cxn>
                <a:cxn ang="0">
                  <a:pos x="T6" y="T7"/>
                </a:cxn>
                <a:cxn ang="0">
                  <a:pos x="T8" y="T9"/>
                </a:cxn>
              </a:cxnLst>
              <a:rect l="0" t="0" r="r" b="b"/>
              <a:pathLst>
                <a:path w="41" h="85">
                  <a:moveTo>
                    <a:pt x="41" y="5"/>
                  </a:moveTo>
                  <a:lnTo>
                    <a:pt x="16" y="85"/>
                  </a:lnTo>
                  <a:lnTo>
                    <a:pt x="0" y="79"/>
                  </a:lnTo>
                  <a:lnTo>
                    <a:pt x="26" y="0"/>
                  </a:lnTo>
                  <a:lnTo>
                    <a:pt x="41" y="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8" name="Freeform 547"/>
            <p:cNvSpPr>
              <a:spLocks/>
            </p:cNvSpPr>
            <p:nvPr/>
          </p:nvSpPr>
          <p:spPr bwMode="auto">
            <a:xfrm>
              <a:off x="2734" y="2958"/>
              <a:ext cx="41" cy="85"/>
            </a:xfrm>
            <a:custGeom>
              <a:avLst/>
              <a:gdLst>
                <a:gd name="T0" fmla="*/ 41 w 41"/>
                <a:gd name="T1" fmla="*/ 5 h 85"/>
                <a:gd name="T2" fmla="*/ 16 w 41"/>
                <a:gd name="T3" fmla="*/ 85 h 85"/>
                <a:gd name="T4" fmla="*/ 0 w 41"/>
                <a:gd name="T5" fmla="*/ 79 h 85"/>
                <a:gd name="T6" fmla="*/ 26 w 41"/>
                <a:gd name="T7" fmla="*/ 0 h 85"/>
                <a:gd name="T8" fmla="*/ 41 w 41"/>
                <a:gd name="T9" fmla="*/ 5 h 85"/>
              </a:gdLst>
              <a:ahLst/>
              <a:cxnLst>
                <a:cxn ang="0">
                  <a:pos x="T0" y="T1"/>
                </a:cxn>
                <a:cxn ang="0">
                  <a:pos x="T2" y="T3"/>
                </a:cxn>
                <a:cxn ang="0">
                  <a:pos x="T4" y="T5"/>
                </a:cxn>
                <a:cxn ang="0">
                  <a:pos x="T6" y="T7"/>
                </a:cxn>
                <a:cxn ang="0">
                  <a:pos x="T8" y="T9"/>
                </a:cxn>
              </a:cxnLst>
              <a:rect l="0" t="0" r="r" b="b"/>
              <a:pathLst>
                <a:path w="41" h="85">
                  <a:moveTo>
                    <a:pt x="41" y="5"/>
                  </a:moveTo>
                  <a:lnTo>
                    <a:pt x="16" y="85"/>
                  </a:lnTo>
                  <a:lnTo>
                    <a:pt x="0" y="79"/>
                  </a:lnTo>
                  <a:lnTo>
                    <a:pt x="26" y="0"/>
                  </a:lnTo>
                  <a:lnTo>
                    <a:pt x="41" y="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39" name="Line 548"/>
            <p:cNvSpPr>
              <a:spLocks noChangeShapeType="1"/>
            </p:cNvSpPr>
            <p:nvPr/>
          </p:nvSpPr>
          <p:spPr bwMode="auto">
            <a:xfrm flipH="1">
              <a:off x="2734" y="2963"/>
              <a:ext cx="41" cy="7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0" name="Line 549"/>
            <p:cNvSpPr>
              <a:spLocks noChangeShapeType="1"/>
            </p:cNvSpPr>
            <p:nvPr/>
          </p:nvSpPr>
          <p:spPr bwMode="auto">
            <a:xfrm flipH="1">
              <a:off x="2750" y="2958"/>
              <a:ext cx="10"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1" name="Freeform 550"/>
            <p:cNvSpPr>
              <a:spLocks/>
            </p:cNvSpPr>
            <p:nvPr/>
          </p:nvSpPr>
          <p:spPr bwMode="auto">
            <a:xfrm>
              <a:off x="2864" y="3001"/>
              <a:ext cx="42" cy="85"/>
            </a:xfrm>
            <a:custGeom>
              <a:avLst/>
              <a:gdLst>
                <a:gd name="T0" fmla="*/ 26 w 42"/>
                <a:gd name="T1" fmla="*/ 0 h 85"/>
                <a:gd name="T2" fmla="*/ 0 w 42"/>
                <a:gd name="T3" fmla="*/ 80 h 85"/>
                <a:gd name="T4" fmla="*/ 17 w 42"/>
                <a:gd name="T5" fmla="*/ 85 h 85"/>
                <a:gd name="T6" fmla="*/ 42 w 42"/>
                <a:gd name="T7" fmla="*/ 5 h 85"/>
                <a:gd name="T8" fmla="*/ 26 w 42"/>
                <a:gd name="T9" fmla="*/ 0 h 85"/>
              </a:gdLst>
              <a:ahLst/>
              <a:cxnLst>
                <a:cxn ang="0">
                  <a:pos x="T0" y="T1"/>
                </a:cxn>
                <a:cxn ang="0">
                  <a:pos x="T2" y="T3"/>
                </a:cxn>
                <a:cxn ang="0">
                  <a:pos x="T4" y="T5"/>
                </a:cxn>
                <a:cxn ang="0">
                  <a:pos x="T6" y="T7"/>
                </a:cxn>
                <a:cxn ang="0">
                  <a:pos x="T8" y="T9"/>
                </a:cxn>
              </a:cxnLst>
              <a:rect l="0" t="0" r="r" b="b"/>
              <a:pathLst>
                <a:path w="42" h="85">
                  <a:moveTo>
                    <a:pt x="26" y="0"/>
                  </a:moveTo>
                  <a:lnTo>
                    <a:pt x="0" y="80"/>
                  </a:lnTo>
                  <a:lnTo>
                    <a:pt x="17" y="85"/>
                  </a:lnTo>
                  <a:lnTo>
                    <a:pt x="42" y="5"/>
                  </a:lnTo>
                  <a:lnTo>
                    <a:pt x="26"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2" name="Freeform 551"/>
            <p:cNvSpPr>
              <a:spLocks/>
            </p:cNvSpPr>
            <p:nvPr/>
          </p:nvSpPr>
          <p:spPr bwMode="auto">
            <a:xfrm>
              <a:off x="2864" y="3001"/>
              <a:ext cx="42" cy="85"/>
            </a:xfrm>
            <a:custGeom>
              <a:avLst/>
              <a:gdLst>
                <a:gd name="T0" fmla="*/ 26 w 42"/>
                <a:gd name="T1" fmla="*/ 0 h 85"/>
                <a:gd name="T2" fmla="*/ 0 w 42"/>
                <a:gd name="T3" fmla="*/ 80 h 85"/>
                <a:gd name="T4" fmla="*/ 17 w 42"/>
                <a:gd name="T5" fmla="*/ 85 h 85"/>
                <a:gd name="T6" fmla="*/ 42 w 42"/>
                <a:gd name="T7" fmla="*/ 5 h 85"/>
                <a:gd name="T8" fmla="*/ 26 w 42"/>
                <a:gd name="T9" fmla="*/ 0 h 85"/>
              </a:gdLst>
              <a:ahLst/>
              <a:cxnLst>
                <a:cxn ang="0">
                  <a:pos x="T0" y="T1"/>
                </a:cxn>
                <a:cxn ang="0">
                  <a:pos x="T2" y="T3"/>
                </a:cxn>
                <a:cxn ang="0">
                  <a:pos x="T4" y="T5"/>
                </a:cxn>
                <a:cxn ang="0">
                  <a:pos x="T6" y="T7"/>
                </a:cxn>
                <a:cxn ang="0">
                  <a:pos x="T8" y="T9"/>
                </a:cxn>
              </a:cxnLst>
              <a:rect l="0" t="0" r="r" b="b"/>
              <a:pathLst>
                <a:path w="42" h="85">
                  <a:moveTo>
                    <a:pt x="26" y="0"/>
                  </a:moveTo>
                  <a:lnTo>
                    <a:pt x="0" y="80"/>
                  </a:lnTo>
                  <a:lnTo>
                    <a:pt x="17" y="85"/>
                  </a:lnTo>
                  <a:lnTo>
                    <a:pt x="42" y="5"/>
                  </a:lnTo>
                  <a:lnTo>
                    <a:pt x="26"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3" name="Line 552"/>
            <p:cNvSpPr>
              <a:spLocks noChangeShapeType="1"/>
            </p:cNvSpPr>
            <p:nvPr/>
          </p:nvSpPr>
          <p:spPr bwMode="auto">
            <a:xfrm flipH="1">
              <a:off x="2881" y="3001"/>
              <a:ext cx="9"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4" name="Line 553"/>
            <p:cNvSpPr>
              <a:spLocks noChangeShapeType="1"/>
            </p:cNvSpPr>
            <p:nvPr/>
          </p:nvSpPr>
          <p:spPr bwMode="auto">
            <a:xfrm flipH="1">
              <a:off x="2864" y="3006"/>
              <a:ext cx="42" cy="7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5" name="Freeform 554"/>
            <p:cNvSpPr>
              <a:spLocks/>
            </p:cNvSpPr>
            <p:nvPr/>
          </p:nvSpPr>
          <p:spPr bwMode="auto">
            <a:xfrm>
              <a:off x="2863" y="2321"/>
              <a:ext cx="41" cy="84"/>
            </a:xfrm>
            <a:custGeom>
              <a:avLst/>
              <a:gdLst>
                <a:gd name="T0" fmla="*/ 26 w 41"/>
                <a:gd name="T1" fmla="*/ 84 h 84"/>
                <a:gd name="T2" fmla="*/ 0 w 41"/>
                <a:gd name="T3" fmla="*/ 4 h 84"/>
                <a:gd name="T4" fmla="*/ 16 w 41"/>
                <a:gd name="T5" fmla="*/ 0 h 84"/>
                <a:gd name="T6" fmla="*/ 41 w 41"/>
                <a:gd name="T7" fmla="*/ 79 h 84"/>
                <a:gd name="T8" fmla="*/ 26 w 41"/>
                <a:gd name="T9" fmla="*/ 84 h 84"/>
              </a:gdLst>
              <a:ahLst/>
              <a:cxnLst>
                <a:cxn ang="0">
                  <a:pos x="T0" y="T1"/>
                </a:cxn>
                <a:cxn ang="0">
                  <a:pos x="T2" y="T3"/>
                </a:cxn>
                <a:cxn ang="0">
                  <a:pos x="T4" y="T5"/>
                </a:cxn>
                <a:cxn ang="0">
                  <a:pos x="T6" y="T7"/>
                </a:cxn>
                <a:cxn ang="0">
                  <a:pos x="T8" y="T9"/>
                </a:cxn>
              </a:cxnLst>
              <a:rect l="0" t="0" r="r" b="b"/>
              <a:pathLst>
                <a:path w="41" h="84">
                  <a:moveTo>
                    <a:pt x="26" y="84"/>
                  </a:moveTo>
                  <a:lnTo>
                    <a:pt x="0" y="4"/>
                  </a:lnTo>
                  <a:lnTo>
                    <a:pt x="16" y="0"/>
                  </a:lnTo>
                  <a:lnTo>
                    <a:pt x="41" y="79"/>
                  </a:lnTo>
                  <a:lnTo>
                    <a:pt x="26" y="8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6" name="Freeform 555"/>
            <p:cNvSpPr>
              <a:spLocks/>
            </p:cNvSpPr>
            <p:nvPr/>
          </p:nvSpPr>
          <p:spPr bwMode="auto">
            <a:xfrm>
              <a:off x="2863" y="2321"/>
              <a:ext cx="41" cy="84"/>
            </a:xfrm>
            <a:custGeom>
              <a:avLst/>
              <a:gdLst>
                <a:gd name="T0" fmla="*/ 26 w 41"/>
                <a:gd name="T1" fmla="*/ 84 h 84"/>
                <a:gd name="T2" fmla="*/ 0 w 41"/>
                <a:gd name="T3" fmla="*/ 4 h 84"/>
                <a:gd name="T4" fmla="*/ 16 w 41"/>
                <a:gd name="T5" fmla="*/ 0 h 84"/>
                <a:gd name="T6" fmla="*/ 41 w 41"/>
                <a:gd name="T7" fmla="*/ 79 h 84"/>
                <a:gd name="T8" fmla="*/ 26 w 41"/>
                <a:gd name="T9" fmla="*/ 84 h 84"/>
              </a:gdLst>
              <a:ahLst/>
              <a:cxnLst>
                <a:cxn ang="0">
                  <a:pos x="T0" y="T1"/>
                </a:cxn>
                <a:cxn ang="0">
                  <a:pos x="T2" y="T3"/>
                </a:cxn>
                <a:cxn ang="0">
                  <a:pos x="T4" y="T5"/>
                </a:cxn>
                <a:cxn ang="0">
                  <a:pos x="T6" y="T7"/>
                </a:cxn>
                <a:cxn ang="0">
                  <a:pos x="T8" y="T9"/>
                </a:cxn>
              </a:cxnLst>
              <a:rect l="0" t="0" r="r" b="b"/>
              <a:pathLst>
                <a:path w="41" h="84">
                  <a:moveTo>
                    <a:pt x="26" y="84"/>
                  </a:moveTo>
                  <a:lnTo>
                    <a:pt x="0" y="4"/>
                  </a:lnTo>
                  <a:lnTo>
                    <a:pt x="16" y="0"/>
                  </a:lnTo>
                  <a:lnTo>
                    <a:pt x="41" y="79"/>
                  </a:lnTo>
                  <a:lnTo>
                    <a:pt x="26" y="8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7" name="Line 556"/>
            <p:cNvSpPr>
              <a:spLocks noChangeShapeType="1"/>
            </p:cNvSpPr>
            <p:nvPr/>
          </p:nvSpPr>
          <p:spPr bwMode="auto">
            <a:xfrm flipH="1" flipV="1">
              <a:off x="2879" y="2321"/>
              <a:ext cx="10" cy="8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8" name="Line 557"/>
            <p:cNvSpPr>
              <a:spLocks noChangeShapeType="1"/>
            </p:cNvSpPr>
            <p:nvPr/>
          </p:nvSpPr>
          <p:spPr bwMode="auto">
            <a:xfrm flipH="1" flipV="1">
              <a:off x="2863" y="2325"/>
              <a:ext cx="41" cy="7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49" name="Freeform 558"/>
            <p:cNvSpPr>
              <a:spLocks/>
            </p:cNvSpPr>
            <p:nvPr/>
          </p:nvSpPr>
          <p:spPr bwMode="auto">
            <a:xfrm>
              <a:off x="2732" y="2363"/>
              <a:ext cx="42" cy="85"/>
            </a:xfrm>
            <a:custGeom>
              <a:avLst/>
              <a:gdLst>
                <a:gd name="T0" fmla="*/ 42 w 42"/>
                <a:gd name="T1" fmla="*/ 80 h 85"/>
                <a:gd name="T2" fmla="*/ 16 w 42"/>
                <a:gd name="T3" fmla="*/ 0 h 85"/>
                <a:gd name="T4" fmla="*/ 0 w 42"/>
                <a:gd name="T5" fmla="*/ 6 h 85"/>
                <a:gd name="T6" fmla="*/ 26 w 42"/>
                <a:gd name="T7" fmla="*/ 85 h 85"/>
                <a:gd name="T8" fmla="*/ 42 w 42"/>
                <a:gd name="T9" fmla="*/ 80 h 85"/>
              </a:gdLst>
              <a:ahLst/>
              <a:cxnLst>
                <a:cxn ang="0">
                  <a:pos x="T0" y="T1"/>
                </a:cxn>
                <a:cxn ang="0">
                  <a:pos x="T2" y="T3"/>
                </a:cxn>
                <a:cxn ang="0">
                  <a:pos x="T4" y="T5"/>
                </a:cxn>
                <a:cxn ang="0">
                  <a:pos x="T6" y="T7"/>
                </a:cxn>
                <a:cxn ang="0">
                  <a:pos x="T8" y="T9"/>
                </a:cxn>
              </a:cxnLst>
              <a:rect l="0" t="0" r="r" b="b"/>
              <a:pathLst>
                <a:path w="42" h="85">
                  <a:moveTo>
                    <a:pt x="42" y="80"/>
                  </a:moveTo>
                  <a:lnTo>
                    <a:pt x="16" y="0"/>
                  </a:lnTo>
                  <a:lnTo>
                    <a:pt x="0" y="6"/>
                  </a:lnTo>
                  <a:lnTo>
                    <a:pt x="26" y="85"/>
                  </a:lnTo>
                  <a:lnTo>
                    <a:pt x="42"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50" name="Freeform 559"/>
            <p:cNvSpPr>
              <a:spLocks/>
            </p:cNvSpPr>
            <p:nvPr/>
          </p:nvSpPr>
          <p:spPr bwMode="auto">
            <a:xfrm>
              <a:off x="2732" y="2363"/>
              <a:ext cx="42" cy="85"/>
            </a:xfrm>
            <a:custGeom>
              <a:avLst/>
              <a:gdLst>
                <a:gd name="T0" fmla="*/ 42 w 42"/>
                <a:gd name="T1" fmla="*/ 80 h 85"/>
                <a:gd name="T2" fmla="*/ 16 w 42"/>
                <a:gd name="T3" fmla="*/ 0 h 85"/>
                <a:gd name="T4" fmla="*/ 0 w 42"/>
                <a:gd name="T5" fmla="*/ 6 h 85"/>
                <a:gd name="T6" fmla="*/ 26 w 42"/>
                <a:gd name="T7" fmla="*/ 85 h 85"/>
                <a:gd name="T8" fmla="*/ 42 w 42"/>
                <a:gd name="T9" fmla="*/ 80 h 85"/>
              </a:gdLst>
              <a:ahLst/>
              <a:cxnLst>
                <a:cxn ang="0">
                  <a:pos x="T0" y="T1"/>
                </a:cxn>
                <a:cxn ang="0">
                  <a:pos x="T2" y="T3"/>
                </a:cxn>
                <a:cxn ang="0">
                  <a:pos x="T4" y="T5"/>
                </a:cxn>
                <a:cxn ang="0">
                  <a:pos x="T6" y="T7"/>
                </a:cxn>
                <a:cxn ang="0">
                  <a:pos x="T8" y="T9"/>
                </a:cxn>
              </a:cxnLst>
              <a:rect l="0" t="0" r="r" b="b"/>
              <a:pathLst>
                <a:path w="42" h="85">
                  <a:moveTo>
                    <a:pt x="42" y="80"/>
                  </a:moveTo>
                  <a:lnTo>
                    <a:pt x="16" y="0"/>
                  </a:lnTo>
                  <a:lnTo>
                    <a:pt x="0" y="6"/>
                  </a:lnTo>
                  <a:lnTo>
                    <a:pt x="26" y="85"/>
                  </a:lnTo>
                  <a:lnTo>
                    <a:pt x="42" y="8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51" name="Line 560"/>
            <p:cNvSpPr>
              <a:spLocks noChangeShapeType="1"/>
            </p:cNvSpPr>
            <p:nvPr/>
          </p:nvSpPr>
          <p:spPr bwMode="auto">
            <a:xfrm flipH="1" flipV="1">
              <a:off x="2732" y="2369"/>
              <a:ext cx="42" cy="74"/>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552" name="Line 561"/>
            <p:cNvSpPr>
              <a:spLocks noChangeShapeType="1"/>
            </p:cNvSpPr>
            <p:nvPr/>
          </p:nvSpPr>
          <p:spPr bwMode="auto">
            <a:xfrm flipH="1" flipV="1">
              <a:off x="2748" y="2363"/>
              <a:ext cx="10"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grpSp>
      <p:sp>
        <p:nvSpPr>
          <p:cNvPr id="1341" name="Freeform 563"/>
          <p:cNvSpPr>
            <a:spLocks noEditPoints="1"/>
          </p:cNvSpPr>
          <p:nvPr/>
        </p:nvSpPr>
        <p:spPr bwMode="auto">
          <a:xfrm>
            <a:off x="5124451" y="3206751"/>
            <a:ext cx="2073275" cy="2112962"/>
          </a:xfrm>
          <a:custGeom>
            <a:avLst/>
            <a:gdLst>
              <a:gd name="T0" fmla="*/ 12303 w 15966"/>
              <a:gd name="T1" fmla="*/ 14207 h 16076"/>
              <a:gd name="T2" fmla="*/ 991 w 15966"/>
              <a:gd name="T3" fmla="*/ 5970 h 16076"/>
              <a:gd name="T4" fmla="*/ 4535 w 15966"/>
              <a:gd name="T5" fmla="*/ 8213 h 16076"/>
              <a:gd name="T6" fmla="*/ 3478 w 15966"/>
              <a:gd name="T7" fmla="*/ 7559 h 16076"/>
              <a:gd name="T8" fmla="*/ 3395 w 15966"/>
              <a:gd name="T9" fmla="*/ 7257 h 16076"/>
              <a:gd name="T10" fmla="*/ 3821 w 15966"/>
              <a:gd name="T11" fmla="*/ 6168 h 16076"/>
              <a:gd name="T12" fmla="*/ 3936 w 15966"/>
              <a:gd name="T13" fmla="*/ 6150 h 16076"/>
              <a:gd name="T14" fmla="*/ 5179 w 15966"/>
              <a:gd name="T15" fmla="*/ 6238 h 16076"/>
              <a:gd name="T16" fmla="*/ 5439 w 15966"/>
              <a:gd name="T17" fmla="*/ 5654 h 16076"/>
              <a:gd name="T18" fmla="*/ 4730 w 15966"/>
              <a:gd name="T19" fmla="*/ 4917 h 16076"/>
              <a:gd name="T20" fmla="*/ 5244 w 15966"/>
              <a:gd name="T21" fmla="*/ 4450 h 16076"/>
              <a:gd name="T22" fmla="*/ 5925 w 15966"/>
              <a:gd name="T23" fmla="*/ 4173 h 16076"/>
              <a:gd name="T24" fmla="*/ 6879 w 15966"/>
              <a:gd name="T25" fmla="*/ 4976 h 16076"/>
              <a:gd name="T26" fmla="*/ 7433 w 15966"/>
              <a:gd name="T27" fmla="*/ 4656 h 16076"/>
              <a:gd name="T28" fmla="*/ 7291 w 15966"/>
              <a:gd name="T29" fmla="*/ 3644 h 16076"/>
              <a:gd name="T30" fmla="*/ 7983 w 15966"/>
              <a:gd name="T31" fmla="*/ 3569 h 16076"/>
              <a:gd name="T32" fmla="*/ 8727 w 15966"/>
              <a:gd name="T33" fmla="*/ 3746 h 16076"/>
              <a:gd name="T34" fmla="*/ 9021 w 15966"/>
              <a:gd name="T35" fmla="*/ 4955 h 16076"/>
              <a:gd name="T36" fmla="*/ 9087 w 15966"/>
              <a:gd name="T37" fmla="*/ 4976 h 16076"/>
              <a:gd name="T38" fmla="*/ 10143 w 15966"/>
              <a:gd name="T39" fmla="*/ 4121 h 16076"/>
              <a:gd name="T40" fmla="*/ 10722 w 15966"/>
              <a:gd name="T41" fmla="*/ 4450 h 16076"/>
              <a:gd name="T42" fmla="*/ 11236 w 15966"/>
              <a:gd name="T43" fmla="*/ 4917 h 16076"/>
              <a:gd name="T44" fmla="*/ 10527 w 15966"/>
              <a:gd name="T45" fmla="*/ 5654 h 16076"/>
              <a:gd name="T46" fmla="*/ 10763 w 15966"/>
              <a:gd name="T47" fmla="*/ 6205 h 16076"/>
              <a:gd name="T48" fmla="*/ 12030 w 15966"/>
              <a:gd name="T49" fmla="*/ 6150 h 16076"/>
              <a:gd name="T50" fmla="*/ 12145 w 15966"/>
              <a:gd name="T51" fmla="*/ 6168 h 16076"/>
              <a:gd name="T52" fmla="*/ 12571 w 15966"/>
              <a:gd name="T53" fmla="*/ 7257 h 16076"/>
              <a:gd name="T54" fmla="*/ 12489 w 15966"/>
              <a:gd name="T55" fmla="*/ 7559 h 16076"/>
              <a:gd name="T56" fmla="*/ 11431 w 15966"/>
              <a:gd name="T57" fmla="*/ 8213 h 16076"/>
              <a:gd name="T58" fmla="*/ 11431 w 15966"/>
              <a:gd name="T59" fmla="*/ 8282 h 16076"/>
              <a:gd name="T60" fmla="*/ 12489 w 15966"/>
              <a:gd name="T61" fmla="*/ 8941 h 16076"/>
              <a:gd name="T62" fmla="*/ 12571 w 15966"/>
              <a:gd name="T63" fmla="*/ 9023 h 16076"/>
              <a:gd name="T64" fmla="*/ 12278 w 15966"/>
              <a:gd name="T65" fmla="*/ 10149 h 16076"/>
              <a:gd name="T66" fmla="*/ 12033 w 15966"/>
              <a:gd name="T67" fmla="*/ 10345 h 16076"/>
              <a:gd name="T68" fmla="*/ 10777 w 15966"/>
              <a:gd name="T69" fmla="*/ 10275 h 16076"/>
              <a:gd name="T70" fmla="*/ 10531 w 15966"/>
              <a:gd name="T71" fmla="*/ 10841 h 16076"/>
              <a:gd name="T72" fmla="*/ 11240 w 15966"/>
              <a:gd name="T73" fmla="*/ 11578 h 16076"/>
              <a:gd name="T74" fmla="*/ 10724 w 15966"/>
              <a:gd name="T75" fmla="*/ 12043 h 16076"/>
              <a:gd name="T76" fmla="*/ 10023 w 15966"/>
              <a:gd name="T77" fmla="*/ 12333 h 16076"/>
              <a:gd name="T78" fmla="*/ 9074 w 15966"/>
              <a:gd name="T79" fmla="*/ 11528 h 16076"/>
              <a:gd name="T80" fmla="*/ 9046 w 15966"/>
              <a:gd name="T81" fmla="*/ 11537 h 16076"/>
              <a:gd name="T82" fmla="*/ 8708 w 15966"/>
              <a:gd name="T83" fmla="*/ 12759 h 16076"/>
              <a:gd name="T84" fmla="*/ 8446 w 15966"/>
              <a:gd name="T85" fmla="*/ 12931 h 16076"/>
              <a:gd name="T86" fmla="*/ 7311 w 15966"/>
              <a:gd name="T87" fmla="*/ 12863 h 16076"/>
              <a:gd name="T88" fmla="*/ 7451 w 15966"/>
              <a:gd name="T89" fmla="*/ 11850 h 16076"/>
              <a:gd name="T90" fmla="*/ 6912 w 15966"/>
              <a:gd name="T91" fmla="*/ 11535 h 16076"/>
              <a:gd name="T92" fmla="*/ 5944 w 15966"/>
              <a:gd name="T93" fmla="*/ 12332 h 16076"/>
              <a:gd name="T94" fmla="*/ 5841 w 15966"/>
              <a:gd name="T95" fmla="*/ 12385 h 16076"/>
              <a:gd name="T96" fmla="*/ 4856 w 15966"/>
              <a:gd name="T97" fmla="*/ 11756 h 16076"/>
              <a:gd name="T98" fmla="*/ 4745 w 15966"/>
              <a:gd name="T99" fmla="*/ 11463 h 16076"/>
              <a:gd name="T100" fmla="*/ 5213 w 15966"/>
              <a:gd name="T101" fmla="*/ 10308 h 16076"/>
              <a:gd name="T102" fmla="*/ 4738 w 15966"/>
              <a:gd name="T103" fmla="*/ 9880 h 16076"/>
              <a:gd name="T104" fmla="*/ 3819 w 15966"/>
              <a:gd name="T105" fmla="*/ 10328 h 16076"/>
              <a:gd name="T106" fmla="*/ 3688 w 15966"/>
              <a:gd name="T107" fmla="*/ 10149 h 16076"/>
              <a:gd name="T108" fmla="*/ 3395 w 15966"/>
              <a:gd name="T109" fmla="*/ 9023 h 16076"/>
              <a:gd name="T110" fmla="*/ 3478 w 15966"/>
              <a:gd name="T111" fmla="*/ 8941 h 16076"/>
              <a:gd name="T112" fmla="*/ 4535 w 15966"/>
              <a:gd name="T113" fmla="*/ 8268 h 16076"/>
              <a:gd name="T114" fmla="*/ 4535 w 15966"/>
              <a:gd name="T115" fmla="*/ 8242 h 16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66" h="16076">
                <a:moveTo>
                  <a:pt x="991" y="5970"/>
                </a:moveTo>
                <a:cubicBezTo>
                  <a:pt x="0" y="9004"/>
                  <a:pt x="1079" y="12332"/>
                  <a:pt x="3663" y="14207"/>
                </a:cubicBezTo>
                <a:cubicBezTo>
                  <a:pt x="6240" y="16076"/>
                  <a:pt x="9726" y="16076"/>
                  <a:pt x="12303" y="14207"/>
                </a:cubicBezTo>
                <a:cubicBezTo>
                  <a:pt x="14887" y="12332"/>
                  <a:pt x="15966" y="9004"/>
                  <a:pt x="14975" y="5970"/>
                </a:cubicBezTo>
                <a:cubicBezTo>
                  <a:pt x="13714" y="2108"/>
                  <a:pt x="9561" y="0"/>
                  <a:pt x="5700" y="1261"/>
                </a:cubicBezTo>
                <a:cubicBezTo>
                  <a:pt x="3469" y="1989"/>
                  <a:pt x="1719" y="3739"/>
                  <a:pt x="991" y="5970"/>
                </a:cubicBezTo>
                <a:close/>
                <a:moveTo>
                  <a:pt x="4535" y="8242"/>
                </a:moveTo>
                <a:lnTo>
                  <a:pt x="4535" y="8233"/>
                </a:lnTo>
                <a:cubicBezTo>
                  <a:pt x="4535" y="8226"/>
                  <a:pt x="4535" y="8220"/>
                  <a:pt x="4535" y="8213"/>
                </a:cubicBezTo>
                <a:cubicBezTo>
                  <a:pt x="4533" y="7903"/>
                  <a:pt x="4474" y="7657"/>
                  <a:pt x="4402" y="7657"/>
                </a:cubicBezTo>
                <a:lnTo>
                  <a:pt x="4402" y="7657"/>
                </a:lnTo>
                <a:lnTo>
                  <a:pt x="3478" y="7559"/>
                </a:lnTo>
                <a:cubicBezTo>
                  <a:pt x="3433" y="7560"/>
                  <a:pt x="3396" y="7524"/>
                  <a:pt x="3395" y="7479"/>
                </a:cubicBezTo>
                <a:cubicBezTo>
                  <a:pt x="3395" y="7478"/>
                  <a:pt x="3395" y="7478"/>
                  <a:pt x="3395" y="7477"/>
                </a:cubicBezTo>
                <a:lnTo>
                  <a:pt x="3395" y="7257"/>
                </a:lnTo>
                <a:lnTo>
                  <a:pt x="3538" y="6802"/>
                </a:lnTo>
                <a:lnTo>
                  <a:pt x="3692" y="6346"/>
                </a:lnTo>
                <a:lnTo>
                  <a:pt x="3821" y="6168"/>
                </a:lnTo>
                <a:cubicBezTo>
                  <a:pt x="3848" y="6131"/>
                  <a:pt x="3899" y="6123"/>
                  <a:pt x="3935" y="6149"/>
                </a:cubicBezTo>
                <a:cubicBezTo>
                  <a:pt x="3935" y="6149"/>
                  <a:pt x="3936" y="6150"/>
                  <a:pt x="3936" y="6150"/>
                </a:cubicBezTo>
                <a:lnTo>
                  <a:pt x="3936" y="6150"/>
                </a:lnTo>
                <a:lnTo>
                  <a:pt x="4741" y="6614"/>
                </a:lnTo>
                <a:cubicBezTo>
                  <a:pt x="4800" y="6657"/>
                  <a:pt x="4995" y="6490"/>
                  <a:pt x="5179" y="6238"/>
                </a:cubicBezTo>
                <a:lnTo>
                  <a:pt x="5179" y="6238"/>
                </a:lnTo>
                <a:lnTo>
                  <a:pt x="5203" y="6205"/>
                </a:lnTo>
                <a:cubicBezTo>
                  <a:pt x="5209" y="6198"/>
                  <a:pt x="5214" y="6190"/>
                  <a:pt x="5220" y="6182"/>
                </a:cubicBezTo>
                <a:cubicBezTo>
                  <a:pt x="5400" y="5931"/>
                  <a:pt x="5497" y="5697"/>
                  <a:pt x="5439" y="5654"/>
                </a:cubicBezTo>
                <a:lnTo>
                  <a:pt x="4748" y="5032"/>
                </a:lnTo>
                <a:cubicBezTo>
                  <a:pt x="4712" y="5006"/>
                  <a:pt x="4703" y="4955"/>
                  <a:pt x="4729" y="4918"/>
                </a:cubicBezTo>
                <a:cubicBezTo>
                  <a:pt x="4729" y="4918"/>
                  <a:pt x="4730" y="4918"/>
                  <a:pt x="4730" y="4917"/>
                </a:cubicBezTo>
                <a:lnTo>
                  <a:pt x="4860" y="4739"/>
                </a:lnTo>
                <a:lnTo>
                  <a:pt x="5221" y="4469"/>
                </a:lnTo>
                <a:lnTo>
                  <a:pt x="5244" y="4450"/>
                </a:lnTo>
                <a:lnTo>
                  <a:pt x="5612" y="4189"/>
                </a:lnTo>
                <a:lnTo>
                  <a:pt x="5822" y="4121"/>
                </a:lnTo>
                <a:cubicBezTo>
                  <a:pt x="5865" y="4107"/>
                  <a:pt x="5911" y="4130"/>
                  <a:pt x="5925" y="4173"/>
                </a:cubicBezTo>
                <a:cubicBezTo>
                  <a:pt x="5925" y="4173"/>
                  <a:pt x="5925" y="4174"/>
                  <a:pt x="5925" y="4174"/>
                </a:cubicBezTo>
                <a:lnTo>
                  <a:pt x="6304" y="5023"/>
                </a:lnTo>
                <a:cubicBezTo>
                  <a:pt x="6326" y="5092"/>
                  <a:pt x="6582" y="5071"/>
                  <a:pt x="6879" y="4976"/>
                </a:cubicBezTo>
                <a:lnTo>
                  <a:pt x="6918" y="4964"/>
                </a:lnTo>
                <a:cubicBezTo>
                  <a:pt x="6927" y="4961"/>
                  <a:pt x="6936" y="4958"/>
                  <a:pt x="6945" y="4955"/>
                </a:cubicBezTo>
                <a:cubicBezTo>
                  <a:pt x="7239" y="4857"/>
                  <a:pt x="7455" y="4725"/>
                  <a:pt x="7433" y="4656"/>
                </a:cubicBezTo>
                <a:lnTo>
                  <a:pt x="7433" y="4656"/>
                </a:lnTo>
                <a:lnTo>
                  <a:pt x="7240" y="3747"/>
                </a:lnTo>
                <a:cubicBezTo>
                  <a:pt x="7225" y="3705"/>
                  <a:pt x="7248" y="3659"/>
                  <a:pt x="7291" y="3644"/>
                </a:cubicBezTo>
                <a:cubicBezTo>
                  <a:pt x="7291" y="3644"/>
                  <a:pt x="7292" y="3643"/>
                  <a:pt x="7292" y="3643"/>
                </a:cubicBezTo>
                <a:lnTo>
                  <a:pt x="7502" y="3575"/>
                </a:lnTo>
                <a:lnTo>
                  <a:pt x="7983" y="3569"/>
                </a:lnTo>
                <a:lnTo>
                  <a:pt x="8464" y="3575"/>
                </a:lnTo>
                <a:lnTo>
                  <a:pt x="8674" y="3643"/>
                </a:lnTo>
                <a:cubicBezTo>
                  <a:pt x="8717" y="3657"/>
                  <a:pt x="8741" y="3703"/>
                  <a:pt x="8727" y="3746"/>
                </a:cubicBezTo>
                <a:cubicBezTo>
                  <a:pt x="8727" y="3746"/>
                  <a:pt x="8726" y="3747"/>
                  <a:pt x="8726" y="3747"/>
                </a:cubicBezTo>
                <a:lnTo>
                  <a:pt x="8533" y="4656"/>
                </a:lnTo>
                <a:cubicBezTo>
                  <a:pt x="8511" y="4725"/>
                  <a:pt x="8728" y="4857"/>
                  <a:pt x="9021" y="4955"/>
                </a:cubicBezTo>
                <a:cubicBezTo>
                  <a:pt x="9030" y="4958"/>
                  <a:pt x="9039" y="4961"/>
                  <a:pt x="9049" y="4964"/>
                </a:cubicBezTo>
                <a:lnTo>
                  <a:pt x="9049" y="4964"/>
                </a:lnTo>
                <a:lnTo>
                  <a:pt x="9087" y="4976"/>
                </a:lnTo>
                <a:cubicBezTo>
                  <a:pt x="9384" y="5071"/>
                  <a:pt x="9640" y="5092"/>
                  <a:pt x="9662" y="5023"/>
                </a:cubicBezTo>
                <a:lnTo>
                  <a:pt x="10041" y="4174"/>
                </a:lnTo>
                <a:cubicBezTo>
                  <a:pt x="10054" y="4131"/>
                  <a:pt x="10099" y="4107"/>
                  <a:pt x="10143" y="4121"/>
                </a:cubicBezTo>
                <a:cubicBezTo>
                  <a:pt x="10143" y="4121"/>
                  <a:pt x="10144" y="4121"/>
                  <a:pt x="10144" y="4121"/>
                </a:cubicBezTo>
                <a:lnTo>
                  <a:pt x="10354" y="4189"/>
                </a:lnTo>
                <a:lnTo>
                  <a:pt x="10722" y="4450"/>
                </a:lnTo>
                <a:lnTo>
                  <a:pt x="10745" y="4469"/>
                </a:lnTo>
                <a:lnTo>
                  <a:pt x="11107" y="4739"/>
                </a:lnTo>
                <a:lnTo>
                  <a:pt x="11236" y="4917"/>
                </a:lnTo>
                <a:cubicBezTo>
                  <a:pt x="11263" y="4954"/>
                  <a:pt x="11255" y="5005"/>
                  <a:pt x="11219" y="5031"/>
                </a:cubicBezTo>
                <a:cubicBezTo>
                  <a:pt x="11218" y="5031"/>
                  <a:pt x="11218" y="5032"/>
                  <a:pt x="11218" y="5032"/>
                </a:cubicBezTo>
                <a:lnTo>
                  <a:pt x="10527" y="5654"/>
                </a:lnTo>
                <a:cubicBezTo>
                  <a:pt x="10469" y="5697"/>
                  <a:pt x="10566" y="5931"/>
                  <a:pt x="10746" y="6182"/>
                </a:cubicBezTo>
                <a:cubicBezTo>
                  <a:pt x="10752" y="6190"/>
                  <a:pt x="10758" y="6198"/>
                  <a:pt x="10763" y="6205"/>
                </a:cubicBezTo>
                <a:lnTo>
                  <a:pt x="10763" y="6205"/>
                </a:lnTo>
                <a:lnTo>
                  <a:pt x="10787" y="6238"/>
                </a:lnTo>
                <a:cubicBezTo>
                  <a:pt x="10971" y="6490"/>
                  <a:pt x="11166" y="6657"/>
                  <a:pt x="11225" y="6614"/>
                </a:cubicBezTo>
                <a:lnTo>
                  <a:pt x="12030" y="6150"/>
                </a:lnTo>
                <a:cubicBezTo>
                  <a:pt x="12066" y="6123"/>
                  <a:pt x="12117" y="6130"/>
                  <a:pt x="12144" y="6167"/>
                </a:cubicBezTo>
                <a:cubicBezTo>
                  <a:pt x="12144" y="6167"/>
                  <a:pt x="12145" y="6167"/>
                  <a:pt x="12145" y="6168"/>
                </a:cubicBezTo>
                <a:lnTo>
                  <a:pt x="12145" y="6168"/>
                </a:lnTo>
                <a:lnTo>
                  <a:pt x="12274" y="6346"/>
                </a:lnTo>
                <a:lnTo>
                  <a:pt x="12429" y="6802"/>
                </a:lnTo>
                <a:lnTo>
                  <a:pt x="12571" y="7257"/>
                </a:lnTo>
                <a:lnTo>
                  <a:pt x="12571" y="7477"/>
                </a:lnTo>
                <a:cubicBezTo>
                  <a:pt x="12571" y="7523"/>
                  <a:pt x="12535" y="7559"/>
                  <a:pt x="12490" y="7559"/>
                </a:cubicBezTo>
                <a:cubicBezTo>
                  <a:pt x="12489" y="7559"/>
                  <a:pt x="12489" y="7559"/>
                  <a:pt x="12489" y="7559"/>
                </a:cubicBezTo>
                <a:lnTo>
                  <a:pt x="12489" y="7559"/>
                </a:lnTo>
                <a:lnTo>
                  <a:pt x="11564" y="7657"/>
                </a:lnTo>
                <a:cubicBezTo>
                  <a:pt x="11492" y="7657"/>
                  <a:pt x="11433" y="7903"/>
                  <a:pt x="11431" y="8213"/>
                </a:cubicBezTo>
                <a:cubicBezTo>
                  <a:pt x="11431" y="8222"/>
                  <a:pt x="11431" y="8232"/>
                  <a:pt x="11431" y="8242"/>
                </a:cubicBezTo>
                <a:lnTo>
                  <a:pt x="11431" y="8242"/>
                </a:lnTo>
                <a:lnTo>
                  <a:pt x="11431" y="8282"/>
                </a:lnTo>
                <a:cubicBezTo>
                  <a:pt x="11432" y="8594"/>
                  <a:pt x="11492" y="8844"/>
                  <a:pt x="11564" y="8844"/>
                </a:cubicBezTo>
                <a:lnTo>
                  <a:pt x="11564" y="8844"/>
                </a:lnTo>
                <a:lnTo>
                  <a:pt x="12489" y="8941"/>
                </a:lnTo>
                <a:cubicBezTo>
                  <a:pt x="12533" y="8940"/>
                  <a:pt x="12570" y="8976"/>
                  <a:pt x="12571" y="9022"/>
                </a:cubicBezTo>
                <a:cubicBezTo>
                  <a:pt x="12571" y="9022"/>
                  <a:pt x="12571" y="9023"/>
                  <a:pt x="12571" y="9023"/>
                </a:cubicBezTo>
                <a:lnTo>
                  <a:pt x="12571" y="9023"/>
                </a:lnTo>
                <a:lnTo>
                  <a:pt x="12571" y="9244"/>
                </a:lnTo>
                <a:lnTo>
                  <a:pt x="12428" y="9703"/>
                </a:lnTo>
                <a:lnTo>
                  <a:pt x="12278" y="10149"/>
                </a:lnTo>
                <a:lnTo>
                  <a:pt x="12148" y="10327"/>
                </a:lnTo>
                <a:cubicBezTo>
                  <a:pt x="12122" y="10364"/>
                  <a:pt x="12071" y="10372"/>
                  <a:pt x="12035" y="10346"/>
                </a:cubicBezTo>
                <a:cubicBezTo>
                  <a:pt x="12034" y="10345"/>
                  <a:pt x="12034" y="10345"/>
                  <a:pt x="12033" y="10345"/>
                </a:cubicBezTo>
                <a:lnTo>
                  <a:pt x="11228" y="9880"/>
                </a:lnTo>
                <a:cubicBezTo>
                  <a:pt x="11170" y="9838"/>
                  <a:pt x="10977" y="10003"/>
                  <a:pt x="10794" y="10252"/>
                </a:cubicBezTo>
                <a:cubicBezTo>
                  <a:pt x="10788" y="10260"/>
                  <a:pt x="10783" y="10268"/>
                  <a:pt x="10777" y="10275"/>
                </a:cubicBezTo>
                <a:lnTo>
                  <a:pt x="10777" y="10275"/>
                </a:lnTo>
                <a:lnTo>
                  <a:pt x="10753" y="10308"/>
                </a:lnTo>
                <a:cubicBezTo>
                  <a:pt x="10571" y="10561"/>
                  <a:pt x="10472" y="10798"/>
                  <a:pt x="10531" y="10841"/>
                </a:cubicBezTo>
                <a:lnTo>
                  <a:pt x="11221" y="11463"/>
                </a:lnTo>
                <a:cubicBezTo>
                  <a:pt x="11258" y="11488"/>
                  <a:pt x="11266" y="11539"/>
                  <a:pt x="11241" y="11576"/>
                </a:cubicBezTo>
                <a:cubicBezTo>
                  <a:pt x="11240" y="11577"/>
                  <a:pt x="11240" y="11577"/>
                  <a:pt x="11240" y="11578"/>
                </a:cubicBezTo>
                <a:lnTo>
                  <a:pt x="11240" y="11578"/>
                </a:lnTo>
                <a:lnTo>
                  <a:pt x="11110" y="11756"/>
                </a:lnTo>
                <a:lnTo>
                  <a:pt x="10724" y="12043"/>
                </a:lnTo>
                <a:lnTo>
                  <a:pt x="10335" y="12317"/>
                </a:lnTo>
                <a:lnTo>
                  <a:pt x="10126" y="12385"/>
                </a:lnTo>
                <a:cubicBezTo>
                  <a:pt x="10082" y="12399"/>
                  <a:pt x="10036" y="12376"/>
                  <a:pt x="10023" y="12333"/>
                </a:cubicBezTo>
                <a:cubicBezTo>
                  <a:pt x="10023" y="12333"/>
                  <a:pt x="10022" y="12332"/>
                  <a:pt x="10022" y="12332"/>
                </a:cubicBezTo>
                <a:lnTo>
                  <a:pt x="9644" y="11483"/>
                </a:lnTo>
                <a:cubicBezTo>
                  <a:pt x="9621" y="11415"/>
                  <a:pt x="9369" y="11435"/>
                  <a:pt x="9074" y="11528"/>
                </a:cubicBezTo>
                <a:cubicBezTo>
                  <a:pt x="9067" y="11530"/>
                  <a:pt x="9061" y="11532"/>
                  <a:pt x="9055" y="11535"/>
                </a:cubicBezTo>
                <a:lnTo>
                  <a:pt x="9055" y="11535"/>
                </a:lnTo>
                <a:lnTo>
                  <a:pt x="9046" y="11537"/>
                </a:lnTo>
                <a:lnTo>
                  <a:pt x="9008" y="11550"/>
                </a:lnTo>
                <a:cubicBezTo>
                  <a:pt x="8712" y="11647"/>
                  <a:pt x="8493" y="11781"/>
                  <a:pt x="8515" y="11850"/>
                </a:cubicBezTo>
                <a:lnTo>
                  <a:pt x="8708" y="12759"/>
                </a:lnTo>
                <a:cubicBezTo>
                  <a:pt x="8722" y="12801"/>
                  <a:pt x="8700" y="12848"/>
                  <a:pt x="8657" y="12862"/>
                </a:cubicBezTo>
                <a:cubicBezTo>
                  <a:pt x="8656" y="12863"/>
                  <a:pt x="8656" y="12863"/>
                  <a:pt x="8655" y="12863"/>
                </a:cubicBezTo>
                <a:lnTo>
                  <a:pt x="8446" y="12931"/>
                </a:lnTo>
                <a:lnTo>
                  <a:pt x="7983" y="12937"/>
                </a:lnTo>
                <a:lnTo>
                  <a:pt x="7520" y="12931"/>
                </a:lnTo>
                <a:lnTo>
                  <a:pt x="7311" y="12863"/>
                </a:lnTo>
                <a:cubicBezTo>
                  <a:pt x="7268" y="12849"/>
                  <a:pt x="7244" y="12803"/>
                  <a:pt x="7258" y="12760"/>
                </a:cubicBezTo>
                <a:cubicBezTo>
                  <a:pt x="7258" y="12760"/>
                  <a:pt x="7258" y="12760"/>
                  <a:pt x="7258" y="12759"/>
                </a:cubicBezTo>
                <a:lnTo>
                  <a:pt x="7451" y="11850"/>
                </a:lnTo>
                <a:cubicBezTo>
                  <a:pt x="7473" y="11781"/>
                  <a:pt x="7254" y="11647"/>
                  <a:pt x="6958" y="11550"/>
                </a:cubicBezTo>
                <a:lnTo>
                  <a:pt x="6920" y="11537"/>
                </a:lnTo>
                <a:lnTo>
                  <a:pt x="6912" y="11535"/>
                </a:lnTo>
                <a:cubicBezTo>
                  <a:pt x="6905" y="11532"/>
                  <a:pt x="6899" y="11530"/>
                  <a:pt x="6892" y="11528"/>
                </a:cubicBezTo>
                <a:cubicBezTo>
                  <a:pt x="6597" y="11435"/>
                  <a:pt x="6345" y="11415"/>
                  <a:pt x="6322" y="11483"/>
                </a:cubicBezTo>
                <a:lnTo>
                  <a:pt x="5944" y="12332"/>
                </a:lnTo>
                <a:cubicBezTo>
                  <a:pt x="5931" y="12375"/>
                  <a:pt x="5885" y="12399"/>
                  <a:pt x="5842" y="12386"/>
                </a:cubicBezTo>
                <a:cubicBezTo>
                  <a:pt x="5841" y="12385"/>
                  <a:pt x="5841" y="12385"/>
                  <a:pt x="5841" y="12385"/>
                </a:cubicBezTo>
                <a:lnTo>
                  <a:pt x="5841" y="12385"/>
                </a:lnTo>
                <a:lnTo>
                  <a:pt x="5631" y="12317"/>
                </a:lnTo>
                <a:lnTo>
                  <a:pt x="5242" y="12043"/>
                </a:lnTo>
                <a:lnTo>
                  <a:pt x="4856" y="11756"/>
                </a:lnTo>
                <a:lnTo>
                  <a:pt x="4726" y="11578"/>
                </a:lnTo>
                <a:cubicBezTo>
                  <a:pt x="4700" y="11541"/>
                  <a:pt x="4708" y="11490"/>
                  <a:pt x="4744" y="11464"/>
                </a:cubicBezTo>
                <a:cubicBezTo>
                  <a:pt x="4744" y="11463"/>
                  <a:pt x="4745" y="11463"/>
                  <a:pt x="4745" y="11463"/>
                </a:cubicBezTo>
                <a:lnTo>
                  <a:pt x="5436" y="10841"/>
                </a:lnTo>
                <a:cubicBezTo>
                  <a:pt x="5494" y="10798"/>
                  <a:pt x="5395" y="10561"/>
                  <a:pt x="5213" y="10308"/>
                </a:cubicBezTo>
                <a:lnTo>
                  <a:pt x="5213" y="10308"/>
                </a:lnTo>
                <a:lnTo>
                  <a:pt x="5189" y="10275"/>
                </a:lnTo>
                <a:cubicBezTo>
                  <a:pt x="5184" y="10268"/>
                  <a:pt x="5178" y="10260"/>
                  <a:pt x="5172" y="10252"/>
                </a:cubicBezTo>
                <a:cubicBezTo>
                  <a:pt x="4989" y="10003"/>
                  <a:pt x="4796" y="9838"/>
                  <a:pt x="4738" y="9880"/>
                </a:cubicBezTo>
                <a:lnTo>
                  <a:pt x="4738" y="9880"/>
                </a:lnTo>
                <a:lnTo>
                  <a:pt x="3933" y="10345"/>
                </a:lnTo>
                <a:cubicBezTo>
                  <a:pt x="3897" y="10372"/>
                  <a:pt x="3846" y="10364"/>
                  <a:pt x="3819" y="10328"/>
                </a:cubicBezTo>
                <a:cubicBezTo>
                  <a:pt x="3818" y="10328"/>
                  <a:pt x="3818" y="10327"/>
                  <a:pt x="3818" y="10327"/>
                </a:cubicBezTo>
                <a:lnTo>
                  <a:pt x="3818" y="10327"/>
                </a:lnTo>
                <a:lnTo>
                  <a:pt x="3688" y="10149"/>
                </a:lnTo>
                <a:lnTo>
                  <a:pt x="3538" y="9703"/>
                </a:lnTo>
                <a:lnTo>
                  <a:pt x="3395" y="9244"/>
                </a:lnTo>
                <a:lnTo>
                  <a:pt x="3395" y="9023"/>
                </a:lnTo>
                <a:cubicBezTo>
                  <a:pt x="3395" y="8978"/>
                  <a:pt x="3432" y="8941"/>
                  <a:pt x="3476" y="8941"/>
                </a:cubicBezTo>
                <a:cubicBezTo>
                  <a:pt x="3477" y="8941"/>
                  <a:pt x="3477" y="8941"/>
                  <a:pt x="3478" y="8941"/>
                </a:cubicBezTo>
                <a:lnTo>
                  <a:pt x="3478" y="8941"/>
                </a:lnTo>
                <a:lnTo>
                  <a:pt x="4402" y="8844"/>
                </a:lnTo>
                <a:cubicBezTo>
                  <a:pt x="4475" y="8844"/>
                  <a:pt x="4534" y="8594"/>
                  <a:pt x="4535" y="8282"/>
                </a:cubicBezTo>
                <a:lnTo>
                  <a:pt x="4535" y="8268"/>
                </a:lnTo>
                <a:lnTo>
                  <a:pt x="4535" y="8266"/>
                </a:lnTo>
                <a:cubicBezTo>
                  <a:pt x="4535" y="8257"/>
                  <a:pt x="4535" y="8249"/>
                  <a:pt x="4535" y="8240"/>
                </a:cubicBezTo>
                <a:lnTo>
                  <a:pt x="4535" y="8242"/>
                </a:lnTo>
                <a:close/>
              </a:path>
            </a:pathLst>
          </a:custGeom>
          <a:solidFill>
            <a:srgbClr val="0000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sp>
        <p:nvSpPr>
          <p:cNvPr id="1342" name="Freeform 564"/>
          <p:cNvSpPr>
            <a:spLocks noEditPoints="1"/>
          </p:cNvSpPr>
          <p:nvPr/>
        </p:nvSpPr>
        <p:spPr bwMode="auto">
          <a:xfrm>
            <a:off x="5124451" y="3206751"/>
            <a:ext cx="2073275" cy="2112962"/>
          </a:xfrm>
          <a:custGeom>
            <a:avLst/>
            <a:gdLst>
              <a:gd name="T0" fmla="*/ 12303 w 15966"/>
              <a:gd name="T1" fmla="*/ 14207 h 16076"/>
              <a:gd name="T2" fmla="*/ 991 w 15966"/>
              <a:gd name="T3" fmla="*/ 5970 h 16076"/>
              <a:gd name="T4" fmla="*/ 4535 w 15966"/>
              <a:gd name="T5" fmla="*/ 8213 h 16076"/>
              <a:gd name="T6" fmla="*/ 3478 w 15966"/>
              <a:gd name="T7" fmla="*/ 7559 h 16076"/>
              <a:gd name="T8" fmla="*/ 3395 w 15966"/>
              <a:gd name="T9" fmla="*/ 7257 h 16076"/>
              <a:gd name="T10" fmla="*/ 3821 w 15966"/>
              <a:gd name="T11" fmla="*/ 6168 h 16076"/>
              <a:gd name="T12" fmla="*/ 3936 w 15966"/>
              <a:gd name="T13" fmla="*/ 6150 h 16076"/>
              <a:gd name="T14" fmla="*/ 5179 w 15966"/>
              <a:gd name="T15" fmla="*/ 6238 h 16076"/>
              <a:gd name="T16" fmla="*/ 5439 w 15966"/>
              <a:gd name="T17" fmla="*/ 5654 h 16076"/>
              <a:gd name="T18" fmla="*/ 4730 w 15966"/>
              <a:gd name="T19" fmla="*/ 4917 h 16076"/>
              <a:gd name="T20" fmla="*/ 5244 w 15966"/>
              <a:gd name="T21" fmla="*/ 4450 h 16076"/>
              <a:gd name="T22" fmla="*/ 5925 w 15966"/>
              <a:gd name="T23" fmla="*/ 4173 h 16076"/>
              <a:gd name="T24" fmla="*/ 6879 w 15966"/>
              <a:gd name="T25" fmla="*/ 4976 h 16076"/>
              <a:gd name="T26" fmla="*/ 7433 w 15966"/>
              <a:gd name="T27" fmla="*/ 4656 h 16076"/>
              <a:gd name="T28" fmla="*/ 7291 w 15966"/>
              <a:gd name="T29" fmla="*/ 3644 h 16076"/>
              <a:gd name="T30" fmla="*/ 7983 w 15966"/>
              <a:gd name="T31" fmla="*/ 3569 h 16076"/>
              <a:gd name="T32" fmla="*/ 8727 w 15966"/>
              <a:gd name="T33" fmla="*/ 3746 h 16076"/>
              <a:gd name="T34" fmla="*/ 9021 w 15966"/>
              <a:gd name="T35" fmla="*/ 4955 h 16076"/>
              <a:gd name="T36" fmla="*/ 9087 w 15966"/>
              <a:gd name="T37" fmla="*/ 4976 h 16076"/>
              <a:gd name="T38" fmla="*/ 10143 w 15966"/>
              <a:gd name="T39" fmla="*/ 4121 h 16076"/>
              <a:gd name="T40" fmla="*/ 10722 w 15966"/>
              <a:gd name="T41" fmla="*/ 4450 h 16076"/>
              <a:gd name="T42" fmla="*/ 11236 w 15966"/>
              <a:gd name="T43" fmla="*/ 4917 h 16076"/>
              <a:gd name="T44" fmla="*/ 10527 w 15966"/>
              <a:gd name="T45" fmla="*/ 5654 h 16076"/>
              <a:gd name="T46" fmla="*/ 10763 w 15966"/>
              <a:gd name="T47" fmla="*/ 6205 h 16076"/>
              <a:gd name="T48" fmla="*/ 12030 w 15966"/>
              <a:gd name="T49" fmla="*/ 6150 h 16076"/>
              <a:gd name="T50" fmla="*/ 12145 w 15966"/>
              <a:gd name="T51" fmla="*/ 6168 h 16076"/>
              <a:gd name="T52" fmla="*/ 12571 w 15966"/>
              <a:gd name="T53" fmla="*/ 7257 h 16076"/>
              <a:gd name="T54" fmla="*/ 12489 w 15966"/>
              <a:gd name="T55" fmla="*/ 7559 h 16076"/>
              <a:gd name="T56" fmla="*/ 11431 w 15966"/>
              <a:gd name="T57" fmla="*/ 8213 h 16076"/>
              <a:gd name="T58" fmla="*/ 11431 w 15966"/>
              <a:gd name="T59" fmla="*/ 8282 h 16076"/>
              <a:gd name="T60" fmla="*/ 12489 w 15966"/>
              <a:gd name="T61" fmla="*/ 8941 h 16076"/>
              <a:gd name="T62" fmla="*/ 12571 w 15966"/>
              <a:gd name="T63" fmla="*/ 9023 h 16076"/>
              <a:gd name="T64" fmla="*/ 12278 w 15966"/>
              <a:gd name="T65" fmla="*/ 10149 h 16076"/>
              <a:gd name="T66" fmla="*/ 12033 w 15966"/>
              <a:gd name="T67" fmla="*/ 10345 h 16076"/>
              <a:gd name="T68" fmla="*/ 10777 w 15966"/>
              <a:gd name="T69" fmla="*/ 10275 h 16076"/>
              <a:gd name="T70" fmla="*/ 10531 w 15966"/>
              <a:gd name="T71" fmla="*/ 10841 h 16076"/>
              <a:gd name="T72" fmla="*/ 11240 w 15966"/>
              <a:gd name="T73" fmla="*/ 11578 h 16076"/>
              <a:gd name="T74" fmla="*/ 10724 w 15966"/>
              <a:gd name="T75" fmla="*/ 12043 h 16076"/>
              <a:gd name="T76" fmla="*/ 10023 w 15966"/>
              <a:gd name="T77" fmla="*/ 12333 h 16076"/>
              <a:gd name="T78" fmla="*/ 9074 w 15966"/>
              <a:gd name="T79" fmla="*/ 11528 h 16076"/>
              <a:gd name="T80" fmla="*/ 9046 w 15966"/>
              <a:gd name="T81" fmla="*/ 11537 h 16076"/>
              <a:gd name="T82" fmla="*/ 8708 w 15966"/>
              <a:gd name="T83" fmla="*/ 12759 h 16076"/>
              <a:gd name="T84" fmla="*/ 8446 w 15966"/>
              <a:gd name="T85" fmla="*/ 12931 h 16076"/>
              <a:gd name="T86" fmla="*/ 7311 w 15966"/>
              <a:gd name="T87" fmla="*/ 12863 h 16076"/>
              <a:gd name="T88" fmla="*/ 7451 w 15966"/>
              <a:gd name="T89" fmla="*/ 11850 h 16076"/>
              <a:gd name="T90" fmla="*/ 6912 w 15966"/>
              <a:gd name="T91" fmla="*/ 11535 h 16076"/>
              <a:gd name="T92" fmla="*/ 5944 w 15966"/>
              <a:gd name="T93" fmla="*/ 12332 h 16076"/>
              <a:gd name="T94" fmla="*/ 5841 w 15966"/>
              <a:gd name="T95" fmla="*/ 12385 h 16076"/>
              <a:gd name="T96" fmla="*/ 4856 w 15966"/>
              <a:gd name="T97" fmla="*/ 11756 h 16076"/>
              <a:gd name="T98" fmla="*/ 4745 w 15966"/>
              <a:gd name="T99" fmla="*/ 11463 h 16076"/>
              <a:gd name="T100" fmla="*/ 5213 w 15966"/>
              <a:gd name="T101" fmla="*/ 10308 h 16076"/>
              <a:gd name="T102" fmla="*/ 4738 w 15966"/>
              <a:gd name="T103" fmla="*/ 9880 h 16076"/>
              <a:gd name="T104" fmla="*/ 3819 w 15966"/>
              <a:gd name="T105" fmla="*/ 10328 h 16076"/>
              <a:gd name="T106" fmla="*/ 3688 w 15966"/>
              <a:gd name="T107" fmla="*/ 10149 h 16076"/>
              <a:gd name="T108" fmla="*/ 3395 w 15966"/>
              <a:gd name="T109" fmla="*/ 9023 h 16076"/>
              <a:gd name="T110" fmla="*/ 3478 w 15966"/>
              <a:gd name="T111" fmla="*/ 8941 h 16076"/>
              <a:gd name="T112" fmla="*/ 4535 w 15966"/>
              <a:gd name="T113" fmla="*/ 8268 h 16076"/>
              <a:gd name="T114" fmla="*/ 4535 w 15966"/>
              <a:gd name="T115" fmla="*/ 8242 h 16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66" h="16076">
                <a:moveTo>
                  <a:pt x="991" y="5970"/>
                </a:moveTo>
                <a:cubicBezTo>
                  <a:pt x="0" y="9004"/>
                  <a:pt x="1079" y="12332"/>
                  <a:pt x="3663" y="14207"/>
                </a:cubicBezTo>
                <a:cubicBezTo>
                  <a:pt x="6240" y="16076"/>
                  <a:pt x="9726" y="16076"/>
                  <a:pt x="12303" y="14207"/>
                </a:cubicBezTo>
                <a:cubicBezTo>
                  <a:pt x="14887" y="12332"/>
                  <a:pt x="15966" y="9004"/>
                  <a:pt x="14975" y="5970"/>
                </a:cubicBezTo>
                <a:cubicBezTo>
                  <a:pt x="13714" y="2108"/>
                  <a:pt x="9561" y="0"/>
                  <a:pt x="5700" y="1261"/>
                </a:cubicBezTo>
                <a:cubicBezTo>
                  <a:pt x="3469" y="1989"/>
                  <a:pt x="1719" y="3739"/>
                  <a:pt x="991" y="5970"/>
                </a:cubicBezTo>
                <a:close/>
                <a:moveTo>
                  <a:pt x="4535" y="8242"/>
                </a:moveTo>
                <a:lnTo>
                  <a:pt x="4535" y="8233"/>
                </a:lnTo>
                <a:cubicBezTo>
                  <a:pt x="4535" y="8226"/>
                  <a:pt x="4535" y="8220"/>
                  <a:pt x="4535" y="8213"/>
                </a:cubicBezTo>
                <a:cubicBezTo>
                  <a:pt x="4533" y="7903"/>
                  <a:pt x="4474" y="7657"/>
                  <a:pt x="4402" y="7657"/>
                </a:cubicBezTo>
                <a:lnTo>
                  <a:pt x="4402" y="7657"/>
                </a:lnTo>
                <a:lnTo>
                  <a:pt x="3478" y="7559"/>
                </a:lnTo>
                <a:cubicBezTo>
                  <a:pt x="3433" y="7560"/>
                  <a:pt x="3396" y="7524"/>
                  <a:pt x="3395" y="7479"/>
                </a:cubicBezTo>
                <a:cubicBezTo>
                  <a:pt x="3395" y="7478"/>
                  <a:pt x="3395" y="7478"/>
                  <a:pt x="3395" y="7477"/>
                </a:cubicBezTo>
                <a:lnTo>
                  <a:pt x="3395" y="7257"/>
                </a:lnTo>
                <a:lnTo>
                  <a:pt x="3538" y="6802"/>
                </a:lnTo>
                <a:lnTo>
                  <a:pt x="3692" y="6346"/>
                </a:lnTo>
                <a:lnTo>
                  <a:pt x="3821" y="6168"/>
                </a:lnTo>
                <a:cubicBezTo>
                  <a:pt x="3848" y="6131"/>
                  <a:pt x="3899" y="6123"/>
                  <a:pt x="3935" y="6149"/>
                </a:cubicBezTo>
                <a:cubicBezTo>
                  <a:pt x="3935" y="6149"/>
                  <a:pt x="3936" y="6150"/>
                  <a:pt x="3936" y="6150"/>
                </a:cubicBezTo>
                <a:lnTo>
                  <a:pt x="3936" y="6150"/>
                </a:lnTo>
                <a:lnTo>
                  <a:pt x="4741" y="6614"/>
                </a:lnTo>
                <a:cubicBezTo>
                  <a:pt x="4800" y="6657"/>
                  <a:pt x="4995" y="6490"/>
                  <a:pt x="5179" y="6238"/>
                </a:cubicBezTo>
                <a:lnTo>
                  <a:pt x="5179" y="6238"/>
                </a:lnTo>
                <a:lnTo>
                  <a:pt x="5203" y="6205"/>
                </a:lnTo>
                <a:cubicBezTo>
                  <a:pt x="5209" y="6198"/>
                  <a:pt x="5214" y="6190"/>
                  <a:pt x="5220" y="6182"/>
                </a:cubicBezTo>
                <a:cubicBezTo>
                  <a:pt x="5400" y="5931"/>
                  <a:pt x="5497" y="5697"/>
                  <a:pt x="5439" y="5654"/>
                </a:cubicBezTo>
                <a:lnTo>
                  <a:pt x="4748" y="5032"/>
                </a:lnTo>
                <a:cubicBezTo>
                  <a:pt x="4712" y="5006"/>
                  <a:pt x="4703" y="4955"/>
                  <a:pt x="4729" y="4918"/>
                </a:cubicBezTo>
                <a:cubicBezTo>
                  <a:pt x="4729" y="4918"/>
                  <a:pt x="4730" y="4918"/>
                  <a:pt x="4730" y="4917"/>
                </a:cubicBezTo>
                <a:lnTo>
                  <a:pt x="4860" y="4739"/>
                </a:lnTo>
                <a:lnTo>
                  <a:pt x="5221" y="4469"/>
                </a:lnTo>
                <a:lnTo>
                  <a:pt x="5244" y="4450"/>
                </a:lnTo>
                <a:lnTo>
                  <a:pt x="5612" y="4189"/>
                </a:lnTo>
                <a:lnTo>
                  <a:pt x="5822" y="4121"/>
                </a:lnTo>
                <a:cubicBezTo>
                  <a:pt x="5865" y="4107"/>
                  <a:pt x="5911" y="4130"/>
                  <a:pt x="5925" y="4173"/>
                </a:cubicBezTo>
                <a:cubicBezTo>
                  <a:pt x="5925" y="4173"/>
                  <a:pt x="5925" y="4174"/>
                  <a:pt x="5925" y="4174"/>
                </a:cubicBezTo>
                <a:lnTo>
                  <a:pt x="6304" y="5023"/>
                </a:lnTo>
                <a:cubicBezTo>
                  <a:pt x="6326" y="5092"/>
                  <a:pt x="6582" y="5071"/>
                  <a:pt x="6879" y="4976"/>
                </a:cubicBezTo>
                <a:lnTo>
                  <a:pt x="6918" y="4964"/>
                </a:lnTo>
                <a:cubicBezTo>
                  <a:pt x="6927" y="4961"/>
                  <a:pt x="6936" y="4958"/>
                  <a:pt x="6945" y="4955"/>
                </a:cubicBezTo>
                <a:cubicBezTo>
                  <a:pt x="7239" y="4857"/>
                  <a:pt x="7455" y="4725"/>
                  <a:pt x="7433" y="4656"/>
                </a:cubicBezTo>
                <a:lnTo>
                  <a:pt x="7433" y="4656"/>
                </a:lnTo>
                <a:lnTo>
                  <a:pt x="7240" y="3747"/>
                </a:lnTo>
                <a:cubicBezTo>
                  <a:pt x="7225" y="3705"/>
                  <a:pt x="7248" y="3659"/>
                  <a:pt x="7291" y="3644"/>
                </a:cubicBezTo>
                <a:cubicBezTo>
                  <a:pt x="7291" y="3644"/>
                  <a:pt x="7292" y="3643"/>
                  <a:pt x="7292" y="3643"/>
                </a:cubicBezTo>
                <a:lnTo>
                  <a:pt x="7502" y="3575"/>
                </a:lnTo>
                <a:lnTo>
                  <a:pt x="7983" y="3569"/>
                </a:lnTo>
                <a:lnTo>
                  <a:pt x="8464" y="3575"/>
                </a:lnTo>
                <a:lnTo>
                  <a:pt x="8674" y="3643"/>
                </a:lnTo>
                <a:cubicBezTo>
                  <a:pt x="8717" y="3657"/>
                  <a:pt x="8741" y="3703"/>
                  <a:pt x="8727" y="3746"/>
                </a:cubicBezTo>
                <a:cubicBezTo>
                  <a:pt x="8727" y="3746"/>
                  <a:pt x="8726" y="3747"/>
                  <a:pt x="8726" y="3747"/>
                </a:cubicBezTo>
                <a:lnTo>
                  <a:pt x="8533" y="4656"/>
                </a:lnTo>
                <a:cubicBezTo>
                  <a:pt x="8511" y="4725"/>
                  <a:pt x="8728" y="4857"/>
                  <a:pt x="9021" y="4955"/>
                </a:cubicBezTo>
                <a:cubicBezTo>
                  <a:pt x="9030" y="4958"/>
                  <a:pt x="9039" y="4961"/>
                  <a:pt x="9049" y="4964"/>
                </a:cubicBezTo>
                <a:lnTo>
                  <a:pt x="9049" y="4964"/>
                </a:lnTo>
                <a:lnTo>
                  <a:pt x="9087" y="4976"/>
                </a:lnTo>
                <a:cubicBezTo>
                  <a:pt x="9384" y="5071"/>
                  <a:pt x="9640" y="5092"/>
                  <a:pt x="9662" y="5023"/>
                </a:cubicBezTo>
                <a:lnTo>
                  <a:pt x="10041" y="4174"/>
                </a:lnTo>
                <a:cubicBezTo>
                  <a:pt x="10054" y="4131"/>
                  <a:pt x="10099" y="4107"/>
                  <a:pt x="10143" y="4121"/>
                </a:cubicBezTo>
                <a:cubicBezTo>
                  <a:pt x="10143" y="4121"/>
                  <a:pt x="10144" y="4121"/>
                  <a:pt x="10144" y="4121"/>
                </a:cubicBezTo>
                <a:lnTo>
                  <a:pt x="10354" y="4189"/>
                </a:lnTo>
                <a:lnTo>
                  <a:pt x="10722" y="4450"/>
                </a:lnTo>
                <a:lnTo>
                  <a:pt x="10745" y="4469"/>
                </a:lnTo>
                <a:lnTo>
                  <a:pt x="11107" y="4739"/>
                </a:lnTo>
                <a:lnTo>
                  <a:pt x="11236" y="4917"/>
                </a:lnTo>
                <a:cubicBezTo>
                  <a:pt x="11263" y="4954"/>
                  <a:pt x="11255" y="5005"/>
                  <a:pt x="11219" y="5031"/>
                </a:cubicBezTo>
                <a:cubicBezTo>
                  <a:pt x="11218" y="5031"/>
                  <a:pt x="11218" y="5032"/>
                  <a:pt x="11218" y="5032"/>
                </a:cubicBezTo>
                <a:lnTo>
                  <a:pt x="10527" y="5654"/>
                </a:lnTo>
                <a:cubicBezTo>
                  <a:pt x="10469" y="5697"/>
                  <a:pt x="10566" y="5931"/>
                  <a:pt x="10746" y="6182"/>
                </a:cubicBezTo>
                <a:cubicBezTo>
                  <a:pt x="10752" y="6190"/>
                  <a:pt x="10758" y="6198"/>
                  <a:pt x="10763" y="6205"/>
                </a:cubicBezTo>
                <a:lnTo>
                  <a:pt x="10763" y="6205"/>
                </a:lnTo>
                <a:lnTo>
                  <a:pt x="10787" y="6238"/>
                </a:lnTo>
                <a:cubicBezTo>
                  <a:pt x="10971" y="6490"/>
                  <a:pt x="11166" y="6657"/>
                  <a:pt x="11225" y="6614"/>
                </a:cubicBezTo>
                <a:lnTo>
                  <a:pt x="12030" y="6150"/>
                </a:lnTo>
                <a:cubicBezTo>
                  <a:pt x="12066" y="6123"/>
                  <a:pt x="12117" y="6130"/>
                  <a:pt x="12144" y="6167"/>
                </a:cubicBezTo>
                <a:cubicBezTo>
                  <a:pt x="12144" y="6167"/>
                  <a:pt x="12145" y="6167"/>
                  <a:pt x="12145" y="6168"/>
                </a:cubicBezTo>
                <a:lnTo>
                  <a:pt x="12145" y="6168"/>
                </a:lnTo>
                <a:lnTo>
                  <a:pt x="12274" y="6346"/>
                </a:lnTo>
                <a:lnTo>
                  <a:pt x="12429" y="6802"/>
                </a:lnTo>
                <a:lnTo>
                  <a:pt x="12571" y="7257"/>
                </a:lnTo>
                <a:lnTo>
                  <a:pt x="12571" y="7477"/>
                </a:lnTo>
                <a:cubicBezTo>
                  <a:pt x="12571" y="7523"/>
                  <a:pt x="12535" y="7559"/>
                  <a:pt x="12490" y="7559"/>
                </a:cubicBezTo>
                <a:cubicBezTo>
                  <a:pt x="12489" y="7559"/>
                  <a:pt x="12489" y="7559"/>
                  <a:pt x="12489" y="7559"/>
                </a:cubicBezTo>
                <a:lnTo>
                  <a:pt x="12489" y="7559"/>
                </a:lnTo>
                <a:lnTo>
                  <a:pt x="11564" y="7657"/>
                </a:lnTo>
                <a:cubicBezTo>
                  <a:pt x="11492" y="7657"/>
                  <a:pt x="11433" y="7903"/>
                  <a:pt x="11431" y="8213"/>
                </a:cubicBezTo>
                <a:cubicBezTo>
                  <a:pt x="11431" y="8222"/>
                  <a:pt x="11431" y="8232"/>
                  <a:pt x="11431" y="8242"/>
                </a:cubicBezTo>
                <a:lnTo>
                  <a:pt x="11431" y="8242"/>
                </a:lnTo>
                <a:lnTo>
                  <a:pt x="11431" y="8282"/>
                </a:lnTo>
                <a:cubicBezTo>
                  <a:pt x="11432" y="8594"/>
                  <a:pt x="11492" y="8844"/>
                  <a:pt x="11564" y="8844"/>
                </a:cubicBezTo>
                <a:lnTo>
                  <a:pt x="11564" y="8844"/>
                </a:lnTo>
                <a:lnTo>
                  <a:pt x="12489" y="8941"/>
                </a:lnTo>
                <a:cubicBezTo>
                  <a:pt x="12533" y="8940"/>
                  <a:pt x="12570" y="8976"/>
                  <a:pt x="12571" y="9022"/>
                </a:cubicBezTo>
                <a:cubicBezTo>
                  <a:pt x="12571" y="9022"/>
                  <a:pt x="12571" y="9023"/>
                  <a:pt x="12571" y="9023"/>
                </a:cubicBezTo>
                <a:lnTo>
                  <a:pt x="12571" y="9023"/>
                </a:lnTo>
                <a:lnTo>
                  <a:pt x="12571" y="9244"/>
                </a:lnTo>
                <a:lnTo>
                  <a:pt x="12428" y="9703"/>
                </a:lnTo>
                <a:lnTo>
                  <a:pt x="12278" y="10149"/>
                </a:lnTo>
                <a:lnTo>
                  <a:pt x="12148" y="10327"/>
                </a:lnTo>
                <a:cubicBezTo>
                  <a:pt x="12122" y="10364"/>
                  <a:pt x="12071" y="10372"/>
                  <a:pt x="12035" y="10346"/>
                </a:cubicBezTo>
                <a:cubicBezTo>
                  <a:pt x="12034" y="10345"/>
                  <a:pt x="12034" y="10345"/>
                  <a:pt x="12033" y="10345"/>
                </a:cubicBezTo>
                <a:lnTo>
                  <a:pt x="11228" y="9880"/>
                </a:lnTo>
                <a:cubicBezTo>
                  <a:pt x="11170" y="9838"/>
                  <a:pt x="10977" y="10003"/>
                  <a:pt x="10794" y="10252"/>
                </a:cubicBezTo>
                <a:cubicBezTo>
                  <a:pt x="10788" y="10260"/>
                  <a:pt x="10783" y="10268"/>
                  <a:pt x="10777" y="10275"/>
                </a:cubicBezTo>
                <a:lnTo>
                  <a:pt x="10777" y="10275"/>
                </a:lnTo>
                <a:lnTo>
                  <a:pt x="10753" y="10308"/>
                </a:lnTo>
                <a:cubicBezTo>
                  <a:pt x="10571" y="10561"/>
                  <a:pt x="10472" y="10798"/>
                  <a:pt x="10531" y="10841"/>
                </a:cubicBezTo>
                <a:lnTo>
                  <a:pt x="11221" y="11463"/>
                </a:lnTo>
                <a:cubicBezTo>
                  <a:pt x="11258" y="11488"/>
                  <a:pt x="11266" y="11539"/>
                  <a:pt x="11241" y="11576"/>
                </a:cubicBezTo>
                <a:cubicBezTo>
                  <a:pt x="11240" y="11577"/>
                  <a:pt x="11240" y="11577"/>
                  <a:pt x="11240" y="11578"/>
                </a:cubicBezTo>
                <a:lnTo>
                  <a:pt x="11240" y="11578"/>
                </a:lnTo>
                <a:lnTo>
                  <a:pt x="11110" y="11756"/>
                </a:lnTo>
                <a:lnTo>
                  <a:pt x="10724" y="12043"/>
                </a:lnTo>
                <a:lnTo>
                  <a:pt x="10335" y="12317"/>
                </a:lnTo>
                <a:lnTo>
                  <a:pt x="10126" y="12385"/>
                </a:lnTo>
                <a:cubicBezTo>
                  <a:pt x="10082" y="12399"/>
                  <a:pt x="10036" y="12376"/>
                  <a:pt x="10023" y="12333"/>
                </a:cubicBezTo>
                <a:cubicBezTo>
                  <a:pt x="10023" y="12333"/>
                  <a:pt x="10022" y="12332"/>
                  <a:pt x="10022" y="12332"/>
                </a:cubicBezTo>
                <a:lnTo>
                  <a:pt x="9644" y="11483"/>
                </a:lnTo>
                <a:cubicBezTo>
                  <a:pt x="9621" y="11415"/>
                  <a:pt x="9369" y="11435"/>
                  <a:pt x="9074" y="11528"/>
                </a:cubicBezTo>
                <a:cubicBezTo>
                  <a:pt x="9067" y="11530"/>
                  <a:pt x="9061" y="11532"/>
                  <a:pt x="9055" y="11535"/>
                </a:cubicBezTo>
                <a:lnTo>
                  <a:pt x="9055" y="11535"/>
                </a:lnTo>
                <a:lnTo>
                  <a:pt x="9046" y="11537"/>
                </a:lnTo>
                <a:lnTo>
                  <a:pt x="9008" y="11550"/>
                </a:lnTo>
                <a:cubicBezTo>
                  <a:pt x="8712" y="11647"/>
                  <a:pt x="8493" y="11781"/>
                  <a:pt x="8515" y="11850"/>
                </a:cubicBezTo>
                <a:lnTo>
                  <a:pt x="8708" y="12759"/>
                </a:lnTo>
                <a:cubicBezTo>
                  <a:pt x="8722" y="12801"/>
                  <a:pt x="8700" y="12848"/>
                  <a:pt x="8657" y="12862"/>
                </a:cubicBezTo>
                <a:cubicBezTo>
                  <a:pt x="8656" y="12863"/>
                  <a:pt x="8656" y="12863"/>
                  <a:pt x="8655" y="12863"/>
                </a:cubicBezTo>
                <a:lnTo>
                  <a:pt x="8446" y="12931"/>
                </a:lnTo>
                <a:lnTo>
                  <a:pt x="7983" y="12937"/>
                </a:lnTo>
                <a:lnTo>
                  <a:pt x="7520" y="12931"/>
                </a:lnTo>
                <a:lnTo>
                  <a:pt x="7311" y="12863"/>
                </a:lnTo>
                <a:cubicBezTo>
                  <a:pt x="7268" y="12849"/>
                  <a:pt x="7244" y="12803"/>
                  <a:pt x="7258" y="12760"/>
                </a:cubicBezTo>
                <a:cubicBezTo>
                  <a:pt x="7258" y="12760"/>
                  <a:pt x="7258" y="12760"/>
                  <a:pt x="7258" y="12759"/>
                </a:cubicBezTo>
                <a:lnTo>
                  <a:pt x="7451" y="11850"/>
                </a:lnTo>
                <a:cubicBezTo>
                  <a:pt x="7473" y="11781"/>
                  <a:pt x="7254" y="11647"/>
                  <a:pt x="6958" y="11550"/>
                </a:cubicBezTo>
                <a:lnTo>
                  <a:pt x="6920" y="11537"/>
                </a:lnTo>
                <a:lnTo>
                  <a:pt x="6912" y="11535"/>
                </a:lnTo>
                <a:cubicBezTo>
                  <a:pt x="6905" y="11532"/>
                  <a:pt x="6899" y="11530"/>
                  <a:pt x="6892" y="11528"/>
                </a:cubicBezTo>
                <a:cubicBezTo>
                  <a:pt x="6597" y="11435"/>
                  <a:pt x="6345" y="11415"/>
                  <a:pt x="6322" y="11483"/>
                </a:cubicBezTo>
                <a:lnTo>
                  <a:pt x="5944" y="12332"/>
                </a:lnTo>
                <a:cubicBezTo>
                  <a:pt x="5931" y="12375"/>
                  <a:pt x="5885" y="12399"/>
                  <a:pt x="5842" y="12386"/>
                </a:cubicBezTo>
                <a:cubicBezTo>
                  <a:pt x="5841" y="12385"/>
                  <a:pt x="5841" y="12385"/>
                  <a:pt x="5841" y="12385"/>
                </a:cubicBezTo>
                <a:lnTo>
                  <a:pt x="5841" y="12385"/>
                </a:lnTo>
                <a:lnTo>
                  <a:pt x="5631" y="12317"/>
                </a:lnTo>
                <a:lnTo>
                  <a:pt x="5242" y="12043"/>
                </a:lnTo>
                <a:lnTo>
                  <a:pt x="4856" y="11756"/>
                </a:lnTo>
                <a:lnTo>
                  <a:pt x="4726" y="11578"/>
                </a:lnTo>
                <a:cubicBezTo>
                  <a:pt x="4700" y="11541"/>
                  <a:pt x="4708" y="11490"/>
                  <a:pt x="4744" y="11464"/>
                </a:cubicBezTo>
                <a:cubicBezTo>
                  <a:pt x="4744" y="11463"/>
                  <a:pt x="4745" y="11463"/>
                  <a:pt x="4745" y="11463"/>
                </a:cubicBezTo>
                <a:lnTo>
                  <a:pt x="5436" y="10841"/>
                </a:lnTo>
                <a:cubicBezTo>
                  <a:pt x="5494" y="10798"/>
                  <a:pt x="5395" y="10561"/>
                  <a:pt x="5213" y="10308"/>
                </a:cubicBezTo>
                <a:lnTo>
                  <a:pt x="5213" y="10308"/>
                </a:lnTo>
                <a:lnTo>
                  <a:pt x="5189" y="10275"/>
                </a:lnTo>
                <a:cubicBezTo>
                  <a:pt x="5184" y="10268"/>
                  <a:pt x="5178" y="10260"/>
                  <a:pt x="5172" y="10252"/>
                </a:cubicBezTo>
                <a:cubicBezTo>
                  <a:pt x="4989" y="10003"/>
                  <a:pt x="4796" y="9838"/>
                  <a:pt x="4738" y="9880"/>
                </a:cubicBezTo>
                <a:lnTo>
                  <a:pt x="4738" y="9880"/>
                </a:lnTo>
                <a:lnTo>
                  <a:pt x="3933" y="10345"/>
                </a:lnTo>
                <a:cubicBezTo>
                  <a:pt x="3897" y="10372"/>
                  <a:pt x="3846" y="10364"/>
                  <a:pt x="3819" y="10328"/>
                </a:cubicBezTo>
                <a:cubicBezTo>
                  <a:pt x="3818" y="10328"/>
                  <a:pt x="3818" y="10327"/>
                  <a:pt x="3818" y="10327"/>
                </a:cubicBezTo>
                <a:lnTo>
                  <a:pt x="3818" y="10327"/>
                </a:lnTo>
                <a:lnTo>
                  <a:pt x="3688" y="10149"/>
                </a:lnTo>
                <a:lnTo>
                  <a:pt x="3538" y="9703"/>
                </a:lnTo>
                <a:lnTo>
                  <a:pt x="3395" y="9244"/>
                </a:lnTo>
                <a:lnTo>
                  <a:pt x="3395" y="9023"/>
                </a:lnTo>
                <a:cubicBezTo>
                  <a:pt x="3395" y="8978"/>
                  <a:pt x="3432" y="8941"/>
                  <a:pt x="3476" y="8941"/>
                </a:cubicBezTo>
                <a:cubicBezTo>
                  <a:pt x="3477" y="8941"/>
                  <a:pt x="3477" y="8941"/>
                  <a:pt x="3478" y="8941"/>
                </a:cubicBezTo>
                <a:lnTo>
                  <a:pt x="3478" y="8941"/>
                </a:lnTo>
                <a:lnTo>
                  <a:pt x="4402" y="8844"/>
                </a:lnTo>
                <a:cubicBezTo>
                  <a:pt x="4475" y="8844"/>
                  <a:pt x="4534" y="8594"/>
                  <a:pt x="4535" y="8282"/>
                </a:cubicBezTo>
                <a:lnTo>
                  <a:pt x="4535" y="8268"/>
                </a:lnTo>
                <a:lnTo>
                  <a:pt x="4535" y="8266"/>
                </a:lnTo>
                <a:cubicBezTo>
                  <a:pt x="4535" y="8257"/>
                  <a:pt x="4535" y="8249"/>
                  <a:pt x="4535" y="8240"/>
                </a:cubicBezTo>
                <a:lnTo>
                  <a:pt x="4535" y="824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1000">
              <a:latin typeface="Verdana" panose="020B0604030504040204" pitchFamily="34" charset="0"/>
              <a:ea typeface="Verdana" panose="020B0604030504040204" pitchFamily="34" charset="0"/>
              <a:cs typeface="Verdana" panose="020B0604030504040204" pitchFamily="34" charset="0"/>
            </a:endParaRPr>
          </a:p>
        </p:txBody>
      </p:sp>
      <p:grpSp>
        <p:nvGrpSpPr>
          <p:cNvPr id="1553" name="Group 577"/>
          <p:cNvGrpSpPr>
            <a:grpSpLocks noChangeAspect="1"/>
          </p:cNvGrpSpPr>
          <p:nvPr/>
        </p:nvGrpSpPr>
        <p:grpSpPr bwMode="auto">
          <a:xfrm>
            <a:off x="7445376" y="3292476"/>
            <a:ext cx="1939925" cy="1971675"/>
            <a:chOff x="3730" y="2074"/>
            <a:chExt cx="1222" cy="1242"/>
          </a:xfrm>
        </p:grpSpPr>
        <p:sp>
          <p:nvSpPr>
            <p:cNvPr id="1554" name="AutoShape 576"/>
            <p:cNvSpPr>
              <a:spLocks noChangeAspect="1" noChangeArrowheads="1" noTextEdit="1"/>
            </p:cNvSpPr>
            <p:nvPr/>
          </p:nvSpPr>
          <p:spPr bwMode="auto">
            <a:xfrm>
              <a:off x="3730" y="2074"/>
              <a:ext cx="1222" cy="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grpSp>
          <p:nvGrpSpPr>
            <p:cNvPr id="1555" name="Group 778"/>
            <p:cNvGrpSpPr>
              <a:grpSpLocks/>
            </p:cNvGrpSpPr>
            <p:nvPr/>
          </p:nvGrpSpPr>
          <p:grpSpPr bwMode="auto">
            <a:xfrm>
              <a:off x="3733" y="2078"/>
              <a:ext cx="1216" cy="1235"/>
              <a:chOff x="3733" y="2078"/>
              <a:chExt cx="1216" cy="1235"/>
            </a:xfrm>
          </p:grpSpPr>
          <p:sp>
            <p:nvSpPr>
              <p:cNvPr id="1613" name="Freeform 578"/>
              <p:cNvSpPr>
                <a:spLocks/>
              </p:cNvSpPr>
              <p:nvPr/>
            </p:nvSpPr>
            <p:spPr bwMode="auto">
              <a:xfrm>
                <a:off x="4383" y="2992"/>
                <a:ext cx="11" cy="84"/>
              </a:xfrm>
              <a:custGeom>
                <a:avLst/>
                <a:gdLst>
                  <a:gd name="T0" fmla="*/ 11 w 11"/>
                  <a:gd name="T1" fmla="*/ 0 h 84"/>
                  <a:gd name="T2" fmla="*/ 0 w 11"/>
                  <a:gd name="T3" fmla="*/ 0 h 84"/>
                  <a:gd name="T4" fmla="*/ 7 w 11"/>
                  <a:gd name="T5" fmla="*/ 84 h 84"/>
                  <a:gd name="T6" fmla="*/ 11 w 11"/>
                  <a:gd name="T7" fmla="*/ 84 h 84"/>
                  <a:gd name="T8" fmla="*/ 11 w 11"/>
                  <a:gd name="T9" fmla="*/ 0 h 84"/>
                </a:gdLst>
                <a:ahLst/>
                <a:cxnLst>
                  <a:cxn ang="0">
                    <a:pos x="T0" y="T1"/>
                  </a:cxn>
                  <a:cxn ang="0">
                    <a:pos x="T2" y="T3"/>
                  </a:cxn>
                  <a:cxn ang="0">
                    <a:pos x="T4" y="T5"/>
                  </a:cxn>
                  <a:cxn ang="0">
                    <a:pos x="T6" y="T7"/>
                  </a:cxn>
                  <a:cxn ang="0">
                    <a:pos x="T8" y="T9"/>
                  </a:cxn>
                </a:cxnLst>
                <a:rect l="0" t="0" r="r" b="b"/>
                <a:pathLst>
                  <a:path w="11" h="84">
                    <a:moveTo>
                      <a:pt x="11" y="0"/>
                    </a:moveTo>
                    <a:lnTo>
                      <a:pt x="0" y="0"/>
                    </a:lnTo>
                    <a:lnTo>
                      <a:pt x="7" y="84"/>
                    </a:lnTo>
                    <a:lnTo>
                      <a:pt x="11" y="84"/>
                    </a:lnTo>
                    <a:lnTo>
                      <a:pt x="1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14" name="Freeform 579"/>
              <p:cNvSpPr>
                <a:spLocks/>
              </p:cNvSpPr>
              <p:nvPr/>
            </p:nvSpPr>
            <p:spPr bwMode="auto">
              <a:xfrm>
                <a:off x="4383" y="2992"/>
                <a:ext cx="11" cy="84"/>
              </a:xfrm>
              <a:custGeom>
                <a:avLst/>
                <a:gdLst>
                  <a:gd name="T0" fmla="*/ 11 w 11"/>
                  <a:gd name="T1" fmla="*/ 0 h 84"/>
                  <a:gd name="T2" fmla="*/ 0 w 11"/>
                  <a:gd name="T3" fmla="*/ 0 h 84"/>
                  <a:gd name="T4" fmla="*/ 7 w 11"/>
                  <a:gd name="T5" fmla="*/ 84 h 84"/>
                  <a:gd name="T6" fmla="*/ 11 w 11"/>
                  <a:gd name="T7" fmla="*/ 84 h 84"/>
                  <a:gd name="T8" fmla="*/ 11 w 11"/>
                  <a:gd name="T9" fmla="*/ 0 h 84"/>
                </a:gdLst>
                <a:ahLst/>
                <a:cxnLst>
                  <a:cxn ang="0">
                    <a:pos x="T0" y="T1"/>
                  </a:cxn>
                  <a:cxn ang="0">
                    <a:pos x="T2" y="T3"/>
                  </a:cxn>
                  <a:cxn ang="0">
                    <a:pos x="T4" y="T5"/>
                  </a:cxn>
                  <a:cxn ang="0">
                    <a:pos x="T6" y="T7"/>
                  </a:cxn>
                  <a:cxn ang="0">
                    <a:pos x="T8" y="T9"/>
                  </a:cxn>
                </a:cxnLst>
                <a:rect l="0" t="0" r="r" b="b"/>
                <a:pathLst>
                  <a:path w="11" h="84">
                    <a:moveTo>
                      <a:pt x="11" y="0"/>
                    </a:moveTo>
                    <a:lnTo>
                      <a:pt x="0" y="0"/>
                    </a:lnTo>
                    <a:lnTo>
                      <a:pt x="7" y="84"/>
                    </a:lnTo>
                    <a:lnTo>
                      <a:pt x="11" y="84"/>
                    </a:lnTo>
                    <a:lnTo>
                      <a:pt x="11"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15" name="Rectangle 580"/>
              <p:cNvSpPr>
                <a:spLocks noChangeArrowheads="1"/>
              </p:cNvSpPr>
              <p:nvPr/>
            </p:nvSpPr>
            <p:spPr bwMode="auto">
              <a:xfrm>
                <a:off x="4394" y="3076"/>
                <a:ext cx="17" cy="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16" name="Rectangle 581"/>
              <p:cNvSpPr>
                <a:spLocks noChangeArrowheads="1"/>
              </p:cNvSpPr>
              <p:nvPr/>
            </p:nvSpPr>
            <p:spPr bwMode="auto">
              <a:xfrm>
                <a:off x="4394" y="3076"/>
                <a:ext cx="17"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17" name="Freeform 582"/>
              <p:cNvSpPr>
                <a:spLocks/>
              </p:cNvSpPr>
              <p:nvPr/>
            </p:nvSpPr>
            <p:spPr bwMode="auto">
              <a:xfrm>
                <a:off x="4409" y="2988"/>
                <a:ext cx="57" cy="89"/>
              </a:xfrm>
              <a:custGeom>
                <a:avLst/>
                <a:gdLst>
                  <a:gd name="T0" fmla="*/ 0 w 57"/>
                  <a:gd name="T1" fmla="*/ 4 h 89"/>
                  <a:gd name="T2" fmla="*/ 15 w 57"/>
                  <a:gd name="T3" fmla="*/ 0 h 89"/>
                  <a:gd name="T4" fmla="*/ 57 w 57"/>
                  <a:gd name="T5" fmla="*/ 73 h 89"/>
                  <a:gd name="T6" fmla="*/ 0 w 57"/>
                  <a:gd name="T7" fmla="*/ 89 h 89"/>
                  <a:gd name="T8" fmla="*/ 0 w 57"/>
                  <a:gd name="T9" fmla="*/ 4 h 89"/>
                </a:gdLst>
                <a:ahLst/>
                <a:cxnLst>
                  <a:cxn ang="0">
                    <a:pos x="T0" y="T1"/>
                  </a:cxn>
                  <a:cxn ang="0">
                    <a:pos x="T2" y="T3"/>
                  </a:cxn>
                  <a:cxn ang="0">
                    <a:pos x="T4" y="T5"/>
                  </a:cxn>
                  <a:cxn ang="0">
                    <a:pos x="T6" y="T7"/>
                  </a:cxn>
                  <a:cxn ang="0">
                    <a:pos x="T8" y="T9"/>
                  </a:cxn>
                </a:cxnLst>
                <a:rect l="0" t="0" r="r" b="b"/>
                <a:pathLst>
                  <a:path w="57" h="89">
                    <a:moveTo>
                      <a:pt x="0" y="4"/>
                    </a:moveTo>
                    <a:lnTo>
                      <a:pt x="15" y="0"/>
                    </a:lnTo>
                    <a:lnTo>
                      <a:pt x="57" y="73"/>
                    </a:lnTo>
                    <a:lnTo>
                      <a:pt x="0" y="89"/>
                    </a:lnTo>
                    <a:lnTo>
                      <a:pt x="0" y="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18" name="Freeform 583"/>
              <p:cNvSpPr>
                <a:spLocks/>
              </p:cNvSpPr>
              <p:nvPr/>
            </p:nvSpPr>
            <p:spPr bwMode="auto">
              <a:xfrm>
                <a:off x="4409" y="2988"/>
                <a:ext cx="57" cy="89"/>
              </a:xfrm>
              <a:custGeom>
                <a:avLst/>
                <a:gdLst>
                  <a:gd name="T0" fmla="*/ 0 w 57"/>
                  <a:gd name="T1" fmla="*/ 4 h 89"/>
                  <a:gd name="T2" fmla="*/ 15 w 57"/>
                  <a:gd name="T3" fmla="*/ 0 h 89"/>
                  <a:gd name="T4" fmla="*/ 57 w 57"/>
                  <a:gd name="T5" fmla="*/ 73 h 89"/>
                  <a:gd name="T6" fmla="*/ 0 w 57"/>
                  <a:gd name="T7" fmla="*/ 89 h 89"/>
                  <a:gd name="T8" fmla="*/ 0 w 57"/>
                  <a:gd name="T9" fmla="*/ 4 h 89"/>
                </a:gdLst>
                <a:ahLst/>
                <a:cxnLst>
                  <a:cxn ang="0">
                    <a:pos x="T0" y="T1"/>
                  </a:cxn>
                  <a:cxn ang="0">
                    <a:pos x="T2" y="T3"/>
                  </a:cxn>
                  <a:cxn ang="0">
                    <a:pos x="T4" y="T5"/>
                  </a:cxn>
                  <a:cxn ang="0">
                    <a:pos x="T6" y="T7"/>
                  </a:cxn>
                  <a:cxn ang="0">
                    <a:pos x="T8" y="T9"/>
                  </a:cxn>
                </a:cxnLst>
                <a:rect l="0" t="0" r="r" b="b"/>
                <a:pathLst>
                  <a:path w="57" h="89">
                    <a:moveTo>
                      <a:pt x="0" y="4"/>
                    </a:moveTo>
                    <a:lnTo>
                      <a:pt x="15" y="0"/>
                    </a:lnTo>
                    <a:lnTo>
                      <a:pt x="57" y="73"/>
                    </a:lnTo>
                    <a:lnTo>
                      <a:pt x="0" y="89"/>
                    </a:lnTo>
                    <a:lnTo>
                      <a:pt x="0"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19" name="Freeform 584"/>
              <p:cNvSpPr>
                <a:spLocks/>
              </p:cNvSpPr>
              <p:nvPr/>
            </p:nvSpPr>
            <p:spPr bwMode="auto">
              <a:xfrm>
                <a:off x="4424" y="2979"/>
                <a:ext cx="57" cy="82"/>
              </a:xfrm>
              <a:custGeom>
                <a:avLst/>
                <a:gdLst>
                  <a:gd name="T0" fmla="*/ 15 w 57"/>
                  <a:gd name="T1" fmla="*/ 0 h 82"/>
                  <a:gd name="T2" fmla="*/ 57 w 57"/>
                  <a:gd name="T3" fmla="*/ 74 h 82"/>
                  <a:gd name="T4" fmla="*/ 42 w 57"/>
                  <a:gd name="T5" fmla="*/ 82 h 82"/>
                  <a:gd name="T6" fmla="*/ 0 w 57"/>
                  <a:gd name="T7" fmla="*/ 9 h 82"/>
                  <a:gd name="T8" fmla="*/ 15 w 57"/>
                  <a:gd name="T9" fmla="*/ 0 h 82"/>
                </a:gdLst>
                <a:ahLst/>
                <a:cxnLst>
                  <a:cxn ang="0">
                    <a:pos x="T0" y="T1"/>
                  </a:cxn>
                  <a:cxn ang="0">
                    <a:pos x="T2" y="T3"/>
                  </a:cxn>
                  <a:cxn ang="0">
                    <a:pos x="T4" y="T5"/>
                  </a:cxn>
                  <a:cxn ang="0">
                    <a:pos x="T6" y="T7"/>
                  </a:cxn>
                  <a:cxn ang="0">
                    <a:pos x="T8" y="T9"/>
                  </a:cxn>
                </a:cxnLst>
                <a:rect l="0" t="0" r="r" b="b"/>
                <a:pathLst>
                  <a:path w="57" h="82">
                    <a:moveTo>
                      <a:pt x="15" y="0"/>
                    </a:moveTo>
                    <a:lnTo>
                      <a:pt x="57" y="74"/>
                    </a:lnTo>
                    <a:lnTo>
                      <a:pt x="42" y="82"/>
                    </a:lnTo>
                    <a:lnTo>
                      <a:pt x="0" y="9"/>
                    </a:lnTo>
                    <a:lnTo>
                      <a:pt x="15"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20" name="Freeform 585"/>
              <p:cNvSpPr>
                <a:spLocks/>
              </p:cNvSpPr>
              <p:nvPr/>
            </p:nvSpPr>
            <p:spPr bwMode="auto">
              <a:xfrm>
                <a:off x="4424" y="2979"/>
                <a:ext cx="57" cy="82"/>
              </a:xfrm>
              <a:custGeom>
                <a:avLst/>
                <a:gdLst>
                  <a:gd name="T0" fmla="*/ 15 w 57"/>
                  <a:gd name="T1" fmla="*/ 0 h 82"/>
                  <a:gd name="T2" fmla="*/ 57 w 57"/>
                  <a:gd name="T3" fmla="*/ 74 h 82"/>
                  <a:gd name="T4" fmla="*/ 42 w 57"/>
                  <a:gd name="T5" fmla="*/ 82 h 82"/>
                  <a:gd name="T6" fmla="*/ 0 w 57"/>
                  <a:gd name="T7" fmla="*/ 9 h 82"/>
                  <a:gd name="T8" fmla="*/ 15 w 57"/>
                  <a:gd name="T9" fmla="*/ 0 h 82"/>
                </a:gdLst>
                <a:ahLst/>
                <a:cxnLst>
                  <a:cxn ang="0">
                    <a:pos x="T0" y="T1"/>
                  </a:cxn>
                  <a:cxn ang="0">
                    <a:pos x="T2" y="T3"/>
                  </a:cxn>
                  <a:cxn ang="0">
                    <a:pos x="T4" y="T5"/>
                  </a:cxn>
                  <a:cxn ang="0">
                    <a:pos x="T6" y="T7"/>
                  </a:cxn>
                  <a:cxn ang="0">
                    <a:pos x="T8" y="T9"/>
                  </a:cxn>
                </a:cxnLst>
                <a:rect l="0" t="0" r="r" b="b"/>
                <a:pathLst>
                  <a:path w="57" h="82">
                    <a:moveTo>
                      <a:pt x="15" y="0"/>
                    </a:moveTo>
                    <a:lnTo>
                      <a:pt x="57" y="74"/>
                    </a:lnTo>
                    <a:lnTo>
                      <a:pt x="42" y="82"/>
                    </a:lnTo>
                    <a:lnTo>
                      <a:pt x="0" y="9"/>
                    </a:lnTo>
                    <a:lnTo>
                      <a:pt x="1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1" name="Line 586"/>
              <p:cNvSpPr>
                <a:spLocks noChangeShapeType="1"/>
              </p:cNvSpPr>
              <p:nvPr/>
            </p:nvSpPr>
            <p:spPr bwMode="auto">
              <a:xfrm>
                <a:off x="4439" y="2979"/>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2" name="Line 587"/>
              <p:cNvSpPr>
                <a:spLocks noChangeShapeType="1"/>
              </p:cNvSpPr>
              <p:nvPr/>
            </p:nvSpPr>
            <p:spPr bwMode="auto">
              <a:xfrm>
                <a:off x="4424" y="2988"/>
                <a:ext cx="57"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3" name="Rectangle 588"/>
              <p:cNvSpPr>
                <a:spLocks noChangeArrowheads="1"/>
              </p:cNvSpPr>
              <p:nvPr/>
            </p:nvSpPr>
            <p:spPr bwMode="auto">
              <a:xfrm>
                <a:off x="4395" y="2992"/>
                <a:ext cx="17"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24" name="Rectangle 589"/>
              <p:cNvSpPr>
                <a:spLocks noChangeArrowheads="1"/>
              </p:cNvSpPr>
              <p:nvPr/>
            </p:nvSpPr>
            <p:spPr bwMode="auto">
              <a:xfrm>
                <a:off x="4395" y="2992"/>
                <a:ext cx="17"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5" name="Line 590"/>
              <p:cNvSpPr>
                <a:spLocks noChangeShapeType="1"/>
              </p:cNvSpPr>
              <p:nvPr/>
            </p:nvSpPr>
            <p:spPr bwMode="auto">
              <a:xfrm flipH="1">
                <a:off x="4395" y="2992"/>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6" name="Line 591"/>
              <p:cNvSpPr>
                <a:spLocks noChangeShapeType="1"/>
              </p:cNvSpPr>
              <p:nvPr/>
            </p:nvSpPr>
            <p:spPr bwMode="auto">
              <a:xfrm>
                <a:off x="4395" y="2992"/>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7" name="Freeform 592"/>
              <p:cNvSpPr>
                <a:spLocks/>
              </p:cNvSpPr>
              <p:nvPr/>
            </p:nvSpPr>
            <p:spPr bwMode="auto">
              <a:xfrm>
                <a:off x="4439" y="2973"/>
                <a:ext cx="45" cy="79"/>
              </a:xfrm>
              <a:custGeom>
                <a:avLst/>
                <a:gdLst>
                  <a:gd name="T0" fmla="*/ 0 w 45"/>
                  <a:gd name="T1" fmla="*/ 6 h 79"/>
                  <a:gd name="T2" fmla="*/ 10 w 45"/>
                  <a:gd name="T3" fmla="*/ 0 h 79"/>
                  <a:gd name="T4" fmla="*/ 45 w 45"/>
                  <a:gd name="T5" fmla="*/ 77 h 79"/>
                  <a:gd name="T6" fmla="*/ 42 w 45"/>
                  <a:gd name="T7" fmla="*/ 79 h 79"/>
                  <a:gd name="T8" fmla="*/ 0 w 45"/>
                  <a:gd name="T9" fmla="*/ 6 h 79"/>
                </a:gdLst>
                <a:ahLst/>
                <a:cxnLst>
                  <a:cxn ang="0">
                    <a:pos x="T0" y="T1"/>
                  </a:cxn>
                  <a:cxn ang="0">
                    <a:pos x="T2" y="T3"/>
                  </a:cxn>
                  <a:cxn ang="0">
                    <a:pos x="T4" y="T5"/>
                  </a:cxn>
                  <a:cxn ang="0">
                    <a:pos x="T6" y="T7"/>
                  </a:cxn>
                  <a:cxn ang="0">
                    <a:pos x="T8" y="T9"/>
                  </a:cxn>
                </a:cxnLst>
                <a:rect l="0" t="0" r="r" b="b"/>
                <a:pathLst>
                  <a:path w="45" h="79">
                    <a:moveTo>
                      <a:pt x="0" y="6"/>
                    </a:moveTo>
                    <a:lnTo>
                      <a:pt x="10" y="0"/>
                    </a:lnTo>
                    <a:lnTo>
                      <a:pt x="45" y="77"/>
                    </a:lnTo>
                    <a:lnTo>
                      <a:pt x="42" y="79"/>
                    </a:lnTo>
                    <a:lnTo>
                      <a:pt x="0" y="6"/>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28" name="Freeform 593"/>
              <p:cNvSpPr>
                <a:spLocks/>
              </p:cNvSpPr>
              <p:nvPr/>
            </p:nvSpPr>
            <p:spPr bwMode="auto">
              <a:xfrm>
                <a:off x="4439" y="2973"/>
                <a:ext cx="45" cy="79"/>
              </a:xfrm>
              <a:custGeom>
                <a:avLst/>
                <a:gdLst>
                  <a:gd name="T0" fmla="*/ 0 w 45"/>
                  <a:gd name="T1" fmla="*/ 6 h 79"/>
                  <a:gd name="T2" fmla="*/ 10 w 45"/>
                  <a:gd name="T3" fmla="*/ 0 h 79"/>
                  <a:gd name="T4" fmla="*/ 45 w 45"/>
                  <a:gd name="T5" fmla="*/ 77 h 79"/>
                  <a:gd name="T6" fmla="*/ 42 w 45"/>
                  <a:gd name="T7" fmla="*/ 79 h 79"/>
                  <a:gd name="T8" fmla="*/ 0 w 45"/>
                  <a:gd name="T9" fmla="*/ 6 h 79"/>
                </a:gdLst>
                <a:ahLst/>
                <a:cxnLst>
                  <a:cxn ang="0">
                    <a:pos x="T0" y="T1"/>
                  </a:cxn>
                  <a:cxn ang="0">
                    <a:pos x="T2" y="T3"/>
                  </a:cxn>
                  <a:cxn ang="0">
                    <a:pos x="T4" y="T5"/>
                  </a:cxn>
                  <a:cxn ang="0">
                    <a:pos x="T6" y="T7"/>
                  </a:cxn>
                  <a:cxn ang="0">
                    <a:pos x="T8" y="T9"/>
                  </a:cxn>
                </a:cxnLst>
                <a:rect l="0" t="0" r="r" b="b"/>
                <a:pathLst>
                  <a:path w="45" h="79">
                    <a:moveTo>
                      <a:pt x="0" y="6"/>
                    </a:moveTo>
                    <a:lnTo>
                      <a:pt x="10" y="0"/>
                    </a:lnTo>
                    <a:lnTo>
                      <a:pt x="45" y="77"/>
                    </a:lnTo>
                    <a:lnTo>
                      <a:pt x="42" y="79"/>
                    </a:lnTo>
                    <a:lnTo>
                      <a:pt x="0" y="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29" name="Freeform 594"/>
              <p:cNvSpPr>
                <a:spLocks/>
              </p:cNvSpPr>
              <p:nvPr/>
            </p:nvSpPr>
            <p:spPr bwMode="auto">
              <a:xfrm>
                <a:off x="4466" y="3052"/>
                <a:ext cx="17" cy="13"/>
              </a:xfrm>
              <a:custGeom>
                <a:avLst/>
                <a:gdLst>
                  <a:gd name="T0" fmla="*/ 15 w 17"/>
                  <a:gd name="T1" fmla="*/ 0 h 13"/>
                  <a:gd name="T2" fmla="*/ 17 w 17"/>
                  <a:gd name="T3" fmla="*/ 5 h 13"/>
                  <a:gd name="T4" fmla="*/ 2 w 17"/>
                  <a:gd name="T5" fmla="*/ 13 h 13"/>
                  <a:gd name="T6" fmla="*/ 0 w 17"/>
                  <a:gd name="T7" fmla="*/ 9 h 13"/>
                  <a:gd name="T8" fmla="*/ 15 w 17"/>
                  <a:gd name="T9" fmla="*/ 0 h 13"/>
                </a:gdLst>
                <a:ahLst/>
                <a:cxnLst>
                  <a:cxn ang="0">
                    <a:pos x="T0" y="T1"/>
                  </a:cxn>
                  <a:cxn ang="0">
                    <a:pos x="T2" y="T3"/>
                  </a:cxn>
                  <a:cxn ang="0">
                    <a:pos x="T4" y="T5"/>
                  </a:cxn>
                  <a:cxn ang="0">
                    <a:pos x="T6" y="T7"/>
                  </a:cxn>
                  <a:cxn ang="0">
                    <a:pos x="T8" y="T9"/>
                  </a:cxn>
                </a:cxnLst>
                <a:rect l="0" t="0" r="r" b="b"/>
                <a:pathLst>
                  <a:path w="17" h="13">
                    <a:moveTo>
                      <a:pt x="15" y="0"/>
                    </a:moveTo>
                    <a:lnTo>
                      <a:pt x="17" y="5"/>
                    </a:lnTo>
                    <a:lnTo>
                      <a:pt x="2" y="13"/>
                    </a:lnTo>
                    <a:lnTo>
                      <a:pt x="0" y="9"/>
                    </a:lnTo>
                    <a:lnTo>
                      <a:pt x="1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30" name="Freeform 595"/>
              <p:cNvSpPr>
                <a:spLocks/>
              </p:cNvSpPr>
              <p:nvPr/>
            </p:nvSpPr>
            <p:spPr bwMode="auto">
              <a:xfrm>
                <a:off x="4466" y="3052"/>
                <a:ext cx="17" cy="13"/>
              </a:xfrm>
              <a:custGeom>
                <a:avLst/>
                <a:gdLst>
                  <a:gd name="T0" fmla="*/ 15 w 17"/>
                  <a:gd name="T1" fmla="*/ 0 h 13"/>
                  <a:gd name="T2" fmla="*/ 17 w 17"/>
                  <a:gd name="T3" fmla="*/ 5 h 13"/>
                  <a:gd name="T4" fmla="*/ 2 w 17"/>
                  <a:gd name="T5" fmla="*/ 13 h 13"/>
                  <a:gd name="T6" fmla="*/ 0 w 17"/>
                  <a:gd name="T7" fmla="*/ 9 h 13"/>
                  <a:gd name="T8" fmla="*/ 15 w 17"/>
                  <a:gd name="T9" fmla="*/ 0 h 13"/>
                </a:gdLst>
                <a:ahLst/>
                <a:cxnLst>
                  <a:cxn ang="0">
                    <a:pos x="T0" y="T1"/>
                  </a:cxn>
                  <a:cxn ang="0">
                    <a:pos x="T2" y="T3"/>
                  </a:cxn>
                  <a:cxn ang="0">
                    <a:pos x="T4" y="T5"/>
                  </a:cxn>
                  <a:cxn ang="0">
                    <a:pos x="T6" y="T7"/>
                  </a:cxn>
                  <a:cxn ang="0">
                    <a:pos x="T8" y="T9"/>
                  </a:cxn>
                </a:cxnLst>
                <a:rect l="0" t="0" r="r" b="b"/>
                <a:pathLst>
                  <a:path w="17" h="13">
                    <a:moveTo>
                      <a:pt x="15" y="0"/>
                    </a:moveTo>
                    <a:lnTo>
                      <a:pt x="17" y="5"/>
                    </a:lnTo>
                    <a:lnTo>
                      <a:pt x="2" y="13"/>
                    </a:lnTo>
                    <a:lnTo>
                      <a:pt x="0" y="9"/>
                    </a:lnTo>
                    <a:lnTo>
                      <a:pt x="1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31" name="Freeform 596"/>
              <p:cNvSpPr>
                <a:spLocks/>
              </p:cNvSpPr>
              <p:nvPr/>
            </p:nvSpPr>
            <p:spPr bwMode="auto">
              <a:xfrm>
                <a:off x="4416" y="3063"/>
                <a:ext cx="48" cy="17"/>
              </a:xfrm>
              <a:custGeom>
                <a:avLst/>
                <a:gdLst>
                  <a:gd name="T0" fmla="*/ 47 w 48"/>
                  <a:gd name="T1" fmla="*/ 0 h 17"/>
                  <a:gd name="T2" fmla="*/ 48 w 48"/>
                  <a:gd name="T3" fmla="*/ 4 h 17"/>
                  <a:gd name="T4" fmla="*/ 1 w 48"/>
                  <a:gd name="T5" fmla="*/ 17 h 17"/>
                  <a:gd name="T6" fmla="*/ 0 w 48"/>
                  <a:gd name="T7" fmla="*/ 13 h 17"/>
                  <a:gd name="T8" fmla="*/ 47 w 48"/>
                  <a:gd name="T9" fmla="*/ 0 h 17"/>
                </a:gdLst>
                <a:ahLst/>
                <a:cxnLst>
                  <a:cxn ang="0">
                    <a:pos x="T0" y="T1"/>
                  </a:cxn>
                  <a:cxn ang="0">
                    <a:pos x="T2" y="T3"/>
                  </a:cxn>
                  <a:cxn ang="0">
                    <a:pos x="T4" y="T5"/>
                  </a:cxn>
                  <a:cxn ang="0">
                    <a:pos x="T6" y="T7"/>
                  </a:cxn>
                  <a:cxn ang="0">
                    <a:pos x="T8" y="T9"/>
                  </a:cxn>
                </a:cxnLst>
                <a:rect l="0" t="0" r="r" b="b"/>
                <a:pathLst>
                  <a:path w="48" h="17">
                    <a:moveTo>
                      <a:pt x="47" y="0"/>
                    </a:moveTo>
                    <a:lnTo>
                      <a:pt x="48" y="4"/>
                    </a:lnTo>
                    <a:lnTo>
                      <a:pt x="1" y="17"/>
                    </a:lnTo>
                    <a:lnTo>
                      <a:pt x="0" y="13"/>
                    </a:lnTo>
                    <a:lnTo>
                      <a:pt x="47"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32" name="Freeform 597"/>
              <p:cNvSpPr>
                <a:spLocks/>
              </p:cNvSpPr>
              <p:nvPr/>
            </p:nvSpPr>
            <p:spPr bwMode="auto">
              <a:xfrm>
                <a:off x="4416" y="3063"/>
                <a:ext cx="48" cy="17"/>
              </a:xfrm>
              <a:custGeom>
                <a:avLst/>
                <a:gdLst>
                  <a:gd name="T0" fmla="*/ 47 w 48"/>
                  <a:gd name="T1" fmla="*/ 0 h 17"/>
                  <a:gd name="T2" fmla="*/ 48 w 48"/>
                  <a:gd name="T3" fmla="*/ 4 h 17"/>
                  <a:gd name="T4" fmla="*/ 1 w 48"/>
                  <a:gd name="T5" fmla="*/ 17 h 17"/>
                  <a:gd name="T6" fmla="*/ 0 w 48"/>
                  <a:gd name="T7" fmla="*/ 13 h 17"/>
                  <a:gd name="T8" fmla="*/ 47 w 48"/>
                  <a:gd name="T9" fmla="*/ 0 h 17"/>
                </a:gdLst>
                <a:ahLst/>
                <a:cxnLst>
                  <a:cxn ang="0">
                    <a:pos x="T0" y="T1"/>
                  </a:cxn>
                  <a:cxn ang="0">
                    <a:pos x="T2" y="T3"/>
                  </a:cxn>
                  <a:cxn ang="0">
                    <a:pos x="T4" y="T5"/>
                  </a:cxn>
                  <a:cxn ang="0">
                    <a:pos x="T6" y="T7"/>
                  </a:cxn>
                  <a:cxn ang="0">
                    <a:pos x="T8" y="T9"/>
                  </a:cxn>
                </a:cxnLst>
                <a:rect l="0" t="0" r="r" b="b"/>
                <a:pathLst>
                  <a:path w="48" h="17">
                    <a:moveTo>
                      <a:pt x="47" y="0"/>
                    </a:moveTo>
                    <a:lnTo>
                      <a:pt x="48" y="4"/>
                    </a:lnTo>
                    <a:lnTo>
                      <a:pt x="1" y="17"/>
                    </a:lnTo>
                    <a:lnTo>
                      <a:pt x="0" y="13"/>
                    </a:lnTo>
                    <a:lnTo>
                      <a:pt x="47"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33" name="Freeform 598"/>
              <p:cNvSpPr>
                <a:spLocks/>
              </p:cNvSpPr>
              <p:nvPr/>
            </p:nvSpPr>
            <p:spPr bwMode="auto">
              <a:xfrm>
                <a:off x="4565" y="2881"/>
                <a:ext cx="74" cy="52"/>
              </a:xfrm>
              <a:custGeom>
                <a:avLst/>
                <a:gdLst>
                  <a:gd name="T0" fmla="*/ 0 w 74"/>
                  <a:gd name="T1" fmla="*/ 10 h 52"/>
                  <a:gd name="T2" fmla="*/ 5 w 74"/>
                  <a:gd name="T3" fmla="*/ 0 h 52"/>
                  <a:gd name="T4" fmla="*/ 74 w 74"/>
                  <a:gd name="T5" fmla="*/ 49 h 52"/>
                  <a:gd name="T6" fmla="*/ 72 w 74"/>
                  <a:gd name="T7" fmla="*/ 52 h 52"/>
                  <a:gd name="T8" fmla="*/ 0 w 74"/>
                  <a:gd name="T9" fmla="*/ 10 h 52"/>
                </a:gdLst>
                <a:ahLst/>
                <a:cxnLst>
                  <a:cxn ang="0">
                    <a:pos x="T0" y="T1"/>
                  </a:cxn>
                  <a:cxn ang="0">
                    <a:pos x="T2" y="T3"/>
                  </a:cxn>
                  <a:cxn ang="0">
                    <a:pos x="T4" y="T5"/>
                  </a:cxn>
                  <a:cxn ang="0">
                    <a:pos x="T6" y="T7"/>
                  </a:cxn>
                  <a:cxn ang="0">
                    <a:pos x="T8" y="T9"/>
                  </a:cxn>
                </a:cxnLst>
                <a:rect l="0" t="0" r="r" b="b"/>
                <a:pathLst>
                  <a:path w="74" h="52">
                    <a:moveTo>
                      <a:pt x="0" y="10"/>
                    </a:moveTo>
                    <a:lnTo>
                      <a:pt x="5" y="0"/>
                    </a:lnTo>
                    <a:lnTo>
                      <a:pt x="74" y="49"/>
                    </a:lnTo>
                    <a:lnTo>
                      <a:pt x="72" y="52"/>
                    </a:lnTo>
                    <a:lnTo>
                      <a:pt x="0" y="1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34" name="Freeform 599"/>
              <p:cNvSpPr>
                <a:spLocks/>
              </p:cNvSpPr>
              <p:nvPr/>
            </p:nvSpPr>
            <p:spPr bwMode="auto">
              <a:xfrm>
                <a:off x="4565" y="2881"/>
                <a:ext cx="74" cy="52"/>
              </a:xfrm>
              <a:custGeom>
                <a:avLst/>
                <a:gdLst>
                  <a:gd name="T0" fmla="*/ 0 w 74"/>
                  <a:gd name="T1" fmla="*/ 10 h 52"/>
                  <a:gd name="T2" fmla="*/ 5 w 74"/>
                  <a:gd name="T3" fmla="*/ 0 h 52"/>
                  <a:gd name="T4" fmla="*/ 74 w 74"/>
                  <a:gd name="T5" fmla="*/ 49 h 52"/>
                  <a:gd name="T6" fmla="*/ 72 w 74"/>
                  <a:gd name="T7" fmla="*/ 52 h 52"/>
                  <a:gd name="T8" fmla="*/ 0 w 74"/>
                  <a:gd name="T9" fmla="*/ 10 h 52"/>
                </a:gdLst>
                <a:ahLst/>
                <a:cxnLst>
                  <a:cxn ang="0">
                    <a:pos x="T0" y="T1"/>
                  </a:cxn>
                  <a:cxn ang="0">
                    <a:pos x="T2" y="T3"/>
                  </a:cxn>
                  <a:cxn ang="0">
                    <a:pos x="T4" y="T5"/>
                  </a:cxn>
                  <a:cxn ang="0">
                    <a:pos x="T6" y="T7"/>
                  </a:cxn>
                  <a:cxn ang="0">
                    <a:pos x="T8" y="T9"/>
                  </a:cxn>
                </a:cxnLst>
                <a:rect l="0" t="0" r="r" b="b"/>
                <a:pathLst>
                  <a:path w="74" h="52">
                    <a:moveTo>
                      <a:pt x="0" y="10"/>
                    </a:moveTo>
                    <a:lnTo>
                      <a:pt x="5" y="0"/>
                    </a:lnTo>
                    <a:lnTo>
                      <a:pt x="74" y="49"/>
                    </a:lnTo>
                    <a:lnTo>
                      <a:pt x="72" y="52"/>
                    </a:lnTo>
                    <a:lnTo>
                      <a:pt x="0" y="1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35" name="Freeform 600"/>
              <p:cNvSpPr>
                <a:spLocks/>
              </p:cNvSpPr>
              <p:nvPr/>
            </p:nvSpPr>
            <p:spPr bwMode="auto">
              <a:xfrm>
                <a:off x="4629" y="2933"/>
                <a:ext cx="12" cy="18"/>
              </a:xfrm>
              <a:custGeom>
                <a:avLst/>
                <a:gdLst>
                  <a:gd name="T0" fmla="*/ 8 w 12"/>
                  <a:gd name="T1" fmla="*/ 0 h 18"/>
                  <a:gd name="T2" fmla="*/ 12 w 12"/>
                  <a:gd name="T3" fmla="*/ 3 h 18"/>
                  <a:gd name="T4" fmla="*/ 4 w 12"/>
                  <a:gd name="T5" fmla="*/ 18 h 18"/>
                  <a:gd name="T6" fmla="*/ 0 w 12"/>
                  <a:gd name="T7" fmla="*/ 16 h 18"/>
                  <a:gd name="T8" fmla="*/ 8 w 12"/>
                  <a:gd name="T9" fmla="*/ 0 h 18"/>
                </a:gdLst>
                <a:ahLst/>
                <a:cxnLst>
                  <a:cxn ang="0">
                    <a:pos x="T0" y="T1"/>
                  </a:cxn>
                  <a:cxn ang="0">
                    <a:pos x="T2" y="T3"/>
                  </a:cxn>
                  <a:cxn ang="0">
                    <a:pos x="T4" y="T5"/>
                  </a:cxn>
                  <a:cxn ang="0">
                    <a:pos x="T6" y="T7"/>
                  </a:cxn>
                  <a:cxn ang="0">
                    <a:pos x="T8" y="T9"/>
                  </a:cxn>
                </a:cxnLst>
                <a:rect l="0" t="0" r="r" b="b"/>
                <a:pathLst>
                  <a:path w="12" h="18">
                    <a:moveTo>
                      <a:pt x="8" y="0"/>
                    </a:moveTo>
                    <a:lnTo>
                      <a:pt x="12" y="3"/>
                    </a:lnTo>
                    <a:lnTo>
                      <a:pt x="4" y="18"/>
                    </a:lnTo>
                    <a:lnTo>
                      <a:pt x="0" y="16"/>
                    </a:lnTo>
                    <a:lnTo>
                      <a:pt x="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36" name="Freeform 601"/>
              <p:cNvSpPr>
                <a:spLocks/>
              </p:cNvSpPr>
              <p:nvPr/>
            </p:nvSpPr>
            <p:spPr bwMode="auto">
              <a:xfrm>
                <a:off x="4629" y="2933"/>
                <a:ext cx="12" cy="18"/>
              </a:xfrm>
              <a:custGeom>
                <a:avLst/>
                <a:gdLst>
                  <a:gd name="T0" fmla="*/ 8 w 12"/>
                  <a:gd name="T1" fmla="*/ 0 h 18"/>
                  <a:gd name="T2" fmla="*/ 12 w 12"/>
                  <a:gd name="T3" fmla="*/ 3 h 18"/>
                  <a:gd name="T4" fmla="*/ 4 w 12"/>
                  <a:gd name="T5" fmla="*/ 18 h 18"/>
                  <a:gd name="T6" fmla="*/ 0 w 12"/>
                  <a:gd name="T7" fmla="*/ 16 h 18"/>
                  <a:gd name="T8" fmla="*/ 8 w 12"/>
                  <a:gd name="T9" fmla="*/ 0 h 18"/>
                </a:gdLst>
                <a:ahLst/>
                <a:cxnLst>
                  <a:cxn ang="0">
                    <a:pos x="T0" y="T1"/>
                  </a:cxn>
                  <a:cxn ang="0">
                    <a:pos x="T2" y="T3"/>
                  </a:cxn>
                  <a:cxn ang="0">
                    <a:pos x="T4" y="T5"/>
                  </a:cxn>
                  <a:cxn ang="0">
                    <a:pos x="T6" y="T7"/>
                  </a:cxn>
                  <a:cxn ang="0">
                    <a:pos x="T8" y="T9"/>
                  </a:cxn>
                </a:cxnLst>
                <a:rect l="0" t="0" r="r" b="b"/>
                <a:pathLst>
                  <a:path w="12" h="18">
                    <a:moveTo>
                      <a:pt x="8" y="0"/>
                    </a:moveTo>
                    <a:lnTo>
                      <a:pt x="12" y="3"/>
                    </a:lnTo>
                    <a:lnTo>
                      <a:pt x="4" y="18"/>
                    </a:lnTo>
                    <a:lnTo>
                      <a:pt x="0" y="16"/>
                    </a:lnTo>
                    <a:lnTo>
                      <a:pt x="8"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37" name="Freeform 602"/>
              <p:cNvSpPr>
                <a:spLocks/>
              </p:cNvSpPr>
              <p:nvPr/>
            </p:nvSpPr>
            <p:spPr bwMode="auto">
              <a:xfrm>
                <a:off x="4547" y="2905"/>
                <a:ext cx="83" cy="84"/>
              </a:xfrm>
              <a:custGeom>
                <a:avLst/>
                <a:gdLst>
                  <a:gd name="T0" fmla="*/ 11 w 83"/>
                  <a:gd name="T1" fmla="*/ 0 h 84"/>
                  <a:gd name="T2" fmla="*/ 0 w 83"/>
                  <a:gd name="T3" fmla="*/ 11 h 84"/>
                  <a:gd name="T4" fmla="*/ 41 w 83"/>
                  <a:gd name="T5" fmla="*/ 84 h 84"/>
                  <a:gd name="T6" fmla="*/ 83 w 83"/>
                  <a:gd name="T7" fmla="*/ 42 h 84"/>
                  <a:gd name="T8" fmla="*/ 11 w 83"/>
                  <a:gd name="T9" fmla="*/ 0 h 84"/>
                </a:gdLst>
                <a:ahLst/>
                <a:cxnLst>
                  <a:cxn ang="0">
                    <a:pos x="T0" y="T1"/>
                  </a:cxn>
                  <a:cxn ang="0">
                    <a:pos x="T2" y="T3"/>
                  </a:cxn>
                  <a:cxn ang="0">
                    <a:pos x="T4" y="T5"/>
                  </a:cxn>
                  <a:cxn ang="0">
                    <a:pos x="T6" y="T7"/>
                  </a:cxn>
                  <a:cxn ang="0">
                    <a:pos x="T8" y="T9"/>
                  </a:cxn>
                </a:cxnLst>
                <a:rect l="0" t="0" r="r" b="b"/>
                <a:pathLst>
                  <a:path w="83" h="84">
                    <a:moveTo>
                      <a:pt x="11" y="0"/>
                    </a:moveTo>
                    <a:lnTo>
                      <a:pt x="0" y="11"/>
                    </a:lnTo>
                    <a:lnTo>
                      <a:pt x="41" y="84"/>
                    </a:lnTo>
                    <a:lnTo>
                      <a:pt x="83" y="42"/>
                    </a:lnTo>
                    <a:lnTo>
                      <a:pt x="1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38" name="Freeform 603"/>
              <p:cNvSpPr>
                <a:spLocks/>
              </p:cNvSpPr>
              <p:nvPr/>
            </p:nvSpPr>
            <p:spPr bwMode="auto">
              <a:xfrm>
                <a:off x="4547" y="2905"/>
                <a:ext cx="83" cy="84"/>
              </a:xfrm>
              <a:custGeom>
                <a:avLst/>
                <a:gdLst>
                  <a:gd name="T0" fmla="*/ 11 w 83"/>
                  <a:gd name="T1" fmla="*/ 0 h 84"/>
                  <a:gd name="T2" fmla="*/ 0 w 83"/>
                  <a:gd name="T3" fmla="*/ 11 h 84"/>
                  <a:gd name="T4" fmla="*/ 41 w 83"/>
                  <a:gd name="T5" fmla="*/ 84 h 84"/>
                  <a:gd name="T6" fmla="*/ 83 w 83"/>
                  <a:gd name="T7" fmla="*/ 42 h 84"/>
                  <a:gd name="T8" fmla="*/ 11 w 83"/>
                  <a:gd name="T9" fmla="*/ 0 h 84"/>
                </a:gdLst>
                <a:ahLst/>
                <a:cxnLst>
                  <a:cxn ang="0">
                    <a:pos x="T0" y="T1"/>
                  </a:cxn>
                  <a:cxn ang="0">
                    <a:pos x="T2" y="T3"/>
                  </a:cxn>
                  <a:cxn ang="0">
                    <a:pos x="T4" y="T5"/>
                  </a:cxn>
                  <a:cxn ang="0">
                    <a:pos x="T6" y="T7"/>
                  </a:cxn>
                  <a:cxn ang="0">
                    <a:pos x="T8" y="T9"/>
                  </a:cxn>
                </a:cxnLst>
                <a:rect l="0" t="0" r="r" b="b"/>
                <a:pathLst>
                  <a:path w="83" h="84">
                    <a:moveTo>
                      <a:pt x="11" y="0"/>
                    </a:moveTo>
                    <a:lnTo>
                      <a:pt x="0" y="11"/>
                    </a:lnTo>
                    <a:lnTo>
                      <a:pt x="41" y="84"/>
                    </a:lnTo>
                    <a:lnTo>
                      <a:pt x="83" y="42"/>
                    </a:lnTo>
                    <a:lnTo>
                      <a:pt x="11"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39" name="Freeform 604"/>
              <p:cNvSpPr>
                <a:spLocks/>
              </p:cNvSpPr>
              <p:nvPr/>
            </p:nvSpPr>
            <p:spPr bwMode="auto">
              <a:xfrm>
                <a:off x="4532" y="2916"/>
                <a:ext cx="56" cy="82"/>
              </a:xfrm>
              <a:custGeom>
                <a:avLst/>
                <a:gdLst>
                  <a:gd name="T0" fmla="*/ 0 w 56"/>
                  <a:gd name="T1" fmla="*/ 8 h 82"/>
                  <a:gd name="T2" fmla="*/ 42 w 56"/>
                  <a:gd name="T3" fmla="*/ 82 h 82"/>
                  <a:gd name="T4" fmla="*/ 56 w 56"/>
                  <a:gd name="T5" fmla="*/ 73 h 82"/>
                  <a:gd name="T6" fmla="*/ 15 w 56"/>
                  <a:gd name="T7" fmla="*/ 0 h 82"/>
                  <a:gd name="T8" fmla="*/ 0 w 56"/>
                  <a:gd name="T9" fmla="*/ 8 h 82"/>
                </a:gdLst>
                <a:ahLst/>
                <a:cxnLst>
                  <a:cxn ang="0">
                    <a:pos x="T0" y="T1"/>
                  </a:cxn>
                  <a:cxn ang="0">
                    <a:pos x="T2" y="T3"/>
                  </a:cxn>
                  <a:cxn ang="0">
                    <a:pos x="T4" y="T5"/>
                  </a:cxn>
                  <a:cxn ang="0">
                    <a:pos x="T6" y="T7"/>
                  </a:cxn>
                  <a:cxn ang="0">
                    <a:pos x="T8" y="T9"/>
                  </a:cxn>
                </a:cxnLst>
                <a:rect l="0" t="0" r="r" b="b"/>
                <a:pathLst>
                  <a:path w="56" h="82">
                    <a:moveTo>
                      <a:pt x="0" y="8"/>
                    </a:moveTo>
                    <a:lnTo>
                      <a:pt x="42" y="82"/>
                    </a:lnTo>
                    <a:lnTo>
                      <a:pt x="56" y="73"/>
                    </a:lnTo>
                    <a:lnTo>
                      <a:pt x="15" y="0"/>
                    </a:lnTo>
                    <a:lnTo>
                      <a:pt x="0" y="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40" name="Freeform 605"/>
              <p:cNvSpPr>
                <a:spLocks/>
              </p:cNvSpPr>
              <p:nvPr/>
            </p:nvSpPr>
            <p:spPr bwMode="auto">
              <a:xfrm>
                <a:off x="4532" y="2916"/>
                <a:ext cx="56" cy="82"/>
              </a:xfrm>
              <a:custGeom>
                <a:avLst/>
                <a:gdLst>
                  <a:gd name="T0" fmla="*/ 0 w 56"/>
                  <a:gd name="T1" fmla="*/ 8 h 82"/>
                  <a:gd name="T2" fmla="*/ 42 w 56"/>
                  <a:gd name="T3" fmla="*/ 82 h 82"/>
                  <a:gd name="T4" fmla="*/ 56 w 56"/>
                  <a:gd name="T5" fmla="*/ 73 h 82"/>
                  <a:gd name="T6" fmla="*/ 15 w 56"/>
                  <a:gd name="T7" fmla="*/ 0 h 82"/>
                  <a:gd name="T8" fmla="*/ 0 w 56"/>
                  <a:gd name="T9" fmla="*/ 8 h 82"/>
                </a:gdLst>
                <a:ahLst/>
                <a:cxnLst>
                  <a:cxn ang="0">
                    <a:pos x="T0" y="T1"/>
                  </a:cxn>
                  <a:cxn ang="0">
                    <a:pos x="T2" y="T3"/>
                  </a:cxn>
                  <a:cxn ang="0">
                    <a:pos x="T4" y="T5"/>
                  </a:cxn>
                  <a:cxn ang="0">
                    <a:pos x="T6" y="T7"/>
                  </a:cxn>
                  <a:cxn ang="0">
                    <a:pos x="T8" y="T9"/>
                  </a:cxn>
                </a:cxnLst>
                <a:rect l="0" t="0" r="r" b="b"/>
                <a:pathLst>
                  <a:path w="56" h="82">
                    <a:moveTo>
                      <a:pt x="0" y="8"/>
                    </a:moveTo>
                    <a:lnTo>
                      <a:pt x="42" y="82"/>
                    </a:lnTo>
                    <a:lnTo>
                      <a:pt x="56" y="73"/>
                    </a:lnTo>
                    <a:lnTo>
                      <a:pt x="15" y="0"/>
                    </a:lnTo>
                    <a:lnTo>
                      <a:pt x="0" y="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1" name="Line 606"/>
              <p:cNvSpPr>
                <a:spLocks noChangeShapeType="1"/>
              </p:cNvSpPr>
              <p:nvPr/>
            </p:nvSpPr>
            <p:spPr bwMode="auto">
              <a:xfrm>
                <a:off x="4532" y="2924"/>
                <a:ext cx="56"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2" name="Line 607"/>
              <p:cNvSpPr>
                <a:spLocks noChangeShapeType="1"/>
              </p:cNvSpPr>
              <p:nvPr/>
            </p:nvSpPr>
            <p:spPr bwMode="auto">
              <a:xfrm>
                <a:off x="4547" y="2916"/>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3" name="Freeform 608"/>
              <p:cNvSpPr>
                <a:spLocks/>
              </p:cNvSpPr>
              <p:nvPr/>
            </p:nvSpPr>
            <p:spPr bwMode="auto">
              <a:xfrm>
                <a:off x="4556" y="2892"/>
                <a:ext cx="81" cy="57"/>
              </a:xfrm>
              <a:custGeom>
                <a:avLst/>
                <a:gdLst>
                  <a:gd name="T0" fmla="*/ 0 w 81"/>
                  <a:gd name="T1" fmla="*/ 15 h 57"/>
                  <a:gd name="T2" fmla="*/ 72 w 81"/>
                  <a:gd name="T3" fmla="*/ 57 h 57"/>
                  <a:gd name="T4" fmla="*/ 81 w 81"/>
                  <a:gd name="T5" fmla="*/ 42 h 57"/>
                  <a:gd name="T6" fmla="*/ 8 w 81"/>
                  <a:gd name="T7" fmla="*/ 0 h 57"/>
                  <a:gd name="T8" fmla="*/ 0 w 81"/>
                  <a:gd name="T9" fmla="*/ 15 h 57"/>
                </a:gdLst>
                <a:ahLst/>
                <a:cxnLst>
                  <a:cxn ang="0">
                    <a:pos x="T0" y="T1"/>
                  </a:cxn>
                  <a:cxn ang="0">
                    <a:pos x="T2" y="T3"/>
                  </a:cxn>
                  <a:cxn ang="0">
                    <a:pos x="T4" y="T5"/>
                  </a:cxn>
                  <a:cxn ang="0">
                    <a:pos x="T6" y="T7"/>
                  </a:cxn>
                  <a:cxn ang="0">
                    <a:pos x="T8" y="T9"/>
                  </a:cxn>
                </a:cxnLst>
                <a:rect l="0" t="0" r="r" b="b"/>
                <a:pathLst>
                  <a:path w="81" h="57">
                    <a:moveTo>
                      <a:pt x="0" y="15"/>
                    </a:moveTo>
                    <a:lnTo>
                      <a:pt x="72" y="57"/>
                    </a:lnTo>
                    <a:lnTo>
                      <a:pt x="81" y="42"/>
                    </a:lnTo>
                    <a:lnTo>
                      <a:pt x="8" y="0"/>
                    </a:lnTo>
                    <a:lnTo>
                      <a:pt x="0"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44" name="Freeform 609"/>
              <p:cNvSpPr>
                <a:spLocks/>
              </p:cNvSpPr>
              <p:nvPr/>
            </p:nvSpPr>
            <p:spPr bwMode="auto">
              <a:xfrm>
                <a:off x="4556" y="2892"/>
                <a:ext cx="81" cy="57"/>
              </a:xfrm>
              <a:custGeom>
                <a:avLst/>
                <a:gdLst>
                  <a:gd name="T0" fmla="*/ 0 w 81"/>
                  <a:gd name="T1" fmla="*/ 15 h 57"/>
                  <a:gd name="T2" fmla="*/ 72 w 81"/>
                  <a:gd name="T3" fmla="*/ 57 h 57"/>
                  <a:gd name="T4" fmla="*/ 81 w 81"/>
                  <a:gd name="T5" fmla="*/ 42 h 57"/>
                  <a:gd name="T6" fmla="*/ 8 w 81"/>
                  <a:gd name="T7" fmla="*/ 0 h 57"/>
                  <a:gd name="T8" fmla="*/ 0 w 81"/>
                  <a:gd name="T9" fmla="*/ 15 h 57"/>
                </a:gdLst>
                <a:ahLst/>
                <a:cxnLst>
                  <a:cxn ang="0">
                    <a:pos x="T0" y="T1"/>
                  </a:cxn>
                  <a:cxn ang="0">
                    <a:pos x="T2" y="T3"/>
                  </a:cxn>
                  <a:cxn ang="0">
                    <a:pos x="T4" y="T5"/>
                  </a:cxn>
                  <a:cxn ang="0">
                    <a:pos x="T6" y="T7"/>
                  </a:cxn>
                  <a:cxn ang="0">
                    <a:pos x="T8" y="T9"/>
                  </a:cxn>
                </a:cxnLst>
                <a:rect l="0" t="0" r="r" b="b"/>
                <a:pathLst>
                  <a:path w="81" h="57">
                    <a:moveTo>
                      <a:pt x="0" y="15"/>
                    </a:moveTo>
                    <a:lnTo>
                      <a:pt x="72" y="57"/>
                    </a:lnTo>
                    <a:lnTo>
                      <a:pt x="81" y="42"/>
                    </a:lnTo>
                    <a:lnTo>
                      <a:pt x="8" y="0"/>
                    </a:lnTo>
                    <a:lnTo>
                      <a:pt x="0"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5" name="Line 610"/>
              <p:cNvSpPr>
                <a:spLocks noChangeShapeType="1"/>
              </p:cNvSpPr>
              <p:nvPr/>
            </p:nvSpPr>
            <p:spPr bwMode="auto">
              <a:xfrm>
                <a:off x="4556" y="2907"/>
                <a:ext cx="81"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6" name="Line 611"/>
              <p:cNvSpPr>
                <a:spLocks noChangeShapeType="1"/>
              </p:cNvSpPr>
              <p:nvPr/>
            </p:nvSpPr>
            <p:spPr bwMode="auto">
              <a:xfrm>
                <a:off x="4564" y="2892"/>
                <a:ext cx="64" cy="5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7" name="Freeform 612"/>
              <p:cNvSpPr>
                <a:spLocks/>
              </p:cNvSpPr>
              <p:nvPr/>
            </p:nvSpPr>
            <p:spPr bwMode="auto">
              <a:xfrm>
                <a:off x="4522" y="2924"/>
                <a:ext cx="51" cy="75"/>
              </a:xfrm>
              <a:custGeom>
                <a:avLst/>
                <a:gdLst>
                  <a:gd name="T0" fmla="*/ 10 w 51"/>
                  <a:gd name="T1" fmla="*/ 0 h 75"/>
                  <a:gd name="T2" fmla="*/ 0 w 51"/>
                  <a:gd name="T3" fmla="*/ 6 h 75"/>
                  <a:gd name="T4" fmla="*/ 48 w 51"/>
                  <a:gd name="T5" fmla="*/ 75 h 75"/>
                  <a:gd name="T6" fmla="*/ 51 w 51"/>
                  <a:gd name="T7" fmla="*/ 73 h 75"/>
                  <a:gd name="T8" fmla="*/ 10 w 51"/>
                  <a:gd name="T9" fmla="*/ 0 h 75"/>
                </a:gdLst>
                <a:ahLst/>
                <a:cxnLst>
                  <a:cxn ang="0">
                    <a:pos x="T0" y="T1"/>
                  </a:cxn>
                  <a:cxn ang="0">
                    <a:pos x="T2" y="T3"/>
                  </a:cxn>
                  <a:cxn ang="0">
                    <a:pos x="T4" y="T5"/>
                  </a:cxn>
                  <a:cxn ang="0">
                    <a:pos x="T6" y="T7"/>
                  </a:cxn>
                  <a:cxn ang="0">
                    <a:pos x="T8" y="T9"/>
                  </a:cxn>
                </a:cxnLst>
                <a:rect l="0" t="0" r="r" b="b"/>
                <a:pathLst>
                  <a:path w="51" h="75">
                    <a:moveTo>
                      <a:pt x="10" y="0"/>
                    </a:moveTo>
                    <a:lnTo>
                      <a:pt x="0" y="6"/>
                    </a:lnTo>
                    <a:lnTo>
                      <a:pt x="48" y="75"/>
                    </a:lnTo>
                    <a:lnTo>
                      <a:pt x="51" y="73"/>
                    </a:lnTo>
                    <a:lnTo>
                      <a:pt x="1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48" name="Freeform 613"/>
              <p:cNvSpPr>
                <a:spLocks/>
              </p:cNvSpPr>
              <p:nvPr/>
            </p:nvSpPr>
            <p:spPr bwMode="auto">
              <a:xfrm>
                <a:off x="4522" y="2924"/>
                <a:ext cx="51" cy="75"/>
              </a:xfrm>
              <a:custGeom>
                <a:avLst/>
                <a:gdLst>
                  <a:gd name="T0" fmla="*/ 10 w 51"/>
                  <a:gd name="T1" fmla="*/ 0 h 75"/>
                  <a:gd name="T2" fmla="*/ 0 w 51"/>
                  <a:gd name="T3" fmla="*/ 6 h 75"/>
                  <a:gd name="T4" fmla="*/ 48 w 51"/>
                  <a:gd name="T5" fmla="*/ 75 h 75"/>
                  <a:gd name="T6" fmla="*/ 51 w 51"/>
                  <a:gd name="T7" fmla="*/ 73 h 75"/>
                  <a:gd name="T8" fmla="*/ 10 w 51"/>
                  <a:gd name="T9" fmla="*/ 0 h 75"/>
                </a:gdLst>
                <a:ahLst/>
                <a:cxnLst>
                  <a:cxn ang="0">
                    <a:pos x="T0" y="T1"/>
                  </a:cxn>
                  <a:cxn ang="0">
                    <a:pos x="T2" y="T3"/>
                  </a:cxn>
                  <a:cxn ang="0">
                    <a:pos x="T4" y="T5"/>
                  </a:cxn>
                  <a:cxn ang="0">
                    <a:pos x="T6" y="T7"/>
                  </a:cxn>
                  <a:cxn ang="0">
                    <a:pos x="T8" y="T9"/>
                  </a:cxn>
                </a:cxnLst>
                <a:rect l="0" t="0" r="r" b="b"/>
                <a:pathLst>
                  <a:path w="51" h="75">
                    <a:moveTo>
                      <a:pt x="10" y="0"/>
                    </a:moveTo>
                    <a:lnTo>
                      <a:pt x="0" y="6"/>
                    </a:lnTo>
                    <a:lnTo>
                      <a:pt x="48" y="75"/>
                    </a:lnTo>
                    <a:lnTo>
                      <a:pt x="51" y="73"/>
                    </a:lnTo>
                    <a:lnTo>
                      <a:pt x="1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49" name="Freeform 614"/>
              <p:cNvSpPr>
                <a:spLocks/>
              </p:cNvSpPr>
              <p:nvPr/>
            </p:nvSpPr>
            <p:spPr bwMode="auto">
              <a:xfrm>
                <a:off x="4573" y="2989"/>
                <a:ext cx="18" cy="13"/>
              </a:xfrm>
              <a:custGeom>
                <a:avLst/>
                <a:gdLst>
                  <a:gd name="T0" fmla="*/ 0 w 18"/>
                  <a:gd name="T1" fmla="*/ 8 h 13"/>
                  <a:gd name="T2" fmla="*/ 3 w 18"/>
                  <a:gd name="T3" fmla="*/ 13 h 13"/>
                  <a:gd name="T4" fmla="*/ 18 w 18"/>
                  <a:gd name="T5" fmla="*/ 4 h 13"/>
                  <a:gd name="T6" fmla="*/ 15 w 18"/>
                  <a:gd name="T7" fmla="*/ 0 h 13"/>
                  <a:gd name="T8" fmla="*/ 0 w 18"/>
                  <a:gd name="T9" fmla="*/ 8 h 13"/>
                </a:gdLst>
                <a:ahLst/>
                <a:cxnLst>
                  <a:cxn ang="0">
                    <a:pos x="T0" y="T1"/>
                  </a:cxn>
                  <a:cxn ang="0">
                    <a:pos x="T2" y="T3"/>
                  </a:cxn>
                  <a:cxn ang="0">
                    <a:pos x="T4" y="T5"/>
                  </a:cxn>
                  <a:cxn ang="0">
                    <a:pos x="T6" y="T7"/>
                  </a:cxn>
                  <a:cxn ang="0">
                    <a:pos x="T8" y="T9"/>
                  </a:cxn>
                </a:cxnLst>
                <a:rect l="0" t="0" r="r" b="b"/>
                <a:pathLst>
                  <a:path w="18" h="13">
                    <a:moveTo>
                      <a:pt x="0" y="8"/>
                    </a:moveTo>
                    <a:lnTo>
                      <a:pt x="3" y="13"/>
                    </a:lnTo>
                    <a:lnTo>
                      <a:pt x="18" y="4"/>
                    </a:lnTo>
                    <a:lnTo>
                      <a:pt x="15" y="0"/>
                    </a:lnTo>
                    <a:lnTo>
                      <a:pt x="0" y="8"/>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50" name="Freeform 615"/>
              <p:cNvSpPr>
                <a:spLocks/>
              </p:cNvSpPr>
              <p:nvPr/>
            </p:nvSpPr>
            <p:spPr bwMode="auto">
              <a:xfrm>
                <a:off x="4573" y="2989"/>
                <a:ext cx="18" cy="13"/>
              </a:xfrm>
              <a:custGeom>
                <a:avLst/>
                <a:gdLst>
                  <a:gd name="T0" fmla="*/ 0 w 18"/>
                  <a:gd name="T1" fmla="*/ 8 h 13"/>
                  <a:gd name="T2" fmla="*/ 3 w 18"/>
                  <a:gd name="T3" fmla="*/ 13 h 13"/>
                  <a:gd name="T4" fmla="*/ 18 w 18"/>
                  <a:gd name="T5" fmla="*/ 4 h 13"/>
                  <a:gd name="T6" fmla="*/ 15 w 18"/>
                  <a:gd name="T7" fmla="*/ 0 h 13"/>
                  <a:gd name="T8" fmla="*/ 0 w 18"/>
                  <a:gd name="T9" fmla="*/ 8 h 13"/>
                </a:gdLst>
                <a:ahLst/>
                <a:cxnLst>
                  <a:cxn ang="0">
                    <a:pos x="T0" y="T1"/>
                  </a:cxn>
                  <a:cxn ang="0">
                    <a:pos x="T2" y="T3"/>
                  </a:cxn>
                  <a:cxn ang="0">
                    <a:pos x="T4" y="T5"/>
                  </a:cxn>
                  <a:cxn ang="0">
                    <a:pos x="T6" y="T7"/>
                  </a:cxn>
                  <a:cxn ang="0">
                    <a:pos x="T8" y="T9"/>
                  </a:cxn>
                </a:cxnLst>
                <a:rect l="0" t="0" r="r" b="b"/>
                <a:pathLst>
                  <a:path w="18" h="13">
                    <a:moveTo>
                      <a:pt x="0" y="8"/>
                    </a:moveTo>
                    <a:lnTo>
                      <a:pt x="3" y="13"/>
                    </a:lnTo>
                    <a:lnTo>
                      <a:pt x="18" y="4"/>
                    </a:lnTo>
                    <a:lnTo>
                      <a:pt x="15" y="0"/>
                    </a:lnTo>
                    <a:lnTo>
                      <a:pt x="0" y="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51" name="Freeform 616"/>
              <p:cNvSpPr>
                <a:spLocks/>
              </p:cNvSpPr>
              <p:nvPr/>
            </p:nvSpPr>
            <p:spPr bwMode="auto">
              <a:xfrm>
                <a:off x="4592" y="2952"/>
                <a:ext cx="37" cy="38"/>
              </a:xfrm>
              <a:custGeom>
                <a:avLst/>
                <a:gdLst>
                  <a:gd name="T0" fmla="*/ 0 w 37"/>
                  <a:gd name="T1" fmla="*/ 35 h 38"/>
                  <a:gd name="T2" fmla="*/ 2 w 37"/>
                  <a:gd name="T3" fmla="*/ 38 h 38"/>
                  <a:gd name="T4" fmla="*/ 37 w 37"/>
                  <a:gd name="T5" fmla="*/ 3 h 38"/>
                  <a:gd name="T6" fmla="*/ 34 w 37"/>
                  <a:gd name="T7" fmla="*/ 0 h 38"/>
                  <a:gd name="T8" fmla="*/ 0 w 37"/>
                  <a:gd name="T9" fmla="*/ 35 h 38"/>
                </a:gdLst>
                <a:ahLst/>
                <a:cxnLst>
                  <a:cxn ang="0">
                    <a:pos x="T0" y="T1"/>
                  </a:cxn>
                  <a:cxn ang="0">
                    <a:pos x="T2" y="T3"/>
                  </a:cxn>
                  <a:cxn ang="0">
                    <a:pos x="T4" y="T5"/>
                  </a:cxn>
                  <a:cxn ang="0">
                    <a:pos x="T6" y="T7"/>
                  </a:cxn>
                  <a:cxn ang="0">
                    <a:pos x="T8" y="T9"/>
                  </a:cxn>
                </a:cxnLst>
                <a:rect l="0" t="0" r="r" b="b"/>
                <a:pathLst>
                  <a:path w="37" h="38">
                    <a:moveTo>
                      <a:pt x="0" y="35"/>
                    </a:moveTo>
                    <a:lnTo>
                      <a:pt x="2" y="38"/>
                    </a:lnTo>
                    <a:lnTo>
                      <a:pt x="37" y="3"/>
                    </a:lnTo>
                    <a:lnTo>
                      <a:pt x="34" y="0"/>
                    </a:lnTo>
                    <a:lnTo>
                      <a:pt x="0" y="3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52" name="Freeform 617"/>
              <p:cNvSpPr>
                <a:spLocks/>
              </p:cNvSpPr>
              <p:nvPr/>
            </p:nvSpPr>
            <p:spPr bwMode="auto">
              <a:xfrm>
                <a:off x="4592" y="2952"/>
                <a:ext cx="37" cy="38"/>
              </a:xfrm>
              <a:custGeom>
                <a:avLst/>
                <a:gdLst>
                  <a:gd name="T0" fmla="*/ 0 w 37"/>
                  <a:gd name="T1" fmla="*/ 35 h 38"/>
                  <a:gd name="T2" fmla="*/ 2 w 37"/>
                  <a:gd name="T3" fmla="*/ 38 h 38"/>
                  <a:gd name="T4" fmla="*/ 37 w 37"/>
                  <a:gd name="T5" fmla="*/ 3 h 38"/>
                  <a:gd name="T6" fmla="*/ 34 w 37"/>
                  <a:gd name="T7" fmla="*/ 0 h 38"/>
                  <a:gd name="T8" fmla="*/ 0 w 37"/>
                  <a:gd name="T9" fmla="*/ 35 h 38"/>
                </a:gdLst>
                <a:ahLst/>
                <a:cxnLst>
                  <a:cxn ang="0">
                    <a:pos x="T0" y="T1"/>
                  </a:cxn>
                  <a:cxn ang="0">
                    <a:pos x="T2" y="T3"/>
                  </a:cxn>
                  <a:cxn ang="0">
                    <a:pos x="T4" y="T5"/>
                  </a:cxn>
                  <a:cxn ang="0">
                    <a:pos x="T6" y="T7"/>
                  </a:cxn>
                  <a:cxn ang="0">
                    <a:pos x="T8" y="T9"/>
                  </a:cxn>
                </a:cxnLst>
                <a:rect l="0" t="0" r="r" b="b"/>
                <a:pathLst>
                  <a:path w="37" h="38">
                    <a:moveTo>
                      <a:pt x="0" y="35"/>
                    </a:moveTo>
                    <a:lnTo>
                      <a:pt x="2" y="38"/>
                    </a:lnTo>
                    <a:lnTo>
                      <a:pt x="37" y="3"/>
                    </a:lnTo>
                    <a:lnTo>
                      <a:pt x="34" y="0"/>
                    </a:lnTo>
                    <a:lnTo>
                      <a:pt x="0" y="3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53" name="Freeform 618"/>
              <p:cNvSpPr>
                <a:spLocks/>
              </p:cNvSpPr>
              <p:nvPr/>
            </p:nvSpPr>
            <p:spPr bwMode="auto">
              <a:xfrm>
                <a:off x="4041" y="2457"/>
                <a:ext cx="74" cy="53"/>
              </a:xfrm>
              <a:custGeom>
                <a:avLst/>
                <a:gdLst>
                  <a:gd name="T0" fmla="*/ 74 w 74"/>
                  <a:gd name="T1" fmla="*/ 43 h 53"/>
                  <a:gd name="T2" fmla="*/ 68 w 74"/>
                  <a:gd name="T3" fmla="*/ 53 h 53"/>
                  <a:gd name="T4" fmla="*/ 0 w 74"/>
                  <a:gd name="T5" fmla="*/ 4 h 53"/>
                  <a:gd name="T6" fmla="*/ 2 w 74"/>
                  <a:gd name="T7" fmla="*/ 0 h 53"/>
                  <a:gd name="T8" fmla="*/ 74 w 74"/>
                  <a:gd name="T9" fmla="*/ 43 h 53"/>
                </a:gdLst>
                <a:ahLst/>
                <a:cxnLst>
                  <a:cxn ang="0">
                    <a:pos x="T0" y="T1"/>
                  </a:cxn>
                  <a:cxn ang="0">
                    <a:pos x="T2" y="T3"/>
                  </a:cxn>
                  <a:cxn ang="0">
                    <a:pos x="T4" y="T5"/>
                  </a:cxn>
                  <a:cxn ang="0">
                    <a:pos x="T6" y="T7"/>
                  </a:cxn>
                  <a:cxn ang="0">
                    <a:pos x="T8" y="T9"/>
                  </a:cxn>
                </a:cxnLst>
                <a:rect l="0" t="0" r="r" b="b"/>
                <a:pathLst>
                  <a:path w="74" h="53">
                    <a:moveTo>
                      <a:pt x="74" y="43"/>
                    </a:moveTo>
                    <a:lnTo>
                      <a:pt x="68" y="53"/>
                    </a:lnTo>
                    <a:lnTo>
                      <a:pt x="0" y="4"/>
                    </a:lnTo>
                    <a:lnTo>
                      <a:pt x="2" y="0"/>
                    </a:lnTo>
                    <a:lnTo>
                      <a:pt x="74" y="4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54" name="Freeform 619"/>
              <p:cNvSpPr>
                <a:spLocks/>
              </p:cNvSpPr>
              <p:nvPr/>
            </p:nvSpPr>
            <p:spPr bwMode="auto">
              <a:xfrm>
                <a:off x="4041" y="2457"/>
                <a:ext cx="74" cy="53"/>
              </a:xfrm>
              <a:custGeom>
                <a:avLst/>
                <a:gdLst>
                  <a:gd name="T0" fmla="*/ 74 w 74"/>
                  <a:gd name="T1" fmla="*/ 43 h 53"/>
                  <a:gd name="T2" fmla="*/ 68 w 74"/>
                  <a:gd name="T3" fmla="*/ 53 h 53"/>
                  <a:gd name="T4" fmla="*/ 0 w 74"/>
                  <a:gd name="T5" fmla="*/ 4 h 53"/>
                  <a:gd name="T6" fmla="*/ 2 w 74"/>
                  <a:gd name="T7" fmla="*/ 0 h 53"/>
                  <a:gd name="T8" fmla="*/ 74 w 74"/>
                  <a:gd name="T9" fmla="*/ 43 h 53"/>
                </a:gdLst>
                <a:ahLst/>
                <a:cxnLst>
                  <a:cxn ang="0">
                    <a:pos x="T0" y="T1"/>
                  </a:cxn>
                  <a:cxn ang="0">
                    <a:pos x="T2" y="T3"/>
                  </a:cxn>
                  <a:cxn ang="0">
                    <a:pos x="T4" y="T5"/>
                  </a:cxn>
                  <a:cxn ang="0">
                    <a:pos x="T6" y="T7"/>
                  </a:cxn>
                  <a:cxn ang="0">
                    <a:pos x="T8" y="T9"/>
                  </a:cxn>
                </a:cxnLst>
                <a:rect l="0" t="0" r="r" b="b"/>
                <a:pathLst>
                  <a:path w="74" h="53">
                    <a:moveTo>
                      <a:pt x="74" y="43"/>
                    </a:moveTo>
                    <a:lnTo>
                      <a:pt x="68" y="53"/>
                    </a:lnTo>
                    <a:lnTo>
                      <a:pt x="0" y="4"/>
                    </a:lnTo>
                    <a:lnTo>
                      <a:pt x="2" y="0"/>
                    </a:lnTo>
                    <a:lnTo>
                      <a:pt x="74" y="4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55" name="Freeform 620"/>
              <p:cNvSpPr>
                <a:spLocks/>
              </p:cNvSpPr>
              <p:nvPr/>
            </p:nvSpPr>
            <p:spPr bwMode="auto">
              <a:xfrm>
                <a:off x="4039" y="2440"/>
                <a:ext cx="12" cy="17"/>
              </a:xfrm>
              <a:custGeom>
                <a:avLst/>
                <a:gdLst>
                  <a:gd name="T0" fmla="*/ 4 w 12"/>
                  <a:gd name="T1" fmla="*/ 17 h 17"/>
                  <a:gd name="T2" fmla="*/ 0 w 12"/>
                  <a:gd name="T3" fmla="*/ 15 h 17"/>
                  <a:gd name="T4" fmla="*/ 8 w 12"/>
                  <a:gd name="T5" fmla="*/ 0 h 17"/>
                  <a:gd name="T6" fmla="*/ 12 w 12"/>
                  <a:gd name="T7" fmla="*/ 2 h 17"/>
                  <a:gd name="T8" fmla="*/ 4 w 12"/>
                  <a:gd name="T9" fmla="*/ 17 h 17"/>
                </a:gdLst>
                <a:ahLst/>
                <a:cxnLst>
                  <a:cxn ang="0">
                    <a:pos x="T0" y="T1"/>
                  </a:cxn>
                  <a:cxn ang="0">
                    <a:pos x="T2" y="T3"/>
                  </a:cxn>
                  <a:cxn ang="0">
                    <a:pos x="T4" y="T5"/>
                  </a:cxn>
                  <a:cxn ang="0">
                    <a:pos x="T6" y="T7"/>
                  </a:cxn>
                  <a:cxn ang="0">
                    <a:pos x="T8" y="T9"/>
                  </a:cxn>
                </a:cxnLst>
                <a:rect l="0" t="0" r="r" b="b"/>
                <a:pathLst>
                  <a:path w="12" h="17">
                    <a:moveTo>
                      <a:pt x="4" y="17"/>
                    </a:moveTo>
                    <a:lnTo>
                      <a:pt x="0" y="15"/>
                    </a:lnTo>
                    <a:lnTo>
                      <a:pt x="8" y="0"/>
                    </a:lnTo>
                    <a:lnTo>
                      <a:pt x="12" y="2"/>
                    </a:lnTo>
                    <a:lnTo>
                      <a:pt x="4" y="1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56" name="Freeform 621"/>
              <p:cNvSpPr>
                <a:spLocks/>
              </p:cNvSpPr>
              <p:nvPr/>
            </p:nvSpPr>
            <p:spPr bwMode="auto">
              <a:xfrm>
                <a:off x="4039" y="2440"/>
                <a:ext cx="12" cy="17"/>
              </a:xfrm>
              <a:custGeom>
                <a:avLst/>
                <a:gdLst>
                  <a:gd name="T0" fmla="*/ 4 w 12"/>
                  <a:gd name="T1" fmla="*/ 17 h 17"/>
                  <a:gd name="T2" fmla="*/ 0 w 12"/>
                  <a:gd name="T3" fmla="*/ 15 h 17"/>
                  <a:gd name="T4" fmla="*/ 8 w 12"/>
                  <a:gd name="T5" fmla="*/ 0 h 17"/>
                  <a:gd name="T6" fmla="*/ 12 w 12"/>
                  <a:gd name="T7" fmla="*/ 2 h 17"/>
                  <a:gd name="T8" fmla="*/ 4 w 12"/>
                  <a:gd name="T9" fmla="*/ 17 h 17"/>
                </a:gdLst>
                <a:ahLst/>
                <a:cxnLst>
                  <a:cxn ang="0">
                    <a:pos x="T0" y="T1"/>
                  </a:cxn>
                  <a:cxn ang="0">
                    <a:pos x="T2" y="T3"/>
                  </a:cxn>
                  <a:cxn ang="0">
                    <a:pos x="T4" y="T5"/>
                  </a:cxn>
                  <a:cxn ang="0">
                    <a:pos x="T6" y="T7"/>
                  </a:cxn>
                  <a:cxn ang="0">
                    <a:pos x="T8" y="T9"/>
                  </a:cxn>
                </a:cxnLst>
                <a:rect l="0" t="0" r="r" b="b"/>
                <a:pathLst>
                  <a:path w="12" h="17">
                    <a:moveTo>
                      <a:pt x="4" y="17"/>
                    </a:moveTo>
                    <a:lnTo>
                      <a:pt x="0" y="15"/>
                    </a:lnTo>
                    <a:lnTo>
                      <a:pt x="8" y="0"/>
                    </a:lnTo>
                    <a:lnTo>
                      <a:pt x="12" y="2"/>
                    </a:lnTo>
                    <a:lnTo>
                      <a:pt x="4"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57" name="Freeform 622"/>
              <p:cNvSpPr>
                <a:spLocks/>
              </p:cNvSpPr>
              <p:nvPr/>
            </p:nvSpPr>
            <p:spPr bwMode="auto">
              <a:xfrm>
                <a:off x="4050" y="2402"/>
                <a:ext cx="83" cy="84"/>
              </a:xfrm>
              <a:custGeom>
                <a:avLst/>
                <a:gdLst>
                  <a:gd name="T0" fmla="*/ 72 w 83"/>
                  <a:gd name="T1" fmla="*/ 84 h 84"/>
                  <a:gd name="T2" fmla="*/ 83 w 83"/>
                  <a:gd name="T3" fmla="*/ 73 h 84"/>
                  <a:gd name="T4" fmla="*/ 41 w 83"/>
                  <a:gd name="T5" fmla="*/ 0 h 84"/>
                  <a:gd name="T6" fmla="*/ 0 w 83"/>
                  <a:gd name="T7" fmla="*/ 42 h 84"/>
                  <a:gd name="T8" fmla="*/ 72 w 83"/>
                  <a:gd name="T9" fmla="*/ 84 h 84"/>
                </a:gdLst>
                <a:ahLst/>
                <a:cxnLst>
                  <a:cxn ang="0">
                    <a:pos x="T0" y="T1"/>
                  </a:cxn>
                  <a:cxn ang="0">
                    <a:pos x="T2" y="T3"/>
                  </a:cxn>
                  <a:cxn ang="0">
                    <a:pos x="T4" y="T5"/>
                  </a:cxn>
                  <a:cxn ang="0">
                    <a:pos x="T6" y="T7"/>
                  </a:cxn>
                  <a:cxn ang="0">
                    <a:pos x="T8" y="T9"/>
                  </a:cxn>
                </a:cxnLst>
                <a:rect l="0" t="0" r="r" b="b"/>
                <a:pathLst>
                  <a:path w="83" h="84">
                    <a:moveTo>
                      <a:pt x="72" y="84"/>
                    </a:moveTo>
                    <a:lnTo>
                      <a:pt x="83" y="73"/>
                    </a:lnTo>
                    <a:lnTo>
                      <a:pt x="41" y="0"/>
                    </a:lnTo>
                    <a:lnTo>
                      <a:pt x="0" y="42"/>
                    </a:lnTo>
                    <a:lnTo>
                      <a:pt x="72" y="8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58" name="Freeform 623"/>
              <p:cNvSpPr>
                <a:spLocks/>
              </p:cNvSpPr>
              <p:nvPr/>
            </p:nvSpPr>
            <p:spPr bwMode="auto">
              <a:xfrm>
                <a:off x="4050" y="2402"/>
                <a:ext cx="83" cy="84"/>
              </a:xfrm>
              <a:custGeom>
                <a:avLst/>
                <a:gdLst>
                  <a:gd name="T0" fmla="*/ 72 w 83"/>
                  <a:gd name="T1" fmla="*/ 84 h 84"/>
                  <a:gd name="T2" fmla="*/ 83 w 83"/>
                  <a:gd name="T3" fmla="*/ 73 h 84"/>
                  <a:gd name="T4" fmla="*/ 41 w 83"/>
                  <a:gd name="T5" fmla="*/ 0 h 84"/>
                  <a:gd name="T6" fmla="*/ 0 w 83"/>
                  <a:gd name="T7" fmla="*/ 42 h 84"/>
                  <a:gd name="T8" fmla="*/ 72 w 83"/>
                  <a:gd name="T9" fmla="*/ 84 h 84"/>
                </a:gdLst>
                <a:ahLst/>
                <a:cxnLst>
                  <a:cxn ang="0">
                    <a:pos x="T0" y="T1"/>
                  </a:cxn>
                  <a:cxn ang="0">
                    <a:pos x="T2" y="T3"/>
                  </a:cxn>
                  <a:cxn ang="0">
                    <a:pos x="T4" y="T5"/>
                  </a:cxn>
                  <a:cxn ang="0">
                    <a:pos x="T6" y="T7"/>
                  </a:cxn>
                  <a:cxn ang="0">
                    <a:pos x="T8" y="T9"/>
                  </a:cxn>
                </a:cxnLst>
                <a:rect l="0" t="0" r="r" b="b"/>
                <a:pathLst>
                  <a:path w="83" h="84">
                    <a:moveTo>
                      <a:pt x="72" y="84"/>
                    </a:moveTo>
                    <a:lnTo>
                      <a:pt x="83" y="73"/>
                    </a:lnTo>
                    <a:lnTo>
                      <a:pt x="41" y="0"/>
                    </a:lnTo>
                    <a:lnTo>
                      <a:pt x="0" y="42"/>
                    </a:lnTo>
                    <a:lnTo>
                      <a:pt x="72" y="8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59" name="Freeform 624"/>
              <p:cNvSpPr>
                <a:spLocks/>
              </p:cNvSpPr>
              <p:nvPr/>
            </p:nvSpPr>
            <p:spPr bwMode="auto">
              <a:xfrm>
                <a:off x="4091" y="2393"/>
                <a:ext cx="57" cy="82"/>
              </a:xfrm>
              <a:custGeom>
                <a:avLst/>
                <a:gdLst>
                  <a:gd name="T0" fmla="*/ 57 w 57"/>
                  <a:gd name="T1" fmla="*/ 74 h 82"/>
                  <a:gd name="T2" fmla="*/ 15 w 57"/>
                  <a:gd name="T3" fmla="*/ 0 h 82"/>
                  <a:gd name="T4" fmla="*/ 0 w 57"/>
                  <a:gd name="T5" fmla="*/ 9 h 82"/>
                  <a:gd name="T6" fmla="*/ 42 w 57"/>
                  <a:gd name="T7" fmla="*/ 82 h 82"/>
                  <a:gd name="T8" fmla="*/ 57 w 57"/>
                  <a:gd name="T9" fmla="*/ 74 h 82"/>
                </a:gdLst>
                <a:ahLst/>
                <a:cxnLst>
                  <a:cxn ang="0">
                    <a:pos x="T0" y="T1"/>
                  </a:cxn>
                  <a:cxn ang="0">
                    <a:pos x="T2" y="T3"/>
                  </a:cxn>
                  <a:cxn ang="0">
                    <a:pos x="T4" y="T5"/>
                  </a:cxn>
                  <a:cxn ang="0">
                    <a:pos x="T6" y="T7"/>
                  </a:cxn>
                  <a:cxn ang="0">
                    <a:pos x="T8" y="T9"/>
                  </a:cxn>
                </a:cxnLst>
                <a:rect l="0" t="0" r="r" b="b"/>
                <a:pathLst>
                  <a:path w="57" h="82">
                    <a:moveTo>
                      <a:pt x="57" y="74"/>
                    </a:moveTo>
                    <a:lnTo>
                      <a:pt x="15" y="0"/>
                    </a:lnTo>
                    <a:lnTo>
                      <a:pt x="0" y="9"/>
                    </a:lnTo>
                    <a:lnTo>
                      <a:pt x="42" y="82"/>
                    </a:lnTo>
                    <a:lnTo>
                      <a:pt x="57" y="7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60" name="Freeform 625"/>
              <p:cNvSpPr>
                <a:spLocks/>
              </p:cNvSpPr>
              <p:nvPr/>
            </p:nvSpPr>
            <p:spPr bwMode="auto">
              <a:xfrm>
                <a:off x="4091" y="2393"/>
                <a:ext cx="57" cy="82"/>
              </a:xfrm>
              <a:custGeom>
                <a:avLst/>
                <a:gdLst>
                  <a:gd name="T0" fmla="*/ 57 w 57"/>
                  <a:gd name="T1" fmla="*/ 74 h 82"/>
                  <a:gd name="T2" fmla="*/ 15 w 57"/>
                  <a:gd name="T3" fmla="*/ 0 h 82"/>
                  <a:gd name="T4" fmla="*/ 0 w 57"/>
                  <a:gd name="T5" fmla="*/ 9 h 82"/>
                  <a:gd name="T6" fmla="*/ 42 w 57"/>
                  <a:gd name="T7" fmla="*/ 82 h 82"/>
                  <a:gd name="T8" fmla="*/ 57 w 57"/>
                  <a:gd name="T9" fmla="*/ 74 h 82"/>
                </a:gdLst>
                <a:ahLst/>
                <a:cxnLst>
                  <a:cxn ang="0">
                    <a:pos x="T0" y="T1"/>
                  </a:cxn>
                  <a:cxn ang="0">
                    <a:pos x="T2" y="T3"/>
                  </a:cxn>
                  <a:cxn ang="0">
                    <a:pos x="T4" y="T5"/>
                  </a:cxn>
                  <a:cxn ang="0">
                    <a:pos x="T6" y="T7"/>
                  </a:cxn>
                  <a:cxn ang="0">
                    <a:pos x="T8" y="T9"/>
                  </a:cxn>
                </a:cxnLst>
                <a:rect l="0" t="0" r="r" b="b"/>
                <a:pathLst>
                  <a:path w="57" h="82">
                    <a:moveTo>
                      <a:pt x="57" y="74"/>
                    </a:moveTo>
                    <a:lnTo>
                      <a:pt x="15" y="0"/>
                    </a:lnTo>
                    <a:lnTo>
                      <a:pt x="0" y="9"/>
                    </a:lnTo>
                    <a:lnTo>
                      <a:pt x="42" y="82"/>
                    </a:lnTo>
                    <a:lnTo>
                      <a:pt x="57" y="7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1" name="Line 626"/>
              <p:cNvSpPr>
                <a:spLocks noChangeShapeType="1"/>
              </p:cNvSpPr>
              <p:nvPr/>
            </p:nvSpPr>
            <p:spPr bwMode="auto">
              <a:xfrm flipH="1" flipV="1">
                <a:off x="4091" y="2402"/>
                <a:ext cx="57"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2" name="Line 627"/>
              <p:cNvSpPr>
                <a:spLocks noChangeShapeType="1"/>
              </p:cNvSpPr>
              <p:nvPr/>
            </p:nvSpPr>
            <p:spPr bwMode="auto">
              <a:xfrm flipH="1" flipV="1">
                <a:off x="4106" y="2393"/>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3" name="Freeform 628"/>
              <p:cNvSpPr>
                <a:spLocks/>
              </p:cNvSpPr>
              <p:nvPr/>
            </p:nvSpPr>
            <p:spPr bwMode="auto">
              <a:xfrm>
                <a:off x="4043" y="2442"/>
                <a:ext cx="81" cy="57"/>
              </a:xfrm>
              <a:custGeom>
                <a:avLst/>
                <a:gdLst>
                  <a:gd name="T0" fmla="*/ 81 w 81"/>
                  <a:gd name="T1" fmla="*/ 42 h 57"/>
                  <a:gd name="T2" fmla="*/ 9 w 81"/>
                  <a:gd name="T3" fmla="*/ 0 h 57"/>
                  <a:gd name="T4" fmla="*/ 0 w 81"/>
                  <a:gd name="T5" fmla="*/ 15 h 57"/>
                  <a:gd name="T6" fmla="*/ 72 w 81"/>
                  <a:gd name="T7" fmla="*/ 57 h 57"/>
                  <a:gd name="T8" fmla="*/ 81 w 81"/>
                  <a:gd name="T9" fmla="*/ 42 h 57"/>
                </a:gdLst>
                <a:ahLst/>
                <a:cxnLst>
                  <a:cxn ang="0">
                    <a:pos x="T0" y="T1"/>
                  </a:cxn>
                  <a:cxn ang="0">
                    <a:pos x="T2" y="T3"/>
                  </a:cxn>
                  <a:cxn ang="0">
                    <a:pos x="T4" y="T5"/>
                  </a:cxn>
                  <a:cxn ang="0">
                    <a:pos x="T6" y="T7"/>
                  </a:cxn>
                  <a:cxn ang="0">
                    <a:pos x="T8" y="T9"/>
                  </a:cxn>
                </a:cxnLst>
                <a:rect l="0" t="0" r="r" b="b"/>
                <a:pathLst>
                  <a:path w="81" h="57">
                    <a:moveTo>
                      <a:pt x="81" y="42"/>
                    </a:moveTo>
                    <a:lnTo>
                      <a:pt x="9" y="0"/>
                    </a:lnTo>
                    <a:lnTo>
                      <a:pt x="0" y="15"/>
                    </a:lnTo>
                    <a:lnTo>
                      <a:pt x="72" y="57"/>
                    </a:lnTo>
                    <a:lnTo>
                      <a:pt x="81" y="4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64" name="Freeform 629"/>
              <p:cNvSpPr>
                <a:spLocks/>
              </p:cNvSpPr>
              <p:nvPr/>
            </p:nvSpPr>
            <p:spPr bwMode="auto">
              <a:xfrm>
                <a:off x="4043" y="2442"/>
                <a:ext cx="81" cy="57"/>
              </a:xfrm>
              <a:custGeom>
                <a:avLst/>
                <a:gdLst>
                  <a:gd name="T0" fmla="*/ 81 w 81"/>
                  <a:gd name="T1" fmla="*/ 42 h 57"/>
                  <a:gd name="T2" fmla="*/ 9 w 81"/>
                  <a:gd name="T3" fmla="*/ 0 h 57"/>
                  <a:gd name="T4" fmla="*/ 0 w 81"/>
                  <a:gd name="T5" fmla="*/ 15 h 57"/>
                  <a:gd name="T6" fmla="*/ 72 w 81"/>
                  <a:gd name="T7" fmla="*/ 57 h 57"/>
                  <a:gd name="T8" fmla="*/ 81 w 81"/>
                  <a:gd name="T9" fmla="*/ 42 h 57"/>
                </a:gdLst>
                <a:ahLst/>
                <a:cxnLst>
                  <a:cxn ang="0">
                    <a:pos x="T0" y="T1"/>
                  </a:cxn>
                  <a:cxn ang="0">
                    <a:pos x="T2" y="T3"/>
                  </a:cxn>
                  <a:cxn ang="0">
                    <a:pos x="T4" y="T5"/>
                  </a:cxn>
                  <a:cxn ang="0">
                    <a:pos x="T6" y="T7"/>
                  </a:cxn>
                  <a:cxn ang="0">
                    <a:pos x="T8" y="T9"/>
                  </a:cxn>
                </a:cxnLst>
                <a:rect l="0" t="0" r="r" b="b"/>
                <a:pathLst>
                  <a:path w="81" h="57">
                    <a:moveTo>
                      <a:pt x="81" y="42"/>
                    </a:moveTo>
                    <a:lnTo>
                      <a:pt x="9" y="0"/>
                    </a:lnTo>
                    <a:lnTo>
                      <a:pt x="0" y="15"/>
                    </a:lnTo>
                    <a:lnTo>
                      <a:pt x="72" y="57"/>
                    </a:lnTo>
                    <a:lnTo>
                      <a:pt x="81" y="4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5" name="Line 630"/>
              <p:cNvSpPr>
                <a:spLocks noChangeShapeType="1"/>
              </p:cNvSpPr>
              <p:nvPr/>
            </p:nvSpPr>
            <p:spPr bwMode="auto">
              <a:xfrm flipH="1" flipV="1">
                <a:off x="4043" y="2457"/>
                <a:ext cx="81"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6" name="Line 631"/>
              <p:cNvSpPr>
                <a:spLocks noChangeShapeType="1"/>
              </p:cNvSpPr>
              <p:nvPr/>
            </p:nvSpPr>
            <p:spPr bwMode="auto">
              <a:xfrm flipH="1" flipV="1">
                <a:off x="4052" y="2442"/>
                <a:ext cx="63" cy="5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7" name="Freeform 632"/>
              <p:cNvSpPr>
                <a:spLocks/>
              </p:cNvSpPr>
              <p:nvPr/>
            </p:nvSpPr>
            <p:spPr bwMode="auto">
              <a:xfrm>
                <a:off x="4107" y="2392"/>
                <a:ext cx="51" cy="75"/>
              </a:xfrm>
              <a:custGeom>
                <a:avLst/>
                <a:gdLst>
                  <a:gd name="T0" fmla="*/ 41 w 51"/>
                  <a:gd name="T1" fmla="*/ 75 h 75"/>
                  <a:gd name="T2" fmla="*/ 51 w 51"/>
                  <a:gd name="T3" fmla="*/ 69 h 75"/>
                  <a:gd name="T4" fmla="*/ 3 w 51"/>
                  <a:gd name="T5" fmla="*/ 0 h 75"/>
                  <a:gd name="T6" fmla="*/ 0 w 51"/>
                  <a:gd name="T7" fmla="*/ 1 h 75"/>
                  <a:gd name="T8" fmla="*/ 41 w 51"/>
                  <a:gd name="T9" fmla="*/ 75 h 75"/>
                </a:gdLst>
                <a:ahLst/>
                <a:cxnLst>
                  <a:cxn ang="0">
                    <a:pos x="T0" y="T1"/>
                  </a:cxn>
                  <a:cxn ang="0">
                    <a:pos x="T2" y="T3"/>
                  </a:cxn>
                  <a:cxn ang="0">
                    <a:pos x="T4" y="T5"/>
                  </a:cxn>
                  <a:cxn ang="0">
                    <a:pos x="T6" y="T7"/>
                  </a:cxn>
                  <a:cxn ang="0">
                    <a:pos x="T8" y="T9"/>
                  </a:cxn>
                </a:cxnLst>
                <a:rect l="0" t="0" r="r" b="b"/>
                <a:pathLst>
                  <a:path w="51" h="75">
                    <a:moveTo>
                      <a:pt x="41" y="75"/>
                    </a:moveTo>
                    <a:lnTo>
                      <a:pt x="51" y="69"/>
                    </a:lnTo>
                    <a:lnTo>
                      <a:pt x="3" y="0"/>
                    </a:lnTo>
                    <a:lnTo>
                      <a:pt x="0" y="1"/>
                    </a:lnTo>
                    <a:lnTo>
                      <a:pt x="41" y="7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68" name="Freeform 633"/>
              <p:cNvSpPr>
                <a:spLocks/>
              </p:cNvSpPr>
              <p:nvPr/>
            </p:nvSpPr>
            <p:spPr bwMode="auto">
              <a:xfrm>
                <a:off x="4107" y="2392"/>
                <a:ext cx="51" cy="75"/>
              </a:xfrm>
              <a:custGeom>
                <a:avLst/>
                <a:gdLst>
                  <a:gd name="T0" fmla="*/ 41 w 51"/>
                  <a:gd name="T1" fmla="*/ 75 h 75"/>
                  <a:gd name="T2" fmla="*/ 51 w 51"/>
                  <a:gd name="T3" fmla="*/ 69 h 75"/>
                  <a:gd name="T4" fmla="*/ 3 w 51"/>
                  <a:gd name="T5" fmla="*/ 0 h 75"/>
                  <a:gd name="T6" fmla="*/ 0 w 51"/>
                  <a:gd name="T7" fmla="*/ 1 h 75"/>
                  <a:gd name="T8" fmla="*/ 41 w 51"/>
                  <a:gd name="T9" fmla="*/ 75 h 75"/>
                </a:gdLst>
                <a:ahLst/>
                <a:cxnLst>
                  <a:cxn ang="0">
                    <a:pos x="T0" y="T1"/>
                  </a:cxn>
                  <a:cxn ang="0">
                    <a:pos x="T2" y="T3"/>
                  </a:cxn>
                  <a:cxn ang="0">
                    <a:pos x="T4" y="T5"/>
                  </a:cxn>
                  <a:cxn ang="0">
                    <a:pos x="T6" y="T7"/>
                  </a:cxn>
                  <a:cxn ang="0">
                    <a:pos x="T8" y="T9"/>
                  </a:cxn>
                </a:cxnLst>
                <a:rect l="0" t="0" r="r" b="b"/>
                <a:pathLst>
                  <a:path w="51" h="75">
                    <a:moveTo>
                      <a:pt x="41" y="75"/>
                    </a:moveTo>
                    <a:lnTo>
                      <a:pt x="51" y="69"/>
                    </a:lnTo>
                    <a:lnTo>
                      <a:pt x="3" y="0"/>
                    </a:lnTo>
                    <a:lnTo>
                      <a:pt x="0" y="1"/>
                    </a:lnTo>
                    <a:lnTo>
                      <a:pt x="41" y="7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69" name="Freeform 634"/>
              <p:cNvSpPr>
                <a:spLocks/>
              </p:cNvSpPr>
              <p:nvPr/>
            </p:nvSpPr>
            <p:spPr bwMode="auto">
              <a:xfrm>
                <a:off x="4089" y="2389"/>
                <a:ext cx="18" cy="13"/>
              </a:xfrm>
              <a:custGeom>
                <a:avLst/>
                <a:gdLst>
                  <a:gd name="T0" fmla="*/ 18 w 18"/>
                  <a:gd name="T1" fmla="*/ 4 h 13"/>
                  <a:gd name="T2" fmla="*/ 15 w 18"/>
                  <a:gd name="T3" fmla="*/ 0 h 13"/>
                  <a:gd name="T4" fmla="*/ 0 w 18"/>
                  <a:gd name="T5" fmla="*/ 9 h 13"/>
                  <a:gd name="T6" fmla="*/ 3 w 18"/>
                  <a:gd name="T7" fmla="*/ 13 h 13"/>
                  <a:gd name="T8" fmla="*/ 18 w 18"/>
                  <a:gd name="T9" fmla="*/ 4 h 13"/>
                </a:gdLst>
                <a:ahLst/>
                <a:cxnLst>
                  <a:cxn ang="0">
                    <a:pos x="T0" y="T1"/>
                  </a:cxn>
                  <a:cxn ang="0">
                    <a:pos x="T2" y="T3"/>
                  </a:cxn>
                  <a:cxn ang="0">
                    <a:pos x="T4" y="T5"/>
                  </a:cxn>
                  <a:cxn ang="0">
                    <a:pos x="T6" y="T7"/>
                  </a:cxn>
                  <a:cxn ang="0">
                    <a:pos x="T8" y="T9"/>
                  </a:cxn>
                </a:cxnLst>
                <a:rect l="0" t="0" r="r" b="b"/>
                <a:pathLst>
                  <a:path w="18" h="13">
                    <a:moveTo>
                      <a:pt x="18" y="4"/>
                    </a:moveTo>
                    <a:lnTo>
                      <a:pt x="15" y="0"/>
                    </a:lnTo>
                    <a:lnTo>
                      <a:pt x="0" y="9"/>
                    </a:lnTo>
                    <a:lnTo>
                      <a:pt x="3" y="13"/>
                    </a:lnTo>
                    <a:lnTo>
                      <a:pt x="18" y="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70" name="Freeform 635"/>
              <p:cNvSpPr>
                <a:spLocks/>
              </p:cNvSpPr>
              <p:nvPr/>
            </p:nvSpPr>
            <p:spPr bwMode="auto">
              <a:xfrm>
                <a:off x="4089" y="2389"/>
                <a:ext cx="18" cy="13"/>
              </a:xfrm>
              <a:custGeom>
                <a:avLst/>
                <a:gdLst>
                  <a:gd name="T0" fmla="*/ 18 w 18"/>
                  <a:gd name="T1" fmla="*/ 4 h 13"/>
                  <a:gd name="T2" fmla="*/ 15 w 18"/>
                  <a:gd name="T3" fmla="*/ 0 h 13"/>
                  <a:gd name="T4" fmla="*/ 0 w 18"/>
                  <a:gd name="T5" fmla="*/ 9 h 13"/>
                  <a:gd name="T6" fmla="*/ 3 w 18"/>
                  <a:gd name="T7" fmla="*/ 13 h 13"/>
                  <a:gd name="T8" fmla="*/ 18 w 18"/>
                  <a:gd name="T9" fmla="*/ 4 h 13"/>
                </a:gdLst>
                <a:ahLst/>
                <a:cxnLst>
                  <a:cxn ang="0">
                    <a:pos x="T0" y="T1"/>
                  </a:cxn>
                  <a:cxn ang="0">
                    <a:pos x="T2" y="T3"/>
                  </a:cxn>
                  <a:cxn ang="0">
                    <a:pos x="T4" y="T5"/>
                  </a:cxn>
                  <a:cxn ang="0">
                    <a:pos x="T6" y="T7"/>
                  </a:cxn>
                  <a:cxn ang="0">
                    <a:pos x="T8" y="T9"/>
                  </a:cxn>
                </a:cxnLst>
                <a:rect l="0" t="0" r="r" b="b"/>
                <a:pathLst>
                  <a:path w="18" h="13">
                    <a:moveTo>
                      <a:pt x="18" y="4"/>
                    </a:moveTo>
                    <a:lnTo>
                      <a:pt x="15" y="0"/>
                    </a:lnTo>
                    <a:lnTo>
                      <a:pt x="0" y="9"/>
                    </a:lnTo>
                    <a:lnTo>
                      <a:pt x="3" y="13"/>
                    </a:lnTo>
                    <a:lnTo>
                      <a:pt x="18"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71" name="Freeform 636"/>
              <p:cNvSpPr>
                <a:spLocks/>
              </p:cNvSpPr>
              <p:nvPr/>
            </p:nvSpPr>
            <p:spPr bwMode="auto">
              <a:xfrm>
                <a:off x="4051" y="2401"/>
                <a:ext cx="37" cy="37"/>
              </a:xfrm>
              <a:custGeom>
                <a:avLst/>
                <a:gdLst>
                  <a:gd name="T0" fmla="*/ 37 w 37"/>
                  <a:gd name="T1" fmla="*/ 2 h 37"/>
                  <a:gd name="T2" fmla="*/ 35 w 37"/>
                  <a:gd name="T3" fmla="*/ 0 h 37"/>
                  <a:gd name="T4" fmla="*/ 0 w 37"/>
                  <a:gd name="T5" fmla="*/ 35 h 37"/>
                  <a:gd name="T6" fmla="*/ 3 w 37"/>
                  <a:gd name="T7" fmla="*/ 37 h 37"/>
                  <a:gd name="T8" fmla="*/ 37 w 37"/>
                  <a:gd name="T9" fmla="*/ 2 h 37"/>
                </a:gdLst>
                <a:ahLst/>
                <a:cxnLst>
                  <a:cxn ang="0">
                    <a:pos x="T0" y="T1"/>
                  </a:cxn>
                  <a:cxn ang="0">
                    <a:pos x="T2" y="T3"/>
                  </a:cxn>
                  <a:cxn ang="0">
                    <a:pos x="T4" y="T5"/>
                  </a:cxn>
                  <a:cxn ang="0">
                    <a:pos x="T6" y="T7"/>
                  </a:cxn>
                  <a:cxn ang="0">
                    <a:pos x="T8" y="T9"/>
                  </a:cxn>
                </a:cxnLst>
                <a:rect l="0" t="0" r="r" b="b"/>
                <a:pathLst>
                  <a:path w="37" h="37">
                    <a:moveTo>
                      <a:pt x="37" y="2"/>
                    </a:moveTo>
                    <a:lnTo>
                      <a:pt x="35" y="0"/>
                    </a:lnTo>
                    <a:lnTo>
                      <a:pt x="0" y="35"/>
                    </a:lnTo>
                    <a:lnTo>
                      <a:pt x="3" y="37"/>
                    </a:lnTo>
                    <a:lnTo>
                      <a:pt x="37" y="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72" name="Freeform 637"/>
              <p:cNvSpPr>
                <a:spLocks/>
              </p:cNvSpPr>
              <p:nvPr/>
            </p:nvSpPr>
            <p:spPr bwMode="auto">
              <a:xfrm>
                <a:off x="4051" y="2401"/>
                <a:ext cx="37" cy="37"/>
              </a:xfrm>
              <a:custGeom>
                <a:avLst/>
                <a:gdLst>
                  <a:gd name="T0" fmla="*/ 37 w 37"/>
                  <a:gd name="T1" fmla="*/ 2 h 37"/>
                  <a:gd name="T2" fmla="*/ 35 w 37"/>
                  <a:gd name="T3" fmla="*/ 0 h 37"/>
                  <a:gd name="T4" fmla="*/ 0 w 37"/>
                  <a:gd name="T5" fmla="*/ 35 h 37"/>
                  <a:gd name="T6" fmla="*/ 3 w 37"/>
                  <a:gd name="T7" fmla="*/ 37 h 37"/>
                  <a:gd name="T8" fmla="*/ 37 w 37"/>
                  <a:gd name="T9" fmla="*/ 2 h 37"/>
                </a:gdLst>
                <a:ahLst/>
                <a:cxnLst>
                  <a:cxn ang="0">
                    <a:pos x="T0" y="T1"/>
                  </a:cxn>
                  <a:cxn ang="0">
                    <a:pos x="T2" y="T3"/>
                  </a:cxn>
                  <a:cxn ang="0">
                    <a:pos x="T4" y="T5"/>
                  </a:cxn>
                  <a:cxn ang="0">
                    <a:pos x="T6" y="T7"/>
                  </a:cxn>
                  <a:cxn ang="0">
                    <a:pos x="T8" y="T9"/>
                  </a:cxn>
                </a:cxnLst>
                <a:rect l="0" t="0" r="r" b="b"/>
                <a:pathLst>
                  <a:path w="37" h="37">
                    <a:moveTo>
                      <a:pt x="37" y="2"/>
                    </a:moveTo>
                    <a:lnTo>
                      <a:pt x="35" y="0"/>
                    </a:lnTo>
                    <a:lnTo>
                      <a:pt x="0" y="35"/>
                    </a:lnTo>
                    <a:lnTo>
                      <a:pt x="3" y="37"/>
                    </a:lnTo>
                    <a:lnTo>
                      <a:pt x="37" y="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73" name="Freeform 638"/>
              <p:cNvSpPr>
                <a:spLocks/>
              </p:cNvSpPr>
              <p:nvPr/>
            </p:nvSpPr>
            <p:spPr bwMode="auto">
              <a:xfrm>
                <a:off x="4286" y="2315"/>
                <a:ext cx="12" cy="85"/>
              </a:xfrm>
              <a:custGeom>
                <a:avLst/>
                <a:gdLst>
                  <a:gd name="T0" fmla="*/ 0 w 12"/>
                  <a:gd name="T1" fmla="*/ 85 h 85"/>
                  <a:gd name="T2" fmla="*/ 12 w 12"/>
                  <a:gd name="T3" fmla="*/ 85 h 85"/>
                  <a:gd name="T4" fmla="*/ 4 w 12"/>
                  <a:gd name="T5" fmla="*/ 1 h 85"/>
                  <a:gd name="T6" fmla="*/ 0 w 12"/>
                  <a:gd name="T7" fmla="*/ 0 h 85"/>
                  <a:gd name="T8" fmla="*/ 0 w 12"/>
                  <a:gd name="T9" fmla="*/ 85 h 85"/>
                </a:gdLst>
                <a:ahLst/>
                <a:cxnLst>
                  <a:cxn ang="0">
                    <a:pos x="T0" y="T1"/>
                  </a:cxn>
                  <a:cxn ang="0">
                    <a:pos x="T2" y="T3"/>
                  </a:cxn>
                  <a:cxn ang="0">
                    <a:pos x="T4" y="T5"/>
                  </a:cxn>
                  <a:cxn ang="0">
                    <a:pos x="T6" y="T7"/>
                  </a:cxn>
                  <a:cxn ang="0">
                    <a:pos x="T8" y="T9"/>
                  </a:cxn>
                </a:cxnLst>
                <a:rect l="0" t="0" r="r" b="b"/>
                <a:pathLst>
                  <a:path w="12" h="85">
                    <a:moveTo>
                      <a:pt x="0" y="85"/>
                    </a:moveTo>
                    <a:lnTo>
                      <a:pt x="12" y="85"/>
                    </a:lnTo>
                    <a:lnTo>
                      <a:pt x="4" y="1"/>
                    </a:lnTo>
                    <a:lnTo>
                      <a:pt x="0" y="0"/>
                    </a:lnTo>
                    <a:lnTo>
                      <a:pt x="0" y="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74" name="Freeform 639"/>
              <p:cNvSpPr>
                <a:spLocks/>
              </p:cNvSpPr>
              <p:nvPr/>
            </p:nvSpPr>
            <p:spPr bwMode="auto">
              <a:xfrm>
                <a:off x="4286" y="2315"/>
                <a:ext cx="12" cy="85"/>
              </a:xfrm>
              <a:custGeom>
                <a:avLst/>
                <a:gdLst>
                  <a:gd name="T0" fmla="*/ 0 w 12"/>
                  <a:gd name="T1" fmla="*/ 85 h 85"/>
                  <a:gd name="T2" fmla="*/ 12 w 12"/>
                  <a:gd name="T3" fmla="*/ 85 h 85"/>
                  <a:gd name="T4" fmla="*/ 4 w 12"/>
                  <a:gd name="T5" fmla="*/ 1 h 85"/>
                  <a:gd name="T6" fmla="*/ 0 w 12"/>
                  <a:gd name="T7" fmla="*/ 0 h 85"/>
                  <a:gd name="T8" fmla="*/ 0 w 12"/>
                  <a:gd name="T9" fmla="*/ 85 h 85"/>
                </a:gdLst>
                <a:ahLst/>
                <a:cxnLst>
                  <a:cxn ang="0">
                    <a:pos x="T0" y="T1"/>
                  </a:cxn>
                  <a:cxn ang="0">
                    <a:pos x="T2" y="T3"/>
                  </a:cxn>
                  <a:cxn ang="0">
                    <a:pos x="T4" y="T5"/>
                  </a:cxn>
                  <a:cxn ang="0">
                    <a:pos x="T6" y="T7"/>
                  </a:cxn>
                  <a:cxn ang="0">
                    <a:pos x="T8" y="T9"/>
                  </a:cxn>
                </a:cxnLst>
                <a:rect l="0" t="0" r="r" b="b"/>
                <a:pathLst>
                  <a:path w="12" h="85">
                    <a:moveTo>
                      <a:pt x="0" y="85"/>
                    </a:moveTo>
                    <a:lnTo>
                      <a:pt x="12" y="85"/>
                    </a:lnTo>
                    <a:lnTo>
                      <a:pt x="4" y="1"/>
                    </a:lnTo>
                    <a:lnTo>
                      <a:pt x="0" y="0"/>
                    </a:lnTo>
                    <a:lnTo>
                      <a:pt x="0"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75" name="Rectangle 640"/>
              <p:cNvSpPr>
                <a:spLocks noChangeArrowheads="1"/>
              </p:cNvSpPr>
              <p:nvPr/>
            </p:nvSpPr>
            <p:spPr bwMode="auto">
              <a:xfrm>
                <a:off x="4269" y="2310"/>
                <a:ext cx="17" cy="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76" name="Rectangle 641"/>
              <p:cNvSpPr>
                <a:spLocks noChangeArrowheads="1"/>
              </p:cNvSpPr>
              <p:nvPr/>
            </p:nvSpPr>
            <p:spPr bwMode="auto">
              <a:xfrm>
                <a:off x="4269" y="2310"/>
                <a:ext cx="17"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77" name="Freeform 642"/>
              <p:cNvSpPr>
                <a:spLocks/>
              </p:cNvSpPr>
              <p:nvPr/>
            </p:nvSpPr>
            <p:spPr bwMode="auto">
              <a:xfrm>
                <a:off x="4214" y="2315"/>
                <a:ext cx="57" cy="89"/>
              </a:xfrm>
              <a:custGeom>
                <a:avLst/>
                <a:gdLst>
                  <a:gd name="T0" fmla="*/ 57 w 57"/>
                  <a:gd name="T1" fmla="*/ 85 h 89"/>
                  <a:gd name="T2" fmla="*/ 42 w 57"/>
                  <a:gd name="T3" fmla="*/ 89 h 89"/>
                  <a:gd name="T4" fmla="*/ 0 w 57"/>
                  <a:gd name="T5" fmla="*/ 15 h 89"/>
                  <a:gd name="T6" fmla="*/ 57 w 57"/>
                  <a:gd name="T7" fmla="*/ 0 h 89"/>
                  <a:gd name="T8" fmla="*/ 57 w 57"/>
                  <a:gd name="T9" fmla="*/ 85 h 89"/>
                </a:gdLst>
                <a:ahLst/>
                <a:cxnLst>
                  <a:cxn ang="0">
                    <a:pos x="T0" y="T1"/>
                  </a:cxn>
                  <a:cxn ang="0">
                    <a:pos x="T2" y="T3"/>
                  </a:cxn>
                  <a:cxn ang="0">
                    <a:pos x="T4" y="T5"/>
                  </a:cxn>
                  <a:cxn ang="0">
                    <a:pos x="T6" y="T7"/>
                  </a:cxn>
                  <a:cxn ang="0">
                    <a:pos x="T8" y="T9"/>
                  </a:cxn>
                </a:cxnLst>
                <a:rect l="0" t="0" r="r" b="b"/>
                <a:pathLst>
                  <a:path w="57" h="89">
                    <a:moveTo>
                      <a:pt x="57" y="85"/>
                    </a:moveTo>
                    <a:lnTo>
                      <a:pt x="42" y="89"/>
                    </a:lnTo>
                    <a:lnTo>
                      <a:pt x="0" y="15"/>
                    </a:lnTo>
                    <a:lnTo>
                      <a:pt x="57" y="0"/>
                    </a:lnTo>
                    <a:lnTo>
                      <a:pt x="57" y="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78" name="Freeform 643"/>
              <p:cNvSpPr>
                <a:spLocks/>
              </p:cNvSpPr>
              <p:nvPr/>
            </p:nvSpPr>
            <p:spPr bwMode="auto">
              <a:xfrm>
                <a:off x="4214" y="2315"/>
                <a:ext cx="57" cy="89"/>
              </a:xfrm>
              <a:custGeom>
                <a:avLst/>
                <a:gdLst>
                  <a:gd name="T0" fmla="*/ 57 w 57"/>
                  <a:gd name="T1" fmla="*/ 85 h 89"/>
                  <a:gd name="T2" fmla="*/ 42 w 57"/>
                  <a:gd name="T3" fmla="*/ 89 h 89"/>
                  <a:gd name="T4" fmla="*/ 0 w 57"/>
                  <a:gd name="T5" fmla="*/ 15 h 89"/>
                  <a:gd name="T6" fmla="*/ 57 w 57"/>
                  <a:gd name="T7" fmla="*/ 0 h 89"/>
                  <a:gd name="T8" fmla="*/ 57 w 57"/>
                  <a:gd name="T9" fmla="*/ 85 h 89"/>
                </a:gdLst>
                <a:ahLst/>
                <a:cxnLst>
                  <a:cxn ang="0">
                    <a:pos x="T0" y="T1"/>
                  </a:cxn>
                  <a:cxn ang="0">
                    <a:pos x="T2" y="T3"/>
                  </a:cxn>
                  <a:cxn ang="0">
                    <a:pos x="T4" y="T5"/>
                  </a:cxn>
                  <a:cxn ang="0">
                    <a:pos x="T6" y="T7"/>
                  </a:cxn>
                  <a:cxn ang="0">
                    <a:pos x="T8" y="T9"/>
                  </a:cxn>
                </a:cxnLst>
                <a:rect l="0" t="0" r="r" b="b"/>
                <a:pathLst>
                  <a:path w="57" h="89">
                    <a:moveTo>
                      <a:pt x="57" y="85"/>
                    </a:moveTo>
                    <a:lnTo>
                      <a:pt x="42" y="89"/>
                    </a:lnTo>
                    <a:lnTo>
                      <a:pt x="0" y="15"/>
                    </a:lnTo>
                    <a:lnTo>
                      <a:pt x="57" y="0"/>
                    </a:lnTo>
                    <a:lnTo>
                      <a:pt x="57"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79" name="Freeform 644"/>
              <p:cNvSpPr>
                <a:spLocks/>
              </p:cNvSpPr>
              <p:nvPr/>
            </p:nvSpPr>
            <p:spPr bwMode="auto">
              <a:xfrm>
                <a:off x="4200" y="2330"/>
                <a:ext cx="56" cy="82"/>
              </a:xfrm>
              <a:custGeom>
                <a:avLst/>
                <a:gdLst>
                  <a:gd name="T0" fmla="*/ 41 w 56"/>
                  <a:gd name="T1" fmla="*/ 82 h 82"/>
                  <a:gd name="T2" fmla="*/ 0 w 56"/>
                  <a:gd name="T3" fmla="*/ 9 h 82"/>
                  <a:gd name="T4" fmla="*/ 14 w 56"/>
                  <a:gd name="T5" fmla="*/ 0 h 82"/>
                  <a:gd name="T6" fmla="*/ 56 w 56"/>
                  <a:gd name="T7" fmla="*/ 74 h 82"/>
                  <a:gd name="T8" fmla="*/ 41 w 56"/>
                  <a:gd name="T9" fmla="*/ 82 h 82"/>
                </a:gdLst>
                <a:ahLst/>
                <a:cxnLst>
                  <a:cxn ang="0">
                    <a:pos x="T0" y="T1"/>
                  </a:cxn>
                  <a:cxn ang="0">
                    <a:pos x="T2" y="T3"/>
                  </a:cxn>
                  <a:cxn ang="0">
                    <a:pos x="T4" y="T5"/>
                  </a:cxn>
                  <a:cxn ang="0">
                    <a:pos x="T6" y="T7"/>
                  </a:cxn>
                  <a:cxn ang="0">
                    <a:pos x="T8" y="T9"/>
                  </a:cxn>
                </a:cxnLst>
                <a:rect l="0" t="0" r="r" b="b"/>
                <a:pathLst>
                  <a:path w="56" h="82">
                    <a:moveTo>
                      <a:pt x="41" y="82"/>
                    </a:moveTo>
                    <a:lnTo>
                      <a:pt x="0" y="9"/>
                    </a:lnTo>
                    <a:lnTo>
                      <a:pt x="14" y="0"/>
                    </a:lnTo>
                    <a:lnTo>
                      <a:pt x="56" y="74"/>
                    </a:lnTo>
                    <a:lnTo>
                      <a:pt x="41" y="8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80" name="Freeform 645"/>
              <p:cNvSpPr>
                <a:spLocks/>
              </p:cNvSpPr>
              <p:nvPr/>
            </p:nvSpPr>
            <p:spPr bwMode="auto">
              <a:xfrm>
                <a:off x="4200" y="2330"/>
                <a:ext cx="56" cy="82"/>
              </a:xfrm>
              <a:custGeom>
                <a:avLst/>
                <a:gdLst>
                  <a:gd name="T0" fmla="*/ 41 w 56"/>
                  <a:gd name="T1" fmla="*/ 82 h 82"/>
                  <a:gd name="T2" fmla="*/ 0 w 56"/>
                  <a:gd name="T3" fmla="*/ 9 h 82"/>
                  <a:gd name="T4" fmla="*/ 14 w 56"/>
                  <a:gd name="T5" fmla="*/ 0 h 82"/>
                  <a:gd name="T6" fmla="*/ 56 w 56"/>
                  <a:gd name="T7" fmla="*/ 74 h 82"/>
                  <a:gd name="T8" fmla="*/ 41 w 56"/>
                  <a:gd name="T9" fmla="*/ 82 h 82"/>
                </a:gdLst>
                <a:ahLst/>
                <a:cxnLst>
                  <a:cxn ang="0">
                    <a:pos x="T0" y="T1"/>
                  </a:cxn>
                  <a:cxn ang="0">
                    <a:pos x="T2" y="T3"/>
                  </a:cxn>
                  <a:cxn ang="0">
                    <a:pos x="T4" y="T5"/>
                  </a:cxn>
                  <a:cxn ang="0">
                    <a:pos x="T6" y="T7"/>
                  </a:cxn>
                  <a:cxn ang="0">
                    <a:pos x="T8" y="T9"/>
                  </a:cxn>
                </a:cxnLst>
                <a:rect l="0" t="0" r="r" b="b"/>
                <a:pathLst>
                  <a:path w="56" h="82">
                    <a:moveTo>
                      <a:pt x="41" y="82"/>
                    </a:moveTo>
                    <a:lnTo>
                      <a:pt x="0" y="9"/>
                    </a:lnTo>
                    <a:lnTo>
                      <a:pt x="14" y="0"/>
                    </a:lnTo>
                    <a:lnTo>
                      <a:pt x="56" y="74"/>
                    </a:lnTo>
                    <a:lnTo>
                      <a:pt x="41" y="8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1" name="Line 646"/>
              <p:cNvSpPr>
                <a:spLocks noChangeShapeType="1"/>
              </p:cNvSpPr>
              <p:nvPr/>
            </p:nvSpPr>
            <p:spPr bwMode="auto">
              <a:xfrm flipH="1" flipV="1">
                <a:off x="4214" y="2330"/>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2" name="Line 647"/>
              <p:cNvSpPr>
                <a:spLocks noChangeShapeType="1"/>
              </p:cNvSpPr>
              <p:nvPr/>
            </p:nvSpPr>
            <p:spPr bwMode="auto">
              <a:xfrm flipH="1" flipV="1">
                <a:off x="4200" y="2339"/>
                <a:ext cx="56"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3" name="Rectangle 648"/>
              <p:cNvSpPr>
                <a:spLocks noChangeArrowheads="1"/>
              </p:cNvSpPr>
              <p:nvPr/>
            </p:nvSpPr>
            <p:spPr bwMode="auto">
              <a:xfrm>
                <a:off x="4268" y="2315"/>
                <a:ext cx="17"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84" name="Rectangle 649"/>
              <p:cNvSpPr>
                <a:spLocks noChangeArrowheads="1"/>
              </p:cNvSpPr>
              <p:nvPr/>
            </p:nvSpPr>
            <p:spPr bwMode="auto">
              <a:xfrm>
                <a:off x="4268" y="2315"/>
                <a:ext cx="17"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5" name="Line 650"/>
              <p:cNvSpPr>
                <a:spLocks noChangeShapeType="1"/>
              </p:cNvSpPr>
              <p:nvPr/>
            </p:nvSpPr>
            <p:spPr bwMode="auto">
              <a:xfrm flipV="1">
                <a:off x="4268" y="2315"/>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6" name="Line 651"/>
              <p:cNvSpPr>
                <a:spLocks noChangeShapeType="1"/>
              </p:cNvSpPr>
              <p:nvPr/>
            </p:nvSpPr>
            <p:spPr bwMode="auto">
              <a:xfrm flipH="1" flipV="1">
                <a:off x="4268" y="2315"/>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7" name="Freeform 652"/>
              <p:cNvSpPr>
                <a:spLocks/>
              </p:cNvSpPr>
              <p:nvPr/>
            </p:nvSpPr>
            <p:spPr bwMode="auto">
              <a:xfrm>
                <a:off x="4196" y="2339"/>
                <a:ext cx="46" cy="80"/>
              </a:xfrm>
              <a:custGeom>
                <a:avLst/>
                <a:gdLst>
                  <a:gd name="T0" fmla="*/ 46 w 46"/>
                  <a:gd name="T1" fmla="*/ 74 h 80"/>
                  <a:gd name="T2" fmla="*/ 36 w 46"/>
                  <a:gd name="T3" fmla="*/ 80 h 80"/>
                  <a:gd name="T4" fmla="*/ 0 w 46"/>
                  <a:gd name="T5" fmla="*/ 3 h 80"/>
                  <a:gd name="T6" fmla="*/ 4 w 46"/>
                  <a:gd name="T7" fmla="*/ 0 h 80"/>
                  <a:gd name="T8" fmla="*/ 46 w 46"/>
                  <a:gd name="T9" fmla="*/ 74 h 80"/>
                </a:gdLst>
                <a:ahLst/>
                <a:cxnLst>
                  <a:cxn ang="0">
                    <a:pos x="T0" y="T1"/>
                  </a:cxn>
                  <a:cxn ang="0">
                    <a:pos x="T2" y="T3"/>
                  </a:cxn>
                  <a:cxn ang="0">
                    <a:pos x="T4" y="T5"/>
                  </a:cxn>
                  <a:cxn ang="0">
                    <a:pos x="T6" y="T7"/>
                  </a:cxn>
                  <a:cxn ang="0">
                    <a:pos x="T8" y="T9"/>
                  </a:cxn>
                </a:cxnLst>
                <a:rect l="0" t="0" r="r" b="b"/>
                <a:pathLst>
                  <a:path w="46" h="80">
                    <a:moveTo>
                      <a:pt x="46" y="74"/>
                    </a:moveTo>
                    <a:lnTo>
                      <a:pt x="36" y="80"/>
                    </a:lnTo>
                    <a:lnTo>
                      <a:pt x="0" y="3"/>
                    </a:lnTo>
                    <a:lnTo>
                      <a:pt x="4" y="0"/>
                    </a:lnTo>
                    <a:lnTo>
                      <a:pt x="46" y="7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88" name="Freeform 653"/>
              <p:cNvSpPr>
                <a:spLocks/>
              </p:cNvSpPr>
              <p:nvPr/>
            </p:nvSpPr>
            <p:spPr bwMode="auto">
              <a:xfrm>
                <a:off x="4196" y="2339"/>
                <a:ext cx="46" cy="80"/>
              </a:xfrm>
              <a:custGeom>
                <a:avLst/>
                <a:gdLst>
                  <a:gd name="T0" fmla="*/ 46 w 46"/>
                  <a:gd name="T1" fmla="*/ 74 h 80"/>
                  <a:gd name="T2" fmla="*/ 36 w 46"/>
                  <a:gd name="T3" fmla="*/ 80 h 80"/>
                  <a:gd name="T4" fmla="*/ 0 w 46"/>
                  <a:gd name="T5" fmla="*/ 3 h 80"/>
                  <a:gd name="T6" fmla="*/ 4 w 46"/>
                  <a:gd name="T7" fmla="*/ 0 h 80"/>
                  <a:gd name="T8" fmla="*/ 46 w 46"/>
                  <a:gd name="T9" fmla="*/ 74 h 80"/>
                </a:gdLst>
                <a:ahLst/>
                <a:cxnLst>
                  <a:cxn ang="0">
                    <a:pos x="T0" y="T1"/>
                  </a:cxn>
                  <a:cxn ang="0">
                    <a:pos x="T2" y="T3"/>
                  </a:cxn>
                  <a:cxn ang="0">
                    <a:pos x="T4" y="T5"/>
                  </a:cxn>
                  <a:cxn ang="0">
                    <a:pos x="T6" y="T7"/>
                  </a:cxn>
                  <a:cxn ang="0">
                    <a:pos x="T8" y="T9"/>
                  </a:cxn>
                </a:cxnLst>
                <a:rect l="0" t="0" r="r" b="b"/>
                <a:pathLst>
                  <a:path w="46" h="80">
                    <a:moveTo>
                      <a:pt x="46" y="74"/>
                    </a:moveTo>
                    <a:lnTo>
                      <a:pt x="36" y="80"/>
                    </a:lnTo>
                    <a:lnTo>
                      <a:pt x="0" y="3"/>
                    </a:lnTo>
                    <a:lnTo>
                      <a:pt x="4" y="0"/>
                    </a:lnTo>
                    <a:lnTo>
                      <a:pt x="46" y="7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9" name="Freeform 654"/>
              <p:cNvSpPr>
                <a:spLocks/>
              </p:cNvSpPr>
              <p:nvPr/>
            </p:nvSpPr>
            <p:spPr bwMode="auto">
              <a:xfrm>
                <a:off x="4197" y="2327"/>
                <a:ext cx="18" cy="12"/>
              </a:xfrm>
              <a:custGeom>
                <a:avLst/>
                <a:gdLst>
                  <a:gd name="T0" fmla="*/ 3 w 18"/>
                  <a:gd name="T1" fmla="*/ 12 h 12"/>
                  <a:gd name="T2" fmla="*/ 0 w 18"/>
                  <a:gd name="T3" fmla="*/ 8 h 12"/>
                  <a:gd name="T4" fmla="*/ 15 w 18"/>
                  <a:gd name="T5" fmla="*/ 0 h 12"/>
                  <a:gd name="T6" fmla="*/ 18 w 18"/>
                  <a:gd name="T7" fmla="*/ 4 h 12"/>
                  <a:gd name="T8" fmla="*/ 3 w 18"/>
                  <a:gd name="T9" fmla="*/ 12 h 12"/>
                </a:gdLst>
                <a:ahLst/>
                <a:cxnLst>
                  <a:cxn ang="0">
                    <a:pos x="T0" y="T1"/>
                  </a:cxn>
                  <a:cxn ang="0">
                    <a:pos x="T2" y="T3"/>
                  </a:cxn>
                  <a:cxn ang="0">
                    <a:pos x="T4" y="T5"/>
                  </a:cxn>
                  <a:cxn ang="0">
                    <a:pos x="T6" y="T7"/>
                  </a:cxn>
                  <a:cxn ang="0">
                    <a:pos x="T8" y="T9"/>
                  </a:cxn>
                </a:cxnLst>
                <a:rect l="0" t="0" r="r" b="b"/>
                <a:pathLst>
                  <a:path w="18" h="12">
                    <a:moveTo>
                      <a:pt x="3" y="12"/>
                    </a:moveTo>
                    <a:lnTo>
                      <a:pt x="0" y="8"/>
                    </a:lnTo>
                    <a:lnTo>
                      <a:pt x="15" y="0"/>
                    </a:lnTo>
                    <a:lnTo>
                      <a:pt x="18" y="4"/>
                    </a:lnTo>
                    <a:lnTo>
                      <a:pt x="3" y="1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90" name="Freeform 655"/>
              <p:cNvSpPr>
                <a:spLocks/>
              </p:cNvSpPr>
              <p:nvPr/>
            </p:nvSpPr>
            <p:spPr bwMode="auto">
              <a:xfrm>
                <a:off x="4197" y="2327"/>
                <a:ext cx="18" cy="12"/>
              </a:xfrm>
              <a:custGeom>
                <a:avLst/>
                <a:gdLst>
                  <a:gd name="T0" fmla="*/ 3 w 18"/>
                  <a:gd name="T1" fmla="*/ 12 h 12"/>
                  <a:gd name="T2" fmla="*/ 0 w 18"/>
                  <a:gd name="T3" fmla="*/ 8 h 12"/>
                  <a:gd name="T4" fmla="*/ 15 w 18"/>
                  <a:gd name="T5" fmla="*/ 0 h 12"/>
                  <a:gd name="T6" fmla="*/ 18 w 18"/>
                  <a:gd name="T7" fmla="*/ 4 h 12"/>
                  <a:gd name="T8" fmla="*/ 3 w 18"/>
                  <a:gd name="T9" fmla="*/ 12 h 12"/>
                </a:gdLst>
                <a:ahLst/>
                <a:cxnLst>
                  <a:cxn ang="0">
                    <a:pos x="T0" y="T1"/>
                  </a:cxn>
                  <a:cxn ang="0">
                    <a:pos x="T2" y="T3"/>
                  </a:cxn>
                  <a:cxn ang="0">
                    <a:pos x="T4" y="T5"/>
                  </a:cxn>
                  <a:cxn ang="0">
                    <a:pos x="T6" y="T7"/>
                  </a:cxn>
                  <a:cxn ang="0">
                    <a:pos x="T8" y="T9"/>
                  </a:cxn>
                </a:cxnLst>
                <a:rect l="0" t="0" r="r" b="b"/>
                <a:pathLst>
                  <a:path w="18" h="12">
                    <a:moveTo>
                      <a:pt x="3" y="12"/>
                    </a:moveTo>
                    <a:lnTo>
                      <a:pt x="0" y="8"/>
                    </a:lnTo>
                    <a:lnTo>
                      <a:pt x="15" y="0"/>
                    </a:lnTo>
                    <a:lnTo>
                      <a:pt x="18" y="4"/>
                    </a:lnTo>
                    <a:lnTo>
                      <a:pt x="3"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91" name="Freeform 656"/>
              <p:cNvSpPr>
                <a:spLocks/>
              </p:cNvSpPr>
              <p:nvPr/>
            </p:nvSpPr>
            <p:spPr bwMode="auto">
              <a:xfrm>
                <a:off x="4216" y="2312"/>
                <a:ext cx="49" cy="16"/>
              </a:xfrm>
              <a:custGeom>
                <a:avLst/>
                <a:gdLst>
                  <a:gd name="T0" fmla="*/ 1 w 49"/>
                  <a:gd name="T1" fmla="*/ 16 h 16"/>
                  <a:gd name="T2" fmla="*/ 0 w 49"/>
                  <a:gd name="T3" fmla="*/ 13 h 16"/>
                  <a:gd name="T4" fmla="*/ 48 w 49"/>
                  <a:gd name="T5" fmla="*/ 0 h 16"/>
                  <a:gd name="T6" fmla="*/ 49 w 49"/>
                  <a:gd name="T7" fmla="*/ 4 h 16"/>
                  <a:gd name="T8" fmla="*/ 1 w 49"/>
                  <a:gd name="T9" fmla="*/ 16 h 16"/>
                </a:gdLst>
                <a:ahLst/>
                <a:cxnLst>
                  <a:cxn ang="0">
                    <a:pos x="T0" y="T1"/>
                  </a:cxn>
                  <a:cxn ang="0">
                    <a:pos x="T2" y="T3"/>
                  </a:cxn>
                  <a:cxn ang="0">
                    <a:pos x="T4" y="T5"/>
                  </a:cxn>
                  <a:cxn ang="0">
                    <a:pos x="T6" y="T7"/>
                  </a:cxn>
                  <a:cxn ang="0">
                    <a:pos x="T8" y="T9"/>
                  </a:cxn>
                </a:cxnLst>
                <a:rect l="0" t="0" r="r" b="b"/>
                <a:pathLst>
                  <a:path w="49" h="16">
                    <a:moveTo>
                      <a:pt x="1" y="16"/>
                    </a:moveTo>
                    <a:lnTo>
                      <a:pt x="0" y="13"/>
                    </a:lnTo>
                    <a:lnTo>
                      <a:pt x="48" y="0"/>
                    </a:lnTo>
                    <a:lnTo>
                      <a:pt x="49" y="4"/>
                    </a:lnTo>
                    <a:lnTo>
                      <a:pt x="1" y="16"/>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92" name="Freeform 657"/>
              <p:cNvSpPr>
                <a:spLocks/>
              </p:cNvSpPr>
              <p:nvPr/>
            </p:nvSpPr>
            <p:spPr bwMode="auto">
              <a:xfrm>
                <a:off x="4216" y="2312"/>
                <a:ext cx="49" cy="16"/>
              </a:xfrm>
              <a:custGeom>
                <a:avLst/>
                <a:gdLst>
                  <a:gd name="T0" fmla="*/ 1 w 49"/>
                  <a:gd name="T1" fmla="*/ 16 h 16"/>
                  <a:gd name="T2" fmla="*/ 0 w 49"/>
                  <a:gd name="T3" fmla="*/ 13 h 16"/>
                  <a:gd name="T4" fmla="*/ 48 w 49"/>
                  <a:gd name="T5" fmla="*/ 0 h 16"/>
                  <a:gd name="T6" fmla="*/ 49 w 49"/>
                  <a:gd name="T7" fmla="*/ 4 h 16"/>
                  <a:gd name="T8" fmla="*/ 1 w 49"/>
                  <a:gd name="T9" fmla="*/ 16 h 16"/>
                </a:gdLst>
                <a:ahLst/>
                <a:cxnLst>
                  <a:cxn ang="0">
                    <a:pos x="T0" y="T1"/>
                  </a:cxn>
                  <a:cxn ang="0">
                    <a:pos x="T2" y="T3"/>
                  </a:cxn>
                  <a:cxn ang="0">
                    <a:pos x="T4" y="T5"/>
                  </a:cxn>
                  <a:cxn ang="0">
                    <a:pos x="T6" y="T7"/>
                  </a:cxn>
                  <a:cxn ang="0">
                    <a:pos x="T8" y="T9"/>
                  </a:cxn>
                </a:cxnLst>
                <a:rect l="0" t="0" r="r" b="b"/>
                <a:pathLst>
                  <a:path w="49" h="16">
                    <a:moveTo>
                      <a:pt x="1" y="16"/>
                    </a:moveTo>
                    <a:lnTo>
                      <a:pt x="0" y="13"/>
                    </a:lnTo>
                    <a:lnTo>
                      <a:pt x="48" y="0"/>
                    </a:lnTo>
                    <a:lnTo>
                      <a:pt x="49" y="4"/>
                    </a:lnTo>
                    <a:lnTo>
                      <a:pt x="1" y="1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93" name="Freeform 658"/>
              <p:cNvSpPr>
                <a:spLocks noEditPoints="1"/>
              </p:cNvSpPr>
              <p:nvPr/>
            </p:nvSpPr>
            <p:spPr bwMode="auto">
              <a:xfrm>
                <a:off x="3733" y="2078"/>
                <a:ext cx="1216" cy="1235"/>
              </a:xfrm>
              <a:custGeom>
                <a:avLst/>
                <a:gdLst>
                  <a:gd name="T0" fmla="*/ 3158 w 16328"/>
                  <a:gd name="T1" fmla="*/ 9489 h 16327"/>
                  <a:gd name="T2" fmla="*/ 9522 w 16328"/>
                  <a:gd name="T3" fmla="*/ 3161 h 16327"/>
                  <a:gd name="T4" fmla="*/ 8827 w 16328"/>
                  <a:gd name="T5" fmla="*/ 13253 h 16327"/>
                  <a:gd name="T6" fmla="*/ 7591 w 16328"/>
                  <a:gd name="T7" fmla="*/ 12143 h 16327"/>
                  <a:gd name="T8" fmla="*/ 7226 w 16328"/>
                  <a:gd name="T9" fmla="*/ 13253 h 16327"/>
                  <a:gd name="T10" fmla="*/ 6432 w 16328"/>
                  <a:gd name="T11" fmla="*/ 13035 h 16327"/>
                  <a:gd name="T12" fmla="*/ 6251 w 16328"/>
                  <a:gd name="T13" fmla="*/ 11473 h 16327"/>
                  <a:gd name="T14" fmla="*/ 5045 w 16328"/>
                  <a:gd name="T15" fmla="*/ 12235 h 16327"/>
                  <a:gd name="T16" fmla="*/ 4230 w 16328"/>
                  <a:gd name="T17" fmla="*/ 11521 h 16327"/>
                  <a:gd name="T18" fmla="*/ 4854 w 16328"/>
                  <a:gd name="T19" fmla="*/ 10077 h 16327"/>
                  <a:gd name="T20" fmla="*/ 3292 w 16328"/>
                  <a:gd name="T21" fmla="*/ 9896 h 16327"/>
                  <a:gd name="T22" fmla="*/ 3075 w 16328"/>
                  <a:gd name="T23" fmla="*/ 8826 h 16327"/>
                  <a:gd name="T24" fmla="*/ 4184 w 16328"/>
                  <a:gd name="T25" fmla="*/ 7590 h 16327"/>
                  <a:gd name="T26" fmla="*/ 3161 w 16328"/>
                  <a:gd name="T27" fmla="*/ 6823 h 16327"/>
                  <a:gd name="T28" fmla="*/ 4431 w 16328"/>
                  <a:gd name="T29" fmla="*/ 6670 h 16327"/>
                  <a:gd name="T30" fmla="*/ 5004 w 16328"/>
                  <a:gd name="T31" fmla="*/ 5677 h 16327"/>
                  <a:gd name="T32" fmla="*/ 4502 w 16328"/>
                  <a:gd name="T33" fmla="*/ 4501 h 16327"/>
                  <a:gd name="T34" fmla="*/ 5678 w 16328"/>
                  <a:gd name="T35" fmla="*/ 5004 h 16327"/>
                  <a:gd name="T36" fmla="*/ 6671 w 16328"/>
                  <a:gd name="T37" fmla="*/ 4430 h 16327"/>
                  <a:gd name="T38" fmla="*/ 6823 w 16328"/>
                  <a:gd name="T39" fmla="*/ 3160 h 16327"/>
                  <a:gd name="T40" fmla="*/ 7591 w 16328"/>
                  <a:gd name="T41" fmla="*/ 4184 h 16327"/>
                  <a:gd name="T42" fmla="*/ 8737 w 16328"/>
                  <a:gd name="T43" fmla="*/ 4184 h 16327"/>
                  <a:gd name="T44" fmla="*/ 9102 w 16328"/>
                  <a:gd name="T45" fmla="*/ 3075 h 16327"/>
                  <a:gd name="T46" fmla="*/ 10135 w 16328"/>
                  <a:gd name="T47" fmla="*/ 3420 h 16327"/>
                  <a:gd name="T48" fmla="*/ 10650 w 16328"/>
                  <a:gd name="T49" fmla="*/ 4999 h 16327"/>
                  <a:gd name="T50" fmla="*/ 11283 w 16328"/>
                  <a:gd name="T51" fmla="*/ 4083 h 16327"/>
                  <a:gd name="T52" fmla="*/ 12107 w 16328"/>
                  <a:gd name="T53" fmla="*/ 4807 h 16327"/>
                  <a:gd name="T54" fmla="*/ 11483 w 16328"/>
                  <a:gd name="T55" fmla="*/ 6250 h 16327"/>
                  <a:gd name="T56" fmla="*/ 12907 w 16328"/>
                  <a:gd name="T57" fmla="*/ 6193 h 16327"/>
                  <a:gd name="T58" fmla="*/ 13171 w 16328"/>
                  <a:gd name="T59" fmla="*/ 6840 h 16327"/>
                  <a:gd name="T60" fmla="*/ 12144 w 16328"/>
                  <a:gd name="T61" fmla="*/ 7590 h 16327"/>
                  <a:gd name="T62" fmla="*/ 13253 w 16328"/>
                  <a:gd name="T63" fmla="*/ 8826 h 16327"/>
                  <a:gd name="T64" fmla="*/ 13040 w 16328"/>
                  <a:gd name="T65" fmla="*/ 9896 h 16327"/>
                  <a:gd name="T66" fmla="*/ 11478 w 16328"/>
                  <a:gd name="T67" fmla="*/ 10077 h 16327"/>
                  <a:gd name="T68" fmla="*/ 11324 w 16328"/>
                  <a:gd name="T69" fmla="*/ 10650 h 16327"/>
                  <a:gd name="T70" fmla="*/ 11827 w 16328"/>
                  <a:gd name="T71" fmla="*/ 11826 h 16327"/>
                  <a:gd name="T72" fmla="*/ 10650 w 16328"/>
                  <a:gd name="T73" fmla="*/ 11324 h 16327"/>
                  <a:gd name="T74" fmla="*/ 9657 w 16328"/>
                  <a:gd name="T75" fmla="*/ 11897 h 16327"/>
                  <a:gd name="T76" fmla="*/ 9505 w 16328"/>
                  <a:gd name="T77" fmla="*/ 13167 h 16327"/>
                  <a:gd name="T78" fmla="*/ 10307 w 16328"/>
                  <a:gd name="T79" fmla="*/ 16053 h 16327"/>
                  <a:gd name="T80" fmla="*/ 13945 w 16328"/>
                  <a:gd name="T81" fmla="*/ 13944 h 16327"/>
                  <a:gd name="T82" fmla="*/ 16053 w 16328"/>
                  <a:gd name="T83" fmla="*/ 10306 h 16327"/>
                  <a:gd name="T84" fmla="*/ 16328 w 16328"/>
                  <a:gd name="T85" fmla="*/ 8164 h 16327"/>
                  <a:gd name="T86" fmla="*/ 16057 w 16328"/>
                  <a:gd name="T87" fmla="*/ 6020 h 16327"/>
                  <a:gd name="T88" fmla="*/ 13947 w 16328"/>
                  <a:gd name="T89" fmla="*/ 2380 h 16327"/>
                  <a:gd name="T90" fmla="*/ 10308 w 16328"/>
                  <a:gd name="T91" fmla="*/ 270 h 16327"/>
                  <a:gd name="T92" fmla="*/ 6075 w 16328"/>
                  <a:gd name="T93" fmla="*/ 260 h 16327"/>
                  <a:gd name="T94" fmla="*/ 6021 w 16328"/>
                  <a:gd name="T95" fmla="*/ 274 h 16327"/>
                  <a:gd name="T96" fmla="*/ 2403 w 16328"/>
                  <a:gd name="T97" fmla="*/ 2363 h 16327"/>
                  <a:gd name="T98" fmla="*/ 2363 w 16328"/>
                  <a:gd name="T99" fmla="*/ 2402 h 16327"/>
                  <a:gd name="T100" fmla="*/ 275 w 16328"/>
                  <a:gd name="T101" fmla="*/ 6021 h 16327"/>
                  <a:gd name="T102" fmla="*/ 260 w 16328"/>
                  <a:gd name="T103" fmla="*/ 6075 h 16327"/>
                  <a:gd name="T104" fmla="*/ 274 w 16328"/>
                  <a:gd name="T105" fmla="*/ 10307 h 16327"/>
                  <a:gd name="T106" fmla="*/ 2386 w 16328"/>
                  <a:gd name="T107" fmla="*/ 13942 h 16327"/>
                  <a:gd name="T108" fmla="*/ 6022 w 16328"/>
                  <a:gd name="T109" fmla="*/ 16048 h 16327"/>
                  <a:gd name="T110" fmla="*/ 8164 w 16328"/>
                  <a:gd name="T111" fmla="*/ 16327 h 16327"/>
                  <a:gd name="T112" fmla="*/ 10280 w 16328"/>
                  <a:gd name="T113" fmla="*/ 16060 h 16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28" h="16327">
                    <a:moveTo>
                      <a:pt x="3158" y="9489"/>
                    </a:moveTo>
                    <a:lnTo>
                      <a:pt x="3158" y="9489"/>
                    </a:lnTo>
                    <a:lnTo>
                      <a:pt x="3158" y="9489"/>
                    </a:lnTo>
                    <a:close/>
                    <a:moveTo>
                      <a:pt x="9522" y="3161"/>
                    </a:moveTo>
                    <a:lnTo>
                      <a:pt x="9522" y="3161"/>
                    </a:lnTo>
                    <a:lnTo>
                      <a:pt x="9522" y="3161"/>
                    </a:lnTo>
                    <a:close/>
                    <a:moveTo>
                      <a:pt x="9505" y="13167"/>
                    </a:moveTo>
                    <a:lnTo>
                      <a:pt x="9102" y="13253"/>
                    </a:lnTo>
                    <a:lnTo>
                      <a:pt x="8827" y="13253"/>
                    </a:lnTo>
                    <a:lnTo>
                      <a:pt x="8737" y="12143"/>
                    </a:lnTo>
                    <a:cubicBezTo>
                      <a:pt x="8737" y="12059"/>
                      <a:pt x="8481" y="11990"/>
                      <a:pt x="8164" y="11990"/>
                    </a:cubicBezTo>
                    <a:cubicBezTo>
                      <a:pt x="7847" y="11990"/>
                      <a:pt x="7591" y="12059"/>
                      <a:pt x="7591" y="12143"/>
                    </a:cubicBezTo>
                    <a:lnTo>
                      <a:pt x="7591" y="12143"/>
                    </a:lnTo>
                    <a:lnTo>
                      <a:pt x="7501" y="13253"/>
                    </a:lnTo>
                    <a:lnTo>
                      <a:pt x="7226" y="13253"/>
                    </a:lnTo>
                    <a:lnTo>
                      <a:pt x="6839" y="13170"/>
                    </a:lnTo>
                    <a:lnTo>
                      <a:pt x="6809" y="13157"/>
                    </a:lnTo>
                    <a:lnTo>
                      <a:pt x="6432" y="13035"/>
                    </a:lnTo>
                    <a:lnTo>
                      <a:pt x="6193" y="12898"/>
                    </a:lnTo>
                    <a:lnTo>
                      <a:pt x="6671" y="11892"/>
                    </a:lnTo>
                    <a:cubicBezTo>
                      <a:pt x="6713" y="11819"/>
                      <a:pt x="6525" y="11631"/>
                      <a:pt x="6251" y="11473"/>
                    </a:cubicBezTo>
                    <a:cubicBezTo>
                      <a:pt x="5976" y="11315"/>
                      <a:pt x="5720" y="11246"/>
                      <a:pt x="5678" y="11319"/>
                    </a:cubicBezTo>
                    <a:lnTo>
                      <a:pt x="5678" y="11319"/>
                    </a:lnTo>
                    <a:lnTo>
                      <a:pt x="5045" y="12235"/>
                    </a:lnTo>
                    <a:lnTo>
                      <a:pt x="4807" y="12097"/>
                    </a:lnTo>
                    <a:lnTo>
                      <a:pt x="4504" y="11824"/>
                    </a:lnTo>
                    <a:lnTo>
                      <a:pt x="4230" y="11521"/>
                    </a:lnTo>
                    <a:lnTo>
                      <a:pt x="4093" y="11282"/>
                    </a:lnTo>
                    <a:lnTo>
                      <a:pt x="5009" y="10650"/>
                    </a:lnTo>
                    <a:cubicBezTo>
                      <a:pt x="5082" y="10608"/>
                      <a:pt x="5013" y="10351"/>
                      <a:pt x="4854" y="10077"/>
                    </a:cubicBezTo>
                    <a:cubicBezTo>
                      <a:pt x="4696" y="9803"/>
                      <a:pt x="4508" y="9615"/>
                      <a:pt x="4435" y="9657"/>
                    </a:cubicBezTo>
                    <a:lnTo>
                      <a:pt x="3430" y="10134"/>
                    </a:lnTo>
                    <a:lnTo>
                      <a:pt x="3292" y="9896"/>
                    </a:lnTo>
                    <a:lnTo>
                      <a:pt x="3160" y="9488"/>
                    </a:lnTo>
                    <a:lnTo>
                      <a:pt x="3075" y="9102"/>
                    </a:lnTo>
                    <a:lnTo>
                      <a:pt x="3075" y="8826"/>
                    </a:lnTo>
                    <a:lnTo>
                      <a:pt x="4184" y="8737"/>
                    </a:lnTo>
                    <a:cubicBezTo>
                      <a:pt x="4269" y="8737"/>
                      <a:pt x="4337" y="8480"/>
                      <a:pt x="4337" y="8164"/>
                    </a:cubicBezTo>
                    <a:cubicBezTo>
                      <a:pt x="4337" y="7847"/>
                      <a:pt x="4269" y="7590"/>
                      <a:pt x="4184" y="7590"/>
                    </a:cubicBezTo>
                    <a:lnTo>
                      <a:pt x="3075" y="7501"/>
                    </a:lnTo>
                    <a:lnTo>
                      <a:pt x="3075" y="7225"/>
                    </a:lnTo>
                    <a:lnTo>
                      <a:pt x="3161" y="6823"/>
                    </a:lnTo>
                    <a:lnTo>
                      <a:pt x="3288" y="6432"/>
                    </a:lnTo>
                    <a:lnTo>
                      <a:pt x="3425" y="6193"/>
                    </a:lnTo>
                    <a:lnTo>
                      <a:pt x="4431" y="6670"/>
                    </a:lnTo>
                    <a:cubicBezTo>
                      <a:pt x="4504" y="6712"/>
                      <a:pt x="4692" y="6524"/>
                      <a:pt x="4850" y="6250"/>
                    </a:cubicBezTo>
                    <a:cubicBezTo>
                      <a:pt x="5008" y="5976"/>
                      <a:pt x="5077" y="5719"/>
                      <a:pt x="5004" y="5677"/>
                    </a:cubicBezTo>
                    <a:lnTo>
                      <a:pt x="5004" y="5677"/>
                    </a:lnTo>
                    <a:lnTo>
                      <a:pt x="4088" y="5045"/>
                    </a:lnTo>
                    <a:lnTo>
                      <a:pt x="4226" y="4807"/>
                    </a:lnTo>
                    <a:lnTo>
                      <a:pt x="4502" y="4501"/>
                    </a:lnTo>
                    <a:lnTo>
                      <a:pt x="4807" y="4225"/>
                    </a:lnTo>
                    <a:lnTo>
                      <a:pt x="5045" y="4088"/>
                    </a:lnTo>
                    <a:lnTo>
                      <a:pt x="5678" y="5004"/>
                    </a:lnTo>
                    <a:cubicBezTo>
                      <a:pt x="5720" y="5077"/>
                      <a:pt x="5976" y="5008"/>
                      <a:pt x="6251" y="4849"/>
                    </a:cubicBezTo>
                    <a:cubicBezTo>
                      <a:pt x="6525" y="4691"/>
                      <a:pt x="6713" y="4503"/>
                      <a:pt x="6671" y="4430"/>
                    </a:cubicBezTo>
                    <a:lnTo>
                      <a:pt x="6671" y="4430"/>
                    </a:lnTo>
                    <a:lnTo>
                      <a:pt x="6193" y="3425"/>
                    </a:lnTo>
                    <a:lnTo>
                      <a:pt x="6432" y="3287"/>
                    </a:lnTo>
                    <a:lnTo>
                      <a:pt x="6823" y="3160"/>
                    </a:lnTo>
                    <a:lnTo>
                      <a:pt x="7226" y="3075"/>
                    </a:lnTo>
                    <a:lnTo>
                      <a:pt x="7501" y="3075"/>
                    </a:lnTo>
                    <a:lnTo>
                      <a:pt x="7591" y="4184"/>
                    </a:lnTo>
                    <a:cubicBezTo>
                      <a:pt x="7591" y="4268"/>
                      <a:pt x="7847" y="4337"/>
                      <a:pt x="8164" y="4337"/>
                    </a:cubicBezTo>
                    <a:cubicBezTo>
                      <a:pt x="8481" y="4337"/>
                      <a:pt x="8737" y="4268"/>
                      <a:pt x="8737" y="4184"/>
                    </a:cubicBezTo>
                    <a:cubicBezTo>
                      <a:pt x="8737" y="4184"/>
                      <a:pt x="8737" y="4184"/>
                      <a:pt x="8737" y="4184"/>
                    </a:cubicBezTo>
                    <a:lnTo>
                      <a:pt x="8737" y="4184"/>
                    </a:lnTo>
                    <a:lnTo>
                      <a:pt x="8827" y="3075"/>
                    </a:lnTo>
                    <a:lnTo>
                      <a:pt x="9102" y="3075"/>
                    </a:lnTo>
                    <a:lnTo>
                      <a:pt x="9521" y="3164"/>
                    </a:lnTo>
                    <a:lnTo>
                      <a:pt x="9896" y="3283"/>
                    </a:lnTo>
                    <a:lnTo>
                      <a:pt x="10135" y="3420"/>
                    </a:lnTo>
                    <a:lnTo>
                      <a:pt x="9657" y="4426"/>
                    </a:lnTo>
                    <a:cubicBezTo>
                      <a:pt x="9615" y="4499"/>
                      <a:pt x="9803" y="4687"/>
                      <a:pt x="10077" y="4845"/>
                    </a:cubicBezTo>
                    <a:cubicBezTo>
                      <a:pt x="10352" y="5003"/>
                      <a:pt x="10608" y="5072"/>
                      <a:pt x="10650" y="4999"/>
                    </a:cubicBezTo>
                    <a:cubicBezTo>
                      <a:pt x="10650" y="4999"/>
                      <a:pt x="10650" y="4999"/>
                      <a:pt x="10650" y="4999"/>
                    </a:cubicBezTo>
                    <a:lnTo>
                      <a:pt x="10650" y="4999"/>
                    </a:lnTo>
                    <a:lnTo>
                      <a:pt x="11283" y="4083"/>
                    </a:lnTo>
                    <a:lnTo>
                      <a:pt x="11521" y="4221"/>
                    </a:lnTo>
                    <a:lnTo>
                      <a:pt x="11829" y="4499"/>
                    </a:lnTo>
                    <a:lnTo>
                      <a:pt x="12107" y="4807"/>
                    </a:lnTo>
                    <a:lnTo>
                      <a:pt x="12244" y="5045"/>
                    </a:lnTo>
                    <a:lnTo>
                      <a:pt x="11329" y="5677"/>
                    </a:lnTo>
                    <a:cubicBezTo>
                      <a:pt x="11255" y="5719"/>
                      <a:pt x="11324" y="5976"/>
                      <a:pt x="11483" y="6250"/>
                    </a:cubicBezTo>
                    <a:cubicBezTo>
                      <a:pt x="11641" y="6524"/>
                      <a:pt x="11829" y="6712"/>
                      <a:pt x="11902" y="6670"/>
                    </a:cubicBezTo>
                    <a:cubicBezTo>
                      <a:pt x="11902" y="6670"/>
                      <a:pt x="11902" y="6670"/>
                      <a:pt x="11902" y="6670"/>
                    </a:cubicBezTo>
                    <a:lnTo>
                      <a:pt x="12907" y="6193"/>
                    </a:lnTo>
                    <a:lnTo>
                      <a:pt x="13045" y="6432"/>
                    </a:lnTo>
                    <a:lnTo>
                      <a:pt x="13166" y="6806"/>
                    </a:lnTo>
                    <a:lnTo>
                      <a:pt x="13171" y="6840"/>
                    </a:lnTo>
                    <a:lnTo>
                      <a:pt x="13253" y="7225"/>
                    </a:lnTo>
                    <a:lnTo>
                      <a:pt x="13253" y="7501"/>
                    </a:lnTo>
                    <a:lnTo>
                      <a:pt x="12144" y="7590"/>
                    </a:lnTo>
                    <a:cubicBezTo>
                      <a:pt x="12059" y="7590"/>
                      <a:pt x="11991" y="7847"/>
                      <a:pt x="11991" y="8164"/>
                    </a:cubicBezTo>
                    <a:cubicBezTo>
                      <a:pt x="11991" y="8480"/>
                      <a:pt x="12059" y="8737"/>
                      <a:pt x="12144" y="8737"/>
                    </a:cubicBezTo>
                    <a:lnTo>
                      <a:pt x="13253" y="8826"/>
                    </a:lnTo>
                    <a:lnTo>
                      <a:pt x="13253" y="9102"/>
                    </a:lnTo>
                    <a:lnTo>
                      <a:pt x="13167" y="9504"/>
                    </a:lnTo>
                    <a:lnTo>
                      <a:pt x="13040" y="9896"/>
                    </a:lnTo>
                    <a:lnTo>
                      <a:pt x="12903" y="10134"/>
                    </a:lnTo>
                    <a:lnTo>
                      <a:pt x="11897" y="9657"/>
                    </a:lnTo>
                    <a:cubicBezTo>
                      <a:pt x="11824" y="9615"/>
                      <a:pt x="11636" y="9803"/>
                      <a:pt x="11478" y="10077"/>
                    </a:cubicBezTo>
                    <a:cubicBezTo>
                      <a:pt x="11320" y="10351"/>
                      <a:pt x="11251" y="10608"/>
                      <a:pt x="11324" y="10650"/>
                    </a:cubicBezTo>
                    <a:cubicBezTo>
                      <a:pt x="11324" y="10650"/>
                      <a:pt x="11324" y="10650"/>
                      <a:pt x="11324" y="10650"/>
                    </a:cubicBezTo>
                    <a:lnTo>
                      <a:pt x="11324" y="10650"/>
                    </a:lnTo>
                    <a:lnTo>
                      <a:pt x="12240" y="11282"/>
                    </a:lnTo>
                    <a:lnTo>
                      <a:pt x="12102" y="11521"/>
                    </a:lnTo>
                    <a:lnTo>
                      <a:pt x="11827" y="11826"/>
                    </a:lnTo>
                    <a:lnTo>
                      <a:pt x="11521" y="12102"/>
                    </a:lnTo>
                    <a:lnTo>
                      <a:pt x="11283" y="12239"/>
                    </a:lnTo>
                    <a:lnTo>
                      <a:pt x="10650" y="11324"/>
                    </a:lnTo>
                    <a:cubicBezTo>
                      <a:pt x="10608" y="11250"/>
                      <a:pt x="10352" y="11319"/>
                      <a:pt x="10077" y="11478"/>
                    </a:cubicBezTo>
                    <a:cubicBezTo>
                      <a:pt x="9803" y="11636"/>
                      <a:pt x="9615" y="11824"/>
                      <a:pt x="9657" y="11897"/>
                    </a:cubicBezTo>
                    <a:cubicBezTo>
                      <a:pt x="9657" y="11897"/>
                      <a:pt x="9657" y="11897"/>
                      <a:pt x="9657" y="11897"/>
                    </a:cubicBezTo>
                    <a:lnTo>
                      <a:pt x="10135" y="12902"/>
                    </a:lnTo>
                    <a:lnTo>
                      <a:pt x="9896" y="13040"/>
                    </a:lnTo>
                    <a:lnTo>
                      <a:pt x="9505" y="13167"/>
                    </a:lnTo>
                    <a:close/>
                    <a:moveTo>
                      <a:pt x="10280" y="16060"/>
                    </a:moveTo>
                    <a:cubicBezTo>
                      <a:pt x="10289" y="16058"/>
                      <a:pt x="10298" y="16056"/>
                      <a:pt x="10307" y="16053"/>
                    </a:cubicBezTo>
                    <a:lnTo>
                      <a:pt x="10307" y="16053"/>
                    </a:lnTo>
                    <a:cubicBezTo>
                      <a:pt x="10984" y="15861"/>
                      <a:pt x="11636" y="15586"/>
                      <a:pt x="12246" y="15234"/>
                    </a:cubicBezTo>
                    <a:cubicBezTo>
                      <a:pt x="12856" y="14881"/>
                      <a:pt x="13420" y="14455"/>
                      <a:pt x="13925" y="13964"/>
                    </a:cubicBezTo>
                    <a:cubicBezTo>
                      <a:pt x="13932" y="13958"/>
                      <a:pt x="13938" y="13951"/>
                      <a:pt x="13945" y="13944"/>
                    </a:cubicBezTo>
                    <a:cubicBezTo>
                      <a:pt x="13951" y="13938"/>
                      <a:pt x="13958" y="13931"/>
                      <a:pt x="13965" y="13925"/>
                    </a:cubicBezTo>
                    <a:cubicBezTo>
                      <a:pt x="14455" y="13420"/>
                      <a:pt x="14882" y="12856"/>
                      <a:pt x="15234" y="12245"/>
                    </a:cubicBezTo>
                    <a:cubicBezTo>
                      <a:pt x="15586" y="11635"/>
                      <a:pt x="15862" y="10984"/>
                      <a:pt x="16053" y="10306"/>
                    </a:cubicBezTo>
                    <a:cubicBezTo>
                      <a:pt x="16056" y="10298"/>
                      <a:pt x="16059" y="10289"/>
                      <a:pt x="16061" y="10279"/>
                    </a:cubicBezTo>
                    <a:cubicBezTo>
                      <a:pt x="16063" y="10270"/>
                      <a:pt x="16066" y="10261"/>
                      <a:pt x="16068" y="10252"/>
                    </a:cubicBezTo>
                    <a:cubicBezTo>
                      <a:pt x="16240" y="9570"/>
                      <a:pt x="16328" y="8868"/>
                      <a:pt x="16328" y="8164"/>
                    </a:cubicBezTo>
                    <a:lnTo>
                      <a:pt x="16328" y="8164"/>
                    </a:lnTo>
                    <a:cubicBezTo>
                      <a:pt x="16328" y="7459"/>
                      <a:pt x="16240" y="6758"/>
                      <a:pt x="16068" y="6076"/>
                    </a:cubicBezTo>
                    <a:cubicBezTo>
                      <a:pt x="16068" y="6057"/>
                      <a:pt x="16064" y="6038"/>
                      <a:pt x="16057" y="6020"/>
                    </a:cubicBezTo>
                    <a:cubicBezTo>
                      <a:pt x="15866" y="5343"/>
                      <a:pt x="15591" y="4692"/>
                      <a:pt x="15239" y="4082"/>
                    </a:cubicBezTo>
                    <a:cubicBezTo>
                      <a:pt x="14885" y="3470"/>
                      <a:pt x="14457" y="2904"/>
                      <a:pt x="13964" y="2398"/>
                    </a:cubicBezTo>
                    <a:cubicBezTo>
                      <a:pt x="13959" y="2392"/>
                      <a:pt x="13953" y="2386"/>
                      <a:pt x="13947" y="2380"/>
                    </a:cubicBezTo>
                    <a:cubicBezTo>
                      <a:pt x="13941" y="2375"/>
                      <a:pt x="13935" y="2369"/>
                      <a:pt x="13930" y="2363"/>
                    </a:cubicBezTo>
                    <a:cubicBezTo>
                      <a:pt x="13424" y="1871"/>
                      <a:pt x="12858" y="1443"/>
                      <a:pt x="12246" y="1089"/>
                    </a:cubicBezTo>
                    <a:cubicBezTo>
                      <a:pt x="11636" y="737"/>
                      <a:pt x="10985" y="462"/>
                      <a:pt x="10308" y="270"/>
                    </a:cubicBezTo>
                    <a:cubicBezTo>
                      <a:pt x="10290" y="265"/>
                      <a:pt x="10271" y="260"/>
                      <a:pt x="10253" y="255"/>
                    </a:cubicBezTo>
                    <a:cubicBezTo>
                      <a:pt x="9570" y="87"/>
                      <a:pt x="8868" y="1"/>
                      <a:pt x="8164" y="0"/>
                    </a:cubicBezTo>
                    <a:cubicBezTo>
                      <a:pt x="7459" y="0"/>
                      <a:pt x="6757" y="87"/>
                      <a:pt x="6075" y="260"/>
                    </a:cubicBezTo>
                    <a:cubicBezTo>
                      <a:pt x="6066" y="262"/>
                      <a:pt x="6057" y="264"/>
                      <a:pt x="6048" y="267"/>
                    </a:cubicBezTo>
                    <a:cubicBezTo>
                      <a:pt x="6039" y="269"/>
                      <a:pt x="6030" y="272"/>
                      <a:pt x="6021" y="274"/>
                    </a:cubicBezTo>
                    <a:lnTo>
                      <a:pt x="6021" y="274"/>
                    </a:lnTo>
                    <a:cubicBezTo>
                      <a:pt x="5344" y="466"/>
                      <a:pt x="4693" y="741"/>
                      <a:pt x="4082" y="1093"/>
                    </a:cubicBezTo>
                    <a:cubicBezTo>
                      <a:pt x="3472" y="1446"/>
                      <a:pt x="2908" y="1872"/>
                      <a:pt x="2403" y="2363"/>
                    </a:cubicBezTo>
                    <a:lnTo>
                      <a:pt x="2403" y="2363"/>
                    </a:lnTo>
                    <a:cubicBezTo>
                      <a:pt x="2396" y="2369"/>
                      <a:pt x="2390" y="2376"/>
                      <a:pt x="2383" y="2383"/>
                    </a:cubicBezTo>
                    <a:lnTo>
                      <a:pt x="2383" y="2383"/>
                    </a:lnTo>
                    <a:cubicBezTo>
                      <a:pt x="2377" y="2389"/>
                      <a:pt x="2370" y="2396"/>
                      <a:pt x="2363" y="2402"/>
                    </a:cubicBezTo>
                    <a:cubicBezTo>
                      <a:pt x="1873" y="2907"/>
                      <a:pt x="1446" y="3471"/>
                      <a:pt x="1094" y="4082"/>
                    </a:cubicBezTo>
                    <a:cubicBezTo>
                      <a:pt x="742" y="4692"/>
                      <a:pt x="466" y="5343"/>
                      <a:pt x="275" y="6021"/>
                    </a:cubicBezTo>
                    <a:lnTo>
                      <a:pt x="275" y="6021"/>
                    </a:lnTo>
                    <a:cubicBezTo>
                      <a:pt x="272" y="6030"/>
                      <a:pt x="269" y="6039"/>
                      <a:pt x="267" y="6048"/>
                    </a:cubicBezTo>
                    <a:lnTo>
                      <a:pt x="267" y="6048"/>
                    </a:lnTo>
                    <a:cubicBezTo>
                      <a:pt x="265" y="6057"/>
                      <a:pt x="262" y="6066"/>
                      <a:pt x="260" y="6075"/>
                    </a:cubicBezTo>
                    <a:cubicBezTo>
                      <a:pt x="88" y="6757"/>
                      <a:pt x="0" y="7459"/>
                      <a:pt x="0" y="8164"/>
                    </a:cubicBezTo>
                    <a:cubicBezTo>
                      <a:pt x="0" y="8869"/>
                      <a:pt x="88" y="9571"/>
                      <a:pt x="261" y="10253"/>
                    </a:cubicBezTo>
                    <a:cubicBezTo>
                      <a:pt x="265" y="10271"/>
                      <a:pt x="270" y="10289"/>
                      <a:pt x="274" y="10307"/>
                    </a:cubicBezTo>
                    <a:cubicBezTo>
                      <a:pt x="471" y="10983"/>
                      <a:pt x="747" y="11634"/>
                      <a:pt x="1098" y="12245"/>
                    </a:cubicBezTo>
                    <a:cubicBezTo>
                      <a:pt x="1450" y="12854"/>
                      <a:pt x="1875" y="13416"/>
                      <a:pt x="2364" y="13920"/>
                    </a:cubicBezTo>
                    <a:cubicBezTo>
                      <a:pt x="2371" y="13927"/>
                      <a:pt x="2378" y="13935"/>
                      <a:pt x="2386" y="13942"/>
                    </a:cubicBezTo>
                    <a:cubicBezTo>
                      <a:pt x="2393" y="13949"/>
                      <a:pt x="2400" y="13957"/>
                      <a:pt x="2407" y="13964"/>
                    </a:cubicBezTo>
                    <a:cubicBezTo>
                      <a:pt x="2911" y="14453"/>
                      <a:pt x="3474" y="14878"/>
                      <a:pt x="4082" y="15229"/>
                    </a:cubicBezTo>
                    <a:cubicBezTo>
                      <a:pt x="4693" y="15582"/>
                      <a:pt x="5345" y="15857"/>
                      <a:pt x="6022" y="16048"/>
                    </a:cubicBezTo>
                    <a:lnTo>
                      <a:pt x="6022" y="16048"/>
                    </a:lnTo>
                    <a:cubicBezTo>
                      <a:pt x="6038" y="16058"/>
                      <a:pt x="6056" y="16064"/>
                      <a:pt x="6074" y="16067"/>
                    </a:cubicBezTo>
                    <a:cubicBezTo>
                      <a:pt x="6757" y="16240"/>
                      <a:pt x="7459" y="16327"/>
                      <a:pt x="8164" y="16327"/>
                    </a:cubicBezTo>
                    <a:cubicBezTo>
                      <a:pt x="8869" y="16327"/>
                      <a:pt x="9571" y="16240"/>
                      <a:pt x="10253" y="16067"/>
                    </a:cubicBezTo>
                    <a:lnTo>
                      <a:pt x="10253" y="16067"/>
                    </a:lnTo>
                    <a:cubicBezTo>
                      <a:pt x="10262" y="16065"/>
                      <a:pt x="10271" y="16063"/>
                      <a:pt x="10280" y="16060"/>
                    </a:cubicBezTo>
                    <a:close/>
                  </a:path>
                </a:pathLst>
              </a:custGeom>
              <a:solidFill>
                <a:srgbClr val="0000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it-IT"/>
              </a:p>
            </p:txBody>
          </p:sp>
          <p:sp>
            <p:nvSpPr>
              <p:cNvPr id="1694" name="Freeform 659"/>
              <p:cNvSpPr>
                <a:spLocks noEditPoints="1"/>
              </p:cNvSpPr>
              <p:nvPr/>
            </p:nvSpPr>
            <p:spPr bwMode="auto">
              <a:xfrm>
                <a:off x="3733" y="2078"/>
                <a:ext cx="1216" cy="1235"/>
              </a:xfrm>
              <a:custGeom>
                <a:avLst/>
                <a:gdLst>
                  <a:gd name="T0" fmla="*/ 8827 w 16328"/>
                  <a:gd name="T1" fmla="*/ 13253 h 16327"/>
                  <a:gd name="T2" fmla="*/ 7591 w 16328"/>
                  <a:gd name="T3" fmla="*/ 12143 h 16327"/>
                  <a:gd name="T4" fmla="*/ 7226 w 16328"/>
                  <a:gd name="T5" fmla="*/ 13253 h 16327"/>
                  <a:gd name="T6" fmla="*/ 6432 w 16328"/>
                  <a:gd name="T7" fmla="*/ 13035 h 16327"/>
                  <a:gd name="T8" fmla="*/ 6251 w 16328"/>
                  <a:gd name="T9" fmla="*/ 11473 h 16327"/>
                  <a:gd name="T10" fmla="*/ 5045 w 16328"/>
                  <a:gd name="T11" fmla="*/ 12235 h 16327"/>
                  <a:gd name="T12" fmla="*/ 4230 w 16328"/>
                  <a:gd name="T13" fmla="*/ 11521 h 16327"/>
                  <a:gd name="T14" fmla="*/ 4854 w 16328"/>
                  <a:gd name="T15" fmla="*/ 10077 h 16327"/>
                  <a:gd name="T16" fmla="*/ 3292 w 16328"/>
                  <a:gd name="T17" fmla="*/ 9896 h 16327"/>
                  <a:gd name="T18" fmla="*/ 3075 w 16328"/>
                  <a:gd name="T19" fmla="*/ 8826 h 16327"/>
                  <a:gd name="T20" fmla="*/ 4184 w 16328"/>
                  <a:gd name="T21" fmla="*/ 7590 h 16327"/>
                  <a:gd name="T22" fmla="*/ 3161 w 16328"/>
                  <a:gd name="T23" fmla="*/ 6823 h 16327"/>
                  <a:gd name="T24" fmla="*/ 4431 w 16328"/>
                  <a:gd name="T25" fmla="*/ 6670 h 16327"/>
                  <a:gd name="T26" fmla="*/ 5004 w 16328"/>
                  <a:gd name="T27" fmla="*/ 5677 h 16327"/>
                  <a:gd name="T28" fmla="*/ 4502 w 16328"/>
                  <a:gd name="T29" fmla="*/ 4501 h 16327"/>
                  <a:gd name="T30" fmla="*/ 5678 w 16328"/>
                  <a:gd name="T31" fmla="*/ 5004 h 16327"/>
                  <a:gd name="T32" fmla="*/ 6671 w 16328"/>
                  <a:gd name="T33" fmla="*/ 4430 h 16327"/>
                  <a:gd name="T34" fmla="*/ 6823 w 16328"/>
                  <a:gd name="T35" fmla="*/ 3160 h 16327"/>
                  <a:gd name="T36" fmla="*/ 7591 w 16328"/>
                  <a:gd name="T37" fmla="*/ 4184 h 16327"/>
                  <a:gd name="T38" fmla="*/ 8737 w 16328"/>
                  <a:gd name="T39" fmla="*/ 4184 h 16327"/>
                  <a:gd name="T40" fmla="*/ 9102 w 16328"/>
                  <a:gd name="T41" fmla="*/ 3075 h 16327"/>
                  <a:gd name="T42" fmla="*/ 10135 w 16328"/>
                  <a:gd name="T43" fmla="*/ 3420 h 16327"/>
                  <a:gd name="T44" fmla="*/ 10650 w 16328"/>
                  <a:gd name="T45" fmla="*/ 4999 h 16327"/>
                  <a:gd name="T46" fmla="*/ 11283 w 16328"/>
                  <a:gd name="T47" fmla="*/ 4083 h 16327"/>
                  <a:gd name="T48" fmla="*/ 12107 w 16328"/>
                  <a:gd name="T49" fmla="*/ 4807 h 16327"/>
                  <a:gd name="T50" fmla="*/ 11483 w 16328"/>
                  <a:gd name="T51" fmla="*/ 6250 h 16327"/>
                  <a:gd name="T52" fmla="*/ 12907 w 16328"/>
                  <a:gd name="T53" fmla="*/ 6193 h 16327"/>
                  <a:gd name="T54" fmla="*/ 13171 w 16328"/>
                  <a:gd name="T55" fmla="*/ 6840 h 16327"/>
                  <a:gd name="T56" fmla="*/ 12144 w 16328"/>
                  <a:gd name="T57" fmla="*/ 7590 h 16327"/>
                  <a:gd name="T58" fmla="*/ 13253 w 16328"/>
                  <a:gd name="T59" fmla="*/ 8826 h 16327"/>
                  <a:gd name="T60" fmla="*/ 13040 w 16328"/>
                  <a:gd name="T61" fmla="*/ 9896 h 16327"/>
                  <a:gd name="T62" fmla="*/ 11478 w 16328"/>
                  <a:gd name="T63" fmla="*/ 10077 h 16327"/>
                  <a:gd name="T64" fmla="*/ 11324 w 16328"/>
                  <a:gd name="T65" fmla="*/ 10650 h 16327"/>
                  <a:gd name="T66" fmla="*/ 11827 w 16328"/>
                  <a:gd name="T67" fmla="*/ 11826 h 16327"/>
                  <a:gd name="T68" fmla="*/ 10650 w 16328"/>
                  <a:gd name="T69" fmla="*/ 11324 h 16327"/>
                  <a:gd name="T70" fmla="*/ 9657 w 16328"/>
                  <a:gd name="T71" fmla="*/ 11897 h 16327"/>
                  <a:gd name="T72" fmla="*/ 9505 w 16328"/>
                  <a:gd name="T73" fmla="*/ 13167 h 16327"/>
                  <a:gd name="T74" fmla="*/ 10307 w 16328"/>
                  <a:gd name="T75" fmla="*/ 16053 h 16327"/>
                  <a:gd name="T76" fmla="*/ 13945 w 16328"/>
                  <a:gd name="T77" fmla="*/ 13944 h 16327"/>
                  <a:gd name="T78" fmla="*/ 16053 w 16328"/>
                  <a:gd name="T79" fmla="*/ 10306 h 16327"/>
                  <a:gd name="T80" fmla="*/ 16328 w 16328"/>
                  <a:gd name="T81" fmla="*/ 8164 h 16327"/>
                  <a:gd name="T82" fmla="*/ 16057 w 16328"/>
                  <a:gd name="T83" fmla="*/ 6020 h 16327"/>
                  <a:gd name="T84" fmla="*/ 13947 w 16328"/>
                  <a:gd name="T85" fmla="*/ 2380 h 16327"/>
                  <a:gd name="T86" fmla="*/ 10308 w 16328"/>
                  <a:gd name="T87" fmla="*/ 270 h 16327"/>
                  <a:gd name="T88" fmla="*/ 6075 w 16328"/>
                  <a:gd name="T89" fmla="*/ 260 h 16327"/>
                  <a:gd name="T90" fmla="*/ 6021 w 16328"/>
                  <a:gd name="T91" fmla="*/ 274 h 16327"/>
                  <a:gd name="T92" fmla="*/ 2403 w 16328"/>
                  <a:gd name="T93" fmla="*/ 2363 h 16327"/>
                  <a:gd name="T94" fmla="*/ 2363 w 16328"/>
                  <a:gd name="T95" fmla="*/ 2402 h 16327"/>
                  <a:gd name="T96" fmla="*/ 275 w 16328"/>
                  <a:gd name="T97" fmla="*/ 6021 h 16327"/>
                  <a:gd name="T98" fmla="*/ 260 w 16328"/>
                  <a:gd name="T99" fmla="*/ 6075 h 16327"/>
                  <a:gd name="T100" fmla="*/ 274 w 16328"/>
                  <a:gd name="T101" fmla="*/ 10307 h 16327"/>
                  <a:gd name="T102" fmla="*/ 2386 w 16328"/>
                  <a:gd name="T103" fmla="*/ 13942 h 16327"/>
                  <a:gd name="T104" fmla="*/ 6022 w 16328"/>
                  <a:gd name="T105" fmla="*/ 16048 h 16327"/>
                  <a:gd name="T106" fmla="*/ 8164 w 16328"/>
                  <a:gd name="T107" fmla="*/ 16327 h 16327"/>
                  <a:gd name="T108" fmla="*/ 10280 w 16328"/>
                  <a:gd name="T109" fmla="*/ 16060 h 16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28" h="16327">
                    <a:moveTo>
                      <a:pt x="9505" y="13167"/>
                    </a:moveTo>
                    <a:lnTo>
                      <a:pt x="9102" y="13253"/>
                    </a:lnTo>
                    <a:lnTo>
                      <a:pt x="8827" y="13253"/>
                    </a:lnTo>
                    <a:lnTo>
                      <a:pt x="8737" y="12143"/>
                    </a:lnTo>
                    <a:cubicBezTo>
                      <a:pt x="8737" y="12059"/>
                      <a:pt x="8481" y="11990"/>
                      <a:pt x="8164" y="11990"/>
                    </a:cubicBezTo>
                    <a:cubicBezTo>
                      <a:pt x="7847" y="11990"/>
                      <a:pt x="7591" y="12059"/>
                      <a:pt x="7591" y="12143"/>
                    </a:cubicBezTo>
                    <a:lnTo>
                      <a:pt x="7591" y="12143"/>
                    </a:lnTo>
                    <a:lnTo>
                      <a:pt x="7501" y="13253"/>
                    </a:lnTo>
                    <a:lnTo>
                      <a:pt x="7226" y="13253"/>
                    </a:lnTo>
                    <a:lnTo>
                      <a:pt x="6839" y="13170"/>
                    </a:lnTo>
                    <a:lnTo>
                      <a:pt x="6809" y="13157"/>
                    </a:lnTo>
                    <a:lnTo>
                      <a:pt x="6432" y="13035"/>
                    </a:lnTo>
                    <a:lnTo>
                      <a:pt x="6193" y="12898"/>
                    </a:lnTo>
                    <a:lnTo>
                      <a:pt x="6671" y="11892"/>
                    </a:lnTo>
                    <a:cubicBezTo>
                      <a:pt x="6713" y="11819"/>
                      <a:pt x="6525" y="11631"/>
                      <a:pt x="6251" y="11473"/>
                    </a:cubicBezTo>
                    <a:cubicBezTo>
                      <a:pt x="5976" y="11315"/>
                      <a:pt x="5720" y="11246"/>
                      <a:pt x="5678" y="11319"/>
                    </a:cubicBezTo>
                    <a:lnTo>
                      <a:pt x="5678" y="11319"/>
                    </a:lnTo>
                    <a:lnTo>
                      <a:pt x="5045" y="12235"/>
                    </a:lnTo>
                    <a:lnTo>
                      <a:pt x="4807" y="12097"/>
                    </a:lnTo>
                    <a:lnTo>
                      <a:pt x="4504" y="11824"/>
                    </a:lnTo>
                    <a:lnTo>
                      <a:pt x="4230" y="11521"/>
                    </a:lnTo>
                    <a:lnTo>
                      <a:pt x="4093" y="11282"/>
                    </a:lnTo>
                    <a:lnTo>
                      <a:pt x="5009" y="10650"/>
                    </a:lnTo>
                    <a:cubicBezTo>
                      <a:pt x="5082" y="10608"/>
                      <a:pt x="5013" y="10351"/>
                      <a:pt x="4854" y="10077"/>
                    </a:cubicBezTo>
                    <a:cubicBezTo>
                      <a:pt x="4696" y="9803"/>
                      <a:pt x="4508" y="9615"/>
                      <a:pt x="4435" y="9657"/>
                    </a:cubicBezTo>
                    <a:lnTo>
                      <a:pt x="3430" y="10134"/>
                    </a:lnTo>
                    <a:lnTo>
                      <a:pt x="3292" y="9896"/>
                    </a:lnTo>
                    <a:lnTo>
                      <a:pt x="3160" y="9488"/>
                    </a:lnTo>
                    <a:lnTo>
                      <a:pt x="3075" y="9102"/>
                    </a:lnTo>
                    <a:lnTo>
                      <a:pt x="3075" y="8826"/>
                    </a:lnTo>
                    <a:lnTo>
                      <a:pt x="4184" y="8737"/>
                    </a:lnTo>
                    <a:cubicBezTo>
                      <a:pt x="4269" y="8737"/>
                      <a:pt x="4337" y="8480"/>
                      <a:pt x="4337" y="8164"/>
                    </a:cubicBezTo>
                    <a:cubicBezTo>
                      <a:pt x="4337" y="7847"/>
                      <a:pt x="4269" y="7590"/>
                      <a:pt x="4184" y="7590"/>
                    </a:cubicBezTo>
                    <a:lnTo>
                      <a:pt x="3075" y="7501"/>
                    </a:lnTo>
                    <a:lnTo>
                      <a:pt x="3075" y="7225"/>
                    </a:lnTo>
                    <a:lnTo>
                      <a:pt x="3161" y="6823"/>
                    </a:lnTo>
                    <a:lnTo>
                      <a:pt x="3288" y="6432"/>
                    </a:lnTo>
                    <a:lnTo>
                      <a:pt x="3425" y="6193"/>
                    </a:lnTo>
                    <a:lnTo>
                      <a:pt x="4431" y="6670"/>
                    </a:lnTo>
                    <a:cubicBezTo>
                      <a:pt x="4504" y="6712"/>
                      <a:pt x="4692" y="6524"/>
                      <a:pt x="4850" y="6250"/>
                    </a:cubicBezTo>
                    <a:cubicBezTo>
                      <a:pt x="5008" y="5976"/>
                      <a:pt x="5077" y="5719"/>
                      <a:pt x="5004" y="5677"/>
                    </a:cubicBezTo>
                    <a:lnTo>
                      <a:pt x="5004" y="5677"/>
                    </a:lnTo>
                    <a:lnTo>
                      <a:pt x="4088" y="5045"/>
                    </a:lnTo>
                    <a:lnTo>
                      <a:pt x="4226" y="4807"/>
                    </a:lnTo>
                    <a:lnTo>
                      <a:pt x="4502" y="4501"/>
                    </a:lnTo>
                    <a:lnTo>
                      <a:pt x="4807" y="4225"/>
                    </a:lnTo>
                    <a:lnTo>
                      <a:pt x="5045" y="4088"/>
                    </a:lnTo>
                    <a:lnTo>
                      <a:pt x="5678" y="5004"/>
                    </a:lnTo>
                    <a:cubicBezTo>
                      <a:pt x="5720" y="5077"/>
                      <a:pt x="5976" y="5008"/>
                      <a:pt x="6251" y="4849"/>
                    </a:cubicBezTo>
                    <a:cubicBezTo>
                      <a:pt x="6525" y="4691"/>
                      <a:pt x="6713" y="4503"/>
                      <a:pt x="6671" y="4430"/>
                    </a:cubicBezTo>
                    <a:lnTo>
                      <a:pt x="6671" y="4430"/>
                    </a:lnTo>
                    <a:lnTo>
                      <a:pt x="6193" y="3425"/>
                    </a:lnTo>
                    <a:lnTo>
                      <a:pt x="6432" y="3287"/>
                    </a:lnTo>
                    <a:lnTo>
                      <a:pt x="6823" y="3160"/>
                    </a:lnTo>
                    <a:lnTo>
                      <a:pt x="7226" y="3075"/>
                    </a:lnTo>
                    <a:lnTo>
                      <a:pt x="7501" y="3075"/>
                    </a:lnTo>
                    <a:lnTo>
                      <a:pt x="7591" y="4184"/>
                    </a:lnTo>
                    <a:cubicBezTo>
                      <a:pt x="7591" y="4268"/>
                      <a:pt x="7847" y="4337"/>
                      <a:pt x="8164" y="4337"/>
                    </a:cubicBezTo>
                    <a:cubicBezTo>
                      <a:pt x="8481" y="4337"/>
                      <a:pt x="8737" y="4268"/>
                      <a:pt x="8737" y="4184"/>
                    </a:cubicBezTo>
                    <a:cubicBezTo>
                      <a:pt x="8737" y="4184"/>
                      <a:pt x="8737" y="4184"/>
                      <a:pt x="8737" y="4184"/>
                    </a:cubicBezTo>
                    <a:lnTo>
                      <a:pt x="8737" y="4184"/>
                    </a:lnTo>
                    <a:lnTo>
                      <a:pt x="8827" y="3075"/>
                    </a:lnTo>
                    <a:lnTo>
                      <a:pt x="9102" y="3075"/>
                    </a:lnTo>
                    <a:lnTo>
                      <a:pt x="9521" y="3164"/>
                    </a:lnTo>
                    <a:lnTo>
                      <a:pt x="9896" y="3283"/>
                    </a:lnTo>
                    <a:lnTo>
                      <a:pt x="10135" y="3420"/>
                    </a:lnTo>
                    <a:lnTo>
                      <a:pt x="9657" y="4426"/>
                    </a:lnTo>
                    <a:cubicBezTo>
                      <a:pt x="9615" y="4499"/>
                      <a:pt x="9803" y="4687"/>
                      <a:pt x="10077" y="4845"/>
                    </a:cubicBezTo>
                    <a:cubicBezTo>
                      <a:pt x="10352" y="5003"/>
                      <a:pt x="10608" y="5072"/>
                      <a:pt x="10650" y="4999"/>
                    </a:cubicBezTo>
                    <a:cubicBezTo>
                      <a:pt x="10650" y="4999"/>
                      <a:pt x="10650" y="4999"/>
                      <a:pt x="10650" y="4999"/>
                    </a:cubicBezTo>
                    <a:lnTo>
                      <a:pt x="10650" y="4999"/>
                    </a:lnTo>
                    <a:lnTo>
                      <a:pt x="11283" y="4083"/>
                    </a:lnTo>
                    <a:lnTo>
                      <a:pt x="11521" y="4221"/>
                    </a:lnTo>
                    <a:lnTo>
                      <a:pt x="11829" y="4499"/>
                    </a:lnTo>
                    <a:lnTo>
                      <a:pt x="12107" y="4807"/>
                    </a:lnTo>
                    <a:lnTo>
                      <a:pt x="12244" y="5045"/>
                    </a:lnTo>
                    <a:lnTo>
                      <a:pt x="11329" y="5677"/>
                    </a:lnTo>
                    <a:cubicBezTo>
                      <a:pt x="11255" y="5719"/>
                      <a:pt x="11324" y="5976"/>
                      <a:pt x="11483" y="6250"/>
                    </a:cubicBezTo>
                    <a:cubicBezTo>
                      <a:pt x="11641" y="6524"/>
                      <a:pt x="11829" y="6712"/>
                      <a:pt x="11902" y="6670"/>
                    </a:cubicBezTo>
                    <a:cubicBezTo>
                      <a:pt x="11902" y="6670"/>
                      <a:pt x="11902" y="6670"/>
                      <a:pt x="11902" y="6670"/>
                    </a:cubicBezTo>
                    <a:lnTo>
                      <a:pt x="12907" y="6193"/>
                    </a:lnTo>
                    <a:lnTo>
                      <a:pt x="13045" y="6432"/>
                    </a:lnTo>
                    <a:lnTo>
                      <a:pt x="13166" y="6806"/>
                    </a:lnTo>
                    <a:lnTo>
                      <a:pt x="13171" y="6840"/>
                    </a:lnTo>
                    <a:lnTo>
                      <a:pt x="13253" y="7225"/>
                    </a:lnTo>
                    <a:lnTo>
                      <a:pt x="13253" y="7501"/>
                    </a:lnTo>
                    <a:lnTo>
                      <a:pt x="12144" y="7590"/>
                    </a:lnTo>
                    <a:cubicBezTo>
                      <a:pt x="12059" y="7590"/>
                      <a:pt x="11991" y="7847"/>
                      <a:pt x="11991" y="8164"/>
                    </a:cubicBezTo>
                    <a:cubicBezTo>
                      <a:pt x="11991" y="8480"/>
                      <a:pt x="12059" y="8737"/>
                      <a:pt x="12144" y="8737"/>
                    </a:cubicBezTo>
                    <a:lnTo>
                      <a:pt x="13253" y="8826"/>
                    </a:lnTo>
                    <a:lnTo>
                      <a:pt x="13253" y="9102"/>
                    </a:lnTo>
                    <a:lnTo>
                      <a:pt x="13167" y="9504"/>
                    </a:lnTo>
                    <a:lnTo>
                      <a:pt x="13040" y="9896"/>
                    </a:lnTo>
                    <a:lnTo>
                      <a:pt x="12903" y="10134"/>
                    </a:lnTo>
                    <a:lnTo>
                      <a:pt x="11897" y="9657"/>
                    </a:lnTo>
                    <a:cubicBezTo>
                      <a:pt x="11824" y="9615"/>
                      <a:pt x="11636" y="9803"/>
                      <a:pt x="11478" y="10077"/>
                    </a:cubicBezTo>
                    <a:cubicBezTo>
                      <a:pt x="11320" y="10351"/>
                      <a:pt x="11251" y="10608"/>
                      <a:pt x="11324" y="10650"/>
                    </a:cubicBezTo>
                    <a:cubicBezTo>
                      <a:pt x="11324" y="10650"/>
                      <a:pt x="11324" y="10650"/>
                      <a:pt x="11324" y="10650"/>
                    </a:cubicBezTo>
                    <a:lnTo>
                      <a:pt x="11324" y="10650"/>
                    </a:lnTo>
                    <a:lnTo>
                      <a:pt x="12240" y="11282"/>
                    </a:lnTo>
                    <a:lnTo>
                      <a:pt x="12102" y="11521"/>
                    </a:lnTo>
                    <a:lnTo>
                      <a:pt x="11827" y="11826"/>
                    </a:lnTo>
                    <a:lnTo>
                      <a:pt x="11521" y="12102"/>
                    </a:lnTo>
                    <a:lnTo>
                      <a:pt x="11283" y="12239"/>
                    </a:lnTo>
                    <a:lnTo>
                      <a:pt x="10650" y="11324"/>
                    </a:lnTo>
                    <a:cubicBezTo>
                      <a:pt x="10608" y="11250"/>
                      <a:pt x="10352" y="11319"/>
                      <a:pt x="10077" y="11478"/>
                    </a:cubicBezTo>
                    <a:cubicBezTo>
                      <a:pt x="9803" y="11636"/>
                      <a:pt x="9615" y="11824"/>
                      <a:pt x="9657" y="11897"/>
                    </a:cubicBezTo>
                    <a:cubicBezTo>
                      <a:pt x="9657" y="11897"/>
                      <a:pt x="9657" y="11897"/>
                      <a:pt x="9657" y="11897"/>
                    </a:cubicBezTo>
                    <a:lnTo>
                      <a:pt x="10135" y="12902"/>
                    </a:lnTo>
                    <a:lnTo>
                      <a:pt x="9896" y="13040"/>
                    </a:lnTo>
                    <a:lnTo>
                      <a:pt x="9505" y="13167"/>
                    </a:lnTo>
                    <a:close/>
                    <a:moveTo>
                      <a:pt x="10280" y="16060"/>
                    </a:moveTo>
                    <a:cubicBezTo>
                      <a:pt x="10289" y="16058"/>
                      <a:pt x="10298" y="16056"/>
                      <a:pt x="10307" y="16053"/>
                    </a:cubicBezTo>
                    <a:lnTo>
                      <a:pt x="10307" y="16053"/>
                    </a:lnTo>
                    <a:cubicBezTo>
                      <a:pt x="10984" y="15861"/>
                      <a:pt x="11636" y="15586"/>
                      <a:pt x="12246" y="15234"/>
                    </a:cubicBezTo>
                    <a:cubicBezTo>
                      <a:pt x="12856" y="14881"/>
                      <a:pt x="13420" y="14455"/>
                      <a:pt x="13925" y="13964"/>
                    </a:cubicBezTo>
                    <a:cubicBezTo>
                      <a:pt x="13932" y="13958"/>
                      <a:pt x="13938" y="13951"/>
                      <a:pt x="13945" y="13944"/>
                    </a:cubicBezTo>
                    <a:cubicBezTo>
                      <a:pt x="13951" y="13938"/>
                      <a:pt x="13958" y="13931"/>
                      <a:pt x="13965" y="13925"/>
                    </a:cubicBezTo>
                    <a:cubicBezTo>
                      <a:pt x="14455" y="13420"/>
                      <a:pt x="14882" y="12856"/>
                      <a:pt x="15234" y="12245"/>
                    </a:cubicBezTo>
                    <a:cubicBezTo>
                      <a:pt x="15586" y="11635"/>
                      <a:pt x="15862" y="10984"/>
                      <a:pt x="16053" y="10306"/>
                    </a:cubicBezTo>
                    <a:cubicBezTo>
                      <a:pt x="16056" y="10298"/>
                      <a:pt x="16059" y="10289"/>
                      <a:pt x="16061" y="10279"/>
                    </a:cubicBezTo>
                    <a:cubicBezTo>
                      <a:pt x="16063" y="10270"/>
                      <a:pt x="16066" y="10261"/>
                      <a:pt x="16068" y="10252"/>
                    </a:cubicBezTo>
                    <a:cubicBezTo>
                      <a:pt x="16240" y="9570"/>
                      <a:pt x="16328" y="8868"/>
                      <a:pt x="16328" y="8164"/>
                    </a:cubicBezTo>
                    <a:lnTo>
                      <a:pt x="16328" y="8164"/>
                    </a:lnTo>
                    <a:cubicBezTo>
                      <a:pt x="16328" y="7459"/>
                      <a:pt x="16240" y="6758"/>
                      <a:pt x="16068" y="6076"/>
                    </a:cubicBezTo>
                    <a:cubicBezTo>
                      <a:pt x="16068" y="6057"/>
                      <a:pt x="16064" y="6038"/>
                      <a:pt x="16057" y="6020"/>
                    </a:cubicBezTo>
                    <a:cubicBezTo>
                      <a:pt x="15866" y="5343"/>
                      <a:pt x="15591" y="4692"/>
                      <a:pt x="15239" y="4082"/>
                    </a:cubicBezTo>
                    <a:cubicBezTo>
                      <a:pt x="14885" y="3470"/>
                      <a:pt x="14457" y="2904"/>
                      <a:pt x="13964" y="2398"/>
                    </a:cubicBezTo>
                    <a:cubicBezTo>
                      <a:pt x="13959" y="2392"/>
                      <a:pt x="13953" y="2386"/>
                      <a:pt x="13947" y="2380"/>
                    </a:cubicBezTo>
                    <a:cubicBezTo>
                      <a:pt x="13941" y="2375"/>
                      <a:pt x="13935" y="2369"/>
                      <a:pt x="13930" y="2363"/>
                    </a:cubicBezTo>
                    <a:cubicBezTo>
                      <a:pt x="13424" y="1871"/>
                      <a:pt x="12858" y="1443"/>
                      <a:pt x="12246" y="1089"/>
                    </a:cubicBezTo>
                    <a:cubicBezTo>
                      <a:pt x="11636" y="737"/>
                      <a:pt x="10985" y="462"/>
                      <a:pt x="10308" y="270"/>
                    </a:cubicBezTo>
                    <a:cubicBezTo>
                      <a:pt x="10290" y="265"/>
                      <a:pt x="10271" y="260"/>
                      <a:pt x="10253" y="255"/>
                    </a:cubicBezTo>
                    <a:cubicBezTo>
                      <a:pt x="9570" y="87"/>
                      <a:pt x="8868" y="1"/>
                      <a:pt x="8164" y="0"/>
                    </a:cubicBezTo>
                    <a:cubicBezTo>
                      <a:pt x="7459" y="0"/>
                      <a:pt x="6757" y="87"/>
                      <a:pt x="6075" y="260"/>
                    </a:cubicBezTo>
                    <a:cubicBezTo>
                      <a:pt x="6066" y="262"/>
                      <a:pt x="6057" y="264"/>
                      <a:pt x="6048" y="267"/>
                    </a:cubicBezTo>
                    <a:cubicBezTo>
                      <a:pt x="6039" y="269"/>
                      <a:pt x="6030" y="272"/>
                      <a:pt x="6021" y="274"/>
                    </a:cubicBezTo>
                    <a:lnTo>
                      <a:pt x="6021" y="274"/>
                    </a:lnTo>
                    <a:cubicBezTo>
                      <a:pt x="5344" y="466"/>
                      <a:pt x="4693" y="741"/>
                      <a:pt x="4082" y="1093"/>
                    </a:cubicBezTo>
                    <a:cubicBezTo>
                      <a:pt x="3472" y="1446"/>
                      <a:pt x="2908" y="1872"/>
                      <a:pt x="2403" y="2363"/>
                    </a:cubicBezTo>
                    <a:lnTo>
                      <a:pt x="2403" y="2363"/>
                    </a:lnTo>
                    <a:cubicBezTo>
                      <a:pt x="2396" y="2369"/>
                      <a:pt x="2390" y="2376"/>
                      <a:pt x="2383" y="2383"/>
                    </a:cubicBezTo>
                    <a:lnTo>
                      <a:pt x="2383" y="2383"/>
                    </a:lnTo>
                    <a:cubicBezTo>
                      <a:pt x="2377" y="2389"/>
                      <a:pt x="2370" y="2396"/>
                      <a:pt x="2363" y="2402"/>
                    </a:cubicBezTo>
                    <a:cubicBezTo>
                      <a:pt x="1873" y="2907"/>
                      <a:pt x="1446" y="3471"/>
                      <a:pt x="1094" y="4082"/>
                    </a:cubicBezTo>
                    <a:cubicBezTo>
                      <a:pt x="742" y="4692"/>
                      <a:pt x="466" y="5343"/>
                      <a:pt x="275" y="6021"/>
                    </a:cubicBezTo>
                    <a:lnTo>
                      <a:pt x="275" y="6021"/>
                    </a:lnTo>
                    <a:cubicBezTo>
                      <a:pt x="272" y="6030"/>
                      <a:pt x="269" y="6039"/>
                      <a:pt x="267" y="6048"/>
                    </a:cubicBezTo>
                    <a:lnTo>
                      <a:pt x="267" y="6048"/>
                    </a:lnTo>
                    <a:cubicBezTo>
                      <a:pt x="265" y="6057"/>
                      <a:pt x="262" y="6066"/>
                      <a:pt x="260" y="6075"/>
                    </a:cubicBezTo>
                    <a:cubicBezTo>
                      <a:pt x="88" y="6757"/>
                      <a:pt x="0" y="7459"/>
                      <a:pt x="0" y="8164"/>
                    </a:cubicBezTo>
                    <a:cubicBezTo>
                      <a:pt x="0" y="8869"/>
                      <a:pt x="88" y="9571"/>
                      <a:pt x="261" y="10253"/>
                    </a:cubicBezTo>
                    <a:cubicBezTo>
                      <a:pt x="265" y="10271"/>
                      <a:pt x="270" y="10289"/>
                      <a:pt x="274" y="10307"/>
                    </a:cubicBezTo>
                    <a:cubicBezTo>
                      <a:pt x="471" y="10983"/>
                      <a:pt x="747" y="11634"/>
                      <a:pt x="1098" y="12245"/>
                    </a:cubicBezTo>
                    <a:cubicBezTo>
                      <a:pt x="1450" y="12854"/>
                      <a:pt x="1875" y="13416"/>
                      <a:pt x="2364" y="13920"/>
                    </a:cubicBezTo>
                    <a:cubicBezTo>
                      <a:pt x="2371" y="13927"/>
                      <a:pt x="2378" y="13935"/>
                      <a:pt x="2386" y="13942"/>
                    </a:cubicBezTo>
                    <a:cubicBezTo>
                      <a:pt x="2393" y="13949"/>
                      <a:pt x="2400" y="13957"/>
                      <a:pt x="2407" y="13964"/>
                    </a:cubicBezTo>
                    <a:cubicBezTo>
                      <a:pt x="2911" y="14453"/>
                      <a:pt x="3474" y="14878"/>
                      <a:pt x="4082" y="15229"/>
                    </a:cubicBezTo>
                    <a:cubicBezTo>
                      <a:pt x="4693" y="15582"/>
                      <a:pt x="5345" y="15857"/>
                      <a:pt x="6022" y="16048"/>
                    </a:cubicBezTo>
                    <a:lnTo>
                      <a:pt x="6022" y="16048"/>
                    </a:lnTo>
                    <a:cubicBezTo>
                      <a:pt x="6038" y="16058"/>
                      <a:pt x="6056" y="16064"/>
                      <a:pt x="6074" y="16067"/>
                    </a:cubicBezTo>
                    <a:cubicBezTo>
                      <a:pt x="6757" y="16240"/>
                      <a:pt x="7459" y="16327"/>
                      <a:pt x="8164" y="16327"/>
                    </a:cubicBezTo>
                    <a:cubicBezTo>
                      <a:pt x="8869" y="16327"/>
                      <a:pt x="9571" y="16240"/>
                      <a:pt x="10253" y="16067"/>
                    </a:cubicBezTo>
                    <a:lnTo>
                      <a:pt x="10253" y="16067"/>
                    </a:lnTo>
                    <a:cubicBezTo>
                      <a:pt x="10262" y="16065"/>
                      <a:pt x="10271" y="16063"/>
                      <a:pt x="10280" y="16060"/>
                    </a:cubicBez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95" name="Freeform 660"/>
              <p:cNvSpPr>
                <a:spLocks noEditPoints="1"/>
              </p:cNvSpPr>
              <p:nvPr/>
            </p:nvSpPr>
            <p:spPr bwMode="auto">
              <a:xfrm>
                <a:off x="3968" y="2317"/>
                <a:ext cx="474" cy="479"/>
              </a:xfrm>
              <a:custGeom>
                <a:avLst/>
                <a:gdLst>
                  <a:gd name="T0" fmla="*/ 0 w 474"/>
                  <a:gd name="T1" fmla="*/ 479 h 479"/>
                  <a:gd name="T2" fmla="*/ 0 w 474"/>
                  <a:gd name="T3" fmla="*/ 479 h 479"/>
                  <a:gd name="T4" fmla="*/ 474 w 474"/>
                  <a:gd name="T5" fmla="*/ 0 h 479"/>
                  <a:gd name="T6" fmla="*/ 474 w 474"/>
                  <a:gd name="T7" fmla="*/ 0 h 479"/>
                </a:gdLst>
                <a:ahLst/>
                <a:cxnLst>
                  <a:cxn ang="0">
                    <a:pos x="T0" y="T1"/>
                  </a:cxn>
                  <a:cxn ang="0">
                    <a:pos x="T2" y="T3"/>
                  </a:cxn>
                  <a:cxn ang="0">
                    <a:pos x="T4" y="T5"/>
                  </a:cxn>
                  <a:cxn ang="0">
                    <a:pos x="T6" y="T7"/>
                  </a:cxn>
                </a:cxnLst>
                <a:rect l="0" t="0" r="r" b="b"/>
                <a:pathLst>
                  <a:path w="474" h="479">
                    <a:moveTo>
                      <a:pt x="0" y="479"/>
                    </a:moveTo>
                    <a:lnTo>
                      <a:pt x="0" y="479"/>
                    </a:lnTo>
                    <a:moveTo>
                      <a:pt x="474" y="0"/>
                    </a:moveTo>
                    <a:lnTo>
                      <a:pt x="474"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96" name="Freeform 661"/>
              <p:cNvSpPr>
                <a:spLocks/>
              </p:cNvSpPr>
              <p:nvPr/>
            </p:nvSpPr>
            <p:spPr bwMode="auto">
              <a:xfrm>
                <a:off x="4632" y="2642"/>
                <a:ext cx="83" cy="11"/>
              </a:xfrm>
              <a:custGeom>
                <a:avLst/>
                <a:gdLst>
                  <a:gd name="T0" fmla="*/ 0 w 83"/>
                  <a:gd name="T1" fmla="*/ 0 h 11"/>
                  <a:gd name="T2" fmla="*/ 0 w 83"/>
                  <a:gd name="T3" fmla="*/ 11 h 11"/>
                  <a:gd name="T4" fmla="*/ 83 w 83"/>
                  <a:gd name="T5" fmla="*/ 4 h 11"/>
                  <a:gd name="T6" fmla="*/ 83 w 83"/>
                  <a:gd name="T7" fmla="*/ 0 h 11"/>
                  <a:gd name="T8" fmla="*/ 0 w 83"/>
                  <a:gd name="T9" fmla="*/ 0 h 11"/>
                </a:gdLst>
                <a:ahLst/>
                <a:cxnLst>
                  <a:cxn ang="0">
                    <a:pos x="T0" y="T1"/>
                  </a:cxn>
                  <a:cxn ang="0">
                    <a:pos x="T2" y="T3"/>
                  </a:cxn>
                  <a:cxn ang="0">
                    <a:pos x="T4" y="T5"/>
                  </a:cxn>
                  <a:cxn ang="0">
                    <a:pos x="T6" y="T7"/>
                  </a:cxn>
                  <a:cxn ang="0">
                    <a:pos x="T8" y="T9"/>
                  </a:cxn>
                </a:cxnLst>
                <a:rect l="0" t="0" r="r" b="b"/>
                <a:pathLst>
                  <a:path w="83" h="11">
                    <a:moveTo>
                      <a:pt x="0" y="0"/>
                    </a:moveTo>
                    <a:lnTo>
                      <a:pt x="0" y="11"/>
                    </a:lnTo>
                    <a:lnTo>
                      <a:pt x="83" y="4"/>
                    </a:lnTo>
                    <a:lnTo>
                      <a:pt x="83" y="0"/>
                    </a:lnTo>
                    <a:lnTo>
                      <a:pt x="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97" name="Freeform 662"/>
              <p:cNvSpPr>
                <a:spLocks/>
              </p:cNvSpPr>
              <p:nvPr/>
            </p:nvSpPr>
            <p:spPr bwMode="auto">
              <a:xfrm>
                <a:off x="4632" y="2642"/>
                <a:ext cx="83" cy="11"/>
              </a:xfrm>
              <a:custGeom>
                <a:avLst/>
                <a:gdLst>
                  <a:gd name="T0" fmla="*/ 0 w 83"/>
                  <a:gd name="T1" fmla="*/ 0 h 11"/>
                  <a:gd name="T2" fmla="*/ 0 w 83"/>
                  <a:gd name="T3" fmla="*/ 11 h 11"/>
                  <a:gd name="T4" fmla="*/ 83 w 83"/>
                  <a:gd name="T5" fmla="*/ 4 h 11"/>
                  <a:gd name="T6" fmla="*/ 83 w 83"/>
                  <a:gd name="T7" fmla="*/ 0 h 11"/>
                  <a:gd name="T8" fmla="*/ 0 w 83"/>
                  <a:gd name="T9" fmla="*/ 0 h 11"/>
                </a:gdLst>
                <a:ahLst/>
                <a:cxnLst>
                  <a:cxn ang="0">
                    <a:pos x="T0" y="T1"/>
                  </a:cxn>
                  <a:cxn ang="0">
                    <a:pos x="T2" y="T3"/>
                  </a:cxn>
                  <a:cxn ang="0">
                    <a:pos x="T4" y="T5"/>
                  </a:cxn>
                  <a:cxn ang="0">
                    <a:pos x="T6" y="T7"/>
                  </a:cxn>
                  <a:cxn ang="0">
                    <a:pos x="T8" y="T9"/>
                  </a:cxn>
                </a:cxnLst>
                <a:rect l="0" t="0" r="r" b="b"/>
                <a:pathLst>
                  <a:path w="83" h="11">
                    <a:moveTo>
                      <a:pt x="0" y="0"/>
                    </a:moveTo>
                    <a:lnTo>
                      <a:pt x="0" y="11"/>
                    </a:lnTo>
                    <a:lnTo>
                      <a:pt x="83" y="4"/>
                    </a:lnTo>
                    <a:lnTo>
                      <a:pt x="83" y="0"/>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98" name="Rectangle 663"/>
              <p:cNvSpPr>
                <a:spLocks noChangeArrowheads="1"/>
              </p:cNvSpPr>
              <p:nvPr/>
            </p:nvSpPr>
            <p:spPr bwMode="auto">
              <a:xfrm>
                <a:off x="4715" y="2624"/>
                <a:ext cx="5" cy="18"/>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99" name="Rectangle 664"/>
              <p:cNvSpPr>
                <a:spLocks noChangeArrowheads="1"/>
              </p:cNvSpPr>
              <p:nvPr/>
            </p:nvSpPr>
            <p:spPr bwMode="auto">
              <a:xfrm>
                <a:off x="4715" y="2624"/>
                <a:ext cx="5" cy="1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0" name="Freeform 665"/>
              <p:cNvSpPr>
                <a:spLocks/>
              </p:cNvSpPr>
              <p:nvPr/>
            </p:nvSpPr>
            <p:spPr bwMode="auto">
              <a:xfrm>
                <a:off x="4615" y="2796"/>
                <a:ext cx="78" cy="46"/>
              </a:xfrm>
              <a:custGeom>
                <a:avLst/>
                <a:gdLst>
                  <a:gd name="T0" fmla="*/ 5 w 78"/>
                  <a:gd name="T1" fmla="*/ 0 h 46"/>
                  <a:gd name="T2" fmla="*/ 0 w 78"/>
                  <a:gd name="T3" fmla="*/ 10 h 46"/>
                  <a:gd name="T4" fmla="*/ 75 w 78"/>
                  <a:gd name="T5" fmla="*/ 46 h 46"/>
                  <a:gd name="T6" fmla="*/ 78 w 78"/>
                  <a:gd name="T7" fmla="*/ 43 h 46"/>
                  <a:gd name="T8" fmla="*/ 5 w 78"/>
                  <a:gd name="T9" fmla="*/ 0 h 46"/>
                </a:gdLst>
                <a:ahLst/>
                <a:cxnLst>
                  <a:cxn ang="0">
                    <a:pos x="T0" y="T1"/>
                  </a:cxn>
                  <a:cxn ang="0">
                    <a:pos x="T2" y="T3"/>
                  </a:cxn>
                  <a:cxn ang="0">
                    <a:pos x="T4" y="T5"/>
                  </a:cxn>
                  <a:cxn ang="0">
                    <a:pos x="T6" y="T7"/>
                  </a:cxn>
                  <a:cxn ang="0">
                    <a:pos x="T8" y="T9"/>
                  </a:cxn>
                </a:cxnLst>
                <a:rect l="0" t="0" r="r" b="b"/>
                <a:pathLst>
                  <a:path w="78" h="46">
                    <a:moveTo>
                      <a:pt x="5" y="0"/>
                    </a:moveTo>
                    <a:lnTo>
                      <a:pt x="0" y="10"/>
                    </a:lnTo>
                    <a:lnTo>
                      <a:pt x="75" y="46"/>
                    </a:lnTo>
                    <a:lnTo>
                      <a:pt x="78" y="43"/>
                    </a:lnTo>
                    <a:lnTo>
                      <a:pt x="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01" name="Freeform 666"/>
              <p:cNvSpPr>
                <a:spLocks/>
              </p:cNvSpPr>
              <p:nvPr/>
            </p:nvSpPr>
            <p:spPr bwMode="auto">
              <a:xfrm>
                <a:off x="4615" y="2796"/>
                <a:ext cx="78" cy="46"/>
              </a:xfrm>
              <a:custGeom>
                <a:avLst/>
                <a:gdLst>
                  <a:gd name="T0" fmla="*/ 5 w 78"/>
                  <a:gd name="T1" fmla="*/ 0 h 46"/>
                  <a:gd name="T2" fmla="*/ 0 w 78"/>
                  <a:gd name="T3" fmla="*/ 10 h 46"/>
                  <a:gd name="T4" fmla="*/ 75 w 78"/>
                  <a:gd name="T5" fmla="*/ 46 h 46"/>
                  <a:gd name="T6" fmla="*/ 78 w 78"/>
                  <a:gd name="T7" fmla="*/ 43 h 46"/>
                  <a:gd name="T8" fmla="*/ 5 w 78"/>
                  <a:gd name="T9" fmla="*/ 0 h 46"/>
                </a:gdLst>
                <a:ahLst/>
                <a:cxnLst>
                  <a:cxn ang="0">
                    <a:pos x="T0" y="T1"/>
                  </a:cxn>
                  <a:cxn ang="0">
                    <a:pos x="T2" y="T3"/>
                  </a:cxn>
                  <a:cxn ang="0">
                    <a:pos x="T4" y="T5"/>
                  </a:cxn>
                  <a:cxn ang="0">
                    <a:pos x="T6" y="T7"/>
                  </a:cxn>
                  <a:cxn ang="0">
                    <a:pos x="T8" y="T9"/>
                  </a:cxn>
                </a:cxnLst>
                <a:rect l="0" t="0" r="r" b="b"/>
                <a:pathLst>
                  <a:path w="78" h="46">
                    <a:moveTo>
                      <a:pt x="5" y="0"/>
                    </a:moveTo>
                    <a:lnTo>
                      <a:pt x="0" y="10"/>
                    </a:lnTo>
                    <a:lnTo>
                      <a:pt x="75" y="46"/>
                    </a:lnTo>
                    <a:lnTo>
                      <a:pt x="78" y="43"/>
                    </a:lnTo>
                    <a:lnTo>
                      <a:pt x="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2" name="Freeform 667"/>
              <p:cNvSpPr>
                <a:spLocks/>
              </p:cNvSpPr>
              <p:nvPr/>
            </p:nvSpPr>
            <p:spPr bwMode="auto">
              <a:xfrm>
                <a:off x="4693" y="2824"/>
                <a:ext cx="12" cy="17"/>
              </a:xfrm>
              <a:custGeom>
                <a:avLst/>
                <a:gdLst>
                  <a:gd name="T0" fmla="*/ 0 w 12"/>
                  <a:gd name="T1" fmla="*/ 15 h 17"/>
                  <a:gd name="T2" fmla="*/ 4 w 12"/>
                  <a:gd name="T3" fmla="*/ 17 h 17"/>
                  <a:gd name="T4" fmla="*/ 12 w 12"/>
                  <a:gd name="T5" fmla="*/ 2 h 17"/>
                  <a:gd name="T6" fmla="*/ 8 w 12"/>
                  <a:gd name="T7" fmla="*/ 0 h 17"/>
                  <a:gd name="T8" fmla="*/ 0 w 12"/>
                  <a:gd name="T9" fmla="*/ 15 h 17"/>
                </a:gdLst>
                <a:ahLst/>
                <a:cxnLst>
                  <a:cxn ang="0">
                    <a:pos x="T0" y="T1"/>
                  </a:cxn>
                  <a:cxn ang="0">
                    <a:pos x="T2" y="T3"/>
                  </a:cxn>
                  <a:cxn ang="0">
                    <a:pos x="T4" y="T5"/>
                  </a:cxn>
                  <a:cxn ang="0">
                    <a:pos x="T6" y="T7"/>
                  </a:cxn>
                  <a:cxn ang="0">
                    <a:pos x="T8" y="T9"/>
                  </a:cxn>
                </a:cxnLst>
                <a:rect l="0" t="0" r="r" b="b"/>
                <a:pathLst>
                  <a:path w="12" h="17">
                    <a:moveTo>
                      <a:pt x="0" y="15"/>
                    </a:moveTo>
                    <a:lnTo>
                      <a:pt x="4" y="17"/>
                    </a:lnTo>
                    <a:lnTo>
                      <a:pt x="12" y="2"/>
                    </a:lnTo>
                    <a:lnTo>
                      <a:pt x="8" y="0"/>
                    </a:lnTo>
                    <a:lnTo>
                      <a:pt x="0" y="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03" name="Freeform 668"/>
              <p:cNvSpPr>
                <a:spLocks/>
              </p:cNvSpPr>
              <p:nvPr/>
            </p:nvSpPr>
            <p:spPr bwMode="auto">
              <a:xfrm>
                <a:off x="4693" y="2824"/>
                <a:ext cx="12" cy="17"/>
              </a:xfrm>
              <a:custGeom>
                <a:avLst/>
                <a:gdLst>
                  <a:gd name="T0" fmla="*/ 0 w 12"/>
                  <a:gd name="T1" fmla="*/ 15 h 17"/>
                  <a:gd name="T2" fmla="*/ 4 w 12"/>
                  <a:gd name="T3" fmla="*/ 17 h 17"/>
                  <a:gd name="T4" fmla="*/ 12 w 12"/>
                  <a:gd name="T5" fmla="*/ 2 h 17"/>
                  <a:gd name="T6" fmla="*/ 8 w 12"/>
                  <a:gd name="T7" fmla="*/ 0 h 17"/>
                  <a:gd name="T8" fmla="*/ 0 w 12"/>
                  <a:gd name="T9" fmla="*/ 15 h 17"/>
                </a:gdLst>
                <a:ahLst/>
                <a:cxnLst>
                  <a:cxn ang="0">
                    <a:pos x="T0" y="T1"/>
                  </a:cxn>
                  <a:cxn ang="0">
                    <a:pos x="T2" y="T3"/>
                  </a:cxn>
                  <a:cxn ang="0">
                    <a:pos x="T4" y="T5"/>
                  </a:cxn>
                  <a:cxn ang="0">
                    <a:pos x="T6" y="T7"/>
                  </a:cxn>
                  <a:cxn ang="0">
                    <a:pos x="T8" y="T9"/>
                  </a:cxn>
                </a:cxnLst>
                <a:rect l="0" t="0" r="r" b="b"/>
                <a:pathLst>
                  <a:path w="12" h="17">
                    <a:moveTo>
                      <a:pt x="0" y="15"/>
                    </a:moveTo>
                    <a:lnTo>
                      <a:pt x="4" y="17"/>
                    </a:lnTo>
                    <a:lnTo>
                      <a:pt x="12" y="2"/>
                    </a:lnTo>
                    <a:lnTo>
                      <a:pt x="8" y="0"/>
                    </a:lnTo>
                    <a:lnTo>
                      <a:pt x="0"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4" name="Freeform 669"/>
              <p:cNvSpPr>
                <a:spLocks/>
              </p:cNvSpPr>
              <p:nvPr/>
            </p:nvSpPr>
            <p:spPr bwMode="auto">
              <a:xfrm>
                <a:off x="4628" y="2768"/>
                <a:ext cx="88" cy="58"/>
              </a:xfrm>
              <a:custGeom>
                <a:avLst/>
                <a:gdLst>
                  <a:gd name="T0" fmla="*/ 0 w 88"/>
                  <a:gd name="T1" fmla="*/ 15 h 58"/>
                  <a:gd name="T2" fmla="*/ 4 w 88"/>
                  <a:gd name="T3" fmla="*/ 0 h 58"/>
                  <a:gd name="T4" fmla="*/ 88 w 88"/>
                  <a:gd name="T5" fmla="*/ 0 h 58"/>
                  <a:gd name="T6" fmla="*/ 73 w 88"/>
                  <a:gd name="T7" fmla="*/ 58 h 58"/>
                  <a:gd name="T8" fmla="*/ 0 w 88"/>
                  <a:gd name="T9" fmla="*/ 15 h 58"/>
                </a:gdLst>
                <a:ahLst/>
                <a:cxnLst>
                  <a:cxn ang="0">
                    <a:pos x="T0" y="T1"/>
                  </a:cxn>
                  <a:cxn ang="0">
                    <a:pos x="T2" y="T3"/>
                  </a:cxn>
                  <a:cxn ang="0">
                    <a:pos x="T4" y="T5"/>
                  </a:cxn>
                  <a:cxn ang="0">
                    <a:pos x="T6" y="T7"/>
                  </a:cxn>
                  <a:cxn ang="0">
                    <a:pos x="T8" y="T9"/>
                  </a:cxn>
                </a:cxnLst>
                <a:rect l="0" t="0" r="r" b="b"/>
                <a:pathLst>
                  <a:path w="88" h="58">
                    <a:moveTo>
                      <a:pt x="0" y="15"/>
                    </a:moveTo>
                    <a:lnTo>
                      <a:pt x="4" y="0"/>
                    </a:lnTo>
                    <a:lnTo>
                      <a:pt x="88" y="0"/>
                    </a:lnTo>
                    <a:lnTo>
                      <a:pt x="73" y="58"/>
                    </a:lnTo>
                    <a:lnTo>
                      <a:pt x="0" y="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05" name="Freeform 670"/>
              <p:cNvSpPr>
                <a:spLocks/>
              </p:cNvSpPr>
              <p:nvPr/>
            </p:nvSpPr>
            <p:spPr bwMode="auto">
              <a:xfrm>
                <a:off x="4628" y="2768"/>
                <a:ext cx="88" cy="58"/>
              </a:xfrm>
              <a:custGeom>
                <a:avLst/>
                <a:gdLst>
                  <a:gd name="T0" fmla="*/ 0 w 88"/>
                  <a:gd name="T1" fmla="*/ 15 h 58"/>
                  <a:gd name="T2" fmla="*/ 4 w 88"/>
                  <a:gd name="T3" fmla="*/ 0 h 58"/>
                  <a:gd name="T4" fmla="*/ 88 w 88"/>
                  <a:gd name="T5" fmla="*/ 0 h 58"/>
                  <a:gd name="T6" fmla="*/ 73 w 88"/>
                  <a:gd name="T7" fmla="*/ 58 h 58"/>
                  <a:gd name="T8" fmla="*/ 0 w 88"/>
                  <a:gd name="T9" fmla="*/ 15 h 58"/>
                </a:gdLst>
                <a:ahLst/>
                <a:cxnLst>
                  <a:cxn ang="0">
                    <a:pos x="T0" y="T1"/>
                  </a:cxn>
                  <a:cxn ang="0">
                    <a:pos x="T2" y="T3"/>
                  </a:cxn>
                  <a:cxn ang="0">
                    <a:pos x="T4" y="T5"/>
                  </a:cxn>
                  <a:cxn ang="0">
                    <a:pos x="T6" y="T7"/>
                  </a:cxn>
                  <a:cxn ang="0">
                    <a:pos x="T8" y="T9"/>
                  </a:cxn>
                </a:cxnLst>
                <a:rect l="0" t="0" r="r" b="b"/>
                <a:pathLst>
                  <a:path w="88" h="58">
                    <a:moveTo>
                      <a:pt x="0" y="15"/>
                    </a:moveTo>
                    <a:lnTo>
                      <a:pt x="4" y="0"/>
                    </a:lnTo>
                    <a:lnTo>
                      <a:pt x="88" y="0"/>
                    </a:lnTo>
                    <a:lnTo>
                      <a:pt x="73" y="58"/>
                    </a:lnTo>
                    <a:lnTo>
                      <a:pt x="0"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6" name="Rectangle 671"/>
              <p:cNvSpPr>
                <a:spLocks noChangeArrowheads="1"/>
              </p:cNvSpPr>
              <p:nvPr/>
            </p:nvSpPr>
            <p:spPr bwMode="auto">
              <a:xfrm>
                <a:off x="4632" y="2751"/>
                <a:ext cx="84" cy="1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07" name="Rectangle 672"/>
              <p:cNvSpPr>
                <a:spLocks noChangeArrowheads="1"/>
              </p:cNvSpPr>
              <p:nvPr/>
            </p:nvSpPr>
            <p:spPr bwMode="auto">
              <a:xfrm>
                <a:off x="4632" y="2751"/>
                <a:ext cx="84" cy="1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8" name="Line 673"/>
              <p:cNvSpPr>
                <a:spLocks noChangeShapeType="1"/>
              </p:cNvSpPr>
              <p:nvPr/>
            </p:nvSpPr>
            <p:spPr bwMode="auto">
              <a:xfrm>
                <a:off x="4632" y="2751"/>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09" name="Line 674"/>
              <p:cNvSpPr>
                <a:spLocks noChangeShapeType="1"/>
              </p:cNvSpPr>
              <p:nvPr/>
            </p:nvSpPr>
            <p:spPr bwMode="auto">
              <a:xfrm flipV="1">
                <a:off x="4632" y="2751"/>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0" name="Freeform 675"/>
              <p:cNvSpPr>
                <a:spLocks/>
              </p:cNvSpPr>
              <p:nvPr/>
            </p:nvSpPr>
            <p:spPr bwMode="auto">
              <a:xfrm>
                <a:off x="4621" y="2781"/>
                <a:ext cx="81" cy="57"/>
              </a:xfrm>
              <a:custGeom>
                <a:avLst/>
                <a:gdLst>
                  <a:gd name="T0" fmla="*/ 8 w 81"/>
                  <a:gd name="T1" fmla="*/ 0 h 57"/>
                  <a:gd name="T2" fmla="*/ 81 w 81"/>
                  <a:gd name="T3" fmla="*/ 42 h 57"/>
                  <a:gd name="T4" fmla="*/ 72 w 81"/>
                  <a:gd name="T5" fmla="*/ 57 h 57"/>
                  <a:gd name="T6" fmla="*/ 0 w 81"/>
                  <a:gd name="T7" fmla="*/ 15 h 57"/>
                  <a:gd name="T8" fmla="*/ 8 w 81"/>
                  <a:gd name="T9" fmla="*/ 0 h 57"/>
                </a:gdLst>
                <a:ahLst/>
                <a:cxnLst>
                  <a:cxn ang="0">
                    <a:pos x="T0" y="T1"/>
                  </a:cxn>
                  <a:cxn ang="0">
                    <a:pos x="T2" y="T3"/>
                  </a:cxn>
                  <a:cxn ang="0">
                    <a:pos x="T4" y="T5"/>
                  </a:cxn>
                  <a:cxn ang="0">
                    <a:pos x="T6" y="T7"/>
                  </a:cxn>
                  <a:cxn ang="0">
                    <a:pos x="T8" y="T9"/>
                  </a:cxn>
                </a:cxnLst>
                <a:rect l="0" t="0" r="r" b="b"/>
                <a:pathLst>
                  <a:path w="81" h="57">
                    <a:moveTo>
                      <a:pt x="8" y="0"/>
                    </a:moveTo>
                    <a:lnTo>
                      <a:pt x="81" y="42"/>
                    </a:lnTo>
                    <a:lnTo>
                      <a:pt x="72" y="57"/>
                    </a:lnTo>
                    <a:lnTo>
                      <a:pt x="0" y="15"/>
                    </a:lnTo>
                    <a:lnTo>
                      <a:pt x="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11" name="Freeform 676"/>
              <p:cNvSpPr>
                <a:spLocks/>
              </p:cNvSpPr>
              <p:nvPr/>
            </p:nvSpPr>
            <p:spPr bwMode="auto">
              <a:xfrm>
                <a:off x="4621" y="2781"/>
                <a:ext cx="81" cy="57"/>
              </a:xfrm>
              <a:custGeom>
                <a:avLst/>
                <a:gdLst>
                  <a:gd name="T0" fmla="*/ 8 w 81"/>
                  <a:gd name="T1" fmla="*/ 0 h 57"/>
                  <a:gd name="T2" fmla="*/ 81 w 81"/>
                  <a:gd name="T3" fmla="*/ 42 h 57"/>
                  <a:gd name="T4" fmla="*/ 72 w 81"/>
                  <a:gd name="T5" fmla="*/ 57 h 57"/>
                  <a:gd name="T6" fmla="*/ 0 w 81"/>
                  <a:gd name="T7" fmla="*/ 15 h 57"/>
                  <a:gd name="T8" fmla="*/ 8 w 81"/>
                  <a:gd name="T9" fmla="*/ 0 h 57"/>
                </a:gdLst>
                <a:ahLst/>
                <a:cxnLst>
                  <a:cxn ang="0">
                    <a:pos x="T0" y="T1"/>
                  </a:cxn>
                  <a:cxn ang="0">
                    <a:pos x="T2" y="T3"/>
                  </a:cxn>
                  <a:cxn ang="0">
                    <a:pos x="T4" y="T5"/>
                  </a:cxn>
                  <a:cxn ang="0">
                    <a:pos x="T6" y="T7"/>
                  </a:cxn>
                  <a:cxn ang="0">
                    <a:pos x="T8" y="T9"/>
                  </a:cxn>
                </a:cxnLst>
                <a:rect l="0" t="0" r="r" b="b"/>
                <a:pathLst>
                  <a:path w="81" h="57">
                    <a:moveTo>
                      <a:pt x="8" y="0"/>
                    </a:moveTo>
                    <a:lnTo>
                      <a:pt x="81" y="42"/>
                    </a:lnTo>
                    <a:lnTo>
                      <a:pt x="72" y="57"/>
                    </a:lnTo>
                    <a:lnTo>
                      <a:pt x="0" y="15"/>
                    </a:lnTo>
                    <a:lnTo>
                      <a:pt x="8"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2" name="Line 677"/>
              <p:cNvSpPr>
                <a:spLocks noChangeShapeType="1"/>
              </p:cNvSpPr>
              <p:nvPr/>
            </p:nvSpPr>
            <p:spPr bwMode="auto">
              <a:xfrm>
                <a:off x="4629" y="2781"/>
                <a:ext cx="64" cy="5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3" name="Line 678"/>
              <p:cNvSpPr>
                <a:spLocks noChangeShapeType="1"/>
              </p:cNvSpPr>
              <p:nvPr/>
            </p:nvSpPr>
            <p:spPr bwMode="auto">
              <a:xfrm>
                <a:off x="4621" y="2796"/>
                <a:ext cx="81"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4" name="Freeform 679"/>
              <p:cNvSpPr>
                <a:spLocks/>
              </p:cNvSpPr>
              <p:nvPr/>
            </p:nvSpPr>
            <p:spPr bwMode="auto">
              <a:xfrm>
                <a:off x="4632" y="2739"/>
                <a:ext cx="83" cy="12"/>
              </a:xfrm>
              <a:custGeom>
                <a:avLst/>
                <a:gdLst>
                  <a:gd name="T0" fmla="*/ 0 w 83"/>
                  <a:gd name="T1" fmla="*/ 12 h 12"/>
                  <a:gd name="T2" fmla="*/ 0 w 83"/>
                  <a:gd name="T3" fmla="*/ 0 h 12"/>
                  <a:gd name="T4" fmla="*/ 83 w 83"/>
                  <a:gd name="T5" fmla="*/ 7 h 12"/>
                  <a:gd name="T6" fmla="*/ 83 w 83"/>
                  <a:gd name="T7" fmla="*/ 12 h 12"/>
                  <a:gd name="T8" fmla="*/ 0 w 83"/>
                  <a:gd name="T9" fmla="*/ 12 h 12"/>
                </a:gdLst>
                <a:ahLst/>
                <a:cxnLst>
                  <a:cxn ang="0">
                    <a:pos x="T0" y="T1"/>
                  </a:cxn>
                  <a:cxn ang="0">
                    <a:pos x="T2" y="T3"/>
                  </a:cxn>
                  <a:cxn ang="0">
                    <a:pos x="T4" y="T5"/>
                  </a:cxn>
                  <a:cxn ang="0">
                    <a:pos x="T6" y="T7"/>
                  </a:cxn>
                  <a:cxn ang="0">
                    <a:pos x="T8" y="T9"/>
                  </a:cxn>
                </a:cxnLst>
                <a:rect l="0" t="0" r="r" b="b"/>
                <a:pathLst>
                  <a:path w="83" h="12">
                    <a:moveTo>
                      <a:pt x="0" y="12"/>
                    </a:moveTo>
                    <a:lnTo>
                      <a:pt x="0" y="0"/>
                    </a:lnTo>
                    <a:lnTo>
                      <a:pt x="83" y="7"/>
                    </a:lnTo>
                    <a:lnTo>
                      <a:pt x="83" y="12"/>
                    </a:lnTo>
                    <a:lnTo>
                      <a:pt x="0" y="1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15" name="Freeform 680"/>
              <p:cNvSpPr>
                <a:spLocks/>
              </p:cNvSpPr>
              <p:nvPr/>
            </p:nvSpPr>
            <p:spPr bwMode="auto">
              <a:xfrm>
                <a:off x="4632" y="2739"/>
                <a:ext cx="83" cy="12"/>
              </a:xfrm>
              <a:custGeom>
                <a:avLst/>
                <a:gdLst>
                  <a:gd name="T0" fmla="*/ 0 w 83"/>
                  <a:gd name="T1" fmla="*/ 12 h 12"/>
                  <a:gd name="T2" fmla="*/ 0 w 83"/>
                  <a:gd name="T3" fmla="*/ 0 h 12"/>
                  <a:gd name="T4" fmla="*/ 83 w 83"/>
                  <a:gd name="T5" fmla="*/ 7 h 12"/>
                  <a:gd name="T6" fmla="*/ 83 w 83"/>
                  <a:gd name="T7" fmla="*/ 12 h 12"/>
                  <a:gd name="T8" fmla="*/ 0 w 83"/>
                  <a:gd name="T9" fmla="*/ 12 h 12"/>
                </a:gdLst>
                <a:ahLst/>
                <a:cxnLst>
                  <a:cxn ang="0">
                    <a:pos x="T0" y="T1"/>
                  </a:cxn>
                  <a:cxn ang="0">
                    <a:pos x="T2" y="T3"/>
                  </a:cxn>
                  <a:cxn ang="0">
                    <a:pos x="T4" y="T5"/>
                  </a:cxn>
                  <a:cxn ang="0">
                    <a:pos x="T6" y="T7"/>
                  </a:cxn>
                  <a:cxn ang="0">
                    <a:pos x="T8" y="T9"/>
                  </a:cxn>
                </a:cxnLst>
                <a:rect l="0" t="0" r="r" b="b"/>
                <a:pathLst>
                  <a:path w="83" h="12">
                    <a:moveTo>
                      <a:pt x="0" y="12"/>
                    </a:moveTo>
                    <a:lnTo>
                      <a:pt x="0" y="0"/>
                    </a:lnTo>
                    <a:lnTo>
                      <a:pt x="83" y="7"/>
                    </a:lnTo>
                    <a:lnTo>
                      <a:pt x="83" y="12"/>
                    </a:lnTo>
                    <a:lnTo>
                      <a:pt x="0"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6" name="Rectangle 681"/>
              <p:cNvSpPr>
                <a:spLocks noChangeArrowheads="1"/>
              </p:cNvSpPr>
              <p:nvPr/>
            </p:nvSpPr>
            <p:spPr bwMode="auto">
              <a:xfrm>
                <a:off x="4715" y="2751"/>
                <a:ext cx="5" cy="17"/>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17" name="Rectangle 682"/>
              <p:cNvSpPr>
                <a:spLocks noChangeArrowheads="1"/>
              </p:cNvSpPr>
              <p:nvPr/>
            </p:nvSpPr>
            <p:spPr bwMode="auto">
              <a:xfrm>
                <a:off x="4715" y="2751"/>
                <a:ext cx="5" cy="1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8" name="Freeform 683"/>
              <p:cNvSpPr>
                <a:spLocks/>
              </p:cNvSpPr>
              <p:nvPr/>
            </p:nvSpPr>
            <p:spPr bwMode="auto">
              <a:xfrm>
                <a:off x="4703" y="2772"/>
                <a:ext cx="17" cy="49"/>
              </a:xfrm>
              <a:custGeom>
                <a:avLst/>
                <a:gdLst>
                  <a:gd name="T0" fmla="*/ 13 w 17"/>
                  <a:gd name="T1" fmla="*/ 0 h 49"/>
                  <a:gd name="T2" fmla="*/ 17 w 17"/>
                  <a:gd name="T3" fmla="*/ 1 h 49"/>
                  <a:gd name="T4" fmla="*/ 4 w 17"/>
                  <a:gd name="T5" fmla="*/ 49 h 49"/>
                  <a:gd name="T6" fmla="*/ 0 w 17"/>
                  <a:gd name="T7" fmla="*/ 47 h 49"/>
                  <a:gd name="T8" fmla="*/ 13 w 17"/>
                  <a:gd name="T9" fmla="*/ 0 h 49"/>
                </a:gdLst>
                <a:ahLst/>
                <a:cxnLst>
                  <a:cxn ang="0">
                    <a:pos x="T0" y="T1"/>
                  </a:cxn>
                  <a:cxn ang="0">
                    <a:pos x="T2" y="T3"/>
                  </a:cxn>
                  <a:cxn ang="0">
                    <a:pos x="T4" y="T5"/>
                  </a:cxn>
                  <a:cxn ang="0">
                    <a:pos x="T6" y="T7"/>
                  </a:cxn>
                  <a:cxn ang="0">
                    <a:pos x="T8" y="T9"/>
                  </a:cxn>
                </a:cxnLst>
                <a:rect l="0" t="0" r="r" b="b"/>
                <a:pathLst>
                  <a:path w="17" h="49">
                    <a:moveTo>
                      <a:pt x="13" y="0"/>
                    </a:moveTo>
                    <a:lnTo>
                      <a:pt x="17" y="1"/>
                    </a:lnTo>
                    <a:lnTo>
                      <a:pt x="4" y="49"/>
                    </a:lnTo>
                    <a:lnTo>
                      <a:pt x="0" y="47"/>
                    </a:lnTo>
                    <a:lnTo>
                      <a:pt x="13"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19" name="Freeform 684"/>
              <p:cNvSpPr>
                <a:spLocks/>
              </p:cNvSpPr>
              <p:nvPr/>
            </p:nvSpPr>
            <p:spPr bwMode="auto">
              <a:xfrm>
                <a:off x="4703" y="2772"/>
                <a:ext cx="17" cy="49"/>
              </a:xfrm>
              <a:custGeom>
                <a:avLst/>
                <a:gdLst>
                  <a:gd name="T0" fmla="*/ 13 w 17"/>
                  <a:gd name="T1" fmla="*/ 0 h 49"/>
                  <a:gd name="T2" fmla="*/ 17 w 17"/>
                  <a:gd name="T3" fmla="*/ 1 h 49"/>
                  <a:gd name="T4" fmla="*/ 4 w 17"/>
                  <a:gd name="T5" fmla="*/ 49 h 49"/>
                  <a:gd name="T6" fmla="*/ 0 w 17"/>
                  <a:gd name="T7" fmla="*/ 47 h 49"/>
                  <a:gd name="T8" fmla="*/ 13 w 17"/>
                  <a:gd name="T9" fmla="*/ 0 h 49"/>
                </a:gdLst>
                <a:ahLst/>
                <a:cxnLst>
                  <a:cxn ang="0">
                    <a:pos x="T0" y="T1"/>
                  </a:cxn>
                  <a:cxn ang="0">
                    <a:pos x="T2" y="T3"/>
                  </a:cxn>
                  <a:cxn ang="0">
                    <a:pos x="T4" y="T5"/>
                  </a:cxn>
                  <a:cxn ang="0">
                    <a:pos x="T6" y="T7"/>
                  </a:cxn>
                  <a:cxn ang="0">
                    <a:pos x="T8" y="T9"/>
                  </a:cxn>
                </a:cxnLst>
                <a:rect l="0" t="0" r="r" b="b"/>
                <a:pathLst>
                  <a:path w="17" h="49">
                    <a:moveTo>
                      <a:pt x="13" y="0"/>
                    </a:moveTo>
                    <a:lnTo>
                      <a:pt x="17" y="1"/>
                    </a:lnTo>
                    <a:lnTo>
                      <a:pt x="4" y="49"/>
                    </a:lnTo>
                    <a:lnTo>
                      <a:pt x="0" y="47"/>
                    </a:lnTo>
                    <a:lnTo>
                      <a:pt x="1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0" name="Freeform 685"/>
              <p:cNvSpPr>
                <a:spLocks/>
              </p:cNvSpPr>
              <p:nvPr/>
            </p:nvSpPr>
            <p:spPr bwMode="auto">
              <a:xfrm>
                <a:off x="4614" y="2550"/>
                <a:ext cx="78" cy="46"/>
              </a:xfrm>
              <a:custGeom>
                <a:avLst/>
                <a:gdLst>
                  <a:gd name="T0" fmla="*/ 6 w 78"/>
                  <a:gd name="T1" fmla="*/ 46 h 46"/>
                  <a:gd name="T2" fmla="*/ 0 w 78"/>
                  <a:gd name="T3" fmla="*/ 36 h 46"/>
                  <a:gd name="T4" fmla="*/ 76 w 78"/>
                  <a:gd name="T5" fmla="*/ 0 h 46"/>
                  <a:gd name="T6" fmla="*/ 78 w 78"/>
                  <a:gd name="T7" fmla="*/ 4 h 46"/>
                  <a:gd name="T8" fmla="*/ 6 w 78"/>
                  <a:gd name="T9" fmla="*/ 46 h 46"/>
                </a:gdLst>
                <a:ahLst/>
                <a:cxnLst>
                  <a:cxn ang="0">
                    <a:pos x="T0" y="T1"/>
                  </a:cxn>
                  <a:cxn ang="0">
                    <a:pos x="T2" y="T3"/>
                  </a:cxn>
                  <a:cxn ang="0">
                    <a:pos x="T4" y="T5"/>
                  </a:cxn>
                  <a:cxn ang="0">
                    <a:pos x="T6" y="T7"/>
                  </a:cxn>
                  <a:cxn ang="0">
                    <a:pos x="T8" y="T9"/>
                  </a:cxn>
                </a:cxnLst>
                <a:rect l="0" t="0" r="r" b="b"/>
                <a:pathLst>
                  <a:path w="78" h="46">
                    <a:moveTo>
                      <a:pt x="6" y="46"/>
                    </a:moveTo>
                    <a:lnTo>
                      <a:pt x="0" y="36"/>
                    </a:lnTo>
                    <a:lnTo>
                      <a:pt x="76" y="0"/>
                    </a:lnTo>
                    <a:lnTo>
                      <a:pt x="78" y="4"/>
                    </a:lnTo>
                    <a:lnTo>
                      <a:pt x="6" y="46"/>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21" name="Freeform 686"/>
              <p:cNvSpPr>
                <a:spLocks/>
              </p:cNvSpPr>
              <p:nvPr/>
            </p:nvSpPr>
            <p:spPr bwMode="auto">
              <a:xfrm>
                <a:off x="4614" y="2550"/>
                <a:ext cx="78" cy="46"/>
              </a:xfrm>
              <a:custGeom>
                <a:avLst/>
                <a:gdLst>
                  <a:gd name="T0" fmla="*/ 6 w 78"/>
                  <a:gd name="T1" fmla="*/ 46 h 46"/>
                  <a:gd name="T2" fmla="*/ 0 w 78"/>
                  <a:gd name="T3" fmla="*/ 36 h 46"/>
                  <a:gd name="T4" fmla="*/ 76 w 78"/>
                  <a:gd name="T5" fmla="*/ 0 h 46"/>
                  <a:gd name="T6" fmla="*/ 78 w 78"/>
                  <a:gd name="T7" fmla="*/ 4 h 46"/>
                  <a:gd name="T8" fmla="*/ 6 w 78"/>
                  <a:gd name="T9" fmla="*/ 46 h 46"/>
                </a:gdLst>
                <a:ahLst/>
                <a:cxnLst>
                  <a:cxn ang="0">
                    <a:pos x="T0" y="T1"/>
                  </a:cxn>
                  <a:cxn ang="0">
                    <a:pos x="T2" y="T3"/>
                  </a:cxn>
                  <a:cxn ang="0">
                    <a:pos x="T4" y="T5"/>
                  </a:cxn>
                  <a:cxn ang="0">
                    <a:pos x="T6" y="T7"/>
                  </a:cxn>
                  <a:cxn ang="0">
                    <a:pos x="T8" y="T9"/>
                  </a:cxn>
                </a:cxnLst>
                <a:rect l="0" t="0" r="r" b="b"/>
                <a:pathLst>
                  <a:path w="78" h="46">
                    <a:moveTo>
                      <a:pt x="6" y="46"/>
                    </a:moveTo>
                    <a:lnTo>
                      <a:pt x="0" y="36"/>
                    </a:lnTo>
                    <a:lnTo>
                      <a:pt x="76" y="0"/>
                    </a:lnTo>
                    <a:lnTo>
                      <a:pt x="78" y="4"/>
                    </a:lnTo>
                    <a:lnTo>
                      <a:pt x="6" y="4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2" name="Freeform 687"/>
              <p:cNvSpPr>
                <a:spLocks/>
              </p:cNvSpPr>
              <p:nvPr/>
            </p:nvSpPr>
            <p:spPr bwMode="auto">
              <a:xfrm>
                <a:off x="4692" y="2551"/>
                <a:ext cx="13" cy="18"/>
              </a:xfrm>
              <a:custGeom>
                <a:avLst/>
                <a:gdLst>
                  <a:gd name="T0" fmla="*/ 0 w 13"/>
                  <a:gd name="T1" fmla="*/ 3 h 18"/>
                  <a:gd name="T2" fmla="*/ 4 w 13"/>
                  <a:gd name="T3" fmla="*/ 0 h 18"/>
                  <a:gd name="T4" fmla="*/ 13 w 13"/>
                  <a:gd name="T5" fmla="*/ 15 h 18"/>
                  <a:gd name="T6" fmla="*/ 9 w 13"/>
                  <a:gd name="T7" fmla="*/ 18 h 18"/>
                  <a:gd name="T8" fmla="*/ 0 w 13"/>
                  <a:gd name="T9" fmla="*/ 3 h 18"/>
                </a:gdLst>
                <a:ahLst/>
                <a:cxnLst>
                  <a:cxn ang="0">
                    <a:pos x="T0" y="T1"/>
                  </a:cxn>
                  <a:cxn ang="0">
                    <a:pos x="T2" y="T3"/>
                  </a:cxn>
                  <a:cxn ang="0">
                    <a:pos x="T4" y="T5"/>
                  </a:cxn>
                  <a:cxn ang="0">
                    <a:pos x="T6" y="T7"/>
                  </a:cxn>
                  <a:cxn ang="0">
                    <a:pos x="T8" y="T9"/>
                  </a:cxn>
                </a:cxnLst>
                <a:rect l="0" t="0" r="r" b="b"/>
                <a:pathLst>
                  <a:path w="13" h="18">
                    <a:moveTo>
                      <a:pt x="0" y="3"/>
                    </a:moveTo>
                    <a:lnTo>
                      <a:pt x="4" y="0"/>
                    </a:lnTo>
                    <a:lnTo>
                      <a:pt x="13" y="15"/>
                    </a:lnTo>
                    <a:lnTo>
                      <a:pt x="9" y="18"/>
                    </a:lnTo>
                    <a:lnTo>
                      <a:pt x="0" y="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23" name="Freeform 688"/>
              <p:cNvSpPr>
                <a:spLocks/>
              </p:cNvSpPr>
              <p:nvPr/>
            </p:nvSpPr>
            <p:spPr bwMode="auto">
              <a:xfrm>
                <a:off x="4692" y="2551"/>
                <a:ext cx="13" cy="18"/>
              </a:xfrm>
              <a:custGeom>
                <a:avLst/>
                <a:gdLst>
                  <a:gd name="T0" fmla="*/ 0 w 13"/>
                  <a:gd name="T1" fmla="*/ 3 h 18"/>
                  <a:gd name="T2" fmla="*/ 4 w 13"/>
                  <a:gd name="T3" fmla="*/ 0 h 18"/>
                  <a:gd name="T4" fmla="*/ 13 w 13"/>
                  <a:gd name="T5" fmla="*/ 15 h 18"/>
                  <a:gd name="T6" fmla="*/ 9 w 13"/>
                  <a:gd name="T7" fmla="*/ 18 h 18"/>
                  <a:gd name="T8" fmla="*/ 0 w 13"/>
                  <a:gd name="T9" fmla="*/ 3 h 18"/>
                </a:gdLst>
                <a:ahLst/>
                <a:cxnLst>
                  <a:cxn ang="0">
                    <a:pos x="T0" y="T1"/>
                  </a:cxn>
                  <a:cxn ang="0">
                    <a:pos x="T2" y="T3"/>
                  </a:cxn>
                  <a:cxn ang="0">
                    <a:pos x="T4" y="T5"/>
                  </a:cxn>
                  <a:cxn ang="0">
                    <a:pos x="T6" y="T7"/>
                  </a:cxn>
                  <a:cxn ang="0">
                    <a:pos x="T8" y="T9"/>
                  </a:cxn>
                </a:cxnLst>
                <a:rect l="0" t="0" r="r" b="b"/>
                <a:pathLst>
                  <a:path w="13" h="18">
                    <a:moveTo>
                      <a:pt x="0" y="3"/>
                    </a:moveTo>
                    <a:lnTo>
                      <a:pt x="4" y="0"/>
                    </a:lnTo>
                    <a:lnTo>
                      <a:pt x="13" y="15"/>
                    </a:lnTo>
                    <a:lnTo>
                      <a:pt x="9" y="18"/>
                    </a:lnTo>
                    <a:lnTo>
                      <a:pt x="0" y="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4" name="Freeform 689"/>
              <p:cNvSpPr>
                <a:spLocks/>
              </p:cNvSpPr>
              <p:nvPr/>
            </p:nvSpPr>
            <p:spPr bwMode="auto">
              <a:xfrm>
                <a:off x="4628" y="2567"/>
                <a:ext cx="87" cy="57"/>
              </a:xfrm>
              <a:custGeom>
                <a:avLst/>
                <a:gdLst>
                  <a:gd name="T0" fmla="*/ 0 w 87"/>
                  <a:gd name="T1" fmla="*/ 42 h 57"/>
                  <a:gd name="T2" fmla="*/ 4 w 87"/>
                  <a:gd name="T3" fmla="*/ 57 h 57"/>
                  <a:gd name="T4" fmla="*/ 87 w 87"/>
                  <a:gd name="T5" fmla="*/ 57 h 57"/>
                  <a:gd name="T6" fmla="*/ 72 w 87"/>
                  <a:gd name="T7" fmla="*/ 0 h 57"/>
                  <a:gd name="T8" fmla="*/ 0 w 87"/>
                  <a:gd name="T9" fmla="*/ 42 h 57"/>
                </a:gdLst>
                <a:ahLst/>
                <a:cxnLst>
                  <a:cxn ang="0">
                    <a:pos x="T0" y="T1"/>
                  </a:cxn>
                  <a:cxn ang="0">
                    <a:pos x="T2" y="T3"/>
                  </a:cxn>
                  <a:cxn ang="0">
                    <a:pos x="T4" y="T5"/>
                  </a:cxn>
                  <a:cxn ang="0">
                    <a:pos x="T6" y="T7"/>
                  </a:cxn>
                  <a:cxn ang="0">
                    <a:pos x="T8" y="T9"/>
                  </a:cxn>
                </a:cxnLst>
                <a:rect l="0" t="0" r="r" b="b"/>
                <a:pathLst>
                  <a:path w="87" h="57">
                    <a:moveTo>
                      <a:pt x="0" y="42"/>
                    </a:moveTo>
                    <a:lnTo>
                      <a:pt x="4" y="57"/>
                    </a:lnTo>
                    <a:lnTo>
                      <a:pt x="87" y="57"/>
                    </a:lnTo>
                    <a:lnTo>
                      <a:pt x="72" y="0"/>
                    </a:lnTo>
                    <a:lnTo>
                      <a:pt x="0" y="4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25" name="Freeform 690"/>
              <p:cNvSpPr>
                <a:spLocks/>
              </p:cNvSpPr>
              <p:nvPr/>
            </p:nvSpPr>
            <p:spPr bwMode="auto">
              <a:xfrm>
                <a:off x="4628" y="2567"/>
                <a:ext cx="87" cy="57"/>
              </a:xfrm>
              <a:custGeom>
                <a:avLst/>
                <a:gdLst>
                  <a:gd name="T0" fmla="*/ 0 w 87"/>
                  <a:gd name="T1" fmla="*/ 42 h 57"/>
                  <a:gd name="T2" fmla="*/ 4 w 87"/>
                  <a:gd name="T3" fmla="*/ 57 h 57"/>
                  <a:gd name="T4" fmla="*/ 87 w 87"/>
                  <a:gd name="T5" fmla="*/ 57 h 57"/>
                  <a:gd name="T6" fmla="*/ 72 w 87"/>
                  <a:gd name="T7" fmla="*/ 0 h 57"/>
                  <a:gd name="T8" fmla="*/ 0 w 87"/>
                  <a:gd name="T9" fmla="*/ 42 h 57"/>
                </a:gdLst>
                <a:ahLst/>
                <a:cxnLst>
                  <a:cxn ang="0">
                    <a:pos x="T0" y="T1"/>
                  </a:cxn>
                  <a:cxn ang="0">
                    <a:pos x="T2" y="T3"/>
                  </a:cxn>
                  <a:cxn ang="0">
                    <a:pos x="T4" y="T5"/>
                  </a:cxn>
                  <a:cxn ang="0">
                    <a:pos x="T6" y="T7"/>
                  </a:cxn>
                  <a:cxn ang="0">
                    <a:pos x="T8" y="T9"/>
                  </a:cxn>
                </a:cxnLst>
                <a:rect l="0" t="0" r="r" b="b"/>
                <a:pathLst>
                  <a:path w="87" h="57">
                    <a:moveTo>
                      <a:pt x="0" y="42"/>
                    </a:moveTo>
                    <a:lnTo>
                      <a:pt x="4" y="57"/>
                    </a:lnTo>
                    <a:lnTo>
                      <a:pt x="87" y="57"/>
                    </a:lnTo>
                    <a:lnTo>
                      <a:pt x="72" y="0"/>
                    </a:lnTo>
                    <a:lnTo>
                      <a:pt x="0" y="4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6" name="Rectangle 691"/>
              <p:cNvSpPr>
                <a:spLocks noChangeArrowheads="1"/>
              </p:cNvSpPr>
              <p:nvPr/>
            </p:nvSpPr>
            <p:spPr bwMode="auto">
              <a:xfrm>
                <a:off x="4632" y="2624"/>
                <a:ext cx="83" cy="1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27" name="Rectangle 692"/>
              <p:cNvSpPr>
                <a:spLocks noChangeArrowheads="1"/>
              </p:cNvSpPr>
              <p:nvPr/>
            </p:nvSpPr>
            <p:spPr bwMode="auto">
              <a:xfrm>
                <a:off x="4632" y="2624"/>
                <a:ext cx="83" cy="1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8" name="Line 693"/>
              <p:cNvSpPr>
                <a:spLocks noChangeShapeType="1"/>
              </p:cNvSpPr>
              <p:nvPr/>
            </p:nvSpPr>
            <p:spPr bwMode="auto">
              <a:xfrm flipV="1">
                <a:off x="4632" y="2624"/>
                <a:ext cx="83" cy="1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29" name="Line 694"/>
              <p:cNvSpPr>
                <a:spLocks noChangeShapeType="1"/>
              </p:cNvSpPr>
              <p:nvPr/>
            </p:nvSpPr>
            <p:spPr bwMode="auto">
              <a:xfrm>
                <a:off x="4632" y="2624"/>
                <a:ext cx="83" cy="1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0" name="Freeform 695"/>
              <p:cNvSpPr>
                <a:spLocks/>
              </p:cNvSpPr>
              <p:nvPr/>
            </p:nvSpPr>
            <p:spPr bwMode="auto">
              <a:xfrm>
                <a:off x="4620" y="2554"/>
                <a:ext cx="81" cy="58"/>
              </a:xfrm>
              <a:custGeom>
                <a:avLst/>
                <a:gdLst>
                  <a:gd name="T0" fmla="*/ 9 w 81"/>
                  <a:gd name="T1" fmla="*/ 58 h 58"/>
                  <a:gd name="T2" fmla="*/ 81 w 81"/>
                  <a:gd name="T3" fmla="*/ 15 h 58"/>
                  <a:gd name="T4" fmla="*/ 73 w 81"/>
                  <a:gd name="T5" fmla="*/ 0 h 58"/>
                  <a:gd name="T6" fmla="*/ 0 w 81"/>
                  <a:gd name="T7" fmla="*/ 43 h 58"/>
                  <a:gd name="T8" fmla="*/ 9 w 81"/>
                  <a:gd name="T9" fmla="*/ 58 h 58"/>
                </a:gdLst>
                <a:ahLst/>
                <a:cxnLst>
                  <a:cxn ang="0">
                    <a:pos x="T0" y="T1"/>
                  </a:cxn>
                  <a:cxn ang="0">
                    <a:pos x="T2" y="T3"/>
                  </a:cxn>
                  <a:cxn ang="0">
                    <a:pos x="T4" y="T5"/>
                  </a:cxn>
                  <a:cxn ang="0">
                    <a:pos x="T6" y="T7"/>
                  </a:cxn>
                  <a:cxn ang="0">
                    <a:pos x="T8" y="T9"/>
                  </a:cxn>
                </a:cxnLst>
                <a:rect l="0" t="0" r="r" b="b"/>
                <a:pathLst>
                  <a:path w="81" h="58">
                    <a:moveTo>
                      <a:pt x="9" y="58"/>
                    </a:moveTo>
                    <a:lnTo>
                      <a:pt x="81" y="15"/>
                    </a:lnTo>
                    <a:lnTo>
                      <a:pt x="73" y="0"/>
                    </a:lnTo>
                    <a:lnTo>
                      <a:pt x="0" y="43"/>
                    </a:lnTo>
                    <a:lnTo>
                      <a:pt x="9" y="5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31" name="Freeform 696"/>
              <p:cNvSpPr>
                <a:spLocks/>
              </p:cNvSpPr>
              <p:nvPr/>
            </p:nvSpPr>
            <p:spPr bwMode="auto">
              <a:xfrm>
                <a:off x="4620" y="2554"/>
                <a:ext cx="81" cy="58"/>
              </a:xfrm>
              <a:custGeom>
                <a:avLst/>
                <a:gdLst>
                  <a:gd name="T0" fmla="*/ 9 w 81"/>
                  <a:gd name="T1" fmla="*/ 58 h 58"/>
                  <a:gd name="T2" fmla="*/ 81 w 81"/>
                  <a:gd name="T3" fmla="*/ 15 h 58"/>
                  <a:gd name="T4" fmla="*/ 73 w 81"/>
                  <a:gd name="T5" fmla="*/ 0 h 58"/>
                  <a:gd name="T6" fmla="*/ 0 w 81"/>
                  <a:gd name="T7" fmla="*/ 43 h 58"/>
                  <a:gd name="T8" fmla="*/ 9 w 81"/>
                  <a:gd name="T9" fmla="*/ 58 h 58"/>
                </a:gdLst>
                <a:ahLst/>
                <a:cxnLst>
                  <a:cxn ang="0">
                    <a:pos x="T0" y="T1"/>
                  </a:cxn>
                  <a:cxn ang="0">
                    <a:pos x="T2" y="T3"/>
                  </a:cxn>
                  <a:cxn ang="0">
                    <a:pos x="T4" y="T5"/>
                  </a:cxn>
                  <a:cxn ang="0">
                    <a:pos x="T6" y="T7"/>
                  </a:cxn>
                  <a:cxn ang="0">
                    <a:pos x="T8" y="T9"/>
                  </a:cxn>
                </a:cxnLst>
                <a:rect l="0" t="0" r="r" b="b"/>
                <a:pathLst>
                  <a:path w="81" h="58">
                    <a:moveTo>
                      <a:pt x="9" y="58"/>
                    </a:moveTo>
                    <a:lnTo>
                      <a:pt x="81" y="15"/>
                    </a:lnTo>
                    <a:lnTo>
                      <a:pt x="73" y="0"/>
                    </a:lnTo>
                    <a:lnTo>
                      <a:pt x="0" y="43"/>
                    </a:lnTo>
                    <a:lnTo>
                      <a:pt x="9" y="58"/>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2" name="Line 697"/>
              <p:cNvSpPr>
                <a:spLocks noChangeShapeType="1"/>
              </p:cNvSpPr>
              <p:nvPr/>
            </p:nvSpPr>
            <p:spPr bwMode="auto">
              <a:xfrm flipV="1">
                <a:off x="4629" y="2554"/>
                <a:ext cx="64" cy="5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3" name="Line 698"/>
              <p:cNvSpPr>
                <a:spLocks noChangeShapeType="1"/>
              </p:cNvSpPr>
              <p:nvPr/>
            </p:nvSpPr>
            <p:spPr bwMode="auto">
              <a:xfrm flipV="1">
                <a:off x="4620" y="2569"/>
                <a:ext cx="81" cy="2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4" name="Freeform 699"/>
              <p:cNvSpPr>
                <a:spLocks/>
              </p:cNvSpPr>
              <p:nvPr/>
            </p:nvSpPr>
            <p:spPr bwMode="auto">
              <a:xfrm>
                <a:off x="4631" y="2642"/>
                <a:ext cx="84" cy="11"/>
              </a:xfrm>
              <a:custGeom>
                <a:avLst/>
                <a:gdLst>
                  <a:gd name="T0" fmla="*/ 0 w 84"/>
                  <a:gd name="T1" fmla="*/ 0 h 11"/>
                  <a:gd name="T2" fmla="*/ 0 w 84"/>
                  <a:gd name="T3" fmla="*/ 11 h 11"/>
                  <a:gd name="T4" fmla="*/ 84 w 84"/>
                  <a:gd name="T5" fmla="*/ 4 h 11"/>
                  <a:gd name="T6" fmla="*/ 84 w 84"/>
                  <a:gd name="T7" fmla="*/ 0 h 11"/>
                  <a:gd name="T8" fmla="*/ 0 w 84"/>
                  <a:gd name="T9" fmla="*/ 0 h 11"/>
                </a:gdLst>
                <a:ahLst/>
                <a:cxnLst>
                  <a:cxn ang="0">
                    <a:pos x="T0" y="T1"/>
                  </a:cxn>
                  <a:cxn ang="0">
                    <a:pos x="T2" y="T3"/>
                  </a:cxn>
                  <a:cxn ang="0">
                    <a:pos x="T4" y="T5"/>
                  </a:cxn>
                  <a:cxn ang="0">
                    <a:pos x="T6" y="T7"/>
                  </a:cxn>
                  <a:cxn ang="0">
                    <a:pos x="T8" y="T9"/>
                  </a:cxn>
                </a:cxnLst>
                <a:rect l="0" t="0" r="r" b="b"/>
                <a:pathLst>
                  <a:path w="84" h="11">
                    <a:moveTo>
                      <a:pt x="0" y="0"/>
                    </a:moveTo>
                    <a:lnTo>
                      <a:pt x="0" y="11"/>
                    </a:lnTo>
                    <a:lnTo>
                      <a:pt x="84" y="4"/>
                    </a:lnTo>
                    <a:lnTo>
                      <a:pt x="84" y="0"/>
                    </a:lnTo>
                    <a:lnTo>
                      <a:pt x="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35" name="Freeform 700"/>
              <p:cNvSpPr>
                <a:spLocks/>
              </p:cNvSpPr>
              <p:nvPr/>
            </p:nvSpPr>
            <p:spPr bwMode="auto">
              <a:xfrm>
                <a:off x="4631" y="2642"/>
                <a:ext cx="84" cy="11"/>
              </a:xfrm>
              <a:custGeom>
                <a:avLst/>
                <a:gdLst>
                  <a:gd name="T0" fmla="*/ 0 w 84"/>
                  <a:gd name="T1" fmla="*/ 0 h 11"/>
                  <a:gd name="T2" fmla="*/ 0 w 84"/>
                  <a:gd name="T3" fmla="*/ 11 h 11"/>
                  <a:gd name="T4" fmla="*/ 84 w 84"/>
                  <a:gd name="T5" fmla="*/ 4 h 11"/>
                  <a:gd name="T6" fmla="*/ 84 w 84"/>
                  <a:gd name="T7" fmla="*/ 0 h 11"/>
                  <a:gd name="T8" fmla="*/ 0 w 84"/>
                  <a:gd name="T9" fmla="*/ 0 h 11"/>
                </a:gdLst>
                <a:ahLst/>
                <a:cxnLst>
                  <a:cxn ang="0">
                    <a:pos x="T0" y="T1"/>
                  </a:cxn>
                  <a:cxn ang="0">
                    <a:pos x="T2" y="T3"/>
                  </a:cxn>
                  <a:cxn ang="0">
                    <a:pos x="T4" y="T5"/>
                  </a:cxn>
                  <a:cxn ang="0">
                    <a:pos x="T6" y="T7"/>
                  </a:cxn>
                  <a:cxn ang="0">
                    <a:pos x="T8" y="T9"/>
                  </a:cxn>
                </a:cxnLst>
                <a:rect l="0" t="0" r="r" b="b"/>
                <a:pathLst>
                  <a:path w="84" h="11">
                    <a:moveTo>
                      <a:pt x="0" y="0"/>
                    </a:moveTo>
                    <a:lnTo>
                      <a:pt x="0" y="11"/>
                    </a:lnTo>
                    <a:lnTo>
                      <a:pt x="84" y="4"/>
                    </a:lnTo>
                    <a:lnTo>
                      <a:pt x="84" y="0"/>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6" name="Rectangle 701"/>
              <p:cNvSpPr>
                <a:spLocks noChangeArrowheads="1"/>
              </p:cNvSpPr>
              <p:nvPr/>
            </p:nvSpPr>
            <p:spPr bwMode="auto">
              <a:xfrm>
                <a:off x="4715" y="2624"/>
                <a:ext cx="5" cy="18"/>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37" name="Rectangle 702"/>
              <p:cNvSpPr>
                <a:spLocks noChangeArrowheads="1"/>
              </p:cNvSpPr>
              <p:nvPr/>
            </p:nvSpPr>
            <p:spPr bwMode="auto">
              <a:xfrm>
                <a:off x="4715" y="2624"/>
                <a:ext cx="5" cy="1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38" name="Freeform 703"/>
              <p:cNvSpPr>
                <a:spLocks/>
              </p:cNvSpPr>
              <p:nvPr/>
            </p:nvSpPr>
            <p:spPr bwMode="auto">
              <a:xfrm>
                <a:off x="4703" y="2572"/>
                <a:ext cx="16" cy="49"/>
              </a:xfrm>
              <a:custGeom>
                <a:avLst/>
                <a:gdLst>
                  <a:gd name="T0" fmla="*/ 12 w 16"/>
                  <a:gd name="T1" fmla="*/ 49 h 49"/>
                  <a:gd name="T2" fmla="*/ 16 w 16"/>
                  <a:gd name="T3" fmla="*/ 48 h 49"/>
                  <a:gd name="T4" fmla="*/ 3 w 16"/>
                  <a:gd name="T5" fmla="*/ 0 h 49"/>
                  <a:gd name="T6" fmla="*/ 0 w 16"/>
                  <a:gd name="T7" fmla="*/ 1 h 49"/>
                  <a:gd name="T8" fmla="*/ 12 w 16"/>
                  <a:gd name="T9" fmla="*/ 49 h 49"/>
                </a:gdLst>
                <a:ahLst/>
                <a:cxnLst>
                  <a:cxn ang="0">
                    <a:pos x="T0" y="T1"/>
                  </a:cxn>
                  <a:cxn ang="0">
                    <a:pos x="T2" y="T3"/>
                  </a:cxn>
                  <a:cxn ang="0">
                    <a:pos x="T4" y="T5"/>
                  </a:cxn>
                  <a:cxn ang="0">
                    <a:pos x="T6" y="T7"/>
                  </a:cxn>
                  <a:cxn ang="0">
                    <a:pos x="T8" y="T9"/>
                  </a:cxn>
                </a:cxnLst>
                <a:rect l="0" t="0" r="r" b="b"/>
                <a:pathLst>
                  <a:path w="16" h="49">
                    <a:moveTo>
                      <a:pt x="12" y="49"/>
                    </a:moveTo>
                    <a:lnTo>
                      <a:pt x="16" y="48"/>
                    </a:lnTo>
                    <a:lnTo>
                      <a:pt x="3" y="0"/>
                    </a:lnTo>
                    <a:lnTo>
                      <a:pt x="0" y="1"/>
                    </a:lnTo>
                    <a:lnTo>
                      <a:pt x="12" y="49"/>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39" name="Freeform 704"/>
              <p:cNvSpPr>
                <a:spLocks/>
              </p:cNvSpPr>
              <p:nvPr/>
            </p:nvSpPr>
            <p:spPr bwMode="auto">
              <a:xfrm>
                <a:off x="4703" y="2572"/>
                <a:ext cx="16" cy="49"/>
              </a:xfrm>
              <a:custGeom>
                <a:avLst/>
                <a:gdLst>
                  <a:gd name="T0" fmla="*/ 12 w 16"/>
                  <a:gd name="T1" fmla="*/ 49 h 49"/>
                  <a:gd name="T2" fmla="*/ 16 w 16"/>
                  <a:gd name="T3" fmla="*/ 48 h 49"/>
                  <a:gd name="T4" fmla="*/ 3 w 16"/>
                  <a:gd name="T5" fmla="*/ 0 h 49"/>
                  <a:gd name="T6" fmla="*/ 0 w 16"/>
                  <a:gd name="T7" fmla="*/ 1 h 49"/>
                  <a:gd name="T8" fmla="*/ 12 w 16"/>
                  <a:gd name="T9" fmla="*/ 49 h 49"/>
                </a:gdLst>
                <a:ahLst/>
                <a:cxnLst>
                  <a:cxn ang="0">
                    <a:pos x="T0" y="T1"/>
                  </a:cxn>
                  <a:cxn ang="0">
                    <a:pos x="T2" y="T3"/>
                  </a:cxn>
                  <a:cxn ang="0">
                    <a:pos x="T4" y="T5"/>
                  </a:cxn>
                  <a:cxn ang="0">
                    <a:pos x="T6" y="T7"/>
                  </a:cxn>
                  <a:cxn ang="0">
                    <a:pos x="T8" y="T9"/>
                  </a:cxn>
                </a:cxnLst>
                <a:rect l="0" t="0" r="r" b="b"/>
                <a:pathLst>
                  <a:path w="16" h="49">
                    <a:moveTo>
                      <a:pt x="12" y="49"/>
                    </a:moveTo>
                    <a:lnTo>
                      <a:pt x="16" y="48"/>
                    </a:lnTo>
                    <a:lnTo>
                      <a:pt x="3" y="0"/>
                    </a:lnTo>
                    <a:lnTo>
                      <a:pt x="0" y="1"/>
                    </a:lnTo>
                    <a:lnTo>
                      <a:pt x="12" y="4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0" name="Freeform 705"/>
              <p:cNvSpPr>
                <a:spLocks/>
              </p:cNvSpPr>
              <p:nvPr/>
            </p:nvSpPr>
            <p:spPr bwMode="auto">
              <a:xfrm>
                <a:off x="3989" y="2796"/>
                <a:ext cx="78" cy="46"/>
              </a:xfrm>
              <a:custGeom>
                <a:avLst/>
                <a:gdLst>
                  <a:gd name="T0" fmla="*/ 72 w 78"/>
                  <a:gd name="T1" fmla="*/ 0 h 46"/>
                  <a:gd name="T2" fmla="*/ 78 w 78"/>
                  <a:gd name="T3" fmla="*/ 10 h 46"/>
                  <a:gd name="T4" fmla="*/ 2 w 78"/>
                  <a:gd name="T5" fmla="*/ 46 h 46"/>
                  <a:gd name="T6" fmla="*/ 0 w 78"/>
                  <a:gd name="T7" fmla="*/ 42 h 46"/>
                  <a:gd name="T8" fmla="*/ 72 w 78"/>
                  <a:gd name="T9" fmla="*/ 0 h 46"/>
                </a:gdLst>
                <a:ahLst/>
                <a:cxnLst>
                  <a:cxn ang="0">
                    <a:pos x="T0" y="T1"/>
                  </a:cxn>
                  <a:cxn ang="0">
                    <a:pos x="T2" y="T3"/>
                  </a:cxn>
                  <a:cxn ang="0">
                    <a:pos x="T4" y="T5"/>
                  </a:cxn>
                  <a:cxn ang="0">
                    <a:pos x="T6" y="T7"/>
                  </a:cxn>
                  <a:cxn ang="0">
                    <a:pos x="T8" y="T9"/>
                  </a:cxn>
                </a:cxnLst>
                <a:rect l="0" t="0" r="r" b="b"/>
                <a:pathLst>
                  <a:path w="78" h="46">
                    <a:moveTo>
                      <a:pt x="72" y="0"/>
                    </a:moveTo>
                    <a:lnTo>
                      <a:pt x="78" y="10"/>
                    </a:lnTo>
                    <a:lnTo>
                      <a:pt x="2" y="46"/>
                    </a:lnTo>
                    <a:lnTo>
                      <a:pt x="0" y="42"/>
                    </a:lnTo>
                    <a:lnTo>
                      <a:pt x="7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41" name="Freeform 706"/>
              <p:cNvSpPr>
                <a:spLocks/>
              </p:cNvSpPr>
              <p:nvPr/>
            </p:nvSpPr>
            <p:spPr bwMode="auto">
              <a:xfrm>
                <a:off x="3989" y="2796"/>
                <a:ext cx="78" cy="46"/>
              </a:xfrm>
              <a:custGeom>
                <a:avLst/>
                <a:gdLst>
                  <a:gd name="T0" fmla="*/ 72 w 78"/>
                  <a:gd name="T1" fmla="*/ 0 h 46"/>
                  <a:gd name="T2" fmla="*/ 78 w 78"/>
                  <a:gd name="T3" fmla="*/ 10 h 46"/>
                  <a:gd name="T4" fmla="*/ 2 w 78"/>
                  <a:gd name="T5" fmla="*/ 46 h 46"/>
                  <a:gd name="T6" fmla="*/ 0 w 78"/>
                  <a:gd name="T7" fmla="*/ 42 h 46"/>
                  <a:gd name="T8" fmla="*/ 72 w 78"/>
                  <a:gd name="T9" fmla="*/ 0 h 46"/>
                </a:gdLst>
                <a:ahLst/>
                <a:cxnLst>
                  <a:cxn ang="0">
                    <a:pos x="T0" y="T1"/>
                  </a:cxn>
                  <a:cxn ang="0">
                    <a:pos x="T2" y="T3"/>
                  </a:cxn>
                  <a:cxn ang="0">
                    <a:pos x="T4" y="T5"/>
                  </a:cxn>
                  <a:cxn ang="0">
                    <a:pos x="T6" y="T7"/>
                  </a:cxn>
                  <a:cxn ang="0">
                    <a:pos x="T8" y="T9"/>
                  </a:cxn>
                </a:cxnLst>
                <a:rect l="0" t="0" r="r" b="b"/>
                <a:pathLst>
                  <a:path w="78" h="46">
                    <a:moveTo>
                      <a:pt x="72" y="0"/>
                    </a:moveTo>
                    <a:lnTo>
                      <a:pt x="78" y="10"/>
                    </a:lnTo>
                    <a:lnTo>
                      <a:pt x="2" y="46"/>
                    </a:lnTo>
                    <a:lnTo>
                      <a:pt x="0" y="42"/>
                    </a:lnTo>
                    <a:lnTo>
                      <a:pt x="7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2" name="Freeform 707"/>
              <p:cNvSpPr>
                <a:spLocks/>
              </p:cNvSpPr>
              <p:nvPr/>
            </p:nvSpPr>
            <p:spPr bwMode="auto">
              <a:xfrm>
                <a:off x="3976" y="2823"/>
                <a:ext cx="13" cy="18"/>
              </a:xfrm>
              <a:custGeom>
                <a:avLst/>
                <a:gdLst>
                  <a:gd name="T0" fmla="*/ 13 w 13"/>
                  <a:gd name="T1" fmla="*/ 15 h 18"/>
                  <a:gd name="T2" fmla="*/ 9 w 13"/>
                  <a:gd name="T3" fmla="*/ 18 h 18"/>
                  <a:gd name="T4" fmla="*/ 0 w 13"/>
                  <a:gd name="T5" fmla="*/ 3 h 18"/>
                  <a:gd name="T6" fmla="*/ 4 w 13"/>
                  <a:gd name="T7" fmla="*/ 0 h 18"/>
                  <a:gd name="T8" fmla="*/ 13 w 13"/>
                  <a:gd name="T9" fmla="*/ 15 h 18"/>
                </a:gdLst>
                <a:ahLst/>
                <a:cxnLst>
                  <a:cxn ang="0">
                    <a:pos x="T0" y="T1"/>
                  </a:cxn>
                  <a:cxn ang="0">
                    <a:pos x="T2" y="T3"/>
                  </a:cxn>
                  <a:cxn ang="0">
                    <a:pos x="T4" y="T5"/>
                  </a:cxn>
                  <a:cxn ang="0">
                    <a:pos x="T6" y="T7"/>
                  </a:cxn>
                  <a:cxn ang="0">
                    <a:pos x="T8" y="T9"/>
                  </a:cxn>
                </a:cxnLst>
                <a:rect l="0" t="0" r="r" b="b"/>
                <a:pathLst>
                  <a:path w="13" h="18">
                    <a:moveTo>
                      <a:pt x="13" y="15"/>
                    </a:moveTo>
                    <a:lnTo>
                      <a:pt x="9" y="18"/>
                    </a:lnTo>
                    <a:lnTo>
                      <a:pt x="0" y="3"/>
                    </a:lnTo>
                    <a:lnTo>
                      <a:pt x="4" y="0"/>
                    </a:lnTo>
                    <a:lnTo>
                      <a:pt x="13" y="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43" name="Freeform 708"/>
              <p:cNvSpPr>
                <a:spLocks/>
              </p:cNvSpPr>
              <p:nvPr/>
            </p:nvSpPr>
            <p:spPr bwMode="auto">
              <a:xfrm>
                <a:off x="3976" y="2823"/>
                <a:ext cx="13" cy="18"/>
              </a:xfrm>
              <a:custGeom>
                <a:avLst/>
                <a:gdLst>
                  <a:gd name="T0" fmla="*/ 13 w 13"/>
                  <a:gd name="T1" fmla="*/ 15 h 18"/>
                  <a:gd name="T2" fmla="*/ 9 w 13"/>
                  <a:gd name="T3" fmla="*/ 18 h 18"/>
                  <a:gd name="T4" fmla="*/ 0 w 13"/>
                  <a:gd name="T5" fmla="*/ 3 h 18"/>
                  <a:gd name="T6" fmla="*/ 4 w 13"/>
                  <a:gd name="T7" fmla="*/ 0 h 18"/>
                  <a:gd name="T8" fmla="*/ 13 w 13"/>
                  <a:gd name="T9" fmla="*/ 15 h 18"/>
                </a:gdLst>
                <a:ahLst/>
                <a:cxnLst>
                  <a:cxn ang="0">
                    <a:pos x="T0" y="T1"/>
                  </a:cxn>
                  <a:cxn ang="0">
                    <a:pos x="T2" y="T3"/>
                  </a:cxn>
                  <a:cxn ang="0">
                    <a:pos x="T4" y="T5"/>
                  </a:cxn>
                  <a:cxn ang="0">
                    <a:pos x="T6" y="T7"/>
                  </a:cxn>
                  <a:cxn ang="0">
                    <a:pos x="T8" y="T9"/>
                  </a:cxn>
                </a:cxnLst>
                <a:rect l="0" t="0" r="r" b="b"/>
                <a:pathLst>
                  <a:path w="13" h="18">
                    <a:moveTo>
                      <a:pt x="13" y="15"/>
                    </a:moveTo>
                    <a:lnTo>
                      <a:pt x="9" y="18"/>
                    </a:lnTo>
                    <a:lnTo>
                      <a:pt x="0" y="3"/>
                    </a:lnTo>
                    <a:lnTo>
                      <a:pt x="4" y="0"/>
                    </a:lnTo>
                    <a:lnTo>
                      <a:pt x="13"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4" name="Freeform 709"/>
              <p:cNvSpPr>
                <a:spLocks/>
              </p:cNvSpPr>
              <p:nvPr/>
            </p:nvSpPr>
            <p:spPr bwMode="auto">
              <a:xfrm>
                <a:off x="3966" y="2768"/>
                <a:ext cx="87" cy="57"/>
              </a:xfrm>
              <a:custGeom>
                <a:avLst/>
                <a:gdLst>
                  <a:gd name="T0" fmla="*/ 87 w 87"/>
                  <a:gd name="T1" fmla="*/ 15 h 57"/>
                  <a:gd name="T2" fmla="*/ 83 w 87"/>
                  <a:gd name="T3" fmla="*/ 0 h 57"/>
                  <a:gd name="T4" fmla="*/ 0 w 87"/>
                  <a:gd name="T5" fmla="*/ 0 h 57"/>
                  <a:gd name="T6" fmla="*/ 15 w 87"/>
                  <a:gd name="T7" fmla="*/ 57 h 57"/>
                  <a:gd name="T8" fmla="*/ 87 w 87"/>
                  <a:gd name="T9" fmla="*/ 15 h 57"/>
                </a:gdLst>
                <a:ahLst/>
                <a:cxnLst>
                  <a:cxn ang="0">
                    <a:pos x="T0" y="T1"/>
                  </a:cxn>
                  <a:cxn ang="0">
                    <a:pos x="T2" y="T3"/>
                  </a:cxn>
                  <a:cxn ang="0">
                    <a:pos x="T4" y="T5"/>
                  </a:cxn>
                  <a:cxn ang="0">
                    <a:pos x="T6" y="T7"/>
                  </a:cxn>
                  <a:cxn ang="0">
                    <a:pos x="T8" y="T9"/>
                  </a:cxn>
                </a:cxnLst>
                <a:rect l="0" t="0" r="r" b="b"/>
                <a:pathLst>
                  <a:path w="87" h="57">
                    <a:moveTo>
                      <a:pt x="87" y="15"/>
                    </a:moveTo>
                    <a:lnTo>
                      <a:pt x="83" y="0"/>
                    </a:lnTo>
                    <a:lnTo>
                      <a:pt x="0" y="0"/>
                    </a:lnTo>
                    <a:lnTo>
                      <a:pt x="15" y="57"/>
                    </a:lnTo>
                    <a:lnTo>
                      <a:pt x="87" y="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45" name="Freeform 710"/>
              <p:cNvSpPr>
                <a:spLocks/>
              </p:cNvSpPr>
              <p:nvPr/>
            </p:nvSpPr>
            <p:spPr bwMode="auto">
              <a:xfrm>
                <a:off x="3966" y="2768"/>
                <a:ext cx="87" cy="57"/>
              </a:xfrm>
              <a:custGeom>
                <a:avLst/>
                <a:gdLst>
                  <a:gd name="T0" fmla="*/ 87 w 87"/>
                  <a:gd name="T1" fmla="*/ 15 h 57"/>
                  <a:gd name="T2" fmla="*/ 83 w 87"/>
                  <a:gd name="T3" fmla="*/ 0 h 57"/>
                  <a:gd name="T4" fmla="*/ 0 w 87"/>
                  <a:gd name="T5" fmla="*/ 0 h 57"/>
                  <a:gd name="T6" fmla="*/ 15 w 87"/>
                  <a:gd name="T7" fmla="*/ 57 h 57"/>
                  <a:gd name="T8" fmla="*/ 87 w 87"/>
                  <a:gd name="T9" fmla="*/ 15 h 57"/>
                </a:gdLst>
                <a:ahLst/>
                <a:cxnLst>
                  <a:cxn ang="0">
                    <a:pos x="T0" y="T1"/>
                  </a:cxn>
                  <a:cxn ang="0">
                    <a:pos x="T2" y="T3"/>
                  </a:cxn>
                  <a:cxn ang="0">
                    <a:pos x="T4" y="T5"/>
                  </a:cxn>
                  <a:cxn ang="0">
                    <a:pos x="T6" y="T7"/>
                  </a:cxn>
                  <a:cxn ang="0">
                    <a:pos x="T8" y="T9"/>
                  </a:cxn>
                </a:cxnLst>
                <a:rect l="0" t="0" r="r" b="b"/>
                <a:pathLst>
                  <a:path w="87" h="57">
                    <a:moveTo>
                      <a:pt x="87" y="15"/>
                    </a:moveTo>
                    <a:lnTo>
                      <a:pt x="83" y="0"/>
                    </a:lnTo>
                    <a:lnTo>
                      <a:pt x="0" y="0"/>
                    </a:lnTo>
                    <a:lnTo>
                      <a:pt x="15" y="57"/>
                    </a:lnTo>
                    <a:lnTo>
                      <a:pt x="87"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6" name="Rectangle 711"/>
              <p:cNvSpPr>
                <a:spLocks noChangeArrowheads="1"/>
              </p:cNvSpPr>
              <p:nvPr/>
            </p:nvSpPr>
            <p:spPr bwMode="auto">
              <a:xfrm>
                <a:off x="3966" y="2750"/>
                <a:ext cx="83" cy="1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47" name="Rectangle 712"/>
              <p:cNvSpPr>
                <a:spLocks noChangeArrowheads="1"/>
              </p:cNvSpPr>
              <p:nvPr/>
            </p:nvSpPr>
            <p:spPr bwMode="auto">
              <a:xfrm>
                <a:off x="3966" y="2750"/>
                <a:ext cx="83" cy="1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8" name="Line 713"/>
              <p:cNvSpPr>
                <a:spLocks noChangeShapeType="1"/>
              </p:cNvSpPr>
              <p:nvPr/>
            </p:nvSpPr>
            <p:spPr bwMode="auto">
              <a:xfrm flipH="1">
                <a:off x="3966" y="2750"/>
                <a:ext cx="83" cy="1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9" name="Line 714"/>
              <p:cNvSpPr>
                <a:spLocks noChangeShapeType="1"/>
              </p:cNvSpPr>
              <p:nvPr/>
            </p:nvSpPr>
            <p:spPr bwMode="auto">
              <a:xfrm flipH="1" flipV="1">
                <a:off x="3966" y="2750"/>
                <a:ext cx="83" cy="1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0" name="Freeform 715"/>
              <p:cNvSpPr>
                <a:spLocks/>
              </p:cNvSpPr>
              <p:nvPr/>
            </p:nvSpPr>
            <p:spPr bwMode="auto">
              <a:xfrm>
                <a:off x="3980" y="2780"/>
                <a:ext cx="81" cy="58"/>
              </a:xfrm>
              <a:custGeom>
                <a:avLst/>
                <a:gdLst>
                  <a:gd name="T0" fmla="*/ 72 w 81"/>
                  <a:gd name="T1" fmla="*/ 0 h 58"/>
                  <a:gd name="T2" fmla="*/ 0 w 81"/>
                  <a:gd name="T3" fmla="*/ 42 h 58"/>
                  <a:gd name="T4" fmla="*/ 8 w 81"/>
                  <a:gd name="T5" fmla="*/ 58 h 58"/>
                  <a:gd name="T6" fmla="*/ 81 w 81"/>
                  <a:gd name="T7" fmla="*/ 15 h 58"/>
                  <a:gd name="T8" fmla="*/ 72 w 81"/>
                  <a:gd name="T9" fmla="*/ 0 h 58"/>
                </a:gdLst>
                <a:ahLst/>
                <a:cxnLst>
                  <a:cxn ang="0">
                    <a:pos x="T0" y="T1"/>
                  </a:cxn>
                  <a:cxn ang="0">
                    <a:pos x="T2" y="T3"/>
                  </a:cxn>
                  <a:cxn ang="0">
                    <a:pos x="T4" y="T5"/>
                  </a:cxn>
                  <a:cxn ang="0">
                    <a:pos x="T6" y="T7"/>
                  </a:cxn>
                  <a:cxn ang="0">
                    <a:pos x="T8" y="T9"/>
                  </a:cxn>
                </a:cxnLst>
                <a:rect l="0" t="0" r="r" b="b"/>
                <a:pathLst>
                  <a:path w="81" h="58">
                    <a:moveTo>
                      <a:pt x="72" y="0"/>
                    </a:moveTo>
                    <a:lnTo>
                      <a:pt x="0" y="42"/>
                    </a:lnTo>
                    <a:lnTo>
                      <a:pt x="8" y="58"/>
                    </a:lnTo>
                    <a:lnTo>
                      <a:pt x="81" y="15"/>
                    </a:lnTo>
                    <a:lnTo>
                      <a:pt x="72"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51" name="Freeform 716"/>
              <p:cNvSpPr>
                <a:spLocks/>
              </p:cNvSpPr>
              <p:nvPr/>
            </p:nvSpPr>
            <p:spPr bwMode="auto">
              <a:xfrm>
                <a:off x="3980" y="2780"/>
                <a:ext cx="81" cy="58"/>
              </a:xfrm>
              <a:custGeom>
                <a:avLst/>
                <a:gdLst>
                  <a:gd name="T0" fmla="*/ 72 w 81"/>
                  <a:gd name="T1" fmla="*/ 0 h 58"/>
                  <a:gd name="T2" fmla="*/ 0 w 81"/>
                  <a:gd name="T3" fmla="*/ 42 h 58"/>
                  <a:gd name="T4" fmla="*/ 8 w 81"/>
                  <a:gd name="T5" fmla="*/ 58 h 58"/>
                  <a:gd name="T6" fmla="*/ 81 w 81"/>
                  <a:gd name="T7" fmla="*/ 15 h 58"/>
                  <a:gd name="T8" fmla="*/ 72 w 81"/>
                  <a:gd name="T9" fmla="*/ 0 h 58"/>
                </a:gdLst>
                <a:ahLst/>
                <a:cxnLst>
                  <a:cxn ang="0">
                    <a:pos x="T0" y="T1"/>
                  </a:cxn>
                  <a:cxn ang="0">
                    <a:pos x="T2" y="T3"/>
                  </a:cxn>
                  <a:cxn ang="0">
                    <a:pos x="T4" y="T5"/>
                  </a:cxn>
                  <a:cxn ang="0">
                    <a:pos x="T6" y="T7"/>
                  </a:cxn>
                  <a:cxn ang="0">
                    <a:pos x="T8" y="T9"/>
                  </a:cxn>
                </a:cxnLst>
                <a:rect l="0" t="0" r="r" b="b"/>
                <a:pathLst>
                  <a:path w="81" h="58">
                    <a:moveTo>
                      <a:pt x="72" y="0"/>
                    </a:moveTo>
                    <a:lnTo>
                      <a:pt x="0" y="42"/>
                    </a:lnTo>
                    <a:lnTo>
                      <a:pt x="8" y="58"/>
                    </a:lnTo>
                    <a:lnTo>
                      <a:pt x="81" y="15"/>
                    </a:lnTo>
                    <a:lnTo>
                      <a:pt x="7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2" name="Line 717"/>
              <p:cNvSpPr>
                <a:spLocks noChangeShapeType="1"/>
              </p:cNvSpPr>
              <p:nvPr/>
            </p:nvSpPr>
            <p:spPr bwMode="auto">
              <a:xfrm flipH="1">
                <a:off x="3988" y="2780"/>
                <a:ext cx="64" cy="5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3" name="Line 718"/>
              <p:cNvSpPr>
                <a:spLocks noChangeShapeType="1"/>
              </p:cNvSpPr>
              <p:nvPr/>
            </p:nvSpPr>
            <p:spPr bwMode="auto">
              <a:xfrm flipH="1">
                <a:off x="3980" y="2795"/>
                <a:ext cx="81"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4" name="Freeform 719"/>
              <p:cNvSpPr>
                <a:spLocks/>
              </p:cNvSpPr>
              <p:nvPr/>
            </p:nvSpPr>
            <p:spPr bwMode="auto">
              <a:xfrm>
                <a:off x="3966" y="2739"/>
                <a:ext cx="84" cy="11"/>
              </a:xfrm>
              <a:custGeom>
                <a:avLst/>
                <a:gdLst>
                  <a:gd name="T0" fmla="*/ 84 w 84"/>
                  <a:gd name="T1" fmla="*/ 11 h 11"/>
                  <a:gd name="T2" fmla="*/ 84 w 84"/>
                  <a:gd name="T3" fmla="*/ 0 h 11"/>
                  <a:gd name="T4" fmla="*/ 1 w 84"/>
                  <a:gd name="T5" fmla="*/ 7 h 11"/>
                  <a:gd name="T6" fmla="*/ 0 w 84"/>
                  <a:gd name="T7" fmla="*/ 11 h 11"/>
                  <a:gd name="T8" fmla="*/ 84 w 84"/>
                  <a:gd name="T9" fmla="*/ 11 h 11"/>
                </a:gdLst>
                <a:ahLst/>
                <a:cxnLst>
                  <a:cxn ang="0">
                    <a:pos x="T0" y="T1"/>
                  </a:cxn>
                  <a:cxn ang="0">
                    <a:pos x="T2" y="T3"/>
                  </a:cxn>
                  <a:cxn ang="0">
                    <a:pos x="T4" y="T5"/>
                  </a:cxn>
                  <a:cxn ang="0">
                    <a:pos x="T6" y="T7"/>
                  </a:cxn>
                  <a:cxn ang="0">
                    <a:pos x="T8" y="T9"/>
                  </a:cxn>
                </a:cxnLst>
                <a:rect l="0" t="0" r="r" b="b"/>
                <a:pathLst>
                  <a:path w="84" h="11">
                    <a:moveTo>
                      <a:pt x="84" y="11"/>
                    </a:moveTo>
                    <a:lnTo>
                      <a:pt x="84" y="0"/>
                    </a:lnTo>
                    <a:lnTo>
                      <a:pt x="1" y="7"/>
                    </a:lnTo>
                    <a:lnTo>
                      <a:pt x="0" y="11"/>
                    </a:lnTo>
                    <a:lnTo>
                      <a:pt x="84" y="1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55" name="Freeform 720"/>
              <p:cNvSpPr>
                <a:spLocks/>
              </p:cNvSpPr>
              <p:nvPr/>
            </p:nvSpPr>
            <p:spPr bwMode="auto">
              <a:xfrm>
                <a:off x="3966" y="2739"/>
                <a:ext cx="84" cy="11"/>
              </a:xfrm>
              <a:custGeom>
                <a:avLst/>
                <a:gdLst>
                  <a:gd name="T0" fmla="*/ 84 w 84"/>
                  <a:gd name="T1" fmla="*/ 11 h 11"/>
                  <a:gd name="T2" fmla="*/ 84 w 84"/>
                  <a:gd name="T3" fmla="*/ 0 h 11"/>
                  <a:gd name="T4" fmla="*/ 1 w 84"/>
                  <a:gd name="T5" fmla="*/ 7 h 11"/>
                  <a:gd name="T6" fmla="*/ 0 w 84"/>
                  <a:gd name="T7" fmla="*/ 11 h 11"/>
                  <a:gd name="T8" fmla="*/ 84 w 84"/>
                  <a:gd name="T9" fmla="*/ 11 h 11"/>
                </a:gdLst>
                <a:ahLst/>
                <a:cxnLst>
                  <a:cxn ang="0">
                    <a:pos x="T0" y="T1"/>
                  </a:cxn>
                  <a:cxn ang="0">
                    <a:pos x="T2" y="T3"/>
                  </a:cxn>
                  <a:cxn ang="0">
                    <a:pos x="T4" y="T5"/>
                  </a:cxn>
                  <a:cxn ang="0">
                    <a:pos x="T6" y="T7"/>
                  </a:cxn>
                  <a:cxn ang="0">
                    <a:pos x="T8" y="T9"/>
                  </a:cxn>
                </a:cxnLst>
                <a:rect l="0" t="0" r="r" b="b"/>
                <a:pathLst>
                  <a:path w="84" h="11">
                    <a:moveTo>
                      <a:pt x="84" y="11"/>
                    </a:moveTo>
                    <a:lnTo>
                      <a:pt x="84" y="0"/>
                    </a:lnTo>
                    <a:lnTo>
                      <a:pt x="1" y="7"/>
                    </a:lnTo>
                    <a:lnTo>
                      <a:pt x="0" y="11"/>
                    </a:lnTo>
                    <a:lnTo>
                      <a:pt x="84" y="11"/>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6" name="Rectangle 721"/>
              <p:cNvSpPr>
                <a:spLocks noChangeArrowheads="1"/>
              </p:cNvSpPr>
              <p:nvPr/>
            </p:nvSpPr>
            <p:spPr bwMode="auto">
              <a:xfrm>
                <a:off x="3962" y="2750"/>
                <a:ext cx="4" cy="18"/>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57" name="Rectangle 722"/>
              <p:cNvSpPr>
                <a:spLocks noChangeArrowheads="1"/>
              </p:cNvSpPr>
              <p:nvPr/>
            </p:nvSpPr>
            <p:spPr bwMode="auto">
              <a:xfrm>
                <a:off x="3962" y="2750"/>
                <a:ext cx="4" cy="1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58" name="Freeform 723"/>
              <p:cNvSpPr>
                <a:spLocks/>
              </p:cNvSpPr>
              <p:nvPr/>
            </p:nvSpPr>
            <p:spPr bwMode="auto">
              <a:xfrm>
                <a:off x="3962" y="2771"/>
                <a:ext cx="16" cy="49"/>
              </a:xfrm>
              <a:custGeom>
                <a:avLst/>
                <a:gdLst>
                  <a:gd name="T0" fmla="*/ 4 w 16"/>
                  <a:gd name="T1" fmla="*/ 0 h 49"/>
                  <a:gd name="T2" fmla="*/ 0 w 16"/>
                  <a:gd name="T3" fmla="*/ 1 h 49"/>
                  <a:gd name="T4" fmla="*/ 13 w 16"/>
                  <a:gd name="T5" fmla="*/ 49 h 49"/>
                  <a:gd name="T6" fmla="*/ 16 w 16"/>
                  <a:gd name="T7" fmla="*/ 48 h 49"/>
                  <a:gd name="T8" fmla="*/ 4 w 16"/>
                  <a:gd name="T9" fmla="*/ 0 h 49"/>
                </a:gdLst>
                <a:ahLst/>
                <a:cxnLst>
                  <a:cxn ang="0">
                    <a:pos x="T0" y="T1"/>
                  </a:cxn>
                  <a:cxn ang="0">
                    <a:pos x="T2" y="T3"/>
                  </a:cxn>
                  <a:cxn ang="0">
                    <a:pos x="T4" y="T5"/>
                  </a:cxn>
                  <a:cxn ang="0">
                    <a:pos x="T6" y="T7"/>
                  </a:cxn>
                  <a:cxn ang="0">
                    <a:pos x="T8" y="T9"/>
                  </a:cxn>
                </a:cxnLst>
                <a:rect l="0" t="0" r="r" b="b"/>
                <a:pathLst>
                  <a:path w="16" h="49">
                    <a:moveTo>
                      <a:pt x="4" y="0"/>
                    </a:moveTo>
                    <a:lnTo>
                      <a:pt x="0" y="1"/>
                    </a:lnTo>
                    <a:lnTo>
                      <a:pt x="13" y="49"/>
                    </a:lnTo>
                    <a:lnTo>
                      <a:pt x="16" y="48"/>
                    </a:lnTo>
                    <a:lnTo>
                      <a:pt x="4"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59" name="Freeform 724"/>
              <p:cNvSpPr>
                <a:spLocks/>
              </p:cNvSpPr>
              <p:nvPr/>
            </p:nvSpPr>
            <p:spPr bwMode="auto">
              <a:xfrm>
                <a:off x="3962" y="2771"/>
                <a:ext cx="16" cy="49"/>
              </a:xfrm>
              <a:custGeom>
                <a:avLst/>
                <a:gdLst>
                  <a:gd name="T0" fmla="*/ 4 w 16"/>
                  <a:gd name="T1" fmla="*/ 0 h 49"/>
                  <a:gd name="T2" fmla="*/ 0 w 16"/>
                  <a:gd name="T3" fmla="*/ 1 h 49"/>
                  <a:gd name="T4" fmla="*/ 13 w 16"/>
                  <a:gd name="T5" fmla="*/ 49 h 49"/>
                  <a:gd name="T6" fmla="*/ 16 w 16"/>
                  <a:gd name="T7" fmla="*/ 48 h 49"/>
                  <a:gd name="T8" fmla="*/ 4 w 16"/>
                  <a:gd name="T9" fmla="*/ 0 h 49"/>
                </a:gdLst>
                <a:ahLst/>
                <a:cxnLst>
                  <a:cxn ang="0">
                    <a:pos x="T0" y="T1"/>
                  </a:cxn>
                  <a:cxn ang="0">
                    <a:pos x="T2" y="T3"/>
                  </a:cxn>
                  <a:cxn ang="0">
                    <a:pos x="T4" y="T5"/>
                  </a:cxn>
                  <a:cxn ang="0">
                    <a:pos x="T6" y="T7"/>
                  </a:cxn>
                  <a:cxn ang="0">
                    <a:pos x="T8" y="T9"/>
                  </a:cxn>
                </a:cxnLst>
                <a:rect l="0" t="0" r="r" b="b"/>
                <a:pathLst>
                  <a:path w="16" h="49">
                    <a:moveTo>
                      <a:pt x="4" y="0"/>
                    </a:moveTo>
                    <a:lnTo>
                      <a:pt x="0" y="1"/>
                    </a:lnTo>
                    <a:lnTo>
                      <a:pt x="13" y="49"/>
                    </a:lnTo>
                    <a:lnTo>
                      <a:pt x="16" y="48"/>
                    </a:lnTo>
                    <a:lnTo>
                      <a:pt x="4"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0" name="Freeform 725"/>
              <p:cNvSpPr>
                <a:spLocks/>
              </p:cNvSpPr>
              <p:nvPr/>
            </p:nvSpPr>
            <p:spPr bwMode="auto">
              <a:xfrm>
                <a:off x="3989" y="2550"/>
                <a:ext cx="78" cy="46"/>
              </a:xfrm>
              <a:custGeom>
                <a:avLst/>
                <a:gdLst>
                  <a:gd name="T0" fmla="*/ 73 w 78"/>
                  <a:gd name="T1" fmla="*/ 46 h 46"/>
                  <a:gd name="T2" fmla="*/ 78 w 78"/>
                  <a:gd name="T3" fmla="*/ 36 h 46"/>
                  <a:gd name="T4" fmla="*/ 3 w 78"/>
                  <a:gd name="T5" fmla="*/ 0 h 46"/>
                  <a:gd name="T6" fmla="*/ 0 w 78"/>
                  <a:gd name="T7" fmla="*/ 3 h 46"/>
                  <a:gd name="T8" fmla="*/ 73 w 78"/>
                  <a:gd name="T9" fmla="*/ 46 h 46"/>
                </a:gdLst>
                <a:ahLst/>
                <a:cxnLst>
                  <a:cxn ang="0">
                    <a:pos x="T0" y="T1"/>
                  </a:cxn>
                  <a:cxn ang="0">
                    <a:pos x="T2" y="T3"/>
                  </a:cxn>
                  <a:cxn ang="0">
                    <a:pos x="T4" y="T5"/>
                  </a:cxn>
                  <a:cxn ang="0">
                    <a:pos x="T6" y="T7"/>
                  </a:cxn>
                  <a:cxn ang="0">
                    <a:pos x="T8" y="T9"/>
                  </a:cxn>
                </a:cxnLst>
                <a:rect l="0" t="0" r="r" b="b"/>
                <a:pathLst>
                  <a:path w="78" h="46">
                    <a:moveTo>
                      <a:pt x="73" y="46"/>
                    </a:moveTo>
                    <a:lnTo>
                      <a:pt x="78" y="36"/>
                    </a:lnTo>
                    <a:lnTo>
                      <a:pt x="3" y="0"/>
                    </a:lnTo>
                    <a:lnTo>
                      <a:pt x="0" y="3"/>
                    </a:lnTo>
                    <a:lnTo>
                      <a:pt x="73" y="46"/>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61" name="Freeform 726"/>
              <p:cNvSpPr>
                <a:spLocks/>
              </p:cNvSpPr>
              <p:nvPr/>
            </p:nvSpPr>
            <p:spPr bwMode="auto">
              <a:xfrm>
                <a:off x="3989" y="2550"/>
                <a:ext cx="78" cy="46"/>
              </a:xfrm>
              <a:custGeom>
                <a:avLst/>
                <a:gdLst>
                  <a:gd name="T0" fmla="*/ 73 w 78"/>
                  <a:gd name="T1" fmla="*/ 46 h 46"/>
                  <a:gd name="T2" fmla="*/ 78 w 78"/>
                  <a:gd name="T3" fmla="*/ 36 h 46"/>
                  <a:gd name="T4" fmla="*/ 3 w 78"/>
                  <a:gd name="T5" fmla="*/ 0 h 46"/>
                  <a:gd name="T6" fmla="*/ 0 w 78"/>
                  <a:gd name="T7" fmla="*/ 3 h 46"/>
                  <a:gd name="T8" fmla="*/ 73 w 78"/>
                  <a:gd name="T9" fmla="*/ 46 h 46"/>
                </a:gdLst>
                <a:ahLst/>
                <a:cxnLst>
                  <a:cxn ang="0">
                    <a:pos x="T0" y="T1"/>
                  </a:cxn>
                  <a:cxn ang="0">
                    <a:pos x="T2" y="T3"/>
                  </a:cxn>
                  <a:cxn ang="0">
                    <a:pos x="T4" y="T5"/>
                  </a:cxn>
                  <a:cxn ang="0">
                    <a:pos x="T6" y="T7"/>
                  </a:cxn>
                  <a:cxn ang="0">
                    <a:pos x="T8" y="T9"/>
                  </a:cxn>
                </a:cxnLst>
                <a:rect l="0" t="0" r="r" b="b"/>
                <a:pathLst>
                  <a:path w="78" h="46">
                    <a:moveTo>
                      <a:pt x="73" y="46"/>
                    </a:moveTo>
                    <a:lnTo>
                      <a:pt x="78" y="36"/>
                    </a:lnTo>
                    <a:lnTo>
                      <a:pt x="3" y="0"/>
                    </a:lnTo>
                    <a:lnTo>
                      <a:pt x="0" y="3"/>
                    </a:lnTo>
                    <a:lnTo>
                      <a:pt x="73" y="4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2" name="Freeform 727"/>
              <p:cNvSpPr>
                <a:spLocks/>
              </p:cNvSpPr>
              <p:nvPr/>
            </p:nvSpPr>
            <p:spPr bwMode="auto">
              <a:xfrm>
                <a:off x="3977" y="2551"/>
                <a:ext cx="12" cy="17"/>
              </a:xfrm>
              <a:custGeom>
                <a:avLst/>
                <a:gdLst>
                  <a:gd name="T0" fmla="*/ 12 w 12"/>
                  <a:gd name="T1" fmla="*/ 2 h 17"/>
                  <a:gd name="T2" fmla="*/ 8 w 12"/>
                  <a:gd name="T3" fmla="*/ 0 h 17"/>
                  <a:gd name="T4" fmla="*/ 0 w 12"/>
                  <a:gd name="T5" fmla="*/ 15 h 17"/>
                  <a:gd name="T6" fmla="*/ 4 w 12"/>
                  <a:gd name="T7" fmla="*/ 17 h 17"/>
                  <a:gd name="T8" fmla="*/ 12 w 12"/>
                  <a:gd name="T9" fmla="*/ 2 h 17"/>
                </a:gdLst>
                <a:ahLst/>
                <a:cxnLst>
                  <a:cxn ang="0">
                    <a:pos x="T0" y="T1"/>
                  </a:cxn>
                  <a:cxn ang="0">
                    <a:pos x="T2" y="T3"/>
                  </a:cxn>
                  <a:cxn ang="0">
                    <a:pos x="T4" y="T5"/>
                  </a:cxn>
                  <a:cxn ang="0">
                    <a:pos x="T6" y="T7"/>
                  </a:cxn>
                  <a:cxn ang="0">
                    <a:pos x="T8" y="T9"/>
                  </a:cxn>
                </a:cxnLst>
                <a:rect l="0" t="0" r="r" b="b"/>
                <a:pathLst>
                  <a:path w="12" h="17">
                    <a:moveTo>
                      <a:pt x="12" y="2"/>
                    </a:moveTo>
                    <a:lnTo>
                      <a:pt x="8" y="0"/>
                    </a:lnTo>
                    <a:lnTo>
                      <a:pt x="0" y="15"/>
                    </a:lnTo>
                    <a:lnTo>
                      <a:pt x="4" y="17"/>
                    </a:lnTo>
                    <a:lnTo>
                      <a:pt x="12" y="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63" name="Freeform 728"/>
              <p:cNvSpPr>
                <a:spLocks/>
              </p:cNvSpPr>
              <p:nvPr/>
            </p:nvSpPr>
            <p:spPr bwMode="auto">
              <a:xfrm>
                <a:off x="3977" y="2551"/>
                <a:ext cx="12" cy="17"/>
              </a:xfrm>
              <a:custGeom>
                <a:avLst/>
                <a:gdLst>
                  <a:gd name="T0" fmla="*/ 12 w 12"/>
                  <a:gd name="T1" fmla="*/ 2 h 17"/>
                  <a:gd name="T2" fmla="*/ 8 w 12"/>
                  <a:gd name="T3" fmla="*/ 0 h 17"/>
                  <a:gd name="T4" fmla="*/ 0 w 12"/>
                  <a:gd name="T5" fmla="*/ 15 h 17"/>
                  <a:gd name="T6" fmla="*/ 4 w 12"/>
                  <a:gd name="T7" fmla="*/ 17 h 17"/>
                  <a:gd name="T8" fmla="*/ 12 w 12"/>
                  <a:gd name="T9" fmla="*/ 2 h 17"/>
                </a:gdLst>
                <a:ahLst/>
                <a:cxnLst>
                  <a:cxn ang="0">
                    <a:pos x="T0" y="T1"/>
                  </a:cxn>
                  <a:cxn ang="0">
                    <a:pos x="T2" y="T3"/>
                  </a:cxn>
                  <a:cxn ang="0">
                    <a:pos x="T4" y="T5"/>
                  </a:cxn>
                  <a:cxn ang="0">
                    <a:pos x="T6" y="T7"/>
                  </a:cxn>
                  <a:cxn ang="0">
                    <a:pos x="T8" y="T9"/>
                  </a:cxn>
                </a:cxnLst>
                <a:rect l="0" t="0" r="r" b="b"/>
                <a:pathLst>
                  <a:path w="12" h="17">
                    <a:moveTo>
                      <a:pt x="12" y="2"/>
                    </a:moveTo>
                    <a:lnTo>
                      <a:pt x="8" y="0"/>
                    </a:lnTo>
                    <a:lnTo>
                      <a:pt x="0" y="15"/>
                    </a:lnTo>
                    <a:lnTo>
                      <a:pt x="4" y="17"/>
                    </a:lnTo>
                    <a:lnTo>
                      <a:pt x="12" y="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4" name="Freeform 729"/>
              <p:cNvSpPr>
                <a:spLocks/>
              </p:cNvSpPr>
              <p:nvPr/>
            </p:nvSpPr>
            <p:spPr bwMode="auto">
              <a:xfrm>
                <a:off x="3966" y="2566"/>
                <a:ext cx="88" cy="58"/>
              </a:xfrm>
              <a:custGeom>
                <a:avLst/>
                <a:gdLst>
                  <a:gd name="T0" fmla="*/ 88 w 88"/>
                  <a:gd name="T1" fmla="*/ 43 h 58"/>
                  <a:gd name="T2" fmla="*/ 84 w 88"/>
                  <a:gd name="T3" fmla="*/ 58 h 58"/>
                  <a:gd name="T4" fmla="*/ 0 w 88"/>
                  <a:gd name="T5" fmla="*/ 58 h 58"/>
                  <a:gd name="T6" fmla="*/ 15 w 88"/>
                  <a:gd name="T7" fmla="*/ 0 h 58"/>
                  <a:gd name="T8" fmla="*/ 88 w 88"/>
                  <a:gd name="T9" fmla="*/ 43 h 58"/>
                </a:gdLst>
                <a:ahLst/>
                <a:cxnLst>
                  <a:cxn ang="0">
                    <a:pos x="T0" y="T1"/>
                  </a:cxn>
                  <a:cxn ang="0">
                    <a:pos x="T2" y="T3"/>
                  </a:cxn>
                  <a:cxn ang="0">
                    <a:pos x="T4" y="T5"/>
                  </a:cxn>
                  <a:cxn ang="0">
                    <a:pos x="T6" y="T7"/>
                  </a:cxn>
                  <a:cxn ang="0">
                    <a:pos x="T8" y="T9"/>
                  </a:cxn>
                </a:cxnLst>
                <a:rect l="0" t="0" r="r" b="b"/>
                <a:pathLst>
                  <a:path w="88" h="58">
                    <a:moveTo>
                      <a:pt x="88" y="43"/>
                    </a:moveTo>
                    <a:lnTo>
                      <a:pt x="84" y="58"/>
                    </a:lnTo>
                    <a:lnTo>
                      <a:pt x="0" y="58"/>
                    </a:lnTo>
                    <a:lnTo>
                      <a:pt x="15" y="0"/>
                    </a:lnTo>
                    <a:lnTo>
                      <a:pt x="88" y="4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65" name="Freeform 730"/>
              <p:cNvSpPr>
                <a:spLocks/>
              </p:cNvSpPr>
              <p:nvPr/>
            </p:nvSpPr>
            <p:spPr bwMode="auto">
              <a:xfrm>
                <a:off x="3966" y="2566"/>
                <a:ext cx="88" cy="58"/>
              </a:xfrm>
              <a:custGeom>
                <a:avLst/>
                <a:gdLst>
                  <a:gd name="T0" fmla="*/ 88 w 88"/>
                  <a:gd name="T1" fmla="*/ 43 h 58"/>
                  <a:gd name="T2" fmla="*/ 84 w 88"/>
                  <a:gd name="T3" fmla="*/ 58 h 58"/>
                  <a:gd name="T4" fmla="*/ 0 w 88"/>
                  <a:gd name="T5" fmla="*/ 58 h 58"/>
                  <a:gd name="T6" fmla="*/ 15 w 88"/>
                  <a:gd name="T7" fmla="*/ 0 h 58"/>
                  <a:gd name="T8" fmla="*/ 88 w 88"/>
                  <a:gd name="T9" fmla="*/ 43 h 58"/>
                </a:gdLst>
                <a:ahLst/>
                <a:cxnLst>
                  <a:cxn ang="0">
                    <a:pos x="T0" y="T1"/>
                  </a:cxn>
                  <a:cxn ang="0">
                    <a:pos x="T2" y="T3"/>
                  </a:cxn>
                  <a:cxn ang="0">
                    <a:pos x="T4" y="T5"/>
                  </a:cxn>
                  <a:cxn ang="0">
                    <a:pos x="T6" y="T7"/>
                  </a:cxn>
                  <a:cxn ang="0">
                    <a:pos x="T8" y="T9"/>
                  </a:cxn>
                </a:cxnLst>
                <a:rect l="0" t="0" r="r" b="b"/>
                <a:pathLst>
                  <a:path w="88" h="58">
                    <a:moveTo>
                      <a:pt x="88" y="43"/>
                    </a:moveTo>
                    <a:lnTo>
                      <a:pt x="84" y="58"/>
                    </a:lnTo>
                    <a:lnTo>
                      <a:pt x="0" y="58"/>
                    </a:lnTo>
                    <a:lnTo>
                      <a:pt x="15" y="0"/>
                    </a:lnTo>
                    <a:lnTo>
                      <a:pt x="88" y="4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6" name="Rectangle 731"/>
              <p:cNvSpPr>
                <a:spLocks noChangeArrowheads="1"/>
              </p:cNvSpPr>
              <p:nvPr/>
            </p:nvSpPr>
            <p:spPr bwMode="auto">
              <a:xfrm>
                <a:off x="3966" y="2624"/>
                <a:ext cx="84" cy="1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67" name="Rectangle 732"/>
              <p:cNvSpPr>
                <a:spLocks noChangeArrowheads="1"/>
              </p:cNvSpPr>
              <p:nvPr/>
            </p:nvSpPr>
            <p:spPr bwMode="auto">
              <a:xfrm>
                <a:off x="3966" y="2624"/>
                <a:ext cx="84" cy="1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8" name="Line 733"/>
              <p:cNvSpPr>
                <a:spLocks noChangeShapeType="1"/>
              </p:cNvSpPr>
              <p:nvPr/>
            </p:nvSpPr>
            <p:spPr bwMode="auto">
              <a:xfrm flipH="1" flipV="1">
                <a:off x="3966" y="2624"/>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69" name="Line 734"/>
              <p:cNvSpPr>
                <a:spLocks noChangeShapeType="1"/>
              </p:cNvSpPr>
              <p:nvPr/>
            </p:nvSpPr>
            <p:spPr bwMode="auto">
              <a:xfrm flipH="1">
                <a:off x="3966" y="2624"/>
                <a:ext cx="84" cy="1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0" name="Freeform 735"/>
              <p:cNvSpPr>
                <a:spLocks/>
              </p:cNvSpPr>
              <p:nvPr/>
            </p:nvSpPr>
            <p:spPr bwMode="auto">
              <a:xfrm>
                <a:off x="3980" y="2554"/>
                <a:ext cx="81" cy="57"/>
              </a:xfrm>
              <a:custGeom>
                <a:avLst/>
                <a:gdLst>
                  <a:gd name="T0" fmla="*/ 73 w 81"/>
                  <a:gd name="T1" fmla="*/ 57 h 57"/>
                  <a:gd name="T2" fmla="*/ 0 w 81"/>
                  <a:gd name="T3" fmla="*/ 15 h 57"/>
                  <a:gd name="T4" fmla="*/ 9 w 81"/>
                  <a:gd name="T5" fmla="*/ 0 h 57"/>
                  <a:gd name="T6" fmla="*/ 81 w 81"/>
                  <a:gd name="T7" fmla="*/ 42 h 57"/>
                  <a:gd name="T8" fmla="*/ 73 w 81"/>
                  <a:gd name="T9" fmla="*/ 57 h 57"/>
                </a:gdLst>
                <a:ahLst/>
                <a:cxnLst>
                  <a:cxn ang="0">
                    <a:pos x="T0" y="T1"/>
                  </a:cxn>
                  <a:cxn ang="0">
                    <a:pos x="T2" y="T3"/>
                  </a:cxn>
                  <a:cxn ang="0">
                    <a:pos x="T4" y="T5"/>
                  </a:cxn>
                  <a:cxn ang="0">
                    <a:pos x="T6" y="T7"/>
                  </a:cxn>
                  <a:cxn ang="0">
                    <a:pos x="T8" y="T9"/>
                  </a:cxn>
                </a:cxnLst>
                <a:rect l="0" t="0" r="r" b="b"/>
                <a:pathLst>
                  <a:path w="81" h="57">
                    <a:moveTo>
                      <a:pt x="73" y="57"/>
                    </a:moveTo>
                    <a:lnTo>
                      <a:pt x="0" y="15"/>
                    </a:lnTo>
                    <a:lnTo>
                      <a:pt x="9" y="0"/>
                    </a:lnTo>
                    <a:lnTo>
                      <a:pt x="81" y="42"/>
                    </a:lnTo>
                    <a:lnTo>
                      <a:pt x="73" y="5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71" name="Freeform 736"/>
              <p:cNvSpPr>
                <a:spLocks/>
              </p:cNvSpPr>
              <p:nvPr/>
            </p:nvSpPr>
            <p:spPr bwMode="auto">
              <a:xfrm>
                <a:off x="3980" y="2554"/>
                <a:ext cx="81" cy="57"/>
              </a:xfrm>
              <a:custGeom>
                <a:avLst/>
                <a:gdLst>
                  <a:gd name="T0" fmla="*/ 73 w 81"/>
                  <a:gd name="T1" fmla="*/ 57 h 57"/>
                  <a:gd name="T2" fmla="*/ 0 w 81"/>
                  <a:gd name="T3" fmla="*/ 15 h 57"/>
                  <a:gd name="T4" fmla="*/ 9 w 81"/>
                  <a:gd name="T5" fmla="*/ 0 h 57"/>
                  <a:gd name="T6" fmla="*/ 81 w 81"/>
                  <a:gd name="T7" fmla="*/ 42 h 57"/>
                  <a:gd name="T8" fmla="*/ 73 w 81"/>
                  <a:gd name="T9" fmla="*/ 57 h 57"/>
                </a:gdLst>
                <a:ahLst/>
                <a:cxnLst>
                  <a:cxn ang="0">
                    <a:pos x="T0" y="T1"/>
                  </a:cxn>
                  <a:cxn ang="0">
                    <a:pos x="T2" y="T3"/>
                  </a:cxn>
                  <a:cxn ang="0">
                    <a:pos x="T4" y="T5"/>
                  </a:cxn>
                  <a:cxn ang="0">
                    <a:pos x="T6" y="T7"/>
                  </a:cxn>
                  <a:cxn ang="0">
                    <a:pos x="T8" y="T9"/>
                  </a:cxn>
                </a:cxnLst>
                <a:rect l="0" t="0" r="r" b="b"/>
                <a:pathLst>
                  <a:path w="81" h="57">
                    <a:moveTo>
                      <a:pt x="73" y="57"/>
                    </a:moveTo>
                    <a:lnTo>
                      <a:pt x="0" y="15"/>
                    </a:lnTo>
                    <a:lnTo>
                      <a:pt x="9" y="0"/>
                    </a:lnTo>
                    <a:lnTo>
                      <a:pt x="81" y="42"/>
                    </a:lnTo>
                    <a:lnTo>
                      <a:pt x="73" y="5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2" name="Line 737"/>
              <p:cNvSpPr>
                <a:spLocks noChangeShapeType="1"/>
              </p:cNvSpPr>
              <p:nvPr/>
            </p:nvSpPr>
            <p:spPr bwMode="auto">
              <a:xfrm flipH="1" flipV="1">
                <a:off x="3989" y="2554"/>
                <a:ext cx="64" cy="5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3" name="Line 738"/>
              <p:cNvSpPr>
                <a:spLocks noChangeShapeType="1"/>
              </p:cNvSpPr>
              <p:nvPr/>
            </p:nvSpPr>
            <p:spPr bwMode="auto">
              <a:xfrm flipH="1" flipV="1">
                <a:off x="3980" y="2569"/>
                <a:ext cx="81"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4" name="Freeform 739"/>
              <p:cNvSpPr>
                <a:spLocks/>
              </p:cNvSpPr>
              <p:nvPr/>
            </p:nvSpPr>
            <p:spPr bwMode="auto">
              <a:xfrm>
                <a:off x="3967" y="2641"/>
                <a:ext cx="83" cy="12"/>
              </a:xfrm>
              <a:custGeom>
                <a:avLst/>
                <a:gdLst>
                  <a:gd name="T0" fmla="*/ 83 w 83"/>
                  <a:gd name="T1" fmla="*/ 0 h 12"/>
                  <a:gd name="T2" fmla="*/ 83 w 83"/>
                  <a:gd name="T3" fmla="*/ 12 h 12"/>
                  <a:gd name="T4" fmla="*/ 0 w 83"/>
                  <a:gd name="T5" fmla="*/ 4 h 12"/>
                  <a:gd name="T6" fmla="*/ 0 w 83"/>
                  <a:gd name="T7" fmla="*/ 0 h 12"/>
                  <a:gd name="T8" fmla="*/ 83 w 83"/>
                  <a:gd name="T9" fmla="*/ 0 h 12"/>
                </a:gdLst>
                <a:ahLst/>
                <a:cxnLst>
                  <a:cxn ang="0">
                    <a:pos x="T0" y="T1"/>
                  </a:cxn>
                  <a:cxn ang="0">
                    <a:pos x="T2" y="T3"/>
                  </a:cxn>
                  <a:cxn ang="0">
                    <a:pos x="T4" y="T5"/>
                  </a:cxn>
                  <a:cxn ang="0">
                    <a:pos x="T6" y="T7"/>
                  </a:cxn>
                  <a:cxn ang="0">
                    <a:pos x="T8" y="T9"/>
                  </a:cxn>
                </a:cxnLst>
                <a:rect l="0" t="0" r="r" b="b"/>
                <a:pathLst>
                  <a:path w="83" h="12">
                    <a:moveTo>
                      <a:pt x="83" y="0"/>
                    </a:moveTo>
                    <a:lnTo>
                      <a:pt x="83" y="12"/>
                    </a:lnTo>
                    <a:lnTo>
                      <a:pt x="0" y="4"/>
                    </a:lnTo>
                    <a:lnTo>
                      <a:pt x="0" y="0"/>
                    </a:lnTo>
                    <a:lnTo>
                      <a:pt x="83"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75" name="Freeform 740"/>
              <p:cNvSpPr>
                <a:spLocks/>
              </p:cNvSpPr>
              <p:nvPr/>
            </p:nvSpPr>
            <p:spPr bwMode="auto">
              <a:xfrm>
                <a:off x="3967" y="2641"/>
                <a:ext cx="83" cy="12"/>
              </a:xfrm>
              <a:custGeom>
                <a:avLst/>
                <a:gdLst>
                  <a:gd name="T0" fmla="*/ 83 w 83"/>
                  <a:gd name="T1" fmla="*/ 0 h 12"/>
                  <a:gd name="T2" fmla="*/ 83 w 83"/>
                  <a:gd name="T3" fmla="*/ 12 h 12"/>
                  <a:gd name="T4" fmla="*/ 0 w 83"/>
                  <a:gd name="T5" fmla="*/ 4 h 12"/>
                  <a:gd name="T6" fmla="*/ 0 w 83"/>
                  <a:gd name="T7" fmla="*/ 0 h 12"/>
                  <a:gd name="T8" fmla="*/ 83 w 83"/>
                  <a:gd name="T9" fmla="*/ 0 h 12"/>
                </a:gdLst>
                <a:ahLst/>
                <a:cxnLst>
                  <a:cxn ang="0">
                    <a:pos x="T0" y="T1"/>
                  </a:cxn>
                  <a:cxn ang="0">
                    <a:pos x="T2" y="T3"/>
                  </a:cxn>
                  <a:cxn ang="0">
                    <a:pos x="T4" y="T5"/>
                  </a:cxn>
                  <a:cxn ang="0">
                    <a:pos x="T6" y="T7"/>
                  </a:cxn>
                  <a:cxn ang="0">
                    <a:pos x="T8" y="T9"/>
                  </a:cxn>
                </a:cxnLst>
                <a:rect l="0" t="0" r="r" b="b"/>
                <a:pathLst>
                  <a:path w="83" h="12">
                    <a:moveTo>
                      <a:pt x="83" y="0"/>
                    </a:moveTo>
                    <a:lnTo>
                      <a:pt x="83" y="12"/>
                    </a:lnTo>
                    <a:lnTo>
                      <a:pt x="0" y="4"/>
                    </a:lnTo>
                    <a:lnTo>
                      <a:pt x="0" y="0"/>
                    </a:lnTo>
                    <a:lnTo>
                      <a:pt x="83"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6" name="Rectangle 741"/>
              <p:cNvSpPr>
                <a:spLocks noChangeArrowheads="1"/>
              </p:cNvSpPr>
              <p:nvPr/>
            </p:nvSpPr>
            <p:spPr bwMode="auto">
              <a:xfrm>
                <a:off x="3962" y="2624"/>
                <a:ext cx="5" cy="17"/>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77" name="Rectangle 742"/>
              <p:cNvSpPr>
                <a:spLocks noChangeArrowheads="1"/>
              </p:cNvSpPr>
              <p:nvPr/>
            </p:nvSpPr>
            <p:spPr bwMode="auto">
              <a:xfrm>
                <a:off x="3962" y="2624"/>
                <a:ext cx="5" cy="1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8" name="Freeform 743"/>
              <p:cNvSpPr>
                <a:spLocks/>
              </p:cNvSpPr>
              <p:nvPr/>
            </p:nvSpPr>
            <p:spPr bwMode="auto">
              <a:xfrm>
                <a:off x="3963" y="2571"/>
                <a:ext cx="16" cy="49"/>
              </a:xfrm>
              <a:custGeom>
                <a:avLst/>
                <a:gdLst>
                  <a:gd name="T0" fmla="*/ 3 w 16"/>
                  <a:gd name="T1" fmla="*/ 49 h 49"/>
                  <a:gd name="T2" fmla="*/ 0 w 16"/>
                  <a:gd name="T3" fmla="*/ 48 h 49"/>
                  <a:gd name="T4" fmla="*/ 12 w 16"/>
                  <a:gd name="T5" fmla="*/ 0 h 49"/>
                  <a:gd name="T6" fmla="*/ 16 w 16"/>
                  <a:gd name="T7" fmla="*/ 1 h 49"/>
                  <a:gd name="T8" fmla="*/ 3 w 16"/>
                  <a:gd name="T9" fmla="*/ 49 h 49"/>
                </a:gdLst>
                <a:ahLst/>
                <a:cxnLst>
                  <a:cxn ang="0">
                    <a:pos x="T0" y="T1"/>
                  </a:cxn>
                  <a:cxn ang="0">
                    <a:pos x="T2" y="T3"/>
                  </a:cxn>
                  <a:cxn ang="0">
                    <a:pos x="T4" y="T5"/>
                  </a:cxn>
                  <a:cxn ang="0">
                    <a:pos x="T6" y="T7"/>
                  </a:cxn>
                  <a:cxn ang="0">
                    <a:pos x="T8" y="T9"/>
                  </a:cxn>
                </a:cxnLst>
                <a:rect l="0" t="0" r="r" b="b"/>
                <a:pathLst>
                  <a:path w="16" h="49">
                    <a:moveTo>
                      <a:pt x="3" y="49"/>
                    </a:moveTo>
                    <a:lnTo>
                      <a:pt x="0" y="48"/>
                    </a:lnTo>
                    <a:lnTo>
                      <a:pt x="12" y="0"/>
                    </a:lnTo>
                    <a:lnTo>
                      <a:pt x="16" y="1"/>
                    </a:lnTo>
                    <a:lnTo>
                      <a:pt x="3" y="49"/>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79" name="Freeform 744"/>
              <p:cNvSpPr>
                <a:spLocks/>
              </p:cNvSpPr>
              <p:nvPr/>
            </p:nvSpPr>
            <p:spPr bwMode="auto">
              <a:xfrm>
                <a:off x="3963" y="2571"/>
                <a:ext cx="16" cy="49"/>
              </a:xfrm>
              <a:custGeom>
                <a:avLst/>
                <a:gdLst>
                  <a:gd name="T0" fmla="*/ 3 w 16"/>
                  <a:gd name="T1" fmla="*/ 49 h 49"/>
                  <a:gd name="T2" fmla="*/ 0 w 16"/>
                  <a:gd name="T3" fmla="*/ 48 h 49"/>
                  <a:gd name="T4" fmla="*/ 12 w 16"/>
                  <a:gd name="T5" fmla="*/ 0 h 49"/>
                  <a:gd name="T6" fmla="*/ 16 w 16"/>
                  <a:gd name="T7" fmla="*/ 1 h 49"/>
                  <a:gd name="T8" fmla="*/ 3 w 16"/>
                  <a:gd name="T9" fmla="*/ 49 h 49"/>
                </a:gdLst>
                <a:ahLst/>
                <a:cxnLst>
                  <a:cxn ang="0">
                    <a:pos x="T0" y="T1"/>
                  </a:cxn>
                  <a:cxn ang="0">
                    <a:pos x="T2" y="T3"/>
                  </a:cxn>
                  <a:cxn ang="0">
                    <a:pos x="T4" y="T5"/>
                  </a:cxn>
                  <a:cxn ang="0">
                    <a:pos x="T6" y="T7"/>
                  </a:cxn>
                  <a:cxn ang="0">
                    <a:pos x="T8" y="T9"/>
                  </a:cxn>
                </a:cxnLst>
                <a:rect l="0" t="0" r="r" b="b"/>
                <a:pathLst>
                  <a:path w="16" h="49">
                    <a:moveTo>
                      <a:pt x="3" y="49"/>
                    </a:moveTo>
                    <a:lnTo>
                      <a:pt x="0" y="48"/>
                    </a:lnTo>
                    <a:lnTo>
                      <a:pt x="12" y="0"/>
                    </a:lnTo>
                    <a:lnTo>
                      <a:pt x="16" y="1"/>
                    </a:lnTo>
                    <a:lnTo>
                      <a:pt x="3" y="4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0" name="Freeform 745"/>
              <p:cNvSpPr>
                <a:spLocks/>
              </p:cNvSpPr>
              <p:nvPr/>
            </p:nvSpPr>
            <p:spPr bwMode="auto">
              <a:xfrm>
                <a:off x="4566" y="2457"/>
                <a:ext cx="75" cy="53"/>
              </a:xfrm>
              <a:custGeom>
                <a:avLst/>
                <a:gdLst>
                  <a:gd name="T0" fmla="*/ 0 w 75"/>
                  <a:gd name="T1" fmla="*/ 43 h 53"/>
                  <a:gd name="T2" fmla="*/ 6 w 75"/>
                  <a:gd name="T3" fmla="*/ 53 h 53"/>
                  <a:gd name="T4" fmla="*/ 75 w 75"/>
                  <a:gd name="T5" fmla="*/ 4 h 53"/>
                  <a:gd name="T6" fmla="*/ 73 w 75"/>
                  <a:gd name="T7" fmla="*/ 0 h 53"/>
                  <a:gd name="T8" fmla="*/ 0 w 75"/>
                  <a:gd name="T9" fmla="*/ 43 h 53"/>
                </a:gdLst>
                <a:ahLst/>
                <a:cxnLst>
                  <a:cxn ang="0">
                    <a:pos x="T0" y="T1"/>
                  </a:cxn>
                  <a:cxn ang="0">
                    <a:pos x="T2" y="T3"/>
                  </a:cxn>
                  <a:cxn ang="0">
                    <a:pos x="T4" y="T5"/>
                  </a:cxn>
                  <a:cxn ang="0">
                    <a:pos x="T6" y="T7"/>
                  </a:cxn>
                  <a:cxn ang="0">
                    <a:pos x="T8" y="T9"/>
                  </a:cxn>
                </a:cxnLst>
                <a:rect l="0" t="0" r="r" b="b"/>
                <a:pathLst>
                  <a:path w="75" h="53">
                    <a:moveTo>
                      <a:pt x="0" y="43"/>
                    </a:moveTo>
                    <a:lnTo>
                      <a:pt x="6" y="53"/>
                    </a:lnTo>
                    <a:lnTo>
                      <a:pt x="75" y="4"/>
                    </a:lnTo>
                    <a:lnTo>
                      <a:pt x="73" y="0"/>
                    </a:lnTo>
                    <a:lnTo>
                      <a:pt x="0" y="4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81" name="Freeform 746"/>
              <p:cNvSpPr>
                <a:spLocks/>
              </p:cNvSpPr>
              <p:nvPr/>
            </p:nvSpPr>
            <p:spPr bwMode="auto">
              <a:xfrm>
                <a:off x="4566" y="2457"/>
                <a:ext cx="75" cy="53"/>
              </a:xfrm>
              <a:custGeom>
                <a:avLst/>
                <a:gdLst>
                  <a:gd name="T0" fmla="*/ 0 w 75"/>
                  <a:gd name="T1" fmla="*/ 43 h 53"/>
                  <a:gd name="T2" fmla="*/ 6 w 75"/>
                  <a:gd name="T3" fmla="*/ 53 h 53"/>
                  <a:gd name="T4" fmla="*/ 75 w 75"/>
                  <a:gd name="T5" fmla="*/ 4 h 53"/>
                  <a:gd name="T6" fmla="*/ 73 w 75"/>
                  <a:gd name="T7" fmla="*/ 0 h 53"/>
                  <a:gd name="T8" fmla="*/ 0 w 75"/>
                  <a:gd name="T9" fmla="*/ 43 h 53"/>
                </a:gdLst>
                <a:ahLst/>
                <a:cxnLst>
                  <a:cxn ang="0">
                    <a:pos x="T0" y="T1"/>
                  </a:cxn>
                  <a:cxn ang="0">
                    <a:pos x="T2" y="T3"/>
                  </a:cxn>
                  <a:cxn ang="0">
                    <a:pos x="T4" y="T5"/>
                  </a:cxn>
                  <a:cxn ang="0">
                    <a:pos x="T6" y="T7"/>
                  </a:cxn>
                  <a:cxn ang="0">
                    <a:pos x="T8" y="T9"/>
                  </a:cxn>
                </a:cxnLst>
                <a:rect l="0" t="0" r="r" b="b"/>
                <a:pathLst>
                  <a:path w="75" h="53">
                    <a:moveTo>
                      <a:pt x="0" y="43"/>
                    </a:moveTo>
                    <a:lnTo>
                      <a:pt x="6" y="53"/>
                    </a:lnTo>
                    <a:lnTo>
                      <a:pt x="75" y="4"/>
                    </a:lnTo>
                    <a:lnTo>
                      <a:pt x="73" y="0"/>
                    </a:lnTo>
                    <a:lnTo>
                      <a:pt x="0" y="43"/>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2" name="Freeform 747"/>
              <p:cNvSpPr>
                <a:spLocks/>
              </p:cNvSpPr>
              <p:nvPr/>
            </p:nvSpPr>
            <p:spPr bwMode="auto">
              <a:xfrm>
                <a:off x="4630" y="2440"/>
                <a:ext cx="13" cy="17"/>
              </a:xfrm>
              <a:custGeom>
                <a:avLst/>
                <a:gdLst>
                  <a:gd name="T0" fmla="*/ 9 w 13"/>
                  <a:gd name="T1" fmla="*/ 17 h 17"/>
                  <a:gd name="T2" fmla="*/ 13 w 13"/>
                  <a:gd name="T3" fmla="*/ 15 h 17"/>
                  <a:gd name="T4" fmla="*/ 4 w 13"/>
                  <a:gd name="T5" fmla="*/ 0 h 17"/>
                  <a:gd name="T6" fmla="*/ 0 w 13"/>
                  <a:gd name="T7" fmla="*/ 2 h 17"/>
                  <a:gd name="T8" fmla="*/ 9 w 13"/>
                  <a:gd name="T9" fmla="*/ 17 h 17"/>
                </a:gdLst>
                <a:ahLst/>
                <a:cxnLst>
                  <a:cxn ang="0">
                    <a:pos x="T0" y="T1"/>
                  </a:cxn>
                  <a:cxn ang="0">
                    <a:pos x="T2" y="T3"/>
                  </a:cxn>
                  <a:cxn ang="0">
                    <a:pos x="T4" y="T5"/>
                  </a:cxn>
                  <a:cxn ang="0">
                    <a:pos x="T6" y="T7"/>
                  </a:cxn>
                  <a:cxn ang="0">
                    <a:pos x="T8" y="T9"/>
                  </a:cxn>
                </a:cxnLst>
                <a:rect l="0" t="0" r="r" b="b"/>
                <a:pathLst>
                  <a:path w="13" h="17">
                    <a:moveTo>
                      <a:pt x="9" y="17"/>
                    </a:moveTo>
                    <a:lnTo>
                      <a:pt x="13" y="15"/>
                    </a:lnTo>
                    <a:lnTo>
                      <a:pt x="4" y="0"/>
                    </a:lnTo>
                    <a:lnTo>
                      <a:pt x="0" y="2"/>
                    </a:lnTo>
                    <a:lnTo>
                      <a:pt x="9" y="1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83" name="Freeform 748"/>
              <p:cNvSpPr>
                <a:spLocks/>
              </p:cNvSpPr>
              <p:nvPr/>
            </p:nvSpPr>
            <p:spPr bwMode="auto">
              <a:xfrm>
                <a:off x="4630" y="2440"/>
                <a:ext cx="13" cy="17"/>
              </a:xfrm>
              <a:custGeom>
                <a:avLst/>
                <a:gdLst>
                  <a:gd name="T0" fmla="*/ 9 w 13"/>
                  <a:gd name="T1" fmla="*/ 17 h 17"/>
                  <a:gd name="T2" fmla="*/ 13 w 13"/>
                  <a:gd name="T3" fmla="*/ 15 h 17"/>
                  <a:gd name="T4" fmla="*/ 4 w 13"/>
                  <a:gd name="T5" fmla="*/ 0 h 17"/>
                  <a:gd name="T6" fmla="*/ 0 w 13"/>
                  <a:gd name="T7" fmla="*/ 2 h 17"/>
                  <a:gd name="T8" fmla="*/ 9 w 13"/>
                  <a:gd name="T9" fmla="*/ 17 h 17"/>
                </a:gdLst>
                <a:ahLst/>
                <a:cxnLst>
                  <a:cxn ang="0">
                    <a:pos x="T0" y="T1"/>
                  </a:cxn>
                  <a:cxn ang="0">
                    <a:pos x="T2" y="T3"/>
                  </a:cxn>
                  <a:cxn ang="0">
                    <a:pos x="T4" y="T5"/>
                  </a:cxn>
                  <a:cxn ang="0">
                    <a:pos x="T6" y="T7"/>
                  </a:cxn>
                  <a:cxn ang="0">
                    <a:pos x="T8" y="T9"/>
                  </a:cxn>
                </a:cxnLst>
                <a:rect l="0" t="0" r="r" b="b"/>
                <a:pathLst>
                  <a:path w="13" h="17">
                    <a:moveTo>
                      <a:pt x="9" y="17"/>
                    </a:moveTo>
                    <a:lnTo>
                      <a:pt x="13" y="15"/>
                    </a:lnTo>
                    <a:lnTo>
                      <a:pt x="4" y="0"/>
                    </a:lnTo>
                    <a:lnTo>
                      <a:pt x="0" y="2"/>
                    </a:lnTo>
                    <a:lnTo>
                      <a:pt x="9" y="17"/>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4" name="Freeform 749"/>
              <p:cNvSpPr>
                <a:spLocks/>
              </p:cNvSpPr>
              <p:nvPr/>
            </p:nvSpPr>
            <p:spPr bwMode="auto">
              <a:xfrm>
                <a:off x="4548" y="2402"/>
                <a:ext cx="84" cy="84"/>
              </a:xfrm>
              <a:custGeom>
                <a:avLst/>
                <a:gdLst>
                  <a:gd name="T0" fmla="*/ 11 w 84"/>
                  <a:gd name="T1" fmla="*/ 84 h 84"/>
                  <a:gd name="T2" fmla="*/ 0 w 84"/>
                  <a:gd name="T3" fmla="*/ 73 h 84"/>
                  <a:gd name="T4" fmla="*/ 42 w 84"/>
                  <a:gd name="T5" fmla="*/ 0 h 84"/>
                  <a:gd name="T6" fmla="*/ 84 w 84"/>
                  <a:gd name="T7" fmla="*/ 42 h 84"/>
                  <a:gd name="T8" fmla="*/ 11 w 84"/>
                  <a:gd name="T9" fmla="*/ 84 h 84"/>
                </a:gdLst>
                <a:ahLst/>
                <a:cxnLst>
                  <a:cxn ang="0">
                    <a:pos x="T0" y="T1"/>
                  </a:cxn>
                  <a:cxn ang="0">
                    <a:pos x="T2" y="T3"/>
                  </a:cxn>
                  <a:cxn ang="0">
                    <a:pos x="T4" y="T5"/>
                  </a:cxn>
                  <a:cxn ang="0">
                    <a:pos x="T6" y="T7"/>
                  </a:cxn>
                  <a:cxn ang="0">
                    <a:pos x="T8" y="T9"/>
                  </a:cxn>
                </a:cxnLst>
                <a:rect l="0" t="0" r="r" b="b"/>
                <a:pathLst>
                  <a:path w="84" h="84">
                    <a:moveTo>
                      <a:pt x="11" y="84"/>
                    </a:moveTo>
                    <a:lnTo>
                      <a:pt x="0" y="73"/>
                    </a:lnTo>
                    <a:lnTo>
                      <a:pt x="42" y="0"/>
                    </a:lnTo>
                    <a:lnTo>
                      <a:pt x="84" y="42"/>
                    </a:lnTo>
                    <a:lnTo>
                      <a:pt x="11" y="8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85" name="Freeform 750"/>
              <p:cNvSpPr>
                <a:spLocks/>
              </p:cNvSpPr>
              <p:nvPr/>
            </p:nvSpPr>
            <p:spPr bwMode="auto">
              <a:xfrm>
                <a:off x="4548" y="2402"/>
                <a:ext cx="84" cy="84"/>
              </a:xfrm>
              <a:custGeom>
                <a:avLst/>
                <a:gdLst>
                  <a:gd name="T0" fmla="*/ 11 w 84"/>
                  <a:gd name="T1" fmla="*/ 84 h 84"/>
                  <a:gd name="T2" fmla="*/ 0 w 84"/>
                  <a:gd name="T3" fmla="*/ 73 h 84"/>
                  <a:gd name="T4" fmla="*/ 42 w 84"/>
                  <a:gd name="T5" fmla="*/ 0 h 84"/>
                  <a:gd name="T6" fmla="*/ 84 w 84"/>
                  <a:gd name="T7" fmla="*/ 42 h 84"/>
                  <a:gd name="T8" fmla="*/ 11 w 84"/>
                  <a:gd name="T9" fmla="*/ 84 h 84"/>
                </a:gdLst>
                <a:ahLst/>
                <a:cxnLst>
                  <a:cxn ang="0">
                    <a:pos x="T0" y="T1"/>
                  </a:cxn>
                  <a:cxn ang="0">
                    <a:pos x="T2" y="T3"/>
                  </a:cxn>
                  <a:cxn ang="0">
                    <a:pos x="T4" y="T5"/>
                  </a:cxn>
                  <a:cxn ang="0">
                    <a:pos x="T6" y="T7"/>
                  </a:cxn>
                  <a:cxn ang="0">
                    <a:pos x="T8" y="T9"/>
                  </a:cxn>
                </a:cxnLst>
                <a:rect l="0" t="0" r="r" b="b"/>
                <a:pathLst>
                  <a:path w="84" h="84">
                    <a:moveTo>
                      <a:pt x="11" y="84"/>
                    </a:moveTo>
                    <a:lnTo>
                      <a:pt x="0" y="73"/>
                    </a:lnTo>
                    <a:lnTo>
                      <a:pt x="42" y="0"/>
                    </a:lnTo>
                    <a:lnTo>
                      <a:pt x="84" y="42"/>
                    </a:lnTo>
                    <a:lnTo>
                      <a:pt x="11" y="8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6" name="Freeform 751"/>
              <p:cNvSpPr>
                <a:spLocks/>
              </p:cNvSpPr>
              <p:nvPr/>
            </p:nvSpPr>
            <p:spPr bwMode="auto">
              <a:xfrm>
                <a:off x="4533" y="2393"/>
                <a:ext cx="57" cy="82"/>
              </a:xfrm>
              <a:custGeom>
                <a:avLst/>
                <a:gdLst>
                  <a:gd name="T0" fmla="*/ 0 w 57"/>
                  <a:gd name="T1" fmla="*/ 74 h 82"/>
                  <a:gd name="T2" fmla="*/ 42 w 57"/>
                  <a:gd name="T3" fmla="*/ 0 h 82"/>
                  <a:gd name="T4" fmla="*/ 57 w 57"/>
                  <a:gd name="T5" fmla="*/ 9 h 82"/>
                  <a:gd name="T6" fmla="*/ 15 w 57"/>
                  <a:gd name="T7" fmla="*/ 82 h 82"/>
                  <a:gd name="T8" fmla="*/ 0 w 57"/>
                  <a:gd name="T9" fmla="*/ 74 h 82"/>
                </a:gdLst>
                <a:ahLst/>
                <a:cxnLst>
                  <a:cxn ang="0">
                    <a:pos x="T0" y="T1"/>
                  </a:cxn>
                  <a:cxn ang="0">
                    <a:pos x="T2" y="T3"/>
                  </a:cxn>
                  <a:cxn ang="0">
                    <a:pos x="T4" y="T5"/>
                  </a:cxn>
                  <a:cxn ang="0">
                    <a:pos x="T6" y="T7"/>
                  </a:cxn>
                  <a:cxn ang="0">
                    <a:pos x="T8" y="T9"/>
                  </a:cxn>
                </a:cxnLst>
                <a:rect l="0" t="0" r="r" b="b"/>
                <a:pathLst>
                  <a:path w="57" h="82">
                    <a:moveTo>
                      <a:pt x="0" y="74"/>
                    </a:moveTo>
                    <a:lnTo>
                      <a:pt x="42" y="0"/>
                    </a:lnTo>
                    <a:lnTo>
                      <a:pt x="57" y="9"/>
                    </a:lnTo>
                    <a:lnTo>
                      <a:pt x="15" y="82"/>
                    </a:lnTo>
                    <a:lnTo>
                      <a:pt x="0" y="7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87" name="Freeform 752"/>
              <p:cNvSpPr>
                <a:spLocks/>
              </p:cNvSpPr>
              <p:nvPr/>
            </p:nvSpPr>
            <p:spPr bwMode="auto">
              <a:xfrm>
                <a:off x="4533" y="2393"/>
                <a:ext cx="57" cy="82"/>
              </a:xfrm>
              <a:custGeom>
                <a:avLst/>
                <a:gdLst>
                  <a:gd name="T0" fmla="*/ 0 w 57"/>
                  <a:gd name="T1" fmla="*/ 74 h 82"/>
                  <a:gd name="T2" fmla="*/ 42 w 57"/>
                  <a:gd name="T3" fmla="*/ 0 h 82"/>
                  <a:gd name="T4" fmla="*/ 57 w 57"/>
                  <a:gd name="T5" fmla="*/ 9 h 82"/>
                  <a:gd name="T6" fmla="*/ 15 w 57"/>
                  <a:gd name="T7" fmla="*/ 82 h 82"/>
                  <a:gd name="T8" fmla="*/ 0 w 57"/>
                  <a:gd name="T9" fmla="*/ 74 h 82"/>
                </a:gdLst>
                <a:ahLst/>
                <a:cxnLst>
                  <a:cxn ang="0">
                    <a:pos x="T0" y="T1"/>
                  </a:cxn>
                  <a:cxn ang="0">
                    <a:pos x="T2" y="T3"/>
                  </a:cxn>
                  <a:cxn ang="0">
                    <a:pos x="T4" y="T5"/>
                  </a:cxn>
                  <a:cxn ang="0">
                    <a:pos x="T6" y="T7"/>
                  </a:cxn>
                  <a:cxn ang="0">
                    <a:pos x="T8" y="T9"/>
                  </a:cxn>
                </a:cxnLst>
                <a:rect l="0" t="0" r="r" b="b"/>
                <a:pathLst>
                  <a:path w="57" h="82">
                    <a:moveTo>
                      <a:pt x="0" y="74"/>
                    </a:moveTo>
                    <a:lnTo>
                      <a:pt x="42" y="0"/>
                    </a:lnTo>
                    <a:lnTo>
                      <a:pt x="57" y="9"/>
                    </a:lnTo>
                    <a:lnTo>
                      <a:pt x="15" y="82"/>
                    </a:lnTo>
                    <a:lnTo>
                      <a:pt x="0" y="7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8" name="Line 753"/>
              <p:cNvSpPr>
                <a:spLocks noChangeShapeType="1"/>
              </p:cNvSpPr>
              <p:nvPr/>
            </p:nvSpPr>
            <p:spPr bwMode="auto">
              <a:xfrm flipV="1">
                <a:off x="4533" y="2402"/>
                <a:ext cx="57"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89" name="Line 754"/>
              <p:cNvSpPr>
                <a:spLocks noChangeShapeType="1"/>
              </p:cNvSpPr>
              <p:nvPr/>
            </p:nvSpPr>
            <p:spPr bwMode="auto">
              <a:xfrm flipV="1">
                <a:off x="4548" y="2393"/>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0" name="Freeform 755"/>
              <p:cNvSpPr>
                <a:spLocks/>
              </p:cNvSpPr>
              <p:nvPr/>
            </p:nvSpPr>
            <p:spPr bwMode="auto">
              <a:xfrm>
                <a:off x="4558" y="2442"/>
                <a:ext cx="80" cy="57"/>
              </a:xfrm>
              <a:custGeom>
                <a:avLst/>
                <a:gdLst>
                  <a:gd name="T0" fmla="*/ 0 w 80"/>
                  <a:gd name="T1" fmla="*/ 42 h 57"/>
                  <a:gd name="T2" fmla="*/ 72 w 80"/>
                  <a:gd name="T3" fmla="*/ 0 h 57"/>
                  <a:gd name="T4" fmla="*/ 80 w 80"/>
                  <a:gd name="T5" fmla="*/ 15 h 57"/>
                  <a:gd name="T6" fmla="*/ 8 w 80"/>
                  <a:gd name="T7" fmla="*/ 57 h 57"/>
                  <a:gd name="T8" fmla="*/ 0 w 80"/>
                  <a:gd name="T9" fmla="*/ 42 h 57"/>
                </a:gdLst>
                <a:ahLst/>
                <a:cxnLst>
                  <a:cxn ang="0">
                    <a:pos x="T0" y="T1"/>
                  </a:cxn>
                  <a:cxn ang="0">
                    <a:pos x="T2" y="T3"/>
                  </a:cxn>
                  <a:cxn ang="0">
                    <a:pos x="T4" y="T5"/>
                  </a:cxn>
                  <a:cxn ang="0">
                    <a:pos x="T6" y="T7"/>
                  </a:cxn>
                  <a:cxn ang="0">
                    <a:pos x="T8" y="T9"/>
                  </a:cxn>
                </a:cxnLst>
                <a:rect l="0" t="0" r="r" b="b"/>
                <a:pathLst>
                  <a:path w="80" h="57">
                    <a:moveTo>
                      <a:pt x="0" y="42"/>
                    </a:moveTo>
                    <a:lnTo>
                      <a:pt x="72" y="0"/>
                    </a:lnTo>
                    <a:lnTo>
                      <a:pt x="80" y="15"/>
                    </a:lnTo>
                    <a:lnTo>
                      <a:pt x="8" y="57"/>
                    </a:lnTo>
                    <a:lnTo>
                      <a:pt x="0" y="4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91" name="Freeform 756"/>
              <p:cNvSpPr>
                <a:spLocks/>
              </p:cNvSpPr>
              <p:nvPr/>
            </p:nvSpPr>
            <p:spPr bwMode="auto">
              <a:xfrm>
                <a:off x="4558" y="2442"/>
                <a:ext cx="80" cy="57"/>
              </a:xfrm>
              <a:custGeom>
                <a:avLst/>
                <a:gdLst>
                  <a:gd name="T0" fmla="*/ 0 w 80"/>
                  <a:gd name="T1" fmla="*/ 42 h 57"/>
                  <a:gd name="T2" fmla="*/ 72 w 80"/>
                  <a:gd name="T3" fmla="*/ 0 h 57"/>
                  <a:gd name="T4" fmla="*/ 80 w 80"/>
                  <a:gd name="T5" fmla="*/ 15 h 57"/>
                  <a:gd name="T6" fmla="*/ 8 w 80"/>
                  <a:gd name="T7" fmla="*/ 57 h 57"/>
                  <a:gd name="T8" fmla="*/ 0 w 80"/>
                  <a:gd name="T9" fmla="*/ 42 h 57"/>
                </a:gdLst>
                <a:ahLst/>
                <a:cxnLst>
                  <a:cxn ang="0">
                    <a:pos x="T0" y="T1"/>
                  </a:cxn>
                  <a:cxn ang="0">
                    <a:pos x="T2" y="T3"/>
                  </a:cxn>
                  <a:cxn ang="0">
                    <a:pos x="T4" y="T5"/>
                  </a:cxn>
                  <a:cxn ang="0">
                    <a:pos x="T6" y="T7"/>
                  </a:cxn>
                  <a:cxn ang="0">
                    <a:pos x="T8" y="T9"/>
                  </a:cxn>
                </a:cxnLst>
                <a:rect l="0" t="0" r="r" b="b"/>
                <a:pathLst>
                  <a:path w="80" h="57">
                    <a:moveTo>
                      <a:pt x="0" y="42"/>
                    </a:moveTo>
                    <a:lnTo>
                      <a:pt x="72" y="0"/>
                    </a:lnTo>
                    <a:lnTo>
                      <a:pt x="80" y="15"/>
                    </a:lnTo>
                    <a:lnTo>
                      <a:pt x="8" y="57"/>
                    </a:lnTo>
                    <a:lnTo>
                      <a:pt x="0" y="4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2" name="Line 757"/>
              <p:cNvSpPr>
                <a:spLocks noChangeShapeType="1"/>
              </p:cNvSpPr>
              <p:nvPr/>
            </p:nvSpPr>
            <p:spPr bwMode="auto">
              <a:xfrm flipV="1">
                <a:off x="4558" y="2457"/>
                <a:ext cx="80" cy="2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3" name="Line 758"/>
              <p:cNvSpPr>
                <a:spLocks noChangeShapeType="1"/>
              </p:cNvSpPr>
              <p:nvPr/>
            </p:nvSpPr>
            <p:spPr bwMode="auto">
              <a:xfrm flipV="1">
                <a:off x="4566" y="2442"/>
                <a:ext cx="64" cy="57"/>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4" name="Freeform 759"/>
              <p:cNvSpPr>
                <a:spLocks/>
              </p:cNvSpPr>
              <p:nvPr/>
            </p:nvSpPr>
            <p:spPr bwMode="auto">
              <a:xfrm>
                <a:off x="4523" y="2392"/>
                <a:ext cx="52" cy="75"/>
              </a:xfrm>
              <a:custGeom>
                <a:avLst/>
                <a:gdLst>
                  <a:gd name="T0" fmla="*/ 10 w 52"/>
                  <a:gd name="T1" fmla="*/ 75 h 75"/>
                  <a:gd name="T2" fmla="*/ 0 w 52"/>
                  <a:gd name="T3" fmla="*/ 69 h 75"/>
                  <a:gd name="T4" fmla="*/ 48 w 52"/>
                  <a:gd name="T5" fmla="*/ 0 h 75"/>
                  <a:gd name="T6" fmla="*/ 52 w 52"/>
                  <a:gd name="T7" fmla="*/ 1 h 75"/>
                  <a:gd name="T8" fmla="*/ 10 w 52"/>
                  <a:gd name="T9" fmla="*/ 75 h 75"/>
                </a:gdLst>
                <a:ahLst/>
                <a:cxnLst>
                  <a:cxn ang="0">
                    <a:pos x="T0" y="T1"/>
                  </a:cxn>
                  <a:cxn ang="0">
                    <a:pos x="T2" y="T3"/>
                  </a:cxn>
                  <a:cxn ang="0">
                    <a:pos x="T4" y="T5"/>
                  </a:cxn>
                  <a:cxn ang="0">
                    <a:pos x="T6" y="T7"/>
                  </a:cxn>
                  <a:cxn ang="0">
                    <a:pos x="T8" y="T9"/>
                  </a:cxn>
                </a:cxnLst>
                <a:rect l="0" t="0" r="r" b="b"/>
                <a:pathLst>
                  <a:path w="52" h="75">
                    <a:moveTo>
                      <a:pt x="10" y="75"/>
                    </a:moveTo>
                    <a:lnTo>
                      <a:pt x="0" y="69"/>
                    </a:lnTo>
                    <a:lnTo>
                      <a:pt x="48" y="0"/>
                    </a:lnTo>
                    <a:lnTo>
                      <a:pt x="52" y="1"/>
                    </a:lnTo>
                    <a:lnTo>
                      <a:pt x="10" y="7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95" name="Freeform 760"/>
              <p:cNvSpPr>
                <a:spLocks/>
              </p:cNvSpPr>
              <p:nvPr/>
            </p:nvSpPr>
            <p:spPr bwMode="auto">
              <a:xfrm>
                <a:off x="4523" y="2392"/>
                <a:ext cx="52" cy="75"/>
              </a:xfrm>
              <a:custGeom>
                <a:avLst/>
                <a:gdLst>
                  <a:gd name="T0" fmla="*/ 10 w 52"/>
                  <a:gd name="T1" fmla="*/ 75 h 75"/>
                  <a:gd name="T2" fmla="*/ 0 w 52"/>
                  <a:gd name="T3" fmla="*/ 69 h 75"/>
                  <a:gd name="T4" fmla="*/ 48 w 52"/>
                  <a:gd name="T5" fmla="*/ 0 h 75"/>
                  <a:gd name="T6" fmla="*/ 52 w 52"/>
                  <a:gd name="T7" fmla="*/ 1 h 75"/>
                  <a:gd name="T8" fmla="*/ 10 w 52"/>
                  <a:gd name="T9" fmla="*/ 75 h 75"/>
                </a:gdLst>
                <a:ahLst/>
                <a:cxnLst>
                  <a:cxn ang="0">
                    <a:pos x="T0" y="T1"/>
                  </a:cxn>
                  <a:cxn ang="0">
                    <a:pos x="T2" y="T3"/>
                  </a:cxn>
                  <a:cxn ang="0">
                    <a:pos x="T4" y="T5"/>
                  </a:cxn>
                  <a:cxn ang="0">
                    <a:pos x="T6" y="T7"/>
                  </a:cxn>
                  <a:cxn ang="0">
                    <a:pos x="T8" y="T9"/>
                  </a:cxn>
                </a:cxnLst>
                <a:rect l="0" t="0" r="r" b="b"/>
                <a:pathLst>
                  <a:path w="52" h="75">
                    <a:moveTo>
                      <a:pt x="10" y="75"/>
                    </a:moveTo>
                    <a:lnTo>
                      <a:pt x="0" y="69"/>
                    </a:lnTo>
                    <a:lnTo>
                      <a:pt x="48" y="0"/>
                    </a:lnTo>
                    <a:lnTo>
                      <a:pt x="52" y="1"/>
                    </a:lnTo>
                    <a:lnTo>
                      <a:pt x="10" y="7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6" name="Freeform 761"/>
              <p:cNvSpPr>
                <a:spLocks/>
              </p:cNvSpPr>
              <p:nvPr/>
            </p:nvSpPr>
            <p:spPr bwMode="auto">
              <a:xfrm>
                <a:off x="4575" y="2389"/>
                <a:ext cx="17" cy="13"/>
              </a:xfrm>
              <a:custGeom>
                <a:avLst/>
                <a:gdLst>
                  <a:gd name="T0" fmla="*/ 0 w 17"/>
                  <a:gd name="T1" fmla="*/ 4 h 13"/>
                  <a:gd name="T2" fmla="*/ 2 w 17"/>
                  <a:gd name="T3" fmla="*/ 0 h 13"/>
                  <a:gd name="T4" fmla="*/ 17 w 17"/>
                  <a:gd name="T5" fmla="*/ 9 h 13"/>
                  <a:gd name="T6" fmla="*/ 15 w 17"/>
                  <a:gd name="T7" fmla="*/ 13 h 13"/>
                  <a:gd name="T8" fmla="*/ 0 w 17"/>
                  <a:gd name="T9" fmla="*/ 4 h 13"/>
                </a:gdLst>
                <a:ahLst/>
                <a:cxnLst>
                  <a:cxn ang="0">
                    <a:pos x="T0" y="T1"/>
                  </a:cxn>
                  <a:cxn ang="0">
                    <a:pos x="T2" y="T3"/>
                  </a:cxn>
                  <a:cxn ang="0">
                    <a:pos x="T4" y="T5"/>
                  </a:cxn>
                  <a:cxn ang="0">
                    <a:pos x="T6" y="T7"/>
                  </a:cxn>
                  <a:cxn ang="0">
                    <a:pos x="T8" y="T9"/>
                  </a:cxn>
                </a:cxnLst>
                <a:rect l="0" t="0" r="r" b="b"/>
                <a:pathLst>
                  <a:path w="17" h="13">
                    <a:moveTo>
                      <a:pt x="0" y="4"/>
                    </a:moveTo>
                    <a:lnTo>
                      <a:pt x="2" y="0"/>
                    </a:lnTo>
                    <a:lnTo>
                      <a:pt x="17" y="9"/>
                    </a:lnTo>
                    <a:lnTo>
                      <a:pt x="15" y="13"/>
                    </a:lnTo>
                    <a:lnTo>
                      <a:pt x="0" y="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97" name="Freeform 762"/>
              <p:cNvSpPr>
                <a:spLocks/>
              </p:cNvSpPr>
              <p:nvPr/>
            </p:nvSpPr>
            <p:spPr bwMode="auto">
              <a:xfrm>
                <a:off x="4575" y="2389"/>
                <a:ext cx="17" cy="13"/>
              </a:xfrm>
              <a:custGeom>
                <a:avLst/>
                <a:gdLst>
                  <a:gd name="T0" fmla="*/ 0 w 17"/>
                  <a:gd name="T1" fmla="*/ 4 h 13"/>
                  <a:gd name="T2" fmla="*/ 2 w 17"/>
                  <a:gd name="T3" fmla="*/ 0 h 13"/>
                  <a:gd name="T4" fmla="*/ 17 w 17"/>
                  <a:gd name="T5" fmla="*/ 9 h 13"/>
                  <a:gd name="T6" fmla="*/ 15 w 17"/>
                  <a:gd name="T7" fmla="*/ 13 h 13"/>
                  <a:gd name="T8" fmla="*/ 0 w 17"/>
                  <a:gd name="T9" fmla="*/ 4 h 13"/>
                </a:gdLst>
                <a:ahLst/>
                <a:cxnLst>
                  <a:cxn ang="0">
                    <a:pos x="T0" y="T1"/>
                  </a:cxn>
                  <a:cxn ang="0">
                    <a:pos x="T2" y="T3"/>
                  </a:cxn>
                  <a:cxn ang="0">
                    <a:pos x="T4" y="T5"/>
                  </a:cxn>
                  <a:cxn ang="0">
                    <a:pos x="T6" y="T7"/>
                  </a:cxn>
                  <a:cxn ang="0">
                    <a:pos x="T8" y="T9"/>
                  </a:cxn>
                </a:cxnLst>
                <a:rect l="0" t="0" r="r" b="b"/>
                <a:pathLst>
                  <a:path w="17" h="13">
                    <a:moveTo>
                      <a:pt x="0" y="4"/>
                    </a:moveTo>
                    <a:lnTo>
                      <a:pt x="2" y="0"/>
                    </a:lnTo>
                    <a:lnTo>
                      <a:pt x="17" y="9"/>
                    </a:lnTo>
                    <a:lnTo>
                      <a:pt x="15" y="13"/>
                    </a:lnTo>
                    <a:lnTo>
                      <a:pt x="0" y="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98" name="Freeform 763"/>
              <p:cNvSpPr>
                <a:spLocks/>
              </p:cNvSpPr>
              <p:nvPr/>
            </p:nvSpPr>
            <p:spPr bwMode="auto">
              <a:xfrm>
                <a:off x="4593" y="2401"/>
                <a:ext cx="37" cy="37"/>
              </a:xfrm>
              <a:custGeom>
                <a:avLst/>
                <a:gdLst>
                  <a:gd name="T0" fmla="*/ 0 w 37"/>
                  <a:gd name="T1" fmla="*/ 2 h 37"/>
                  <a:gd name="T2" fmla="*/ 3 w 37"/>
                  <a:gd name="T3" fmla="*/ 0 h 37"/>
                  <a:gd name="T4" fmla="*/ 37 w 37"/>
                  <a:gd name="T5" fmla="*/ 35 h 37"/>
                  <a:gd name="T6" fmla="*/ 35 w 37"/>
                  <a:gd name="T7" fmla="*/ 37 h 37"/>
                  <a:gd name="T8" fmla="*/ 0 w 37"/>
                  <a:gd name="T9" fmla="*/ 2 h 37"/>
                </a:gdLst>
                <a:ahLst/>
                <a:cxnLst>
                  <a:cxn ang="0">
                    <a:pos x="T0" y="T1"/>
                  </a:cxn>
                  <a:cxn ang="0">
                    <a:pos x="T2" y="T3"/>
                  </a:cxn>
                  <a:cxn ang="0">
                    <a:pos x="T4" y="T5"/>
                  </a:cxn>
                  <a:cxn ang="0">
                    <a:pos x="T6" y="T7"/>
                  </a:cxn>
                  <a:cxn ang="0">
                    <a:pos x="T8" y="T9"/>
                  </a:cxn>
                </a:cxnLst>
                <a:rect l="0" t="0" r="r" b="b"/>
                <a:pathLst>
                  <a:path w="37" h="37">
                    <a:moveTo>
                      <a:pt x="0" y="2"/>
                    </a:moveTo>
                    <a:lnTo>
                      <a:pt x="3" y="0"/>
                    </a:lnTo>
                    <a:lnTo>
                      <a:pt x="37" y="35"/>
                    </a:lnTo>
                    <a:lnTo>
                      <a:pt x="35" y="37"/>
                    </a:lnTo>
                    <a:lnTo>
                      <a:pt x="0" y="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799" name="Freeform 764"/>
              <p:cNvSpPr>
                <a:spLocks/>
              </p:cNvSpPr>
              <p:nvPr/>
            </p:nvSpPr>
            <p:spPr bwMode="auto">
              <a:xfrm>
                <a:off x="4593" y="2401"/>
                <a:ext cx="37" cy="37"/>
              </a:xfrm>
              <a:custGeom>
                <a:avLst/>
                <a:gdLst>
                  <a:gd name="T0" fmla="*/ 0 w 37"/>
                  <a:gd name="T1" fmla="*/ 2 h 37"/>
                  <a:gd name="T2" fmla="*/ 3 w 37"/>
                  <a:gd name="T3" fmla="*/ 0 h 37"/>
                  <a:gd name="T4" fmla="*/ 37 w 37"/>
                  <a:gd name="T5" fmla="*/ 35 h 37"/>
                  <a:gd name="T6" fmla="*/ 35 w 37"/>
                  <a:gd name="T7" fmla="*/ 37 h 37"/>
                  <a:gd name="T8" fmla="*/ 0 w 37"/>
                  <a:gd name="T9" fmla="*/ 2 h 37"/>
                </a:gdLst>
                <a:ahLst/>
                <a:cxnLst>
                  <a:cxn ang="0">
                    <a:pos x="T0" y="T1"/>
                  </a:cxn>
                  <a:cxn ang="0">
                    <a:pos x="T2" y="T3"/>
                  </a:cxn>
                  <a:cxn ang="0">
                    <a:pos x="T4" y="T5"/>
                  </a:cxn>
                  <a:cxn ang="0">
                    <a:pos x="T6" y="T7"/>
                  </a:cxn>
                  <a:cxn ang="0">
                    <a:pos x="T8" y="T9"/>
                  </a:cxn>
                </a:cxnLst>
                <a:rect l="0" t="0" r="r" b="b"/>
                <a:pathLst>
                  <a:path w="37" h="37">
                    <a:moveTo>
                      <a:pt x="0" y="2"/>
                    </a:moveTo>
                    <a:lnTo>
                      <a:pt x="3" y="0"/>
                    </a:lnTo>
                    <a:lnTo>
                      <a:pt x="37" y="35"/>
                    </a:lnTo>
                    <a:lnTo>
                      <a:pt x="35" y="37"/>
                    </a:lnTo>
                    <a:lnTo>
                      <a:pt x="0" y="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0" name="Freeform 765"/>
              <p:cNvSpPr>
                <a:spLocks/>
              </p:cNvSpPr>
              <p:nvPr/>
            </p:nvSpPr>
            <p:spPr bwMode="auto">
              <a:xfrm>
                <a:off x="4384" y="2315"/>
                <a:ext cx="11" cy="85"/>
              </a:xfrm>
              <a:custGeom>
                <a:avLst/>
                <a:gdLst>
                  <a:gd name="T0" fmla="*/ 11 w 11"/>
                  <a:gd name="T1" fmla="*/ 85 h 85"/>
                  <a:gd name="T2" fmla="*/ 0 w 11"/>
                  <a:gd name="T3" fmla="*/ 85 h 85"/>
                  <a:gd name="T4" fmla="*/ 7 w 11"/>
                  <a:gd name="T5" fmla="*/ 1 h 85"/>
                  <a:gd name="T6" fmla="*/ 11 w 11"/>
                  <a:gd name="T7" fmla="*/ 0 h 85"/>
                  <a:gd name="T8" fmla="*/ 11 w 11"/>
                  <a:gd name="T9" fmla="*/ 85 h 85"/>
                </a:gdLst>
                <a:ahLst/>
                <a:cxnLst>
                  <a:cxn ang="0">
                    <a:pos x="T0" y="T1"/>
                  </a:cxn>
                  <a:cxn ang="0">
                    <a:pos x="T2" y="T3"/>
                  </a:cxn>
                  <a:cxn ang="0">
                    <a:pos x="T4" y="T5"/>
                  </a:cxn>
                  <a:cxn ang="0">
                    <a:pos x="T6" y="T7"/>
                  </a:cxn>
                  <a:cxn ang="0">
                    <a:pos x="T8" y="T9"/>
                  </a:cxn>
                </a:cxnLst>
                <a:rect l="0" t="0" r="r" b="b"/>
                <a:pathLst>
                  <a:path w="11" h="85">
                    <a:moveTo>
                      <a:pt x="11" y="85"/>
                    </a:moveTo>
                    <a:lnTo>
                      <a:pt x="0" y="85"/>
                    </a:lnTo>
                    <a:lnTo>
                      <a:pt x="7" y="1"/>
                    </a:lnTo>
                    <a:lnTo>
                      <a:pt x="11" y="0"/>
                    </a:lnTo>
                    <a:lnTo>
                      <a:pt x="11" y="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01" name="Freeform 766"/>
              <p:cNvSpPr>
                <a:spLocks/>
              </p:cNvSpPr>
              <p:nvPr/>
            </p:nvSpPr>
            <p:spPr bwMode="auto">
              <a:xfrm>
                <a:off x="4384" y="2315"/>
                <a:ext cx="11" cy="85"/>
              </a:xfrm>
              <a:custGeom>
                <a:avLst/>
                <a:gdLst>
                  <a:gd name="T0" fmla="*/ 11 w 11"/>
                  <a:gd name="T1" fmla="*/ 85 h 85"/>
                  <a:gd name="T2" fmla="*/ 0 w 11"/>
                  <a:gd name="T3" fmla="*/ 85 h 85"/>
                  <a:gd name="T4" fmla="*/ 7 w 11"/>
                  <a:gd name="T5" fmla="*/ 1 h 85"/>
                  <a:gd name="T6" fmla="*/ 11 w 11"/>
                  <a:gd name="T7" fmla="*/ 0 h 85"/>
                  <a:gd name="T8" fmla="*/ 11 w 11"/>
                  <a:gd name="T9" fmla="*/ 85 h 85"/>
                </a:gdLst>
                <a:ahLst/>
                <a:cxnLst>
                  <a:cxn ang="0">
                    <a:pos x="T0" y="T1"/>
                  </a:cxn>
                  <a:cxn ang="0">
                    <a:pos x="T2" y="T3"/>
                  </a:cxn>
                  <a:cxn ang="0">
                    <a:pos x="T4" y="T5"/>
                  </a:cxn>
                  <a:cxn ang="0">
                    <a:pos x="T6" y="T7"/>
                  </a:cxn>
                  <a:cxn ang="0">
                    <a:pos x="T8" y="T9"/>
                  </a:cxn>
                </a:cxnLst>
                <a:rect l="0" t="0" r="r" b="b"/>
                <a:pathLst>
                  <a:path w="11" h="85">
                    <a:moveTo>
                      <a:pt x="11" y="85"/>
                    </a:moveTo>
                    <a:lnTo>
                      <a:pt x="0" y="85"/>
                    </a:lnTo>
                    <a:lnTo>
                      <a:pt x="7" y="1"/>
                    </a:lnTo>
                    <a:lnTo>
                      <a:pt x="11" y="0"/>
                    </a:lnTo>
                    <a:lnTo>
                      <a:pt x="11"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2" name="Rectangle 767"/>
              <p:cNvSpPr>
                <a:spLocks noChangeArrowheads="1"/>
              </p:cNvSpPr>
              <p:nvPr/>
            </p:nvSpPr>
            <p:spPr bwMode="auto">
              <a:xfrm>
                <a:off x="4395" y="2310"/>
                <a:ext cx="17" cy="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03" name="Rectangle 768"/>
              <p:cNvSpPr>
                <a:spLocks noChangeArrowheads="1"/>
              </p:cNvSpPr>
              <p:nvPr/>
            </p:nvSpPr>
            <p:spPr bwMode="auto">
              <a:xfrm>
                <a:off x="4395" y="2310"/>
                <a:ext cx="17"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4" name="Freeform 769"/>
              <p:cNvSpPr>
                <a:spLocks/>
              </p:cNvSpPr>
              <p:nvPr/>
            </p:nvSpPr>
            <p:spPr bwMode="auto">
              <a:xfrm>
                <a:off x="4411" y="2315"/>
                <a:ext cx="56" cy="89"/>
              </a:xfrm>
              <a:custGeom>
                <a:avLst/>
                <a:gdLst>
                  <a:gd name="T0" fmla="*/ 0 w 56"/>
                  <a:gd name="T1" fmla="*/ 85 h 89"/>
                  <a:gd name="T2" fmla="*/ 14 w 56"/>
                  <a:gd name="T3" fmla="*/ 89 h 89"/>
                  <a:gd name="T4" fmla="*/ 56 w 56"/>
                  <a:gd name="T5" fmla="*/ 15 h 89"/>
                  <a:gd name="T6" fmla="*/ 0 w 56"/>
                  <a:gd name="T7" fmla="*/ 0 h 89"/>
                  <a:gd name="T8" fmla="*/ 0 w 56"/>
                  <a:gd name="T9" fmla="*/ 85 h 89"/>
                </a:gdLst>
                <a:ahLst/>
                <a:cxnLst>
                  <a:cxn ang="0">
                    <a:pos x="T0" y="T1"/>
                  </a:cxn>
                  <a:cxn ang="0">
                    <a:pos x="T2" y="T3"/>
                  </a:cxn>
                  <a:cxn ang="0">
                    <a:pos x="T4" y="T5"/>
                  </a:cxn>
                  <a:cxn ang="0">
                    <a:pos x="T6" y="T7"/>
                  </a:cxn>
                  <a:cxn ang="0">
                    <a:pos x="T8" y="T9"/>
                  </a:cxn>
                </a:cxnLst>
                <a:rect l="0" t="0" r="r" b="b"/>
                <a:pathLst>
                  <a:path w="56" h="89">
                    <a:moveTo>
                      <a:pt x="0" y="85"/>
                    </a:moveTo>
                    <a:lnTo>
                      <a:pt x="14" y="89"/>
                    </a:lnTo>
                    <a:lnTo>
                      <a:pt x="56" y="15"/>
                    </a:lnTo>
                    <a:lnTo>
                      <a:pt x="0" y="0"/>
                    </a:lnTo>
                    <a:lnTo>
                      <a:pt x="0" y="8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05" name="Freeform 770"/>
              <p:cNvSpPr>
                <a:spLocks/>
              </p:cNvSpPr>
              <p:nvPr/>
            </p:nvSpPr>
            <p:spPr bwMode="auto">
              <a:xfrm>
                <a:off x="4411" y="2315"/>
                <a:ext cx="56" cy="89"/>
              </a:xfrm>
              <a:custGeom>
                <a:avLst/>
                <a:gdLst>
                  <a:gd name="T0" fmla="*/ 0 w 56"/>
                  <a:gd name="T1" fmla="*/ 85 h 89"/>
                  <a:gd name="T2" fmla="*/ 14 w 56"/>
                  <a:gd name="T3" fmla="*/ 89 h 89"/>
                  <a:gd name="T4" fmla="*/ 56 w 56"/>
                  <a:gd name="T5" fmla="*/ 15 h 89"/>
                  <a:gd name="T6" fmla="*/ 0 w 56"/>
                  <a:gd name="T7" fmla="*/ 0 h 89"/>
                  <a:gd name="T8" fmla="*/ 0 w 56"/>
                  <a:gd name="T9" fmla="*/ 85 h 89"/>
                </a:gdLst>
                <a:ahLst/>
                <a:cxnLst>
                  <a:cxn ang="0">
                    <a:pos x="T0" y="T1"/>
                  </a:cxn>
                  <a:cxn ang="0">
                    <a:pos x="T2" y="T3"/>
                  </a:cxn>
                  <a:cxn ang="0">
                    <a:pos x="T4" y="T5"/>
                  </a:cxn>
                  <a:cxn ang="0">
                    <a:pos x="T6" y="T7"/>
                  </a:cxn>
                  <a:cxn ang="0">
                    <a:pos x="T8" y="T9"/>
                  </a:cxn>
                </a:cxnLst>
                <a:rect l="0" t="0" r="r" b="b"/>
                <a:pathLst>
                  <a:path w="56" h="89">
                    <a:moveTo>
                      <a:pt x="0" y="85"/>
                    </a:moveTo>
                    <a:lnTo>
                      <a:pt x="14" y="89"/>
                    </a:lnTo>
                    <a:lnTo>
                      <a:pt x="56" y="15"/>
                    </a:lnTo>
                    <a:lnTo>
                      <a:pt x="0" y="0"/>
                    </a:lnTo>
                    <a:lnTo>
                      <a:pt x="0" y="8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6" name="Freeform 771"/>
              <p:cNvSpPr>
                <a:spLocks/>
              </p:cNvSpPr>
              <p:nvPr/>
            </p:nvSpPr>
            <p:spPr bwMode="auto">
              <a:xfrm>
                <a:off x="4425" y="2330"/>
                <a:ext cx="57" cy="82"/>
              </a:xfrm>
              <a:custGeom>
                <a:avLst/>
                <a:gdLst>
                  <a:gd name="T0" fmla="*/ 15 w 57"/>
                  <a:gd name="T1" fmla="*/ 82 h 82"/>
                  <a:gd name="T2" fmla="*/ 57 w 57"/>
                  <a:gd name="T3" fmla="*/ 9 h 82"/>
                  <a:gd name="T4" fmla="*/ 42 w 57"/>
                  <a:gd name="T5" fmla="*/ 0 h 82"/>
                  <a:gd name="T6" fmla="*/ 0 w 57"/>
                  <a:gd name="T7" fmla="*/ 74 h 82"/>
                  <a:gd name="T8" fmla="*/ 15 w 57"/>
                  <a:gd name="T9" fmla="*/ 82 h 82"/>
                </a:gdLst>
                <a:ahLst/>
                <a:cxnLst>
                  <a:cxn ang="0">
                    <a:pos x="T0" y="T1"/>
                  </a:cxn>
                  <a:cxn ang="0">
                    <a:pos x="T2" y="T3"/>
                  </a:cxn>
                  <a:cxn ang="0">
                    <a:pos x="T4" y="T5"/>
                  </a:cxn>
                  <a:cxn ang="0">
                    <a:pos x="T6" y="T7"/>
                  </a:cxn>
                  <a:cxn ang="0">
                    <a:pos x="T8" y="T9"/>
                  </a:cxn>
                </a:cxnLst>
                <a:rect l="0" t="0" r="r" b="b"/>
                <a:pathLst>
                  <a:path w="57" h="82">
                    <a:moveTo>
                      <a:pt x="15" y="82"/>
                    </a:moveTo>
                    <a:lnTo>
                      <a:pt x="57" y="9"/>
                    </a:lnTo>
                    <a:lnTo>
                      <a:pt x="42" y="0"/>
                    </a:lnTo>
                    <a:lnTo>
                      <a:pt x="0" y="74"/>
                    </a:lnTo>
                    <a:lnTo>
                      <a:pt x="15" y="8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07" name="Freeform 772"/>
              <p:cNvSpPr>
                <a:spLocks/>
              </p:cNvSpPr>
              <p:nvPr/>
            </p:nvSpPr>
            <p:spPr bwMode="auto">
              <a:xfrm>
                <a:off x="4425" y="2330"/>
                <a:ext cx="57" cy="82"/>
              </a:xfrm>
              <a:custGeom>
                <a:avLst/>
                <a:gdLst>
                  <a:gd name="T0" fmla="*/ 15 w 57"/>
                  <a:gd name="T1" fmla="*/ 82 h 82"/>
                  <a:gd name="T2" fmla="*/ 57 w 57"/>
                  <a:gd name="T3" fmla="*/ 9 h 82"/>
                  <a:gd name="T4" fmla="*/ 42 w 57"/>
                  <a:gd name="T5" fmla="*/ 0 h 82"/>
                  <a:gd name="T6" fmla="*/ 0 w 57"/>
                  <a:gd name="T7" fmla="*/ 74 h 82"/>
                  <a:gd name="T8" fmla="*/ 15 w 57"/>
                  <a:gd name="T9" fmla="*/ 82 h 82"/>
                </a:gdLst>
                <a:ahLst/>
                <a:cxnLst>
                  <a:cxn ang="0">
                    <a:pos x="T0" y="T1"/>
                  </a:cxn>
                  <a:cxn ang="0">
                    <a:pos x="T2" y="T3"/>
                  </a:cxn>
                  <a:cxn ang="0">
                    <a:pos x="T4" y="T5"/>
                  </a:cxn>
                  <a:cxn ang="0">
                    <a:pos x="T6" y="T7"/>
                  </a:cxn>
                  <a:cxn ang="0">
                    <a:pos x="T8" y="T9"/>
                  </a:cxn>
                </a:cxnLst>
                <a:rect l="0" t="0" r="r" b="b"/>
                <a:pathLst>
                  <a:path w="57" h="82">
                    <a:moveTo>
                      <a:pt x="15" y="82"/>
                    </a:moveTo>
                    <a:lnTo>
                      <a:pt x="57" y="9"/>
                    </a:lnTo>
                    <a:lnTo>
                      <a:pt x="42" y="0"/>
                    </a:lnTo>
                    <a:lnTo>
                      <a:pt x="0" y="74"/>
                    </a:lnTo>
                    <a:lnTo>
                      <a:pt x="15" y="8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8" name="Line 773"/>
              <p:cNvSpPr>
                <a:spLocks noChangeShapeType="1"/>
              </p:cNvSpPr>
              <p:nvPr/>
            </p:nvSpPr>
            <p:spPr bwMode="auto">
              <a:xfrm flipV="1">
                <a:off x="4440" y="2330"/>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09" name="Line 774"/>
              <p:cNvSpPr>
                <a:spLocks noChangeShapeType="1"/>
              </p:cNvSpPr>
              <p:nvPr/>
            </p:nvSpPr>
            <p:spPr bwMode="auto">
              <a:xfrm flipV="1">
                <a:off x="4425" y="2339"/>
                <a:ext cx="57"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10" name="Rectangle 775"/>
              <p:cNvSpPr>
                <a:spLocks noChangeArrowheads="1"/>
              </p:cNvSpPr>
              <p:nvPr/>
            </p:nvSpPr>
            <p:spPr bwMode="auto">
              <a:xfrm>
                <a:off x="4396" y="2315"/>
                <a:ext cx="17"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11" name="Rectangle 776"/>
              <p:cNvSpPr>
                <a:spLocks noChangeArrowheads="1"/>
              </p:cNvSpPr>
              <p:nvPr/>
            </p:nvSpPr>
            <p:spPr bwMode="auto">
              <a:xfrm>
                <a:off x="4396" y="2315"/>
                <a:ext cx="17"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12" name="Line 777"/>
              <p:cNvSpPr>
                <a:spLocks noChangeShapeType="1"/>
              </p:cNvSpPr>
              <p:nvPr/>
            </p:nvSpPr>
            <p:spPr bwMode="auto">
              <a:xfrm flipH="1" flipV="1">
                <a:off x="4396" y="2315"/>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1556" name="Line 779"/>
            <p:cNvSpPr>
              <a:spLocks noChangeShapeType="1"/>
            </p:cNvSpPr>
            <p:nvPr/>
          </p:nvSpPr>
          <p:spPr bwMode="auto">
            <a:xfrm flipV="1">
              <a:off x="4396" y="2315"/>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57" name="Freeform 780"/>
            <p:cNvSpPr>
              <a:spLocks/>
            </p:cNvSpPr>
            <p:nvPr/>
          </p:nvSpPr>
          <p:spPr bwMode="auto">
            <a:xfrm>
              <a:off x="4440" y="2339"/>
              <a:ext cx="45" cy="80"/>
            </a:xfrm>
            <a:custGeom>
              <a:avLst/>
              <a:gdLst>
                <a:gd name="T0" fmla="*/ 0 w 45"/>
                <a:gd name="T1" fmla="*/ 74 h 80"/>
                <a:gd name="T2" fmla="*/ 10 w 45"/>
                <a:gd name="T3" fmla="*/ 80 h 80"/>
                <a:gd name="T4" fmla="*/ 45 w 45"/>
                <a:gd name="T5" fmla="*/ 3 h 80"/>
                <a:gd name="T6" fmla="*/ 42 w 45"/>
                <a:gd name="T7" fmla="*/ 0 h 80"/>
                <a:gd name="T8" fmla="*/ 0 w 45"/>
                <a:gd name="T9" fmla="*/ 74 h 80"/>
              </a:gdLst>
              <a:ahLst/>
              <a:cxnLst>
                <a:cxn ang="0">
                  <a:pos x="T0" y="T1"/>
                </a:cxn>
                <a:cxn ang="0">
                  <a:pos x="T2" y="T3"/>
                </a:cxn>
                <a:cxn ang="0">
                  <a:pos x="T4" y="T5"/>
                </a:cxn>
                <a:cxn ang="0">
                  <a:pos x="T6" y="T7"/>
                </a:cxn>
                <a:cxn ang="0">
                  <a:pos x="T8" y="T9"/>
                </a:cxn>
              </a:cxnLst>
              <a:rect l="0" t="0" r="r" b="b"/>
              <a:pathLst>
                <a:path w="45" h="80">
                  <a:moveTo>
                    <a:pt x="0" y="74"/>
                  </a:moveTo>
                  <a:lnTo>
                    <a:pt x="10" y="80"/>
                  </a:lnTo>
                  <a:lnTo>
                    <a:pt x="45" y="3"/>
                  </a:lnTo>
                  <a:lnTo>
                    <a:pt x="42" y="0"/>
                  </a:lnTo>
                  <a:lnTo>
                    <a:pt x="0" y="7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58" name="Freeform 781"/>
            <p:cNvSpPr>
              <a:spLocks/>
            </p:cNvSpPr>
            <p:nvPr/>
          </p:nvSpPr>
          <p:spPr bwMode="auto">
            <a:xfrm>
              <a:off x="4440" y="2339"/>
              <a:ext cx="45" cy="80"/>
            </a:xfrm>
            <a:custGeom>
              <a:avLst/>
              <a:gdLst>
                <a:gd name="T0" fmla="*/ 0 w 45"/>
                <a:gd name="T1" fmla="*/ 74 h 80"/>
                <a:gd name="T2" fmla="*/ 10 w 45"/>
                <a:gd name="T3" fmla="*/ 80 h 80"/>
                <a:gd name="T4" fmla="*/ 45 w 45"/>
                <a:gd name="T5" fmla="*/ 3 h 80"/>
                <a:gd name="T6" fmla="*/ 42 w 45"/>
                <a:gd name="T7" fmla="*/ 0 h 80"/>
                <a:gd name="T8" fmla="*/ 0 w 45"/>
                <a:gd name="T9" fmla="*/ 74 h 80"/>
              </a:gdLst>
              <a:ahLst/>
              <a:cxnLst>
                <a:cxn ang="0">
                  <a:pos x="T0" y="T1"/>
                </a:cxn>
                <a:cxn ang="0">
                  <a:pos x="T2" y="T3"/>
                </a:cxn>
                <a:cxn ang="0">
                  <a:pos x="T4" y="T5"/>
                </a:cxn>
                <a:cxn ang="0">
                  <a:pos x="T6" y="T7"/>
                </a:cxn>
                <a:cxn ang="0">
                  <a:pos x="T8" y="T9"/>
                </a:cxn>
              </a:cxnLst>
              <a:rect l="0" t="0" r="r" b="b"/>
              <a:pathLst>
                <a:path w="45" h="80">
                  <a:moveTo>
                    <a:pt x="0" y="74"/>
                  </a:moveTo>
                  <a:lnTo>
                    <a:pt x="10" y="80"/>
                  </a:lnTo>
                  <a:lnTo>
                    <a:pt x="45" y="3"/>
                  </a:lnTo>
                  <a:lnTo>
                    <a:pt x="42" y="0"/>
                  </a:lnTo>
                  <a:lnTo>
                    <a:pt x="0" y="74"/>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59" name="Freeform 782"/>
            <p:cNvSpPr>
              <a:spLocks/>
            </p:cNvSpPr>
            <p:nvPr/>
          </p:nvSpPr>
          <p:spPr bwMode="auto">
            <a:xfrm>
              <a:off x="4467" y="2327"/>
              <a:ext cx="17" cy="12"/>
            </a:xfrm>
            <a:custGeom>
              <a:avLst/>
              <a:gdLst>
                <a:gd name="T0" fmla="*/ 15 w 17"/>
                <a:gd name="T1" fmla="*/ 12 h 12"/>
                <a:gd name="T2" fmla="*/ 17 w 17"/>
                <a:gd name="T3" fmla="*/ 8 h 12"/>
                <a:gd name="T4" fmla="*/ 2 w 17"/>
                <a:gd name="T5" fmla="*/ 0 h 12"/>
                <a:gd name="T6" fmla="*/ 0 w 17"/>
                <a:gd name="T7" fmla="*/ 4 h 12"/>
                <a:gd name="T8" fmla="*/ 15 w 17"/>
                <a:gd name="T9" fmla="*/ 12 h 12"/>
              </a:gdLst>
              <a:ahLst/>
              <a:cxnLst>
                <a:cxn ang="0">
                  <a:pos x="T0" y="T1"/>
                </a:cxn>
                <a:cxn ang="0">
                  <a:pos x="T2" y="T3"/>
                </a:cxn>
                <a:cxn ang="0">
                  <a:pos x="T4" y="T5"/>
                </a:cxn>
                <a:cxn ang="0">
                  <a:pos x="T6" y="T7"/>
                </a:cxn>
                <a:cxn ang="0">
                  <a:pos x="T8" y="T9"/>
                </a:cxn>
              </a:cxnLst>
              <a:rect l="0" t="0" r="r" b="b"/>
              <a:pathLst>
                <a:path w="17" h="12">
                  <a:moveTo>
                    <a:pt x="15" y="12"/>
                  </a:moveTo>
                  <a:lnTo>
                    <a:pt x="17" y="8"/>
                  </a:lnTo>
                  <a:lnTo>
                    <a:pt x="2" y="0"/>
                  </a:lnTo>
                  <a:lnTo>
                    <a:pt x="0" y="4"/>
                  </a:lnTo>
                  <a:lnTo>
                    <a:pt x="15" y="1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60" name="Freeform 783"/>
            <p:cNvSpPr>
              <a:spLocks/>
            </p:cNvSpPr>
            <p:nvPr/>
          </p:nvSpPr>
          <p:spPr bwMode="auto">
            <a:xfrm>
              <a:off x="4467" y="2327"/>
              <a:ext cx="17" cy="12"/>
            </a:xfrm>
            <a:custGeom>
              <a:avLst/>
              <a:gdLst>
                <a:gd name="T0" fmla="*/ 15 w 17"/>
                <a:gd name="T1" fmla="*/ 12 h 12"/>
                <a:gd name="T2" fmla="*/ 17 w 17"/>
                <a:gd name="T3" fmla="*/ 8 h 12"/>
                <a:gd name="T4" fmla="*/ 2 w 17"/>
                <a:gd name="T5" fmla="*/ 0 h 12"/>
                <a:gd name="T6" fmla="*/ 0 w 17"/>
                <a:gd name="T7" fmla="*/ 4 h 12"/>
                <a:gd name="T8" fmla="*/ 15 w 17"/>
                <a:gd name="T9" fmla="*/ 12 h 12"/>
              </a:gdLst>
              <a:ahLst/>
              <a:cxnLst>
                <a:cxn ang="0">
                  <a:pos x="T0" y="T1"/>
                </a:cxn>
                <a:cxn ang="0">
                  <a:pos x="T2" y="T3"/>
                </a:cxn>
                <a:cxn ang="0">
                  <a:pos x="T4" y="T5"/>
                </a:cxn>
                <a:cxn ang="0">
                  <a:pos x="T6" y="T7"/>
                </a:cxn>
                <a:cxn ang="0">
                  <a:pos x="T8" y="T9"/>
                </a:cxn>
              </a:cxnLst>
              <a:rect l="0" t="0" r="r" b="b"/>
              <a:pathLst>
                <a:path w="17" h="12">
                  <a:moveTo>
                    <a:pt x="15" y="12"/>
                  </a:moveTo>
                  <a:lnTo>
                    <a:pt x="17" y="8"/>
                  </a:lnTo>
                  <a:lnTo>
                    <a:pt x="2" y="0"/>
                  </a:lnTo>
                  <a:lnTo>
                    <a:pt x="0" y="4"/>
                  </a:lnTo>
                  <a:lnTo>
                    <a:pt x="15" y="12"/>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61" name="Freeform 784"/>
            <p:cNvSpPr>
              <a:spLocks/>
            </p:cNvSpPr>
            <p:nvPr/>
          </p:nvSpPr>
          <p:spPr bwMode="auto">
            <a:xfrm>
              <a:off x="4417" y="2312"/>
              <a:ext cx="48" cy="16"/>
            </a:xfrm>
            <a:custGeom>
              <a:avLst/>
              <a:gdLst>
                <a:gd name="T0" fmla="*/ 47 w 48"/>
                <a:gd name="T1" fmla="*/ 16 h 16"/>
                <a:gd name="T2" fmla="*/ 48 w 48"/>
                <a:gd name="T3" fmla="*/ 13 h 16"/>
                <a:gd name="T4" fmla="*/ 1 w 48"/>
                <a:gd name="T5" fmla="*/ 0 h 16"/>
                <a:gd name="T6" fmla="*/ 0 w 48"/>
                <a:gd name="T7" fmla="*/ 4 h 16"/>
                <a:gd name="T8" fmla="*/ 47 w 48"/>
                <a:gd name="T9" fmla="*/ 16 h 16"/>
              </a:gdLst>
              <a:ahLst/>
              <a:cxnLst>
                <a:cxn ang="0">
                  <a:pos x="T0" y="T1"/>
                </a:cxn>
                <a:cxn ang="0">
                  <a:pos x="T2" y="T3"/>
                </a:cxn>
                <a:cxn ang="0">
                  <a:pos x="T4" y="T5"/>
                </a:cxn>
                <a:cxn ang="0">
                  <a:pos x="T6" y="T7"/>
                </a:cxn>
                <a:cxn ang="0">
                  <a:pos x="T8" y="T9"/>
                </a:cxn>
              </a:cxnLst>
              <a:rect l="0" t="0" r="r" b="b"/>
              <a:pathLst>
                <a:path w="48" h="16">
                  <a:moveTo>
                    <a:pt x="47" y="16"/>
                  </a:moveTo>
                  <a:lnTo>
                    <a:pt x="48" y="13"/>
                  </a:lnTo>
                  <a:lnTo>
                    <a:pt x="1" y="0"/>
                  </a:lnTo>
                  <a:lnTo>
                    <a:pt x="0" y="4"/>
                  </a:lnTo>
                  <a:lnTo>
                    <a:pt x="47" y="16"/>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62" name="Freeform 785"/>
            <p:cNvSpPr>
              <a:spLocks/>
            </p:cNvSpPr>
            <p:nvPr/>
          </p:nvSpPr>
          <p:spPr bwMode="auto">
            <a:xfrm>
              <a:off x="4417" y="2312"/>
              <a:ext cx="48" cy="16"/>
            </a:xfrm>
            <a:custGeom>
              <a:avLst/>
              <a:gdLst>
                <a:gd name="T0" fmla="*/ 47 w 48"/>
                <a:gd name="T1" fmla="*/ 16 h 16"/>
                <a:gd name="T2" fmla="*/ 48 w 48"/>
                <a:gd name="T3" fmla="*/ 13 h 16"/>
                <a:gd name="T4" fmla="*/ 1 w 48"/>
                <a:gd name="T5" fmla="*/ 0 h 16"/>
                <a:gd name="T6" fmla="*/ 0 w 48"/>
                <a:gd name="T7" fmla="*/ 4 h 16"/>
                <a:gd name="T8" fmla="*/ 47 w 48"/>
                <a:gd name="T9" fmla="*/ 16 h 16"/>
              </a:gdLst>
              <a:ahLst/>
              <a:cxnLst>
                <a:cxn ang="0">
                  <a:pos x="T0" y="T1"/>
                </a:cxn>
                <a:cxn ang="0">
                  <a:pos x="T2" y="T3"/>
                </a:cxn>
                <a:cxn ang="0">
                  <a:pos x="T4" y="T5"/>
                </a:cxn>
                <a:cxn ang="0">
                  <a:pos x="T6" y="T7"/>
                </a:cxn>
                <a:cxn ang="0">
                  <a:pos x="T8" y="T9"/>
                </a:cxn>
              </a:cxnLst>
              <a:rect l="0" t="0" r="r" b="b"/>
              <a:pathLst>
                <a:path w="48" h="16">
                  <a:moveTo>
                    <a:pt x="47" y="16"/>
                  </a:moveTo>
                  <a:lnTo>
                    <a:pt x="48" y="13"/>
                  </a:lnTo>
                  <a:lnTo>
                    <a:pt x="1" y="0"/>
                  </a:lnTo>
                  <a:lnTo>
                    <a:pt x="0" y="4"/>
                  </a:lnTo>
                  <a:lnTo>
                    <a:pt x="47" y="16"/>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63" name="Freeform 786"/>
            <p:cNvSpPr>
              <a:spLocks/>
            </p:cNvSpPr>
            <p:nvPr/>
          </p:nvSpPr>
          <p:spPr bwMode="auto">
            <a:xfrm>
              <a:off x="4286" y="2991"/>
              <a:ext cx="12" cy="85"/>
            </a:xfrm>
            <a:custGeom>
              <a:avLst/>
              <a:gdLst>
                <a:gd name="T0" fmla="*/ 0 w 12"/>
                <a:gd name="T1" fmla="*/ 0 h 85"/>
                <a:gd name="T2" fmla="*/ 12 w 12"/>
                <a:gd name="T3" fmla="*/ 0 h 85"/>
                <a:gd name="T4" fmla="*/ 5 w 12"/>
                <a:gd name="T5" fmla="*/ 85 h 85"/>
                <a:gd name="T6" fmla="*/ 0 w 12"/>
                <a:gd name="T7" fmla="*/ 85 h 85"/>
                <a:gd name="T8" fmla="*/ 0 w 12"/>
                <a:gd name="T9" fmla="*/ 0 h 85"/>
              </a:gdLst>
              <a:ahLst/>
              <a:cxnLst>
                <a:cxn ang="0">
                  <a:pos x="T0" y="T1"/>
                </a:cxn>
                <a:cxn ang="0">
                  <a:pos x="T2" y="T3"/>
                </a:cxn>
                <a:cxn ang="0">
                  <a:pos x="T4" y="T5"/>
                </a:cxn>
                <a:cxn ang="0">
                  <a:pos x="T6" y="T7"/>
                </a:cxn>
                <a:cxn ang="0">
                  <a:pos x="T8" y="T9"/>
                </a:cxn>
              </a:cxnLst>
              <a:rect l="0" t="0" r="r" b="b"/>
              <a:pathLst>
                <a:path w="12" h="85">
                  <a:moveTo>
                    <a:pt x="0" y="0"/>
                  </a:moveTo>
                  <a:lnTo>
                    <a:pt x="12" y="0"/>
                  </a:lnTo>
                  <a:lnTo>
                    <a:pt x="5" y="85"/>
                  </a:lnTo>
                  <a:lnTo>
                    <a:pt x="0" y="85"/>
                  </a:lnTo>
                  <a:lnTo>
                    <a:pt x="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64" name="Freeform 787"/>
            <p:cNvSpPr>
              <a:spLocks/>
            </p:cNvSpPr>
            <p:nvPr/>
          </p:nvSpPr>
          <p:spPr bwMode="auto">
            <a:xfrm>
              <a:off x="4286" y="2991"/>
              <a:ext cx="12" cy="85"/>
            </a:xfrm>
            <a:custGeom>
              <a:avLst/>
              <a:gdLst>
                <a:gd name="T0" fmla="*/ 0 w 12"/>
                <a:gd name="T1" fmla="*/ 0 h 85"/>
                <a:gd name="T2" fmla="*/ 12 w 12"/>
                <a:gd name="T3" fmla="*/ 0 h 85"/>
                <a:gd name="T4" fmla="*/ 5 w 12"/>
                <a:gd name="T5" fmla="*/ 85 h 85"/>
                <a:gd name="T6" fmla="*/ 0 w 12"/>
                <a:gd name="T7" fmla="*/ 85 h 85"/>
                <a:gd name="T8" fmla="*/ 0 w 12"/>
                <a:gd name="T9" fmla="*/ 0 h 85"/>
              </a:gdLst>
              <a:ahLst/>
              <a:cxnLst>
                <a:cxn ang="0">
                  <a:pos x="T0" y="T1"/>
                </a:cxn>
                <a:cxn ang="0">
                  <a:pos x="T2" y="T3"/>
                </a:cxn>
                <a:cxn ang="0">
                  <a:pos x="T4" y="T5"/>
                </a:cxn>
                <a:cxn ang="0">
                  <a:pos x="T6" y="T7"/>
                </a:cxn>
                <a:cxn ang="0">
                  <a:pos x="T8" y="T9"/>
                </a:cxn>
              </a:cxnLst>
              <a:rect l="0" t="0" r="r" b="b"/>
              <a:pathLst>
                <a:path w="12" h="85">
                  <a:moveTo>
                    <a:pt x="0" y="0"/>
                  </a:moveTo>
                  <a:lnTo>
                    <a:pt x="12" y="0"/>
                  </a:lnTo>
                  <a:lnTo>
                    <a:pt x="5" y="85"/>
                  </a:lnTo>
                  <a:lnTo>
                    <a:pt x="0" y="85"/>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65" name="Rectangle 788"/>
            <p:cNvSpPr>
              <a:spLocks noChangeArrowheads="1"/>
            </p:cNvSpPr>
            <p:nvPr/>
          </p:nvSpPr>
          <p:spPr bwMode="auto">
            <a:xfrm>
              <a:off x="4269" y="3076"/>
              <a:ext cx="17" cy="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66" name="Rectangle 789"/>
            <p:cNvSpPr>
              <a:spLocks noChangeArrowheads="1"/>
            </p:cNvSpPr>
            <p:nvPr/>
          </p:nvSpPr>
          <p:spPr bwMode="auto">
            <a:xfrm>
              <a:off x="4269" y="3076"/>
              <a:ext cx="17" cy="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67" name="Freeform 790"/>
            <p:cNvSpPr>
              <a:spLocks/>
            </p:cNvSpPr>
            <p:nvPr/>
          </p:nvSpPr>
          <p:spPr bwMode="auto">
            <a:xfrm>
              <a:off x="4215" y="2987"/>
              <a:ext cx="56" cy="90"/>
            </a:xfrm>
            <a:custGeom>
              <a:avLst/>
              <a:gdLst>
                <a:gd name="T0" fmla="*/ 56 w 56"/>
                <a:gd name="T1" fmla="*/ 5 h 90"/>
                <a:gd name="T2" fmla="*/ 41 w 56"/>
                <a:gd name="T3" fmla="*/ 0 h 90"/>
                <a:gd name="T4" fmla="*/ 0 w 56"/>
                <a:gd name="T5" fmla="*/ 74 h 90"/>
                <a:gd name="T6" fmla="*/ 56 w 56"/>
                <a:gd name="T7" fmla="*/ 90 h 90"/>
                <a:gd name="T8" fmla="*/ 56 w 56"/>
                <a:gd name="T9" fmla="*/ 5 h 90"/>
              </a:gdLst>
              <a:ahLst/>
              <a:cxnLst>
                <a:cxn ang="0">
                  <a:pos x="T0" y="T1"/>
                </a:cxn>
                <a:cxn ang="0">
                  <a:pos x="T2" y="T3"/>
                </a:cxn>
                <a:cxn ang="0">
                  <a:pos x="T4" y="T5"/>
                </a:cxn>
                <a:cxn ang="0">
                  <a:pos x="T6" y="T7"/>
                </a:cxn>
                <a:cxn ang="0">
                  <a:pos x="T8" y="T9"/>
                </a:cxn>
              </a:cxnLst>
              <a:rect l="0" t="0" r="r" b="b"/>
              <a:pathLst>
                <a:path w="56" h="90">
                  <a:moveTo>
                    <a:pt x="56" y="5"/>
                  </a:moveTo>
                  <a:lnTo>
                    <a:pt x="41" y="0"/>
                  </a:lnTo>
                  <a:lnTo>
                    <a:pt x="0" y="74"/>
                  </a:lnTo>
                  <a:lnTo>
                    <a:pt x="56" y="90"/>
                  </a:lnTo>
                  <a:lnTo>
                    <a:pt x="56" y="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68" name="Freeform 791"/>
            <p:cNvSpPr>
              <a:spLocks/>
            </p:cNvSpPr>
            <p:nvPr/>
          </p:nvSpPr>
          <p:spPr bwMode="auto">
            <a:xfrm>
              <a:off x="4215" y="2987"/>
              <a:ext cx="56" cy="90"/>
            </a:xfrm>
            <a:custGeom>
              <a:avLst/>
              <a:gdLst>
                <a:gd name="T0" fmla="*/ 56 w 56"/>
                <a:gd name="T1" fmla="*/ 5 h 90"/>
                <a:gd name="T2" fmla="*/ 41 w 56"/>
                <a:gd name="T3" fmla="*/ 0 h 90"/>
                <a:gd name="T4" fmla="*/ 0 w 56"/>
                <a:gd name="T5" fmla="*/ 74 h 90"/>
                <a:gd name="T6" fmla="*/ 56 w 56"/>
                <a:gd name="T7" fmla="*/ 90 h 90"/>
                <a:gd name="T8" fmla="*/ 56 w 56"/>
                <a:gd name="T9" fmla="*/ 5 h 90"/>
              </a:gdLst>
              <a:ahLst/>
              <a:cxnLst>
                <a:cxn ang="0">
                  <a:pos x="T0" y="T1"/>
                </a:cxn>
                <a:cxn ang="0">
                  <a:pos x="T2" y="T3"/>
                </a:cxn>
                <a:cxn ang="0">
                  <a:pos x="T4" y="T5"/>
                </a:cxn>
                <a:cxn ang="0">
                  <a:pos x="T6" y="T7"/>
                </a:cxn>
                <a:cxn ang="0">
                  <a:pos x="T8" y="T9"/>
                </a:cxn>
              </a:cxnLst>
              <a:rect l="0" t="0" r="r" b="b"/>
              <a:pathLst>
                <a:path w="56" h="90">
                  <a:moveTo>
                    <a:pt x="56" y="5"/>
                  </a:moveTo>
                  <a:lnTo>
                    <a:pt x="41" y="0"/>
                  </a:lnTo>
                  <a:lnTo>
                    <a:pt x="0" y="74"/>
                  </a:lnTo>
                  <a:lnTo>
                    <a:pt x="56" y="90"/>
                  </a:lnTo>
                  <a:lnTo>
                    <a:pt x="56" y="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69" name="Freeform 792"/>
            <p:cNvSpPr>
              <a:spLocks/>
            </p:cNvSpPr>
            <p:nvPr/>
          </p:nvSpPr>
          <p:spPr bwMode="auto">
            <a:xfrm>
              <a:off x="4200" y="2979"/>
              <a:ext cx="56" cy="82"/>
            </a:xfrm>
            <a:custGeom>
              <a:avLst/>
              <a:gdLst>
                <a:gd name="T0" fmla="*/ 42 w 56"/>
                <a:gd name="T1" fmla="*/ 0 h 82"/>
                <a:gd name="T2" fmla="*/ 0 w 56"/>
                <a:gd name="T3" fmla="*/ 73 h 82"/>
                <a:gd name="T4" fmla="*/ 15 w 56"/>
                <a:gd name="T5" fmla="*/ 82 h 82"/>
                <a:gd name="T6" fmla="*/ 56 w 56"/>
                <a:gd name="T7" fmla="*/ 8 h 82"/>
                <a:gd name="T8" fmla="*/ 42 w 56"/>
                <a:gd name="T9" fmla="*/ 0 h 82"/>
              </a:gdLst>
              <a:ahLst/>
              <a:cxnLst>
                <a:cxn ang="0">
                  <a:pos x="T0" y="T1"/>
                </a:cxn>
                <a:cxn ang="0">
                  <a:pos x="T2" y="T3"/>
                </a:cxn>
                <a:cxn ang="0">
                  <a:pos x="T4" y="T5"/>
                </a:cxn>
                <a:cxn ang="0">
                  <a:pos x="T6" y="T7"/>
                </a:cxn>
                <a:cxn ang="0">
                  <a:pos x="T8" y="T9"/>
                </a:cxn>
              </a:cxnLst>
              <a:rect l="0" t="0" r="r" b="b"/>
              <a:pathLst>
                <a:path w="56" h="82">
                  <a:moveTo>
                    <a:pt x="42" y="0"/>
                  </a:moveTo>
                  <a:lnTo>
                    <a:pt x="0" y="73"/>
                  </a:lnTo>
                  <a:lnTo>
                    <a:pt x="15" y="82"/>
                  </a:lnTo>
                  <a:lnTo>
                    <a:pt x="56" y="8"/>
                  </a:lnTo>
                  <a:lnTo>
                    <a:pt x="42"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70" name="Freeform 793"/>
            <p:cNvSpPr>
              <a:spLocks/>
            </p:cNvSpPr>
            <p:nvPr/>
          </p:nvSpPr>
          <p:spPr bwMode="auto">
            <a:xfrm>
              <a:off x="4200" y="2979"/>
              <a:ext cx="56" cy="82"/>
            </a:xfrm>
            <a:custGeom>
              <a:avLst/>
              <a:gdLst>
                <a:gd name="T0" fmla="*/ 42 w 56"/>
                <a:gd name="T1" fmla="*/ 0 h 82"/>
                <a:gd name="T2" fmla="*/ 0 w 56"/>
                <a:gd name="T3" fmla="*/ 73 h 82"/>
                <a:gd name="T4" fmla="*/ 15 w 56"/>
                <a:gd name="T5" fmla="*/ 82 h 82"/>
                <a:gd name="T6" fmla="*/ 56 w 56"/>
                <a:gd name="T7" fmla="*/ 8 h 82"/>
                <a:gd name="T8" fmla="*/ 42 w 56"/>
                <a:gd name="T9" fmla="*/ 0 h 82"/>
              </a:gdLst>
              <a:ahLst/>
              <a:cxnLst>
                <a:cxn ang="0">
                  <a:pos x="T0" y="T1"/>
                </a:cxn>
                <a:cxn ang="0">
                  <a:pos x="T2" y="T3"/>
                </a:cxn>
                <a:cxn ang="0">
                  <a:pos x="T4" y="T5"/>
                </a:cxn>
                <a:cxn ang="0">
                  <a:pos x="T6" y="T7"/>
                </a:cxn>
                <a:cxn ang="0">
                  <a:pos x="T8" y="T9"/>
                </a:cxn>
              </a:cxnLst>
              <a:rect l="0" t="0" r="r" b="b"/>
              <a:pathLst>
                <a:path w="56" h="82">
                  <a:moveTo>
                    <a:pt x="42" y="0"/>
                  </a:moveTo>
                  <a:lnTo>
                    <a:pt x="0" y="73"/>
                  </a:lnTo>
                  <a:lnTo>
                    <a:pt x="15" y="82"/>
                  </a:lnTo>
                  <a:lnTo>
                    <a:pt x="56" y="8"/>
                  </a:lnTo>
                  <a:lnTo>
                    <a:pt x="4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1" name="Line 794"/>
            <p:cNvSpPr>
              <a:spLocks noChangeShapeType="1"/>
            </p:cNvSpPr>
            <p:nvPr/>
          </p:nvSpPr>
          <p:spPr bwMode="auto">
            <a:xfrm flipH="1">
              <a:off x="4215" y="2979"/>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2" name="Line 795"/>
            <p:cNvSpPr>
              <a:spLocks noChangeShapeType="1"/>
            </p:cNvSpPr>
            <p:nvPr/>
          </p:nvSpPr>
          <p:spPr bwMode="auto">
            <a:xfrm flipH="1">
              <a:off x="4200" y="2987"/>
              <a:ext cx="56"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3" name="Rectangle 796"/>
            <p:cNvSpPr>
              <a:spLocks noChangeArrowheads="1"/>
            </p:cNvSpPr>
            <p:nvPr/>
          </p:nvSpPr>
          <p:spPr bwMode="auto">
            <a:xfrm>
              <a:off x="4269" y="2991"/>
              <a:ext cx="17" cy="8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74" name="Rectangle 797"/>
            <p:cNvSpPr>
              <a:spLocks noChangeArrowheads="1"/>
            </p:cNvSpPr>
            <p:nvPr/>
          </p:nvSpPr>
          <p:spPr bwMode="auto">
            <a:xfrm>
              <a:off x="4269" y="2991"/>
              <a:ext cx="17" cy="85"/>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5" name="Line 798"/>
            <p:cNvSpPr>
              <a:spLocks noChangeShapeType="1"/>
            </p:cNvSpPr>
            <p:nvPr/>
          </p:nvSpPr>
          <p:spPr bwMode="auto">
            <a:xfrm>
              <a:off x="4269" y="2991"/>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6" name="Line 799"/>
            <p:cNvSpPr>
              <a:spLocks noChangeShapeType="1"/>
            </p:cNvSpPr>
            <p:nvPr/>
          </p:nvSpPr>
          <p:spPr bwMode="auto">
            <a:xfrm flipH="1">
              <a:off x="4269" y="2991"/>
              <a:ext cx="17" cy="8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7" name="Freeform 800"/>
            <p:cNvSpPr>
              <a:spLocks/>
            </p:cNvSpPr>
            <p:nvPr/>
          </p:nvSpPr>
          <p:spPr bwMode="auto">
            <a:xfrm>
              <a:off x="4197" y="2973"/>
              <a:ext cx="45" cy="79"/>
            </a:xfrm>
            <a:custGeom>
              <a:avLst/>
              <a:gdLst>
                <a:gd name="T0" fmla="*/ 45 w 45"/>
                <a:gd name="T1" fmla="*/ 5 h 79"/>
                <a:gd name="T2" fmla="*/ 35 w 45"/>
                <a:gd name="T3" fmla="*/ 0 h 79"/>
                <a:gd name="T4" fmla="*/ 0 w 45"/>
                <a:gd name="T5" fmla="*/ 77 h 79"/>
                <a:gd name="T6" fmla="*/ 3 w 45"/>
                <a:gd name="T7" fmla="*/ 79 h 79"/>
                <a:gd name="T8" fmla="*/ 45 w 45"/>
                <a:gd name="T9" fmla="*/ 5 h 79"/>
              </a:gdLst>
              <a:ahLst/>
              <a:cxnLst>
                <a:cxn ang="0">
                  <a:pos x="T0" y="T1"/>
                </a:cxn>
                <a:cxn ang="0">
                  <a:pos x="T2" y="T3"/>
                </a:cxn>
                <a:cxn ang="0">
                  <a:pos x="T4" y="T5"/>
                </a:cxn>
                <a:cxn ang="0">
                  <a:pos x="T6" y="T7"/>
                </a:cxn>
                <a:cxn ang="0">
                  <a:pos x="T8" y="T9"/>
                </a:cxn>
              </a:cxnLst>
              <a:rect l="0" t="0" r="r" b="b"/>
              <a:pathLst>
                <a:path w="45" h="79">
                  <a:moveTo>
                    <a:pt x="45" y="5"/>
                  </a:moveTo>
                  <a:lnTo>
                    <a:pt x="35" y="0"/>
                  </a:lnTo>
                  <a:lnTo>
                    <a:pt x="0" y="77"/>
                  </a:lnTo>
                  <a:lnTo>
                    <a:pt x="3" y="79"/>
                  </a:lnTo>
                  <a:lnTo>
                    <a:pt x="45" y="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78" name="Freeform 801"/>
            <p:cNvSpPr>
              <a:spLocks/>
            </p:cNvSpPr>
            <p:nvPr/>
          </p:nvSpPr>
          <p:spPr bwMode="auto">
            <a:xfrm>
              <a:off x="4197" y="2973"/>
              <a:ext cx="45" cy="79"/>
            </a:xfrm>
            <a:custGeom>
              <a:avLst/>
              <a:gdLst>
                <a:gd name="T0" fmla="*/ 45 w 45"/>
                <a:gd name="T1" fmla="*/ 5 h 79"/>
                <a:gd name="T2" fmla="*/ 35 w 45"/>
                <a:gd name="T3" fmla="*/ 0 h 79"/>
                <a:gd name="T4" fmla="*/ 0 w 45"/>
                <a:gd name="T5" fmla="*/ 77 h 79"/>
                <a:gd name="T6" fmla="*/ 3 w 45"/>
                <a:gd name="T7" fmla="*/ 79 h 79"/>
                <a:gd name="T8" fmla="*/ 45 w 45"/>
                <a:gd name="T9" fmla="*/ 5 h 79"/>
              </a:gdLst>
              <a:ahLst/>
              <a:cxnLst>
                <a:cxn ang="0">
                  <a:pos x="T0" y="T1"/>
                </a:cxn>
                <a:cxn ang="0">
                  <a:pos x="T2" y="T3"/>
                </a:cxn>
                <a:cxn ang="0">
                  <a:pos x="T4" y="T5"/>
                </a:cxn>
                <a:cxn ang="0">
                  <a:pos x="T6" y="T7"/>
                </a:cxn>
                <a:cxn ang="0">
                  <a:pos x="T8" y="T9"/>
                </a:cxn>
              </a:cxnLst>
              <a:rect l="0" t="0" r="r" b="b"/>
              <a:pathLst>
                <a:path w="45" h="79">
                  <a:moveTo>
                    <a:pt x="45" y="5"/>
                  </a:moveTo>
                  <a:lnTo>
                    <a:pt x="35" y="0"/>
                  </a:lnTo>
                  <a:lnTo>
                    <a:pt x="0" y="77"/>
                  </a:lnTo>
                  <a:lnTo>
                    <a:pt x="3" y="79"/>
                  </a:lnTo>
                  <a:lnTo>
                    <a:pt x="45" y="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79" name="Freeform 802"/>
            <p:cNvSpPr>
              <a:spLocks/>
            </p:cNvSpPr>
            <p:nvPr/>
          </p:nvSpPr>
          <p:spPr bwMode="auto">
            <a:xfrm>
              <a:off x="4198" y="3052"/>
              <a:ext cx="17" cy="13"/>
            </a:xfrm>
            <a:custGeom>
              <a:avLst/>
              <a:gdLst>
                <a:gd name="T0" fmla="*/ 2 w 17"/>
                <a:gd name="T1" fmla="*/ 0 h 13"/>
                <a:gd name="T2" fmla="*/ 0 w 17"/>
                <a:gd name="T3" fmla="*/ 4 h 13"/>
                <a:gd name="T4" fmla="*/ 14 w 17"/>
                <a:gd name="T5" fmla="*/ 13 h 13"/>
                <a:gd name="T6" fmla="*/ 17 w 17"/>
                <a:gd name="T7" fmla="*/ 9 h 13"/>
                <a:gd name="T8" fmla="*/ 2 w 17"/>
                <a:gd name="T9" fmla="*/ 0 h 13"/>
              </a:gdLst>
              <a:ahLst/>
              <a:cxnLst>
                <a:cxn ang="0">
                  <a:pos x="T0" y="T1"/>
                </a:cxn>
                <a:cxn ang="0">
                  <a:pos x="T2" y="T3"/>
                </a:cxn>
                <a:cxn ang="0">
                  <a:pos x="T4" y="T5"/>
                </a:cxn>
                <a:cxn ang="0">
                  <a:pos x="T6" y="T7"/>
                </a:cxn>
                <a:cxn ang="0">
                  <a:pos x="T8" y="T9"/>
                </a:cxn>
              </a:cxnLst>
              <a:rect l="0" t="0" r="r" b="b"/>
              <a:pathLst>
                <a:path w="17" h="13">
                  <a:moveTo>
                    <a:pt x="2" y="0"/>
                  </a:moveTo>
                  <a:lnTo>
                    <a:pt x="0" y="4"/>
                  </a:lnTo>
                  <a:lnTo>
                    <a:pt x="14" y="13"/>
                  </a:lnTo>
                  <a:lnTo>
                    <a:pt x="17" y="9"/>
                  </a:lnTo>
                  <a:lnTo>
                    <a:pt x="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80" name="Freeform 803"/>
            <p:cNvSpPr>
              <a:spLocks/>
            </p:cNvSpPr>
            <p:nvPr/>
          </p:nvSpPr>
          <p:spPr bwMode="auto">
            <a:xfrm>
              <a:off x="4198" y="3052"/>
              <a:ext cx="17" cy="13"/>
            </a:xfrm>
            <a:custGeom>
              <a:avLst/>
              <a:gdLst>
                <a:gd name="T0" fmla="*/ 2 w 17"/>
                <a:gd name="T1" fmla="*/ 0 h 13"/>
                <a:gd name="T2" fmla="*/ 0 w 17"/>
                <a:gd name="T3" fmla="*/ 4 h 13"/>
                <a:gd name="T4" fmla="*/ 14 w 17"/>
                <a:gd name="T5" fmla="*/ 13 h 13"/>
                <a:gd name="T6" fmla="*/ 17 w 17"/>
                <a:gd name="T7" fmla="*/ 9 h 13"/>
                <a:gd name="T8" fmla="*/ 2 w 17"/>
                <a:gd name="T9" fmla="*/ 0 h 13"/>
              </a:gdLst>
              <a:ahLst/>
              <a:cxnLst>
                <a:cxn ang="0">
                  <a:pos x="T0" y="T1"/>
                </a:cxn>
                <a:cxn ang="0">
                  <a:pos x="T2" y="T3"/>
                </a:cxn>
                <a:cxn ang="0">
                  <a:pos x="T4" y="T5"/>
                </a:cxn>
                <a:cxn ang="0">
                  <a:pos x="T6" y="T7"/>
                </a:cxn>
                <a:cxn ang="0">
                  <a:pos x="T8" y="T9"/>
                </a:cxn>
              </a:cxnLst>
              <a:rect l="0" t="0" r="r" b="b"/>
              <a:pathLst>
                <a:path w="17" h="13">
                  <a:moveTo>
                    <a:pt x="2" y="0"/>
                  </a:moveTo>
                  <a:lnTo>
                    <a:pt x="0" y="4"/>
                  </a:lnTo>
                  <a:lnTo>
                    <a:pt x="14" y="13"/>
                  </a:lnTo>
                  <a:lnTo>
                    <a:pt x="17" y="9"/>
                  </a:lnTo>
                  <a:lnTo>
                    <a:pt x="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1" name="Freeform 804"/>
            <p:cNvSpPr>
              <a:spLocks/>
            </p:cNvSpPr>
            <p:nvPr/>
          </p:nvSpPr>
          <p:spPr bwMode="auto">
            <a:xfrm>
              <a:off x="4217" y="3063"/>
              <a:ext cx="48" cy="16"/>
            </a:xfrm>
            <a:custGeom>
              <a:avLst/>
              <a:gdLst>
                <a:gd name="T0" fmla="*/ 1 w 48"/>
                <a:gd name="T1" fmla="*/ 0 h 16"/>
                <a:gd name="T2" fmla="*/ 0 w 48"/>
                <a:gd name="T3" fmla="*/ 4 h 16"/>
                <a:gd name="T4" fmla="*/ 47 w 48"/>
                <a:gd name="T5" fmla="*/ 16 h 16"/>
                <a:gd name="T6" fmla="*/ 48 w 48"/>
                <a:gd name="T7" fmla="*/ 13 h 16"/>
                <a:gd name="T8" fmla="*/ 1 w 48"/>
                <a:gd name="T9" fmla="*/ 0 h 16"/>
              </a:gdLst>
              <a:ahLst/>
              <a:cxnLst>
                <a:cxn ang="0">
                  <a:pos x="T0" y="T1"/>
                </a:cxn>
                <a:cxn ang="0">
                  <a:pos x="T2" y="T3"/>
                </a:cxn>
                <a:cxn ang="0">
                  <a:pos x="T4" y="T5"/>
                </a:cxn>
                <a:cxn ang="0">
                  <a:pos x="T6" y="T7"/>
                </a:cxn>
                <a:cxn ang="0">
                  <a:pos x="T8" y="T9"/>
                </a:cxn>
              </a:cxnLst>
              <a:rect l="0" t="0" r="r" b="b"/>
              <a:pathLst>
                <a:path w="48" h="16">
                  <a:moveTo>
                    <a:pt x="1" y="0"/>
                  </a:moveTo>
                  <a:lnTo>
                    <a:pt x="0" y="4"/>
                  </a:lnTo>
                  <a:lnTo>
                    <a:pt x="47" y="16"/>
                  </a:lnTo>
                  <a:lnTo>
                    <a:pt x="48" y="13"/>
                  </a:lnTo>
                  <a:lnTo>
                    <a:pt x="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82" name="Freeform 805"/>
            <p:cNvSpPr>
              <a:spLocks/>
            </p:cNvSpPr>
            <p:nvPr/>
          </p:nvSpPr>
          <p:spPr bwMode="auto">
            <a:xfrm>
              <a:off x="4217" y="3063"/>
              <a:ext cx="48" cy="16"/>
            </a:xfrm>
            <a:custGeom>
              <a:avLst/>
              <a:gdLst>
                <a:gd name="T0" fmla="*/ 1 w 48"/>
                <a:gd name="T1" fmla="*/ 0 h 16"/>
                <a:gd name="T2" fmla="*/ 0 w 48"/>
                <a:gd name="T3" fmla="*/ 4 h 16"/>
                <a:gd name="T4" fmla="*/ 47 w 48"/>
                <a:gd name="T5" fmla="*/ 16 h 16"/>
                <a:gd name="T6" fmla="*/ 48 w 48"/>
                <a:gd name="T7" fmla="*/ 13 h 16"/>
                <a:gd name="T8" fmla="*/ 1 w 48"/>
                <a:gd name="T9" fmla="*/ 0 h 16"/>
              </a:gdLst>
              <a:ahLst/>
              <a:cxnLst>
                <a:cxn ang="0">
                  <a:pos x="T0" y="T1"/>
                </a:cxn>
                <a:cxn ang="0">
                  <a:pos x="T2" y="T3"/>
                </a:cxn>
                <a:cxn ang="0">
                  <a:pos x="T4" y="T5"/>
                </a:cxn>
                <a:cxn ang="0">
                  <a:pos x="T6" y="T7"/>
                </a:cxn>
                <a:cxn ang="0">
                  <a:pos x="T8" y="T9"/>
                </a:cxn>
              </a:cxnLst>
              <a:rect l="0" t="0" r="r" b="b"/>
              <a:pathLst>
                <a:path w="48" h="16">
                  <a:moveTo>
                    <a:pt x="1" y="0"/>
                  </a:moveTo>
                  <a:lnTo>
                    <a:pt x="0" y="4"/>
                  </a:lnTo>
                  <a:lnTo>
                    <a:pt x="47" y="16"/>
                  </a:lnTo>
                  <a:lnTo>
                    <a:pt x="48" y="13"/>
                  </a:lnTo>
                  <a:lnTo>
                    <a:pt x="1"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3" name="Freeform 806"/>
            <p:cNvSpPr>
              <a:spLocks/>
            </p:cNvSpPr>
            <p:nvPr/>
          </p:nvSpPr>
          <p:spPr bwMode="auto">
            <a:xfrm>
              <a:off x="4042" y="2881"/>
              <a:ext cx="74" cy="52"/>
            </a:xfrm>
            <a:custGeom>
              <a:avLst/>
              <a:gdLst>
                <a:gd name="T0" fmla="*/ 74 w 74"/>
                <a:gd name="T1" fmla="*/ 10 h 52"/>
                <a:gd name="T2" fmla="*/ 68 w 74"/>
                <a:gd name="T3" fmla="*/ 0 h 52"/>
                <a:gd name="T4" fmla="*/ 0 w 74"/>
                <a:gd name="T5" fmla="*/ 48 h 52"/>
                <a:gd name="T6" fmla="*/ 2 w 74"/>
                <a:gd name="T7" fmla="*/ 52 h 52"/>
                <a:gd name="T8" fmla="*/ 74 w 74"/>
                <a:gd name="T9" fmla="*/ 10 h 52"/>
              </a:gdLst>
              <a:ahLst/>
              <a:cxnLst>
                <a:cxn ang="0">
                  <a:pos x="T0" y="T1"/>
                </a:cxn>
                <a:cxn ang="0">
                  <a:pos x="T2" y="T3"/>
                </a:cxn>
                <a:cxn ang="0">
                  <a:pos x="T4" y="T5"/>
                </a:cxn>
                <a:cxn ang="0">
                  <a:pos x="T6" y="T7"/>
                </a:cxn>
                <a:cxn ang="0">
                  <a:pos x="T8" y="T9"/>
                </a:cxn>
              </a:cxnLst>
              <a:rect l="0" t="0" r="r" b="b"/>
              <a:pathLst>
                <a:path w="74" h="52">
                  <a:moveTo>
                    <a:pt x="74" y="10"/>
                  </a:moveTo>
                  <a:lnTo>
                    <a:pt x="68" y="0"/>
                  </a:lnTo>
                  <a:lnTo>
                    <a:pt x="0" y="48"/>
                  </a:lnTo>
                  <a:lnTo>
                    <a:pt x="2" y="52"/>
                  </a:lnTo>
                  <a:lnTo>
                    <a:pt x="74" y="1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84" name="Freeform 807"/>
            <p:cNvSpPr>
              <a:spLocks/>
            </p:cNvSpPr>
            <p:nvPr/>
          </p:nvSpPr>
          <p:spPr bwMode="auto">
            <a:xfrm>
              <a:off x="4042" y="2881"/>
              <a:ext cx="74" cy="52"/>
            </a:xfrm>
            <a:custGeom>
              <a:avLst/>
              <a:gdLst>
                <a:gd name="T0" fmla="*/ 74 w 74"/>
                <a:gd name="T1" fmla="*/ 10 h 52"/>
                <a:gd name="T2" fmla="*/ 68 w 74"/>
                <a:gd name="T3" fmla="*/ 0 h 52"/>
                <a:gd name="T4" fmla="*/ 0 w 74"/>
                <a:gd name="T5" fmla="*/ 48 h 52"/>
                <a:gd name="T6" fmla="*/ 2 w 74"/>
                <a:gd name="T7" fmla="*/ 52 h 52"/>
                <a:gd name="T8" fmla="*/ 74 w 74"/>
                <a:gd name="T9" fmla="*/ 10 h 52"/>
              </a:gdLst>
              <a:ahLst/>
              <a:cxnLst>
                <a:cxn ang="0">
                  <a:pos x="T0" y="T1"/>
                </a:cxn>
                <a:cxn ang="0">
                  <a:pos x="T2" y="T3"/>
                </a:cxn>
                <a:cxn ang="0">
                  <a:pos x="T4" y="T5"/>
                </a:cxn>
                <a:cxn ang="0">
                  <a:pos x="T6" y="T7"/>
                </a:cxn>
                <a:cxn ang="0">
                  <a:pos x="T8" y="T9"/>
                </a:cxn>
              </a:cxnLst>
              <a:rect l="0" t="0" r="r" b="b"/>
              <a:pathLst>
                <a:path w="74" h="52">
                  <a:moveTo>
                    <a:pt x="74" y="10"/>
                  </a:moveTo>
                  <a:lnTo>
                    <a:pt x="68" y="0"/>
                  </a:lnTo>
                  <a:lnTo>
                    <a:pt x="0" y="48"/>
                  </a:lnTo>
                  <a:lnTo>
                    <a:pt x="2" y="52"/>
                  </a:lnTo>
                  <a:lnTo>
                    <a:pt x="74" y="1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5" name="Freeform 808"/>
            <p:cNvSpPr>
              <a:spLocks/>
            </p:cNvSpPr>
            <p:nvPr/>
          </p:nvSpPr>
          <p:spPr bwMode="auto">
            <a:xfrm>
              <a:off x="4039" y="2933"/>
              <a:ext cx="13" cy="18"/>
            </a:xfrm>
            <a:custGeom>
              <a:avLst/>
              <a:gdLst>
                <a:gd name="T0" fmla="*/ 5 w 13"/>
                <a:gd name="T1" fmla="*/ 0 h 18"/>
                <a:gd name="T2" fmla="*/ 0 w 13"/>
                <a:gd name="T3" fmla="*/ 2 h 18"/>
                <a:gd name="T4" fmla="*/ 9 w 13"/>
                <a:gd name="T5" fmla="*/ 18 h 18"/>
                <a:gd name="T6" fmla="*/ 13 w 13"/>
                <a:gd name="T7" fmla="*/ 15 h 18"/>
                <a:gd name="T8" fmla="*/ 5 w 13"/>
                <a:gd name="T9" fmla="*/ 0 h 18"/>
              </a:gdLst>
              <a:ahLst/>
              <a:cxnLst>
                <a:cxn ang="0">
                  <a:pos x="T0" y="T1"/>
                </a:cxn>
                <a:cxn ang="0">
                  <a:pos x="T2" y="T3"/>
                </a:cxn>
                <a:cxn ang="0">
                  <a:pos x="T4" y="T5"/>
                </a:cxn>
                <a:cxn ang="0">
                  <a:pos x="T6" y="T7"/>
                </a:cxn>
                <a:cxn ang="0">
                  <a:pos x="T8" y="T9"/>
                </a:cxn>
              </a:cxnLst>
              <a:rect l="0" t="0" r="r" b="b"/>
              <a:pathLst>
                <a:path w="13" h="18">
                  <a:moveTo>
                    <a:pt x="5" y="0"/>
                  </a:moveTo>
                  <a:lnTo>
                    <a:pt x="0" y="2"/>
                  </a:lnTo>
                  <a:lnTo>
                    <a:pt x="9" y="18"/>
                  </a:lnTo>
                  <a:lnTo>
                    <a:pt x="13" y="15"/>
                  </a:lnTo>
                  <a:lnTo>
                    <a:pt x="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86" name="Freeform 809"/>
            <p:cNvSpPr>
              <a:spLocks/>
            </p:cNvSpPr>
            <p:nvPr/>
          </p:nvSpPr>
          <p:spPr bwMode="auto">
            <a:xfrm>
              <a:off x="4039" y="2933"/>
              <a:ext cx="13" cy="18"/>
            </a:xfrm>
            <a:custGeom>
              <a:avLst/>
              <a:gdLst>
                <a:gd name="T0" fmla="*/ 5 w 13"/>
                <a:gd name="T1" fmla="*/ 0 h 18"/>
                <a:gd name="T2" fmla="*/ 0 w 13"/>
                <a:gd name="T3" fmla="*/ 2 h 18"/>
                <a:gd name="T4" fmla="*/ 9 w 13"/>
                <a:gd name="T5" fmla="*/ 18 h 18"/>
                <a:gd name="T6" fmla="*/ 13 w 13"/>
                <a:gd name="T7" fmla="*/ 15 h 18"/>
                <a:gd name="T8" fmla="*/ 5 w 13"/>
                <a:gd name="T9" fmla="*/ 0 h 18"/>
              </a:gdLst>
              <a:ahLst/>
              <a:cxnLst>
                <a:cxn ang="0">
                  <a:pos x="T0" y="T1"/>
                </a:cxn>
                <a:cxn ang="0">
                  <a:pos x="T2" y="T3"/>
                </a:cxn>
                <a:cxn ang="0">
                  <a:pos x="T4" y="T5"/>
                </a:cxn>
                <a:cxn ang="0">
                  <a:pos x="T6" y="T7"/>
                </a:cxn>
                <a:cxn ang="0">
                  <a:pos x="T8" y="T9"/>
                </a:cxn>
              </a:cxnLst>
              <a:rect l="0" t="0" r="r" b="b"/>
              <a:pathLst>
                <a:path w="13" h="18">
                  <a:moveTo>
                    <a:pt x="5" y="0"/>
                  </a:moveTo>
                  <a:lnTo>
                    <a:pt x="0" y="2"/>
                  </a:lnTo>
                  <a:lnTo>
                    <a:pt x="9" y="18"/>
                  </a:lnTo>
                  <a:lnTo>
                    <a:pt x="13" y="15"/>
                  </a:lnTo>
                  <a:lnTo>
                    <a:pt x="5"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7" name="Freeform 810"/>
            <p:cNvSpPr>
              <a:spLocks/>
            </p:cNvSpPr>
            <p:nvPr/>
          </p:nvSpPr>
          <p:spPr bwMode="auto">
            <a:xfrm>
              <a:off x="4051" y="2904"/>
              <a:ext cx="83" cy="85"/>
            </a:xfrm>
            <a:custGeom>
              <a:avLst/>
              <a:gdLst>
                <a:gd name="T0" fmla="*/ 72 w 83"/>
                <a:gd name="T1" fmla="*/ 0 h 85"/>
                <a:gd name="T2" fmla="*/ 83 w 83"/>
                <a:gd name="T3" fmla="*/ 11 h 85"/>
                <a:gd name="T4" fmla="*/ 41 w 83"/>
                <a:gd name="T5" fmla="*/ 85 h 85"/>
                <a:gd name="T6" fmla="*/ 0 w 83"/>
                <a:gd name="T7" fmla="*/ 43 h 85"/>
                <a:gd name="T8" fmla="*/ 72 w 83"/>
                <a:gd name="T9" fmla="*/ 0 h 85"/>
              </a:gdLst>
              <a:ahLst/>
              <a:cxnLst>
                <a:cxn ang="0">
                  <a:pos x="T0" y="T1"/>
                </a:cxn>
                <a:cxn ang="0">
                  <a:pos x="T2" y="T3"/>
                </a:cxn>
                <a:cxn ang="0">
                  <a:pos x="T4" y="T5"/>
                </a:cxn>
                <a:cxn ang="0">
                  <a:pos x="T6" y="T7"/>
                </a:cxn>
                <a:cxn ang="0">
                  <a:pos x="T8" y="T9"/>
                </a:cxn>
              </a:cxnLst>
              <a:rect l="0" t="0" r="r" b="b"/>
              <a:pathLst>
                <a:path w="83" h="85">
                  <a:moveTo>
                    <a:pt x="72" y="0"/>
                  </a:moveTo>
                  <a:lnTo>
                    <a:pt x="83" y="11"/>
                  </a:lnTo>
                  <a:lnTo>
                    <a:pt x="41" y="85"/>
                  </a:lnTo>
                  <a:lnTo>
                    <a:pt x="0" y="43"/>
                  </a:lnTo>
                  <a:lnTo>
                    <a:pt x="7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88" name="Freeform 811"/>
            <p:cNvSpPr>
              <a:spLocks/>
            </p:cNvSpPr>
            <p:nvPr/>
          </p:nvSpPr>
          <p:spPr bwMode="auto">
            <a:xfrm>
              <a:off x="4051" y="2904"/>
              <a:ext cx="83" cy="85"/>
            </a:xfrm>
            <a:custGeom>
              <a:avLst/>
              <a:gdLst>
                <a:gd name="T0" fmla="*/ 72 w 83"/>
                <a:gd name="T1" fmla="*/ 0 h 85"/>
                <a:gd name="T2" fmla="*/ 83 w 83"/>
                <a:gd name="T3" fmla="*/ 11 h 85"/>
                <a:gd name="T4" fmla="*/ 41 w 83"/>
                <a:gd name="T5" fmla="*/ 85 h 85"/>
                <a:gd name="T6" fmla="*/ 0 w 83"/>
                <a:gd name="T7" fmla="*/ 43 h 85"/>
                <a:gd name="T8" fmla="*/ 72 w 83"/>
                <a:gd name="T9" fmla="*/ 0 h 85"/>
              </a:gdLst>
              <a:ahLst/>
              <a:cxnLst>
                <a:cxn ang="0">
                  <a:pos x="T0" y="T1"/>
                </a:cxn>
                <a:cxn ang="0">
                  <a:pos x="T2" y="T3"/>
                </a:cxn>
                <a:cxn ang="0">
                  <a:pos x="T4" y="T5"/>
                </a:cxn>
                <a:cxn ang="0">
                  <a:pos x="T6" y="T7"/>
                </a:cxn>
                <a:cxn ang="0">
                  <a:pos x="T8" y="T9"/>
                </a:cxn>
              </a:cxnLst>
              <a:rect l="0" t="0" r="r" b="b"/>
              <a:pathLst>
                <a:path w="83" h="85">
                  <a:moveTo>
                    <a:pt x="72" y="0"/>
                  </a:moveTo>
                  <a:lnTo>
                    <a:pt x="83" y="11"/>
                  </a:lnTo>
                  <a:lnTo>
                    <a:pt x="41" y="85"/>
                  </a:lnTo>
                  <a:lnTo>
                    <a:pt x="0" y="43"/>
                  </a:lnTo>
                  <a:lnTo>
                    <a:pt x="7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9" name="Freeform 812"/>
            <p:cNvSpPr>
              <a:spLocks/>
            </p:cNvSpPr>
            <p:nvPr/>
          </p:nvSpPr>
          <p:spPr bwMode="auto">
            <a:xfrm>
              <a:off x="4092" y="2915"/>
              <a:ext cx="57" cy="82"/>
            </a:xfrm>
            <a:custGeom>
              <a:avLst/>
              <a:gdLst>
                <a:gd name="T0" fmla="*/ 57 w 57"/>
                <a:gd name="T1" fmla="*/ 9 h 82"/>
                <a:gd name="T2" fmla="*/ 15 w 57"/>
                <a:gd name="T3" fmla="*/ 82 h 82"/>
                <a:gd name="T4" fmla="*/ 0 w 57"/>
                <a:gd name="T5" fmla="*/ 74 h 82"/>
                <a:gd name="T6" fmla="*/ 42 w 57"/>
                <a:gd name="T7" fmla="*/ 0 h 82"/>
                <a:gd name="T8" fmla="*/ 57 w 57"/>
                <a:gd name="T9" fmla="*/ 9 h 82"/>
              </a:gdLst>
              <a:ahLst/>
              <a:cxnLst>
                <a:cxn ang="0">
                  <a:pos x="T0" y="T1"/>
                </a:cxn>
                <a:cxn ang="0">
                  <a:pos x="T2" y="T3"/>
                </a:cxn>
                <a:cxn ang="0">
                  <a:pos x="T4" y="T5"/>
                </a:cxn>
                <a:cxn ang="0">
                  <a:pos x="T6" y="T7"/>
                </a:cxn>
                <a:cxn ang="0">
                  <a:pos x="T8" y="T9"/>
                </a:cxn>
              </a:cxnLst>
              <a:rect l="0" t="0" r="r" b="b"/>
              <a:pathLst>
                <a:path w="57" h="82">
                  <a:moveTo>
                    <a:pt x="57" y="9"/>
                  </a:moveTo>
                  <a:lnTo>
                    <a:pt x="15" y="82"/>
                  </a:lnTo>
                  <a:lnTo>
                    <a:pt x="0" y="74"/>
                  </a:lnTo>
                  <a:lnTo>
                    <a:pt x="42" y="0"/>
                  </a:lnTo>
                  <a:lnTo>
                    <a:pt x="57" y="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90" name="Freeform 813"/>
            <p:cNvSpPr>
              <a:spLocks/>
            </p:cNvSpPr>
            <p:nvPr/>
          </p:nvSpPr>
          <p:spPr bwMode="auto">
            <a:xfrm>
              <a:off x="4092" y="2915"/>
              <a:ext cx="57" cy="82"/>
            </a:xfrm>
            <a:custGeom>
              <a:avLst/>
              <a:gdLst>
                <a:gd name="T0" fmla="*/ 57 w 57"/>
                <a:gd name="T1" fmla="*/ 9 h 82"/>
                <a:gd name="T2" fmla="*/ 15 w 57"/>
                <a:gd name="T3" fmla="*/ 82 h 82"/>
                <a:gd name="T4" fmla="*/ 0 w 57"/>
                <a:gd name="T5" fmla="*/ 74 h 82"/>
                <a:gd name="T6" fmla="*/ 42 w 57"/>
                <a:gd name="T7" fmla="*/ 0 h 82"/>
                <a:gd name="T8" fmla="*/ 57 w 57"/>
                <a:gd name="T9" fmla="*/ 9 h 82"/>
              </a:gdLst>
              <a:ahLst/>
              <a:cxnLst>
                <a:cxn ang="0">
                  <a:pos x="T0" y="T1"/>
                </a:cxn>
                <a:cxn ang="0">
                  <a:pos x="T2" y="T3"/>
                </a:cxn>
                <a:cxn ang="0">
                  <a:pos x="T4" y="T5"/>
                </a:cxn>
                <a:cxn ang="0">
                  <a:pos x="T6" y="T7"/>
                </a:cxn>
                <a:cxn ang="0">
                  <a:pos x="T8" y="T9"/>
                </a:cxn>
              </a:cxnLst>
              <a:rect l="0" t="0" r="r" b="b"/>
              <a:pathLst>
                <a:path w="57" h="82">
                  <a:moveTo>
                    <a:pt x="57" y="9"/>
                  </a:moveTo>
                  <a:lnTo>
                    <a:pt x="15" y="82"/>
                  </a:lnTo>
                  <a:lnTo>
                    <a:pt x="0" y="74"/>
                  </a:lnTo>
                  <a:lnTo>
                    <a:pt x="42" y="0"/>
                  </a:lnTo>
                  <a:lnTo>
                    <a:pt x="57"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1" name="Line 814"/>
            <p:cNvSpPr>
              <a:spLocks noChangeShapeType="1"/>
            </p:cNvSpPr>
            <p:nvPr/>
          </p:nvSpPr>
          <p:spPr bwMode="auto">
            <a:xfrm flipH="1">
              <a:off x="4092" y="2924"/>
              <a:ext cx="57" cy="65"/>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2" name="Line 815"/>
            <p:cNvSpPr>
              <a:spLocks noChangeShapeType="1"/>
            </p:cNvSpPr>
            <p:nvPr/>
          </p:nvSpPr>
          <p:spPr bwMode="auto">
            <a:xfrm flipH="1">
              <a:off x="4107" y="2915"/>
              <a:ext cx="27" cy="82"/>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3" name="Freeform 816"/>
            <p:cNvSpPr>
              <a:spLocks/>
            </p:cNvSpPr>
            <p:nvPr/>
          </p:nvSpPr>
          <p:spPr bwMode="auto">
            <a:xfrm>
              <a:off x="4044" y="2891"/>
              <a:ext cx="81" cy="58"/>
            </a:xfrm>
            <a:custGeom>
              <a:avLst/>
              <a:gdLst>
                <a:gd name="T0" fmla="*/ 81 w 81"/>
                <a:gd name="T1" fmla="*/ 15 h 58"/>
                <a:gd name="T2" fmla="*/ 8 w 81"/>
                <a:gd name="T3" fmla="*/ 58 h 58"/>
                <a:gd name="T4" fmla="*/ 0 w 81"/>
                <a:gd name="T5" fmla="*/ 43 h 58"/>
                <a:gd name="T6" fmla="*/ 72 w 81"/>
                <a:gd name="T7" fmla="*/ 0 h 58"/>
                <a:gd name="T8" fmla="*/ 81 w 81"/>
                <a:gd name="T9" fmla="*/ 15 h 58"/>
              </a:gdLst>
              <a:ahLst/>
              <a:cxnLst>
                <a:cxn ang="0">
                  <a:pos x="T0" y="T1"/>
                </a:cxn>
                <a:cxn ang="0">
                  <a:pos x="T2" y="T3"/>
                </a:cxn>
                <a:cxn ang="0">
                  <a:pos x="T4" y="T5"/>
                </a:cxn>
                <a:cxn ang="0">
                  <a:pos x="T6" y="T7"/>
                </a:cxn>
                <a:cxn ang="0">
                  <a:pos x="T8" y="T9"/>
                </a:cxn>
              </a:cxnLst>
              <a:rect l="0" t="0" r="r" b="b"/>
              <a:pathLst>
                <a:path w="81" h="58">
                  <a:moveTo>
                    <a:pt x="81" y="15"/>
                  </a:moveTo>
                  <a:lnTo>
                    <a:pt x="8" y="58"/>
                  </a:lnTo>
                  <a:lnTo>
                    <a:pt x="0" y="43"/>
                  </a:lnTo>
                  <a:lnTo>
                    <a:pt x="72" y="0"/>
                  </a:lnTo>
                  <a:lnTo>
                    <a:pt x="81"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94" name="Freeform 817"/>
            <p:cNvSpPr>
              <a:spLocks/>
            </p:cNvSpPr>
            <p:nvPr/>
          </p:nvSpPr>
          <p:spPr bwMode="auto">
            <a:xfrm>
              <a:off x="4044" y="2891"/>
              <a:ext cx="81" cy="58"/>
            </a:xfrm>
            <a:custGeom>
              <a:avLst/>
              <a:gdLst>
                <a:gd name="T0" fmla="*/ 81 w 81"/>
                <a:gd name="T1" fmla="*/ 15 h 58"/>
                <a:gd name="T2" fmla="*/ 8 w 81"/>
                <a:gd name="T3" fmla="*/ 58 h 58"/>
                <a:gd name="T4" fmla="*/ 0 w 81"/>
                <a:gd name="T5" fmla="*/ 43 h 58"/>
                <a:gd name="T6" fmla="*/ 72 w 81"/>
                <a:gd name="T7" fmla="*/ 0 h 58"/>
                <a:gd name="T8" fmla="*/ 81 w 81"/>
                <a:gd name="T9" fmla="*/ 15 h 58"/>
              </a:gdLst>
              <a:ahLst/>
              <a:cxnLst>
                <a:cxn ang="0">
                  <a:pos x="T0" y="T1"/>
                </a:cxn>
                <a:cxn ang="0">
                  <a:pos x="T2" y="T3"/>
                </a:cxn>
                <a:cxn ang="0">
                  <a:pos x="T4" y="T5"/>
                </a:cxn>
                <a:cxn ang="0">
                  <a:pos x="T6" y="T7"/>
                </a:cxn>
                <a:cxn ang="0">
                  <a:pos x="T8" y="T9"/>
                </a:cxn>
              </a:cxnLst>
              <a:rect l="0" t="0" r="r" b="b"/>
              <a:pathLst>
                <a:path w="81" h="58">
                  <a:moveTo>
                    <a:pt x="81" y="15"/>
                  </a:moveTo>
                  <a:lnTo>
                    <a:pt x="8" y="58"/>
                  </a:lnTo>
                  <a:lnTo>
                    <a:pt x="0" y="43"/>
                  </a:lnTo>
                  <a:lnTo>
                    <a:pt x="72" y="0"/>
                  </a:lnTo>
                  <a:lnTo>
                    <a:pt x="81" y="1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5" name="Line 818"/>
            <p:cNvSpPr>
              <a:spLocks noChangeShapeType="1"/>
            </p:cNvSpPr>
            <p:nvPr/>
          </p:nvSpPr>
          <p:spPr bwMode="auto">
            <a:xfrm flipH="1">
              <a:off x="4044" y="2906"/>
              <a:ext cx="81" cy="2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6" name="Line 819"/>
            <p:cNvSpPr>
              <a:spLocks noChangeShapeType="1"/>
            </p:cNvSpPr>
            <p:nvPr/>
          </p:nvSpPr>
          <p:spPr bwMode="auto">
            <a:xfrm flipH="1">
              <a:off x="4052" y="2891"/>
              <a:ext cx="64" cy="58"/>
            </a:xfrm>
            <a:prstGeom prst="line">
              <a:avLst/>
            </a:prstGeom>
            <a:noFill/>
            <a:ln w="158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7" name="Freeform 820"/>
            <p:cNvSpPr>
              <a:spLocks/>
            </p:cNvSpPr>
            <p:nvPr/>
          </p:nvSpPr>
          <p:spPr bwMode="auto">
            <a:xfrm>
              <a:off x="4107" y="2923"/>
              <a:ext cx="52" cy="76"/>
            </a:xfrm>
            <a:custGeom>
              <a:avLst/>
              <a:gdLst>
                <a:gd name="T0" fmla="*/ 42 w 52"/>
                <a:gd name="T1" fmla="*/ 0 h 76"/>
                <a:gd name="T2" fmla="*/ 52 w 52"/>
                <a:gd name="T3" fmla="*/ 6 h 76"/>
                <a:gd name="T4" fmla="*/ 4 w 52"/>
                <a:gd name="T5" fmla="*/ 76 h 76"/>
                <a:gd name="T6" fmla="*/ 0 w 52"/>
                <a:gd name="T7" fmla="*/ 74 h 76"/>
                <a:gd name="T8" fmla="*/ 42 w 52"/>
                <a:gd name="T9" fmla="*/ 0 h 76"/>
              </a:gdLst>
              <a:ahLst/>
              <a:cxnLst>
                <a:cxn ang="0">
                  <a:pos x="T0" y="T1"/>
                </a:cxn>
                <a:cxn ang="0">
                  <a:pos x="T2" y="T3"/>
                </a:cxn>
                <a:cxn ang="0">
                  <a:pos x="T4" y="T5"/>
                </a:cxn>
                <a:cxn ang="0">
                  <a:pos x="T6" y="T7"/>
                </a:cxn>
                <a:cxn ang="0">
                  <a:pos x="T8" y="T9"/>
                </a:cxn>
              </a:cxnLst>
              <a:rect l="0" t="0" r="r" b="b"/>
              <a:pathLst>
                <a:path w="52" h="76">
                  <a:moveTo>
                    <a:pt x="42" y="0"/>
                  </a:moveTo>
                  <a:lnTo>
                    <a:pt x="52" y="6"/>
                  </a:lnTo>
                  <a:lnTo>
                    <a:pt x="4" y="76"/>
                  </a:lnTo>
                  <a:lnTo>
                    <a:pt x="0" y="74"/>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598" name="Freeform 821"/>
            <p:cNvSpPr>
              <a:spLocks/>
            </p:cNvSpPr>
            <p:nvPr/>
          </p:nvSpPr>
          <p:spPr bwMode="auto">
            <a:xfrm>
              <a:off x="4107" y="2923"/>
              <a:ext cx="52" cy="76"/>
            </a:xfrm>
            <a:custGeom>
              <a:avLst/>
              <a:gdLst>
                <a:gd name="T0" fmla="*/ 42 w 52"/>
                <a:gd name="T1" fmla="*/ 0 h 76"/>
                <a:gd name="T2" fmla="*/ 52 w 52"/>
                <a:gd name="T3" fmla="*/ 6 h 76"/>
                <a:gd name="T4" fmla="*/ 4 w 52"/>
                <a:gd name="T5" fmla="*/ 76 h 76"/>
                <a:gd name="T6" fmla="*/ 0 w 52"/>
                <a:gd name="T7" fmla="*/ 74 h 76"/>
                <a:gd name="T8" fmla="*/ 42 w 52"/>
                <a:gd name="T9" fmla="*/ 0 h 76"/>
              </a:gdLst>
              <a:ahLst/>
              <a:cxnLst>
                <a:cxn ang="0">
                  <a:pos x="T0" y="T1"/>
                </a:cxn>
                <a:cxn ang="0">
                  <a:pos x="T2" y="T3"/>
                </a:cxn>
                <a:cxn ang="0">
                  <a:pos x="T4" y="T5"/>
                </a:cxn>
                <a:cxn ang="0">
                  <a:pos x="T6" y="T7"/>
                </a:cxn>
                <a:cxn ang="0">
                  <a:pos x="T8" y="T9"/>
                </a:cxn>
              </a:cxnLst>
              <a:rect l="0" t="0" r="r" b="b"/>
              <a:pathLst>
                <a:path w="52" h="76">
                  <a:moveTo>
                    <a:pt x="42" y="0"/>
                  </a:moveTo>
                  <a:lnTo>
                    <a:pt x="52" y="6"/>
                  </a:lnTo>
                  <a:lnTo>
                    <a:pt x="4" y="76"/>
                  </a:lnTo>
                  <a:lnTo>
                    <a:pt x="0" y="74"/>
                  </a:lnTo>
                  <a:lnTo>
                    <a:pt x="42"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99" name="Freeform 822"/>
            <p:cNvSpPr>
              <a:spLocks/>
            </p:cNvSpPr>
            <p:nvPr/>
          </p:nvSpPr>
          <p:spPr bwMode="auto">
            <a:xfrm>
              <a:off x="4090" y="2988"/>
              <a:ext cx="17" cy="13"/>
            </a:xfrm>
            <a:custGeom>
              <a:avLst/>
              <a:gdLst>
                <a:gd name="T0" fmla="*/ 17 w 17"/>
                <a:gd name="T1" fmla="*/ 9 h 13"/>
                <a:gd name="T2" fmla="*/ 15 w 17"/>
                <a:gd name="T3" fmla="*/ 13 h 13"/>
                <a:gd name="T4" fmla="*/ 0 w 17"/>
                <a:gd name="T5" fmla="*/ 4 h 13"/>
                <a:gd name="T6" fmla="*/ 3 w 17"/>
                <a:gd name="T7" fmla="*/ 0 h 13"/>
                <a:gd name="T8" fmla="*/ 17 w 17"/>
                <a:gd name="T9" fmla="*/ 9 h 13"/>
              </a:gdLst>
              <a:ahLst/>
              <a:cxnLst>
                <a:cxn ang="0">
                  <a:pos x="T0" y="T1"/>
                </a:cxn>
                <a:cxn ang="0">
                  <a:pos x="T2" y="T3"/>
                </a:cxn>
                <a:cxn ang="0">
                  <a:pos x="T4" y="T5"/>
                </a:cxn>
                <a:cxn ang="0">
                  <a:pos x="T6" y="T7"/>
                </a:cxn>
                <a:cxn ang="0">
                  <a:pos x="T8" y="T9"/>
                </a:cxn>
              </a:cxnLst>
              <a:rect l="0" t="0" r="r" b="b"/>
              <a:pathLst>
                <a:path w="17" h="13">
                  <a:moveTo>
                    <a:pt x="17" y="9"/>
                  </a:moveTo>
                  <a:lnTo>
                    <a:pt x="15" y="13"/>
                  </a:lnTo>
                  <a:lnTo>
                    <a:pt x="0" y="4"/>
                  </a:lnTo>
                  <a:lnTo>
                    <a:pt x="3" y="0"/>
                  </a:lnTo>
                  <a:lnTo>
                    <a:pt x="17" y="9"/>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00" name="Freeform 823"/>
            <p:cNvSpPr>
              <a:spLocks/>
            </p:cNvSpPr>
            <p:nvPr/>
          </p:nvSpPr>
          <p:spPr bwMode="auto">
            <a:xfrm>
              <a:off x="4090" y="2988"/>
              <a:ext cx="17" cy="13"/>
            </a:xfrm>
            <a:custGeom>
              <a:avLst/>
              <a:gdLst>
                <a:gd name="T0" fmla="*/ 17 w 17"/>
                <a:gd name="T1" fmla="*/ 9 h 13"/>
                <a:gd name="T2" fmla="*/ 15 w 17"/>
                <a:gd name="T3" fmla="*/ 13 h 13"/>
                <a:gd name="T4" fmla="*/ 0 w 17"/>
                <a:gd name="T5" fmla="*/ 4 h 13"/>
                <a:gd name="T6" fmla="*/ 3 w 17"/>
                <a:gd name="T7" fmla="*/ 0 h 13"/>
                <a:gd name="T8" fmla="*/ 17 w 17"/>
                <a:gd name="T9" fmla="*/ 9 h 13"/>
              </a:gdLst>
              <a:ahLst/>
              <a:cxnLst>
                <a:cxn ang="0">
                  <a:pos x="T0" y="T1"/>
                </a:cxn>
                <a:cxn ang="0">
                  <a:pos x="T2" y="T3"/>
                </a:cxn>
                <a:cxn ang="0">
                  <a:pos x="T4" y="T5"/>
                </a:cxn>
                <a:cxn ang="0">
                  <a:pos x="T6" y="T7"/>
                </a:cxn>
                <a:cxn ang="0">
                  <a:pos x="T8" y="T9"/>
                </a:cxn>
              </a:cxnLst>
              <a:rect l="0" t="0" r="r" b="b"/>
              <a:pathLst>
                <a:path w="17" h="13">
                  <a:moveTo>
                    <a:pt x="17" y="9"/>
                  </a:moveTo>
                  <a:lnTo>
                    <a:pt x="15" y="13"/>
                  </a:lnTo>
                  <a:lnTo>
                    <a:pt x="0" y="4"/>
                  </a:lnTo>
                  <a:lnTo>
                    <a:pt x="3" y="0"/>
                  </a:lnTo>
                  <a:lnTo>
                    <a:pt x="17" y="9"/>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01" name="Freeform 824"/>
            <p:cNvSpPr>
              <a:spLocks/>
            </p:cNvSpPr>
            <p:nvPr/>
          </p:nvSpPr>
          <p:spPr bwMode="auto">
            <a:xfrm>
              <a:off x="4052" y="2952"/>
              <a:ext cx="37" cy="38"/>
            </a:xfrm>
            <a:custGeom>
              <a:avLst/>
              <a:gdLst>
                <a:gd name="T0" fmla="*/ 37 w 37"/>
                <a:gd name="T1" fmla="*/ 35 h 38"/>
                <a:gd name="T2" fmla="*/ 34 w 37"/>
                <a:gd name="T3" fmla="*/ 38 h 38"/>
                <a:gd name="T4" fmla="*/ 0 w 37"/>
                <a:gd name="T5" fmla="*/ 3 h 38"/>
                <a:gd name="T6" fmla="*/ 3 w 37"/>
                <a:gd name="T7" fmla="*/ 0 h 38"/>
                <a:gd name="T8" fmla="*/ 37 w 37"/>
                <a:gd name="T9" fmla="*/ 35 h 38"/>
              </a:gdLst>
              <a:ahLst/>
              <a:cxnLst>
                <a:cxn ang="0">
                  <a:pos x="T0" y="T1"/>
                </a:cxn>
                <a:cxn ang="0">
                  <a:pos x="T2" y="T3"/>
                </a:cxn>
                <a:cxn ang="0">
                  <a:pos x="T4" y="T5"/>
                </a:cxn>
                <a:cxn ang="0">
                  <a:pos x="T6" y="T7"/>
                </a:cxn>
                <a:cxn ang="0">
                  <a:pos x="T8" y="T9"/>
                </a:cxn>
              </a:cxnLst>
              <a:rect l="0" t="0" r="r" b="b"/>
              <a:pathLst>
                <a:path w="37" h="38">
                  <a:moveTo>
                    <a:pt x="37" y="35"/>
                  </a:moveTo>
                  <a:lnTo>
                    <a:pt x="34" y="38"/>
                  </a:lnTo>
                  <a:lnTo>
                    <a:pt x="0" y="3"/>
                  </a:lnTo>
                  <a:lnTo>
                    <a:pt x="3" y="0"/>
                  </a:lnTo>
                  <a:lnTo>
                    <a:pt x="37" y="3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02" name="Freeform 825"/>
            <p:cNvSpPr>
              <a:spLocks/>
            </p:cNvSpPr>
            <p:nvPr/>
          </p:nvSpPr>
          <p:spPr bwMode="auto">
            <a:xfrm>
              <a:off x="4052" y="2952"/>
              <a:ext cx="37" cy="38"/>
            </a:xfrm>
            <a:custGeom>
              <a:avLst/>
              <a:gdLst>
                <a:gd name="T0" fmla="*/ 37 w 37"/>
                <a:gd name="T1" fmla="*/ 35 h 38"/>
                <a:gd name="T2" fmla="*/ 34 w 37"/>
                <a:gd name="T3" fmla="*/ 38 h 38"/>
                <a:gd name="T4" fmla="*/ 0 w 37"/>
                <a:gd name="T5" fmla="*/ 3 h 38"/>
                <a:gd name="T6" fmla="*/ 3 w 37"/>
                <a:gd name="T7" fmla="*/ 0 h 38"/>
                <a:gd name="T8" fmla="*/ 37 w 37"/>
                <a:gd name="T9" fmla="*/ 35 h 38"/>
              </a:gdLst>
              <a:ahLst/>
              <a:cxnLst>
                <a:cxn ang="0">
                  <a:pos x="T0" y="T1"/>
                </a:cxn>
                <a:cxn ang="0">
                  <a:pos x="T2" y="T3"/>
                </a:cxn>
                <a:cxn ang="0">
                  <a:pos x="T4" y="T5"/>
                </a:cxn>
                <a:cxn ang="0">
                  <a:pos x="T6" y="T7"/>
                </a:cxn>
                <a:cxn ang="0">
                  <a:pos x="T8" y="T9"/>
                </a:cxn>
              </a:cxnLst>
              <a:rect l="0" t="0" r="r" b="b"/>
              <a:pathLst>
                <a:path w="37" h="38">
                  <a:moveTo>
                    <a:pt x="37" y="35"/>
                  </a:moveTo>
                  <a:lnTo>
                    <a:pt x="34" y="38"/>
                  </a:lnTo>
                  <a:lnTo>
                    <a:pt x="0" y="3"/>
                  </a:lnTo>
                  <a:lnTo>
                    <a:pt x="3" y="0"/>
                  </a:lnTo>
                  <a:lnTo>
                    <a:pt x="37" y="35"/>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12" name="Freeform 835"/>
            <p:cNvSpPr>
              <a:spLocks/>
            </p:cNvSpPr>
            <p:nvPr/>
          </p:nvSpPr>
          <p:spPr bwMode="auto">
            <a:xfrm>
              <a:off x="4519" y="2471"/>
              <a:ext cx="22" cy="22"/>
            </a:xfrm>
            <a:custGeom>
              <a:avLst/>
              <a:gdLst>
                <a:gd name="T0" fmla="*/ 0 w 22"/>
                <a:gd name="T1" fmla="*/ 11 h 22"/>
                <a:gd name="T2" fmla="*/ 22 w 22"/>
                <a:gd name="T3" fmla="*/ 0 h 22"/>
                <a:gd name="T4" fmla="*/ 11 w 22"/>
                <a:gd name="T5" fmla="*/ 22 h 22"/>
                <a:gd name="T6" fmla="*/ 0 w 22"/>
                <a:gd name="T7" fmla="*/ 11 h 22"/>
              </a:gdLst>
              <a:ahLst/>
              <a:cxnLst>
                <a:cxn ang="0">
                  <a:pos x="T0" y="T1"/>
                </a:cxn>
                <a:cxn ang="0">
                  <a:pos x="T2" y="T3"/>
                </a:cxn>
                <a:cxn ang="0">
                  <a:pos x="T4" y="T5"/>
                </a:cxn>
                <a:cxn ang="0">
                  <a:pos x="T6" y="T7"/>
                </a:cxn>
              </a:cxnLst>
              <a:rect l="0" t="0" r="r" b="b"/>
              <a:pathLst>
                <a:path w="22" h="22">
                  <a:moveTo>
                    <a:pt x="0" y="11"/>
                  </a:moveTo>
                  <a:lnTo>
                    <a:pt x="22" y="0"/>
                  </a:lnTo>
                  <a:lnTo>
                    <a:pt x="11" y="22"/>
                  </a:lnTo>
                  <a:lnTo>
                    <a:pt x="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grpSp>
      <p:sp>
        <p:nvSpPr>
          <p:cNvPr id="2" name="Segnaposto piè di pagina 1"/>
          <p:cNvSpPr>
            <a:spLocks noGrp="1"/>
          </p:cNvSpPr>
          <p:nvPr>
            <p:ph type="ftr" sz="quarter" idx="11"/>
          </p:nvPr>
        </p:nvSpPr>
        <p:spPr/>
        <p:txBody>
          <a:bodyPr/>
          <a:lstStyle/>
          <a:p>
            <a:r>
              <a:rPr lang="it-IT" smtClean="0"/>
              <a:t>Giovanni Volpini, CERN, 21 March 2016</a:t>
            </a:r>
            <a:endParaRPr lang="it-IT" dirty="0"/>
          </a:p>
        </p:txBody>
      </p:sp>
      <p:sp>
        <p:nvSpPr>
          <p:cNvPr id="3" name="Segnaposto numero diapositiva 2"/>
          <p:cNvSpPr>
            <a:spLocks noGrp="1"/>
          </p:cNvSpPr>
          <p:nvPr>
            <p:ph type="sldNum" sz="quarter" idx="12"/>
          </p:nvPr>
        </p:nvSpPr>
        <p:spPr/>
        <p:txBody>
          <a:bodyPr/>
          <a:lstStyle/>
          <a:p>
            <a:fld id="{754A0B3F-E409-40E1-9F99-BBE39E6474D1}" type="slidenum">
              <a:rPr lang="it-IT" smtClean="0"/>
              <a:pPr/>
              <a:t>3</a:t>
            </a:fld>
            <a:endParaRPr lang="it-IT"/>
          </a:p>
        </p:txBody>
      </p:sp>
    </p:spTree>
    <p:extLst>
      <p:ext uri="{BB962C8B-B14F-4D97-AF65-F5344CB8AC3E}">
        <p14:creationId xmlns:p14="http://schemas.microsoft.com/office/powerpoint/2010/main" val="612314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5254"/>
            <a:ext cx="5139559" cy="6852746"/>
          </a:xfrm>
        </p:spPr>
      </p:pic>
      <p:sp>
        <p:nvSpPr>
          <p:cNvPr id="2" name="Titolo 1"/>
          <p:cNvSpPr>
            <a:spLocks noGrp="1"/>
          </p:cNvSpPr>
          <p:nvPr>
            <p:ph type="title"/>
          </p:nvPr>
        </p:nvSpPr>
        <p:spPr>
          <a:xfrm>
            <a:off x="5523233" y="0"/>
            <a:ext cx="4334641" cy="1325563"/>
          </a:xfrm>
        </p:spPr>
        <p:txBody>
          <a:bodyPr>
            <a:normAutofit/>
          </a:bodyPr>
          <a:lstStyle/>
          <a:p>
            <a:pPr algn="ctr"/>
            <a:r>
              <a:rPr lang="it-IT" sz="3600" dirty="0" smtClean="0"/>
              <a:t>The </a:t>
            </a:r>
            <a:r>
              <a:rPr lang="it-IT" sz="3600" dirty="0" err="1" smtClean="0"/>
              <a:t>Magnet</a:t>
            </a:r>
            <a:r>
              <a:rPr lang="it-IT" sz="3600" dirty="0" smtClean="0"/>
              <a:t> on the Test Station</a:t>
            </a:r>
            <a:endParaRPr lang="it-IT" sz="3600" dirty="0"/>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5801" y="2038351"/>
            <a:ext cx="6426200" cy="4819650"/>
          </a:xfrm>
          <a:prstGeom prst="rect">
            <a:avLst/>
          </a:prstGeom>
        </p:spPr>
      </p:pic>
      <p:sp>
        <p:nvSpPr>
          <p:cNvPr id="3" name="Segnaposto piè di pagina 2"/>
          <p:cNvSpPr>
            <a:spLocks noGrp="1"/>
          </p:cNvSpPr>
          <p:nvPr>
            <p:ph type="ftr" sz="quarter" idx="11"/>
          </p:nvPr>
        </p:nvSpPr>
        <p:spPr>
          <a:xfrm>
            <a:off x="5633153" y="6492875"/>
            <a:ext cx="4114800" cy="365125"/>
          </a:xfrm>
        </p:spPr>
        <p:txBody>
          <a:bodyPr/>
          <a:lstStyle/>
          <a:p>
            <a:r>
              <a:rPr lang="it-IT" smtClean="0"/>
              <a:t>Giovanni Volpini, CERN, 21 March 2016</a:t>
            </a:r>
            <a:endParaRPr lang="it-IT" dirty="0"/>
          </a:p>
        </p:txBody>
      </p:sp>
      <p:sp>
        <p:nvSpPr>
          <p:cNvPr id="4" name="Segnaposto numero diapositiva 3"/>
          <p:cNvSpPr>
            <a:spLocks noGrp="1"/>
          </p:cNvSpPr>
          <p:nvPr>
            <p:ph type="sldNum" sz="quarter" idx="12"/>
          </p:nvPr>
        </p:nvSpPr>
        <p:spPr/>
        <p:txBody>
          <a:bodyPr/>
          <a:lstStyle/>
          <a:p>
            <a:fld id="{754A0B3F-E409-40E1-9F99-BBE39E6474D1}" type="slidenum">
              <a:rPr lang="it-IT" smtClean="0"/>
              <a:pPr/>
              <a:t>4</a:t>
            </a:fld>
            <a:endParaRPr lang="it-IT"/>
          </a:p>
        </p:txBody>
      </p:sp>
    </p:spTree>
    <p:extLst>
      <p:ext uri="{BB962C8B-B14F-4D97-AF65-F5344CB8AC3E}">
        <p14:creationId xmlns:p14="http://schemas.microsoft.com/office/powerpoint/2010/main" val="2363014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7968945" y="1129487"/>
            <a:ext cx="4591864" cy="2608939"/>
          </a:xfrm>
          <a:prstGeom prst="rect">
            <a:avLst/>
          </a:prstGeom>
        </p:spPr>
      </p:pic>
      <p:pic>
        <p:nvPicPr>
          <p:cNvPr id="12" name="Immagine 11"/>
          <p:cNvPicPr>
            <a:picLocks noChangeAspect="1"/>
          </p:cNvPicPr>
          <p:nvPr/>
        </p:nvPicPr>
        <p:blipFill>
          <a:blip r:embed="rId3"/>
          <a:stretch>
            <a:fillRect/>
          </a:stretch>
        </p:blipFill>
        <p:spPr>
          <a:xfrm>
            <a:off x="-65313" y="1137595"/>
            <a:ext cx="4357246" cy="2609976"/>
          </a:xfrm>
          <a:prstGeom prst="rect">
            <a:avLst/>
          </a:prstGeom>
        </p:spPr>
      </p:pic>
      <p:sp>
        <p:nvSpPr>
          <p:cNvPr id="2" name="Titolo 1"/>
          <p:cNvSpPr>
            <a:spLocks noGrp="1"/>
          </p:cNvSpPr>
          <p:nvPr>
            <p:ph type="title"/>
          </p:nvPr>
        </p:nvSpPr>
        <p:spPr>
          <a:xfrm>
            <a:off x="819912" y="56147"/>
            <a:ext cx="10515600" cy="732155"/>
          </a:xfrm>
        </p:spPr>
        <p:txBody>
          <a:bodyPr>
            <a:normAutofit/>
          </a:bodyPr>
          <a:lstStyle/>
          <a:p>
            <a:pPr algn="ctr"/>
            <a:r>
              <a:rPr lang="it-IT" sz="3200" dirty="0" smtClean="0"/>
              <a:t>Sextupole test @ LASA lab. Feb 2016</a:t>
            </a:r>
            <a:endParaRPr lang="it-IT" sz="3200" dirty="0"/>
          </a:p>
        </p:txBody>
      </p:sp>
      <p:pic>
        <p:nvPicPr>
          <p:cNvPr id="6" name="Immagine 5"/>
          <p:cNvPicPr>
            <a:picLocks noChangeAspect="1"/>
          </p:cNvPicPr>
          <p:nvPr/>
        </p:nvPicPr>
        <p:blipFill>
          <a:blip r:embed="rId4"/>
          <a:stretch>
            <a:fillRect/>
          </a:stretch>
        </p:blipFill>
        <p:spPr>
          <a:xfrm>
            <a:off x="3931920" y="1125844"/>
            <a:ext cx="4357247" cy="2609976"/>
          </a:xfrm>
          <a:prstGeom prst="rect">
            <a:avLst/>
          </a:prstGeom>
        </p:spPr>
      </p:pic>
      <p:pic>
        <p:nvPicPr>
          <p:cNvPr id="8" name="Immagine 7"/>
          <p:cNvPicPr>
            <a:picLocks noChangeAspect="1"/>
          </p:cNvPicPr>
          <p:nvPr/>
        </p:nvPicPr>
        <p:blipFill>
          <a:blip r:embed="rId5"/>
          <a:stretch>
            <a:fillRect/>
          </a:stretch>
        </p:blipFill>
        <p:spPr>
          <a:xfrm>
            <a:off x="0" y="4100119"/>
            <a:ext cx="10566213" cy="2740795"/>
          </a:xfrm>
          <a:prstGeom prst="rect">
            <a:avLst/>
          </a:prstGeom>
        </p:spPr>
      </p:pic>
      <p:sp>
        <p:nvSpPr>
          <p:cNvPr id="9" name="CasellaDiTesto 8"/>
          <p:cNvSpPr txBox="1"/>
          <p:nvPr/>
        </p:nvSpPr>
        <p:spPr>
          <a:xfrm>
            <a:off x="4555286" y="1217012"/>
            <a:ext cx="1053302" cy="646331"/>
          </a:xfrm>
          <a:prstGeom prst="rect">
            <a:avLst/>
          </a:prstGeom>
          <a:noFill/>
        </p:spPr>
        <p:txBody>
          <a:bodyPr wrap="none" rtlCol="0">
            <a:spAutoFit/>
          </a:bodyPr>
          <a:lstStyle/>
          <a:p>
            <a:r>
              <a:rPr lang="it-IT" dirty="0" err="1" smtClean="0">
                <a:latin typeface="Verdana" panose="020B0604030504040204" pitchFamily="34" charset="0"/>
                <a:ea typeface="Verdana" panose="020B0604030504040204" pitchFamily="34" charset="0"/>
                <a:cs typeface="Verdana" panose="020B0604030504040204" pitchFamily="34" charset="0"/>
              </a:rPr>
              <a:t>Day</a:t>
            </a:r>
            <a:r>
              <a:rPr lang="it-IT" dirty="0" smtClean="0">
                <a:latin typeface="Verdana" panose="020B0604030504040204" pitchFamily="34" charset="0"/>
                <a:ea typeface="Verdana" panose="020B0604030504040204" pitchFamily="34" charset="0"/>
                <a:cs typeface="Verdana" panose="020B0604030504040204" pitchFamily="34" charset="0"/>
              </a:rPr>
              <a:t> #2</a:t>
            </a:r>
          </a:p>
          <a:p>
            <a:r>
              <a:rPr lang="it-IT" dirty="0" smtClean="0">
                <a:latin typeface="Verdana" panose="020B0604030504040204" pitchFamily="34" charset="0"/>
                <a:ea typeface="Verdana" panose="020B0604030504040204" pitchFamily="34" charset="0"/>
                <a:cs typeface="Verdana" panose="020B0604030504040204" pitchFamily="34" charset="0"/>
              </a:rPr>
              <a:t>2.17 K</a:t>
            </a:r>
            <a:endParaRPr lang="it-IT" dirty="0">
              <a:latin typeface="Verdana" panose="020B0604030504040204" pitchFamily="34" charset="0"/>
              <a:ea typeface="Verdana" panose="020B0604030504040204" pitchFamily="34" charset="0"/>
              <a:cs typeface="Verdana" panose="020B0604030504040204" pitchFamily="34" charset="0"/>
            </a:endParaRPr>
          </a:p>
        </p:txBody>
      </p:sp>
      <p:sp>
        <p:nvSpPr>
          <p:cNvPr id="10" name="CasellaDiTesto 9"/>
          <p:cNvSpPr txBox="1"/>
          <p:nvPr/>
        </p:nvSpPr>
        <p:spPr>
          <a:xfrm>
            <a:off x="651854" y="4223124"/>
            <a:ext cx="1053302" cy="646331"/>
          </a:xfrm>
          <a:prstGeom prst="rect">
            <a:avLst/>
          </a:prstGeom>
          <a:noFill/>
        </p:spPr>
        <p:txBody>
          <a:bodyPr wrap="none" rtlCol="0">
            <a:spAutoFit/>
          </a:bodyPr>
          <a:lstStyle/>
          <a:p>
            <a:r>
              <a:rPr lang="it-IT" dirty="0" err="1" smtClean="0">
                <a:latin typeface="Verdana" panose="020B0604030504040204" pitchFamily="34" charset="0"/>
                <a:ea typeface="Verdana" panose="020B0604030504040204" pitchFamily="34" charset="0"/>
                <a:cs typeface="Verdana" panose="020B0604030504040204" pitchFamily="34" charset="0"/>
              </a:rPr>
              <a:t>Day</a:t>
            </a:r>
            <a:r>
              <a:rPr lang="it-IT" dirty="0" smtClean="0">
                <a:latin typeface="Verdana" panose="020B0604030504040204" pitchFamily="34" charset="0"/>
                <a:ea typeface="Verdana" panose="020B0604030504040204" pitchFamily="34" charset="0"/>
                <a:cs typeface="Verdana" panose="020B0604030504040204" pitchFamily="34" charset="0"/>
              </a:rPr>
              <a:t> #3</a:t>
            </a:r>
          </a:p>
          <a:p>
            <a:r>
              <a:rPr lang="it-IT" dirty="0" smtClean="0">
                <a:latin typeface="Verdana" panose="020B0604030504040204" pitchFamily="34" charset="0"/>
                <a:ea typeface="Verdana" panose="020B0604030504040204" pitchFamily="34" charset="0"/>
                <a:cs typeface="Verdana" panose="020B0604030504040204" pitchFamily="34" charset="0"/>
              </a:rPr>
              <a:t>4.22 K</a:t>
            </a:r>
            <a:endParaRPr lang="it-IT" dirty="0">
              <a:latin typeface="Verdana" panose="020B0604030504040204" pitchFamily="34" charset="0"/>
              <a:ea typeface="Verdana" panose="020B0604030504040204" pitchFamily="34" charset="0"/>
              <a:cs typeface="Verdana" panose="020B0604030504040204" pitchFamily="34" charset="0"/>
            </a:endParaRPr>
          </a:p>
        </p:txBody>
      </p:sp>
      <p:sp>
        <p:nvSpPr>
          <p:cNvPr id="11" name="CasellaDiTesto 10"/>
          <p:cNvSpPr txBox="1"/>
          <p:nvPr/>
        </p:nvSpPr>
        <p:spPr>
          <a:xfrm>
            <a:off x="513461" y="1212287"/>
            <a:ext cx="1053302" cy="646331"/>
          </a:xfrm>
          <a:prstGeom prst="rect">
            <a:avLst/>
          </a:prstGeom>
          <a:noFill/>
        </p:spPr>
        <p:txBody>
          <a:bodyPr wrap="none" rtlCol="0">
            <a:spAutoFit/>
          </a:bodyPr>
          <a:lstStyle/>
          <a:p>
            <a:r>
              <a:rPr lang="it-IT" dirty="0" err="1" smtClean="0">
                <a:latin typeface="Verdana" panose="020B0604030504040204" pitchFamily="34" charset="0"/>
                <a:ea typeface="Verdana" panose="020B0604030504040204" pitchFamily="34" charset="0"/>
                <a:cs typeface="Verdana" panose="020B0604030504040204" pitchFamily="34" charset="0"/>
              </a:rPr>
              <a:t>Day</a:t>
            </a:r>
            <a:r>
              <a:rPr lang="it-IT" dirty="0" smtClean="0">
                <a:latin typeface="Verdana" panose="020B0604030504040204" pitchFamily="34" charset="0"/>
                <a:ea typeface="Verdana" panose="020B0604030504040204" pitchFamily="34" charset="0"/>
                <a:cs typeface="Verdana" panose="020B0604030504040204" pitchFamily="34" charset="0"/>
              </a:rPr>
              <a:t> #1</a:t>
            </a:r>
          </a:p>
          <a:p>
            <a:r>
              <a:rPr lang="it-IT" dirty="0" smtClean="0">
                <a:latin typeface="Verdana" panose="020B0604030504040204" pitchFamily="34" charset="0"/>
                <a:ea typeface="Verdana" panose="020B0604030504040204" pitchFamily="34" charset="0"/>
                <a:cs typeface="Verdana" panose="020B0604030504040204" pitchFamily="34" charset="0"/>
              </a:rPr>
              <a:t>4.22 K</a:t>
            </a:r>
            <a:endParaRPr lang="it-IT" dirty="0">
              <a:latin typeface="Verdana" panose="020B0604030504040204" pitchFamily="34" charset="0"/>
              <a:ea typeface="Verdana" panose="020B0604030504040204" pitchFamily="34" charset="0"/>
              <a:cs typeface="Verdana" panose="020B0604030504040204" pitchFamily="34" charset="0"/>
            </a:endParaRPr>
          </a:p>
        </p:txBody>
      </p:sp>
      <p:sp>
        <p:nvSpPr>
          <p:cNvPr id="13" name="CasellaDiTesto 12"/>
          <p:cNvSpPr txBox="1"/>
          <p:nvPr/>
        </p:nvSpPr>
        <p:spPr>
          <a:xfrm>
            <a:off x="10080246" y="5181358"/>
            <a:ext cx="1003801" cy="369332"/>
          </a:xfrm>
          <a:prstGeom prst="rect">
            <a:avLst/>
          </a:prstGeom>
          <a:noFill/>
        </p:spPr>
        <p:txBody>
          <a:bodyPr wrap="none" rtlCol="0">
            <a:spAutoFit/>
          </a:bodyPr>
          <a:lstStyle/>
          <a:p>
            <a:r>
              <a:rPr lang="it-IT" dirty="0" err="1"/>
              <a:t>n</a:t>
            </a:r>
            <a:r>
              <a:rPr lang="it-IT" dirty="0" err="1" smtClean="0"/>
              <a:t>ominal</a:t>
            </a:r>
            <a:r>
              <a:rPr lang="it-IT" dirty="0" smtClean="0"/>
              <a:t> </a:t>
            </a:r>
            <a:endParaRPr lang="it-IT" dirty="0"/>
          </a:p>
        </p:txBody>
      </p:sp>
      <p:sp>
        <p:nvSpPr>
          <p:cNvPr id="14" name="CasellaDiTesto 13"/>
          <p:cNvSpPr txBox="1"/>
          <p:nvPr/>
        </p:nvSpPr>
        <p:spPr>
          <a:xfrm>
            <a:off x="10080246" y="4812026"/>
            <a:ext cx="971933" cy="369332"/>
          </a:xfrm>
          <a:prstGeom prst="rect">
            <a:avLst/>
          </a:prstGeom>
          <a:noFill/>
        </p:spPr>
        <p:txBody>
          <a:bodyPr wrap="none" rtlCol="0">
            <a:spAutoFit/>
          </a:bodyPr>
          <a:lstStyle/>
          <a:p>
            <a:r>
              <a:rPr lang="it-IT" dirty="0" smtClean="0"/>
              <a:t>ultimate</a:t>
            </a:r>
            <a:endParaRPr lang="it-IT" dirty="0"/>
          </a:p>
        </p:txBody>
      </p:sp>
      <p:sp>
        <p:nvSpPr>
          <p:cNvPr id="15" name="CasellaDiTesto 14"/>
          <p:cNvSpPr txBox="1"/>
          <p:nvPr/>
        </p:nvSpPr>
        <p:spPr>
          <a:xfrm>
            <a:off x="10080245" y="4073362"/>
            <a:ext cx="1484702" cy="369332"/>
          </a:xfrm>
          <a:prstGeom prst="rect">
            <a:avLst/>
          </a:prstGeom>
          <a:noFill/>
        </p:spPr>
        <p:txBody>
          <a:bodyPr wrap="none" rtlCol="0">
            <a:spAutoFit/>
          </a:bodyPr>
          <a:lstStyle/>
          <a:p>
            <a:r>
              <a:rPr lang="it-IT" dirty="0" err="1" smtClean="0"/>
              <a:t>s.s.l</a:t>
            </a:r>
            <a:r>
              <a:rPr lang="it-IT" dirty="0" smtClean="0"/>
              <a:t>. @ 4.22 K</a:t>
            </a:r>
            <a:endParaRPr lang="it-IT" dirty="0"/>
          </a:p>
        </p:txBody>
      </p:sp>
      <p:sp>
        <p:nvSpPr>
          <p:cNvPr id="17" name="CasellaDiTesto 16"/>
          <p:cNvSpPr txBox="1"/>
          <p:nvPr/>
        </p:nvSpPr>
        <p:spPr>
          <a:xfrm>
            <a:off x="8501194" y="1212287"/>
            <a:ext cx="1053302" cy="646331"/>
          </a:xfrm>
          <a:prstGeom prst="rect">
            <a:avLst/>
          </a:prstGeom>
          <a:noFill/>
        </p:spPr>
        <p:txBody>
          <a:bodyPr wrap="none" rtlCol="0">
            <a:spAutoFit/>
          </a:bodyPr>
          <a:lstStyle/>
          <a:p>
            <a:r>
              <a:rPr lang="it-IT" dirty="0" err="1" smtClean="0">
                <a:latin typeface="Verdana" panose="020B0604030504040204" pitchFamily="34" charset="0"/>
                <a:ea typeface="Verdana" panose="020B0604030504040204" pitchFamily="34" charset="0"/>
                <a:cs typeface="Verdana" panose="020B0604030504040204" pitchFamily="34" charset="0"/>
              </a:rPr>
              <a:t>Day</a:t>
            </a:r>
            <a:r>
              <a:rPr lang="it-IT" dirty="0" smtClean="0">
                <a:latin typeface="Verdana" panose="020B0604030504040204" pitchFamily="34" charset="0"/>
                <a:ea typeface="Verdana" panose="020B0604030504040204" pitchFamily="34" charset="0"/>
                <a:cs typeface="Verdana" panose="020B0604030504040204" pitchFamily="34" charset="0"/>
              </a:rPr>
              <a:t> #4</a:t>
            </a:r>
          </a:p>
          <a:p>
            <a:r>
              <a:rPr lang="it-IT" dirty="0" smtClean="0">
                <a:latin typeface="Verdana" panose="020B0604030504040204" pitchFamily="34" charset="0"/>
                <a:ea typeface="Verdana" panose="020B0604030504040204" pitchFamily="34" charset="0"/>
                <a:cs typeface="Verdana" panose="020B0604030504040204" pitchFamily="34" charset="0"/>
              </a:rPr>
              <a:t>4.22 K</a:t>
            </a:r>
            <a:endParaRPr lang="it-IT" dirty="0">
              <a:latin typeface="Verdana" panose="020B0604030504040204" pitchFamily="34" charset="0"/>
              <a:ea typeface="Verdana" panose="020B0604030504040204" pitchFamily="34" charset="0"/>
              <a:cs typeface="Verdana" panose="020B0604030504040204" pitchFamily="34" charset="0"/>
            </a:endParaRPr>
          </a:p>
        </p:txBody>
      </p:sp>
      <p:sp>
        <p:nvSpPr>
          <p:cNvPr id="3" name="Ovale 2"/>
          <p:cNvSpPr/>
          <p:nvPr/>
        </p:nvSpPr>
        <p:spPr>
          <a:xfrm>
            <a:off x="3363310" y="4202769"/>
            <a:ext cx="1587062" cy="239926"/>
          </a:xfrm>
          <a:prstGeom prst="ellipse">
            <a:avLst/>
          </a:prstGeom>
          <a:no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3584028" y="3869083"/>
            <a:ext cx="1885644" cy="369332"/>
          </a:xfrm>
          <a:prstGeom prst="rect">
            <a:avLst/>
          </a:prstGeom>
          <a:noFill/>
        </p:spPr>
        <p:txBody>
          <a:bodyPr wrap="none" rtlCol="0">
            <a:spAutoFit/>
          </a:bodyPr>
          <a:lstStyle/>
          <a:p>
            <a:r>
              <a:rPr lang="it-IT" dirty="0" smtClean="0"/>
              <a:t>Training </a:t>
            </a:r>
            <a:r>
              <a:rPr lang="it-IT" dirty="0" err="1" smtClean="0"/>
              <a:t>quenches</a:t>
            </a:r>
            <a:endParaRPr lang="it-IT" dirty="0"/>
          </a:p>
        </p:txBody>
      </p:sp>
      <p:sp>
        <p:nvSpPr>
          <p:cNvPr id="19" name="Ovale 18"/>
          <p:cNvSpPr/>
          <p:nvPr/>
        </p:nvSpPr>
        <p:spPr>
          <a:xfrm rot="19277363">
            <a:off x="4488971" y="4877701"/>
            <a:ext cx="1587062" cy="239926"/>
          </a:xfrm>
          <a:prstGeom prst="ellipse">
            <a:avLst/>
          </a:prstGeom>
          <a:no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CasellaDiTesto 19"/>
          <p:cNvSpPr txBox="1"/>
          <p:nvPr/>
        </p:nvSpPr>
        <p:spPr>
          <a:xfrm>
            <a:off x="5033907" y="4231060"/>
            <a:ext cx="1595886" cy="369332"/>
          </a:xfrm>
          <a:prstGeom prst="rect">
            <a:avLst/>
          </a:prstGeom>
          <a:noFill/>
        </p:spPr>
        <p:txBody>
          <a:bodyPr wrap="none" rtlCol="0">
            <a:spAutoFit/>
          </a:bodyPr>
          <a:lstStyle/>
          <a:p>
            <a:r>
              <a:rPr lang="it-IT" dirty="0" smtClean="0"/>
              <a:t>Fast </a:t>
            </a:r>
            <a:r>
              <a:rPr lang="it-IT" dirty="0" err="1" smtClean="0"/>
              <a:t>discharges</a:t>
            </a:r>
            <a:endParaRPr lang="it-IT" dirty="0"/>
          </a:p>
        </p:txBody>
      </p:sp>
      <p:sp>
        <p:nvSpPr>
          <p:cNvPr id="21" name="Ovale 20"/>
          <p:cNvSpPr/>
          <p:nvPr/>
        </p:nvSpPr>
        <p:spPr>
          <a:xfrm>
            <a:off x="4764438" y="2029007"/>
            <a:ext cx="1587062" cy="239926"/>
          </a:xfrm>
          <a:prstGeom prst="ellipse">
            <a:avLst/>
          </a:prstGeom>
          <a:no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p:cNvSpPr txBox="1"/>
          <p:nvPr/>
        </p:nvSpPr>
        <p:spPr>
          <a:xfrm>
            <a:off x="4966556" y="2237143"/>
            <a:ext cx="2128660" cy="369332"/>
          </a:xfrm>
          <a:prstGeom prst="rect">
            <a:avLst/>
          </a:prstGeom>
          <a:noFill/>
        </p:spPr>
        <p:txBody>
          <a:bodyPr wrap="none" rtlCol="0">
            <a:spAutoFit/>
          </a:bodyPr>
          <a:lstStyle/>
          <a:p>
            <a:r>
              <a:rPr lang="it-IT" dirty="0" err="1" smtClean="0"/>
              <a:t>Magnet</a:t>
            </a:r>
            <a:r>
              <a:rPr lang="it-IT" dirty="0" smtClean="0"/>
              <a:t> </a:t>
            </a:r>
            <a:r>
              <a:rPr lang="it-IT" dirty="0" err="1" smtClean="0"/>
              <a:t>qualification</a:t>
            </a:r>
            <a:endParaRPr lang="it-IT" dirty="0"/>
          </a:p>
        </p:txBody>
      </p:sp>
      <p:sp>
        <p:nvSpPr>
          <p:cNvPr id="23" name="Ovale 22"/>
          <p:cNvSpPr/>
          <p:nvPr/>
        </p:nvSpPr>
        <p:spPr>
          <a:xfrm>
            <a:off x="6301685" y="4611370"/>
            <a:ext cx="3778560" cy="200656"/>
          </a:xfrm>
          <a:prstGeom prst="ellipse">
            <a:avLst/>
          </a:prstGeom>
          <a:no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p:cNvSpPr txBox="1"/>
          <p:nvPr/>
        </p:nvSpPr>
        <p:spPr>
          <a:xfrm>
            <a:off x="7324238" y="4223124"/>
            <a:ext cx="1223155" cy="369332"/>
          </a:xfrm>
          <a:prstGeom prst="rect">
            <a:avLst/>
          </a:prstGeom>
          <a:noFill/>
        </p:spPr>
        <p:txBody>
          <a:bodyPr wrap="none" rtlCol="0">
            <a:spAutoFit/>
          </a:bodyPr>
          <a:lstStyle/>
          <a:p>
            <a:r>
              <a:rPr lang="it-IT" dirty="0" err="1" smtClean="0"/>
              <a:t>Ramp</a:t>
            </a:r>
            <a:r>
              <a:rPr lang="it-IT" dirty="0" smtClean="0"/>
              <a:t> </a:t>
            </a:r>
            <a:r>
              <a:rPr lang="it-IT" dirty="0" err="1" smtClean="0"/>
              <a:t>tests</a:t>
            </a:r>
            <a:endParaRPr lang="it-IT" dirty="0"/>
          </a:p>
        </p:txBody>
      </p:sp>
      <p:sp>
        <p:nvSpPr>
          <p:cNvPr id="25" name="Ovale 24"/>
          <p:cNvSpPr/>
          <p:nvPr/>
        </p:nvSpPr>
        <p:spPr>
          <a:xfrm rot="19605880">
            <a:off x="8688138" y="1817059"/>
            <a:ext cx="1933302" cy="308657"/>
          </a:xfrm>
          <a:prstGeom prst="ellipse">
            <a:avLst/>
          </a:prstGeom>
          <a:noFill/>
          <a:ln w="158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p:cNvSpPr txBox="1"/>
          <p:nvPr/>
        </p:nvSpPr>
        <p:spPr>
          <a:xfrm>
            <a:off x="9675870" y="1012317"/>
            <a:ext cx="2282997" cy="369332"/>
          </a:xfrm>
          <a:prstGeom prst="rect">
            <a:avLst/>
          </a:prstGeom>
          <a:noFill/>
        </p:spPr>
        <p:txBody>
          <a:bodyPr wrap="none" rtlCol="0">
            <a:spAutoFit/>
          </a:bodyPr>
          <a:lstStyle/>
          <a:p>
            <a:r>
              <a:rPr lang="it-IT" dirty="0" err="1" smtClean="0"/>
              <a:t>Quench</a:t>
            </a:r>
            <a:r>
              <a:rPr lang="it-IT" dirty="0" smtClean="0"/>
              <a:t>  w/ 0</a:t>
            </a:r>
            <a:r>
              <a:rPr lang="el-GR" dirty="0" smtClean="0"/>
              <a:t>Ω</a:t>
            </a:r>
            <a:r>
              <a:rPr lang="it-IT" dirty="0" smtClean="0"/>
              <a:t> </a:t>
            </a:r>
            <a:r>
              <a:rPr lang="it-IT" dirty="0" err="1" smtClean="0"/>
              <a:t>dump</a:t>
            </a:r>
            <a:endParaRPr lang="it-IT" dirty="0"/>
          </a:p>
        </p:txBody>
      </p:sp>
      <p:sp>
        <p:nvSpPr>
          <p:cNvPr id="7" name="Segnaposto piè di pagina 6"/>
          <p:cNvSpPr>
            <a:spLocks noGrp="1"/>
          </p:cNvSpPr>
          <p:nvPr>
            <p:ph type="ftr" sz="quarter" idx="11"/>
          </p:nvPr>
        </p:nvSpPr>
        <p:spPr>
          <a:xfrm>
            <a:off x="4082424" y="6578439"/>
            <a:ext cx="4114800" cy="365125"/>
          </a:xfrm>
        </p:spPr>
        <p:txBody>
          <a:bodyPr/>
          <a:lstStyle/>
          <a:p>
            <a:r>
              <a:rPr lang="it-IT" smtClean="0"/>
              <a:t>Giovanni Volpini, CERN, 21 March 2016</a:t>
            </a:r>
            <a:endParaRPr lang="it-IT" dirty="0"/>
          </a:p>
        </p:txBody>
      </p:sp>
      <p:sp>
        <p:nvSpPr>
          <p:cNvPr id="16" name="Segnaposto numero diapositiva 15"/>
          <p:cNvSpPr>
            <a:spLocks noGrp="1"/>
          </p:cNvSpPr>
          <p:nvPr>
            <p:ph type="sldNum" sz="quarter" idx="12"/>
          </p:nvPr>
        </p:nvSpPr>
        <p:spPr/>
        <p:txBody>
          <a:bodyPr/>
          <a:lstStyle/>
          <a:p>
            <a:fld id="{754A0B3F-E409-40E1-9F99-BBE39E6474D1}" type="slidenum">
              <a:rPr lang="it-IT" smtClean="0"/>
              <a:pPr/>
              <a:t>5</a:t>
            </a:fld>
            <a:endParaRPr lang="it-IT"/>
          </a:p>
        </p:txBody>
      </p:sp>
    </p:spTree>
    <p:extLst>
      <p:ext uri="{BB962C8B-B14F-4D97-AF65-F5344CB8AC3E}">
        <p14:creationId xmlns:p14="http://schemas.microsoft.com/office/powerpoint/2010/main" val="1675754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853" y="0"/>
            <a:ext cx="5486400" cy="1325563"/>
          </a:xfrm>
        </p:spPr>
        <p:txBody>
          <a:bodyPr/>
          <a:lstStyle/>
          <a:p>
            <a:r>
              <a:rPr lang="en-GB" dirty="0" smtClean="0"/>
              <a:t>Operating Current</a:t>
            </a:r>
            <a:endParaRPr lang="en-US" dirty="0"/>
          </a:p>
        </p:txBody>
      </p:sp>
      <p:sp>
        <p:nvSpPr>
          <p:cNvPr id="3" name="Content Placeholder 2"/>
          <p:cNvSpPr>
            <a:spLocks noGrp="1"/>
          </p:cNvSpPr>
          <p:nvPr>
            <p:ph idx="1"/>
          </p:nvPr>
        </p:nvSpPr>
        <p:spPr>
          <a:xfrm>
            <a:off x="563336" y="1825625"/>
            <a:ext cx="11155422" cy="4351338"/>
          </a:xfrm>
        </p:spPr>
        <p:txBody>
          <a:bodyPr>
            <a:normAutofit/>
          </a:bodyPr>
          <a:lstStyle/>
          <a:p>
            <a:pPr marL="0" indent="0">
              <a:buNone/>
            </a:pPr>
            <a:r>
              <a:rPr lang="en-GB" sz="2000" dirty="0" smtClean="0"/>
              <a:t>The operating current was chosen on the basis of the wire available and </a:t>
            </a:r>
            <a:r>
              <a:rPr lang="en-GB" sz="2000" dirty="0" smtClean="0"/>
              <a:t>of </a:t>
            </a:r>
            <a:r>
              <a:rPr lang="en-GB" sz="2000" dirty="0" smtClean="0"/>
              <a:t>the set </a:t>
            </a:r>
            <a:r>
              <a:rPr lang="en-GB" sz="2000" dirty="0" smtClean="0"/>
              <a:t>operating point </a:t>
            </a:r>
            <a:r>
              <a:rPr lang="en-GB" sz="2000" dirty="0" smtClean="0"/>
              <a:t>(40</a:t>
            </a:r>
            <a:r>
              <a:rPr lang="en-GB" sz="2000" dirty="0" smtClean="0"/>
              <a:t>% on the load </a:t>
            </a:r>
            <a:r>
              <a:rPr lang="en-GB" sz="2000" dirty="0" smtClean="0"/>
              <a:t>line), giving operating currents, </a:t>
            </a:r>
            <a:r>
              <a:rPr lang="en-GB" sz="2000" i="1" dirty="0" err="1" smtClean="0"/>
              <a:t>I</a:t>
            </a:r>
            <a:r>
              <a:rPr lang="en-GB" sz="2000" i="1" baseline="-25000" dirty="0" err="1" smtClean="0"/>
              <a:t>op</a:t>
            </a:r>
            <a:r>
              <a:rPr lang="en-GB" sz="2000" i="1" baseline="-25000" dirty="0" smtClean="0"/>
              <a:t> </a:t>
            </a:r>
            <a:r>
              <a:rPr lang="en-GB" sz="2000" i="1" dirty="0" smtClean="0"/>
              <a:t>,</a:t>
            </a:r>
            <a:r>
              <a:rPr lang="en-GB" sz="2000" dirty="0" smtClean="0"/>
              <a:t> in the range 120 A - 180 </a:t>
            </a:r>
            <a:r>
              <a:rPr lang="en-GB" sz="2000" dirty="0" smtClean="0"/>
              <a:t>A</a:t>
            </a:r>
            <a:r>
              <a:rPr lang="en-GB" sz="2000" dirty="0" smtClean="0"/>
              <a:t>. These are the values presently found in the Conceptual Specifications.</a:t>
            </a:r>
          </a:p>
          <a:p>
            <a:pPr marL="0" indent="0">
              <a:buNone/>
            </a:pPr>
            <a:endParaRPr lang="en-GB" sz="2000" dirty="0" smtClean="0"/>
          </a:p>
          <a:p>
            <a:pPr marL="0" indent="0">
              <a:buNone/>
            </a:pPr>
            <a:r>
              <a:rPr lang="en-GB" sz="2000" dirty="0" smtClean="0"/>
              <a:t>To be compliant with </a:t>
            </a:r>
            <a:r>
              <a:rPr lang="en-GB" sz="2000" dirty="0" smtClean="0"/>
              <a:t>existing </a:t>
            </a:r>
            <a:r>
              <a:rPr lang="en-GB" sz="2000" dirty="0" smtClean="0"/>
              <a:t>power </a:t>
            </a:r>
            <a:r>
              <a:rPr lang="en-GB" sz="2000" dirty="0" smtClean="0"/>
              <a:t>converters, that can </a:t>
            </a:r>
            <a:r>
              <a:rPr lang="en-GB" sz="2000" dirty="0" smtClean="0"/>
              <a:t>supply up to 120 A, </a:t>
            </a:r>
            <a:r>
              <a:rPr lang="en-GB" sz="2000" dirty="0" smtClean="0"/>
              <a:t>we </a:t>
            </a:r>
            <a:r>
              <a:rPr lang="en-GB" sz="2000" dirty="0" smtClean="0"/>
              <a:t>are reconsidering the design lowering the </a:t>
            </a:r>
            <a:r>
              <a:rPr lang="en-GB" sz="2000" dirty="0" smtClean="0"/>
              <a:t>operating current </a:t>
            </a:r>
            <a:r>
              <a:rPr lang="en-GB" sz="2000" dirty="0" smtClean="0"/>
              <a:t>to 105 </a:t>
            </a:r>
            <a:r>
              <a:rPr lang="en-GB" sz="2000" dirty="0" smtClean="0"/>
              <a:t>A, in suc</a:t>
            </a:r>
            <a:r>
              <a:rPr lang="en-GB" sz="2000" dirty="0" smtClean="0"/>
              <a:t>h a way that the ultimate current (</a:t>
            </a:r>
            <a:r>
              <a:rPr lang="en-GB" sz="2000" i="1" dirty="0" err="1"/>
              <a:t>I</a:t>
            </a:r>
            <a:r>
              <a:rPr lang="en-GB" sz="2000" i="1" baseline="-25000" dirty="0" err="1"/>
              <a:t>op</a:t>
            </a:r>
            <a:r>
              <a:rPr lang="en-GB" sz="2000" i="1" baseline="-25000" dirty="0"/>
              <a:t> </a:t>
            </a:r>
            <a:r>
              <a:rPr lang="en-GB" sz="2000" dirty="0" smtClean="0"/>
              <a:t>x </a:t>
            </a:r>
            <a:r>
              <a:rPr lang="en-GB" sz="2000" dirty="0" smtClean="0"/>
              <a:t>108</a:t>
            </a:r>
            <a:r>
              <a:rPr lang="en-GB" sz="2000" dirty="0" smtClean="0"/>
              <a:t>% = 113 A) is still well within their capability.</a:t>
            </a:r>
            <a:endParaRPr lang="en-US" sz="2000" dirty="0"/>
          </a:p>
        </p:txBody>
      </p:sp>
      <p:sp>
        <p:nvSpPr>
          <p:cNvPr id="4" name="Footer Placeholder 3"/>
          <p:cNvSpPr>
            <a:spLocks noGrp="1"/>
          </p:cNvSpPr>
          <p:nvPr>
            <p:ph type="ftr" sz="quarter" idx="11"/>
          </p:nvPr>
        </p:nvSpPr>
        <p:spPr/>
        <p:txBody>
          <a:bodyPr/>
          <a:lstStyle/>
          <a:p>
            <a:r>
              <a:rPr lang="it-IT" smtClean="0"/>
              <a:t>Giovanni Volpini, CERN, 21 March 2016</a:t>
            </a:r>
            <a:endParaRPr lang="it-IT" dirty="0"/>
          </a:p>
        </p:txBody>
      </p:sp>
      <p:sp>
        <p:nvSpPr>
          <p:cNvPr id="5" name="Segnaposto numero diapositiva 4"/>
          <p:cNvSpPr>
            <a:spLocks noGrp="1"/>
          </p:cNvSpPr>
          <p:nvPr>
            <p:ph type="sldNum" sz="quarter" idx="12"/>
          </p:nvPr>
        </p:nvSpPr>
        <p:spPr/>
        <p:txBody>
          <a:bodyPr/>
          <a:lstStyle/>
          <a:p>
            <a:fld id="{754A0B3F-E409-40E1-9F99-BBE39E6474D1}" type="slidenum">
              <a:rPr lang="it-IT" smtClean="0"/>
              <a:pPr/>
              <a:t>6</a:t>
            </a:fld>
            <a:endParaRPr lang="it-IT"/>
          </a:p>
        </p:txBody>
      </p:sp>
    </p:spTree>
    <p:extLst>
      <p:ext uri="{BB962C8B-B14F-4D97-AF65-F5344CB8AC3E}">
        <p14:creationId xmlns:p14="http://schemas.microsoft.com/office/powerpoint/2010/main" val="4103136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9957" y="-260164"/>
            <a:ext cx="5232086" cy="1325563"/>
          </a:xfrm>
        </p:spPr>
        <p:txBody>
          <a:bodyPr/>
          <a:lstStyle/>
          <a:p>
            <a:r>
              <a:rPr lang="en-GB" dirty="0" smtClean="0"/>
              <a:t>Quench Studies</a:t>
            </a:r>
            <a:endParaRPr lang="en-US" dirty="0"/>
          </a:p>
        </p:txBody>
      </p:sp>
      <p:sp>
        <p:nvSpPr>
          <p:cNvPr id="4" name="Footer Placeholder 3"/>
          <p:cNvSpPr>
            <a:spLocks noGrp="1"/>
          </p:cNvSpPr>
          <p:nvPr>
            <p:ph type="ftr" sz="quarter" idx="11"/>
          </p:nvPr>
        </p:nvSpPr>
        <p:spPr/>
        <p:txBody>
          <a:bodyPr/>
          <a:lstStyle/>
          <a:p>
            <a:r>
              <a:rPr lang="it-IT" smtClean="0"/>
              <a:t>Giovanni Volpini, CERN, 21 March 2016</a:t>
            </a:r>
            <a:endParaRPr lang="it-IT" dirty="0"/>
          </a:p>
        </p:txBody>
      </p:sp>
      <p:sp>
        <p:nvSpPr>
          <p:cNvPr id="10" name="Content Placeholder 2"/>
          <p:cNvSpPr>
            <a:spLocks noGrp="1"/>
          </p:cNvSpPr>
          <p:nvPr>
            <p:ph idx="1"/>
          </p:nvPr>
        </p:nvSpPr>
        <p:spPr>
          <a:xfrm>
            <a:off x="195943" y="1325562"/>
            <a:ext cx="11732078" cy="4510462"/>
          </a:xfrm>
        </p:spPr>
        <p:txBody>
          <a:bodyPr>
            <a:noAutofit/>
          </a:bodyPr>
          <a:lstStyle/>
          <a:p>
            <a:pPr marL="0" indent="0">
              <a:buNone/>
            </a:pPr>
            <a:r>
              <a:rPr lang="en-US" sz="1600" dirty="0" smtClean="0"/>
              <a:t>Baseline design of the magnet protection:</a:t>
            </a:r>
          </a:p>
          <a:p>
            <a:pPr marL="0" indent="0">
              <a:buNone/>
            </a:pPr>
            <a:r>
              <a:rPr lang="en-US" sz="1600" dirty="0" smtClean="0"/>
              <a:t>	The PC output voltage compliance fixed to 12 V;</a:t>
            </a:r>
          </a:p>
          <a:p>
            <a:pPr marL="0" indent="0">
              <a:buNone/>
            </a:pPr>
            <a:r>
              <a:rPr lang="en-US" sz="1600" dirty="0" smtClean="0"/>
              <a:t>	The PC is switched off and a crowbar activated 100 </a:t>
            </a:r>
            <a:r>
              <a:rPr lang="en-US" sz="1600" dirty="0" err="1" smtClean="0"/>
              <a:t>ms</a:t>
            </a:r>
            <a:r>
              <a:rPr lang="en-US" sz="1600" dirty="0" smtClean="0"/>
              <a:t> after the PC has reached its voltage 	compliance; from this moment on the total voltage drop across the magnet is assumed to be zero (no 	energy extraction).</a:t>
            </a:r>
          </a:p>
          <a:p>
            <a:pPr marL="0" indent="0">
              <a:buNone/>
            </a:pPr>
            <a:r>
              <a:rPr lang="en-US" sz="1600" dirty="0" smtClean="0"/>
              <a:t>	So </a:t>
            </a:r>
            <a:r>
              <a:rPr lang="en-US" sz="1600" dirty="0"/>
              <a:t>the protection is essentially passive.</a:t>
            </a:r>
          </a:p>
          <a:p>
            <a:pPr marL="0" indent="0">
              <a:buNone/>
            </a:pPr>
            <a:r>
              <a:rPr lang="en-US" sz="1600" dirty="0" smtClean="0"/>
              <a:t>	We consider, as a further protection, that crow-bar activation time may be reduced to 20 </a:t>
            </a:r>
            <a:r>
              <a:rPr lang="en-US" sz="1600" dirty="0" err="1" smtClean="0"/>
              <a:t>ms.</a:t>
            </a:r>
            <a:endParaRPr lang="en-US" sz="1600" dirty="0" smtClean="0"/>
          </a:p>
          <a:p>
            <a:pPr marL="0" indent="0">
              <a:buNone/>
            </a:pPr>
            <a:endParaRPr lang="en-US" sz="1600" dirty="0" smtClean="0"/>
          </a:p>
          <a:p>
            <a:pPr marL="0" indent="0">
              <a:buNone/>
            </a:pPr>
            <a:r>
              <a:rPr lang="en-US" sz="1600" dirty="0" smtClean="0"/>
              <a:t>Quench studies performed with QLASA</a:t>
            </a:r>
          </a:p>
          <a:p>
            <a:pPr marL="0" indent="0">
              <a:buNone/>
            </a:pPr>
            <a:r>
              <a:rPr lang="en-GB" sz="1600" dirty="0"/>
              <a:t>Computed </a:t>
            </a:r>
            <a:r>
              <a:rPr lang="en-GB" sz="1600" i="1" dirty="0"/>
              <a:t>L(I)</a:t>
            </a:r>
            <a:r>
              <a:rPr lang="en-GB" sz="1600" dirty="0"/>
              <a:t> included in the </a:t>
            </a:r>
            <a:r>
              <a:rPr lang="en-GB" sz="1600" dirty="0" smtClean="0"/>
              <a:t>model</a:t>
            </a:r>
          </a:p>
          <a:p>
            <a:pPr marL="0" indent="0">
              <a:buNone/>
            </a:pPr>
            <a:endParaRPr lang="en-GB" sz="1600" dirty="0"/>
          </a:p>
          <a:p>
            <a:pPr marL="0" indent="0">
              <a:buNone/>
            </a:pPr>
            <a:endParaRPr lang="en-US" sz="1600" dirty="0"/>
          </a:p>
          <a:p>
            <a:pPr marL="0" indent="0">
              <a:buNone/>
            </a:pPr>
            <a:endParaRPr lang="en-US" sz="1600" dirty="0" smtClean="0"/>
          </a:p>
        </p:txBody>
      </p:sp>
      <p:sp>
        <p:nvSpPr>
          <p:cNvPr id="3" name="Segnaposto numero diapositiva 2"/>
          <p:cNvSpPr>
            <a:spLocks noGrp="1"/>
          </p:cNvSpPr>
          <p:nvPr>
            <p:ph type="sldNum" sz="quarter" idx="12"/>
          </p:nvPr>
        </p:nvSpPr>
        <p:spPr/>
        <p:txBody>
          <a:bodyPr/>
          <a:lstStyle/>
          <a:p>
            <a:fld id="{754A0B3F-E409-40E1-9F99-BBE39E6474D1}" type="slidenum">
              <a:rPr lang="it-IT" smtClean="0"/>
              <a:pPr/>
              <a:t>7</a:t>
            </a:fld>
            <a:endParaRPr lang="it-IT"/>
          </a:p>
        </p:txBody>
      </p:sp>
    </p:spTree>
    <p:extLst>
      <p:ext uri="{BB962C8B-B14F-4D97-AF65-F5344CB8AC3E}">
        <p14:creationId xmlns:p14="http://schemas.microsoft.com/office/powerpoint/2010/main" val="1072754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2926" y="0"/>
            <a:ext cx="2382254" cy="1325563"/>
          </a:xfrm>
        </p:spPr>
        <p:txBody>
          <a:bodyPr/>
          <a:lstStyle/>
          <a:p>
            <a:r>
              <a:rPr lang="en-GB" dirty="0" smtClean="0"/>
              <a:t>Quench</a:t>
            </a:r>
            <a:endParaRPr lang="en-US" dirty="0"/>
          </a:p>
        </p:txBody>
      </p:sp>
      <p:sp>
        <p:nvSpPr>
          <p:cNvPr id="4" name="Footer Placeholder 3"/>
          <p:cNvSpPr>
            <a:spLocks noGrp="1"/>
          </p:cNvSpPr>
          <p:nvPr>
            <p:ph type="ftr" sz="quarter" idx="11"/>
          </p:nvPr>
        </p:nvSpPr>
        <p:spPr/>
        <p:txBody>
          <a:bodyPr/>
          <a:lstStyle/>
          <a:p>
            <a:r>
              <a:rPr lang="it-IT" smtClean="0"/>
              <a:t>Giovanni Volpini, CERN, 21 March 2016</a:t>
            </a:r>
            <a:endParaRPr lang="it-IT" dirty="0"/>
          </a:p>
        </p:txBody>
      </p:sp>
      <p:pic>
        <p:nvPicPr>
          <p:cNvPr id="7" name="Immagine 6"/>
          <p:cNvPicPr>
            <a:picLocks noChangeAspect="1"/>
          </p:cNvPicPr>
          <p:nvPr/>
        </p:nvPicPr>
        <p:blipFill>
          <a:blip r:embed="rId2"/>
          <a:stretch>
            <a:fillRect/>
          </a:stretch>
        </p:blipFill>
        <p:spPr>
          <a:xfrm>
            <a:off x="1" y="1548767"/>
            <a:ext cx="12192000" cy="3661020"/>
          </a:xfrm>
          <a:prstGeom prst="rect">
            <a:avLst/>
          </a:prstGeom>
        </p:spPr>
      </p:pic>
      <p:sp>
        <p:nvSpPr>
          <p:cNvPr id="8" name="Ovale 7"/>
          <p:cNvSpPr/>
          <p:nvPr/>
        </p:nvSpPr>
        <p:spPr>
          <a:xfrm>
            <a:off x="5953538" y="3502448"/>
            <a:ext cx="591642" cy="76460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Ovale 8"/>
          <p:cNvSpPr/>
          <p:nvPr/>
        </p:nvSpPr>
        <p:spPr>
          <a:xfrm>
            <a:off x="10446026" y="3783584"/>
            <a:ext cx="715618" cy="48346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6545180" y="4746319"/>
            <a:ext cx="5622052" cy="338554"/>
          </a:xfrm>
          <a:prstGeom prst="rect">
            <a:avLst/>
          </a:prstGeom>
          <a:noFill/>
        </p:spPr>
        <p:txBody>
          <a:bodyPr wrap="none" rtlCol="0">
            <a:spAutoFit/>
          </a:bodyPr>
          <a:lstStyle/>
          <a:p>
            <a:r>
              <a:rPr lang="it-IT" sz="1600" b="1" dirty="0" smtClean="0">
                <a:latin typeface="Verdana" panose="020B0604030504040204" pitchFamily="34" charset="0"/>
                <a:ea typeface="Verdana" panose="020B0604030504040204" pitchFamily="34" charset="0"/>
                <a:cs typeface="Verdana" panose="020B0604030504040204" pitchFamily="34" charset="0"/>
              </a:rPr>
              <a:t>A </a:t>
            </a:r>
            <a:r>
              <a:rPr lang="it-IT" sz="1600" b="1" dirty="0" err="1">
                <a:latin typeface="Verdana" panose="020B0604030504040204" pitchFamily="34" charset="0"/>
                <a:ea typeface="Verdana" panose="020B0604030504040204" pitchFamily="34" charset="0"/>
                <a:cs typeface="Verdana" panose="020B0604030504040204" pitchFamily="34" charset="0"/>
              </a:rPr>
              <a:t>v</a:t>
            </a:r>
            <a:r>
              <a:rPr lang="it-IT" sz="1600" b="1" dirty="0" err="1" smtClean="0">
                <a:latin typeface="Verdana" panose="020B0604030504040204" pitchFamily="34" charset="0"/>
                <a:ea typeface="Verdana" panose="020B0604030504040204" pitchFamily="34" charset="0"/>
                <a:cs typeface="Verdana" panose="020B0604030504040204" pitchFamily="34" charset="0"/>
              </a:rPr>
              <a:t>ery</a:t>
            </a:r>
            <a:r>
              <a:rPr lang="it-IT" sz="1600" b="1" dirty="0" smtClean="0">
                <a:latin typeface="Verdana" panose="020B0604030504040204" pitchFamily="34" charset="0"/>
                <a:ea typeface="Verdana" panose="020B0604030504040204" pitchFamily="34" charset="0"/>
                <a:cs typeface="Verdana" panose="020B0604030504040204" pitchFamily="34" charset="0"/>
              </a:rPr>
              <a:t> large </a:t>
            </a:r>
            <a:r>
              <a:rPr lang="it-IT" sz="1600" b="1" dirty="0" err="1" smtClean="0">
                <a:latin typeface="Verdana" panose="020B0604030504040204" pitchFamily="34" charset="0"/>
                <a:ea typeface="Verdana" panose="020B0604030504040204" pitchFamily="34" charset="0"/>
                <a:cs typeface="Verdana" panose="020B0604030504040204" pitchFamily="34" charset="0"/>
              </a:rPr>
              <a:t>number</a:t>
            </a:r>
            <a:r>
              <a:rPr lang="it-IT" sz="1600" b="1" dirty="0" smtClean="0">
                <a:latin typeface="Verdana" panose="020B0604030504040204" pitchFamily="34" charset="0"/>
                <a:ea typeface="Verdana" panose="020B0604030504040204" pitchFamily="34" charset="0"/>
                <a:cs typeface="Verdana" panose="020B0604030504040204" pitchFamily="34" charset="0"/>
              </a:rPr>
              <a:t>; </a:t>
            </a:r>
            <a:r>
              <a:rPr lang="it-IT" sz="1600" b="1" dirty="0" err="1" smtClean="0">
                <a:latin typeface="Verdana" panose="020B0604030504040204" pitchFamily="34" charset="0"/>
                <a:ea typeface="Verdana" panose="020B0604030504040204" pitchFamily="34" charset="0"/>
                <a:cs typeface="Verdana" panose="020B0604030504040204" pitchFamily="34" charset="0"/>
              </a:rPr>
              <a:t>poses</a:t>
            </a:r>
            <a:r>
              <a:rPr lang="it-IT" sz="1600" b="1" dirty="0" smtClean="0">
                <a:latin typeface="Verdana" panose="020B0604030504040204" pitchFamily="34" charset="0"/>
                <a:ea typeface="Verdana" panose="020B0604030504040204" pitchFamily="34" charset="0"/>
                <a:cs typeface="Verdana" panose="020B0604030504040204" pitchFamily="34" charset="0"/>
              </a:rPr>
              <a:t> </a:t>
            </a:r>
            <a:r>
              <a:rPr lang="it-IT" sz="1600" b="1" dirty="0" err="1" smtClean="0">
                <a:latin typeface="Verdana" panose="020B0604030504040204" pitchFamily="34" charset="0"/>
                <a:ea typeface="Verdana" panose="020B0604030504040204" pitchFamily="34" charset="0"/>
                <a:cs typeface="Verdana" panose="020B0604030504040204" pitchFamily="34" charset="0"/>
              </a:rPr>
              <a:t>problem</a:t>
            </a:r>
            <a:r>
              <a:rPr lang="it-IT" sz="1600" b="1" dirty="0" smtClean="0">
                <a:latin typeface="Verdana" panose="020B0604030504040204" pitchFamily="34" charset="0"/>
                <a:ea typeface="Verdana" panose="020B0604030504040204" pitchFamily="34" charset="0"/>
                <a:cs typeface="Verdana" panose="020B0604030504040204" pitchFamily="34" charset="0"/>
              </a:rPr>
              <a:t> for design</a:t>
            </a:r>
            <a:endParaRPr lang="it-IT" sz="1600" b="1" dirty="0">
              <a:latin typeface="Verdana" panose="020B0604030504040204" pitchFamily="34" charset="0"/>
              <a:ea typeface="Verdana" panose="020B0604030504040204" pitchFamily="34" charset="0"/>
              <a:cs typeface="Verdana" panose="020B0604030504040204" pitchFamily="34" charset="0"/>
            </a:endParaRPr>
          </a:p>
        </p:txBody>
      </p:sp>
      <p:cxnSp>
        <p:nvCxnSpPr>
          <p:cNvPr id="13" name="Connettore 2 12"/>
          <p:cNvCxnSpPr>
            <a:endCxn id="8" idx="5"/>
          </p:cNvCxnSpPr>
          <p:nvPr/>
        </p:nvCxnSpPr>
        <p:spPr>
          <a:xfrm flipH="1" flipV="1">
            <a:off x="6458536" y="4155077"/>
            <a:ext cx="161450" cy="78041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p:cNvSpPr txBox="1"/>
          <p:nvPr/>
        </p:nvSpPr>
        <p:spPr>
          <a:xfrm>
            <a:off x="6603689" y="5676115"/>
            <a:ext cx="4918334" cy="338554"/>
          </a:xfrm>
          <a:prstGeom prst="rect">
            <a:avLst/>
          </a:prstGeom>
          <a:noFill/>
        </p:spPr>
        <p:txBody>
          <a:bodyPr wrap="none" rtlCol="0">
            <a:spAutoFit/>
          </a:bodyPr>
          <a:lstStyle/>
          <a:p>
            <a:r>
              <a:rPr lang="it-IT" sz="1600" i="1" dirty="0" smtClean="0">
                <a:latin typeface="Verdana" panose="020B0604030504040204" pitchFamily="34" charset="0"/>
                <a:ea typeface="Verdana" panose="020B0604030504040204" pitchFamily="34" charset="0"/>
                <a:cs typeface="Verdana" panose="020B0604030504040204" pitchFamily="34" charset="0"/>
              </a:rPr>
              <a:t>QLASA </a:t>
            </a:r>
            <a:r>
              <a:rPr lang="it-IT" sz="1600" i="1" dirty="0" err="1" smtClean="0">
                <a:latin typeface="Verdana" panose="020B0604030504040204" pitchFamily="34" charset="0"/>
                <a:ea typeface="Verdana" panose="020B0604030504040204" pitchFamily="34" charset="0"/>
                <a:cs typeface="Verdana" panose="020B0604030504040204" pitchFamily="34" charset="0"/>
              </a:rPr>
              <a:t>simulations</a:t>
            </a:r>
            <a:r>
              <a:rPr lang="it-IT" sz="1600" i="1" dirty="0" smtClean="0">
                <a:latin typeface="Verdana" panose="020B0604030504040204" pitchFamily="34" charset="0"/>
                <a:ea typeface="Verdana" panose="020B0604030504040204" pitchFamily="34" charset="0"/>
                <a:cs typeface="Verdana" panose="020B0604030504040204" pitchFamily="34" charset="0"/>
              </a:rPr>
              <a:t> </a:t>
            </a:r>
            <a:r>
              <a:rPr lang="it-IT" sz="1600" i="1" dirty="0" err="1" smtClean="0">
                <a:latin typeface="Verdana" panose="020B0604030504040204" pitchFamily="34" charset="0"/>
                <a:ea typeface="Verdana" panose="020B0604030504040204" pitchFamily="34" charset="0"/>
                <a:cs typeface="Verdana" panose="020B0604030504040204" pitchFamily="34" charset="0"/>
              </a:rPr>
              <a:t>performed</a:t>
            </a:r>
            <a:r>
              <a:rPr lang="it-IT" sz="1600" i="1" dirty="0" smtClean="0">
                <a:latin typeface="Verdana" panose="020B0604030504040204" pitchFamily="34" charset="0"/>
                <a:ea typeface="Verdana" panose="020B0604030504040204" pitchFamily="34" charset="0"/>
                <a:cs typeface="Verdana" panose="020B0604030504040204" pitchFamily="34" charset="0"/>
              </a:rPr>
              <a:t> by V. Marinozzi</a:t>
            </a:r>
            <a:endParaRPr lang="it-IT" sz="1600" i="1" dirty="0">
              <a:latin typeface="Verdana" panose="020B0604030504040204" pitchFamily="34" charset="0"/>
              <a:ea typeface="Verdana" panose="020B0604030504040204" pitchFamily="34" charset="0"/>
              <a:cs typeface="Verdana" panose="020B0604030504040204" pitchFamily="34" charset="0"/>
            </a:endParaRPr>
          </a:p>
        </p:txBody>
      </p:sp>
      <p:sp>
        <p:nvSpPr>
          <p:cNvPr id="18" name="Segnaposto numero diapositiva 17"/>
          <p:cNvSpPr>
            <a:spLocks noGrp="1"/>
          </p:cNvSpPr>
          <p:nvPr>
            <p:ph type="sldNum" sz="quarter" idx="12"/>
          </p:nvPr>
        </p:nvSpPr>
        <p:spPr/>
        <p:txBody>
          <a:bodyPr/>
          <a:lstStyle/>
          <a:p>
            <a:fld id="{754A0B3F-E409-40E1-9F99-BBE39E6474D1}" type="slidenum">
              <a:rPr lang="it-IT" smtClean="0"/>
              <a:pPr/>
              <a:t>8</a:t>
            </a:fld>
            <a:endParaRPr lang="it-IT"/>
          </a:p>
        </p:txBody>
      </p:sp>
    </p:spTree>
    <p:extLst>
      <p:ext uri="{BB962C8B-B14F-4D97-AF65-F5344CB8AC3E}">
        <p14:creationId xmlns:p14="http://schemas.microsoft.com/office/powerpoint/2010/main" val="3334347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422" y="0"/>
            <a:ext cx="7653155" cy="1325563"/>
          </a:xfrm>
        </p:spPr>
        <p:txBody>
          <a:bodyPr>
            <a:normAutofit/>
          </a:bodyPr>
          <a:lstStyle/>
          <a:p>
            <a:r>
              <a:rPr lang="en-GB" sz="3600" dirty="0" smtClean="0"/>
              <a:t>Experimental vs. Computations</a:t>
            </a:r>
            <a:endParaRPr lang="en-US" sz="3600" dirty="0"/>
          </a:p>
        </p:txBody>
      </p:sp>
      <p:sp>
        <p:nvSpPr>
          <p:cNvPr id="3" name="Content Placeholder 2"/>
          <p:cNvSpPr>
            <a:spLocks noGrp="1"/>
          </p:cNvSpPr>
          <p:nvPr>
            <p:ph idx="1"/>
          </p:nvPr>
        </p:nvSpPr>
        <p:spPr>
          <a:xfrm>
            <a:off x="202096" y="1189522"/>
            <a:ext cx="11864008" cy="4351338"/>
          </a:xfrm>
        </p:spPr>
        <p:txBody>
          <a:bodyPr>
            <a:normAutofit/>
          </a:bodyPr>
          <a:lstStyle/>
          <a:p>
            <a:pPr marL="0" indent="0">
              <a:buNone/>
            </a:pPr>
            <a:r>
              <a:rPr lang="en-GB" sz="2000" dirty="0" smtClean="0"/>
              <a:t>Example: 134 A provoked quench in self-dump mode</a:t>
            </a:r>
          </a:p>
          <a:p>
            <a:pPr marL="0" indent="0">
              <a:buNone/>
            </a:pPr>
            <a:r>
              <a:rPr lang="en-GB" sz="2000" dirty="0" smtClean="0"/>
              <a:t>Results depend weakly on quench propagation speed, but markedly on coil filling factor </a:t>
            </a:r>
            <a:endParaRPr lang="en-GB" sz="2000" dirty="0" smtClean="0"/>
          </a:p>
        </p:txBody>
      </p:sp>
      <p:sp>
        <p:nvSpPr>
          <p:cNvPr id="4" name="Footer Placeholder 3"/>
          <p:cNvSpPr>
            <a:spLocks noGrp="1"/>
          </p:cNvSpPr>
          <p:nvPr>
            <p:ph type="ftr" sz="quarter" idx="11"/>
          </p:nvPr>
        </p:nvSpPr>
        <p:spPr/>
        <p:txBody>
          <a:bodyPr/>
          <a:lstStyle/>
          <a:p>
            <a:r>
              <a:rPr lang="it-IT" smtClean="0"/>
              <a:t>Giovanni Volpini, CERN, 21 March 2016</a:t>
            </a:r>
            <a:endParaRPr lang="it-IT" dirty="0"/>
          </a:p>
        </p:txBody>
      </p:sp>
      <p:pic>
        <p:nvPicPr>
          <p:cNvPr id="7" name="Immagine 6"/>
          <p:cNvPicPr>
            <a:picLocks noChangeAspect="1"/>
          </p:cNvPicPr>
          <p:nvPr/>
        </p:nvPicPr>
        <p:blipFill>
          <a:blip r:embed="rId2"/>
          <a:stretch>
            <a:fillRect/>
          </a:stretch>
        </p:blipFill>
        <p:spPr>
          <a:xfrm>
            <a:off x="-1" y="1971633"/>
            <a:ext cx="5716315" cy="3909588"/>
          </a:xfrm>
          <a:prstGeom prst="rect">
            <a:avLst/>
          </a:prstGeom>
        </p:spPr>
      </p:pic>
      <p:pic>
        <p:nvPicPr>
          <p:cNvPr id="8" name="Immagine 7"/>
          <p:cNvPicPr>
            <a:picLocks noChangeAspect="1"/>
          </p:cNvPicPr>
          <p:nvPr/>
        </p:nvPicPr>
        <p:blipFill>
          <a:blip r:embed="rId3"/>
          <a:stretch>
            <a:fillRect/>
          </a:stretch>
        </p:blipFill>
        <p:spPr>
          <a:xfrm>
            <a:off x="6428619" y="2001188"/>
            <a:ext cx="5637485" cy="3862103"/>
          </a:xfrm>
          <a:prstGeom prst="rect">
            <a:avLst/>
          </a:prstGeom>
        </p:spPr>
      </p:pic>
      <p:sp>
        <p:nvSpPr>
          <p:cNvPr id="11" name="Segnaposto numero diapositiva 10"/>
          <p:cNvSpPr>
            <a:spLocks noGrp="1"/>
          </p:cNvSpPr>
          <p:nvPr>
            <p:ph type="sldNum" sz="quarter" idx="12"/>
          </p:nvPr>
        </p:nvSpPr>
        <p:spPr/>
        <p:txBody>
          <a:bodyPr/>
          <a:lstStyle/>
          <a:p>
            <a:fld id="{754A0B3F-E409-40E1-9F99-BBE39E6474D1}" type="slidenum">
              <a:rPr lang="it-IT" smtClean="0"/>
              <a:pPr/>
              <a:t>9</a:t>
            </a:fld>
            <a:endParaRPr lang="it-IT"/>
          </a:p>
        </p:txBody>
      </p:sp>
    </p:spTree>
    <p:extLst>
      <p:ext uri="{BB962C8B-B14F-4D97-AF65-F5344CB8AC3E}">
        <p14:creationId xmlns:p14="http://schemas.microsoft.com/office/powerpoint/2010/main" val="1174446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2768</TotalTime>
  <Words>950</Words>
  <Application>Microsoft Office PowerPoint</Application>
  <PresentationFormat>Widescreen</PresentationFormat>
  <Paragraphs>267</Paragraphs>
  <Slides>15</Slides>
  <Notes>4</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Arial</vt:lpstr>
      <vt:lpstr>Calibri</vt:lpstr>
      <vt:lpstr>Courier</vt:lpstr>
      <vt:lpstr>Verdana</vt:lpstr>
      <vt:lpstr>Tema di Office</vt:lpstr>
      <vt:lpstr>HO Corrector Magnets Powering &amp; Protection Issues</vt:lpstr>
      <vt:lpstr>Presentazione standard di PowerPoint</vt:lpstr>
      <vt:lpstr>Presentazione standard di PowerPoint</vt:lpstr>
      <vt:lpstr>The Magnet on the Test Station</vt:lpstr>
      <vt:lpstr>Sextupole test @ LASA lab. Feb 2016</vt:lpstr>
      <vt:lpstr>Operating Current</vt:lpstr>
      <vt:lpstr>Quench Studies</vt:lpstr>
      <vt:lpstr>Quench</vt:lpstr>
      <vt:lpstr>Experimental vs. Computations</vt:lpstr>
      <vt:lpstr>Coil filling factor</vt:lpstr>
      <vt:lpstr>Differential Inductance</vt:lpstr>
      <vt:lpstr>Signals, wiring and the kind</vt:lpstr>
      <vt:lpstr>Prototype Status</vt:lpstr>
      <vt:lpstr>Conclusions</vt:lpstr>
      <vt:lpstr>Thank you for your attention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Giovanni Volpini</dc:creator>
  <cp:lastModifiedBy>Giovanni Volpini</cp:lastModifiedBy>
  <cp:revision>110</cp:revision>
  <dcterms:created xsi:type="dcterms:W3CDTF">2016-03-06T21:46:16Z</dcterms:created>
  <dcterms:modified xsi:type="dcterms:W3CDTF">2016-03-20T21:39:16Z</dcterms:modified>
</cp:coreProperties>
</file>