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3" r:id="rId2"/>
    <p:sldId id="335" r:id="rId3"/>
    <p:sldId id="374" r:id="rId4"/>
    <p:sldId id="375" r:id="rId5"/>
    <p:sldId id="373" r:id="rId6"/>
    <p:sldId id="376" r:id="rId7"/>
    <p:sldId id="372" r:id="rId8"/>
    <p:sldId id="272" r:id="rId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00" d="100"/>
          <a:sy n="100" d="100"/>
        </p:scale>
        <p:origin x="-1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21/03/16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607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21/03/16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23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76" r:id="rId8"/>
    <p:sldLayoutId id="2147483678" r:id="rId9"/>
    <p:sldLayoutId id="2147483693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19876" y="2848496"/>
            <a:ext cx="7200000" cy="1224136"/>
          </a:xfrm>
        </p:spPr>
        <p:txBody>
          <a:bodyPr/>
          <a:lstStyle/>
          <a:p>
            <a:pPr algn="ctr"/>
            <a:r>
              <a:rPr lang="en-US" sz="3600" dirty="0" smtClean="0"/>
              <a:t>Discussion on D1 &amp; D2 circuit(s) configuration</a:t>
            </a:r>
            <a:endParaRPr lang="en-GB" sz="2400" b="0" dirty="0"/>
          </a:p>
        </p:txBody>
      </p:sp>
      <p:sp>
        <p:nvSpPr>
          <p:cNvPr id="7" name="Subtitle 3"/>
          <p:cNvSpPr>
            <a:spLocks noGrp="1"/>
          </p:cNvSpPr>
          <p:nvPr>
            <p:ph type="subTitle" idx="1"/>
          </p:nvPr>
        </p:nvSpPr>
        <p:spPr>
          <a:xfrm>
            <a:off x="179512" y="4869160"/>
            <a:ext cx="7848872" cy="115212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b="1" dirty="0"/>
              <a:t>F. Rodriguez-</a:t>
            </a:r>
            <a:r>
              <a:rPr lang="en-US" b="1" dirty="0" smtClean="0"/>
              <a:t>Mateos </a:t>
            </a:r>
            <a:endParaRPr lang="en-US" b="1" dirty="0"/>
          </a:p>
          <a:p>
            <a:pPr algn="ctr"/>
            <a:r>
              <a:rPr lang="en-US" sz="2000" dirty="0" smtClean="0"/>
              <a:t>with inputs from</a:t>
            </a:r>
            <a:r>
              <a:rPr lang="en-US" dirty="0" smtClean="0"/>
              <a:t> many colleagues at </a:t>
            </a:r>
            <a:r>
              <a:rPr lang="en-US" dirty="0"/>
              <a:t>CERN </a:t>
            </a:r>
            <a:r>
              <a:rPr lang="en-US" dirty="0" smtClean="0"/>
              <a:t>(G. </a:t>
            </a:r>
            <a:r>
              <a:rPr lang="en-US" dirty="0" err="1" smtClean="0"/>
              <a:t>Arduini</a:t>
            </a:r>
            <a:r>
              <a:rPr lang="en-US" dirty="0" smtClean="0"/>
              <a:t>, B</a:t>
            </a:r>
            <a:r>
              <a:rPr lang="en-US" dirty="0"/>
              <a:t>. </a:t>
            </a:r>
            <a:r>
              <a:rPr lang="en-US" dirty="0" err="1" smtClean="0"/>
              <a:t>Auchmann</a:t>
            </a:r>
            <a:r>
              <a:rPr lang="en-US" dirty="0" smtClean="0"/>
              <a:t>, J.P. Burnet, S. </a:t>
            </a:r>
            <a:r>
              <a:rPr lang="en-US" dirty="0" err="1" smtClean="0"/>
              <a:t>Claudet</a:t>
            </a:r>
            <a:r>
              <a:rPr lang="en-US" dirty="0" smtClean="0"/>
              <a:t>, M. </a:t>
            </a:r>
            <a:r>
              <a:rPr lang="en-US" dirty="0" err="1" smtClean="0"/>
              <a:t>Giovannozzi</a:t>
            </a:r>
            <a:r>
              <a:rPr lang="en-US" dirty="0" smtClean="0"/>
              <a:t>, E. </a:t>
            </a:r>
            <a:r>
              <a:rPr lang="en-US" dirty="0" err="1" smtClean="0"/>
              <a:t>Todesco</a:t>
            </a:r>
            <a:r>
              <a:rPr lang="en-US" dirty="0" smtClean="0"/>
              <a:t>, M. </a:t>
            </a:r>
            <a:r>
              <a:rPr lang="en-US" dirty="0" err="1" smtClean="0"/>
              <a:t>Zerlauth</a:t>
            </a:r>
            <a:r>
              <a:rPr lang="en-US" dirty="0" smtClean="0"/>
              <a:t>, A. </a:t>
            </a:r>
            <a:r>
              <a:rPr lang="en-US" dirty="0" err="1" smtClean="0"/>
              <a:t>Verweij</a:t>
            </a:r>
            <a:r>
              <a:rPr lang="en-US" dirty="0" smtClean="0"/>
              <a:t>, D. </a:t>
            </a:r>
            <a:r>
              <a:rPr lang="en-US" dirty="0" err="1" smtClean="0"/>
              <a:t>Wollmann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904" y="7200"/>
            <a:ext cx="7920000" cy="720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717051" y="2780928"/>
            <a:ext cx="784843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000000"/>
                </a:solidFill>
              </a:rPr>
              <a:t>This talk provides an alternative for the powering of D1 and D2 in series using a single power converter per </a:t>
            </a:r>
            <a:r>
              <a:rPr lang="en-US" sz="2000" dirty="0">
                <a:solidFill>
                  <a:srgbClr val="000000"/>
                </a:solidFill>
              </a:rPr>
              <a:t>side and </a:t>
            </a:r>
            <a:r>
              <a:rPr lang="en-US" sz="2000" dirty="0" smtClean="0">
                <a:solidFill>
                  <a:srgbClr val="000000"/>
                </a:solidFill>
              </a:rPr>
              <a:t>IP (hence there would be 4 converters </a:t>
            </a:r>
            <a:r>
              <a:rPr lang="en-US" sz="2000" dirty="0">
                <a:solidFill>
                  <a:srgbClr val="000000"/>
                </a:solidFill>
              </a:rPr>
              <a:t>in </a:t>
            </a:r>
            <a:r>
              <a:rPr lang="en-US" sz="2000" dirty="0" smtClean="0">
                <a:solidFill>
                  <a:srgbClr val="000000"/>
                </a:solidFill>
              </a:rPr>
              <a:t>total)</a:t>
            </a:r>
          </a:p>
          <a:p>
            <a:pPr algn="just"/>
            <a:endParaRPr lang="en-US" sz="2000" dirty="0" smtClean="0">
              <a:solidFill>
                <a:srgbClr val="000000"/>
              </a:solidFill>
            </a:endParaRPr>
          </a:p>
          <a:p>
            <a:pPr algn="just"/>
            <a:r>
              <a:rPr lang="en-US" sz="2000" dirty="0" smtClean="0">
                <a:solidFill>
                  <a:srgbClr val="000000"/>
                </a:solidFill>
              </a:rPr>
              <a:t>Many discussions have been held on the subject, with the final decision as </a:t>
            </a:r>
            <a:r>
              <a:rPr lang="en-US" sz="2000" b="1" dirty="0" smtClean="0">
                <a:solidFill>
                  <a:srgbClr val="FF0000"/>
                </a:solidFill>
              </a:rPr>
              <a:t>not to present at this review any proposal for changes</a:t>
            </a:r>
          </a:p>
          <a:p>
            <a:pPr algn="just"/>
            <a:endParaRPr lang="en-US" sz="2000" dirty="0">
              <a:solidFill>
                <a:srgbClr val="000000"/>
              </a:solidFill>
            </a:endParaRPr>
          </a:p>
          <a:p>
            <a:pPr algn="just"/>
            <a:r>
              <a:rPr lang="en-US" sz="2000" dirty="0" smtClean="0">
                <a:solidFill>
                  <a:srgbClr val="000000"/>
                </a:solidFill>
              </a:rPr>
              <a:t>We present </a:t>
            </a:r>
            <a:r>
              <a:rPr lang="en-US" sz="2000" dirty="0">
                <a:solidFill>
                  <a:srgbClr val="000000"/>
                </a:solidFill>
              </a:rPr>
              <a:t>–as a piece of </a:t>
            </a:r>
            <a:r>
              <a:rPr lang="en-US" sz="2000" dirty="0" smtClean="0">
                <a:solidFill>
                  <a:srgbClr val="000000"/>
                </a:solidFill>
              </a:rPr>
              <a:t>information to the Panel–  what the advantages and disadvantages would be from considering such a series-connected circuit for D1 and D2.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8" name="Picture 7" descr="layout_Q1-Q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686116"/>
            <a:ext cx="7020272" cy="20948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60232" y="316784"/>
            <a:ext cx="1480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 WP3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6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US" dirty="0" smtClean="0"/>
              <a:t>One circuit 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943" y="700291"/>
            <a:ext cx="7920000" cy="1792605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The single-circuit configuration differs from a two-circuit solution only on the warm side. </a:t>
            </a:r>
            <a:r>
              <a:rPr lang="en-US" b="1" dirty="0">
                <a:solidFill>
                  <a:schemeClr val="tx1"/>
                </a:solidFill>
              </a:rPr>
              <a:t>All the </a:t>
            </a:r>
            <a:r>
              <a:rPr lang="en-US" b="1" dirty="0" smtClean="0">
                <a:solidFill>
                  <a:schemeClr val="tx1"/>
                </a:solidFill>
              </a:rPr>
              <a:t>elements at </a:t>
            </a:r>
            <a:r>
              <a:rPr lang="en-US" b="1" dirty="0">
                <a:solidFill>
                  <a:schemeClr val="tx1"/>
                </a:solidFill>
              </a:rPr>
              <a:t>cold </a:t>
            </a:r>
            <a:r>
              <a:rPr lang="en-US" b="1" dirty="0" smtClean="0">
                <a:solidFill>
                  <a:schemeClr val="tx1"/>
                </a:solidFill>
              </a:rPr>
              <a:t>remain </a:t>
            </a:r>
            <a:r>
              <a:rPr lang="en-US" b="1" dirty="0">
                <a:solidFill>
                  <a:schemeClr val="tx1"/>
                </a:solidFill>
              </a:rPr>
              <a:t>the </a:t>
            </a:r>
            <a:r>
              <a:rPr lang="en-US" b="1" dirty="0" smtClean="0">
                <a:solidFill>
                  <a:schemeClr val="tx1"/>
                </a:solidFill>
              </a:rPr>
              <a:t>same (in particular current leads and bus bars)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en-US" dirty="0">
                <a:solidFill>
                  <a:schemeClr val="tx1"/>
                </a:solidFill>
              </a:rPr>
              <a:t>A change between configurations would </a:t>
            </a:r>
            <a:r>
              <a:rPr lang="en-US" dirty="0" smtClean="0">
                <a:solidFill>
                  <a:schemeClr val="tx1"/>
                </a:solidFill>
              </a:rPr>
              <a:t>still be possible later.</a:t>
            </a: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en-US" dirty="0">
                <a:solidFill>
                  <a:schemeClr val="tx1"/>
                </a:solidFill>
              </a:rPr>
              <a:t>Warm bypass diodes decouple the protection of D1 and D2. There are no unprotected cold bus bar segments/splices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Savings corresponding to the cost of one power converter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224" y="2694067"/>
            <a:ext cx="6614208" cy="34712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73606" y="4357201"/>
            <a:ext cx="2744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1600" dirty="0" smtClean="0">
                <a:solidFill>
                  <a:srgbClr val="1DB048"/>
                </a:solidFill>
                <a:latin typeface="Arial"/>
              </a:rPr>
              <a:t>SC Link D2/Q4 + HTS leads</a:t>
            </a:r>
            <a:endParaRPr lang="en-US" sz="1600" dirty="0">
              <a:solidFill>
                <a:srgbClr val="1DB048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927" y="4349976"/>
            <a:ext cx="18418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1600" dirty="0" smtClean="0">
                <a:solidFill>
                  <a:srgbClr val="1DB048"/>
                </a:solidFill>
                <a:latin typeface="Arial"/>
              </a:rPr>
              <a:t>SC Link D1/Triplet</a:t>
            </a:r>
          </a:p>
          <a:p>
            <a:pPr defTabSz="914400"/>
            <a:r>
              <a:rPr lang="en-US" sz="1600" dirty="0" smtClean="0">
                <a:solidFill>
                  <a:srgbClr val="1DB048"/>
                </a:solidFill>
                <a:latin typeface="Arial"/>
              </a:rPr>
              <a:t>+ HTS leads</a:t>
            </a:r>
            <a:endParaRPr lang="en-US" sz="1600" dirty="0">
              <a:solidFill>
                <a:srgbClr val="1DB048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73606" y="3509376"/>
            <a:ext cx="2330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dirty="0" smtClean="0">
                <a:solidFill>
                  <a:srgbClr val="BA7A56"/>
                </a:solidFill>
                <a:latin typeface="Arial"/>
              </a:rPr>
              <a:t>Warm bypass diodes</a:t>
            </a:r>
            <a:endParaRPr lang="en-US" dirty="0">
              <a:solidFill>
                <a:srgbClr val="BA7A56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5744" y="2956393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dirty="0" smtClean="0">
                <a:solidFill>
                  <a:srgbClr val="BA7A56"/>
                </a:solidFill>
                <a:latin typeface="Arial"/>
              </a:rPr>
              <a:t>PC with crowbar</a:t>
            </a:r>
            <a:endParaRPr lang="en-US" dirty="0">
              <a:solidFill>
                <a:srgbClr val="BA7A56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3282" y="4365104"/>
            <a:ext cx="1431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sz="1600" b="1" dirty="0" smtClean="0">
                <a:solidFill>
                  <a:srgbClr val="BA7A56"/>
                </a:solidFill>
                <a:latin typeface="Arial"/>
              </a:rPr>
              <a:t>Warm bridge</a:t>
            </a:r>
            <a:endParaRPr lang="en-US" sz="1600" b="1" dirty="0">
              <a:solidFill>
                <a:srgbClr val="BA7A5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648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US" dirty="0" smtClean="0"/>
              <a:t>Warm By-pass Diodes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95728" y="900000"/>
            <a:ext cx="7920000" cy="1993776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en-US" sz="2000" dirty="0" smtClean="0">
                <a:solidFill>
                  <a:srgbClr val="000000"/>
                </a:solidFill>
              </a:rPr>
              <a:t>Warm bypass diodes decouple the protection of D1 and D2. </a:t>
            </a:r>
          </a:p>
          <a:p>
            <a:pPr lvl="1">
              <a:buBlip>
                <a:blip r:embed="rId2"/>
              </a:buBlip>
            </a:pPr>
            <a:r>
              <a:rPr lang="en-US" sz="1600" dirty="0" smtClean="0">
                <a:solidFill>
                  <a:srgbClr val="000000"/>
                </a:solidFill>
              </a:rPr>
              <a:t>Without bypass diodes, small differences in protection efficiency make one magnet absorb stored energy of the other magnet.</a:t>
            </a:r>
          </a:p>
          <a:p>
            <a:pPr>
              <a:buBlip>
                <a:blip r:embed="rId2"/>
              </a:buBlip>
            </a:pPr>
            <a:r>
              <a:rPr lang="en-US" sz="2000" dirty="0" smtClean="0">
                <a:solidFill>
                  <a:srgbClr val="000000"/>
                </a:solidFill>
              </a:rPr>
              <a:t>In failure scenarios, diodes reduce voltages to ground.</a:t>
            </a:r>
          </a:p>
          <a:p>
            <a:pPr>
              <a:buBlip>
                <a:blip r:embed="rId3"/>
              </a:buBlip>
            </a:pPr>
            <a:r>
              <a:rPr lang="en-US" sz="2000" dirty="0" smtClean="0">
                <a:solidFill>
                  <a:srgbClr val="000000"/>
                </a:solidFill>
              </a:rPr>
              <a:t>The warm bypass diode represents a new critical protection element that needs to be developed and tested with its heat sink and leads.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301042"/>
            <a:ext cx="5046039" cy="264823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31183" y="4014224"/>
            <a:ext cx="237744" cy="7132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30594" y="4014224"/>
            <a:ext cx="237744" cy="71323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95404" y="3250128"/>
            <a:ext cx="2997076" cy="147732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Diode stack composed of several diodes if needed (at 0.75V turn-on, 0.027 H and 20 A/s, enough margin should be guaranteed)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4089670" y="3645024"/>
            <a:ext cx="1805734" cy="369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5421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Constraints when having 1 circuit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0296" y="1052736"/>
            <a:ext cx="7920000" cy="4833256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rgbClr val="000000"/>
                </a:solidFill>
              </a:rPr>
              <a:t>The </a:t>
            </a:r>
            <a:r>
              <a:rPr lang="en-US" dirty="0" smtClean="0">
                <a:solidFill>
                  <a:srgbClr val="000000"/>
                </a:solidFill>
              </a:rPr>
              <a:t>jumper should </a:t>
            </a:r>
            <a:r>
              <a:rPr lang="en-US" dirty="0">
                <a:solidFill>
                  <a:srgbClr val="000000"/>
                </a:solidFill>
              </a:rPr>
              <a:t>be done close to the PC, not close to the DFB, in order to avoid creating a large inductive loop, i.e., the circuit should look as closely as possible as the two-circuit solution with only a short bridge on the PC </a:t>
            </a:r>
            <a:r>
              <a:rPr lang="en-US" dirty="0" smtClean="0">
                <a:solidFill>
                  <a:srgbClr val="000000"/>
                </a:solidFill>
              </a:rPr>
              <a:t>side;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The warm diode must be connected as close as possible to the DFB, otherwise the diode would see the voltage across the warm </a:t>
            </a:r>
            <a:r>
              <a:rPr lang="en-US" dirty="0" smtClean="0">
                <a:solidFill>
                  <a:srgbClr val="000000"/>
                </a:solidFill>
              </a:rPr>
              <a:t>bus bars</a:t>
            </a:r>
            <a:r>
              <a:rPr lang="en-US" dirty="0">
                <a:solidFill>
                  <a:srgbClr val="000000"/>
                </a:solidFill>
              </a:rPr>
              <a:t>, i.e., several volts in opening </a:t>
            </a:r>
            <a:r>
              <a:rPr lang="en-US" dirty="0" smtClean="0">
                <a:solidFill>
                  <a:srgbClr val="000000"/>
                </a:solidFill>
              </a:rPr>
              <a:t>direction;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 trim is needed as the magnets are different in terms of transfer functions (about 2</a:t>
            </a:r>
            <a:r>
              <a:rPr lang="en-US" dirty="0" smtClean="0">
                <a:solidFill>
                  <a:srgbClr val="000000"/>
                </a:solidFill>
              </a:rPr>
              <a:t>%, ref. </a:t>
            </a:r>
            <a:r>
              <a:rPr lang="en-US" dirty="0" err="1" smtClean="0">
                <a:solidFill>
                  <a:srgbClr val="000000"/>
                </a:solidFill>
              </a:rPr>
              <a:t>Ezio’s</a:t>
            </a:r>
            <a:r>
              <a:rPr lang="en-US" dirty="0" smtClean="0">
                <a:solidFill>
                  <a:srgbClr val="000000"/>
                </a:solidFill>
              </a:rPr>
              <a:t> talk)</a:t>
            </a:r>
            <a:r>
              <a:rPr lang="en-US" dirty="0" smtClean="0">
                <a:solidFill>
                  <a:srgbClr val="000000"/>
                </a:solidFill>
              </a:rPr>
              <a:t>;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This trim complicates the operation and protection from the converter point of view;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trim could be avoided by changing the strength of either D1 or D2 </a:t>
            </a:r>
            <a:r>
              <a:rPr lang="en-US" dirty="0" smtClean="0">
                <a:solidFill>
                  <a:srgbClr val="000000"/>
                </a:solidFill>
              </a:rPr>
              <a:t>correctors (E. </a:t>
            </a:r>
            <a:r>
              <a:rPr lang="en-US" dirty="0" err="1" smtClean="0">
                <a:solidFill>
                  <a:srgbClr val="000000"/>
                </a:solidFill>
              </a:rPr>
              <a:t>Todesco</a:t>
            </a:r>
            <a:r>
              <a:rPr lang="en-US" dirty="0" smtClean="0">
                <a:solidFill>
                  <a:srgbClr val="000000"/>
                </a:solidFill>
              </a:rPr>
              <a:t>);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There is a loss of flexibility during commissioning </a:t>
            </a:r>
            <a:r>
              <a:rPr lang="en-US" dirty="0">
                <a:solidFill>
                  <a:srgbClr val="000000"/>
                </a:solidFill>
              </a:rPr>
              <a:t>as each magnet belongs to different cryogenic </a:t>
            </a:r>
            <a:r>
              <a:rPr lang="en-US" dirty="0" smtClean="0">
                <a:solidFill>
                  <a:srgbClr val="000000"/>
                </a:solidFill>
              </a:rPr>
              <a:t>sub-sector.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830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point of view of Accelerator Physics</a:t>
            </a:r>
            <a:br>
              <a:rPr lang="en-US" dirty="0" smtClean="0"/>
            </a:br>
            <a:r>
              <a:rPr lang="en-US" dirty="0" smtClean="0"/>
              <a:t>(M. </a:t>
            </a:r>
            <a:r>
              <a:rPr lang="en-US" dirty="0" err="1" smtClean="0"/>
              <a:t>Giovannozzi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It is preferred to </a:t>
            </a:r>
            <a:r>
              <a:rPr lang="en-US" dirty="0">
                <a:solidFill>
                  <a:schemeClr val="tx1"/>
                </a:solidFill>
              </a:rPr>
              <a:t>keep separate the function of defining the geometry and the orbit correction. This implies: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Independent power converters for D1 and D2 </a:t>
            </a:r>
            <a:r>
              <a:rPr lang="en-US" b="1" dirty="0">
                <a:solidFill>
                  <a:schemeClr val="tx1"/>
                </a:solidFill>
              </a:rPr>
              <a:t>or</a:t>
            </a:r>
            <a:r>
              <a:rPr lang="en-US" dirty="0">
                <a:solidFill>
                  <a:schemeClr val="tx1"/>
                </a:solidFill>
              </a:rPr>
              <a:t> single power converter with trim on D1 or D2.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This might also imply that we need a trim for correcting differences in the integrated field in the two apertures of </a:t>
            </a:r>
            <a:r>
              <a:rPr lang="en-US" dirty="0" smtClean="0">
                <a:solidFill>
                  <a:schemeClr val="tx1"/>
                </a:solidFill>
              </a:rPr>
              <a:t>D2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(see talk from </a:t>
            </a:r>
            <a:r>
              <a:rPr lang="en-US" dirty="0" err="1" smtClean="0">
                <a:solidFill>
                  <a:schemeClr val="tx1"/>
                </a:solidFill>
              </a:rPr>
              <a:t>Ezio</a:t>
            </a:r>
            <a:r>
              <a:rPr lang="en-US" dirty="0" smtClean="0">
                <a:solidFill>
                  <a:schemeClr val="tx1"/>
                </a:solidFill>
              </a:rPr>
              <a:t> this morning).</a:t>
            </a:r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r>
              <a:rPr lang="en-US" dirty="0">
                <a:solidFill>
                  <a:schemeClr val="tx1"/>
                </a:solidFill>
              </a:rPr>
              <a:t>The impact of beam dynamics (separation at the IP and tune modulation) </a:t>
            </a:r>
            <a:r>
              <a:rPr lang="en-US" dirty="0" smtClean="0">
                <a:solidFill>
                  <a:schemeClr val="tx1"/>
                </a:solidFill>
              </a:rPr>
              <a:t>favors </a:t>
            </a:r>
            <a:r>
              <a:rPr lang="en-US" dirty="0">
                <a:solidFill>
                  <a:schemeClr val="tx1"/>
                </a:solidFill>
              </a:rPr>
              <a:t>the option of single power converter with trim, but </a:t>
            </a:r>
            <a:r>
              <a:rPr lang="en-US" b="1" dirty="0">
                <a:solidFill>
                  <a:schemeClr val="tx1"/>
                </a:solidFill>
              </a:rPr>
              <a:t>the effect is nevertheless </a:t>
            </a:r>
            <a:r>
              <a:rPr lang="en-US" b="1" dirty="0" smtClean="0">
                <a:solidFill>
                  <a:schemeClr val="tx1"/>
                </a:solidFill>
              </a:rPr>
              <a:t>small</a:t>
            </a:r>
            <a:r>
              <a:rPr lang="en-US" dirty="0" smtClean="0">
                <a:solidFill>
                  <a:schemeClr val="tx1"/>
                </a:solidFill>
              </a:rPr>
              <a:t> provided </a:t>
            </a:r>
            <a:r>
              <a:rPr lang="en-US" dirty="0">
                <a:solidFill>
                  <a:schemeClr val="tx1"/>
                </a:solidFill>
              </a:rPr>
              <a:t>that the power converter is of Class 1.</a:t>
            </a:r>
          </a:p>
          <a:p>
            <a:r>
              <a:rPr lang="en-US" dirty="0">
                <a:solidFill>
                  <a:schemeClr val="tx1"/>
                </a:solidFill>
              </a:rPr>
              <a:t>The reduction in terms of cost should be evaluated.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1011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for D1/D2 series connection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4357" y="1484784"/>
            <a:ext cx="7920000" cy="396044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It seems that the level of complication is increased when connecting the two magnets in series (diodes, trim or change of correctors’ strength, </a:t>
            </a:r>
            <a:r>
              <a:rPr lang="en-US" dirty="0" err="1" smtClean="0">
                <a:solidFill>
                  <a:srgbClr val="000000"/>
                </a:solidFill>
              </a:rPr>
              <a:t>etc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Only advantage is saving of a PC, but according to EPC experts only this argument does not justify the change of baseline as other developments are required (controls, by-pass diodes)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The two solutions (1 or 2 circuits) are equivalent from beam optics viewpoint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Flexibility for commissioning would be lost with one single circuit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 this moment </a:t>
            </a:r>
            <a:r>
              <a:rPr lang="en-US" b="1" dirty="0" smtClean="0">
                <a:solidFill>
                  <a:srgbClr val="000000"/>
                </a:solidFill>
              </a:rPr>
              <a:t>no proposal is hence presented for a change of baseline</a:t>
            </a:r>
          </a:p>
          <a:p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392" y="2996952"/>
            <a:ext cx="7920000" cy="720000"/>
          </a:xfrm>
        </p:spPr>
        <p:txBody>
          <a:bodyPr/>
          <a:lstStyle/>
          <a:p>
            <a:r>
              <a:rPr lang="en-US" dirty="0" smtClean="0"/>
              <a:t>Many thanks for your attention!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81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35899</TotalTime>
  <Words>741</Words>
  <Application>Microsoft Macintosh PowerPoint</Application>
  <PresentationFormat>On-screen Show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Thème Office</vt:lpstr>
      <vt:lpstr>Discussion on D1 &amp; D2 circuit(s) configuration</vt:lpstr>
      <vt:lpstr>Outline</vt:lpstr>
      <vt:lpstr>One circuit configuration</vt:lpstr>
      <vt:lpstr>Warm By-pass Diodes</vt:lpstr>
      <vt:lpstr>Constraints when having 1 circuit</vt:lpstr>
      <vt:lpstr>The point of view of Accelerator Physics (M. Giovannozzi)</vt:lpstr>
      <vt:lpstr>Conclusions for D1/D2 series connection</vt:lpstr>
      <vt:lpstr>Many thanks for your attention!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Felix Rodriguez Mateos</cp:lastModifiedBy>
  <cp:revision>260</cp:revision>
  <cp:lastPrinted>2016-03-10T12:46:40Z</cp:lastPrinted>
  <dcterms:created xsi:type="dcterms:W3CDTF">2016-01-11T14:38:10Z</dcterms:created>
  <dcterms:modified xsi:type="dcterms:W3CDTF">2016-03-21T13:46:56Z</dcterms:modified>
</cp:coreProperties>
</file>