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7" r:id="rId2"/>
  </p:sldIdLst>
  <p:sldSz cx="30267275" cy="42794238"/>
  <p:notesSz cx="29456063" cy="41748075"/>
  <p:defaultTextStyle>
    <a:defPPr>
      <a:defRPr lang="en-US"/>
    </a:defPPr>
    <a:lvl1pPr algn="ctr" rtl="0" fontAlgn="base">
      <a:spcBef>
        <a:spcPct val="0"/>
      </a:spcBef>
      <a:spcAft>
        <a:spcPct val="0"/>
      </a:spcAft>
      <a:defRPr sz="2300" kern="1200">
        <a:solidFill>
          <a:schemeClr val="tx1"/>
        </a:solidFill>
        <a:latin typeface="Tahoma" pitchFamily="34" charset="0"/>
        <a:ea typeface="+mn-ea"/>
        <a:cs typeface="+mn-cs"/>
      </a:defRPr>
    </a:lvl1pPr>
    <a:lvl2pPr marL="457200" algn="ctr" rtl="0" fontAlgn="base">
      <a:spcBef>
        <a:spcPct val="0"/>
      </a:spcBef>
      <a:spcAft>
        <a:spcPct val="0"/>
      </a:spcAft>
      <a:defRPr sz="2300" kern="1200">
        <a:solidFill>
          <a:schemeClr val="tx1"/>
        </a:solidFill>
        <a:latin typeface="Tahoma" pitchFamily="34" charset="0"/>
        <a:ea typeface="+mn-ea"/>
        <a:cs typeface="+mn-cs"/>
      </a:defRPr>
    </a:lvl2pPr>
    <a:lvl3pPr marL="914400" algn="ctr" rtl="0" fontAlgn="base">
      <a:spcBef>
        <a:spcPct val="0"/>
      </a:spcBef>
      <a:spcAft>
        <a:spcPct val="0"/>
      </a:spcAft>
      <a:defRPr sz="2300" kern="1200">
        <a:solidFill>
          <a:schemeClr val="tx1"/>
        </a:solidFill>
        <a:latin typeface="Tahoma" pitchFamily="34" charset="0"/>
        <a:ea typeface="+mn-ea"/>
        <a:cs typeface="+mn-cs"/>
      </a:defRPr>
    </a:lvl3pPr>
    <a:lvl4pPr marL="1371600" algn="ctr" rtl="0" fontAlgn="base">
      <a:spcBef>
        <a:spcPct val="0"/>
      </a:spcBef>
      <a:spcAft>
        <a:spcPct val="0"/>
      </a:spcAft>
      <a:defRPr sz="2300" kern="1200">
        <a:solidFill>
          <a:schemeClr val="tx1"/>
        </a:solidFill>
        <a:latin typeface="Tahoma" pitchFamily="34" charset="0"/>
        <a:ea typeface="+mn-ea"/>
        <a:cs typeface="+mn-cs"/>
      </a:defRPr>
    </a:lvl4pPr>
    <a:lvl5pPr marL="1828800" algn="ctr" rtl="0" fontAlgn="base">
      <a:spcBef>
        <a:spcPct val="0"/>
      </a:spcBef>
      <a:spcAft>
        <a:spcPct val="0"/>
      </a:spcAft>
      <a:defRPr sz="2300" kern="1200">
        <a:solidFill>
          <a:schemeClr val="tx1"/>
        </a:solidFill>
        <a:latin typeface="Tahoma" pitchFamily="34" charset="0"/>
        <a:ea typeface="+mn-ea"/>
        <a:cs typeface="+mn-cs"/>
      </a:defRPr>
    </a:lvl5pPr>
    <a:lvl6pPr marL="2286000" algn="l" defTabSz="914400" rtl="0" eaLnBrk="1" latinLnBrk="0" hangingPunct="1">
      <a:defRPr sz="2300" kern="1200">
        <a:solidFill>
          <a:schemeClr val="tx1"/>
        </a:solidFill>
        <a:latin typeface="Tahoma" pitchFamily="34" charset="0"/>
        <a:ea typeface="+mn-ea"/>
        <a:cs typeface="+mn-cs"/>
      </a:defRPr>
    </a:lvl6pPr>
    <a:lvl7pPr marL="2743200" algn="l" defTabSz="914400" rtl="0" eaLnBrk="1" latinLnBrk="0" hangingPunct="1">
      <a:defRPr sz="2300" kern="1200">
        <a:solidFill>
          <a:schemeClr val="tx1"/>
        </a:solidFill>
        <a:latin typeface="Tahoma" pitchFamily="34" charset="0"/>
        <a:ea typeface="+mn-ea"/>
        <a:cs typeface="+mn-cs"/>
      </a:defRPr>
    </a:lvl7pPr>
    <a:lvl8pPr marL="3200400" algn="l" defTabSz="914400" rtl="0" eaLnBrk="1" latinLnBrk="0" hangingPunct="1">
      <a:defRPr sz="2300" kern="1200">
        <a:solidFill>
          <a:schemeClr val="tx1"/>
        </a:solidFill>
        <a:latin typeface="Tahoma" pitchFamily="34" charset="0"/>
        <a:ea typeface="+mn-ea"/>
        <a:cs typeface="+mn-cs"/>
      </a:defRPr>
    </a:lvl8pPr>
    <a:lvl9pPr marL="3657600" algn="l" defTabSz="914400" rtl="0" eaLnBrk="1" latinLnBrk="0" hangingPunct="1">
      <a:defRPr sz="23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0000CC"/>
    <a:srgbClr val="FFFF99"/>
    <a:srgbClr val="0099CC"/>
    <a:srgbClr val="0066CC"/>
    <a:srgbClr val="CCFFFF"/>
    <a:srgbClr val="FFFFCC"/>
    <a:srgbClr val="CC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2734" autoAdjust="0"/>
    <p:restoredTop sz="94660" autoAdjust="0"/>
  </p:normalViewPr>
  <p:slideViewPr>
    <p:cSldViewPr showGuides="1">
      <p:cViewPr>
        <p:scale>
          <a:sx n="33" d="100"/>
          <a:sy n="33" d="100"/>
        </p:scale>
        <p:origin x="-600" y="-78"/>
      </p:cViewPr>
      <p:guideLst>
        <p:guide orient="horz" pos="12998"/>
        <p:guide pos="74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s\svaehaen\Documents\CERN\Bumping%20process%20flow%2016-Oct-0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GB"/>
  <c:chart>
    <c:title>
      <c:tx>
        <c:rich>
          <a:bodyPr/>
          <a:lstStyle/>
          <a:p>
            <a:pPr>
              <a:defRPr lang="en-GB" sz="2400"/>
            </a:pPr>
            <a:r>
              <a:rPr lang="en-US" sz="2400" dirty="0" smtClean="0"/>
              <a:t>Calculated cost</a:t>
            </a:r>
            <a:r>
              <a:rPr lang="en-US" sz="2400" baseline="0" dirty="0" smtClean="0"/>
              <a:t> </a:t>
            </a:r>
            <a:r>
              <a:rPr lang="en-US" sz="2400" baseline="0" dirty="0"/>
              <a:t>structure </a:t>
            </a:r>
            <a:r>
              <a:rPr lang="en-US" sz="2400" baseline="0" dirty="0" smtClean="0">
                <a:latin typeface="Arial"/>
                <a:cs typeface="Arial"/>
              </a:rPr>
              <a:t>‒ </a:t>
            </a:r>
            <a:r>
              <a:rPr lang="en-US" sz="2400" baseline="0" dirty="0" smtClean="0"/>
              <a:t>bump </a:t>
            </a:r>
            <a:r>
              <a:rPr lang="en-US" sz="2400" baseline="0" dirty="0"/>
              <a:t>bonding of single </a:t>
            </a:r>
            <a:r>
              <a:rPr lang="en-US" sz="2400" baseline="0" dirty="0" smtClean="0"/>
              <a:t>detector unit</a:t>
            </a:r>
            <a:endParaRPr lang="en-US" sz="2400" baseline="0" dirty="0"/>
          </a:p>
        </c:rich>
      </c:tx>
      <c:layout>
        <c:manualLayout>
          <c:xMode val="edge"/>
          <c:yMode val="edge"/>
          <c:x val="0.14733437834159621"/>
          <c:y val="0"/>
        </c:manualLayout>
      </c:layout>
    </c:title>
    <c:view3D>
      <c:rotX val="30"/>
      <c:perspective val="30"/>
    </c:view3D>
    <c:plotArea>
      <c:layout/>
      <c:pie3DChart>
        <c:varyColors val="1"/>
        <c:ser>
          <c:idx val="1"/>
          <c:order val="1"/>
          <c:tx>
            <c:v>Relative price</c:v>
          </c:tx>
          <c:dPt>
            <c:idx val="0"/>
            <c:spPr>
              <a:solidFill>
                <a:srgbClr val="92D050"/>
              </a:solidFill>
            </c:spPr>
          </c:dPt>
          <c:dPt>
            <c:idx val="1"/>
            <c:spPr>
              <a:solidFill>
                <a:srgbClr val="7030A0"/>
              </a:solidFill>
            </c:spPr>
          </c:dPt>
          <c:dPt>
            <c:idx val="2"/>
            <c:spPr>
              <a:solidFill>
                <a:srgbClr val="FFC000"/>
              </a:solidFill>
            </c:spPr>
          </c:dPt>
          <c:dLbls>
            <c:txPr>
              <a:bodyPr/>
              <a:lstStyle/>
              <a:p>
                <a:pPr>
                  <a:defRPr lang="en-GB" sz="2400" baseline="0"/>
                </a:pPr>
                <a:endParaRPr lang="en-US"/>
              </a:p>
            </c:txPr>
            <c:showPercent val="1"/>
          </c:dLbls>
          <c:cat>
            <c:strRef>
              <c:f>Summary!$B$17:$B$19</c:f>
              <c:strCache>
                <c:ptCount val="3"/>
                <c:pt idx="0">
                  <c:v>ROC bumping &amp; dicing</c:v>
                </c:pt>
                <c:pt idx="1">
                  <c:v>SC bumping &amp; dicing</c:v>
                </c:pt>
                <c:pt idx="2">
                  <c:v>Flip chip bonding</c:v>
                </c:pt>
              </c:strCache>
            </c:strRef>
          </c:cat>
          <c:val>
            <c:numRef>
              <c:f>Summary!$D$17:$D$19</c:f>
              <c:numCache>
                <c:formatCode>0.00</c:formatCode>
                <c:ptCount val="3"/>
                <c:pt idx="0">
                  <c:v>23.282359087440689</c:v>
                </c:pt>
                <c:pt idx="1">
                  <c:v>41.904018670519982</c:v>
                </c:pt>
                <c:pt idx="2">
                  <c:v>34.813622242039322</c:v>
                </c:pt>
              </c:numCache>
            </c:numRef>
          </c:val>
        </c:ser>
        <c:ser>
          <c:idx val="2"/>
          <c:order val="2"/>
          <c:tx>
            <c:v>Relative price</c:v>
          </c:tx>
          <c:dLbls>
            <c:txPr>
              <a:bodyPr/>
              <a:lstStyle/>
              <a:p>
                <a:pPr>
                  <a:defRPr lang="en-GB"/>
                </a:pPr>
                <a:endParaRPr lang="en-US"/>
              </a:p>
            </c:txPr>
            <c:showPercent val="1"/>
          </c:dLbls>
          <c:cat>
            <c:strRef>
              <c:f>Summary!$B$17:$B$19</c:f>
              <c:strCache>
                <c:ptCount val="3"/>
                <c:pt idx="0">
                  <c:v>ROC bumping &amp; dicing</c:v>
                </c:pt>
                <c:pt idx="1">
                  <c:v>SC bumping &amp; dicing</c:v>
                </c:pt>
                <c:pt idx="2">
                  <c:v>Flip chip bonding</c:v>
                </c:pt>
              </c:strCache>
            </c:strRef>
          </c:cat>
          <c:val>
            <c:numRef>
              <c:f>Summary!$D$17:$D$19</c:f>
              <c:numCache>
                <c:formatCode>0.00</c:formatCode>
                <c:ptCount val="3"/>
                <c:pt idx="0">
                  <c:v>23.282359087440689</c:v>
                </c:pt>
                <c:pt idx="1">
                  <c:v>41.904018670519982</c:v>
                </c:pt>
                <c:pt idx="2">
                  <c:v>34.813622242039322</c:v>
                </c:pt>
              </c:numCache>
            </c:numRef>
          </c:val>
        </c:ser>
        <c:ser>
          <c:idx val="0"/>
          <c:order val="0"/>
          <c:tx>
            <c:v>Relative price</c:v>
          </c:tx>
          <c:dLbls>
            <c:txPr>
              <a:bodyPr/>
              <a:lstStyle/>
              <a:p>
                <a:pPr>
                  <a:defRPr lang="en-GB"/>
                </a:pPr>
                <a:endParaRPr lang="en-US"/>
              </a:p>
            </c:txPr>
            <c:showPercent val="1"/>
          </c:dLbls>
          <c:cat>
            <c:strRef>
              <c:f>Summary!$B$17:$B$19</c:f>
              <c:strCache>
                <c:ptCount val="3"/>
                <c:pt idx="0">
                  <c:v>ROC bumping &amp; dicing</c:v>
                </c:pt>
                <c:pt idx="1">
                  <c:v>SC bumping &amp; dicing</c:v>
                </c:pt>
                <c:pt idx="2">
                  <c:v>Flip chip bonding</c:v>
                </c:pt>
              </c:strCache>
            </c:strRef>
          </c:cat>
          <c:val>
            <c:numRef>
              <c:f>Summary!$D$17:$D$19</c:f>
              <c:numCache>
                <c:formatCode>0.00</c:formatCode>
                <c:ptCount val="3"/>
                <c:pt idx="0">
                  <c:v>23.282359087440689</c:v>
                </c:pt>
                <c:pt idx="1">
                  <c:v>41.904018670519982</c:v>
                </c:pt>
                <c:pt idx="2">
                  <c:v>34.813622242039322</c:v>
                </c:pt>
              </c:numCache>
            </c:numRef>
          </c:val>
        </c:ser>
        <c:dLbls>
          <c:showPercent val="1"/>
        </c:dLbls>
      </c:pie3DChart>
    </c:plotArea>
    <c:legend>
      <c:legendPos val="t"/>
      <c:layout>
        <c:manualLayout>
          <c:xMode val="edge"/>
          <c:yMode val="edge"/>
          <c:x val="4.7338565849296833E-2"/>
          <c:y val="0.14586950973049201"/>
          <c:w val="0.94081546737350963"/>
          <c:h val="0.18567415184213099"/>
        </c:manualLayout>
      </c:layout>
      <c:txPr>
        <a:bodyPr/>
        <a:lstStyle/>
        <a:p>
          <a:pPr rtl="0">
            <a:defRPr lang="en-GB" sz="2400" baseline="0"/>
          </a:pPr>
          <a:endParaRPr lang="en-US"/>
        </a:p>
      </c:txPr>
    </c:legend>
    <c:plotVisOnly val="1"/>
  </c:chart>
  <c:spPr>
    <a:solidFill>
      <a:schemeClr val="accent2">
        <a:lumMod val="20000"/>
        <a:lumOff val="80000"/>
      </a:schemeClr>
    </a:solidFill>
    <a:ln w="25400">
      <a:solidFill>
        <a:schemeClr val="tx1"/>
      </a:solidFill>
    </a:ln>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2"/>
            <a:ext cx="12761980" cy="2084714"/>
          </a:xfrm>
          <a:prstGeom prst="rect">
            <a:avLst/>
          </a:prstGeom>
          <a:noFill/>
          <a:ln w="9525">
            <a:noFill/>
            <a:miter lim="800000"/>
            <a:headEnd/>
            <a:tailEnd/>
          </a:ln>
          <a:effectLst/>
        </p:spPr>
        <p:txBody>
          <a:bodyPr vert="horz" wrap="square" lIns="378788" tIns="189394" rIns="378788" bIns="189394" numCol="1" anchor="t" anchorCtr="0" compatLnSpc="1">
            <a:prstTxWarp prst="textNoShape">
              <a:avLst/>
            </a:prstTxWarp>
          </a:bodyPr>
          <a:lstStyle>
            <a:lvl1pPr algn="l" defTabSz="3789128">
              <a:defRPr sz="5200">
                <a:latin typeface="Frutiger 55 Roman" charset="0"/>
              </a:defRPr>
            </a:lvl1pPr>
          </a:lstStyle>
          <a:p>
            <a:endParaRPr lang="en-US" dirty="0"/>
          </a:p>
        </p:txBody>
      </p:sp>
      <p:sp>
        <p:nvSpPr>
          <p:cNvPr id="5123" name="Rectangle 3"/>
          <p:cNvSpPr>
            <a:spLocks noGrp="1" noChangeArrowheads="1"/>
          </p:cNvSpPr>
          <p:nvPr>
            <p:ph type="dt" sz="quarter" idx="1"/>
          </p:nvPr>
        </p:nvSpPr>
        <p:spPr bwMode="auto">
          <a:xfrm>
            <a:off x="16694089" y="2"/>
            <a:ext cx="12761976" cy="2084714"/>
          </a:xfrm>
          <a:prstGeom prst="rect">
            <a:avLst/>
          </a:prstGeom>
          <a:noFill/>
          <a:ln w="9525">
            <a:noFill/>
            <a:miter lim="800000"/>
            <a:headEnd/>
            <a:tailEnd/>
          </a:ln>
          <a:effectLst/>
        </p:spPr>
        <p:txBody>
          <a:bodyPr vert="horz" wrap="square" lIns="378788" tIns="189394" rIns="378788" bIns="189394" numCol="1" anchor="t" anchorCtr="0" compatLnSpc="1">
            <a:prstTxWarp prst="textNoShape">
              <a:avLst/>
            </a:prstTxWarp>
          </a:bodyPr>
          <a:lstStyle>
            <a:lvl1pPr algn="r" defTabSz="3789128">
              <a:defRPr sz="5200">
                <a:latin typeface="Frutiger 55 Roman" charset="0"/>
              </a:defRPr>
            </a:lvl1pPr>
          </a:lstStyle>
          <a:p>
            <a:endParaRPr lang="en-US" dirty="0"/>
          </a:p>
        </p:txBody>
      </p:sp>
      <p:sp>
        <p:nvSpPr>
          <p:cNvPr id="5124" name="Rectangle 4"/>
          <p:cNvSpPr>
            <a:spLocks noGrp="1" noChangeArrowheads="1"/>
          </p:cNvSpPr>
          <p:nvPr>
            <p:ph type="ftr" sz="quarter" idx="2"/>
          </p:nvPr>
        </p:nvSpPr>
        <p:spPr bwMode="auto">
          <a:xfrm>
            <a:off x="0" y="39663363"/>
            <a:ext cx="12761980" cy="2084714"/>
          </a:xfrm>
          <a:prstGeom prst="rect">
            <a:avLst/>
          </a:prstGeom>
          <a:noFill/>
          <a:ln w="9525">
            <a:noFill/>
            <a:miter lim="800000"/>
            <a:headEnd/>
            <a:tailEnd/>
          </a:ln>
          <a:effectLst/>
        </p:spPr>
        <p:txBody>
          <a:bodyPr vert="horz" wrap="square" lIns="378788" tIns="189394" rIns="378788" bIns="189394" numCol="1" anchor="b" anchorCtr="0" compatLnSpc="1">
            <a:prstTxWarp prst="textNoShape">
              <a:avLst/>
            </a:prstTxWarp>
          </a:bodyPr>
          <a:lstStyle>
            <a:lvl1pPr algn="l" defTabSz="3789128">
              <a:defRPr sz="5200">
                <a:latin typeface="Frutiger 55 Roman" charset="0"/>
              </a:defRPr>
            </a:lvl1pPr>
          </a:lstStyle>
          <a:p>
            <a:endParaRPr lang="en-US" dirty="0"/>
          </a:p>
        </p:txBody>
      </p:sp>
      <p:sp>
        <p:nvSpPr>
          <p:cNvPr id="5125" name="Rectangle 5"/>
          <p:cNvSpPr>
            <a:spLocks noGrp="1" noChangeArrowheads="1"/>
          </p:cNvSpPr>
          <p:nvPr>
            <p:ph type="sldNum" sz="quarter" idx="3"/>
          </p:nvPr>
        </p:nvSpPr>
        <p:spPr bwMode="auto">
          <a:xfrm>
            <a:off x="16694089" y="39663363"/>
            <a:ext cx="12761976" cy="2084714"/>
          </a:xfrm>
          <a:prstGeom prst="rect">
            <a:avLst/>
          </a:prstGeom>
          <a:noFill/>
          <a:ln w="9525">
            <a:noFill/>
            <a:miter lim="800000"/>
            <a:headEnd/>
            <a:tailEnd/>
          </a:ln>
          <a:effectLst/>
        </p:spPr>
        <p:txBody>
          <a:bodyPr vert="horz" wrap="square" lIns="378788" tIns="189394" rIns="378788" bIns="189394" numCol="1" anchor="b" anchorCtr="0" compatLnSpc="1">
            <a:prstTxWarp prst="textNoShape">
              <a:avLst/>
            </a:prstTxWarp>
          </a:bodyPr>
          <a:lstStyle>
            <a:lvl1pPr algn="r" defTabSz="3789128">
              <a:defRPr sz="5200">
                <a:latin typeface="Frutiger 55 Roman" charset="0"/>
              </a:defRPr>
            </a:lvl1pPr>
          </a:lstStyle>
          <a:p>
            <a:fld id="{EC1C3FBF-0D1E-4974-B980-562C0B98B884}"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2"/>
            <a:ext cx="12761980" cy="2084714"/>
          </a:xfrm>
          <a:prstGeom prst="rect">
            <a:avLst/>
          </a:prstGeom>
          <a:noFill/>
          <a:ln w="9525">
            <a:noFill/>
            <a:miter lim="800000"/>
            <a:headEnd/>
            <a:tailEnd/>
          </a:ln>
          <a:effectLst/>
        </p:spPr>
        <p:txBody>
          <a:bodyPr vert="horz" wrap="square" lIns="89413" tIns="44706" rIns="89413" bIns="44706" numCol="1" anchor="t" anchorCtr="0" compatLnSpc="1">
            <a:prstTxWarp prst="textNoShape">
              <a:avLst/>
            </a:prstTxWarp>
          </a:bodyPr>
          <a:lstStyle>
            <a:lvl1pPr algn="l" defTabSz="892764">
              <a:defRPr sz="1300">
                <a:latin typeface="Frutiger 55 Roman" charset="0"/>
              </a:defRPr>
            </a:lvl1pPr>
          </a:lstStyle>
          <a:p>
            <a:endParaRPr lang="en-US" dirty="0"/>
          </a:p>
        </p:txBody>
      </p:sp>
      <p:sp>
        <p:nvSpPr>
          <p:cNvPr id="14339" name="Rectangle 3"/>
          <p:cNvSpPr>
            <a:spLocks noGrp="1" noChangeArrowheads="1"/>
          </p:cNvSpPr>
          <p:nvPr>
            <p:ph type="dt" idx="1"/>
          </p:nvPr>
        </p:nvSpPr>
        <p:spPr bwMode="auto">
          <a:xfrm>
            <a:off x="16687138" y="2"/>
            <a:ext cx="12761980" cy="2084714"/>
          </a:xfrm>
          <a:prstGeom prst="rect">
            <a:avLst/>
          </a:prstGeom>
          <a:noFill/>
          <a:ln w="9525">
            <a:noFill/>
            <a:miter lim="800000"/>
            <a:headEnd/>
            <a:tailEnd/>
          </a:ln>
          <a:effectLst/>
        </p:spPr>
        <p:txBody>
          <a:bodyPr vert="horz" wrap="square" lIns="89413" tIns="44706" rIns="89413" bIns="44706" numCol="1" anchor="t" anchorCtr="0" compatLnSpc="1">
            <a:prstTxWarp prst="textNoShape">
              <a:avLst/>
            </a:prstTxWarp>
          </a:bodyPr>
          <a:lstStyle>
            <a:lvl1pPr algn="r" defTabSz="892764">
              <a:defRPr sz="1300">
                <a:latin typeface="Frutiger 55 Roman" charset="0"/>
              </a:defRPr>
            </a:lvl1pPr>
          </a:lstStyle>
          <a:p>
            <a:endParaRPr lang="en-US" dirty="0"/>
          </a:p>
        </p:txBody>
      </p:sp>
      <p:sp>
        <p:nvSpPr>
          <p:cNvPr id="14340" name="Rectangle 4"/>
          <p:cNvSpPr>
            <a:spLocks noGrp="1" noRot="1" noChangeAspect="1" noChangeArrowheads="1" noTextEdit="1"/>
          </p:cNvSpPr>
          <p:nvPr>
            <p:ph type="sldImg" idx="2"/>
          </p:nvPr>
        </p:nvSpPr>
        <p:spPr bwMode="auto">
          <a:xfrm>
            <a:off x="9190038" y="3127375"/>
            <a:ext cx="11075987" cy="15662275"/>
          </a:xfrm>
          <a:prstGeom prst="rect">
            <a:avLst/>
          </a:prstGeom>
          <a:noFill/>
          <a:ln w="9525">
            <a:solidFill>
              <a:srgbClr val="000000"/>
            </a:solidFill>
            <a:miter lim="800000"/>
            <a:headEnd/>
            <a:tailEnd/>
          </a:ln>
          <a:effectLst/>
        </p:spPr>
      </p:sp>
      <p:sp>
        <p:nvSpPr>
          <p:cNvPr id="14341" name="Rectangle 5"/>
          <p:cNvSpPr>
            <a:spLocks noGrp="1" noChangeArrowheads="1"/>
          </p:cNvSpPr>
          <p:nvPr>
            <p:ph type="body" sz="quarter" idx="3"/>
          </p:nvPr>
        </p:nvSpPr>
        <p:spPr bwMode="auto">
          <a:xfrm>
            <a:off x="2945607" y="19831685"/>
            <a:ext cx="23564850" cy="18789324"/>
          </a:xfrm>
          <a:prstGeom prst="rect">
            <a:avLst/>
          </a:prstGeom>
          <a:noFill/>
          <a:ln w="9525">
            <a:noFill/>
            <a:miter lim="800000"/>
            <a:headEnd/>
            <a:tailEnd/>
          </a:ln>
          <a:effectLst/>
        </p:spPr>
        <p:txBody>
          <a:bodyPr vert="horz" wrap="square" lIns="89413" tIns="44706" rIns="89413" bIns="4470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342" name="Rectangle 6"/>
          <p:cNvSpPr>
            <a:spLocks noGrp="1" noChangeArrowheads="1"/>
          </p:cNvSpPr>
          <p:nvPr>
            <p:ph type="ftr" sz="quarter" idx="4"/>
          </p:nvPr>
        </p:nvSpPr>
        <p:spPr bwMode="auto">
          <a:xfrm>
            <a:off x="0" y="39656640"/>
            <a:ext cx="12761980" cy="2084714"/>
          </a:xfrm>
          <a:prstGeom prst="rect">
            <a:avLst/>
          </a:prstGeom>
          <a:noFill/>
          <a:ln w="9525">
            <a:noFill/>
            <a:miter lim="800000"/>
            <a:headEnd/>
            <a:tailEnd/>
          </a:ln>
          <a:effectLst/>
        </p:spPr>
        <p:txBody>
          <a:bodyPr vert="horz" wrap="square" lIns="89413" tIns="44706" rIns="89413" bIns="44706" numCol="1" anchor="b" anchorCtr="0" compatLnSpc="1">
            <a:prstTxWarp prst="textNoShape">
              <a:avLst/>
            </a:prstTxWarp>
          </a:bodyPr>
          <a:lstStyle>
            <a:lvl1pPr algn="l" defTabSz="892764">
              <a:defRPr sz="1300">
                <a:latin typeface="Frutiger 55 Roman" charset="0"/>
              </a:defRPr>
            </a:lvl1pPr>
          </a:lstStyle>
          <a:p>
            <a:endParaRPr lang="en-US" dirty="0"/>
          </a:p>
        </p:txBody>
      </p:sp>
      <p:sp>
        <p:nvSpPr>
          <p:cNvPr id="14343" name="Rectangle 7"/>
          <p:cNvSpPr>
            <a:spLocks noGrp="1" noChangeArrowheads="1"/>
          </p:cNvSpPr>
          <p:nvPr>
            <p:ph type="sldNum" sz="quarter" idx="5"/>
          </p:nvPr>
        </p:nvSpPr>
        <p:spPr bwMode="auto">
          <a:xfrm>
            <a:off x="16687138" y="39656640"/>
            <a:ext cx="12761980" cy="2084714"/>
          </a:xfrm>
          <a:prstGeom prst="rect">
            <a:avLst/>
          </a:prstGeom>
          <a:noFill/>
          <a:ln w="9525">
            <a:noFill/>
            <a:miter lim="800000"/>
            <a:headEnd/>
            <a:tailEnd/>
          </a:ln>
          <a:effectLst/>
        </p:spPr>
        <p:txBody>
          <a:bodyPr vert="horz" wrap="square" lIns="89413" tIns="44706" rIns="89413" bIns="44706" numCol="1" anchor="b" anchorCtr="0" compatLnSpc="1">
            <a:prstTxWarp prst="textNoShape">
              <a:avLst/>
            </a:prstTxWarp>
          </a:bodyPr>
          <a:lstStyle>
            <a:lvl1pPr algn="r" defTabSz="892764">
              <a:defRPr sz="1300">
                <a:latin typeface="Frutiger 55 Roman" charset="0"/>
              </a:defRPr>
            </a:lvl1pPr>
          </a:lstStyle>
          <a:p>
            <a:fld id="{53F8F9D4-1FF2-42F7-B42A-38C986E071E6}"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Frutiger 55 Roman" charset="0"/>
        <a:ea typeface="+mn-ea"/>
        <a:cs typeface="+mn-cs"/>
      </a:defRPr>
    </a:lvl1pPr>
    <a:lvl2pPr marL="457200" algn="l" rtl="0" fontAlgn="base">
      <a:spcBef>
        <a:spcPct val="30000"/>
      </a:spcBef>
      <a:spcAft>
        <a:spcPct val="0"/>
      </a:spcAft>
      <a:defRPr sz="1200" kern="1200">
        <a:solidFill>
          <a:schemeClr val="tx1"/>
        </a:solidFill>
        <a:latin typeface="Frutiger 55 Roman" charset="0"/>
        <a:ea typeface="+mn-ea"/>
        <a:cs typeface="+mn-cs"/>
      </a:defRPr>
    </a:lvl2pPr>
    <a:lvl3pPr marL="914400" algn="l" rtl="0" fontAlgn="base">
      <a:spcBef>
        <a:spcPct val="30000"/>
      </a:spcBef>
      <a:spcAft>
        <a:spcPct val="0"/>
      </a:spcAft>
      <a:defRPr sz="1200" kern="1200">
        <a:solidFill>
          <a:schemeClr val="tx1"/>
        </a:solidFill>
        <a:latin typeface="Frutiger 55 Roman" charset="0"/>
        <a:ea typeface="+mn-ea"/>
        <a:cs typeface="+mn-cs"/>
      </a:defRPr>
    </a:lvl3pPr>
    <a:lvl4pPr marL="1371600" algn="l" rtl="0" fontAlgn="base">
      <a:spcBef>
        <a:spcPct val="30000"/>
      </a:spcBef>
      <a:spcAft>
        <a:spcPct val="0"/>
      </a:spcAft>
      <a:defRPr sz="1200" kern="1200">
        <a:solidFill>
          <a:schemeClr val="tx1"/>
        </a:solidFill>
        <a:latin typeface="Frutiger 55 Roman" charset="0"/>
        <a:ea typeface="+mn-ea"/>
        <a:cs typeface="+mn-cs"/>
      </a:defRPr>
    </a:lvl4pPr>
    <a:lvl5pPr marL="1828800" algn="l" rtl="0" fontAlgn="base">
      <a:spcBef>
        <a:spcPct val="30000"/>
      </a:spcBef>
      <a:spcAft>
        <a:spcPct val="0"/>
      </a:spcAft>
      <a:defRPr sz="1200" kern="1200">
        <a:solidFill>
          <a:schemeClr val="tx1"/>
        </a:solidFill>
        <a:latin typeface="Frutiger 55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4AA9BB-0DBC-45A0-A75B-AD9A1D12F45B}" type="slidenum">
              <a:rPr lang="en-US"/>
              <a:pPr/>
              <a:t>1</a:t>
            </a:fld>
            <a:endParaRPr lang="en-US" dirty="0"/>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125" y="13293725"/>
            <a:ext cx="25727025" cy="9172575"/>
          </a:xfrm>
        </p:spPr>
        <p:txBody>
          <a:bodyPr/>
          <a:lstStyle/>
          <a:p>
            <a:r>
              <a:rPr lang="en-US" smtClean="0"/>
              <a:t>Click to edit Master title style</a:t>
            </a:r>
            <a:endParaRPr lang="en-US"/>
          </a:p>
        </p:txBody>
      </p:sp>
      <p:sp>
        <p:nvSpPr>
          <p:cNvPr id="3" name="Subtitle 2"/>
          <p:cNvSpPr>
            <a:spLocks noGrp="1"/>
          </p:cNvSpPr>
          <p:nvPr>
            <p:ph type="subTitle" idx="1"/>
          </p:nvPr>
        </p:nvSpPr>
        <p:spPr>
          <a:xfrm>
            <a:off x="4540250" y="24250650"/>
            <a:ext cx="21186775" cy="109362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5A2438B0-B534-4A38-A314-9182D06FA644}"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CCB7D24D-0561-4356-BAB5-82FB029ABD12}"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566188" y="3803650"/>
            <a:ext cx="6430962" cy="342344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70125" y="3803650"/>
            <a:ext cx="19143663" cy="34234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D97A8615-9973-485D-9F0C-C63D066A8273}"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C25E1D90-1A43-4F9E-A252-F4C4E8C97426}"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775" y="27498675"/>
            <a:ext cx="25727025" cy="84994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390775" y="18138775"/>
            <a:ext cx="25727025" cy="9359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266660A5-7C9E-48E9-934F-761EB1FB5619}"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70125" y="12361863"/>
            <a:ext cx="12787313" cy="25676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209838" y="12361863"/>
            <a:ext cx="12787312" cy="256762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38557FB0-F12C-4BD6-827F-6DC7778E725F}"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2888" y="1714500"/>
            <a:ext cx="27241500" cy="71310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12888" y="9578975"/>
            <a:ext cx="13373100" cy="39925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2888" y="13571538"/>
            <a:ext cx="13373100" cy="24655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74938" y="9578975"/>
            <a:ext cx="13379450" cy="39925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4938" y="13571538"/>
            <a:ext cx="13379450" cy="246554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a:lvl1pPr>
          </a:lstStyle>
          <a:p>
            <a:fld id="{43302CB5-F4BF-4C4F-A8DD-1F101B092508}"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a:lvl1pPr>
          </a:lstStyle>
          <a:p>
            <a:fld id="{87BF57B8-3505-4880-A22E-8BB6C225A72B}"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a:lvl1pPr>
          </a:lstStyle>
          <a:p>
            <a:fld id="{DCD6B985-BB0A-42B1-B6EE-5070F9836B88}"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2888" y="1703388"/>
            <a:ext cx="9958387" cy="72517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1833225" y="1703388"/>
            <a:ext cx="16921163" cy="365236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12888" y="8955088"/>
            <a:ext cx="9958387" cy="292719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0672D31E-5FE1-4D39-BEAD-2D4A8BFC7E9F}"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488" y="29956125"/>
            <a:ext cx="18161000" cy="35369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5932488" y="3824288"/>
            <a:ext cx="18161000" cy="25676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5932488" y="33493075"/>
            <a:ext cx="18161000" cy="50212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a:lvl1pPr>
          </a:lstStyle>
          <a:p>
            <a:fld id="{737094E9-2F34-4841-9408-278A21B8B3BB}"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70125" y="3803650"/>
            <a:ext cx="25727025" cy="7132638"/>
          </a:xfrm>
          <a:prstGeom prst="rect">
            <a:avLst/>
          </a:prstGeom>
          <a:noFill/>
          <a:ln w="9525">
            <a:noFill/>
            <a:miter lim="800000"/>
            <a:headEnd/>
            <a:tailEnd/>
          </a:ln>
          <a:effectLst/>
        </p:spPr>
        <p:txBody>
          <a:bodyPr vert="horz" wrap="square" lIns="417456" tIns="208727" rIns="417456" bIns="208727"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270125" y="12361863"/>
            <a:ext cx="25727025" cy="25676225"/>
          </a:xfrm>
          <a:prstGeom prst="rect">
            <a:avLst/>
          </a:prstGeom>
          <a:noFill/>
          <a:ln w="9525">
            <a:noFill/>
            <a:miter lim="800000"/>
            <a:headEnd/>
            <a:tailEnd/>
          </a:ln>
          <a:effectLst/>
        </p:spPr>
        <p:txBody>
          <a:bodyPr vert="horz" wrap="square" lIns="417456" tIns="208727" rIns="417456" bIns="208727"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2270125" y="38990588"/>
            <a:ext cx="6305550" cy="2852737"/>
          </a:xfrm>
          <a:prstGeom prst="rect">
            <a:avLst/>
          </a:prstGeom>
          <a:noFill/>
          <a:ln w="9525">
            <a:noFill/>
            <a:miter lim="800000"/>
            <a:headEnd/>
            <a:tailEnd/>
          </a:ln>
          <a:effectLst/>
        </p:spPr>
        <p:txBody>
          <a:bodyPr vert="horz" wrap="square" lIns="417456" tIns="208727" rIns="417456" bIns="208727" numCol="1" anchor="t" anchorCtr="0" compatLnSpc="1">
            <a:prstTxWarp prst="textNoShape">
              <a:avLst/>
            </a:prstTxWarp>
          </a:bodyPr>
          <a:lstStyle>
            <a:lvl1pPr algn="l" defTabSz="4175125">
              <a:defRPr sz="6400">
                <a:latin typeface="+mn-lt"/>
              </a:defRPr>
            </a:lvl1pPr>
          </a:lstStyle>
          <a:p>
            <a:endParaRPr lang="en-US" dirty="0"/>
          </a:p>
        </p:txBody>
      </p:sp>
      <p:sp>
        <p:nvSpPr>
          <p:cNvPr id="1029" name="Rectangle 5"/>
          <p:cNvSpPr>
            <a:spLocks noGrp="1" noChangeArrowheads="1"/>
          </p:cNvSpPr>
          <p:nvPr>
            <p:ph type="ftr" sz="quarter" idx="3"/>
          </p:nvPr>
        </p:nvSpPr>
        <p:spPr bwMode="auto">
          <a:xfrm>
            <a:off x="10340975" y="38990588"/>
            <a:ext cx="9585325" cy="2852737"/>
          </a:xfrm>
          <a:prstGeom prst="rect">
            <a:avLst/>
          </a:prstGeom>
          <a:noFill/>
          <a:ln w="9525">
            <a:noFill/>
            <a:miter lim="800000"/>
            <a:headEnd/>
            <a:tailEnd/>
          </a:ln>
          <a:effectLst/>
        </p:spPr>
        <p:txBody>
          <a:bodyPr vert="horz" wrap="square" lIns="417456" tIns="208727" rIns="417456" bIns="208727" numCol="1" anchor="t" anchorCtr="0" compatLnSpc="1">
            <a:prstTxWarp prst="textNoShape">
              <a:avLst/>
            </a:prstTxWarp>
          </a:bodyPr>
          <a:lstStyle>
            <a:lvl1pPr defTabSz="4175125">
              <a:defRPr sz="6400">
                <a:latin typeface="+mn-lt"/>
              </a:defRPr>
            </a:lvl1pPr>
          </a:lstStyle>
          <a:p>
            <a:endParaRPr lang="en-US" dirty="0"/>
          </a:p>
        </p:txBody>
      </p:sp>
      <p:sp>
        <p:nvSpPr>
          <p:cNvPr id="1030" name="Rectangle 6"/>
          <p:cNvSpPr>
            <a:spLocks noGrp="1" noChangeArrowheads="1"/>
          </p:cNvSpPr>
          <p:nvPr>
            <p:ph type="sldNum" sz="quarter" idx="4"/>
          </p:nvPr>
        </p:nvSpPr>
        <p:spPr bwMode="auto">
          <a:xfrm>
            <a:off x="21691600" y="38990588"/>
            <a:ext cx="6305550" cy="2852737"/>
          </a:xfrm>
          <a:prstGeom prst="rect">
            <a:avLst/>
          </a:prstGeom>
          <a:noFill/>
          <a:ln w="9525">
            <a:noFill/>
            <a:miter lim="800000"/>
            <a:headEnd/>
            <a:tailEnd/>
          </a:ln>
          <a:effectLst/>
        </p:spPr>
        <p:txBody>
          <a:bodyPr vert="horz" wrap="square" lIns="417456" tIns="208727" rIns="417456" bIns="208727" numCol="1" anchor="t" anchorCtr="0" compatLnSpc="1">
            <a:prstTxWarp prst="textNoShape">
              <a:avLst/>
            </a:prstTxWarp>
          </a:bodyPr>
          <a:lstStyle>
            <a:lvl1pPr algn="r" defTabSz="4175125">
              <a:defRPr sz="6400">
                <a:latin typeface="+mn-lt"/>
              </a:defRPr>
            </a:lvl1pPr>
          </a:lstStyle>
          <a:p>
            <a:fld id="{4A77638F-8245-407B-8F5F-AC637F8BC40F}"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5125" rtl="0" fontAlgn="base">
        <a:spcBef>
          <a:spcPct val="0"/>
        </a:spcBef>
        <a:spcAft>
          <a:spcPct val="0"/>
        </a:spcAft>
        <a:defRPr sz="20100">
          <a:solidFill>
            <a:schemeClr val="tx2"/>
          </a:solidFill>
          <a:latin typeface="+mj-lt"/>
          <a:ea typeface="+mj-ea"/>
          <a:cs typeface="+mj-cs"/>
        </a:defRPr>
      </a:lvl1pPr>
      <a:lvl2pPr algn="ctr" defTabSz="4175125" rtl="0" fontAlgn="base">
        <a:spcBef>
          <a:spcPct val="0"/>
        </a:spcBef>
        <a:spcAft>
          <a:spcPct val="0"/>
        </a:spcAft>
        <a:defRPr sz="20100">
          <a:solidFill>
            <a:schemeClr val="tx2"/>
          </a:solidFill>
          <a:latin typeface="Comic Sans MS" pitchFamily="66" charset="0"/>
        </a:defRPr>
      </a:lvl2pPr>
      <a:lvl3pPr algn="ctr" defTabSz="4175125" rtl="0" fontAlgn="base">
        <a:spcBef>
          <a:spcPct val="0"/>
        </a:spcBef>
        <a:spcAft>
          <a:spcPct val="0"/>
        </a:spcAft>
        <a:defRPr sz="20100">
          <a:solidFill>
            <a:schemeClr val="tx2"/>
          </a:solidFill>
          <a:latin typeface="Comic Sans MS" pitchFamily="66" charset="0"/>
        </a:defRPr>
      </a:lvl3pPr>
      <a:lvl4pPr algn="ctr" defTabSz="4175125" rtl="0" fontAlgn="base">
        <a:spcBef>
          <a:spcPct val="0"/>
        </a:spcBef>
        <a:spcAft>
          <a:spcPct val="0"/>
        </a:spcAft>
        <a:defRPr sz="20100">
          <a:solidFill>
            <a:schemeClr val="tx2"/>
          </a:solidFill>
          <a:latin typeface="Comic Sans MS" pitchFamily="66" charset="0"/>
        </a:defRPr>
      </a:lvl4pPr>
      <a:lvl5pPr algn="ctr" defTabSz="4175125" rtl="0" fontAlgn="base">
        <a:spcBef>
          <a:spcPct val="0"/>
        </a:spcBef>
        <a:spcAft>
          <a:spcPct val="0"/>
        </a:spcAft>
        <a:defRPr sz="20100">
          <a:solidFill>
            <a:schemeClr val="tx2"/>
          </a:solidFill>
          <a:latin typeface="Comic Sans MS" pitchFamily="66" charset="0"/>
        </a:defRPr>
      </a:lvl5pPr>
      <a:lvl6pPr marL="457200" algn="ctr" defTabSz="4175125" rtl="0" fontAlgn="base">
        <a:spcBef>
          <a:spcPct val="0"/>
        </a:spcBef>
        <a:spcAft>
          <a:spcPct val="0"/>
        </a:spcAft>
        <a:defRPr sz="20100">
          <a:solidFill>
            <a:schemeClr val="tx2"/>
          </a:solidFill>
          <a:latin typeface="Comic Sans MS" pitchFamily="66" charset="0"/>
        </a:defRPr>
      </a:lvl6pPr>
      <a:lvl7pPr marL="914400" algn="ctr" defTabSz="4175125" rtl="0" fontAlgn="base">
        <a:spcBef>
          <a:spcPct val="0"/>
        </a:spcBef>
        <a:spcAft>
          <a:spcPct val="0"/>
        </a:spcAft>
        <a:defRPr sz="20100">
          <a:solidFill>
            <a:schemeClr val="tx2"/>
          </a:solidFill>
          <a:latin typeface="Comic Sans MS" pitchFamily="66" charset="0"/>
        </a:defRPr>
      </a:lvl7pPr>
      <a:lvl8pPr marL="1371600" algn="ctr" defTabSz="4175125" rtl="0" fontAlgn="base">
        <a:spcBef>
          <a:spcPct val="0"/>
        </a:spcBef>
        <a:spcAft>
          <a:spcPct val="0"/>
        </a:spcAft>
        <a:defRPr sz="20100">
          <a:solidFill>
            <a:schemeClr val="tx2"/>
          </a:solidFill>
          <a:latin typeface="Comic Sans MS" pitchFamily="66" charset="0"/>
        </a:defRPr>
      </a:lvl8pPr>
      <a:lvl9pPr marL="1828800" algn="ctr" defTabSz="4175125" rtl="0" fontAlgn="base">
        <a:spcBef>
          <a:spcPct val="0"/>
        </a:spcBef>
        <a:spcAft>
          <a:spcPct val="0"/>
        </a:spcAft>
        <a:defRPr sz="20100">
          <a:solidFill>
            <a:schemeClr val="tx2"/>
          </a:solidFill>
          <a:latin typeface="Comic Sans MS" pitchFamily="66" charset="0"/>
        </a:defRPr>
      </a:lvl9pPr>
    </p:titleStyle>
    <p:bodyStyle>
      <a:lvl1pPr marL="1565275" indent="-1565275" algn="l" defTabSz="4175125" rtl="0" fontAlgn="base">
        <a:spcBef>
          <a:spcPct val="20000"/>
        </a:spcBef>
        <a:spcAft>
          <a:spcPct val="0"/>
        </a:spcAft>
        <a:buChar char="•"/>
        <a:defRPr sz="14600">
          <a:solidFill>
            <a:schemeClr val="tx1"/>
          </a:solidFill>
          <a:latin typeface="Arial" pitchFamily="34" charset="0"/>
          <a:ea typeface="+mn-ea"/>
          <a:cs typeface="Arial" pitchFamily="34" charset="0"/>
        </a:defRPr>
      </a:lvl1pPr>
      <a:lvl2pPr marL="3392488" indent="-1304925" algn="l" defTabSz="4175125" rtl="0" fontAlgn="base">
        <a:spcBef>
          <a:spcPct val="20000"/>
        </a:spcBef>
        <a:spcAft>
          <a:spcPct val="0"/>
        </a:spcAft>
        <a:buChar char="–"/>
        <a:defRPr sz="12800">
          <a:solidFill>
            <a:schemeClr val="tx1"/>
          </a:solidFill>
          <a:latin typeface="Arial" pitchFamily="34" charset="0"/>
          <a:cs typeface="Arial" pitchFamily="34" charset="0"/>
        </a:defRPr>
      </a:lvl2pPr>
      <a:lvl3pPr marL="5218113" indent="-1042988" algn="l" defTabSz="4175125" rtl="0" fontAlgn="base">
        <a:spcBef>
          <a:spcPct val="20000"/>
        </a:spcBef>
        <a:spcAft>
          <a:spcPct val="0"/>
        </a:spcAft>
        <a:buChar char="•"/>
        <a:defRPr sz="11000">
          <a:solidFill>
            <a:schemeClr val="tx1"/>
          </a:solidFill>
          <a:latin typeface="Arial" pitchFamily="34" charset="0"/>
          <a:cs typeface="Arial" pitchFamily="34" charset="0"/>
        </a:defRPr>
      </a:lvl3pPr>
      <a:lvl4pPr marL="7305675" indent="-1042988" algn="l" defTabSz="4175125" rtl="0" fontAlgn="base">
        <a:spcBef>
          <a:spcPct val="20000"/>
        </a:spcBef>
        <a:spcAft>
          <a:spcPct val="0"/>
        </a:spcAft>
        <a:buChar char="–"/>
        <a:defRPr sz="9200">
          <a:solidFill>
            <a:schemeClr val="tx1"/>
          </a:solidFill>
          <a:latin typeface="Arial" pitchFamily="34" charset="0"/>
          <a:cs typeface="Arial" pitchFamily="34" charset="0"/>
        </a:defRPr>
      </a:lvl4pPr>
      <a:lvl5pPr marL="9393238" indent="-1042988" algn="l" defTabSz="4175125" rtl="0" fontAlgn="base">
        <a:spcBef>
          <a:spcPct val="20000"/>
        </a:spcBef>
        <a:spcAft>
          <a:spcPct val="0"/>
        </a:spcAft>
        <a:buChar char="»"/>
        <a:defRPr sz="9200">
          <a:solidFill>
            <a:schemeClr val="tx1"/>
          </a:solidFill>
          <a:latin typeface="Arial" pitchFamily="34" charset="0"/>
          <a:cs typeface="Arial" pitchFamily="34" charset="0"/>
        </a:defRPr>
      </a:lvl5pPr>
      <a:lvl6pPr marL="9850438" indent="-1042988" algn="l" defTabSz="4175125" rtl="0" fontAlgn="base">
        <a:spcBef>
          <a:spcPct val="20000"/>
        </a:spcBef>
        <a:spcAft>
          <a:spcPct val="0"/>
        </a:spcAft>
        <a:buChar char="»"/>
        <a:defRPr sz="9200">
          <a:solidFill>
            <a:schemeClr val="tx1"/>
          </a:solidFill>
          <a:latin typeface="+mn-lt"/>
        </a:defRPr>
      </a:lvl6pPr>
      <a:lvl7pPr marL="10307638" indent="-1042988" algn="l" defTabSz="4175125" rtl="0" fontAlgn="base">
        <a:spcBef>
          <a:spcPct val="20000"/>
        </a:spcBef>
        <a:spcAft>
          <a:spcPct val="0"/>
        </a:spcAft>
        <a:buChar char="»"/>
        <a:defRPr sz="9200">
          <a:solidFill>
            <a:schemeClr val="tx1"/>
          </a:solidFill>
          <a:latin typeface="+mn-lt"/>
        </a:defRPr>
      </a:lvl7pPr>
      <a:lvl8pPr marL="10764838" indent="-1042988" algn="l" defTabSz="4175125" rtl="0" fontAlgn="base">
        <a:spcBef>
          <a:spcPct val="20000"/>
        </a:spcBef>
        <a:spcAft>
          <a:spcPct val="0"/>
        </a:spcAft>
        <a:buChar char="»"/>
        <a:defRPr sz="9200">
          <a:solidFill>
            <a:schemeClr val="tx1"/>
          </a:solidFill>
          <a:latin typeface="+mn-lt"/>
        </a:defRPr>
      </a:lvl8pPr>
      <a:lvl9pPr marL="11222038" indent="-1042988" algn="l" defTabSz="4175125" rtl="0" fontAlgn="base">
        <a:spcBef>
          <a:spcPct val="20000"/>
        </a:spcBef>
        <a:spcAft>
          <a:spcPct val="0"/>
        </a:spcAft>
        <a:buChar char="»"/>
        <a:defRPr sz="9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52000">
              <a:schemeClr val="accent2">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808037" y="4885008"/>
            <a:ext cx="28821062" cy="4853511"/>
          </a:xfrm>
          <a:prstGeom prst="rect">
            <a:avLst/>
          </a:prstGeom>
          <a:noFill/>
          <a:ln w="9525">
            <a:noFill/>
            <a:miter lim="800000"/>
            <a:headEnd/>
            <a:tailEnd/>
          </a:ln>
          <a:effectLst/>
        </p:spPr>
        <p:txBody>
          <a:bodyPr wrap="square" lIns="417453" tIns="208726" rIns="417453" bIns="208726" anchor="b" anchorCtr="1">
            <a:spAutoFit/>
          </a:bodyPr>
          <a:lstStyle/>
          <a:p>
            <a:pPr lvl="0" algn="l"/>
            <a:r>
              <a:rPr lang="en-GB" sz="3200" b="1" dirty="0" smtClean="0"/>
              <a:t>B</a:t>
            </a:r>
            <a:r>
              <a:rPr lang="fi-FI" sz="3200" b="1" dirty="0" smtClean="0"/>
              <a:t>ump bonding is the most expensive element in the manufacture of pixel detectors and it has </a:t>
            </a:r>
            <a:r>
              <a:rPr lang="en-GB" sz="3200" b="1" dirty="0" smtClean="0"/>
              <a:t>has dominated the cost of present day pixel detector systems. From work on the Alice Silicon Pixel Detector (SPD) one can </a:t>
            </a:r>
            <a:r>
              <a:rPr lang="fi-FI" sz="3200" b="1" dirty="0" smtClean="0"/>
              <a:t>estimated a cost ratio of ROC : SC : BB = 1 : 2 : 7. (</a:t>
            </a:r>
            <a:r>
              <a:rPr lang="en-GB" sz="3200" b="1" dirty="0" smtClean="0"/>
              <a:t>ROC=Readout Chip, SC=Sensor Chip &amp; BB=Bump Bonding). ATLAS have also concluded that bump bonding was the most significant cost driver during pixel module construction [1].</a:t>
            </a:r>
          </a:p>
          <a:p>
            <a:pPr lvl="0" algn="l"/>
            <a:endParaRPr lang="en-GB" sz="3200" b="1" dirty="0" smtClean="0"/>
          </a:p>
          <a:p>
            <a:pPr lvl="0" algn="l"/>
            <a:r>
              <a:rPr lang="en-GB" sz="3200" b="1" dirty="0" smtClean="0"/>
              <a:t>Until now, the detector volumes have not been high and regular enough to justify the investments needed for mass-production techniques.</a:t>
            </a:r>
            <a:r>
              <a:rPr lang="en-GB" sz="3200" dirty="0" smtClean="0"/>
              <a:t> </a:t>
            </a:r>
            <a:r>
              <a:rPr lang="fi-FI" sz="3200" b="1" dirty="0" smtClean="0"/>
              <a:t>Bump bonding is carried out in R&amp;D institutes with high overheads and lack of automation. Processes include many </a:t>
            </a:r>
            <a:r>
              <a:rPr lang="en-GB" sz="3200" b="1" dirty="0" smtClean="0"/>
              <a:t>manual steps, which are time consuming and therefore expensive. Cost reductions are sought using alternative technologies. This is one topic of the Interconnect R&amp;D work package at CERN.</a:t>
            </a:r>
          </a:p>
        </p:txBody>
      </p:sp>
      <p:sp>
        <p:nvSpPr>
          <p:cNvPr id="3076" name="Rectangle 4"/>
          <p:cNvSpPr>
            <a:spLocks noGrp="1" noChangeArrowheads="1"/>
          </p:cNvSpPr>
          <p:nvPr>
            <p:ph type="ctrTitle"/>
          </p:nvPr>
        </p:nvSpPr>
        <p:spPr>
          <a:xfrm>
            <a:off x="1189038" y="657225"/>
            <a:ext cx="27965400" cy="3137694"/>
          </a:xfrm>
          <a:ln/>
          <a:effectLst>
            <a:outerShdw blurRad="76200" dir="18900000" sy="23000" kx="-1200000" algn="bl" rotWithShape="0">
              <a:prstClr val="black">
                <a:alpha val="20000"/>
              </a:prstClr>
            </a:outerShdw>
          </a:effectLst>
        </p:spPr>
        <p:txBody>
          <a:bodyPr/>
          <a:lstStyle/>
          <a:p>
            <a:r>
              <a:rPr lang="en-US" sz="8600" b="1" dirty="0" smtClean="0">
                <a:solidFill>
                  <a:schemeClr val="accent2"/>
                </a:solidFill>
                <a:effectLst>
                  <a:outerShdw blurRad="38100" dist="38100" dir="2700000" algn="tl">
                    <a:srgbClr val="000000"/>
                  </a:outerShdw>
                </a:effectLst>
              </a:rPr>
              <a:t>Low-Cost Bump Bonding Project</a:t>
            </a:r>
            <a:endParaRPr lang="en-US" sz="8600" dirty="0">
              <a:solidFill>
                <a:schemeClr val="accent2"/>
              </a:solidFill>
              <a:effectLst>
                <a:outerShdw blurRad="38100" dist="38100" dir="2700000" algn="tl">
                  <a:srgbClr val="000000"/>
                </a:outerShdw>
              </a:effectLst>
            </a:endParaRPr>
          </a:p>
        </p:txBody>
      </p:sp>
      <p:sp>
        <p:nvSpPr>
          <p:cNvPr id="3828" name="Text Box 756"/>
          <p:cNvSpPr txBox="1">
            <a:spLocks noChangeArrowheads="1"/>
          </p:cNvSpPr>
          <p:nvPr/>
        </p:nvSpPr>
        <p:spPr bwMode="auto">
          <a:xfrm>
            <a:off x="0" y="9890919"/>
            <a:ext cx="13335000" cy="1898856"/>
          </a:xfrm>
          <a:prstGeom prst="rect">
            <a:avLst/>
          </a:prstGeom>
          <a:noFill/>
          <a:ln w="9525">
            <a:noFill/>
            <a:miter lim="800000"/>
            <a:headEnd/>
            <a:tailEnd/>
          </a:ln>
          <a:effectLst/>
        </p:spPr>
        <p:txBody>
          <a:bodyPr wrap="square" lIns="417453" tIns="208726" rIns="417453" bIns="208726" anchor="b" anchorCtr="1">
            <a:spAutoFit/>
          </a:bodyPr>
          <a:lstStyle/>
          <a:p>
            <a:pPr algn="l" defTabSz="4178300">
              <a:tabLst>
                <a:tab pos="21485225" algn="l"/>
                <a:tab pos="21647150" algn="l"/>
              </a:tabLst>
            </a:pPr>
            <a:r>
              <a:rPr lang="en-US" sz="4800" dirty="0" smtClean="0">
                <a:solidFill>
                  <a:srgbClr val="0066CC"/>
                </a:solidFill>
                <a:effectLst>
                  <a:outerShdw blurRad="38100" dist="38100" dir="2700000" algn="tl">
                    <a:srgbClr val="000000"/>
                  </a:outerShdw>
                </a:effectLst>
                <a:latin typeface="Arial" pitchFamily="34" charset="0"/>
                <a:cs typeface="Arial" pitchFamily="34" charset="0"/>
              </a:rPr>
              <a:t>Cost Considerations from Existing Devices</a:t>
            </a:r>
          </a:p>
          <a:p>
            <a:pPr algn="l" defTabSz="4178300">
              <a:tabLst>
                <a:tab pos="21485225" algn="l"/>
                <a:tab pos="21647150" algn="l"/>
              </a:tabLst>
            </a:pPr>
            <a:endParaRPr lang="en-US" sz="4800" dirty="0" smtClean="0">
              <a:solidFill>
                <a:srgbClr val="0066CC"/>
              </a:solidFill>
              <a:effectLst>
                <a:outerShdw blurRad="38100" dist="38100" dir="2700000" algn="tl">
                  <a:srgbClr val="000000"/>
                </a:outerShdw>
              </a:effectLst>
              <a:latin typeface="Arial" pitchFamily="34" charset="0"/>
              <a:cs typeface="Arial" pitchFamily="34" charset="0"/>
            </a:endParaRPr>
          </a:p>
        </p:txBody>
      </p:sp>
      <p:sp>
        <p:nvSpPr>
          <p:cNvPr id="3835" name="Line 763"/>
          <p:cNvSpPr>
            <a:spLocks noChangeShapeType="1"/>
          </p:cNvSpPr>
          <p:nvPr/>
        </p:nvSpPr>
        <p:spPr bwMode="auto">
          <a:xfrm>
            <a:off x="1189037" y="4785519"/>
            <a:ext cx="27720000" cy="0"/>
          </a:xfrm>
          <a:prstGeom prst="line">
            <a:avLst/>
          </a:prstGeom>
          <a:noFill/>
          <a:ln w="12700">
            <a:solidFill>
              <a:schemeClr val="tx1"/>
            </a:solidFill>
            <a:round/>
            <a:headEnd/>
            <a:tailEnd/>
          </a:ln>
          <a:effectLst/>
        </p:spPr>
        <p:txBody>
          <a:bodyPr wrap="none" anchor="ctr"/>
          <a:lstStyle/>
          <a:p>
            <a:endParaRPr lang="en-US" dirty="0"/>
          </a:p>
        </p:txBody>
      </p:sp>
      <p:sp>
        <p:nvSpPr>
          <p:cNvPr id="43" name="Text Box 762"/>
          <p:cNvSpPr txBox="1">
            <a:spLocks noChangeArrowheads="1"/>
          </p:cNvSpPr>
          <p:nvPr/>
        </p:nvSpPr>
        <p:spPr bwMode="auto">
          <a:xfrm>
            <a:off x="1189038" y="3109119"/>
            <a:ext cx="27079496" cy="1582745"/>
          </a:xfrm>
          <a:prstGeom prst="rect">
            <a:avLst/>
          </a:prstGeom>
          <a:noFill/>
          <a:ln w="9525">
            <a:noFill/>
            <a:miter lim="800000"/>
            <a:headEnd/>
            <a:tailEnd/>
          </a:ln>
          <a:effectLst/>
        </p:spPr>
        <p:txBody>
          <a:bodyPr wrap="square" lIns="104397" tIns="52199" rIns="104397" bIns="52199">
            <a:spAutoFit/>
          </a:bodyPr>
          <a:lstStyle/>
          <a:p>
            <a:pPr defTabSz="985972"/>
            <a:r>
              <a:rPr lang="en-GB" sz="3200" dirty="0" smtClean="0"/>
              <a:t>S. Vähänen, T. Tick &amp; M</a:t>
            </a:r>
            <a:r>
              <a:rPr lang="en-GB" sz="3200" dirty="0"/>
              <a:t>. </a:t>
            </a:r>
            <a:r>
              <a:rPr lang="en-GB" sz="3200" dirty="0" smtClean="0"/>
              <a:t>Campbell</a:t>
            </a:r>
            <a:endParaRPr lang="en-US" sz="3200" baseline="30000" dirty="0" smtClean="0"/>
          </a:p>
          <a:p>
            <a:pPr algn="ctr" defTabSz="985972"/>
            <a:r>
              <a:rPr lang="en-GB" sz="3200" dirty="0" smtClean="0"/>
              <a:t>CERN 1211, Geneva 23, Switzerland</a:t>
            </a:r>
          </a:p>
          <a:p>
            <a:pPr algn="ctr" defTabSz="985972"/>
            <a:r>
              <a:rPr lang="en-US" sz="3200" dirty="0" smtClean="0"/>
              <a:t>sami.vaehaenen@cern.ch</a:t>
            </a:r>
            <a:endParaRPr lang="en-US" sz="3200" dirty="0"/>
          </a:p>
        </p:txBody>
      </p:sp>
      <p:sp>
        <p:nvSpPr>
          <p:cNvPr id="110" name="Text Box 756"/>
          <p:cNvSpPr txBox="1">
            <a:spLocks noChangeArrowheads="1"/>
          </p:cNvSpPr>
          <p:nvPr/>
        </p:nvSpPr>
        <p:spPr bwMode="auto">
          <a:xfrm>
            <a:off x="15209837" y="24216519"/>
            <a:ext cx="12115799" cy="2021967"/>
          </a:xfrm>
          <a:prstGeom prst="rect">
            <a:avLst/>
          </a:prstGeom>
          <a:noFill/>
          <a:ln w="9525">
            <a:noFill/>
            <a:miter lim="800000"/>
            <a:headEnd/>
            <a:tailEnd/>
          </a:ln>
          <a:effectLst/>
        </p:spPr>
        <p:txBody>
          <a:bodyPr wrap="square" lIns="417453" tIns="208726" rIns="417453" bIns="208726" anchor="b" anchorCtr="1">
            <a:spAutoFit/>
          </a:bodyPr>
          <a:lstStyle/>
          <a:p>
            <a:pPr algn="just" defTabSz="4178300">
              <a:tabLst>
                <a:tab pos="21485225" algn="l"/>
                <a:tab pos="21647150" algn="l"/>
              </a:tabLst>
            </a:pPr>
            <a:r>
              <a:rPr lang="en-US" sz="4800" dirty="0" smtClean="0">
                <a:solidFill>
                  <a:srgbClr val="0066CC"/>
                </a:solidFill>
                <a:effectLst>
                  <a:outerShdw blurRad="38100" dist="38100" dir="2700000" algn="tl">
                    <a:srgbClr val="000000"/>
                  </a:outerShdw>
                </a:effectLst>
                <a:latin typeface="Arial" pitchFamily="34" charset="0"/>
                <a:cs typeface="Arial" pitchFamily="34" charset="0"/>
              </a:rPr>
              <a:t>Flip Chip Bonding</a:t>
            </a:r>
          </a:p>
          <a:p>
            <a:pPr algn="just" defTabSz="4178300">
              <a:tabLst>
                <a:tab pos="21485225" algn="l"/>
                <a:tab pos="21647150" algn="l"/>
              </a:tabLst>
            </a:pPr>
            <a:endParaRPr lang="en-US" sz="2800" dirty="0" smtClean="0">
              <a:latin typeface="Arial" pitchFamily="34" charset="0"/>
              <a:cs typeface="Arial" pitchFamily="34" charset="0"/>
            </a:endParaRPr>
          </a:p>
          <a:p>
            <a:pPr algn="just" defTabSz="4178300">
              <a:tabLst>
                <a:tab pos="21485225" algn="l"/>
                <a:tab pos="21647150" algn="l"/>
              </a:tabLst>
            </a:pPr>
            <a:r>
              <a:rPr lang="en-US" sz="2800" dirty="0" smtClean="0">
                <a:latin typeface="Arial" pitchFamily="34" charset="0"/>
                <a:cs typeface="Arial" pitchFamily="34" charset="0"/>
              </a:rPr>
              <a:t>	</a:t>
            </a:r>
            <a:endParaRPr lang="en-US" sz="2400" dirty="0">
              <a:latin typeface="Arial" pitchFamily="34" charset="0"/>
              <a:cs typeface="Arial" pitchFamily="34" charset="0"/>
            </a:endParaRPr>
          </a:p>
        </p:txBody>
      </p:sp>
      <p:sp>
        <p:nvSpPr>
          <p:cNvPr id="111" name="Text Box 756"/>
          <p:cNvSpPr txBox="1">
            <a:spLocks noChangeArrowheads="1"/>
          </p:cNvSpPr>
          <p:nvPr/>
        </p:nvSpPr>
        <p:spPr bwMode="auto">
          <a:xfrm>
            <a:off x="14905037" y="9926352"/>
            <a:ext cx="12115799" cy="2021967"/>
          </a:xfrm>
          <a:prstGeom prst="rect">
            <a:avLst/>
          </a:prstGeom>
          <a:noFill/>
          <a:ln w="9525">
            <a:noFill/>
            <a:miter lim="800000"/>
            <a:headEnd/>
            <a:tailEnd/>
          </a:ln>
          <a:effectLst/>
        </p:spPr>
        <p:txBody>
          <a:bodyPr wrap="square" lIns="417453" tIns="208726" rIns="417453" bIns="208726" anchor="b" anchorCtr="1">
            <a:spAutoFit/>
          </a:bodyPr>
          <a:lstStyle/>
          <a:p>
            <a:pPr algn="just" defTabSz="4178300">
              <a:tabLst>
                <a:tab pos="21485225" algn="l"/>
                <a:tab pos="21647150" algn="l"/>
              </a:tabLst>
            </a:pPr>
            <a:r>
              <a:rPr lang="en-US" sz="4800" dirty="0" smtClean="0">
                <a:solidFill>
                  <a:srgbClr val="0066CC"/>
                </a:solidFill>
                <a:effectLst>
                  <a:outerShdw blurRad="38100" dist="38100" dir="2700000" algn="tl">
                    <a:srgbClr val="000000"/>
                  </a:outerShdw>
                </a:effectLst>
                <a:latin typeface="Arial" pitchFamily="34" charset="0"/>
                <a:cs typeface="Arial" pitchFamily="34" charset="0"/>
              </a:rPr>
              <a:t>Solder Deposition Techniques</a:t>
            </a:r>
          </a:p>
          <a:p>
            <a:pPr algn="just" defTabSz="4178300">
              <a:tabLst>
                <a:tab pos="21485225" algn="l"/>
                <a:tab pos="21647150" algn="l"/>
              </a:tabLst>
            </a:pPr>
            <a:endParaRPr lang="en-US" sz="2800" dirty="0" smtClean="0">
              <a:latin typeface="Arial" pitchFamily="34" charset="0"/>
              <a:cs typeface="Arial" pitchFamily="34" charset="0"/>
            </a:endParaRPr>
          </a:p>
          <a:p>
            <a:pPr algn="just" defTabSz="4178300">
              <a:tabLst>
                <a:tab pos="21485225" algn="l"/>
                <a:tab pos="21647150" algn="l"/>
              </a:tabLst>
            </a:pPr>
            <a:r>
              <a:rPr lang="en-US" sz="2800" dirty="0" smtClean="0">
                <a:latin typeface="Arial" pitchFamily="34" charset="0"/>
                <a:cs typeface="Arial" pitchFamily="34" charset="0"/>
              </a:rPr>
              <a:t>	</a:t>
            </a:r>
            <a:endParaRPr lang="en-US" sz="2400" dirty="0">
              <a:latin typeface="Arial" pitchFamily="34" charset="0"/>
              <a:cs typeface="Arial" pitchFamily="34" charset="0"/>
            </a:endParaRPr>
          </a:p>
        </p:txBody>
      </p:sp>
      <p:sp>
        <p:nvSpPr>
          <p:cNvPr id="84" name="Text Box 756"/>
          <p:cNvSpPr txBox="1">
            <a:spLocks noChangeArrowheads="1"/>
          </p:cNvSpPr>
          <p:nvPr/>
        </p:nvSpPr>
        <p:spPr bwMode="auto">
          <a:xfrm>
            <a:off x="1036637" y="24216519"/>
            <a:ext cx="13716000" cy="2021967"/>
          </a:xfrm>
          <a:prstGeom prst="rect">
            <a:avLst/>
          </a:prstGeom>
          <a:noFill/>
          <a:ln w="9525">
            <a:noFill/>
            <a:miter lim="800000"/>
            <a:headEnd/>
            <a:tailEnd/>
          </a:ln>
          <a:effectLst/>
        </p:spPr>
        <p:txBody>
          <a:bodyPr wrap="square" lIns="417453" tIns="208726" rIns="417453" bIns="208726" anchor="b" anchorCtr="1">
            <a:spAutoFit/>
          </a:bodyPr>
          <a:lstStyle/>
          <a:p>
            <a:pPr algn="just" defTabSz="4178300">
              <a:tabLst>
                <a:tab pos="21485225" algn="l"/>
                <a:tab pos="21647150" algn="l"/>
              </a:tabLst>
            </a:pPr>
            <a:r>
              <a:rPr lang="en-US" sz="4800" dirty="0" smtClean="0">
                <a:solidFill>
                  <a:srgbClr val="0066CC"/>
                </a:solidFill>
                <a:effectLst>
                  <a:outerShdw blurRad="38100" dist="38100" dir="2700000" algn="tl">
                    <a:srgbClr val="000000"/>
                  </a:outerShdw>
                </a:effectLst>
                <a:latin typeface="Arial" pitchFamily="34" charset="0"/>
                <a:cs typeface="Arial" pitchFamily="34" charset="0"/>
              </a:rPr>
              <a:t>Deposition of Under Bump Metallization (UBM)</a:t>
            </a:r>
          </a:p>
          <a:p>
            <a:pPr algn="just" defTabSz="4178300">
              <a:tabLst>
                <a:tab pos="21485225" algn="l"/>
                <a:tab pos="21647150" algn="l"/>
              </a:tabLst>
            </a:pPr>
            <a:endParaRPr lang="en-US" sz="2800" dirty="0" smtClean="0">
              <a:latin typeface="Arial" pitchFamily="34" charset="0"/>
              <a:cs typeface="Arial" pitchFamily="34" charset="0"/>
            </a:endParaRPr>
          </a:p>
          <a:p>
            <a:pPr algn="just" defTabSz="4178300">
              <a:tabLst>
                <a:tab pos="21485225" algn="l"/>
                <a:tab pos="21647150" algn="l"/>
              </a:tabLst>
            </a:pPr>
            <a:r>
              <a:rPr lang="en-US" sz="2800" dirty="0" smtClean="0">
                <a:latin typeface="Arial" pitchFamily="34" charset="0"/>
                <a:cs typeface="Arial" pitchFamily="34" charset="0"/>
              </a:rPr>
              <a:t>	</a:t>
            </a:r>
            <a:endParaRPr lang="en-US" sz="2400" dirty="0">
              <a:latin typeface="Arial" pitchFamily="34" charset="0"/>
              <a:cs typeface="Arial" pitchFamily="34" charset="0"/>
            </a:endParaRPr>
          </a:p>
        </p:txBody>
      </p:sp>
      <p:sp>
        <p:nvSpPr>
          <p:cNvPr id="121" name="TextBox 120"/>
          <p:cNvSpPr txBox="1"/>
          <p:nvPr/>
        </p:nvSpPr>
        <p:spPr>
          <a:xfrm>
            <a:off x="15590837" y="11110119"/>
            <a:ext cx="13182599" cy="12895838"/>
          </a:xfrm>
          <a:prstGeom prst="rect">
            <a:avLst/>
          </a:prstGeom>
          <a:noFill/>
        </p:spPr>
        <p:txBody>
          <a:bodyPr wrap="square" rtlCol="0">
            <a:spAutoFit/>
          </a:bodyPr>
          <a:lstStyle/>
          <a:p>
            <a:pPr lvl="0" algn="just"/>
            <a:r>
              <a:rPr lang="en-GB" sz="3200" b="1" dirty="0" smtClean="0"/>
              <a:t>Various solder deposition techniques can be used for bumping the UBM pads:</a:t>
            </a:r>
          </a:p>
          <a:p>
            <a:pPr algn="just"/>
            <a:endParaRPr lang="en-GB" sz="3600" b="1" dirty="0" smtClean="0"/>
          </a:p>
          <a:p>
            <a:pPr algn="just"/>
            <a:r>
              <a:rPr lang="en-GB" sz="3600" b="1" dirty="0" smtClean="0"/>
              <a:t>C4NP</a:t>
            </a:r>
          </a:p>
          <a:p>
            <a:pPr lvl="2" algn="just"/>
            <a:r>
              <a:rPr lang="en-GB" sz="2800" b="1" dirty="0" smtClean="0"/>
              <a:t>C4NP is beginning to be a mature technology for fine-pitch bump bonding. Bumping processes are being developed at IBM and Suss </a:t>
            </a:r>
            <a:r>
              <a:rPr lang="en-GB" sz="2800" b="1" dirty="0" err="1" smtClean="0"/>
              <a:t>MicroTec</a:t>
            </a:r>
            <a:r>
              <a:rPr lang="en-GB" sz="2800" b="1" dirty="0" smtClean="0"/>
              <a:t> provides the equipment. IBM’s presentations indicate the technology is suitable for 50 </a:t>
            </a:r>
            <a:r>
              <a:rPr lang="en-GB" sz="2800" b="1" dirty="0" smtClean="0">
                <a:latin typeface="Symbol" pitchFamily="18" charset="2"/>
              </a:rPr>
              <a:t>m</a:t>
            </a:r>
            <a:r>
              <a:rPr lang="en-GB" sz="2800" b="1" dirty="0" smtClean="0"/>
              <a:t>m with 200 mm and 300 mm wafers. C4NP is available commercially for pitches above 150 </a:t>
            </a:r>
            <a:r>
              <a:rPr lang="en-GB" sz="2800" b="1" dirty="0" smtClean="0">
                <a:latin typeface="Symbol" pitchFamily="18" charset="2"/>
              </a:rPr>
              <a:t>m</a:t>
            </a:r>
            <a:r>
              <a:rPr lang="en-GB" sz="2800" b="1" dirty="0" smtClean="0"/>
              <a:t>m. C4NP is ultra-fine-pitch capable solder transfers technology with high transfer yields and precise solder volume control.</a:t>
            </a:r>
          </a:p>
          <a:p>
            <a:pPr algn="just"/>
            <a:r>
              <a:rPr lang="en-GB" sz="3600" b="1" dirty="0" smtClean="0"/>
              <a:t>Advanced solder ball placement method</a:t>
            </a:r>
          </a:p>
          <a:p>
            <a:pPr lvl="2" algn="just"/>
            <a:r>
              <a:rPr lang="en-GB" sz="2800" b="1" dirty="0" smtClean="0"/>
              <a:t>Another potentially interesting approach has been developed by </a:t>
            </a:r>
            <a:r>
              <a:rPr lang="en-GB" sz="2800" b="1" dirty="0" err="1" smtClean="0"/>
              <a:t>PacTech</a:t>
            </a:r>
            <a:r>
              <a:rPr lang="en-GB" sz="2800" b="1" dirty="0" smtClean="0"/>
              <a:t> in Germany. Their Ultra SB</a:t>
            </a:r>
            <a:r>
              <a:rPr lang="en-GB" sz="2800" b="1" baseline="30000" dirty="0" smtClean="0"/>
              <a:t>2</a:t>
            </a:r>
            <a:r>
              <a:rPr lang="en-GB" sz="2800" b="1" dirty="0" smtClean="0"/>
              <a:t> machine uses a stencil based vacuum chuck to transfer prefabricated solder spheres from a tray onto complete readout wafers. At present the technique is limited to a pitch of ~150 </a:t>
            </a:r>
            <a:r>
              <a:rPr lang="el-GR" sz="2800" b="1" dirty="0" smtClean="0"/>
              <a:t>μ</a:t>
            </a:r>
            <a:r>
              <a:rPr lang="en-GB" sz="2800" b="1" dirty="0" smtClean="0"/>
              <a:t>m and a ball diameter of 80 </a:t>
            </a:r>
            <a:r>
              <a:rPr lang="el-GR" sz="2800" b="1" dirty="0" smtClean="0"/>
              <a:t>μ</a:t>
            </a:r>
            <a:r>
              <a:rPr lang="en-GB" sz="2800" b="1" dirty="0" smtClean="0"/>
              <a:t>m. However 50</a:t>
            </a:r>
            <a:r>
              <a:rPr lang="el-GR" sz="2800" b="1" dirty="0" smtClean="0"/>
              <a:t> μ</a:t>
            </a:r>
            <a:r>
              <a:rPr lang="en-GB" sz="2800" b="1" dirty="0" smtClean="0"/>
              <a:t>m pitch should become available by 2010.</a:t>
            </a:r>
          </a:p>
          <a:p>
            <a:pPr algn="just"/>
            <a:r>
              <a:rPr lang="en-GB" sz="3600" b="1" dirty="0" smtClean="0"/>
              <a:t>Stencil printing</a:t>
            </a:r>
          </a:p>
          <a:p>
            <a:pPr lvl="2" algn="just"/>
            <a:r>
              <a:rPr lang="en-GB" sz="2800" b="1" dirty="0" smtClean="0"/>
              <a:t>Advanced stencil technology and new fine-grained solder pastes enable stencil printing for fine-pitch applications. Stencil printing has been know as the cheapest solder deposition method in high-volume production in the past.</a:t>
            </a:r>
          </a:p>
          <a:p>
            <a:pPr algn="just"/>
            <a:r>
              <a:rPr lang="en-GB" sz="3600" b="1" dirty="0" smtClean="0"/>
              <a:t>No solder – </a:t>
            </a:r>
            <a:r>
              <a:rPr lang="en-GB" sz="3600" b="1" dirty="0" err="1" smtClean="0"/>
              <a:t>Anisotropically</a:t>
            </a:r>
            <a:r>
              <a:rPr lang="en-GB" sz="3600" b="1" dirty="0" smtClean="0"/>
              <a:t> Conductive Films (ACF)</a:t>
            </a:r>
          </a:p>
          <a:p>
            <a:pPr lvl="2" algn="just"/>
            <a:r>
              <a:rPr lang="en-GB" sz="2800" b="1" dirty="0" smtClean="0"/>
              <a:t>There are not many adhesives available for ultra-fine-pitch area array bumping. There’s a generic limitation for minimum pads size of 1500 </a:t>
            </a:r>
            <a:r>
              <a:rPr lang="el-GR" sz="2800" b="1" dirty="0" smtClean="0"/>
              <a:t>μ</a:t>
            </a:r>
            <a:r>
              <a:rPr lang="en-GB" sz="2800" b="1" dirty="0" smtClean="0"/>
              <a:t>m</a:t>
            </a:r>
            <a:r>
              <a:rPr lang="en-GB" sz="2800" b="1" baseline="30000" dirty="0" smtClean="0"/>
              <a:t>2</a:t>
            </a:r>
            <a:r>
              <a:rPr lang="en-GB" sz="2800" b="1" dirty="0" smtClean="0"/>
              <a:t>. A company called </a:t>
            </a:r>
            <a:r>
              <a:rPr lang="en-GB" sz="2800" b="1" dirty="0" err="1" smtClean="0"/>
              <a:t>Btechcorp</a:t>
            </a:r>
            <a:r>
              <a:rPr lang="en-GB" sz="2800" b="1" dirty="0" smtClean="0"/>
              <a:t> has an ultra-fine-pitch compatible technology, which should be tested. </a:t>
            </a:r>
          </a:p>
        </p:txBody>
      </p:sp>
      <p:cxnSp>
        <p:nvCxnSpPr>
          <p:cNvPr id="147" name="Straight Connector 146"/>
          <p:cNvCxnSpPr/>
          <p:nvPr/>
        </p:nvCxnSpPr>
        <p:spPr bwMode="auto">
          <a:xfrm rot="5400000">
            <a:off x="30086" y="25146081"/>
            <a:ext cx="29596713" cy="79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42" name="TextBox 141"/>
          <p:cNvSpPr txBox="1"/>
          <p:nvPr/>
        </p:nvSpPr>
        <p:spPr>
          <a:xfrm>
            <a:off x="1341438" y="25682476"/>
            <a:ext cx="12572999" cy="6494085"/>
          </a:xfrm>
          <a:prstGeom prst="rect">
            <a:avLst/>
          </a:prstGeom>
          <a:noFill/>
        </p:spPr>
        <p:txBody>
          <a:bodyPr wrap="square" rtlCol="0">
            <a:spAutoFit/>
          </a:bodyPr>
          <a:lstStyle/>
          <a:p>
            <a:pPr lvl="0" algn="just"/>
            <a:r>
              <a:rPr lang="en-US" sz="3200" b="1" dirty="0" smtClean="0"/>
              <a:t>Deposition of Under Bump Metallization and solder is done using thick film photolithography at present. This involves a number of time consuming and costly spinning and baking steps. The use of dry film photoresist might be one approach to reducing the cost of this step. Another approach which may offer even greater cost reductions is the use of electroless UBM deposition techniques</a:t>
            </a:r>
            <a:endParaRPr lang="en-GB" sz="3200" b="1" dirty="0" smtClean="0"/>
          </a:p>
          <a:p>
            <a:pPr lvl="0" algn="just"/>
            <a:endParaRPr lang="en-GB" sz="3200" b="1" dirty="0" smtClean="0"/>
          </a:p>
          <a:p>
            <a:pPr lvl="0" algn="just"/>
            <a:r>
              <a:rPr lang="en-GB" sz="3200" b="1" dirty="0" smtClean="0"/>
              <a:t>Electroless UBM depositions have been widely used in manufacturing of commercial electronics, but its ultra-fine-pitch capability is unknown. Study of potential use of the electroless Ni/Pd/Au technology in UBM deposition is ongoing.</a:t>
            </a:r>
          </a:p>
        </p:txBody>
      </p:sp>
      <p:grpSp>
        <p:nvGrpSpPr>
          <p:cNvPr id="23" name="Group 22"/>
          <p:cNvGrpSpPr/>
          <p:nvPr/>
        </p:nvGrpSpPr>
        <p:grpSpPr>
          <a:xfrm>
            <a:off x="1493837" y="17739521"/>
            <a:ext cx="12115800" cy="6095998"/>
            <a:chOff x="1824514" y="18664665"/>
            <a:chExt cx="10972800" cy="5236674"/>
          </a:xfrm>
        </p:grpSpPr>
        <p:sp>
          <p:nvSpPr>
            <p:cNvPr id="3865" name="Text Box 793"/>
            <p:cNvSpPr txBox="1">
              <a:spLocks noChangeArrowheads="1"/>
            </p:cNvSpPr>
            <p:nvPr/>
          </p:nvSpPr>
          <p:spPr bwMode="auto">
            <a:xfrm>
              <a:off x="1824514" y="23191879"/>
              <a:ext cx="10972800" cy="709460"/>
            </a:xfrm>
            <a:prstGeom prst="rect">
              <a:avLst/>
            </a:prstGeom>
            <a:noFill/>
            <a:ln w="9525">
              <a:noFill/>
              <a:miter lim="800000"/>
              <a:headEnd/>
              <a:tailEnd/>
            </a:ln>
            <a:effectLst/>
          </p:spPr>
          <p:txBody>
            <a:bodyPr wrap="square" lIns="86374" tIns="43187" rIns="86374" bIns="43187">
              <a:spAutoFit/>
            </a:bodyPr>
            <a:lstStyle/>
            <a:p>
              <a:pPr defTabSz="863600"/>
              <a:r>
                <a:rPr lang="en-US" sz="2400" b="1" dirty="0" smtClean="0">
                  <a:ea typeface="Tahoma" pitchFamily="34" charset="0"/>
                  <a:cs typeface="Tahoma" pitchFamily="34" charset="0"/>
                </a:rPr>
                <a:t>Picture 1. Calculated cost structure of a present day bump bonding process. Sensor chips come from 6 inch and readout chips 8 inch wafers.</a:t>
              </a:r>
              <a:endParaRPr lang="en-US" sz="2400" b="1" dirty="0">
                <a:ea typeface="Tahoma" pitchFamily="34" charset="0"/>
                <a:cs typeface="Tahoma" pitchFamily="34" charset="0"/>
              </a:endParaRPr>
            </a:p>
          </p:txBody>
        </p:sp>
        <p:graphicFrame>
          <p:nvGraphicFramePr>
            <p:cNvPr id="143" name="Chart 142"/>
            <p:cNvGraphicFramePr/>
            <p:nvPr/>
          </p:nvGraphicFramePr>
          <p:xfrm>
            <a:off x="2484437" y="18664665"/>
            <a:ext cx="9781132" cy="4546012"/>
          </p:xfrm>
          <a:graphic>
            <a:graphicData uri="http://schemas.openxmlformats.org/drawingml/2006/chart">
              <c:chart xmlns:c="http://schemas.openxmlformats.org/drawingml/2006/chart" xmlns:r="http://schemas.openxmlformats.org/officeDocument/2006/relationships" r:id="rId3"/>
            </a:graphicData>
          </a:graphic>
        </p:graphicFrame>
      </p:grpSp>
      <p:sp>
        <p:nvSpPr>
          <p:cNvPr id="144" name="Text Box 756"/>
          <p:cNvSpPr txBox="1">
            <a:spLocks noChangeArrowheads="1"/>
          </p:cNvSpPr>
          <p:nvPr/>
        </p:nvSpPr>
        <p:spPr bwMode="auto">
          <a:xfrm>
            <a:off x="15209837" y="32674719"/>
            <a:ext cx="13944600" cy="2021967"/>
          </a:xfrm>
          <a:prstGeom prst="rect">
            <a:avLst/>
          </a:prstGeom>
          <a:noFill/>
          <a:ln w="9525">
            <a:noFill/>
            <a:miter lim="800000"/>
            <a:headEnd/>
            <a:tailEnd/>
          </a:ln>
          <a:effectLst/>
        </p:spPr>
        <p:txBody>
          <a:bodyPr wrap="square" lIns="417453" tIns="208726" rIns="417453" bIns="208726" anchor="b" anchorCtr="1">
            <a:spAutoFit/>
          </a:bodyPr>
          <a:lstStyle/>
          <a:p>
            <a:pPr algn="l" defTabSz="4178300">
              <a:tabLst>
                <a:tab pos="21485225" algn="l"/>
                <a:tab pos="21647150" algn="l"/>
              </a:tabLst>
            </a:pPr>
            <a:r>
              <a:rPr lang="en-US" sz="4800" dirty="0" smtClean="0">
                <a:solidFill>
                  <a:srgbClr val="0066CC"/>
                </a:solidFill>
                <a:effectLst>
                  <a:outerShdw blurRad="38100" dist="38100" dir="2700000" algn="tl">
                    <a:srgbClr val="000000"/>
                  </a:outerShdw>
                </a:effectLst>
                <a:latin typeface="Arial" pitchFamily="34" charset="0"/>
                <a:cs typeface="Arial" pitchFamily="34" charset="0"/>
              </a:rPr>
              <a:t>Low-Cost Bumping Technology Evaluation</a:t>
            </a:r>
          </a:p>
          <a:p>
            <a:pPr algn="just" defTabSz="4178300">
              <a:tabLst>
                <a:tab pos="21485225" algn="l"/>
                <a:tab pos="21647150" algn="l"/>
              </a:tabLst>
            </a:pPr>
            <a:endParaRPr lang="en-US" sz="2800" dirty="0" smtClean="0">
              <a:latin typeface="Arial" pitchFamily="34" charset="0"/>
              <a:cs typeface="Arial" pitchFamily="34" charset="0"/>
            </a:endParaRPr>
          </a:p>
          <a:p>
            <a:pPr algn="just" defTabSz="4178300">
              <a:tabLst>
                <a:tab pos="21485225" algn="l"/>
                <a:tab pos="21647150" algn="l"/>
              </a:tabLst>
            </a:pPr>
            <a:r>
              <a:rPr lang="en-US" sz="2800" dirty="0" smtClean="0">
                <a:latin typeface="Arial" pitchFamily="34" charset="0"/>
                <a:cs typeface="Arial" pitchFamily="34" charset="0"/>
              </a:rPr>
              <a:t>	</a:t>
            </a:r>
            <a:endParaRPr lang="en-US" sz="2400" dirty="0">
              <a:latin typeface="Arial" pitchFamily="34" charset="0"/>
              <a:cs typeface="Arial" pitchFamily="34" charset="0"/>
            </a:endParaRPr>
          </a:p>
        </p:txBody>
      </p:sp>
      <p:sp>
        <p:nvSpPr>
          <p:cNvPr id="145" name="TextBox 144"/>
          <p:cNvSpPr txBox="1"/>
          <p:nvPr/>
        </p:nvSpPr>
        <p:spPr>
          <a:xfrm>
            <a:off x="15667037" y="34198719"/>
            <a:ext cx="13335000" cy="4955203"/>
          </a:xfrm>
          <a:prstGeom prst="rect">
            <a:avLst/>
          </a:prstGeom>
          <a:noFill/>
        </p:spPr>
        <p:txBody>
          <a:bodyPr wrap="square" rtlCol="0">
            <a:spAutoFit/>
          </a:bodyPr>
          <a:lstStyle/>
          <a:p>
            <a:pPr algn="just"/>
            <a:r>
              <a:rPr lang="en-US" sz="3200" b="1" dirty="0" smtClean="0">
                <a:cs typeface="Tahoma" pitchFamily="34" charset="0"/>
              </a:rPr>
              <a:t>Test vehicle has been created for testing low-cost bump bonding technologies.</a:t>
            </a:r>
          </a:p>
          <a:p>
            <a:pPr marL="742950" lvl="1" indent="-285750" algn="l">
              <a:spcBef>
                <a:spcPct val="20000"/>
              </a:spcBef>
              <a:buFont typeface="Arial" pitchFamily="34" charset="0"/>
              <a:buChar char="•"/>
              <a:defRPr/>
            </a:pPr>
            <a:r>
              <a:rPr lang="en-GB" sz="3000" b="1" kern="0" dirty="0" smtClean="0">
                <a:cs typeface="Tahoma" pitchFamily="34" charset="0"/>
              </a:rPr>
              <a:t>Chip Size: </a:t>
            </a:r>
            <a:r>
              <a:rPr lang="en-GB" sz="3000" b="1" dirty="0" smtClean="0">
                <a:solidFill>
                  <a:schemeClr val="tx2"/>
                </a:solidFill>
                <a:cs typeface="Tahoma" pitchFamily="34" charset="0"/>
              </a:rPr>
              <a:t>14.1 mm X 14.9 mm</a:t>
            </a:r>
          </a:p>
          <a:p>
            <a:pPr marL="742950" lvl="1" indent="-285750" algn="l">
              <a:spcBef>
                <a:spcPct val="20000"/>
              </a:spcBef>
              <a:buFont typeface="Arial" pitchFamily="34" charset="0"/>
              <a:buChar char="•"/>
              <a:defRPr/>
            </a:pPr>
            <a:r>
              <a:rPr lang="en-GB" sz="3000" b="1" kern="0" dirty="0" smtClean="0">
                <a:cs typeface="Tahoma" pitchFamily="34" charset="0"/>
              </a:rPr>
              <a:t>No. bumps 128 x 128 = 16 384</a:t>
            </a:r>
          </a:p>
          <a:p>
            <a:pPr marL="742950" lvl="1" indent="-285750" algn="l">
              <a:spcBef>
                <a:spcPct val="20000"/>
              </a:spcBef>
              <a:buFont typeface="Arial" pitchFamily="34" charset="0"/>
              <a:buChar char="•"/>
              <a:defRPr/>
            </a:pPr>
            <a:r>
              <a:rPr lang="en-GB" sz="3000" b="1" kern="0" dirty="0" smtClean="0">
                <a:cs typeface="Tahoma" pitchFamily="34" charset="0"/>
              </a:rPr>
              <a:t>Pitch 110 µm</a:t>
            </a:r>
          </a:p>
          <a:p>
            <a:pPr marL="742950" lvl="1" indent="-285750" algn="l">
              <a:spcBef>
                <a:spcPct val="20000"/>
              </a:spcBef>
              <a:buFont typeface="Arial" pitchFamily="34" charset="0"/>
              <a:buChar char="•"/>
              <a:defRPr/>
            </a:pPr>
            <a:r>
              <a:rPr lang="en-GB" sz="3000" b="1" kern="0" dirty="0" smtClean="0">
                <a:cs typeface="Tahoma" pitchFamily="34" charset="0"/>
              </a:rPr>
              <a:t>Passivation opening 20 µm</a:t>
            </a:r>
          </a:p>
          <a:p>
            <a:pPr marL="742950" lvl="1" indent="-285750" algn="l">
              <a:spcBef>
                <a:spcPct val="20000"/>
              </a:spcBef>
              <a:buFont typeface="Arial" pitchFamily="34" charset="0"/>
              <a:buChar char="•"/>
              <a:defRPr/>
            </a:pPr>
            <a:r>
              <a:rPr lang="en-GB" sz="3000" b="1" kern="0" dirty="0" smtClean="0">
                <a:cs typeface="Tahoma" pitchFamily="34" charset="0"/>
              </a:rPr>
              <a:t>No. of daisy chains 30</a:t>
            </a:r>
          </a:p>
          <a:p>
            <a:pPr marL="742950" lvl="1" indent="-285750" algn="l">
              <a:spcBef>
                <a:spcPct val="20000"/>
              </a:spcBef>
              <a:buFont typeface="Arial" pitchFamily="34" charset="0"/>
              <a:buChar char="•"/>
              <a:defRPr/>
            </a:pPr>
            <a:r>
              <a:rPr lang="en-GB" sz="3000" b="1" kern="0" dirty="0" smtClean="0">
                <a:cs typeface="Tahoma" pitchFamily="34" charset="0"/>
              </a:rPr>
              <a:t>2 Kelvin bumps</a:t>
            </a:r>
          </a:p>
          <a:p>
            <a:pPr marL="742950" lvl="1" indent="-285750" algn="l">
              <a:spcBef>
                <a:spcPct val="20000"/>
              </a:spcBef>
              <a:buFont typeface="Arial" pitchFamily="34" charset="0"/>
              <a:buChar char="•"/>
              <a:defRPr/>
            </a:pPr>
            <a:r>
              <a:rPr lang="en-GB" sz="3000" b="1" kern="0" dirty="0" smtClean="0">
                <a:cs typeface="Tahoma" pitchFamily="34" charset="0"/>
              </a:rPr>
              <a:t>32 output pads</a:t>
            </a:r>
            <a:endParaRPr lang="en-US" sz="3200" b="1" dirty="0">
              <a:cs typeface="Tahoma" pitchFamily="34" charset="0"/>
            </a:endParaRPr>
          </a:p>
        </p:txBody>
      </p:sp>
      <p:sp>
        <p:nvSpPr>
          <p:cNvPr id="22" name="TextBox 21"/>
          <p:cNvSpPr txBox="1"/>
          <p:nvPr/>
        </p:nvSpPr>
        <p:spPr>
          <a:xfrm>
            <a:off x="1341437" y="11186318"/>
            <a:ext cx="12725400" cy="6001643"/>
          </a:xfrm>
          <a:prstGeom prst="rect">
            <a:avLst/>
          </a:prstGeom>
          <a:noFill/>
        </p:spPr>
        <p:txBody>
          <a:bodyPr wrap="square" rtlCol="0">
            <a:spAutoFit/>
          </a:bodyPr>
          <a:lstStyle/>
          <a:p>
            <a:pPr algn="just"/>
            <a:r>
              <a:rPr lang="en-US" sz="3200" b="1" dirty="0" smtClean="0"/>
              <a:t>The overall cost of bump bonding for the ALICE SPD was €200  per placement. According to one estimate [2] bump bonding contributed to roughly 1/3</a:t>
            </a:r>
            <a:r>
              <a:rPr lang="en-US" sz="3200" b="1" baseline="30000" dirty="0" smtClean="0"/>
              <a:t>rd</a:t>
            </a:r>
            <a:r>
              <a:rPr lang="en-US" sz="3200" b="1" dirty="0" smtClean="0"/>
              <a:t> of the total costs of the detector. A breakdown of this cost has been calculated and the results are shown below. One can observe that bumping costs for individual die are inversely proportional to wafer size. Another observation comparing the costs of the Alice SPD and the </a:t>
            </a:r>
            <a:r>
              <a:rPr lang="en-US" sz="3200" b="1" dirty="0" err="1" smtClean="0"/>
              <a:t>LHCb</a:t>
            </a:r>
            <a:r>
              <a:rPr lang="en-US" sz="3200" b="1" dirty="0" smtClean="0"/>
              <a:t>-RICH pixel production is that because of yield limitations it would be much more cost-efficient to cover a large area with single chip assemblies rather than with multi-chip ladders. Other practical limitations may however prevent this. </a:t>
            </a:r>
            <a:endParaRPr lang="en-GB" sz="3200" b="1" dirty="0"/>
          </a:p>
        </p:txBody>
      </p:sp>
      <p:sp>
        <p:nvSpPr>
          <p:cNvPr id="24" name="Text Box 793"/>
          <p:cNvSpPr txBox="1">
            <a:spLocks noChangeArrowheads="1"/>
          </p:cNvSpPr>
          <p:nvPr/>
        </p:nvSpPr>
        <p:spPr bwMode="auto">
          <a:xfrm>
            <a:off x="1036637" y="38706838"/>
            <a:ext cx="13106400" cy="825881"/>
          </a:xfrm>
          <a:prstGeom prst="rect">
            <a:avLst/>
          </a:prstGeom>
          <a:noFill/>
          <a:ln w="9525">
            <a:noFill/>
            <a:miter lim="800000"/>
            <a:headEnd/>
            <a:tailEnd/>
          </a:ln>
          <a:effectLst/>
        </p:spPr>
        <p:txBody>
          <a:bodyPr wrap="square" lIns="86374" tIns="43187" rIns="86374" bIns="43187">
            <a:spAutoFit/>
          </a:bodyPr>
          <a:lstStyle/>
          <a:p>
            <a:pPr defTabSz="863600"/>
            <a:r>
              <a:rPr lang="en-US" sz="2400" b="1" dirty="0" smtClean="0">
                <a:ea typeface="Tahoma" pitchFamily="34" charset="0"/>
                <a:cs typeface="Tahoma" pitchFamily="34" charset="0"/>
              </a:rPr>
              <a:t>Picture 2. This is an image of a Medipix2 chip which has been treated with electroless Ni/Au UBM at </a:t>
            </a:r>
            <a:r>
              <a:rPr lang="en-US" sz="2400" b="1" dirty="0" err="1" smtClean="0">
                <a:ea typeface="Tahoma" pitchFamily="34" charset="0"/>
                <a:cs typeface="Tahoma" pitchFamily="34" charset="0"/>
              </a:rPr>
              <a:t>PacTech</a:t>
            </a:r>
            <a:r>
              <a:rPr lang="en-US" sz="2400" b="1" dirty="0" smtClean="0">
                <a:ea typeface="Tahoma" pitchFamily="34" charset="0"/>
                <a:cs typeface="Tahoma" pitchFamily="34" charset="0"/>
              </a:rPr>
              <a:t> , Germany.  Data related to uniformity at right.</a:t>
            </a:r>
            <a:endParaRPr lang="en-US" sz="2400" b="1" dirty="0">
              <a:ea typeface="Tahoma" pitchFamily="34" charset="0"/>
              <a:cs typeface="Tahoma" pitchFamily="34" charset="0"/>
            </a:endParaRPr>
          </a:p>
        </p:txBody>
      </p:sp>
      <p:sp>
        <p:nvSpPr>
          <p:cNvPr id="25" name="TextBox 24"/>
          <p:cNvSpPr txBox="1"/>
          <p:nvPr/>
        </p:nvSpPr>
        <p:spPr>
          <a:xfrm>
            <a:off x="15667037" y="25617706"/>
            <a:ext cx="13182600" cy="6494085"/>
          </a:xfrm>
          <a:prstGeom prst="rect">
            <a:avLst/>
          </a:prstGeom>
          <a:noFill/>
        </p:spPr>
        <p:txBody>
          <a:bodyPr wrap="square" rtlCol="0">
            <a:spAutoFit/>
          </a:bodyPr>
          <a:lstStyle/>
          <a:p>
            <a:pPr algn="just"/>
            <a:r>
              <a:rPr lang="en-US" sz="3200" b="1" dirty="0" smtClean="0"/>
              <a:t>Almost all of the flip chip assemblies produced for the LHC were made on the FC150 flip chip bonding equipment from  Smart Equipment Technology (S.E.T. = ex-</a:t>
            </a:r>
            <a:r>
              <a:rPr lang="en-US" sz="3200" b="1" dirty="0" err="1" smtClean="0"/>
              <a:t>Suss</a:t>
            </a:r>
            <a:r>
              <a:rPr lang="en-US" sz="3200" b="1" dirty="0" smtClean="0"/>
              <a:t> </a:t>
            </a:r>
            <a:r>
              <a:rPr lang="en-US" sz="3200" b="1" dirty="0" err="1" smtClean="0"/>
              <a:t>MicroTec</a:t>
            </a:r>
            <a:r>
              <a:rPr lang="en-US" sz="3200" b="1" dirty="0" smtClean="0"/>
              <a:t> S.A.S.). S.E.T. is one of the rare state-of-the-art flip chip equipment providers, that fulfils the strict criteria for hybridization of pixel detectors. Their FC250 production bonder would be a solution for an automated high-accuracy equipment, which can replace several (up to five) FC150’s in production. Specific features of the FC250 are:</a:t>
            </a:r>
          </a:p>
          <a:p>
            <a:pPr lvl="1" algn="just">
              <a:buFont typeface="Arial" pitchFamily="34" charset="0"/>
              <a:buChar char="•"/>
            </a:pPr>
            <a:r>
              <a:rPr lang="en-US" sz="3200" b="1" dirty="0" smtClean="0"/>
              <a:t> High degree of automation - automatic loading unit for parts and unloading of hybrids </a:t>
            </a:r>
          </a:p>
          <a:p>
            <a:pPr lvl="3" algn="just"/>
            <a:r>
              <a:rPr lang="en-US" sz="3200" b="1" dirty="0" smtClean="0">
                <a:sym typeface="Wingdings" pitchFamily="2" charset="2"/>
              </a:rPr>
              <a:t> major impact on the bonding rate.</a:t>
            </a:r>
            <a:r>
              <a:rPr lang="en-US" sz="3200" b="1" dirty="0" smtClean="0"/>
              <a:t> </a:t>
            </a:r>
          </a:p>
          <a:p>
            <a:pPr lvl="1" algn="just">
              <a:buFont typeface="Arial" pitchFamily="34" charset="0"/>
              <a:buChar char="•"/>
            </a:pPr>
            <a:r>
              <a:rPr lang="en-US" sz="3200" b="1" dirty="0" smtClean="0"/>
              <a:t> Two automatic alignment units as default configuration. </a:t>
            </a:r>
            <a:endParaRPr lang="en-GB" sz="3200" b="1" dirty="0"/>
          </a:p>
        </p:txBody>
      </p:sp>
      <p:pic>
        <p:nvPicPr>
          <p:cNvPr id="1035" name="Picture 11"/>
          <p:cNvPicPr>
            <a:picLocks noChangeAspect="1" noChangeArrowheads="1"/>
          </p:cNvPicPr>
          <p:nvPr/>
        </p:nvPicPr>
        <p:blipFill>
          <a:blip r:embed="rId4"/>
          <a:srcRect/>
          <a:stretch>
            <a:fillRect/>
          </a:stretch>
        </p:blipFill>
        <p:spPr bwMode="auto">
          <a:xfrm rot="16200000">
            <a:off x="4584635" y="31422116"/>
            <a:ext cx="5934206" cy="8305799"/>
          </a:xfrm>
          <a:prstGeom prst="rect">
            <a:avLst/>
          </a:prstGeom>
          <a:noFill/>
          <a:ln w="25400">
            <a:solidFill>
              <a:schemeClr val="tx1"/>
            </a:solidFill>
            <a:miter lim="800000"/>
            <a:headEnd/>
            <a:tailEnd/>
          </a:ln>
          <a:effectLst/>
        </p:spPr>
      </p:pic>
      <p:sp>
        <p:nvSpPr>
          <p:cNvPr id="27" name="TextBox 26"/>
          <p:cNvSpPr txBox="1"/>
          <p:nvPr/>
        </p:nvSpPr>
        <p:spPr>
          <a:xfrm>
            <a:off x="15743237" y="40335486"/>
            <a:ext cx="13944600" cy="2308324"/>
          </a:xfrm>
          <a:prstGeom prst="rect">
            <a:avLst/>
          </a:prstGeom>
          <a:noFill/>
        </p:spPr>
        <p:txBody>
          <a:bodyPr wrap="square" rtlCol="0">
            <a:spAutoFit/>
          </a:bodyPr>
          <a:lstStyle/>
          <a:p>
            <a:pPr algn="just"/>
            <a:r>
              <a:rPr lang="en-US" sz="2800" b="1" dirty="0" smtClean="0">
                <a:cs typeface="Tahoma" pitchFamily="34" charset="0"/>
              </a:rPr>
              <a:t>[1]	</a:t>
            </a:r>
            <a:r>
              <a:rPr lang="en-GB" sz="2800" dirty="0" smtClean="0"/>
              <a:t> D. Muenstermann, ATLAS upgrade week, 25-Feb-2009, CERN. [http://indico.cern.ch/getFile.py/access?contribId=1&amp;resId=0&amp;materialId=slides&amp;confId=52298]</a:t>
            </a:r>
          </a:p>
          <a:p>
            <a:pPr algn="l"/>
            <a:r>
              <a:rPr lang="en-GB" sz="2800" b="1" kern="0" dirty="0" smtClean="0">
                <a:cs typeface="Tahoma" pitchFamily="34" charset="0"/>
              </a:rPr>
              <a:t>[2]	</a:t>
            </a:r>
            <a:r>
              <a:rPr lang="en-GB" sz="2800" kern="0" dirty="0" smtClean="0">
                <a:cs typeface="Tahoma" pitchFamily="34" charset="0"/>
              </a:rPr>
              <a:t>A. Kluge, TWEPP-2008 conference. [http://indico.cern.ch/contributionDisplay.py?contribId=131&amp;confId=21985</a:t>
            </a:r>
            <a:r>
              <a:rPr lang="en-GB" sz="3200" kern="0" dirty="0" smtClean="0">
                <a:cs typeface="Tahoma" pitchFamily="34" charset="0"/>
              </a:rPr>
              <a:t>]</a:t>
            </a:r>
            <a:endParaRPr lang="en-US" sz="3200" dirty="0">
              <a:cs typeface="Tahoma" pitchFamily="34" charset="0"/>
            </a:endParaRPr>
          </a:p>
        </p:txBody>
      </p:sp>
      <p:sp>
        <p:nvSpPr>
          <p:cNvPr id="28" name="Text Box 756"/>
          <p:cNvSpPr txBox="1">
            <a:spLocks noChangeArrowheads="1"/>
          </p:cNvSpPr>
          <p:nvPr/>
        </p:nvSpPr>
        <p:spPr bwMode="auto">
          <a:xfrm>
            <a:off x="15209837" y="39227919"/>
            <a:ext cx="13944600" cy="2021967"/>
          </a:xfrm>
          <a:prstGeom prst="rect">
            <a:avLst/>
          </a:prstGeom>
          <a:noFill/>
          <a:ln w="9525">
            <a:noFill/>
            <a:miter lim="800000"/>
            <a:headEnd/>
            <a:tailEnd/>
          </a:ln>
          <a:effectLst/>
        </p:spPr>
        <p:txBody>
          <a:bodyPr wrap="square" lIns="417453" tIns="208726" rIns="417453" bIns="208726" anchor="b" anchorCtr="1">
            <a:spAutoFit/>
          </a:bodyPr>
          <a:lstStyle/>
          <a:p>
            <a:pPr algn="l" defTabSz="4178300">
              <a:tabLst>
                <a:tab pos="21485225" algn="l"/>
                <a:tab pos="21647150" algn="l"/>
              </a:tabLst>
            </a:pPr>
            <a:r>
              <a:rPr lang="en-US" sz="4800" dirty="0" smtClean="0">
                <a:solidFill>
                  <a:srgbClr val="0066CC"/>
                </a:solidFill>
                <a:effectLst>
                  <a:outerShdw blurRad="38100" dist="38100" dir="2700000" algn="tl">
                    <a:srgbClr val="000000"/>
                  </a:outerShdw>
                </a:effectLst>
                <a:latin typeface="Arial" pitchFamily="34" charset="0"/>
                <a:cs typeface="Arial" pitchFamily="34" charset="0"/>
              </a:rPr>
              <a:t>References</a:t>
            </a:r>
          </a:p>
          <a:p>
            <a:pPr algn="just" defTabSz="4178300">
              <a:tabLst>
                <a:tab pos="21485225" algn="l"/>
                <a:tab pos="21647150" algn="l"/>
              </a:tabLst>
            </a:pPr>
            <a:endParaRPr lang="en-US" sz="2800" dirty="0" smtClean="0">
              <a:latin typeface="Arial" pitchFamily="34" charset="0"/>
              <a:cs typeface="Arial" pitchFamily="34" charset="0"/>
            </a:endParaRPr>
          </a:p>
          <a:p>
            <a:pPr algn="just" defTabSz="4178300">
              <a:tabLst>
                <a:tab pos="21485225" algn="l"/>
                <a:tab pos="21647150" algn="l"/>
              </a:tabLst>
            </a:pPr>
            <a:r>
              <a:rPr lang="en-US" sz="2800" dirty="0" smtClean="0">
                <a:latin typeface="Arial" pitchFamily="34" charset="0"/>
                <a:cs typeface="Arial" pitchFamily="34" charset="0"/>
              </a:rPr>
              <a:t>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pdposter_final28_10[1]">
  <a:themeElements>
    <a:clrScheme name="spdposter_final28_10[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pdposter_final28_10[1]">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effectLst/>
      </a:spPr>
      <a:bodyPr wrap="square" anchor="ctr">
        <a:spAutoFit/>
      </a:bodyPr>
      <a:lstStyle>
        <a:defPPr algn="just">
          <a:defRPr sz="2000" i="1" dirty="0" smtClean="0">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863600" rtl="0" eaLnBrk="1" fontAlgn="base" latinLnBrk="0" hangingPunct="1">
          <a:lnSpc>
            <a:spcPct val="100000"/>
          </a:lnSpc>
          <a:spcBef>
            <a:spcPct val="0"/>
          </a:spcBef>
          <a:spcAft>
            <a:spcPct val="0"/>
          </a:spcAft>
          <a:buClrTx/>
          <a:buSzTx/>
          <a:buFontTx/>
          <a:buNone/>
          <a:tabLst/>
          <a:defRPr kumimoji="0" lang="en-US" sz="23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spdposter_final28_10[1]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dposter_final28_10[1]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dposter_final28_10[1]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dposter_final28_10[1]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dposter_final28_10[1]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dposter_final28_10[1]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dposter_final28_10[1]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spdposter_final28_10[1]</Template>
  <TotalTime>15782</TotalTime>
  <Words>818</Words>
  <Application>Microsoft PowerPoint</Application>
  <PresentationFormat>Custom</PresentationFormat>
  <Paragraphs>55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spdposter_final28_10[1]</vt:lpstr>
      <vt:lpstr>Low-Cost Bump Bonding Project</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ALICE SILICON PIXEL DETECTOR</dc:title>
  <dc:creator>Michael Campbell</dc:creator>
  <cp:lastModifiedBy>Sami Vahanen</cp:lastModifiedBy>
  <cp:revision>152</cp:revision>
  <cp:lastPrinted>2002-10-18T08:52:30Z</cp:lastPrinted>
  <dcterms:created xsi:type="dcterms:W3CDTF">2004-03-15T17:07:38Z</dcterms:created>
  <dcterms:modified xsi:type="dcterms:W3CDTF">2009-03-02T16:29:45Z</dcterms:modified>
</cp:coreProperties>
</file>