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14"/>
  </p:notesMasterIdLst>
  <p:handoutMasterIdLst>
    <p:handoutMasterId r:id="rId15"/>
  </p:handoutMasterIdLst>
  <p:sldIdLst>
    <p:sldId id="259" r:id="rId2"/>
    <p:sldId id="260" r:id="rId3"/>
    <p:sldId id="261" r:id="rId4"/>
    <p:sldId id="268" r:id="rId5"/>
    <p:sldId id="262" r:id="rId6"/>
    <p:sldId id="271" r:id="rId7"/>
    <p:sldId id="273" r:id="rId8"/>
    <p:sldId id="272" r:id="rId9"/>
    <p:sldId id="264" r:id="rId10"/>
    <p:sldId id="275" r:id="rId11"/>
    <p:sldId id="266" r:id="rId12"/>
    <p:sldId id="27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9" autoAdjust="0"/>
    <p:restoredTop sz="89883" autoAdjust="0"/>
  </p:normalViewPr>
  <p:slideViewPr>
    <p:cSldViewPr snapToGrid="0" snapToObjects="1">
      <p:cViewPr varScale="1">
        <p:scale>
          <a:sx n="120" d="100"/>
          <a:sy n="120" d="100"/>
        </p:scale>
        <p:origin x="109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02" d="100"/>
          <a:sy n="102" d="100"/>
        </p:scale>
        <p:origin x="3258" y="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984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077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7931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92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8808652" y="6613216"/>
            <a:ext cx="3353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4813DBA0-DC58-4279-B451-BCFCB04C8BAF}" type="slidenum">
              <a:rPr lang="en-GB" sz="1000" smtClean="0"/>
              <a:pPr algn="r"/>
              <a:t>‹#›</a:t>
            </a:fld>
            <a:endParaRPr lang="en-GB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51" y="274638"/>
            <a:ext cx="619098" cy="74765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32121" y="274638"/>
            <a:ext cx="8229600" cy="10015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8826373" y="6628303"/>
            <a:ext cx="335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813DBA0-DC58-4279-B451-BCFCB04C8BAF}" type="slidenum">
              <a:rPr lang="en-GB" sz="1000" smtClean="0"/>
              <a:pPr algn="r"/>
              <a:t>‹#›</a:t>
            </a:fld>
            <a:endParaRPr lang="en-GB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38312" y="5232827"/>
            <a:ext cx="8763034" cy="2334053"/>
          </a:xfrm>
        </p:spPr>
        <p:txBody>
          <a:bodyPr/>
          <a:lstStyle/>
          <a:p>
            <a:r>
              <a:rPr lang="en-GB" dirty="0" smtClean="0"/>
              <a:t>One generator supplying two magnets in parallel.</a:t>
            </a:r>
          </a:p>
          <a:p>
            <a:r>
              <a:rPr lang="en-GB" dirty="0" smtClean="0"/>
              <a:t>Magnets equipped with CMD5005 ferrite blocks.</a:t>
            </a:r>
          </a:p>
          <a:p>
            <a:r>
              <a:rPr lang="en-GB" dirty="0" smtClean="0"/>
              <a:t>Magnets are charged with the PFLs.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14922" y="274638"/>
            <a:ext cx="7371878" cy="1001560"/>
          </a:xfrm>
        </p:spPr>
        <p:txBody>
          <a:bodyPr/>
          <a:lstStyle/>
          <a:p>
            <a:r>
              <a:rPr lang="en-US" dirty="0" smtClean="0"/>
              <a:t>BT2.KFA20 present system layout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5" t="26094" r="25619" b="18697"/>
          <a:stretch/>
        </p:blipFill>
        <p:spPr>
          <a:xfrm>
            <a:off x="19050" y="1180877"/>
            <a:ext cx="9072000" cy="4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87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23" y="1202337"/>
            <a:ext cx="9024877" cy="42314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BT2.KFA20 kick (</a:t>
            </a:r>
            <a:r>
              <a:rPr lang="en-US" dirty="0" err="1" smtClean="0"/>
              <a:t>Pspice</a:t>
            </a:r>
            <a:r>
              <a:rPr lang="en-US" dirty="0" smtClean="0"/>
              <a:t> calculated waveform)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85934" y="918282"/>
            <a:ext cx="3580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From revised PSPICE model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3371" y="5386196"/>
            <a:ext cx="8440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present kick waveform complies with LIU specification without margin.</a:t>
            </a:r>
          </a:p>
          <a:p>
            <a:r>
              <a:rPr lang="en-GB" dirty="0" smtClean="0"/>
              <a:t>The overshoot is not present in the measured waveforms.</a:t>
            </a:r>
          </a:p>
          <a:p>
            <a:r>
              <a:rPr lang="en-GB" dirty="0" smtClean="0"/>
              <a:t>Cable impedances are not exactly 25</a:t>
            </a:r>
            <a:r>
              <a:rPr lang="el-GR" dirty="0" smtClean="0"/>
              <a:t>Ω</a:t>
            </a:r>
            <a:r>
              <a:rPr lang="en-GB" dirty="0" smtClean="0"/>
              <a:t>. (variations from 24.8 to 25.5 for PFLs and Transmissions explain the reflection bumps)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904208" y="3218178"/>
            <a:ext cx="1208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LIU (2GeV)</a:t>
            </a:r>
          </a:p>
          <a:p>
            <a:r>
              <a:rPr lang="en-GB" dirty="0" smtClean="0"/>
              <a:t>    </a:t>
            </a:r>
          </a:p>
          <a:p>
            <a:r>
              <a:rPr lang="en-GB" dirty="0" smtClean="0"/>
              <a:t>    </a:t>
            </a:r>
            <a:r>
              <a:rPr lang="en-GB" dirty="0" smtClean="0"/>
              <a:t>105ns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113193" y="3218399"/>
            <a:ext cx="13660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LIU (1.4GeV)</a:t>
            </a:r>
          </a:p>
          <a:p>
            <a:r>
              <a:rPr lang="en-GB" dirty="0" smtClean="0"/>
              <a:t>    </a:t>
            </a:r>
          </a:p>
          <a:p>
            <a:r>
              <a:rPr lang="en-GB" dirty="0" smtClean="0"/>
              <a:t>    104ns</a:t>
            </a:r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873401" y="3229086"/>
            <a:ext cx="1659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Measured </a:t>
            </a:r>
            <a:r>
              <a:rPr lang="en-GB" dirty="0">
                <a:solidFill>
                  <a:srgbClr val="FF0000"/>
                </a:solidFill>
              </a:rPr>
              <a:t>(red)  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270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	94</a:t>
            </a:r>
            <a:r>
              <a:rPr lang="en-GB" dirty="0">
                <a:solidFill>
                  <a:srgbClr val="FF0000"/>
                </a:solidFill>
              </a:rPr>
              <a:t>	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	78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52168" y="2953576"/>
            <a:ext cx="149887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Calculated</a:t>
            </a:r>
          </a:p>
          <a:p>
            <a:r>
              <a:rPr lang="en-GB" dirty="0" smtClean="0">
                <a:solidFill>
                  <a:srgbClr val="92D050"/>
                </a:solidFill>
              </a:rPr>
              <a:t> </a:t>
            </a:r>
            <a:r>
              <a:rPr lang="en-GB" dirty="0">
                <a:solidFill>
                  <a:srgbClr val="92D050"/>
                </a:solidFill>
              </a:rPr>
              <a:t>8C11 (green) </a:t>
            </a:r>
            <a:endParaRPr lang="en-GB" dirty="0" smtClean="0">
              <a:solidFill>
                <a:srgbClr val="92D050"/>
              </a:solidFill>
            </a:endParaRPr>
          </a:p>
          <a:p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dirty="0">
                <a:solidFill>
                  <a:prstClr val="black"/>
                </a:solidFill>
              </a:rPr>
              <a:t>	</a:t>
            </a:r>
            <a:r>
              <a:rPr lang="en-GB" dirty="0" smtClean="0">
                <a:solidFill>
                  <a:srgbClr val="92D050"/>
                </a:solidFill>
              </a:rPr>
              <a:t>91ns</a:t>
            </a:r>
            <a:r>
              <a:rPr lang="en-GB" dirty="0">
                <a:solidFill>
                  <a:prstClr val="black"/>
                </a:solidFill>
              </a:rPr>
              <a:t>	</a:t>
            </a:r>
            <a:endParaRPr lang="en-GB" dirty="0" smtClean="0">
              <a:solidFill>
                <a:prstClr val="black"/>
              </a:solidFill>
            </a:endParaRPr>
          </a:p>
          <a:p>
            <a:r>
              <a:rPr lang="en-GB" dirty="0">
                <a:solidFill>
                  <a:prstClr val="black"/>
                </a:solidFill>
              </a:rPr>
              <a:t>	</a:t>
            </a:r>
            <a:r>
              <a:rPr lang="en-GB" dirty="0" smtClean="0">
                <a:solidFill>
                  <a:srgbClr val="92D050"/>
                </a:solidFill>
              </a:rPr>
              <a:t>83ns</a:t>
            </a:r>
            <a:r>
              <a:rPr lang="en-GB" dirty="0">
                <a:solidFill>
                  <a:prstClr val="black"/>
                </a:solidFill>
              </a:rPr>
              <a:t>	</a:t>
            </a:r>
            <a:endParaRPr lang="en-GB" dirty="0"/>
          </a:p>
          <a:p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dirty="0">
                <a:solidFill>
                  <a:prstClr val="black"/>
                </a:solidFill>
              </a:rPr>
              <a:t>	</a:t>
            </a:r>
            <a:r>
              <a:rPr lang="en-GB" dirty="0" smtClean="0">
                <a:solidFill>
                  <a:srgbClr val="92D050"/>
                </a:solidFill>
              </a:rPr>
              <a:t>70ns</a:t>
            </a:r>
            <a:r>
              <a:rPr lang="en-GB" dirty="0">
                <a:solidFill>
                  <a:prstClr val="black"/>
                </a:solidFill>
              </a:rPr>
              <a:t>	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86092" y="3495177"/>
            <a:ext cx="1715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Rise (1-99)% 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prstClr val="black"/>
                </a:solidFill>
              </a:rPr>
              <a:t>Rise (2-98)%</a:t>
            </a:r>
            <a:endParaRPr lang="en-GB" dirty="0">
              <a:solidFill>
                <a:prstClr val="black"/>
              </a:solidFill>
            </a:endParaRPr>
          </a:p>
          <a:p>
            <a:r>
              <a:rPr lang="en-GB" dirty="0" smtClean="0">
                <a:solidFill>
                  <a:prstClr val="black"/>
                </a:solidFill>
              </a:rPr>
              <a:t>Rise </a:t>
            </a:r>
            <a:r>
              <a:rPr lang="en-GB" dirty="0">
                <a:solidFill>
                  <a:prstClr val="black"/>
                </a:solidFill>
              </a:rPr>
              <a:t>(5-95)%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601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407459"/>
            <a:ext cx="9144000" cy="474569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Improve matching of cables to reduce the amplitude of the two bumps.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Improve filters (mainly on the main switch) to reach 100% earlier.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Reduce kick strength by a few % to reduce the magnet breakdown risk.</a:t>
            </a:r>
          </a:p>
          <a:p>
            <a:pPr marL="361950"/>
            <a:r>
              <a:rPr lang="en-GB" dirty="0" smtClean="0"/>
              <a:t>(studied by W. Bartmann)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If the new KFA10 is within specification, the KFA20 could then be reconfigured the same way to avoid magnet breakdowns.</a:t>
            </a:r>
          </a:p>
          <a:p>
            <a:pPr indent="357188"/>
            <a:r>
              <a:rPr lang="en-GB" dirty="0" smtClean="0"/>
              <a:t>No LIU work unit exists for this.</a:t>
            </a:r>
            <a:endParaRPr lang="en-GB" dirty="0"/>
          </a:p>
          <a:p>
            <a:pPr marL="342900" indent="-342900">
              <a:buFontTx/>
              <a:buChar char="-"/>
            </a:pPr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45672" y="274638"/>
            <a:ext cx="6941127" cy="1001560"/>
          </a:xfrm>
        </p:spPr>
        <p:txBody>
          <a:bodyPr/>
          <a:lstStyle/>
          <a:p>
            <a:r>
              <a:rPr lang="en-US" dirty="0" smtClean="0"/>
              <a:t>BT2.KFA20 improvements for LIU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17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BT.KFAs kicker rise time measurements</a:t>
            </a:r>
            <a:br>
              <a:rPr lang="en-US" dirty="0" smtClean="0"/>
            </a:br>
            <a:r>
              <a:rPr lang="en-US" dirty="0" smtClean="0"/>
              <a:t>(December 2015)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L. Sermeus TE/ABT/FPS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LIU-PSB meeting, 19</a:t>
            </a:r>
            <a:r>
              <a:rPr lang="en-US" baseline="30000" dirty="0" smtClean="0"/>
              <a:t>th</a:t>
            </a:r>
            <a:r>
              <a:rPr lang="en-US" dirty="0" smtClean="0"/>
              <a:t> January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BT1.KFA10 kick (measured waveform at 50 kV)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628122"/>
              </p:ext>
            </p:extLst>
          </p:nvPr>
        </p:nvGraphicFramePr>
        <p:xfrm>
          <a:off x="3598011" y="5782339"/>
          <a:ext cx="4518839" cy="1000125"/>
        </p:xfrm>
        <a:graphic>
          <a:graphicData uri="http://schemas.openxmlformats.org/drawingml/2006/table">
            <a:tbl>
              <a:tblPr/>
              <a:tblGrid>
                <a:gridCol w="753140"/>
                <a:gridCol w="753140"/>
                <a:gridCol w="753140"/>
                <a:gridCol w="1506279"/>
                <a:gridCol w="753140"/>
              </a:tblGrid>
              <a:tr h="33337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Kick rise time: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(5-95)%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102ns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(2-98)%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134ns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(1-99)%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164ns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90" y="1174546"/>
            <a:ext cx="8982930" cy="44931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8150" y="6187559"/>
            <a:ext cx="4484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Scope: 200MHz BW, 13 bits vertical resolution</a:t>
            </a:r>
          </a:p>
        </p:txBody>
      </p:sp>
    </p:spTree>
    <p:extLst>
      <p:ext uri="{BB962C8B-B14F-4D97-AF65-F5344CB8AC3E}">
        <p14:creationId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85" y="1209721"/>
            <a:ext cx="9159812" cy="43399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BT1.KFA10 kick (</a:t>
            </a:r>
            <a:r>
              <a:rPr lang="en-US" dirty="0" err="1" smtClean="0"/>
              <a:t>Pspice</a:t>
            </a:r>
            <a:r>
              <a:rPr lang="en-US" dirty="0" smtClean="0"/>
              <a:t> calculated waveform)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2719" y="5449947"/>
            <a:ext cx="8440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The actual ferrite grade is assumed to be 4L1. (must be replaced by 8C11)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Cable impedances are not exactly 25</a:t>
            </a:r>
            <a:r>
              <a:rPr lang="el-GR" dirty="0" smtClean="0">
                <a:solidFill>
                  <a:prstClr val="black"/>
                </a:solidFill>
              </a:rPr>
              <a:t>Ω</a:t>
            </a:r>
            <a:r>
              <a:rPr lang="en-GB" dirty="0" smtClean="0">
                <a:solidFill>
                  <a:prstClr val="black"/>
                </a:solidFill>
              </a:rPr>
              <a:t>. (variations from 24.8 to 25.5 for PFLs and Transmissions explain reflections) 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03537" y="752715"/>
            <a:ext cx="3580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From revised PSPICE model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227244" y="2589544"/>
            <a:ext cx="1715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Rise (1-99)% 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prstClr val="black"/>
                </a:solidFill>
              </a:rPr>
              <a:t>Rise (2-98)%</a:t>
            </a:r>
            <a:endParaRPr lang="en-GB" dirty="0">
              <a:solidFill>
                <a:prstClr val="black"/>
              </a:solidFill>
            </a:endParaRPr>
          </a:p>
          <a:p>
            <a:r>
              <a:rPr lang="en-GB" dirty="0" smtClean="0">
                <a:solidFill>
                  <a:prstClr val="black"/>
                </a:solidFill>
              </a:rPr>
              <a:t>Rise </a:t>
            </a:r>
            <a:r>
              <a:rPr lang="en-GB" dirty="0">
                <a:solidFill>
                  <a:prstClr val="black"/>
                </a:solidFill>
              </a:rPr>
              <a:t>(5-95)%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290757" y="2035546"/>
            <a:ext cx="15696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Calculated</a:t>
            </a:r>
          </a:p>
          <a:p>
            <a:r>
              <a:rPr lang="en-GB" dirty="0" smtClean="0">
                <a:solidFill>
                  <a:srgbClr val="92D050"/>
                </a:solidFill>
              </a:rPr>
              <a:t> </a:t>
            </a:r>
            <a:r>
              <a:rPr lang="en-GB" dirty="0">
                <a:solidFill>
                  <a:srgbClr val="92D050"/>
                </a:solidFill>
              </a:rPr>
              <a:t>8C11 (green) </a:t>
            </a:r>
            <a:endParaRPr lang="en-GB" dirty="0" smtClean="0">
              <a:solidFill>
                <a:srgbClr val="92D050"/>
              </a:solidFill>
            </a:endParaRPr>
          </a:p>
          <a:p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dirty="0">
                <a:solidFill>
                  <a:prstClr val="black"/>
                </a:solidFill>
              </a:rPr>
              <a:t>	</a:t>
            </a:r>
            <a:r>
              <a:rPr lang="en-GB" dirty="0" smtClean="0">
                <a:solidFill>
                  <a:srgbClr val="92D050"/>
                </a:solidFill>
              </a:rPr>
              <a:t>116ns</a:t>
            </a:r>
            <a:r>
              <a:rPr lang="en-GB" dirty="0">
                <a:solidFill>
                  <a:prstClr val="black"/>
                </a:solidFill>
              </a:rPr>
              <a:t>	</a:t>
            </a:r>
            <a:endParaRPr lang="en-GB" dirty="0" smtClean="0">
              <a:solidFill>
                <a:prstClr val="black"/>
              </a:solidFill>
            </a:endParaRPr>
          </a:p>
          <a:p>
            <a:r>
              <a:rPr lang="en-GB" dirty="0">
                <a:solidFill>
                  <a:prstClr val="black"/>
                </a:solidFill>
              </a:rPr>
              <a:t>	</a:t>
            </a:r>
            <a:r>
              <a:rPr lang="en-GB" dirty="0" smtClean="0">
                <a:solidFill>
                  <a:srgbClr val="92D050"/>
                </a:solidFill>
              </a:rPr>
              <a:t>109ns</a:t>
            </a:r>
            <a:r>
              <a:rPr lang="en-GB" dirty="0">
                <a:solidFill>
                  <a:prstClr val="black"/>
                </a:solidFill>
              </a:rPr>
              <a:t>	</a:t>
            </a:r>
            <a:endParaRPr lang="en-GB" dirty="0"/>
          </a:p>
          <a:p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dirty="0">
                <a:solidFill>
                  <a:prstClr val="black"/>
                </a:solidFill>
              </a:rPr>
              <a:t>	</a:t>
            </a:r>
            <a:r>
              <a:rPr lang="en-GB" dirty="0" smtClean="0">
                <a:solidFill>
                  <a:srgbClr val="92D050"/>
                </a:solidFill>
              </a:rPr>
              <a:t>95ns</a:t>
            </a:r>
            <a:r>
              <a:rPr lang="en-GB" dirty="0">
                <a:solidFill>
                  <a:prstClr val="black"/>
                </a:solidFill>
              </a:rPr>
              <a:t>	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67186" y="2035546"/>
            <a:ext cx="1503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Calculated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 </a:t>
            </a:r>
            <a:r>
              <a:rPr lang="en-GB" dirty="0">
                <a:solidFill>
                  <a:srgbClr val="FFC000"/>
                </a:solidFill>
              </a:rPr>
              <a:t>4L1( orange</a:t>
            </a:r>
            <a:r>
              <a:rPr lang="en-GB" dirty="0" smtClean="0">
                <a:solidFill>
                  <a:srgbClr val="FFC000"/>
                </a:solidFill>
              </a:rPr>
              <a:t>)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dirty="0">
                <a:solidFill>
                  <a:prstClr val="black"/>
                </a:solidFill>
              </a:rPr>
              <a:t>	</a:t>
            </a:r>
            <a:r>
              <a:rPr lang="en-GB" dirty="0" smtClean="0">
                <a:solidFill>
                  <a:srgbClr val="FFC000"/>
                </a:solidFill>
              </a:rPr>
              <a:t>133</a:t>
            </a:r>
            <a:r>
              <a:rPr lang="en-GB" dirty="0">
                <a:solidFill>
                  <a:srgbClr val="FFC000"/>
                </a:solidFill>
              </a:rPr>
              <a:t>	</a:t>
            </a:r>
            <a:r>
              <a:rPr lang="en-GB" dirty="0" smtClean="0">
                <a:solidFill>
                  <a:prstClr val="black"/>
                </a:solidFill>
              </a:rPr>
              <a:t>	</a:t>
            </a:r>
            <a:r>
              <a:rPr lang="en-GB" dirty="0" smtClean="0">
                <a:solidFill>
                  <a:srgbClr val="FFC000"/>
                </a:solidFill>
              </a:rPr>
              <a:t>122</a:t>
            </a:r>
          </a:p>
          <a:p>
            <a:r>
              <a:rPr lang="en-GB" dirty="0">
                <a:solidFill>
                  <a:prstClr val="black"/>
                </a:solidFill>
              </a:rPr>
              <a:t>	</a:t>
            </a:r>
            <a:r>
              <a:rPr lang="en-GB" dirty="0" smtClean="0">
                <a:solidFill>
                  <a:srgbClr val="FFC000"/>
                </a:solidFill>
              </a:rPr>
              <a:t>103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91307" y="2312545"/>
            <a:ext cx="1659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Measured </a:t>
            </a:r>
            <a:r>
              <a:rPr lang="en-GB" dirty="0">
                <a:solidFill>
                  <a:srgbClr val="FF0000"/>
                </a:solidFill>
              </a:rPr>
              <a:t>(red)  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164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	134</a:t>
            </a:r>
            <a:r>
              <a:rPr lang="en-GB" dirty="0">
                <a:solidFill>
                  <a:srgbClr val="FF0000"/>
                </a:solidFill>
              </a:rPr>
              <a:t>	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	102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49029" y="2303131"/>
            <a:ext cx="1208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LIU (2GeV)</a:t>
            </a:r>
          </a:p>
          <a:p>
            <a:r>
              <a:rPr lang="en-GB" dirty="0" smtClean="0"/>
              <a:t>    </a:t>
            </a:r>
          </a:p>
          <a:p>
            <a:r>
              <a:rPr lang="en-GB" dirty="0" smtClean="0"/>
              <a:t>    </a:t>
            </a:r>
            <a:r>
              <a:rPr lang="en-GB" dirty="0" smtClean="0"/>
              <a:t>105ns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627555" y="2316209"/>
            <a:ext cx="13660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LIU (1.4GeV)</a:t>
            </a:r>
          </a:p>
          <a:p>
            <a:r>
              <a:rPr lang="en-GB" dirty="0" smtClean="0"/>
              <a:t>    </a:t>
            </a:r>
          </a:p>
          <a:p>
            <a:r>
              <a:rPr lang="en-GB" dirty="0" smtClean="0"/>
              <a:t>    104ns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843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BT4.KFA10 kick (measured waveform at 50 kV)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663453"/>
              </p:ext>
            </p:extLst>
          </p:nvPr>
        </p:nvGraphicFramePr>
        <p:xfrm>
          <a:off x="3176256" y="5687496"/>
          <a:ext cx="4486938" cy="1000125"/>
        </p:xfrm>
        <a:graphic>
          <a:graphicData uri="http://schemas.openxmlformats.org/drawingml/2006/table">
            <a:tbl>
              <a:tblPr/>
              <a:tblGrid>
                <a:gridCol w="747823"/>
                <a:gridCol w="747823"/>
                <a:gridCol w="747823"/>
                <a:gridCol w="1495646"/>
                <a:gridCol w="747823"/>
              </a:tblGrid>
              <a:tr h="33337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Kick rise time: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(5-95)%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116ns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(2-98)%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138ns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(1-99)%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186ns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74" y="1107606"/>
            <a:ext cx="8852159" cy="43556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8150" y="6187559"/>
            <a:ext cx="4484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Scope: 200MHz BW, 13 bits vertical resolution</a:t>
            </a:r>
          </a:p>
        </p:txBody>
      </p:sp>
    </p:spTree>
    <p:extLst>
      <p:ext uri="{BB962C8B-B14F-4D97-AF65-F5344CB8AC3E}">
        <p14:creationId xmlns:p14="http://schemas.microsoft.com/office/powerpoint/2010/main" val="27808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81" y="1058515"/>
            <a:ext cx="9169966" cy="43552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BT4.KFA10 kick (</a:t>
            </a:r>
            <a:r>
              <a:rPr lang="en-US" dirty="0" err="1" smtClean="0"/>
              <a:t>Pspice</a:t>
            </a:r>
            <a:r>
              <a:rPr lang="en-US" dirty="0" smtClean="0"/>
              <a:t> calculated waveform)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2719" y="5449947"/>
            <a:ext cx="8440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The actual ferrite grade is assumed to be 4L1. (must be replaced by 8C11)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Cable impedances are not exactly 25</a:t>
            </a:r>
            <a:r>
              <a:rPr lang="el-GR" dirty="0" smtClean="0">
                <a:solidFill>
                  <a:prstClr val="black"/>
                </a:solidFill>
              </a:rPr>
              <a:t>Ω</a:t>
            </a:r>
            <a:r>
              <a:rPr lang="en-GB" dirty="0" smtClean="0">
                <a:solidFill>
                  <a:prstClr val="black"/>
                </a:solidFill>
              </a:rPr>
              <a:t>. (variations from 24.8 to 25.5 for PFLs and Transmissions explain reflections) 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19073" y="752715"/>
            <a:ext cx="5164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Kick sum of 2 magnets (From revised PSPICE model)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244" y="3391786"/>
            <a:ext cx="1715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Rise (1-99)% 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prstClr val="black"/>
                </a:solidFill>
              </a:rPr>
              <a:t>Rise (2-98)%</a:t>
            </a:r>
            <a:endParaRPr lang="en-GB" dirty="0">
              <a:solidFill>
                <a:prstClr val="black"/>
              </a:solidFill>
            </a:endParaRPr>
          </a:p>
          <a:p>
            <a:r>
              <a:rPr lang="en-GB" dirty="0" smtClean="0">
                <a:solidFill>
                  <a:prstClr val="black"/>
                </a:solidFill>
              </a:rPr>
              <a:t>Rise </a:t>
            </a:r>
            <a:r>
              <a:rPr lang="en-GB" dirty="0">
                <a:solidFill>
                  <a:prstClr val="black"/>
                </a:solidFill>
              </a:rPr>
              <a:t>(5-95)%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332899" y="2837787"/>
            <a:ext cx="15696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Calculated</a:t>
            </a:r>
          </a:p>
          <a:p>
            <a:r>
              <a:rPr lang="en-GB" dirty="0" smtClean="0">
                <a:solidFill>
                  <a:srgbClr val="92D050"/>
                </a:solidFill>
              </a:rPr>
              <a:t> </a:t>
            </a:r>
            <a:r>
              <a:rPr lang="en-GB" dirty="0">
                <a:solidFill>
                  <a:srgbClr val="92D050"/>
                </a:solidFill>
              </a:rPr>
              <a:t>8C11 (green) </a:t>
            </a:r>
            <a:endParaRPr lang="en-GB" dirty="0" smtClean="0">
              <a:solidFill>
                <a:srgbClr val="92D050"/>
              </a:solidFill>
            </a:endParaRPr>
          </a:p>
          <a:p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dirty="0">
                <a:solidFill>
                  <a:prstClr val="black"/>
                </a:solidFill>
              </a:rPr>
              <a:t>	</a:t>
            </a:r>
            <a:r>
              <a:rPr lang="en-GB" dirty="0">
                <a:solidFill>
                  <a:srgbClr val="92D050"/>
                </a:solidFill>
              </a:rPr>
              <a:t>110ns</a:t>
            </a:r>
            <a:r>
              <a:rPr lang="en-GB" dirty="0">
                <a:solidFill>
                  <a:prstClr val="black"/>
                </a:solidFill>
              </a:rPr>
              <a:t>	</a:t>
            </a:r>
            <a:endParaRPr lang="en-GB" dirty="0" smtClean="0">
              <a:solidFill>
                <a:prstClr val="black"/>
              </a:solidFill>
            </a:endParaRPr>
          </a:p>
          <a:p>
            <a:r>
              <a:rPr lang="en-GB" dirty="0">
                <a:solidFill>
                  <a:prstClr val="black"/>
                </a:solidFill>
              </a:rPr>
              <a:t>	</a:t>
            </a:r>
            <a:r>
              <a:rPr lang="en-GB" dirty="0">
                <a:solidFill>
                  <a:srgbClr val="92D050"/>
                </a:solidFill>
              </a:rPr>
              <a:t>104ns</a:t>
            </a:r>
            <a:r>
              <a:rPr lang="en-GB" dirty="0">
                <a:solidFill>
                  <a:prstClr val="black"/>
                </a:solidFill>
              </a:rPr>
              <a:t>	</a:t>
            </a:r>
            <a:endParaRPr lang="en-GB" dirty="0"/>
          </a:p>
          <a:p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dirty="0">
                <a:solidFill>
                  <a:prstClr val="black"/>
                </a:solidFill>
              </a:rPr>
              <a:t>	</a:t>
            </a:r>
            <a:r>
              <a:rPr lang="en-GB" dirty="0">
                <a:solidFill>
                  <a:srgbClr val="92D050"/>
                </a:solidFill>
              </a:rPr>
              <a:t>92ns</a:t>
            </a:r>
            <a:r>
              <a:rPr lang="en-GB" dirty="0">
                <a:solidFill>
                  <a:prstClr val="black"/>
                </a:solidFill>
              </a:rPr>
              <a:t>	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54514" y="2837786"/>
            <a:ext cx="1503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Calculated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 </a:t>
            </a:r>
            <a:r>
              <a:rPr lang="en-GB" dirty="0">
                <a:solidFill>
                  <a:srgbClr val="FFC000"/>
                </a:solidFill>
              </a:rPr>
              <a:t>4L1( orange</a:t>
            </a:r>
            <a:r>
              <a:rPr lang="en-GB" dirty="0" smtClean="0">
                <a:solidFill>
                  <a:srgbClr val="FFC000"/>
                </a:solidFill>
              </a:rPr>
              <a:t>)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dirty="0">
                <a:solidFill>
                  <a:prstClr val="black"/>
                </a:solidFill>
              </a:rPr>
              <a:t>	</a:t>
            </a:r>
            <a:r>
              <a:rPr lang="en-GB" dirty="0" smtClean="0">
                <a:solidFill>
                  <a:srgbClr val="FFC000"/>
                </a:solidFill>
              </a:rPr>
              <a:t>113</a:t>
            </a:r>
            <a:r>
              <a:rPr lang="en-GB" dirty="0">
                <a:solidFill>
                  <a:srgbClr val="FFC000"/>
                </a:solidFill>
              </a:rPr>
              <a:t>	</a:t>
            </a:r>
            <a:r>
              <a:rPr lang="en-GB" dirty="0" smtClean="0">
                <a:solidFill>
                  <a:prstClr val="black"/>
                </a:solidFill>
              </a:rPr>
              <a:t>	</a:t>
            </a:r>
            <a:r>
              <a:rPr lang="en-GB" dirty="0" smtClean="0">
                <a:solidFill>
                  <a:srgbClr val="FFC000"/>
                </a:solidFill>
              </a:rPr>
              <a:t>107</a:t>
            </a:r>
          </a:p>
          <a:p>
            <a:r>
              <a:rPr lang="en-GB" dirty="0">
                <a:solidFill>
                  <a:prstClr val="black"/>
                </a:solidFill>
              </a:rPr>
              <a:t>	</a:t>
            </a:r>
            <a:r>
              <a:rPr lang="en-GB" dirty="0" smtClean="0">
                <a:solidFill>
                  <a:srgbClr val="FFC000"/>
                </a:solidFill>
              </a:rPr>
              <a:t>96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35161" y="3114786"/>
            <a:ext cx="1659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Measured </a:t>
            </a:r>
            <a:r>
              <a:rPr lang="en-GB" dirty="0">
                <a:solidFill>
                  <a:srgbClr val="FF0000"/>
                </a:solidFill>
              </a:rPr>
              <a:t>(red)  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186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	138</a:t>
            </a:r>
            <a:r>
              <a:rPr lang="en-GB" dirty="0">
                <a:solidFill>
                  <a:srgbClr val="FF0000"/>
                </a:solidFill>
              </a:rPr>
              <a:t>	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	116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08701" y="3114786"/>
            <a:ext cx="1208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LIU (2GeV)</a:t>
            </a:r>
          </a:p>
          <a:p>
            <a:r>
              <a:rPr lang="en-GB" dirty="0" smtClean="0"/>
              <a:t>    </a:t>
            </a:r>
          </a:p>
          <a:p>
            <a:r>
              <a:rPr lang="en-GB" dirty="0" smtClean="0"/>
              <a:t>    </a:t>
            </a:r>
            <a:r>
              <a:rPr lang="en-GB" dirty="0" smtClean="0"/>
              <a:t>105ns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627555" y="3114785"/>
            <a:ext cx="13660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LIU (1.4GeV)</a:t>
            </a:r>
          </a:p>
          <a:p>
            <a:r>
              <a:rPr lang="en-GB" dirty="0" smtClean="0"/>
              <a:t>    </a:t>
            </a:r>
          </a:p>
          <a:p>
            <a:r>
              <a:rPr lang="en-GB" dirty="0" smtClean="0"/>
              <a:t>    104ns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594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38312" y="5232827"/>
            <a:ext cx="8763034" cy="2334053"/>
          </a:xfrm>
        </p:spPr>
        <p:txBody>
          <a:bodyPr/>
          <a:lstStyle/>
          <a:p>
            <a:r>
              <a:rPr lang="en-GB" dirty="0" smtClean="0"/>
              <a:t>One generator supplying two magnets in parallel.</a:t>
            </a:r>
          </a:p>
          <a:p>
            <a:r>
              <a:rPr lang="en-GB" dirty="0" smtClean="0"/>
              <a:t>Magnets equipped with their original glued ferrite blocks of assumed 4L1 type.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14922" y="274638"/>
            <a:ext cx="7371878" cy="1001560"/>
          </a:xfrm>
        </p:spPr>
        <p:txBody>
          <a:bodyPr/>
          <a:lstStyle/>
          <a:p>
            <a:r>
              <a:rPr lang="en-US" dirty="0" smtClean="0"/>
              <a:t>BT1.KFA10 present system layout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2" t="11034" r="23424" b="29372"/>
          <a:stretch/>
        </p:blipFill>
        <p:spPr>
          <a:xfrm>
            <a:off x="-13" y="982466"/>
            <a:ext cx="9143063" cy="4408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30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255059"/>
            <a:ext cx="9144000" cy="474569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New vacuum tank with magnets equipped with “good” 8C11 or CMD5005 ferrite. (ready end 2017)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Tests in the laboratory on KFA20 </a:t>
            </a:r>
            <a:r>
              <a:rPr lang="en-GB" dirty="0" smtClean="0"/>
              <a:t>spare (already equipped with CMD5005) in the same configuration as KFA10 to refine the </a:t>
            </a:r>
            <a:r>
              <a:rPr lang="en-GB" dirty="0" err="1" smtClean="0"/>
              <a:t>Pspice</a:t>
            </a:r>
            <a:r>
              <a:rPr lang="en-GB" dirty="0" smtClean="0"/>
              <a:t> equivalent circuit and simulate improvements to reach the specification. </a:t>
            </a:r>
          </a:p>
          <a:p>
            <a:pPr indent="357188"/>
            <a:r>
              <a:rPr lang="en-GB" dirty="0" smtClean="0"/>
              <a:t>Implementation in the lab to validate the model.(in 2016)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If proven to be efficient, rearrange present </a:t>
            </a:r>
            <a:r>
              <a:rPr lang="en-GB" dirty="0" err="1" smtClean="0"/>
              <a:t>Tx</a:t>
            </a:r>
            <a:r>
              <a:rPr lang="en-GB" dirty="0" smtClean="0"/>
              <a:t>-PFL pairs to reduce mismatches during the EYETS.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As a last resort, cut new transmission cables from the PFLs which are longer than necessary (or install new transmissions if we manage to obtain them) for a better matching.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If rise time can ultimately not be met, split magnets in two and build two new generators to supply them. (assuming we can buy SF6 cables)</a:t>
            </a:r>
          </a:p>
          <a:p>
            <a:pPr indent="357188"/>
            <a:r>
              <a:rPr lang="en-GB" dirty="0" smtClean="0"/>
              <a:t>This option is not presently funded </a:t>
            </a:r>
            <a:r>
              <a:rPr lang="en-GB" smtClean="0"/>
              <a:t>nor staffed.</a:t>
            </a:r>
            <a:endParaRPr lang="en-GB" dirty="0"/>
          </a:p>
          <a:p>
            <a:pPr marL="342900" indent="-342900">
              <a:buFontTx/>
              <a:buChar char="-"/>
            </a:pPr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45672" y="274638"/>
            <a:ext cx="6941127" cy="1001560"/>
          </a:xfrm>
        </p:spPr>
        <p:txBody>
          <a:bodyPr/>
          <a:lstStyle/>
          <a:p>
            <a:r>
              <a:rPr lang="en-US" dirty="0" smtClean="0"/>
              <a:t>BT.KFA10 improvements for LIU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762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BT2.KFA20 kick (measured waveform at 27 kV)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330163"/>
              </p:ext>
            </p:extLst>
          </p:nvPr>
        </p:nvGraphicFramePr>
        <p:xfrm>
          <a:off x="3559357" y="5696270"/>
          <a:ext cx="4791155" cy="1000125"/>
        </p:xfrm>
        <a:graphic>
          <a:graphicData uri="http://schemas.openxmlformats.org/drawingml/2006/table">
            <a:tbl>
              <a:tblPr/>
              <a:tblGrid>
                <a:gridCol w="798526"/>
                <a:gridCol w="798526"/>
                <a:gridCol w="193965"/>
                <a:gridCol w="1231795"/>
                <a:gridCol w="1768343"/>
              </a:tblGrid>
              <a:tr h="33337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Kick rise time: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(5-95)%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78ns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(2-98)%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94ns (LIU 104ns)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(1-99)%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270ns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38150" y="6187559"/>
            <a:ext cx="4484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Scope: 200MHz BW, 13 bits vertical resolution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058" y="774981"/>
            <a:ext cx="7620661" cy="482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19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1407</TotalTime>
  <Words>703</Words>
  <Application>Microsoft Office PowerPoint</Application>
  <PresentationFormat>On-screen Show (4:3)</PresentationFormat>
  <Paragraphs>131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Lucida Grande</vt:lpstr>
      <vt:lpstr>Wingdings</vt:lpstr>
      <vt:lpstr>LIU_PowerPoint_Template</vt:lpstr>
      <vt:lpstr>PowerPoint Presentation</vt:lpstr>
      <vt:lpstr>BT.KFAs kicker rise time measurements (December 2015)</vt:lpstr>
      <vt:lpstr>BT1.KFA10 kick (measured waveform at 50 kV)</vt:lpstr>
      <vt:lpstr>BT1.KFA10 kick (Pspice calculated waveform)</vt:lpstr>
      <vt:lpstr>BT4.KFA10 kick (measured waveform at 50 kV)</vt:lpstr>
      <vt:lpstr>BT4.KFA10 kick (Pspice calculated waveform)</vt:lpstr>
      <vt:lpstr>BT1.KFA10 present system layout</vt:lpstr>
      <vt:lpstr>BT.KFA10 improvements for LIU</vt:lpstr>
      <vt:lpstr>BT2.KFA20 kick (measured waveform at 27 kV)</vt:lpstr>
      <vt:lpstr>BT2.KFA20 present system layout</vt:lpstr>
      <vt:lpstr>BT2.KFA20 kick (Pspice calculated waveform)</vt:lpstr>
      <vt:lpstr>BT2.KFA20 improvements for LIU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Luc Sermeus</cp:lastModifiedBy>
  <cp:revision>59</cp:revision>
  <dcterms:created xsi:type="dcterms:W3CDTF">2011-05-16T09:28:26Z</dcterms:created>
  <dcterms:modified xsi:type="dcterms:W3CDTF">2016-01-26T13:54:54Z</dcterms:modified>
</cp:coreProperties>
</file>