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53" r:id="rId2"/>
    <p:sldId id="517" r:id="rId3"/>
    <p:sldId id="519" r:id="rId4"/>
    <p:sldId id="522" r:id="rId5"/>
    <p:sldId id="530" r:id="rId6"/>
    <p:sldId id="520" r:id="rId7"/>
    <p:sldId id="509" r:id="rId8"/>
    <p:sldId id="523" r:id="rId9"/>
    <p:sldId id="532" r:id="rId10"/>
    <p:sldId id="524" r:id="rId11"/>
    <p:sldId id="534" r:id="rId12"/>
    <p:sldId id="533" r:id="rId13"/>
    <p:sldId id="531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Abelleira" initials="JA" lastIdx="1" clrIdx="0">
    <p:extLst>
      <p:ext uri="{19B8F6BF-5375-455C-9EA6-DF929625EA0E}">
        <p15:presenceInfo xmlns:p15="http://schemas.microsoft.com/office/powerpoint/2012/main" userId="S-1-5-21-1526224874-1540688658-1361462980-9423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1326DD"/>
    <a:srgbClr val="003399"/>
    <a:srgbClr val="B2B2B2"/>
    <a:srgbClr val="FFFFFF"/>
    <a:srgbClr val="5F5F5F"/>
    <a:srgbClr val="A50021"/>
    <a:srgbClr val="00800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91" autoAdjust="0"/>
    <p:restoredTop sz="99397" autoAdjust="0"/>
  </p:normalViewPr>
  <p:slideViewPr>
    <p:cSldViewPr>
      <p:cViewPr varScale="1">
        <p:scale>
          <a:sx n="98" d="100"/>
          <a:sy n="98" d="100"/>
        </p:scale>
        <p:origin x="90" y="8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0F69A-1D30-4D28-9815-8C57AF28E5B7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3ABB6-47DD-4F29-886D-F85E8C9401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272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69831-D226-4354-AE95-BDE1AC32BD73}" type="datetimeFigureOut">
              <a:rPr lang="en-GB" smtClean="0"/>
              <a:t>19/01/2016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6594E-8FDB-4787-8D3A-3644C5605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946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x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FA23-E446-47DA-9A0D-B77E82156C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938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3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10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794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00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82434"/>
            <a:ext cx="8352928" cy="515367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3213"/>
            <a:ext cx="8229600" cy="409394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>
            <a:lvl1pPr>
              <a:defRPr sz="900"/>
            </a:lvl1pPr>
          </a:lstStyle>
          <a:p>
            <a:fld id="{D259137D-A9AD-4663-A175-6A2701C96C3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4" descr="C:\Users\ABELLEIRA JL\Desktop\CAS\208px-CERN_logo.svg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0431" y="75440"/>
            <a:ext cx="595163" cy="586579"/>
          </a:xfrm>
          <a:prstGeom prst="rect">
            <a:avLst/>
          </a:prstGeom>
          <a:noFill/>
        </p:spPr>
      </p:pic>
      <p:cxnSp>
        <p:nvCxnSpPr>
          <p:cNvPr id="26" name="Straight Connector 25"/>
          <p:cNvCxnSpPr/>
          <p:nvPr userDrawn="1"/>
        </p:nvCxnSpPr>
        <p:spPr>
          <a:xfrm>
            <a:off x="323528" y="620688"/>
            <a:ext cx="8352928" cy="0"/>
          </a:xfrm>
          <a:prstGeom prst="line">
            <a:avLst/>
          </a:prstGeom>
          <a:ln w="34925" cap="rnd">
            <a:solidFill>
              <a:schemeClr val="tx2">
                <a:lumMod val="75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4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624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35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638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514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099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54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16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9137D-A9AD-4663-A175-6A2701C96C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49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267755"/>
            <a:ext cx="8496944" cy="1133746"/>
          </a:xfrm>
        </p:spPr>
        <p:txBody>
          <a:bodyPr>
            <a:normAutofit/>
          </a:bodyPr>
          <a:lstStyle/>
          <a:p>
            <a:pPr lvl="0"/>
            <a:r>
              <a:rPr lang="en-GB" dirty="0" smtClean="0">
                <a:solidFill>
                  <a:srgbClr val="003399"/>
                </a:solidFill>
              </a:rPr>
              <a:t>Update on PSB – PS optics studies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3287738"/>
            <a:ext cx="4968552" cy="7667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2200" dirty="0" smtClean="0"/>
              <a:t>J.L. Abelleira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51520" y="764704"/>
            <a:ext cx="828092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7824" y="162880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19 January 2016</a:t>
            </a:r>
            <a:endParaRPr lang="en-US" dirty="0"/>
          </a:p>
        </p:txBody>
      </p:sp>
      <p:pic>
        <p:nvPicPr>
          <p:cNvPr id="11" name="Picture 4" descr="C:\Users\ABELLEIRA JL\Desktop\CAS\208px-CERN_logo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6481" y="179316"/>
            <a:ext cx="1415011" cy="139460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483768" y="5943600"/>
            <a:ext cx="453650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 descr="liu_ppt-0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960" y="4617591"/>
            <a:ext cx="2290064" cy="12936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54799" y="6000690"/>
            <a:ext cx="20183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i="1" dirty="0"/>
              <a:t>LIU-PSB Meeting </a:t>
            </a:r>
          </a:p>
        </p:txBody>
      </p:sp>
    </p:spTree>
    <p:extLst>
      <p:ext uri="{BB962C8B-B14F-4D97-AF65-F5344CB8AC3E}">
        <p14:creationId xmlns:p14="http://schemas.microsoft.com/office/powerpoint/2010/main" val="3027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things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36712"/>
            <a:ext cx="7632848" cy="2304256"/>
          </a:xfrm>
        </p:spPr>
        <p:txBody>
          <a:bodyPr>
            <a:no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Beam specifications </a:t>
            </a:r>
            <a:r>
              <a:rPr lang="en-GB" sz="1600" dirty="0"/>
              <a:t>for beam stopper (EDMS 1557914</a:t>
            </a:r>
            <a:r>
              <a:rPr lang="en-GB" sz="1600" dirty="0" smtClean="0"/>
              <a:t>). Limit cases for the beams to the STP studied and specified for simulations (document sent for approval).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Element positions and maximum beam envelopes provided for integration (BT, BTM, BTP)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Impact of new optics to BTY</a:t>
            </a:r>
            <a:endParaRPr lang="en-GB" sz="16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LIU </a:t>
            </a:r>
            <a:r>
              <a:rPr lang="en-GB" sz="1600" dirty="0"/>
              <a:t>MAD-X model in </a:t>
            </a:r>
            <a:r>
              <a:rPr lang="en-GB" sz="1600" dirty="0" smtClean="0"/>
              <a:t>repository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90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things: impact of new optics in BTY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039" y="2648788"/>
            <a:ext cx="3896072" cy="12932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91" y="662636"/>
            <a:ext cx="6448425" cy="2009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9405" y="4077072"/>
            <a:ext cx="3807671" cy="248372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668494" y="826932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BTM dump optics shared with BTY.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668494" y="3969126"/>
            <a:ext cx="2026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Impact of the new optics analysed. No major effect, but may need </a:t>
            </a:r>
            <a:r>
              <a:rPr lang="en-GB" sz="1600" dirty="0" err="1" smtClean="0"/>
              <a:t>rematching</a:t>
            </a:r>
            <a:r>
              <a:rPr lang="en-GB" sz="1600" dirty="0" smtClean="0"/>
              <a:t> at the end of the line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668494" y="2261375"/>
            <a:ext cx="18216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Model of BTY in the AFS repository (B. Mikulec, GP di Giovanni, O. Berrig)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6698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</a:t>
            </a:r>
            <a:r>
              <a:rPr lang="en-GB" dirty="0" smtClean="0"/>
              <a:t>things: LIU MAD-X model in repository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03213"/>
            <a:ext cx="8208912" cy="4165947"/>
          </a:xfrm>
        </p:spPr>
        <p:txBody>
          <a:bodyPr>
            <a:normAutofit fontScale="92500"/>
          </a:bodyPr>
          <a:lstStyle/>
          <a:p>
            <a:r>
              <a:rPr lang="en-GB" sz="1600" dirty="0" smtClean="0"/>
              <a:t>BT-BTP model updated</a:t>
            </a:r>
          </a:p>
          <a:p>
            <a:pPr marL="0" indent="0">
              <a:buNone/>
            </a:pPr>
            <a:r>
              <a:rPr lang="en-GB" sz="1600" dirty="0" smtClean="0"/>
              <a:t>        /</a:t>
            </a:r>
            <a:r>
              <a:rPr lang="en-GB" sz="1600" dirty="0" err="1"/>
              <a:t>afs</a:t>
            </a:r>
            <a:r>
              <a:rPr lang="en-GB" sz="1600" dirty="0"/>
              <a:t>/cern.ch/</a:t>
            </a:r>
            <a:r>
              <a:rPr lang="en-GB" sz="1600" dirty="0" err="1"/>
              <a:t>eng</a:t>
            </a:r>
            <a:r>
              <a:rPr lang="en-GB" sz="1600" dirty="0"/>
              <a:t>/</a:t>
            </a:r>
            <a:r>
              <a:rPr lang="en-GB" sz="1600" dirty="0" err="1"/>
              <a:t>ps</a:t>
            </a:r>
            <a:r>
              <a:rPr lang="en-GB" sz="1600" dirty="0"/>
              <a:t>/cps/</a:t>
            </a:r>
            <a:r>
              <a:rPr lang="en-GB" sz="1600" dirty="0" err="1"/>
              <a:t>TransLines</a:t>
            </a:r>
            <a:r>
              <a:rPr lang="en-GB" sz="1600" dirty="0"/>
              <a:t>/PSB-PS/2015/</a:t>
            </a:r>
            <a:r>
              <a:rPr lang="en-GB" sz="1600" dirty="0" err="1"/>
              <a:t>cmd</a:t>
            </a:r>
            <a:r>
              <a:rPr lang="en-GB" sz="1600" dirty="0"/>
              <a:t>/PSB-PS-LIU-</a:t>
            </a:r>
            <a:r>
              <a:rPr lang="en-GB" sz="1600" dirty="0" err="1"/>
              <a:t>proj</a:t>
            </a:r>
            <a:r>
              <a:rPr lang="en-GB" sz="1600" dirty="0"/>
              <a:t>/LIU_PSB-</a:t>
            </a:r>
            <a:r>
              <a:rPr lang="en-GB" sz="1600" dirty="0" err="1"/>
              <a:t>PS_transfer_lines</a:t>
            </a:r>
            <a:endParaRPr lang="en-GB" sz="1600" dirty="0"/>
          </a:p>
          <a:p>
            <a:r>
              <a:rPr lang="en-GB" sz="1600" dirty="0" smtClean="0"/>
              <a:t>BT part</a:t>
            </a:r>
          </a:p>
          <a:p>
            <a:pPr lvl="1"/>
            <a:r>
              <a:rPr lang="en-GB" sz="1600" dirty="0" smtClean="0"/>
              <a:t>Introduced new septa (vertical dipole strengths adjusted)</a:t>
            </a:r>
          </a:p>
          <a:p>
            <a:pPr lvl="1"/>
            <a:r>
              <a:rPr lang="en-GB" sz="1600" dirty="0" smtClean="0"/>
              <a:t>Updated </a:t>
            </a:r>
            <a:r>
              <a:rPr lang="en-GB" sz="1600" dirty="0"/>
              <a:t>BT.QNO40, </a:t>
            </a:r>
            <a:r>
              <a:rPr lang="en-GB" sz="1600" dirty="0" smtClean="0"/>
              <a:t>BT.QNO50 (position and Lm)</a:t>
            </a:r>
            <a:endParaRPr lang="en-GB" sz="1600" dirty="0"/>
          </a:p>
          <a:p>
            <a:r>
              <a:rPr lang="en-GB" sz="1600" dirty="0" smtClean="0"/>
              <a:t>BT-BTP </a:t>
            </a:r>
            <a:r>
              <a:rPr lang="en-GB" sz="1600" dirty="0"/>
              <a:t>part</a:t>
            </a:r>
          </a:p>
          <a:p>
            <a:pPr lvl="1"/>
            <a:r>
              <a:rPr lang="en-GB" sz="1600" dirty="0" smtClean="0"/>
              <a:t>Updated BT.BHZ10 (Lm=1.53 m-&gt;2.2 m) </a:t>
            </a:r>
          </a:p>
          <a:p>
            <a:pPr lvl="1"/>
            <a:r>
              <a:rPr lang="en-GB" sz="1600" dirty="0"/>
              <a:t>Updated BT.QNO40, BT.QNO50 (</a:t>
            </a:r>
            <a:r>
              <a:rPr lang="en-GB" sz="1600" dirty="0" smtClean="0"/>
              <a:t>position, Lm, strengths)</a:t>
            </a:r>
            <a:endParaRPr lang="en-GB" sz="1600" dirty="0"/>
          </a:p>
          <a:p>
            <a:pPr lvl="1"/>
            <a:r>
              <a:rPr lang="en-GB" sz="1600" dirty="0" smtClean="0"/>
              <a:t>Updated </a:t>
            </a:r>
            <a:r>
              <a:rPr lang="en-GB" sz="1600" dirty="0"/>
              <a:t>BTPQNO20,BTPQNO30,BTPQNO35, </a:t>
            </a:r>
            <a:r>
              <a:rPr lang="en-GB" sz="1600" dirty="0" smtClean="0"/>
              <a:t>BTPQNO40, 	</a:t>
            </a:r>
          </a:p>
          <a:p>
            <a:pPr marL="457200" lvl="1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            BTPQNO50</a:t>
            </a:r>
            <a:r>
              <a:rPr lang="en-GB" sz="1600" dirty="0"/>
              <a:t>, BTPQNO55, </a:t>
            </a:r>
            <a:r>
              <a:rPr lang="en-GB" sz="1600" dirty="0" smtClean="0"/>
              <a:t>BTP.QNO60 (position, Lm, strengths)</a:t>
            </a:r>
          </a:p>
          <a:p>
            <a:r>
              <a:rPr lang="en-GB" sz="1600" dirty="0" smtClean="0"/>
              <a:t>BT-BTM </a:t>
            </a:r>
            <a:r>
              <a:rPr lang="en-GB" sz="1600" dirty="0"/>
              <a:t>part</a:t>
            </a:r>
          </a:p>
          <a:p>
            <a:pPr lvl="1"/>
            <a:r>
              <a:rPr lang="en-GB" sz="1600" dirty="0" smtClean="0"/>
              <a:t>Updated BT.BHZ10 </a:t>
            </a:r>
            <a:r>
              <a:rPr lang="en-GB" sz="1600" dirty="0"/>
              <a:t>(Lm=1.53 m-&gt;2.2 m) </a:t>
            </a:r>
          </a:p>
          <a:p>
            <a:pPr lvl="1"/>
            <a:r>
              <a:rPr lang="en-GB" sz="1600" dirty="0"/>
              <a:t>BT.QNO40, </a:t>
            </a:r>
            <a:r>
              <a:rPr lang="en-GB" sz="1600" dirty="0" smtClean="0"/>
              <a:t>BT.QNO50, BTM.QNO05, BTMQNO10, BTMQNO20 (with present Lm).</a:t>
            </a:r>
          </a:p>
          <a:p>
            <a:pPr marL="0" indent="0">
              <a:buNone/>
            </a:pPr>
            <a:r>
              <a:rPr lang="en-GB" sz="1600" dirty="0"/>
              <a:t>	</a:t>
            </a:r>
          </a:p>
          <a:p>
            <a:pPr marL="0" indent="0">
              <a:buNone/>
            </a:pPr>
            <a:r>
              <a:rPr lang="en-GB" sz="1600" dirty="0" smtClean="0"/>
              <a:t>			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1988840"/>
            <a:ext cx="15841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Lm=640 </a:t>
            </a:r>
            <a:r>
              <a:rPr lang="en-GB" sz="1500" dirty="0" smtClean="0"/>
              <a:t>mm (EDMS 1549299)</a:t>
            </a:r>
            <a:endParaRPr lang="en-GB" sz="1500" dirty="0"/>
          </a:p>
          <a:p>
            <a:endParaRPr lang="en-GB" sz="15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897110" y="4352761"/>
            <a:ext cx="316835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24200" y="4543278"/>
            <a:ext cx="28518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Not fixed by hardware yet. New optics (5 quadrupole strengths) to be adjusted once Lm is fixed. 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78270" y="4352761"/>
            <a:ext cx="14401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Strengths from LIU-PSB WG meeting (08/05/2014)</a:t>
            </a:r>
            <a:endParaRPr lang="en-GB" sz="1600" dirty="0"/>
          </a:p>
        </p:txBody>
      </p:sp>
      <p:cxnSp>
        <p:nvCxnSpPr>
          <p:cNvPr id="13" name="Elbow Connector 12"/>
          <p:cNvCxnSpPr/>
          <p:nvPr/>
        </p:nvCxnSpPr>
        <p:spPr>
          <a:xfrm>
            <a:off x="6876256" y="4359094"/>
            <a:ext cx="419708" cy="184184"/>
          </a:xfrm>
          <a:prstGeom prst="bentConnector3">
            <a:avLst>
              <a:gd name="adj1" fmla="val 743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14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3213"/>
            <a:ext cx="8229600" cy="1933699"/>
          </a:xfrm>
        </p:spPr>
        <p:txBody>
          <a:bodyPr>
            <a:normAutofit lnSpcReduction="10000"/>
          </a:bodyPr>
          <a:lstStyle/>
          <a:p>
            <a:r>
              <a:rPr lang="en-GB" sz="1600" dirty="0" smtClean="0"/>
              <a:t>The emittance increase for LHC beams at PS injection due to optics mismatch has been reduced.</a:t>
            </a:r>
          </a:p>
          <a:p>
            <a:r>
              <a:rPr lang="en-GB" sz="1600" dirty="0" smtClean="0"/>
              <a:t>A new optics has been produced for FT beams, keeping the constraints from gradients and GFR in the new quadrupoles.</a:t>
            </a:r>
          </a:p>
          <a:p>
            <a:r>
              <a:rPr lang="en-GB" sz="1600" dirty="0" smtClean="0"/>
              <a:t>The new FT optics shows a small increase in terms of beam size (no impact in beam losses).</a:t>
            </a:r>
          </a:p>
          <a:p>
            <a:r>
              <a:rPr lang="en-GB" sz="1600" dirty="0" smtClean="0"/>
              <a:t>The benefit of using a dedicated optics (in BTP and PS) for FT beams has been shown.</a:t>
            </a:r>
          </a:p>
          <a:p>
            <a:r>
              <a:rPr lang="en-GB" sz="1600" dirty="0" smtClean="0"/>
              <a:t>The impact of the new BTM optics in the BTY is minimal. 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8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3213"/>
            <a:ext cx="8229600" cy="2437755"/>
          </a:xfrm>
        </p:spPr>
        <p:txBody>
          <a:bodyPr>
            <a:normAutofit/>
          </a:bodyPr>
          <a:lstStyle/>
          <a:p>
            <a:r>
              <a:rPr lang="en-GB" sz="1600" dirty="0" smtClean="0"/>
              <a:t>PSB ejection lines review (24/09/2015)</a:t>
            </a:r>
          </a:p>
          <a:p>
            <a:r>
              <a:rPr lang="en-GB" sz="1600" dirty="0" smtClean="0"/>
              <a:t>BTP rematched </a:t>
            </a:r>
          </a:p>
          <a:p>
            <a:r>
              <a:rPr lang="en-GB" sz="1600" dirty="0" smtClean="0"/>
              <a:t>Other things : </a:t>
            </a:r>
          </a:p>
          <a:p>
            <a:pPr lvl="1"/>
            <a:r>
              <a:rPr lang="en-GB" sz="1600" dirty="0" smtClean="0"/>
              <a:t>Specifications for beam stopper (EDMS 1557914)</a:t>
            </a:r>
          </a:p>
          <a:p>
            <a:pPr lvl="1"/>
            <a:r>
              <a:rPr lang="en-GB" sz="1600" dirty="0" smtClean="0"/>
              <a:t>Beam Envelopes for integration </a:t>
            </a:r>
          </a:p>
          <a:p>
            <a:pPr lvl="1"/>
            <a:r>
              <a:rPr lang="en-GB" sz="1600" dirty="0" err="1"/>
              <a:t>Matchability</a:t>
            </a:r>
            <a:r>
              <a:rPr lang="en-GB" sz="1600" dirty="0"/>
              <a:t> to </a:t>
            </a:r>
            <a:r>
              <a:rPr lang="en-GB" sz="1600" dirty="0" smtClean="0"/>
              <a:t>ISOLDE</a:t>
            </a:r>
          </a:p>
          <a:p>
            <a:pPr lvl="1"/>
            <a:r>
              <a:rPr lang="en-GB" sz="1600" dirty="0"/>
              <a:t>LIU MAD-X model in </a:t>
            </a:r>
            <a:r>
              <a:rPr lang="en-GB" sz="1600" dirty="0" smtClean="0"/>
              <a:t>repository</a:t>
            </a:r>
          </a:p>
          <a:p>
            <a:r>
              <a:rPr lang="en-GB" sz="1600" dirty="0" smtClean="0"/>
              <a:t>Conclusions </a:t>
            </a:r>
            <a:endParaRPr lang="en-GB" sz="1600" dirty="0"/>
          </a:p>
          <a:p>
            <a:pPr lvl="1"/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173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2434"/>
            <a:ext cx="8820472" cy="515367"/>
          </a:xfrm>
        </p:spPr>
        <p:txBody>
          <a:bodyPr/>
          <a:lstStyle/>
          <a:p>
            <a:r>
              <a:rPr lang="en-GB" dirty="0"/>
              <a:t>PSB ejection lines </a:t>
            </a:r>
            <a:r>
              <a:rPr lang="en-GB" dirty="0" smtClean="0"/>
              <a:t>review (</a:t>
            </a:r>
            <a:r>
              <a:rPr lang="en-US" dirty="0" smtClean="0"/>
              <a:t>24/09/2015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3214"/>
            <a:ext cx="8229600" cy="870470"/>
          </a:xfrm>
        </p:spPr>
        <p:txBody>
          <a:bodyPr>
            <a:normAutofit/>
          </a:bodyPr>
          <a:lstStyle/>
          <a:p>
            <a:r>
              <a:rPr lang="en-GB" sz="1600" dirty="0" smtClean="0"/>
              <a:t>In </a:t>
            </a:r>
            <a:r>
              <a:rPr lang="en-GB" sz="1600" dirty="0"/>
              <a:t>the PSB ejection lines </a:t>
            </a:r>
            <a:r>
              <a:rPr lang="en-GB" sz="1600" dirty="0" smtClean="0"/>
              <a:t>review (24/09/2015) we found a significant optics disagreement for the different lines (coming from the different weak focusing of the vertical dipoles). It is </a:t>
            </a:r>
            <a:r>
              <a:rPr lang="en-GB" sz="1600" b="1" dirty="0" smtClean="0">
                <a:solidFill>
                  <a:srgbClr val="FF0000"/>
                </a:solidFill>
              </a:rPr>
              <a:t>not possible to fully match the four BT_BTP lines to the PS</a:t>
            </a:r>
            <a:r>
              <a:rPr lang="en-GB" sz="1600" dirty="0" smtClean="0"/>
              <a:t>. 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156" y="1575985"/>
            <a:ext cx="3510300" cy="21743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650" y="3861893"/>
            <a:ext cx="3381313" cy="21697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8095" y="1566697"/>
            <a:ext cx="3376310" cy="21264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8557" y="3835377"/>
            <a:ext cx="3295386" cy="2099516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3635896" y="4991662"/>
            <a:ext cx="144016" cy="50405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750876" y="6143195"/>
            <a:ext cx="167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LHC optics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566748" y="6055283"/>
            <a:ext cx="2389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Fixed target (FT) optics</a:t>
            </a:r>
            <a:endParaRPr lang="en-GB" dirty="0"/>
          </a:p>
        </p:txBody>
      </p:sp>
      <p:sp>
        <p:nvSpPr>
          <p:cNvPr id="14" name="Down Arrow 13"/>
          <p:cNvSpPr/>
          <p:nvPr/>
        </p:nvSpPr>
        <p:spPr>
          <a:xfrm>
            <a:off x="7812360" y="4971840"/>
            <a:ext cx="144016" cy="50405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90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PSB ejection lines review (</a:t>
            </a:r>
            <a:r>
              <a:rPr lang="en-US" dirty="0"/>
              <a:t>24/09/2015</a:t>
            </a:r>
            <a:r>
              <a:rPr lang="en-GB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1679097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Therefore,  an emittance increase associated with it was found. 	</a:t>
            </a:r>
          </a:p>
          <a:p>
            <a:r>
              <a:rPr lang="en-GB" sz="1600" i="1" dirty="0"/>
              <a:t>	</a:t>
            </a:r>
            <a:r>
              <a:rPr lang="en-GB" sz="1600" i="1" dirty="0" smtClean="0"/>
              <a:t>action: optics rematch to reduce overall emittance increase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703214"/>
            <a:ext cx="8229600" cy="870470"/>
          </a:xfrm>
        </p:spPr>
        <p:txBody>
          <a:bodyPr>
            <a:normAutofit/>
          </a:bodyPr>
          <a:lstStyle/>
          <a:p>
            <a:r>
              <a:rPr lang="en-GB" sz="1600" dirty="0" smtClean="0"/>
              <a:t>In </a:t>
            </a:r>
            <a:r>
              <a:rPr lang="en-GB" sz="1600" dirty="0"/>
              <a:t>the PSB ejection lines </a:t>
            </a:r>
            <a:r>
              <a:rPr lang="en-GB" sz="1600" dirty="0" smtClean="0"/>
              <a:t>review (24/09/2015) we found a significant optics disagreement for the different lines (coming from the different weak focusing of the vertical dipoles). It is </a:t>
            </a:r>
            <a:r>
              <a:rPr lang="en-GB" sz="1600" b="1" dirty="0" smtClean="0">
                <a:solidFill>
                  <a:srgbClr val="FF0000"/>
                </a:solidFill>
              </a:rPr>
              <a:t>not possible to fully match the four BT_BTP lines to the PS</a:t>
            </a:r>
            <a:r>
              <a:rPr lang="en-GB" sz="1600" dirty="0" smtClean="0"/>
              <a:t>. </a:t>
            </a:r>
            <a:endParaRPr lang="en-GB" sz="1600" dirty="0"/>
          </a:p>
        </p:txBody>
      </p:sp>
      <p:cxnSp>
        <p:nvCxnSpPr>
          <p:cNvPr id="9" name="Elbow Connector 8"/>
          <p:cNvCxnSpPr/>
          <p:nvPr/>
        </p:nvCxnSpPr>
        <p:spPr>
          <a:xfrm>
            <a:off x="1524000" y="1968869"/>
            <a:ext cx="419708" cy="184184"/>
          </a:xfrm>
          <a:prstGeom prst="bentConnector3">
            <a:avLst>
              <a:gd name="adj1" fmla="val 743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974115" y="2692028"/>
            <a:ext cx="59741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Rematched the two optics: HI and LHC beams due to</a:t>
            </a:r>
          </a:p>
          <a:p>
            <a:r>
              <a:rPr lang="en-GB" sz="1600" dirty="0"/>
              <a:t>	-new magnetic </a:t>
            </a:r>
            <a:r>
              <a:rPr lang="en-GB" sz="1600" dirty="0" smtClean="0"/>
              <a:t>length </a:t>
            </a:r>
            <a:endParaRPr lang="en-GB" sz="1600" dirty="0"/>
          </a:p>
          <a:p>
            <a:r>
              <a:rPr lang="en-GB" sz="1600" dirty="0"/>
              <a:t>	-reduce emittance </a:t>
            </a:r>
            <a:r>
              <a:rPr lang="en-GB" sz="1600" dirty="0" smtClean="0"/>
              <a:t>growth</a:t>
            </a:r>
          </a:p>
          <a:p>
            <a:r>
              <a:rPr lang="en-GB" sz="1600" dirty="0" smtClean="0"/>
              <a:t>And keeping: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-maximum GFR / gradients for the quadrupoles already   	specified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4109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741" y="1127379"/>
            <a:ext cx="3179053" cy="25432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BTP: reason for two optics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86701" y="5918991"/>
            <a:ext cx="8102994" cy="587033"/>
          </a:xfrm>
        </p:spPr>
        <p:txBody>
          <a:bodyPr>
            <a:normAutofit/>
          </a:bodyPr>
          <a:lstStyle/>
          <a:p>
            <a:r>
              <a:rPr lang="en-GB" sz="1600" dirty="0" smtClean="0"/>
              <a:t>EDMS: 1557577. Study </a:t>
            </a:r>
            <a:r>
              <a:rPr lang="en-GB" sz="1600" dirty="0"/>
              <a:t>and Optimization of the PS Injection Septum Position and of the Injection Bump at 2.0 </a:t>
            </a:r>
            <a:r>
              <a:rPr lang="en-GB" sz="1600" dirty="0" smtClean="0"/>
              <a:t>GeV.</a:t>
            </a:r>
            <a:endParaRPr lang="en-GB" sz="1600" dirty="0"/>
          </a:p>
          <a:p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440" y="1127379"/>
            <a:ext cx="3093944" cy="2543242"/>
          </a:xfrm>
          <a:prstGeom prst="rect">
            <a:avLst/>
          </a:prstGeom>
        </p:spPr>
      </p:pic>
      <p:sp>
        <p:nvSpPr>
          <p:cNvPr id="13" name="Content Placeholder 7"/>
          <p:cNvSpPr txBox="1">
            <a:spLocks/>
          </p:cNvSpPr>
          <p:nvPr/>
        </p:nvSpPr>
        <p:spPr>
          <a:xfrm>
            <a:off x="1293339" y="671558"/>
            <a:ext cx="8229600" cy="709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HI beam: dedicated optics with reduced </a:t>
            </a:r>
            <a:r>
              <a:rPr lang="en-GB" sz="1600" dirty="0" err="1" smtClean="0"/>
              <a:t>betax</a:t>
            </a:r>
            <a:r>
              <a:rPr lang="en-GB" sz="1600" dirty="0" smtClean="0"/>
              <a:t> to </a:t>
            </a:r>
            <a:r>
              <a:rPr lang="en-GB" sz="1600" b="1" dirty="0" smtClean="0">
                <a:solidFill>
                  <a:srgbClr val="FF0000"/>
                </a:solidFill>
              </a:rPr>
              <a:t>reduce losses at injection.  </a:t>
            </a:r>
          </a:p>
          <a:p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 rot="1485330">
            <a:off x="505625" y="843722"/>
            <a:ext cx="114629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52D267"/>
                </a:solidFill>
              </a:rPr>
              <a:t>From PSB</a:t>
            </a:r>
            <a:endParaRPr lang="en-GB" b="1" dirty="0">
              <a:solidFill>
                <a:srgbClr val="52D267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86701" y="1291636"/>
            <a:ext cx="378783" cy="178971"/>
          </a:xfrm>
          <a:prstGeom prst="straightConnector1">
            <a:avLst/>
          </a:prstGeom>
          <a:ln w="63500">
            <a:solidFill>
              <a:srgbClr val="52D26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2974" y="1948390"/>
            <a:ext cx="1497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PS circulating beam (with bump)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14722" y="2973234"/>
            <a:ext cx="592164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7"/>
          <p:cNvSpPr txBox="1">
            <a:spLocks/>
          </p:cNvSpPr>
          <p:nvPr/>
        </p:nvSpPr>
        <p:spPr>
          <a:xfrm>
            <a:off x="1535349" y="3728806"/>
            <a:ext cx="7522060" cy="3282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/>
              <a:t>    FT </a:t>
            </a:r>
            <a:r>
              <a:rPr lang="en-GB" sz="1600" dirty="0"/>
              <a:t>beam </a:t>
            </a:r>
            <a:r>
              <a:rPr lang="en-GB" sz="1600" dirty="0" smtClean="0"/>
              <a:t>with FT optics	</a:t>
            </a:r>
            <a:r>
              <a:rPr lang="en-GB" sz="1600" dirty="0"/>
              <a:t> </a:t>
            </a:r>
            <a:r>
              <a:rPr lang="en-GB" sz="1600" dirty="0" smtClean="0"/>
              <a:t>                        FT </a:t>
            </a:r>
            <a:r>
              <a:rPr lang="en-GB" sz="1600" dirty="0"/>
              <a:t>beam </a:t>
            </a:r>
            <a:r>
              <a:rPr lang="en-GB" sz="1600" dirty="0" smtClean="0"/>
              <a:t>with FT optics</a:t>
            </a:r>
          </a:p>
          <a:p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312358" y="1980903"/>
            <a:ext cx="899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SMH42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103640" y="1973128"/>
            <a:ext cx="899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SMH42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1819992" y="4187042"/>
                <a:ext cx="5504015" cy="5620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GB" sz="1500" i="1">
                            <a:latin typeface="Cambria Math"/>
                          </a:rPr>
                          <m:t>𝑥</m:t>
                        </m:r>
                        <m:r>
                          <a:rPr lang="en-GB" sz="1500" i="1">
                            <a:latin typeface="Cambria Math"/>
                          </a:rPr>
                          <m:t>,</m:t>
                        </m:r>
                        <m:r>
                          <a:rPr lang="en-GB" sz="1500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GB" sz="1500" i="1">
                        <a:latin typeface="Cambria Math"/>
                      </a:rPr>
                      <m:t>=  </m:t>
                    </m:r>
                    <m:sSub>
                      <m:sSubPr>
                        <m:ctrlPr>
                          <a:rPr lang="en-GB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1500" i="1">
                            <a:latin typeface="Cambria Math"/>
                          </a:rPr>
                          <m:t>𝑠𝑖𝑔</m:t>
                        </m:r>
                      </m:sub>
                    </m:sSub>
                    <m:r>
                      <a:rPr lang="en-GB" sz="1500" i="1">
                        <a:latin typeface="Cambria Math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en-GB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500" i="1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1500" i="1">
                                    <a:latin typeface="Cambria Math"/>
                                  </a:rPr>
                                  <m:t>𝛽</m:t>
                                </m:r>
                              </m:sub>
                            </m:sSub>
                            <m:r>
                              <a:rPr lang="en-GB" sz="1500" i="1">
                                <a:latin typeface="Cambria Math"/>
                              </a:rPr>
                              <m:t>∙</m:t>
                            </m:r>
                            <m:r>
                              <a:rPr lang="en-GB" sz="1500" i="1"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GB" sz="1500" i="1">
                                <a:latin typeface="Cambria Math"/>
                              </a:rPr>
                              <m:t>𝑥</m:t>
                            </m:r>
                            <m:r>
                              <a:rPr lang="en-GB" sz="1500" i="1">
                                <a:latin typeface="Cambria Math"/>
                              </a:rPr>
                              <m:t>,</m:t>
                            </m:r>
                            <m:r>
                              <a:rPr lang="en-GB" sz="1500" i="1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GB" sz="1500" i="1">
                            <a:latin typeface="Cambria Math"/>
                          </a:rPr>
                          <m:t>∙</m:t>
                        </m:r>
                        <m:f>
                          <m:fPr>
                            <m:ctrlPr>
                              <a:rPr lang="en-GB" sz="15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500" i="1">
                                    <a:latin typeface="Cambria Math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GB" sz="1500" b="0" i="1" smtClean="0">
                                    <a:latin typeface="Cambria Math"/>
                                  </a:rPr>
                                  <m:t>𝑁</m:t>
                                </m:r>
                                <m:r>
                                  <a:rPr lang="en-GB" sz="1500" b="0" i="1" smtClean="0">
                                    <a:latin typeface="Cambria Math"/>
                                  </a:rPr>
                                  <m:t>;</m:t>
                                </m:r>
                                <m:r>
                                  <a:rPr lang="en-GB" sz="15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sz="15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1500" i="1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15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500" b="0" i="1" smtClean="0">
                                    <a:latin typeface="Cambria Math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en-GB" sz="1500" b="0" i="1" smtClean="0">
                                    <a:latin typeface="Cambria Math"/>
                                  </a:rPr>
                                  <m:t>𝑟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15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500" b="0" i="1" smtClean="0">
                                    <a:latin typeface="Cambria Math"/>
                                  </a:rPr>
                                  <m:t>β</m:t>
                                </m:r>
                              </m:e>
                              <m:sub>
                                <m:r>
                                  <a:rPr lang="en-GB" sz="1500" b="0" i="1" smtClean="0">
                                    <a:latin typeface="Cambria Math"/>
                                  </a:rPr>
                                  <m:t>𝑟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GB" sz="1500" b="0" i="1" smtClean="0">
                        <a:latin typeface="Cambria Math"/>
                      </a:rPr>
                      <m:t> +</m:t>
                    </m:r>
                  </m:oMath>
                </a14:m>
                <a:r>
                  <a:rPr lang="en-GB" sz="1500" dirty="0"/>
                  <a:t> </a:t>
                </a:r>
                <a:r>
                  <a:rPr lang="en-GB" sz="1500" dirty="0" smtClean="0"/>
                  <a:t>2</a:t>
                </a:r>
                <a:r>
                  <a:rPr lang="en-GB" sz="1500" i="0" dirty="0" smtClean="0">
                    <a:latin typeface="+mj-lt"/>
                  </a:rPr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b="0" i="1" dirty="0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GB" sz="15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GB" sz="1500" b="0" i="1" dirty="0" smtClean="0">
                            <a:latin typeface="Cambria Math"/>
                          </a:rPr>
                          <m:t>,</m:t>
                        </m:r>
                        <m:r>
                          <a:rPr lang="en-GB" sz="1500" b="0" i="1" dirty="0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500" b="0" i="0" dirty="0" smtClean="0">
                    <a:latin typeface="+mj-lt"/>
                    <a:sym typeface="Symbol"/>
                  </a:rPr>
                  <a:t>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500" b="0" i="1" dirty="0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en-GB" sz="1500" b="0" i="1" dirty="0" smtClean="0">
                            <a:latin typeface="Cambria Math"/>
                            <a:sym typeface="Symbol"/>
                          </a:rPr>
                          <m:t></m:t>
                        </m:r>
                        <m:r>
                          <a:rPr lang="en-GB" sz="1500" b="0" i="1" dirty="0" smtClean="0">
                            <a:latin typeface="Cambria Math"/>
                            <a:sym typeface="Symbol"/>
                          </a:rPr>
                          <m:t>𝑝</m:t>
                        </m:r>
                      </m:num>
                      <m:den>
                        <m:r>
                          <a:rPr lang="en-GB" sz="1500" b="0" i="1" dirty="0" smtClean="0">
                            <a:latin typeface="Cambria Math"/>
                            <a:sym typeface="Symbol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GB" sz="1500" b="0" i="0" dirty="0" smtClean="0">
                    <a:latin typeface="+mj-lt"/>
                  </a:rPr>
                  <a:t>|</a:t>
                </a:r>
                <a14:m>
                  <m:oMath xmlns:m="http://schemas.openxmlformats.org/officeDocument/2006/math">
                    <m:r>
                      <a:rPr lang="en-GB" sz="1500" b="0" i="0" smtClean="0">
                        <a:latin typeface="Cambria Math"/>
                      </a:rPr>
                      <m:t> </m:t>
                    </m:r>
                    <m:r>
                      <a:rPr lang="en-GB" sz="1500" b="0" i="1" smtClean="0">
                        <a:latin typeface="Cambria Math"/>
                      </a:rPr>
                      <m:t>+ </m:t>
                    </m:r>
                    <m:r>
                      <a:rPr lang="en-GB" sz="1500" i="1" smtClean="0">
                        <a:latin typeface="Cambria Math"/>
                      </a:rPr>
                      <m:t>𝐶𝑂</m:t>
                    </m:r>
                    <m:r>
                      <a:rPr lang="en-GB" sz="1500" i="1" smtClean="0">
                        <a:latin typeface="Cambria Math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en-GB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15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500" i="1">
                                    <a:latin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sz="15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sz="15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1500" i="1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500" i="1">
                                    <a:latin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sz="1500" b="0" i="1" smtClean="0">
                                    <a:latin typeface="Cambria Math"/>
                                  </a:rPr>
                                  <m:t>𝑀𝐴𝑋</m:t>
                                </m:r>
                                <m:r>
                                  <a:rPr lang="en-GB" sz="1500" b="0" i="1" smtClean="0">
                                    <a:latin typeface="Cambria Math"/>
                                  </a:rPr>
                                  <m:t>;</m:t>
                                </m:r>
                                <m:r>
                                  <a:rPr lang="en-GB" sz="15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sz="15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1500" b="0" i="1" smtClean="0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n-GB" sz="15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992" y="4187042"/>
                <a:ext cx="5504015" cy="56201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790820" y="4747889"/>
                <a:ext cx="2468960" cy="10831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1500" i="1">
                            <a:latin typeface="Cambria Math"/>
                          </a:rPr>
                          <m:t>𝑠𝑖𝑔</m:t>
                        </m:r>
                      </m:sub>
                    </m:sSub>
                  </m:oMath>
                </a14:m>
                <a:r>
                  <a:rPr lang="en-GB" sz="1500" dirty="0" smtClean="0"/>
                  <a:t>= 3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GB" sz="1500" i="1">
                            <a:latin typeface="Cambria Math"/>
                          </a:rPr>
                          <m:t>𝛽</m:t>
                        </m:r>
                      </m:sub>
                    </m:sSub>
                  </m:oMath>
                </a14:m>
                <a:r>
                  <a:rPr lang="en-GB" sz="1500" dirty="0" smtClean="0"/>
                  <a:t> = 1.2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GB" sz="1500" b="0" i="1" smtClean="0">
                            <a:latin typeface="Cambria Math"/>
                          </a:rPr>
                          <m:t>𝑁</m:t>
                        </m:r>
                        <m:r>
                          <a:rPr lang="en-GB" sz="1500" b="0" i="1" smtClean="0">
                            <a:latin typeface="Cambria Math"/>
                          </a:rPr>
                          <m:t>;</m:t>
                        </m:r>
                        <m:r>
                          <a:rPr lang="en-GB" sz="1500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1500" dirty="0" smtClean="0"/>
                  <a:t> = 10 </a:t>
                </a:r>
                <a:r>
                  <a:rPr lang="el-GR" sz="1500" dirty="0" smtClean="0"/>
                  <a:t>μ</a:t>
                </a:r>
                <a:r>
                  <a:rPr lang="en-GB" sz="1500" dirty="0" smtClean="0"/>
                  <a:t>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GB" sz="1500" i="1">
                            <a:latin typeface="Cambria Math"/>
                          </a:rPr>
                          <m:t>𝑁</m:t>
                        </m:r>
                        <m:r>
                          <a:rPr lang="en-GB" sz="1500" i="1">
                            <a:latin typeface="Cambria Math"/>
                          </a:rPr>
                          <m:t>;</m:t>
                        </m:r>
                        <m:r>
                          <a:rPr lang="en-GB" sz="15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GB" sz="1500" b="0" i="1" smtClean="0">
                        <a:latin typeface="Cambria Math"/>
                      </a:rPr>
                      <m:t>=</m:t>
                    </m:r>
                    <m:r>
                      <a:rPr lang="en-GB" sz="15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sz="1500" dirty="0"/>
                  <a:t> </a:t>
                </a:r>
                <a:r>
                  <a:rPr lang="el-GR" sz="1500" dirty="0" smtClean="0"/>
                  <a:t>μ</a:t>
                </a:r>
                <a:r>
                  <a:rPr lang="en-GB" sz="1500" dirty="0" smtClean="0"/>
                  <a:t>m</a:t>
                </a:r>
                <a:endParaRPr lang="en-GB" sz="15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0820" y="4747889"/>
                <a:ext cx="2468960" cy="1083117"/>
              </a:xfrm>
              <a:prstGeom prst="rect">
                <a:avLst/>
              </a:prstGeom>
              <a:blipFill rotWithShape="0">
                <a:blip r:embed="rId5"/>
                <a:stretch>
                  <a:fillRect t="-562" b="-33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133020" y="4747889"/>
                <a:ext cx="1941240" cy="1027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500" b="0" i="1" dirty="0" smtClean="0"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fPr>
                        <m:num>
                          <m:r>
                            <a:rPr lang="en-GB" sz="1500" b="0" i="1" dirty="0" smtClean="0">
                              <a:latin typeface="Cambria Math"/>
                              <a:sym typeface="Symbol"/>
                            </a:rPr>
                            <m:t></m:t>
                          </m:r>
                          <m:r>
                            <a:rPr lang="en-GB" sz="1500" b="0" i="1" dirty="0" smtClean="0">
                              <a:latin typeface="Cambria Math"/>
                              <a:sym typeface="Symbol"/>
                            </a:rPr>
                            <m:t>𝑝</m:t>
                          </m:r>
                        </m:num>
                        <m:den>
                          <m:r>
                            <a:rPr lang="en-GB" sz="1500" b="0" i="1" dirty="0" smtClean="0">
                              <a:latin typeface="Cambria Math"/>
                              <a:sym typeface="Symbol"/>
                            </a:rPr>
                            <m:t>𝑝</m:t>
                          </m:r>
                        </m:den>
                      </m:f>
                      <m:r>
                        <a:rPr lang="en-GB" sz="1500" b="0" i="0" dirty="0" smtClean="0">
                          <a:latin typeface="Cambria Math"/>
                          <a:sym typeface="Symbol"/>
                        </a:rPr>
                        <m:t>=1.35</m:t>
                      </m:r>
                      <m:sSup>
                        <m:sSupPr>
                          <m:ctrlPr>
                            <a:rPr lang="en-GB" sz="1500" b="0" i="1" dirty="0" smtClean="0"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sSupPr>
                        <m:e>
                          <m:r>
                            <a:rPr lang="en-GB" sz="1500" b="0" i="1" dirty="0" smtClean="0">
                              <a:latin typeface="Cambria Math"/>
                              <a:sym typeface="Symbol"/>
                            </a:rPr>
                            <m:t>𝑥</m:t>
                          </m:r>
                          <m:r>
                            <a:rPr lang="en-GB" sz="1500" b="0" i="1" dirty="0" smtClean="0">
                              <a:latin typeface="Cambria Math"/>
                              <a:sym typeface="Symbol"/>
                            </a:rPr>
                            <m:t>10</m:t>
                          </m:r>
                        </m:e>
                        <m:sup>
                          <m:r>
                            <a:rPr lang="en-GB" sz="1500" b="0" i="1" dirty="0" smtClean="0">
                              <a:latin typeface="Cambria Math"/>
                              <a:sym typeface="Symbol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GB" sz="1500" dirty="0" smtClean="0"/>
              </a:p>
              <a:p>
                <a:r>
                  <a:rPr lang="en-GB" sz="1500" i="1" dirty="0" smtClean="0"/>
                  <a:t>CO </a:t>
                </a:r>
                <a:r>
                  <a:rPr lang="en-GB" sz="1500" dirty="0" smtClean="0"/>
                  <a:t>= 3mm</a:t>
                </a:r>
              </a:p>
              <a:p>
                <a:r>
                  <a:rPr lang="en-GB" sz="1500" i="1" dirty="0" err="1" smtClean="0"/>
                  <a:t>E</a:t>
                </a:r>
                <a:r>
                  <a:rPr lang="en-GB" sz="1500" i="1" baseline="-25000" dirty="0" err="1" smtClean="0"/>
                  <a:t>k</a:t>
                </a:r>
                <a:r>
                  <a:rPr lang="en-GB" sz="1500" i="1" baseline="-25000" dirty="0" smtClean="0"/>
                  <a:t> </a:t>
                </a:r>
                <a:r>
                  <a:rPr lang="en-GB" sz="1500" dirty="0" smtClean="0"/>
                  <a:t>= 1.4 GeV</a:t>
                </a:r>
                <a:endParaRPr lang="en-GB" sz="15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3020" y="4747889"/>
                <a:ext cx="1941240" cy="1027141"/>
              </a:xfrm>
              <a:prstGeom prst="rect">
                <a:avLst/>
              </a:prstGeom>
              <a:blipFill rotWithShape="0">
                <a:blip r:embed="rId6"/>
                <a:stretch>
                  <a:fillRect l="-1258" b="-59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482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BTP rematched (</a:t>
            </a:r>
            <a:r>
              <a:rPr lang="en-GB" dirty="0" smtClean="0"/>
              <a:t>LHC beams)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6</a:t>
            </a:fld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356594"/>
              </p:ext>
            </p:extLst>
          </p:nvPr>
        </p:nvGraphicFramePr>
        <p:xfrm>
          <a:off x="439350" y="1178689"/>
          <a:ext cx="8539099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068804"/>
                <a:gridCol w="716542"/>
                <a:gridCol w="1003159"/>
                <a:gridCol w="859851"/>
                <a:gridCol w="931505"/>
                <a:gridCol w="859851"/>
                <a:gridCol w="926462"/>
                <a:gridCol w="948789"/>
              </a:tblGrid>
              <a:tr h="252028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betx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[m]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alfx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bety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[m]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alfy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Dx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[m]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Dpx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Dy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[m]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Dpy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PS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ring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dirty="0" smtClean="0"/>
                        <a:t>12.18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dirty="0" smtClean="0"/>
                        <a:t>-0.13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dirty="0" smtClean="0"/>
                        <a:t>22.16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dirty="0" smtClean="0"/>
                        <a:t>-0.03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dirty="0" smtClean="0"/>
                        <a:t>2.22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dirty="0" smtClean="0"/>
                        <a:t>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dirty="0" smtClean="0"/>
                        <a:t>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dirty="0" smtClean="0"/>
                        <a:t>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BT1_BTP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BT2_BTP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BT3_BTP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BT4_BTP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175413"/>
              </p:ext>
            </p:extLst>
          </p:nvPr>
        </p:nvGraphicFramePr>
        <p:xfrm>
          <a:off x="2123728" y="3529729"/>
          <a:ext cx="6030201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060"/>
                <a:gridCol w="995212"/>
                <a:gridCol w="1224136"/>
                <a:gridCol w="1080120"/>
                <a:gridCol w="1277673"/>
              </a:tblGrid>
              <a:tr h="176025">
                <a:tc>
                  <a:txBody>
                    <a:bodyPr/>
                    <a:lstStyle/>
                    <a:p>
                      <a:pPr marL="0" defTabSz="0"/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l-GR" sz="1600" b="0" dirty="0" smtClean="0">
                          <a:solidFill>
                            <a:schemeClr val="tx1"/>
                          </a:solidFill>
                        </a:rPr>
                        <a:t>Δ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) due to betatron mismatch [%]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l-GR" sz="1600" b="0" dirty="0" smtClean="0">
                          <a:solidFill>
                            <a:schemeClr val="tx1"/>
                          </a:solidFill>
                        </a:rPr>
                        <a:t>Δ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)  due to dispersion mismatch [%]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algn="ctr" defTabSz="0"/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Hor.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Ver.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Hor.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Ver.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007">
                <a:tc>
                  <a:txBody>
                    <a:bodyPr/>
                    <a:lstStyle/>
                    <a:p>
                      <a:pPr marL="0" algn="ctr" defTabSz="0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 Ring1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0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Ring2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0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Ring3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0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Ring4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0.61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0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1520" y="790004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Optics at injection: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27300" y="3563295"/>
            <a:ext cx="1538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Rel. Emittance growth: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8191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BTP rematched </a:t>
            </a:r>
            <a:r>
              <a:rPr lang="en-GB" dirty="0" smtClean="0"/>
              <a:t>(FT beams)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3213"/>
            <a:ext cx="8229600" cy="4958035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7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061038"/>
              </p:ext>
            </p:extLst>
          </p:nvPr>
        </p:nvGraphicFramePr>
        <p:xfrm>
          <a:off x="457199" y="1253002"/>
          <a:ext cx="8219257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7"/>
                <a:gridCol w="959741"/>
                <a:gridCol w="768451"/>
                <a:gridCol w="1008112"/>
                <a:gridCol w="703383"/>
                <a:gridCol w="880793"/>
                <a:gridCol w="720080"/>
                <a:gridCol w="864096"/>
                <a:gridCol w="936104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betx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[m]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alfx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bety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[m]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alfy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Dx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[m]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Dpx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Dy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[m]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Dpy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PS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ring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7.52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0.12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28.04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-0.27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2.83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0.11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0.00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0.00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BT1_BTP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8.04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0.07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28.29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-0.41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1.99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 -0.05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0.05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-0.03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BT2_BTP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7.86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-0.03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28.50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-0.40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1.98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-0.04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0.47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-0.01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BT3_BTP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6.34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-0.06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28.33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-0.41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1.97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-0.03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0.06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0.00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BT4_BTP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6.58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0.02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28.12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-0.41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1.98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-0.04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0.47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0.02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925992"/>
              </p:ext>
            </p:extLst>
          </p:nvPr>
        </p:nvGraphicFramePr>
        <p:xfrm>
          <a:off x="2051720" y="3573016"/>
          <a:ext cx="5976662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080120"/>
                <a:gridCol w="1123148"/>
                <a:gridCol w="1193009"/>
                <a:gridCol w="1212233"/>
              </a:tblGrid>
              <a:tr h="0"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l-GR" sz="1600" b="0" dirty="0" smtClean="0">
                          <a:solidFill>
                            <a:schemeClr val="tx1"/>
                          </a:solidFill>
                        </a:rPr>
                        <a:t>Δ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) due to betatron mismatch [%]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l-GR" sz="1600" b="0" dirty="0" smtClean="0">
                          <a:solidFill>
                            <a:schemeClr val="tx1"/>
                          </a:solidFill>
                        </a:rPr>
                        <a:t>Δ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)  due to dispersion mismatch [%]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Hor.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Ver.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Hor.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Ver.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 Ring1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0.35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0.88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8.36 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1.48 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Ring2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1.15 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0.78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7.61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0.68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Ring3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3.18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0.83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7.49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0.01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Ring4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1.37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smtClean="0">
                          <a:solidFill>
                            <a:schemeClr val="tx1"/>
                          </a:solidFill>
                        </a:rPr>
                        <a:t>0.94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8.26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0.99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3.18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0.94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8.36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1.48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40891" y="82385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Optics at injection: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23528" y="3612536"/>
            <a:ext cx="1538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Rel. Emittance growth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4940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BTP rematched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3213"/>
            <a:ext cx="8229600" cy="421531"/>
          </a:xfrm>
        </p:spPr>
        <p:txBody>
          <a:bodyPr>
            <a:normAutofit/>
          </a:bodyPr>
          <a:lstStyle/>
          <a:p>
            <a:r>
              <a:rPr lang="en-GB" sz="1600" dirty="0" smtClean="0"/>
              <a:t>Comparative </a:t>
            </a:r>
            <a:r>
              <a:rPr lang="en-GB" sz="1600" dirty="0"/>
              <a:t>Rel. Emittance growth (</a:t>
            </a:r>
            <a:r>
              <a:rPr lang="el-GR" sz="1600" dirty="0"/>
              <a:t>Δ</a:t>
            </a:r>
            <a:r>
              <a:rPr lang="az-Cyrl-AZ" sz="1600" dirty="0"/>
              <a:t>є</a:t>
            </a:r>
            <a:r>
              <a:rPr lang="en-GB" sz="1600" dirty="0"/>
              <a:t>/</a:t>
            </a:r>
            <a:r>
              <a:rPr lang="az-Cyrl-AZ" sz="1600" dirty="0"/>
              <a:t>є</a:t>
            </a:r>
            <a:r>
              <a:rPr lang="en-GB" sz="1600" dirty="0" smtClean="0"/>
              <a:t>) before/after </a:t>
            </a:r>
            <a:r>
              <a:rPr lang="en-GB" sz="1600" dirty="0" err="1" smtClean="0"/>
              <a:t>rematching</a:t>
            </a:r>
            <a:endParaRPr lang="en-GB" sz="1600" dirty="0" smtClean="0"/>
          </a:p>
          <a:p>
            <a:pPr lvl="1"/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8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047043"/>
              </p:ext>
            </p:extLst>
          </p:nvPr>
        </p:nvGraphicFramePr>
        <p:xfrm>
          <a:off x="971599" y="1065348"/>
          <a:ext cx="7056785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753"/>
                <a:gridCol w="1183608"/>
                <a:gridCol w="1152128"/>
                <a:gridCol w="1252939"/>
                <a:gridCol w="1411357"/>
              </a:tblGrid>
              <a:tr h="254628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l-GR" sz="1600" b="0" dirty="0" smtClean="0">
                          <a:solidFill>
                            <a:schemeClr val="tx1"/>
                          </a:solidFill>
                        </a:rPr>
                        <a:t>Δ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) for LHC beams [%]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l-GR" sz="1600" b="0" dirty="0" smtClean="0">
                          <a:solidFill>
                            <a:schemeClr val="tx1"/>
                          </a:solidFill>
                        </a:rPr>
                        <a:t>Δ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az-Cyrl-AZ" sz="1600" b="0" dirty="0" smtClean="0">
                          <a:solidFill>
                            <a:schemeClr val="tx1"/>
                          </a:solidFill>
                        </a:rPr>
                        <a:t>є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) for HI beams [%] 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537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hor.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ver.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hor.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ver.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betatron mismatch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2.3/1.3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0.0/0.0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2.0/3.2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0.0/0.9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dispersion mismatch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0.1/0.2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5.4/2.4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0.0/8.4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5.2/1.5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989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total mismatch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2.3/1.4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5.4/2.4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2/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8.9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5.2/1.75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3064628"/>
            <a:ext cx="6984776" cy="1496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For the LHC beams, the emittance increase has been reduced in both planes.</a:t>
            </a:r>
          </a:p>
          <a:p>
            <a:r>
              <a:rPr lang="en-GB" sz="1600" dirty="0" smtClean="0"/>
              <a:t>For the HI beams:</a:t>
            </a:r>
          </a:p>
          <a:p>
            <a:pPr lvl="3"/>
            <a:r>
              <a:rPr lang="en-GB" sz="1600" dirty="0" smtClean="0"/>
              <a:t> Reduced vertical emittance increase </a:t>
            </a:r>
          </a:p>
          <a:p>
            <a:pPr lvl="3"/>
            <a:r>
              <a:rPr lang="en-GB" sz="1600" dirty="0" smtClean="0"/>
              <a:t>horizontal emittance increase larger </a:t>
            </a:r>
          </a:p>
          <a:p>
            <a:pPr lvl="1"/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78588" y="4996812"/>
            <a:ext cx="7056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Relative increase in beam envelope: </a:t>
            </a:r>
            <a:r>
              <a:rPr lang="en-GB" sz="1600" dirty="0" smtClean="0">
                <a:solidFill>
                  <a:srgbClr val="FF0000"/>
                </a:solidFill>
              </a:rPr>
              <a:t>3.4 % </a:t>
            </a:r>
            <a:r>
              <a:rPr lang="en-GB" sz="1600" dirty="0" smtClean="0"/>
              <a:t>(hor.) and 0.8 % (ver.) 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75723" y="4502307"/>
            <a:ext cx="7056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Figure of merit for HI beams is not emittance increase but losses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0612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BTP rematched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LIU-PSB ejection lines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137D-A9AD-4663-A175-6A2701C96C3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668" y="3321524"/>
            <a:ext cx="2693381" cy="22139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6048" y="820238"/>
            <a:ext cx="2736304" cy="22222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7473" y="3485309"/>
            <a:ext cx="2761179" cy="221391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23528" y="764704"/>
            <a:ext cx="4752528" cy="54726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436096" y="2420888"/>
            <a:ext cx="3312368" cy="38164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561106" y="2492896"/>
            <a:ext cx="0" cy="1656184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1220" y="2262581"/>
            <a:ext cx="10685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Effect of hor. emittance increase for the HI optics: 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No effect on beam losses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05133" y="1303578"/>
            <a:ext cx="2401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FT optics better in terms of acceptance, even with the emittance increase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561106" y="5866130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HI beam with HI optics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931752" y="5868392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HI beam with LHC optics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4662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20783</TotalTime>
  <Words>1110</Words>
  <Application>Microsoft Office PowerPoint</Application>
  <PresentationFormat>On-screen Show (4:3)</PresentationFormat>
  <Paragraphs>340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Symbol</vt:lpstr>
      <vt:lpstr>Office Theme</vt:lpstr>
      <vt:lpstr>Update on PSB – PS optics studies</vt:lpstr>
      <vt:lpstr>Contents</vt:lpstr>
      <vt:lpstr>PSB ejection lines review (24/09/2015)</vt:lpstr>
      <vt:lpstr>PSB ejection lines review (24/09/2015)</vt:lpstr>
      <vt:lpstr>BTP: reason for two optics</vt:lpstr>
      <vt:lpstr>BTP rematched (LHC beams)</vt:lpstr>
      <vt:lpstr>BTP rematched (FT beams)</vt:lpstr>
      <vt:lpstr>BTP rematched</vt:lpstr>
      <vt:lpstr>BTP rematched</vt:lpstr>
      <vt:lpstr>Other things</vt:lpstr>
      <vt:lpstr>Other things: impact of new optics in BTY </vt:lpstr>
      <vt:lpstr>Other things: LIU MAD-X model in repository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José L. Abelleira Fernández</dc:creator>
  <cp:lastModifiedBy>Jose Abelleira</cp:lastModifiedBy>
  <cp:revision>2752</cp:revision>
  <cp:lastPrinted>2015-09-24T07:28:56Z</cp:lastPrinted>
  <dcterms:created xsi:type="dcterms:W3CDTF">2014-01-02T11:37:38Z</dcterms:created>
  <dcterms:modified xsi:type="dcterms:W3CDTF">2016-01-19T14:49:28Z</dcterms:modified>
  <cp:contentStatus/>
</cp:coreProperties>
</file>