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324" r:id="rId3"/>
    <p:sldId id="325" r:id="rId4"/>
    <p:sldId id="32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1" autoAdjust="0"/>
    <p:restoredTop sz="97349" autoAdjust="0"/>
  </p:normalViewPr>
  <p:slideViewPr>
    <p:cSldViewPr snapToGrid="0">
      <p:cViewPr varScale="1">
        <p:scale>
          <a:sx n="88" d="100"/>
          <a:sy n="88" d="100"/>
        </p:scale>
        <p:origin x="9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benedet\AppData\Local\Microsoft\Windows\Temporary%20Internet%20Files\Content.Outlook\LDYNLTWY\xAnthon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4843308722413"/>
          <c:y val="4.5449454827814643E-2"/>
          <c:w val="0.79456486349813316"/>
          <c:h val="0.8016440688089834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Qy</c:v>
                </c:pt>
              </c:strCache>
            </c:strRef>
          </c:tx>
          <c:spPr>
            <a:ln w="25400" cap="flat" cmpd="sng" algn="ctr">
              <a:noFill/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8"/>
            <c:spPr>
              <a:gradFill rotWithShape="1">
                <a:gsLst>
                  <a:gs pos="0">
                    <a:schemeClr val="accent1">
                      <a:tint val="50000"/>
                      <a:satMod val="300000"/>
                    </a:schemeClr>
                  </a:gs>
                  <a:gs pos="35000">
                    <a:schemeClr val="accent1">
                      <a:tint val="37000"/>
                      <a:satMod val="30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dLbls>
            <c:dLbl>
              <c:idx val="0"/>
              <c:layout>
                <c:manualLayout>
                  <c:x val="-1.825968299597714E-2"/>
                  <c:y val="3.473670315686797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“nominal”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915982011502598"/>
                      <c:h val="8.4355238379028016E-2"/>
                    </c:manualLayout>
                  </c15:layout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(</a:t>
                    </a:r>
                    <a:fld id="{DB7308DE-57BC-44D2-8588-1CE5AF4CCDD9}" type="YVALUE">
                      <a:rPr lang="en-US"/>
                      <a:pPr/>
                      <a:t>[Y VALUE]</a:t>
                    </a:fld>
                    <a:r>
                      <a:rPr lang="en-US"/>
                      <a:t>,</a:t>
                    </a:r>
                    <a:r>
                      <a:rPr lang="en-US" baseline="0"/>
                      <a:t> 4.20)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936896461801469"/>
                      <c:h val="0.1602482577692779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rnd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Sheet2!$D$23:$D$27</c:f>
              <c:numCache>
                <c:formatCode>0.00</c:formatCode>
                <c:ptCount val="5"/>
                <c:pt idx="0">
                  <c:v>4.1760000000000002</c:v>
                </c:pt>
                <c:pt idx="1">
                  <c:v>4.1539999999999999</c:v>
                </c:pt>
                <c:pt idx="2">
                  <c:v>4.1959999999999997</c:v>
                </c:pt>
                <c:pt idx="3">
                  <c:v>4.133</c:v>
                </c:pt>
                <c:pt idx="4">
                  <c:v>4.2</c:v>
                </c:pt>
              </c:numCache>
            </c:numRef>
          </c:xVal>
          <c:yVal>
            <c:numRef>
              <c:f>Sheet2!$E$23:$E$27</c:f>
              <c:numCache>
                <c:formatCode>0.00</c:formatCode>
                <c:ptCount val="5"/>
                <c:pt idx="0">
                  <c:v>4.17</c:v>
                </c:pt>
                <c:pt idx="1">
                  <c:v>4.1340000000000003</c:v>
                </c:pt>
                <c:pt idx="2">
                  <c:v>4.0910000000000002</c:v>
                </c:pt>
                <c:pt idx="3">
                  <c:v>4.2130000000000001</c:v>
                </c:pt>
                <c:pt idx="4">
                  <c:v>4.2</c:v>
                </c:pt>
              </c:numCache>
            </c:numRef>
          </c:yVal>
          <c:smooth val="0"/>
        </c:ser>
        <c:ser>
          <c:idx val="1"/>
          <c:order val="1"/>
          <c:spPr>
            <a:ln w="9525" cap="flat" cmpd="sng" algn="ctr">
              <a:solidFill>
                <a:schemeClr val="accent2">
                  <a:alpha val="70000"/>
                </a:schemeClr>
              </a:solidFill>
              <a:prstDash val="sysDot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marker>
            <c:symbol val="circle"/>
            <c:size val="5"/>
            <c:spPr>
              <a:gradFill rotWithShape="1">
                <a:gsLst>
                  <a:gs pos="0">
                    <a:schemeClr val="accent2">
                      <a:tint val="50000"/>
                      <a:satMod val="300000"/>
                    </a:schemeClr>
                  </a:gs>
                  <a:gs pos="35000">
                    <a:schemeClr val="accent2">
                      <a:tint val="37000"/>
                      <a:satMod val="300000"/>
                    </a:schemeClr>
                  </a:gs>
                  <a:gs pos="100000">
                    <a:schemeClr val="accent2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marker>
          <c:xVal>
            <c:numRef>
              <c:f>Sheet2!$B$13:$B$14</c:f>
              <c:numCache>
                <c:formatCode>General</c:formatCode>
                <c:ptCount val="2"/>
                <c:pt idx="0">
                  <c:v>4</c:v>
                </c:pt>
                <c:pt idx="1">
                  <c:v>4.5</c:v>
                </c:pt>
              </c:numCache>
            </c:numRef>
          </c:xVal>
          <c:yVal>
            <c:numRef>
              <c:f>Sheet2!$C$13:$C$14</c:f>
              <c:numCache>
                <c:formatCode>General</c:formatCode>
                <c:ptCount val="2"/>
                <c:pt idx="0">
                  <c:v>4</c:v>
                </c:pt>
                <c:pt idx="1">
                  <c:v>4.5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337072"/>
        <c:axId val="166126416"/>
      </c:scatterChart>
      <c:valAx>
        <c:axId val="165337072"/>
        <c:scaling>
          <c:orientation val="minMax"/>
          <c:max val="4.3"/>
          <c:min val="4.0999999999999996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126416"/>
        <c:crosses val="autoZero"/>
        <c:crossBetween val="midCat"/>
      </c:valAx>
      <c:valAx>
        <c:axId val="166126416"/>
        <c:scaling>
          <c:orientation val="minMax"/>
          <c:max val="4.3"/>
          <c:min val="4.0999999999999996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337072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52644-2D44-49C0-8F41-F80900A8746C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7608B-9894-4EA7-8673-88241055750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471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7608B-9894-4EA7-8673-88241055750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369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182112" cy="24323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8166" y="6450940"/>
            <a:ext cx="2422634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LIU-PSB meeting 19/1/2016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0510" y="6450940"/>
            <a:ext cx="385340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Quadrupoles Trims at 2 GeV – Tunes @ extraction 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89076" y="6450940"/>
            <a:ext cx="1497724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 smtClean="0"/>
              <a:t>E. Benedetto</a:t>
            </a:r>
            <a:endParaRPr lang="en-GB" dirty="0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212976"/>
            <a:ext cx="7772400" cy="11075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Quadrupoles </a:t>
            </a:r>
            <a:r>
              <a:rPr lang="en-US" dirty="0"/>
              <a:t>trims for 2 GeV operation – Tunes @ extraction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51844"/>
            <a:ext cx="9144000" cy="1752600"/>
          </a:xfrm>
        </p:spPr>
        <p:txBody>
          <a:bodyPr/>
          <a:lstStyle/>
          <a:p>
            <a:r>
              <a:rPr lang="en-US" dirty="0" smtClean="0"/>
              <a:t>E. Benedetto</a:t>
            </a:r>
          </a:p>
          <a:p>
            <a:endParaRPr lang="en-GB" dirty="0" smtClean="0"/>
          </a:p>
          <a:p>
            <a:r>
              <a:rPr lang="en-US" sz="1800" dirty="0"/>
              <a:t>LIU-PSB meeting 19/01/2016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658" y="817029"/>
            <a:ext cx="5096827" cy="381335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LIU-PSB meeting 19/1/2016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Quadrupoles Trims at 2 GeV – Tunes @ extraction 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E. Benedetto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79483" y="2269292"/>
            <a:ext cx="278672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LIU-PSB meeting 5/11/2015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070243"/>
              </p:ext>
            </p:extLst>
          </p:nvPr>
        </p:nvGraphicFramePr>
        <p:xfrm>
          <a:off x="168166" y="4697627"/>
          <a:ext cx="855726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669"/>
                <a:gridCol w="2880071"/>
                <a:gridCol w="3822520"/>
              </a:tblGrid>
              <a:tr h="29581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Magnet / Circuit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2.0 GeV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[Margin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5.6 kA + 5%] </a:t>
                      </a:r>
                      <a:r>
                        <a:rPr lang="en-GB" sz="1400" dirty="0" smtClean="0"/>
                        <a:t>Integrated Field</a:t>
                      </a:r>
                      <a:r>
                        <a:rPr lang="en-GB" sz="1400" baseline="0" dirty="0" smtClean="0"/>
                        <a:t> / Gradient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2.0 GeV MPS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 or TRIM Current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[Margin 5.6kA + 5%]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9581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Bending Outer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1.824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 Tm  </a:t>
                      </a:r>
                      <a:r>
                        <a:rPr lang="en-GB" sz="1400" baseline="0" dirty="0" smtClean="0"/>
                        <a:t>[1.893 Tm]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5350 A  </a:t>
                      </a:r>
                      <a:r>
                        <a:rPr lang="en-GB" sz="1400" dirty="0" smtClean="0"/>
                        <a:t>[5572 A]</a:t>
                      </a:r>
                      <a:endParaRPr lang="en-GB" sz="1400" dirty="0"/>
                    </a:p>
                  </a:txBody>
                  <a:tcPr/>
                </a:tc>
              </a:tr>
              <a:tr h="29581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Bending Inner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1.824 Tm  </a:t>
                      </a:r>
                      <a:r>
                        <a:rPr lang="en-GB" sz="1400" dirty="0" smtClean="0"/>
                        <a:t>[1.893 Tm]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5280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 A  </a:t>
                      </a:r>
                      <a:r>
                        <a:rPr lang="en-GB" sz="1400" baseline="0" dirty="0" smtClean="0"/>
                        <a:t>[5487 A]</a:t>
                      </a:r>
                      <a:endParaRPr lang="en-GB" sz="1400" dirty="0"/>
                    </a:p>
                  </a:txBody>
                  <a:tcPr/>
                </a:tc>
              </a:tr>
              <a:tr h="29581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6.758 T/m </a:t>
                      </a:r>
                      <a:r>
                        <a:rPr lang="en-GB" sz="1400" dirty="0" smtClean="0"/>
                        <a:t>[6.716 &lt;&gt; 7.060 T/m]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Bending Outer </a:t>
                      </a:r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-446 A </a:t>
                      </a:r>
                      <a:r>
                        <a:rPr lang="en-GB" sz="1400" dirty="0" smtClean="0"/>
                        <a:t>[-718 &lt;&gt; -469 A] </a:t>
                      </a:r>
                      <a:endParaRPr lang="en-GB" sz="1400" dirty="0"/>
                    </a:p>
                  </a:txBody>
                  <a:tcPr/>
                </a:tc>
              </a:tr>
              <a:tr h="29581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B050"/>
                          </a:solidFill>
                        </a:rPr>
                        <a:t>-6.841 T/m</a:t>
                      </a:r>
                      <a:r>
                        <a:rPr lang="en-GB" sz="1400" dirty="0" smtClean="0"/>
                        <a:t> [-6.799</a:t>
                      </a:r>
                      <a:r>
                        <a:rPr lang="en-GB" sz="1400" baseline="0" dirty="0" smtClean="0"/>
                        <a:t> &lt;&gt; -7.15 T/m]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Bending</a:t>
                      </a:r>
                      <a:r>
                        <a:rPr lang="en-GB" sz="1400" baseline="0" dirty="0" smtClean="0"/>
                        <a:t> Inner </a:t>
                      </a:r>
                      <a:r>
                        <a:rPr lang="en-GB" sz="1400" baseline="0" dirty="0" smtClean="0">
                          <a:solidFill>
                            <a:srgbClr val="00B050"/>
                          </a:solidFill>
                        </a:rPr>
                        <a:t>-290 A 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GB" sz="1400" baseline="0" dirty="0" smtClean="0"/>
                        <a:t>-540 &lt;&gt; -284 A]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499045" y="5054006"/>
            <a:ext cx="264495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Newborough</a:t>
            </a:r>
            <a:r>
              <a:rPr lang="en-US" dirty="0" smtClean="0"/>
              <a:t>, 13/11/15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63688" y="-126805"/>
            <a:ext cx="6923112" cy="1143000"/>
          </a:xfrm>
        </p:spPr>
        <p:txBody>
          <a:bodyPr/>
          <a:lstStyle/>
          <a:p>
            <a:pPr algn="l"/>
            <a:r>
              <a:rPr lang="en-US" dirty="0" smtClean="0"/>
              <a:t>Input from A. </a:t>
            </a:r>
            <a:r>
              <a:rPr lang="en-US" dirty="0" err="1" smtClean="0"/>
              <a:t>Newborough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655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-137955"/>
            <a:ext cx="692311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Tunes @ 2 GeV extraction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meeting 19/1/2016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Quadrupoles Trims at 2 GeV – Tunes @ extraction 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E. Benedetto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144980"/>
              </p:ext>
            </p:extLst>
          </p:nvPr>
        </p:nvGraphicFramePr>
        <p:xfrm>
          <a:off x="4671986" y="833633"/>
          <a:ext cx="4298713" cy="302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37306"/>
              </p:ext>
            </p:extLst>
          </p:nvPr>
        </p:nvGraphicFramePr>
        <p:xfrm>
          <a:off x="168166" y="3776082"/>
          <a:ext cx="6911555" cy="2704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3444"/>
                <a:gridCol w="1273519"/>
                <a:gridCol w="1373214"/>
                <a:gridCol w="925597"/>
                <a:gridCol w="895781"/>
              </a:tblGrid>
              <a:tr h="593171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QF gradient (T/m)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QD gradient (T/m)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Qx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Qy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“nominal” for dimensioning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6.758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-6.841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Margin (5.6kA+5%)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6.716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-6.799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4.15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4.13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QF nominal + QD margin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6.758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-6.799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QF margin + QD nominal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6.716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-6.841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WP = (</a:t>
                      </a:r>
                      <a:r>
                        <a:rPr lang="en-GB" sz="1600" u="none" strike="noStrike" dirty="0">
                          <a:effectLst/>
                        </a:rPr>
                        <a:t>4.20, 4.20)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6.800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-6.879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WP = (</a:t>
                      </a:r>
                      <a:r>
                        <a:rPr lang="en-GB" sz="1600" u="none" strike="noStrike" dirty="0">
                          <a:effectLst/>
                        </a:rPr>
                        <a:t>4.19, 4.19)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6.783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-6.865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4.19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4.19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1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 Trim (max tune)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-7.150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449810" y="175267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094056" y="3597663"/>
            <a:ext cx="443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8166" y="1418473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Going to higher tunes is always possible: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smaller current in the Trims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There is good </a:t>
            </a:r>
            <a:r>
              <a:rPr lang="en-US" dirty="0" smtClean="0">
                <a:sym typeface="Wingdings" panose="05000000000000000000" pitchFamily="2" charset="2"/>
              </a:rPr>
              <a:t>margin provided that we keep a similar working point as </a:t>
            </a:r>
            <a:r>
              <a:rPr lang="en-US" smtClean="0">
                <a:sym typeface="Wingdings" panose="05000000000000000000" pitchFamily="2" charset="2"/>
              </a:rPr>
              <a:t>of today.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39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small post-it…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meeting 19/1/2016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Quadrupoles Trims at 2 GeV – Tunes @ extraction 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smtClean="0"/>
              <a:t>E. Benedetto</a:t>
            </a:r>
            <a:endParaRPr lang="en-GB" dirty="0"/>
          </a:p>
        </p:txBody>
      </p:sp>
      <p:sp>
        <p:nvSpPr>
          <p:cNvPr id="8" name="Moon 7"/>
          <p:cNvSpPr/>
          <p:nvPr/>
        </p:nvSpPr>
        <p:spPr>
          <a:xfrm rot="5400000">
            <a:off x="3480425" y="2688775"/>
            <a:ext cx="1349829" cy="5551713"/>
          </a:xfrm>
          <a:prstGeom prst="moon">
            <a:avLst>
              <a:gd name="adj" fmla="val 6129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5630" y="1937657"/>
            <a:ext cx="4397827" cy="3331030"/>
          </a:xfrm>
          <a:solidFill>
            <a:srgbClr val="FFFF00"/>
          </a:solidFill>
        </p:spPr>
        <p:txBody>
          <a:bodyPr anchor="t"/>
          <a:lstStyle/>
          <a:p>
            <a:pPr marL="0" indent="0">
              <a:buNone/>
            </a:pPr>
            <a:endParaRPr lang="en-US" sz="1200" dirty="0" smtClean="0">
              <a:latin typeface="Brush Script MT" panose="03060802040406070304" pitchFamily="66" charset="0"/>
            </a:endParaRPr>
          </a:p>
          <a:p>
            <a:pPr marL="0" indent="0">
              <a:buNone/>
            </a:pPr>
            <a:r>
              <a:rPr lang="en-US" dirty="0" smtClean="0">
                <a:latin typeface="Brush Script MT" panose="03060802040406070304" pitchFamily="66" charset="0"/>
              </a:rPr>
              <a:t>Need to update the </a:t>
            </a:r>
            <a:r>
              <a:rPr lang="en-US" i="1" dirty="0" smtClean="0"/>
              <a:t>Q</a:t>
            </a:r>
            <a:r>
              <a:rPr lang="en-US" dirty="0" smtClean="0"/>
              <a:t> </a:t>
            </a:r>
            <a:r>
              <a:rPr lang="en-US" dirty="0" smtClean="0">
                <a:latin typeface="Brush Script MT" panose="03060802040406070304" pitchFamily="66" charset="0"/>
              </a:rPr>
              <a:t>editor to take into account new MPS: inner/outer coils will be powered independently  </a:t>
            </a:r>
            <a:endParaRPr lang="en-GB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765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52332</TotalTime>
  <Words>331</Words>
  <Application>Microsoft Office PowerPoint</Application>
  <PresentationFormat>On-screen Show (4:3)</PresentationFormat>
  <Paragraphs>83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Brush Script MT</vt:lpstr>
      <vt:lpstr>Calibri</vt:lpstr>
      <vt:lpstr>Wingdings</vt:lpstr>
      <vt:lpstr>Office Theme</vt:lpstr>
      <vt:lpstr>Quadrupoles trims for 2 GeV operation – Tunes @ extraction</vt:lpstr>
      <vt:lpstr>Input from A. Newborough</vt:lpstr>
      <vt:lpstr>Tunes @ 2 GeV extraction</vt:lpstr>
      <vt:lpstr>A small post-it…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BSW Chicane magnets</dc:title>
  <dc:creator>borburgh</dc:creator>
  <cp:lastModifiedBy>Elena Benedetto</cp:lastModifiedBy>
  <cp:revision>757</cp:revision>
  <dcterms:created xsi:type="dcterms:W3CDTF">2011-11-02T08:23:08Z</dcterms:created>
  <dcterms:modified xsi:type="dcterms:W3CDTF">2016-01-19T14:27:02Z</dcterms:modified>
</cp:coreProperties>
</file>