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  <p:sldMasterId id="2147483660" r:id="rId3"/>
  </p:sldMasterIdLst>
  <p:notesMasterIdLst>
    <p:notesMasterId r:id="rId21"/>
  </p:notesMasterIdLst>
  <p:sldIdLst>
    <p:sldId id="256" r:id="rId4"/>
    <p:sldId id="260" r:id="rId5"/>
    <p:sldId id="262" r:id="rId6"/>
    <p:sldId id="261" r:id="rId7"/>
    <p:sldId id="263" r:id="rId8"/>
    <p:sldId id="275" r:id="rId9"/>
    <p:sldId id="268" r:id="rId10"/>
    <p:sldId id="264" r:id="rId11"/>
    <p:sldId id="265" r:id="rId12"/>
    <p:sldId id="266" r:id="rId13"/>
    <p:sldId id="267" r:id="rId14"/>
    <p:sldId id="269" r:id="rId15"/>
    <p:sldId id="270" r:id="rId16"/>
    <p:sldId id="271" r:id="rId17"/>
    <p:sldId id="273" r:id="rId18"/>
    <p:sldId id="274" r:id="rId19"/>
    <p:sldId id="272" r:id="rId20"/>
  </p:sldIdLst>
  <p:sldSz cx="8640763" cy="6483350"/>
  <p:notesSz cx="6858000" cy="9144000"/>
  <p:defaultTextStyle>
    <a:defPPr>
      <a:defRPr lang="en-US"/>
    </a:defPPr>
    <a:lvl1pPr marL="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432100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8641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2962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17283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2160499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25925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30246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3456798" algn="l" defTabSz="432100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2">
          <p15:clr>
            <a:srgbClr val="A4A3A4"/>
          </p15:clr>
        </p15:guide>
        <p15:guide id="2" pos="27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930" y="108"/>
      </p:cViewPr>
      <p:guideLst>
        <p:guide orient="horz" pos="2042"/>
        <p:guide pos="272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60500-4D42-4A9A-8114-5CBE01496DB2}" type="datetimeFigureOut">
              <a:rPr lang="en-GB" smtClean="0"/>
              <a:t>04/04/2016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3188" y="1143000"/>
            <a:ext cx="4111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699845-53C1-47E9-B00E-6DECA07308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169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371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473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340" y="1572770"/>
            <a:ext cx="8497252" cy="481768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500"/>
            </a:lvl1pPr>
            <a:lvl2pPr marL="702162" indent="-270062">
              <a:spcBef>
                <a:spcPts val="0"/>
              </a:spcBef>
              <a:buFont typeface="Arial" panose="020B0604020202020204" pitchFamily="34" charset="0"/>
              <a:buChar char="•"/>
              <a:defRPr lang="en-US" sz="2200" dirty="0" smtClean="0"/>
            </a:lvl2pPr>
            <a:lvl3pPr>
              <a:spcBef>
                <a:spcPts val="0"/>
              </a:spcBef>
              <a:defRPr sz="2000"/>
            </a:lvl3pPr>
            <a:lvl4pPr marL="1512349" indent="-216050">
              <a:spcBef>
                <a:spcPts val="0"/>
              </a:spcBef>
              <a:buFont typeface="Arial" panose="020B0604020202020204" pitchFamily="34" charset="0"/>
              <a:buChar char="•"/>
              <a:defRPr sz="1700"/>
            </a:lvl4pPr>
            <a:lvl5pPr marL="1944449" indent="-216050">
              <a:spcBef>
                <a:spcPts val="0"/>
              </a:spcBef>
              <a:buFont typeface="Arial" panose="020B0604020202020204" pitchFamily="34" charset="0"/>
              <a:buChar char="•"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707136" y="815071"/>
            <a:ext cx="7839456" cy="757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601904" y="6044375"/>
            <a:ext cx="19446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B64A50C-BE00-4ADB-9D14-8517381B87C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490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-1" y="815070"/>
            <a:ext cx="8640763" cy="566827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1206939" y="149763"/>
            <a:ext cx="5230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maarten.vandijk@physics.ox.ac.uk</a:t>
            </a:r>
          </a:p>
          <a:p>
            <a:pPr algn="ctr"/>
            <a:r>
              <a:rPr lang="en-GB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sneha.malde@physics.ox.ac.uk</a:t>
            </a:r>
            <a:endParaRPr lang="en-US" sz="1400" i="0" dirty="0" smtClean="0">
              <a:latin typeface="FoundrySterling-Book"/>
            </a:endParaRPr>
          </a:p>
        </p:txBody>
      </p:sp>
      <p:pic>
        <p:nvPicPr>
          <p:cNvPr id="15" name="Picture 14" descr="ox_small_cmyk_pos_rec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  <p:pic>
        <p:nvPicPr>
          <p:cNvPr id="6" name="Picture 11" descr="LOGO-ERC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3" y="59427"/>
            <a:ext cx="733091" cy="70142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942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 userDrawn="1"/>
        </p:nvSpPr>
        <p:spPr bwMode="auto">
          <a:xfrm>
            <a:off x="-1" y="815070"/>
            <a:ext cx="8640763" cy="56682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20" name="Picture 19" descr="ox_small_cmyk_pos_rec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-1" y="151537"/>
            <a:ext cx="2750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maarten.vandijk@physics.ox.ac.uk</a:t>
            </a:r>
          </a:p>
          <a:p>
            <a:pPr algn="ctr"/>
            <a:r>
              <a:rPr lang="en-GB" sz="14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sneha.malde@physics.ox.ac.uk</a:t>
            </a:r>
            <a:endParaRPr lang="en-US" sz="1400" i="0" dirty="0" smtClean="0">
              <a:latin typeface="FoundrySterling-Book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067158" y="43815"/>
            <a:ext cx="34812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i="1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Using TORCH for photon timing</a:t>
            </a:r>
            <a:br>
              <a:rPr lang="en-GB" sz="1400" b="0" i="1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400" b="0" i="1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First results from simulations and plans</a:t>
            </a:r>
          </a:p>
          <a:p>
            <a:pPr algn="ctr"/>
            <a:r>
              <a:rPr lang="en-GB" sz="1400" b="1" i="0" kern="1200" dirty="0" err="1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LHCb</a:t>
            </a:r>
            <a:r>
              <a:rPr lang="en-GB" sz="1400" b="1" i="0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 Theatre</a:t>
            </a:r>
            <a:r>
              <a:rPr lang="en-GB" sz="1400" b="1" i="0" kern="1200" baseline="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 of Dreams</a:t>
            </a:r>
            <a:endParaRPr lang="en-US" sz="1400" b="1" i="0" dirty="0" smtClean="0">
              <a:solidFill>
                <a:schemeClr val="bg1">
                  <a:lumMod val="65000"/>
                </a:schemeClr>
              </a:solidFill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104808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-1" y="815070"/>
            <a:ext cx="8640763" cy="56682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ox_small_cmyk_pos_rect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107" y="178883"/>
            <a:ext cx="1521068" cy="468528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-1" y="155139"/>
            <a:ext cx="23368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maarten.vandijk@physics.ox.ac.uk</a:t>
            </a:r>
          </a:p>
          <a:p>
            <a:pPr algn="ctr"/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sneha.malde@physics.ox.ac.uk</a:t>
            </a:r>
            <a:endParaRPr lang="en-US" sz="1200" i="0" dirty="0" smtClean="0">
              <a:latin typeface="FoundrySterling-Book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860334" y="44021"/>
            <a:ext cx="348123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i="1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Using TORCH for photon timing</a:t>
            </a:r>
            <a:br>
              <a:rPr lang="en-GB" sz="1400" b="0" i="1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400" b="0" i="1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First results from simulations and plans</a:t>
            </a:r>
          </a:p>
          <a:p>
            <a:pPr algn="ctr"/>
            <a:r>
              <a:rPr lang="en-GB" sz="1400" b="1" i="0" kern="1200" dirty="0" err="1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LHCb</a:t>
            </a:r>
            <a:r>
              <a:rPr lang="en-GB" sz="1400" b="1" i="0" kern="120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 Theatre</a:t>
            </a:r>
            <a:r>
              <a:rPr lang="en-GB" sz="1400" b="1" i="0" kern="1200" baseline="0" dirty="0" smtClean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 of Dreams</a:t>
            </a:r>
            <a:endParaRPr lang="en-US" sz="1400" b="1" i="0" dirty="0" smtClean="0">
              <a:solidFill>
                <a:schemeClr val="bg1">
                  <a:lumMod val="65000"/>
                </a:schemeClr>
              </a:solidFill>
              <a:latin typeface="FoundrySterling-Book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102350" y="6008688"/>
            <a:ext cx="194468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B64A50C-BE00-4ADB-9D14-8517381B87C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83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defTabSz="4321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75" indent="-324075" algn="l" defTabSz="432100" rtl="0" eaLnBrk="1" latinLnBrk="0" hangingPunct="1">
        <a:spcBef>
          <a:spcPct val="20000"/>
        </a:spcBef>
        <a:buFont typeface="Arial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2162" indent="-270062" algn="l" defTabSz="432100" rtl="0" eaLnBrk="1" latinLnBrk="0" hangingPunct="1">
        <a:spcBef>
          <a:spcPct val="20000"/>
        </a:spcBef>
        <a:buFont typeface="Arial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249" indent="-216050" algn="l" defTabSz="432100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349" indent="-216050" algn="l" defTabSz="432100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44449" indent="-216050" algn="l" defTabSz="432100" rtl="0" eaLnBrk="1" latinLnBrk="0" hangingPunct="1">
        <a:spcBef>
          <a:spcPct val="20000"/>
        </a:spcBef>
        <a:buFont typeface="Arial"/>
        <a:buChar char="»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65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086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407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72848" indent="-216050" algn="l" defTabSz="432100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2100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41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962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283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60499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925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246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56798" algn="l" defTabSz="432100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303" y="2016125"/>
            <a:ext cx="504028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FoundrySterling-Book"/>
              </a:rPr>
              <a:t>Using TORCH for photon timing</a:t>
            </a:r>
          </a:p>
          <a:p>
            <a:endParaRPr lang="en-US" sz="1400" dirty="0" smtClean="0">
              <a:solidFill>
                <a:schemeClr val="bg1"/>
              </a:solidFill>
              <a:latin typeface="FoundrySterling-Book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FoundrySterling-Book"/>
              </a:rPr>
              <a:t>First results from simulation and plans</a:t>
            </a:r>
          </a:p>
          <a:p>
            <a:endParaRPr lang="en-US" sz="1400" dirty="0">
              <a:solidFill>
                <a:schemeClr val="bg1"/>
              </a:solidFill>
              <a:latin typeface="FoundrySterling-Book"/>
            </a:endParaRPr>
          </a:p>
          <a:p>
            <a:endParaRPr lang="en-US" sz="1400" dirty="0" smtClean="0">
              <a:solidFill>
                <a:schemeClr val="bg1"/>
              </a:solidFill>
              <a:latin typeface="FoundrySterling-Book"/>
            </a:endParaRPr>
          </a:p>
          <a:p>
            <a:r>
              <a:rPr lang="en-US" sz="1400" dirty="0" err="1" smtClean="0">
                <a:solidFill>
                  <a:schemeClr val="bg1"/>
                </a:solidFill>
                <a:latin typeface="FoundrySterling-Book"/>
              </a:rPr>
              <a:t>LHCb</a:t>
            </a:r>
            <a:r>
              <a:rPr lang="en-US" sz="1400" dirty="0" smtClean="0">
                <a:solidFill>
                  <a:schemeClr val="bg1"/>
                </a:solidFill>
                <a:latin typeface="FoundrySterling-Book"/>
              </a:rPr>
              <a:t> “Theatre of Dreams” meeting</a:t>
            </a:r>
          </a:p>
          <a:p>
            <a:r>
              <a:rPr lang="en-US" sz="1400" i="1" dirty="0" smtClean="0">
                <a:solidFill>
                  <a:schemeClr val="bg1"/>
                </a:solidFill>
                <a:latin typeface="FoundrySterling-Book"/>
              </a:rPr>
              <a:t>April 6, 2016</a:t>
            </a:r>
            <a:endParaRPr lang="en-US" sz="1400" i="1" dirty="0">
              <a:solidFill>
                <a:schemeClr val="bg1"/>
              </a:solidFill>
              <a:latin typeface="FoundrySterling-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38277" y="4799267"/>
            <a:ext cx="34024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  <a:latin typeface="FoundrySterling-Book"/>
              </a:rPr>
              <a:t>M. van </a:t>
            </a:r>
            <a:r>
              <a:rPr lang="en-US" sz="4800" dirty="0" err="1" smtClean="0">
                <a:solidFill>
                  <a:schemeClr val="bg1"/>
                </a:solidFill>
                <a:latin typeface="FoundrySterling-Book"/>
              </a:rPr>
              <a:t>Dijk</a:t>
            </a:r>
            <a:r>
              <a:rPr lang="en-US" sz="4800" dirty="0" smtClean="0">
                <a:solidFill>
                  <a:schemeClr val="bg1"/>
                </a:solidFill>
                <a:latin typeface="FoundrySterling-Book"/>
              </a:rPr>
              <a:t/>
            </a:r>
            <a:br>
              <a:rPr lang="en-US" sz="4800" dirty="0" smtClean="0">
                <a:solidFill>
                  <a:schemeClr val="bg1"/>
                </a:solidFill>
                <a:latin typeface="FoundrySterling-Book"/>
              </a:rPr>
            </a:br>
            <a:r>
              <a:rPr lang="en-US" sz="4800" dirty="0" smtClean="0">
                <a:solidFill>
                  <a:schemeClr val="bg1"/>
                </a:solidFill>
                <a:latin typeface="FoundrySterling-Book"/>
              </a:rPr>
              <a:t>S. </a:t>
            </a:r>
            <a:r>
              <a:rPr lang="en-US" sz="4800" dirty="0" err="1" smtClean="0">
                <a:solidFill>
                  <a:schemeClr val="bg1"/>
                </a:solidFill>
                <a:latin typeface="FoundrySterling-Book"/>
              </a:rPr>
              <a:t>Malde</a:t>
            </a:r>
            <a:endParaRPr lang="en-US" sz="1400" i="1" dirty="0">
              <a:solidFill>
                <a:schemeClr val="bg1"/>
              </a:solidFill>
              <a:latin typeface="FoundrySterling-Book"/>
            </a:endParaRPr>
          </a:p>
        </p:txBody>
      </p:sp>
    </p:spTree>
    <p:extLst>
      <p:ext uri="{BB962C8B-B14F-4D97-AF65-F5344CB8AC3E}">
        <p14:creationId xmlns:p14="http://schemas.microsoft.com/office/powerpoint/2010/main" val="365331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339" y="1572770"/>
            <a:ext cx="3334556" cy="4817680"/>
          </a:xfrm>
        </p:spPr>
        <p:txBody>
          <a:bodyPr/>
          <a:lstStyle/>
          <a:p>
            <a:r>
              <a:rPr lang="en-GB" dirty="0" smtClean="0"/>
              <a:t>Considering a single photon energy gives “thin” Cherenkov ring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Ring is projected into hyperbola-like shape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Hyperbola-like shape is folded over on top of itself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Reflected parts arrive later in time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Pattern folding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939" y="1606573"/>
            <a:ext cx="5151428" cy="23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938" y="3992761"/>
            <a:ext cx="5151428" cy="23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13453" y="1867125"/>
            <a:ext cx="1755698" cy="6155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Monochromatic folded pattern</a:t>
            </a:r>
            <a:endParaRPr lang="en-GB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113453" y="4211701"/>
            <a:ext cx="1755698" cy="6155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Full-spectrum folded pattern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191882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Lead plate (1X</a:t>
            </a:r>
            <a:r>
              <a:rPr lang="en-GB" baseline="-25000" dirty="0" smtClean="0"/>
              <a:t>0</a:t>
            </a:r>
            <a:r>
              <a:rPr lang="en-GB" dirty="0" smtClean="0"/>
              <a:t>) placed in front of regular TORCH module</a:t>
            </a:r>
          </a:p>
          <a:p>
            <a:r>
              <a:rPr lang="en-GB" dirty="0" smtClean="0"/>
              <a:t>Tracks angled upwards (5</a:t>
            </a:r>
            <a:r>
              <a:rPr lang="en-GB" baseline="30000" dirty="0" smtClean="0"/>
              <a:t>o</a:t>
            </a:r>
            <a:r>
              <a:rPr lang="en-GB" dirty="0" smtClean="0"/>
              <a:t>) and about 80cm up to simulate tracks coming from IP</a:t>
            </a:r>
          </a:p>
          <a:p>
            <a:pPr lvl="4"/>
            <a:endParaRPr lang="en-GB" dirty="0" smtClean="0"/>
          </a:p>
          <a:p>
            <a:r>
              <a:rPr lang="en-GB" dirty="0" smtClean="0"/>
              <a:t>Time projection of detector pattern will be shown</a:t>
            </a:r>
          </a:p>
          <a:p>
            <a:pPr lvl="1"/>
            <a:r>
              <a:rPr lang="en-GB" dirty="0" smtClean="0"/>
              <a:t>Reflections off side arrive later</a:t>
            </a:r>
          </a:p>
          <a:p>
            <a:pPr lvl="1"/>
            <a:r>
              <a:rPr lang="en-GB" dirty="0" smtClean="0"/>
              <a:t>Within reflection, higher energy photons (higher refractive index) also arrive slightly later</a:t>
            </a:r>
          </a:p>
          <a:p>
            <a:pPr lvl="4"/>
            <a:endParaRPr lang="en-GB" dirty="0" smtClean="0"/>
          </a:p>
          <a:p>
            <a:r>
              <a:rPr lang="en-GB" dirty="0" smtClean="0"/>
              <a:t>Photon patterns will be shown for four cases</a:t>
            </a:r>
          </a:p>
          <a:p>
            <a:pPr lvl="1"/>
            <a:r>
              <a:rPr lang="en-GB" dirty="0" smtClean="0"/>
              <a:t>100 GeV/c </a:t>
            </a:r>
            <a:r>
              <a:rPr lang="en-GB" dirty="0" err="1" smtClean="0"/>
              <a:t>pions</a:t>
            </a:r>
            <a:r>
              <a:rPr lang="en-GB" dirty="0" smtClean="0"/>
              <a:t> – benchmarking what the pattern should look like</a:t>
            </a:r>
          </a:p>
          <a:p>
            <a:pPr lvl="1"/>
            <a:r>
              <a:rPr lang="en-GB" dirty="0" smtClean="0"/>
              <a:t>2, 5, 10 GeV photons</a:t>
            </a:r>
          </a:p>
          <a:p>
            <a:pPr lvl="1"/>
            <a:r>
              <a:rPr lang="en-GB" dirty="0" smtClean="0"/>
              <a:t>Higher energy photons create patterns very similar to 10 GeV</a:t>
            </a:r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with lead – photon patterns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01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err="1" smtClean="0"/>
              <a:t>Pions</a:t>
            </a:r>
            <a:r>
              <a:rPr lang="en-GB" sz="2800" dirty="0" smtClean="0"/>
              <a:t> (100 GeV/c)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1053" y="3152321"/>
            <a:ext cx="3377612" cy="32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296" y="3152321"/>
            <a:ext cx="3377616" cy="32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129" y="916396"/>
            <a:ext cx="452161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7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Photons (2 GeV)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800" y="918000"/>
            <a:ext cx="4521617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0000" y="3153600"/>
            <a:ext cx="3377615" cy="32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3600" y="3153600"/>
            <a:ext cx="3377615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5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Photons (5 GeV)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0000" y="3153600"/>
            <a:ext cx="3377616" cy="32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600" y="3153600"/>
            <a:ext cx="3377616" cy="32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8800" y="918000"/>
            <a:ext cx="4521617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85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3600" y="3153600"/>
            <a:ext cx="3377615" cy="3240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Photons (10 GeV)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8800" y="918000"/>
            <a:ext cx="4521617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0000" y="3153600"/>
            <a:ext cx="3377615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4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Run TORCH reconstruction on photons</a:t>
            </a:r>
          </a:p>
          <a:p>
            <a:pPr lvl="1"/>
            <a:r>
              <a:rPr lang="en-GB" dirty="0" smtClean="0"/>
              <a:t>Trade-off of quantity (number  of photons) versus quality (time resolution per photon)</a:t>
            </a:r>
          </a:p>
          <a:p>
            <a:pPr lvl="1"/>
            <a:r>
              <a:rPr lang="en-GB" dirty="0" smtClean="0"/>
              <a:t>Assess whether outcome is beneficial – and quantify</a:t>
            </a:r>
          </a:p>
          <a:p>
            <a:endParaRPr lang="en-GB" dirty="0" smtClean="0"/>
          </a:p>
          <a:p>
            <a:r>
              <a:rPr lang="en-GB" dirty="0" smtClean="0"/>
              <a:t>TORCH for assumes high quality tracking – not available for photons</a:t>
            </a:r>
          </a:p>
          <a:p>
            <a:pPr lvl="1"/>
            <a:r>
              <a:rPr lang="en-GB" dirty="0" smtClean="0"/>
              <a:t>Info from calorimeter enough? 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work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11652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err="1" smtClean="0"/>
              <a:t>Photoconversion</a:t>
            </a:r>
            <a:r>
              <a:rPr lang="en-GB" dirty="0" smtClean="0"/>
              <a:t> occurs for about 53% of photons using 1X</a:t>
            </a:r>
            <a:r>
              <a:rPr lang="en-GB" baseline="-25000" dirty="0" smtClean="0"/>
              <a:t>0</a:t>
            </a:r>
            <a:r>
              <a:rPr lang="en-GB" dirty="0" smtClean="0"/>
              <a:t> of lead in front of TORCH</a:t>
            </a:r>
          </a:p>
          <a:p>
            <a:endParaRPr lang="en-GB" dirty="0" smtClean="0"/>
          </a:p>
          <a:p>
            <a:r>
              <a:rPr lang="en-GB" dirty="0" smtClean="0"/>
              <a:t>Results in shower of electrons passing through TORCH</a:t>
            </a:r>
          </a:p>
          <a:p>
            <a:pPr lvl="1"/>
            <a:r>
              <a:rPr lang="en-GB" dirty="0" smtClean="0"/>
              <a:t>Distribution governed by multiple coulomb scattering</a:t>
            </a:r>
          </a:p>
          <a:p>
            <a:pPr lvl="1"/>
            <a:r>
              <a:rPr lang="en-GB" dirty="0" smtClean="0"/>
              <a:t>High light yield due to many particles</a:t>
            </a:r>
            <a:endParaRPr lang="en-GB" dirty="0"/>
          </a:p>
          <a:p>
            <a:endParaRPr lang="en-GB" dirty="0"/>
          </a:p>
          <a:p>
            <a:r>
              <a:rPr lang="en-GB" dirty="0"/>
              <a:t>Initial results look very </a:t>
            </a:r>
            <a:r>
              <a:rPr lang="en-GB" dirty="0" smtClean="0"/>
              <a:t>encouraging</a:t>
            </a:r>
          </a:p>
          <a:p>
            <a:pPr lvl="1"/>
            <a:r>
              <a:rPr lang="en-GB" dirty="0" smtClean="0"/>
              <a:t>As photon energy increases, already beyond 10 GeV the patterns highly resemble that of “regular” charged particles</a:t>
            </a:r>
          </a:p>
          <a:p>
            <a:pPr lvl="1"/>
            <a:r>
              <a:rPr lang="en-GB" dirty="0" smtClean="0"/>
              <a:t>Future work will assess more exactly how good this resemblance is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339" y="1572770"/>
            <a:ext cx="8497253" cy="481768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TORCH detector concept has been introduced</a:t>
            </a:r>
          </a:p>
          <a:p>
            <a:r>
              <a:rPr lang="en-GB" dirty="0" smtClean="0"/>
              <a:t>TORCH for photon </a:t>
            </a:r>
            <a:r>
              <a:rPr lang="en-GB" dirty="0" smtClean="0"/>
              <a:t>timing to discriminate between primary vertices</a:t>
            </a:r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r>
              <a:rPr lang="en-GB" dirty="0" err="1" smtClean="0"/>
              <a:t>Geant</a:t>
            </a:r>
            <a:r>
              <a:rPr lang="en-GB" dirty="0" smtClean="0"/>
              <a:t> simulation to assess feasibility</a:t>
            </a:r>
          </a:p>
          <a:p>
            <a:pPr lvl="1"/>
            <a:r>
              <a:rPr lang="en-GB" dirty="0" smtClean="0"/>
              <a:t>Lead plate standalone: </a:t>
            </a:r>
            <a:br>
              <a:rPr lang="en-GB" dirty="0" smtClean="0"/>
            </a:br>
            <a:r>
              <a:rPr lang="en-GB" dirty="0" smtClean="0"/>
              <a:t>		study high-energy photon shower</a:t>
            </a:r>
          </a:p>
          <a:p>
            <a:pPr lvl="1"/>
            <a:r>
              <a:rPr lang="en-GB" dirty="0" smtClean="0"/>
              <a:t>Lead plate in front of TORCH module:</a:t>
            </a:r>
            <a:br>
              <a:rPr lang="en-GB" dirty="0" smtClean="0"/>
            </a:br>
            <a:r>
              <a:rPr lang="en-GB" dirty="0" smtClean="0"/>
              <a:t>		simulate photon pattern on detectors</a:t>
            </a:r>
          </a:p>
          <a:p>
            <a:endParaRPr lang="en-GB" dirty="0" err="1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970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339" y="1572770"/>
            <a:ext cx="8591423" cy="4817680"/>
          </a:xfrm>
        </p:spPr>
        <p:txBody>
          <a:bodyPr/>
          <a:lstStyle/>
          <a:p>
            <a:r>
              <a:rPr lang="en-GB" dirty="0" smtClean="0"/>
              <a:t>TORCH placed in front of calorimeter</a:t>
            </a:r>
          </a:p>
          <a:p>
            <a:r>
              <a:rPr lang="en-GB" dirty="0" smtClean="0"/>
              <a:t>Lead plate in front of TORCH to convert high energy photon into </a:t>
            </a:r>
            <a:r>
              <a:rPr lang="en-GB" dirty="0" err="1" smtClean="0"/>
              <a:t>e</a:t>
            </a:r>
            <a:r>
              <a:rPr lang="en-GB" baseline="30000" dirty="0" err="1" smtClean="0"/>
              <a:t>+</a:t>
            </a:r>
            <a:r>
              <a:rPr lang="en-GB" dirty="0" err="1" smtClean="0"/>
              <a:t>e</a:t>
            </a:r>
            <a:r>
              <a:rPr lang="en-GB" baseline="30000" dirty="0" smtClean="0"/>
              <a:t>-</a:t>
            </a:r>
            <a:r>
              <a:rPr lang="en-GB" dirty="0" smtClean="0"/>
              <a:t> pairs</a:t>
            </a:r>
          </a:p>
          <a:p>
            <a:r>
              <a:rPr lang="en-GB" dirty="0" smtClean="0"/>
              <a:t>Combine Cherenkov photons from electron pair to time tag incoming photon</a:t>
            </a:r>
          </a:p>
          <a:p>
            <a:endParaRPr lang="en-GB" dirty="0"/>
          </a:p>
          <a:p>
            <a:r>
              <a:rPr lang="en-GB" dirty="0" smtClean="0"/>
              <a:t>Main questions</a:t>
            </a:r>
          </a:p>
          <a:p>
            <a:pPr lvl="1"/>
            <a:r>
              <a:rPr lang="en-GB" dirty="0" smtClean="0"/>
              <a:t>Conversion efficiency?</a:t>
            </a:r>
          </a:p>
          <a:p>
            <a:pPr lvl="1"/>
            <a:r>
              <a:rPr lang="en-GB" dirty="0" smtClean="0"/>
              <a:t>Opening angle of electron pair? Correlation with photon?</a:t>
            </a:r>
          </a:p>
          <a:p>
            <a:pPr lvl="1"/>
            <a:r>
              <a:rPr lang="en-GB" dirty="0" smtClean="0"/>
              <a:t>Shape of pattern in TORCH? Compare with regular patterns?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photon timing basics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7454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 smtClean="0"/>
              <a:t>Conversion efficiency: about 53% for 1 X</a:t>
            </a:r>
            <a:r>
              <a:rPr lang="en-GB" baseline="-25000" dirty="0" smtClean="0"/>
              <a:t>0 </a:t>
            </a:r>
            <a:r>
              <a:rPr lang="en-GB" dirty="0" smtClean="0"/>
              <a:t> of lead </a:t>
            </a:r>
          </a:p>
          <a:p>
            <a:r>
              <a:rPr lang="en-GB" dirty="0" smtClean="0"/>
              <a:t>Scales exponentially (7.5% @ 0.1X</a:t>
            </a:r>
            <a:r>
              <a:rPr lang="en-GB" baseline="-25000" dirty="0" smtClean="0"/>
              <a:t>0</a:t>
            </a:r>
            <a:r>
              <a:rPr lang="en-GB" dirty="0" smtClean="0"/>
              <a:t>, 32% @ 0.5X</a:t>
            </a:r>
            <a:r>
              <a:rPr lang="en-GB" baseline="-25000" dirty="0" smtClean="0"/>
              <a:t>0</a:t>
            </a:r>
            <a:r>
              <a:rPr lang="en-GB" dirty="0" smtClean="0"/>
              <a:t>, 79% @ 2X</a:t>
            </a:r>
            <a:r>
              <a:rPr lang="en-GB" baseline="-25000" dirty="0" smtClean="0"/>
              <a:t>0</a:t>
            </a:r>
            <a:r>
              <a:rPr lang="en-GB" dirty="0" smtClean="0"/>
              <a:t>)</a:t>
            </a:r>
          </a:p>
          <a:p>
            <a:r>
              <a:rPr lang="en-GB" dirty="0" smtClean="0"/>
              <a:t>Essentially independent of energy for region &gt;1GeV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Lead plate simulation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74" y="3399034"/>
            <a:ext cx="3095185" cy="30030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77186" y="2825911"/>
            <a:ext cx="3913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 smtClean="0"/>
              <a:t>Interaction cross section of photons in lead</a:t>
            </a:r>
            <a:br>
              <a:rPr lang="en-GB" sz="1600" i="1" dirty="0" smtClean="0"/>
            </a:br>
            <a:r>
              <a:rPr lang="en-GB" sz="1600" i="1" dirty="0" smtClean="0"/>
              <a:t>(PDG, “Passage of particles through matter”)</a:t>
            </a:r>
            <a:endParaRPr lang="en-GB" sz="16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3704444" y="2941326"/>
            <a:ext cx="479661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Observed conversion rate for 1X</a:t>
            </a:r>
            <a:r>
              <a:rPr lang="en-GB" i="1" baseline="-25000" dirty="0" smtClean="0"/>
              <a:t>0</a:t>
            </a:r>
            <a:r>
              <a:rPr lang="en-GB" i="1" dirty="0" smtClean="0"/>
              <a:t> of lead (5.6 mm)</a:t>
            </a:r>
            <a:endParaRPr lang="en-GB" i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5101" y="3410686"/>
            <a:ext cx="4383047" cy="2972413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12" idx="2"/>
          </p:cNvCxnSpPr>
          <p:nvPr/>
        </p:nvCxnSpPr>
        <p:spPr>
          <a:xfrm>
            <a:off x="2529336" y="4652107"/>
            <a:ext cx="65245" cy="5047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81207" y="4098109"/>
            <a:ext cx="1296258" cy="55399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500" dirty="0" smtClean="0"/>
              <a:t>Pair conversion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622340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340" y="1572770"/>
            <a:ext cx="4154360" cy="4817680"/>
          </a:xfrm>
        </p:spPr>
        <p:txBody>
          <a:bodyPr/>
          <a:lstStyle/>
          <a:p>
            <a:r>
              <a:rPr lang="en-GB" dirty="0" smtClean="0"/>
              <a:t>Particles created from initial pair conversion generate shower of </a:t>
            </a:r>
            <a:r>
              <a:rPr lang="en-GB" dirty="0" err="1" smtClean="0"/>
              <a:t>secondaries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Delta electrons (add ~20%)</a:t>
            </a:r>
            <a:br>
              <a:rPr lang="en-GB" dirty="0" smtClean="0"/>
            </a:br>
            <a:r>
              <a:rPr lang="en-GB" dirty="0" smtClean="0"/>
              <a:t>(not included in plot)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Radiated gammas</a:t>
            </a:r>
          </a:p>
          <a:p>
            <a:pPr lvl="1"/>
            <a:r>
              <a:rPr lang="en-GB" dirty="0" smtClean="0"/>
              <a:t>Further pair conversions</a:t>
            </a:r>
            <a:br>
              <a:rPr lang="en-GB" dirty="0" smtClean="0"/>
            </a:br>
            <a:endParaRPr lang="en-GB" dirty="0" smtClean="0"/>
          </a:p>
          <a:p>
            <a:pPr marL="432100" lvl="1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Secondaries</a:t>
            </a:r>
            <a:r>
              <a:rPr lang="en-GB" dirty="0" smtClean="0"/>
              <a:t> from interactions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764" y="2238374"/>
            <a:ext cx="4386828" cy="297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55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340" y="1572770"/>
            <a:ext cx="3915983" cy="4817680"/>
          </a:xfrm>
        </p:spPr>
        <p:txBody>
          <a:bodyPr/>
          <a:lstStyle/>
          <a:p>
            <a:r>
              <a:rPr lang="en-GB" dirty="0" smtClean="0"/>
              <a:t>Radial displacement at plate exit is measure for multiple Coulomb scatter</a:t>
            </a:r>
          </a:p>
          <a:p>
            <a:pPr lvl="1"/>
            <a:r>
              <a:rPr lang="en-GB" dirty="0" smtClean="0"/>
              <a:t>Only e</a:t>
            </a:r>
            <a:r>
              <a:rPr lang="en-GB" baseline="30000" dirty="0" smtClean="0"/>
              <a:t>+/-</a:t>
            </a:r>
            <a:r>
              <a:rPr lang="en-GB" dirty="0" smtClean="0"/>
              <a:t> pairs considered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Worse for lower energy parent photons</a:t>
            </a:r>
          </a:p>
          <a:p>
            <a:pPr lvl="2"/>
            <a:endParaRPr lang="en-GB" dirty="0"/>
          </a:p>
          <a:p>
            <a:r>
              <a:rPr lang="en-GB" dirty="0" smtClean="0"/>
              <a:t>Fewer electrons actually </a:t>
            </a:r>
            <a:r>
              <a:rPr lang="en-GB" i="1" dirty="0" smtClean="0"/>
              <a:t>emerge </a:t>
            </a:r>
            <a:r>
              <a:rPr lang="en-GB" dirty="0" smtClean="0"/>
              <a:t>from plate at lower photon energy– </a:t>
            </a:r>
            <a:r>
              <a:rPr lang="en-GB" dirty="0" err="1" smtClean="0"/>
              <a:t>secondaries</a:t>
            </a:r>
            <a:r>
              <a:rPr lang="en-GB" dirty="0" smtClean="0"/>
              <a:t> are mostly low energy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Radial displacement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722" y="3472103"/>
            <a:ext cx="4474870" cy="267319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71722" y="2143125"/>
            <a:ext cx="4386478" cy="577800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lin ang="16200000" scaled="0"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264961" y="2584349"/>
            <a:ext cx="0" cy="558901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6" idx="0"/>
          </p:cNvCxnSpPr>
          <p:nvPr/>
        </p:nvCxnSpPr>
        <p:spPr>
          <a:xfrm flipV="1">
            <a:off x="6264961" y="2143125"/>
            <a:ext cx="0" cy="441226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861356" y="1897968"/>
            <a:ext cx="403605" cy="68638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264961" y="1897968"/>
            <a:ext cx="403605" cy="6863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985161" y="2143125"/>
            <a:ext cx="296469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257367" y="2646825"/>
            <a:ext cx="3048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5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n-GB" sz="25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628099" y="1623065"/>
            <a:ext cx="5773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b="1" baseline="30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+/-</a:t>
            </a:r>
            <a:endParaRPr lang="en-GB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56911" y="1625567"/>
            <a:ext cx="5773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sz="2000" b="1" baseline="300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-/+</a:t>
            </a:r>
            <a:endParaRPr lang="en-GB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1" name="Curved Connector 30"/>
          <p:cNvCxnSpPr/>
          <p:nvPr/>
        </p:nvCxnSpPr>
        <p:spPr>
          <a:xfrm>
            <a:off x="5242733" y="1225357"/>
            <a:ext cx="876447" cy="862914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083226" y="2188970"/>
            <a:ext cx="105908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Lead</a:t>
            </a:r>
            <a:endParaRPr lang="en-GB" sz="2000" b="1" dirty="0">
              <a:solidFill>
                <a:schemeClr val="bg1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231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339" y="1572770"/>
            <a:ext cx="5312167" cy="4817680"/>
          </a:xfrm>
        </p:spPr>
        <p:txBody>
          <a:bodyPr/>
          <a:lstStyle/>
          <a:p>
            <a:r>
              <a:rPr lang="en-GB" dirty="0" smtClean="0"/>
              <a:t>Radial displacement is negligible – angular displacement more relevant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Peak values</a:t>
            </a:r>
          </a:p>
          <a:p>
            <a:pPr lvl="1"/>
            <a:r>
              <a:rPr lang="en-GB" dirty="0" smtClean="0"/>
              <a:t>1GeV	 ~15 </a:t>
            </a:r>
            <a:r>
              <a:rPr lang="en-GB" dirty="0" err="1" smtClean="0"/>
              <a:t>mrad</a:t>
            </a:r>
            <a:endParaRPr lang="en-GB" dirty="0" smtClean="0"/>
          </a:p>
          <a:p>
            <a:pPr lvl="1"/>
            <a:r>
              <a:rPr lang="en-GB" dirty="0" smtClean="0"/>
              <a:t>10 GeV	 ~0.15 </a:t>
            </a:r>
            <a:r>
              <a:rPr lang="en-GB" dirty="0" err="1" smtClean="0"/>
              <a:t>mrad</a:t>
            </a:r>
            <a:endParaRPr lang="en-GB" dirty="0"/>
          </a:p>
          <a:p>
            <a:pPr lvl="1"/>
            <a:r>
              <a:rPr lang="en-GB" dirty="0" smtClean="0"/>
              <a:t>100 GeV</a:t>
            </a:r>
            <a:r>
              <a:rPr lang="en-GB" dirty="0"/>
              <a:t> </a:t>
            </a:r>
            <a:r>
              <a:rPr lang="en-GB" dirty="0" smtClean="0"/>
              <a:t> ~0.02 </a:t>
            </a:r>
            <a:r>
              <a:rPr lang="en-GB" dirty="0" err="1" smtClean="0"/>
              <a:t>mrad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Opening angle of products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1507" y="1589039"/>
            <a:ext cx="3185085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357" y="4218207"/>
            <a:ext cx="3185085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356" y="3792718"/>
            <a:ext cx="3185085" cy="21600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6685614" y="5669280"/>
            <a:ext cx="1726866" cy="732727"/>
            <a:chOff x="6685614" y="5516880"/>
            <a:chExt cx="1726866" cy="732727"/>
          </a:xfrm>
        </p:grpSpPr>
        <p:sp>
          <p:nvSpPr>
            <p:cNvPr id="8" name="Oval 7"/>
            <p:cNvSpPr/>
            <p:nvPr/>
          </p:nvSpPr>
          <p:spPr>
            <a:xfrm>
              <a:off x="8092440" y="5516880"/>
              <a:ext cx="320040" cy="198120"/>
            </a:xfrm>
            <a:prstGeom prst="ellipse">
              <a:avLst/>
            </a:prstGeom>
            <a:noFill/>
            <a:ln w="254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85614" y="5941830"/>
              <a:ext cx="1515820" cy="307777"/>
            </a:xfrm>
            <a:prstGeom prst="rect">
              <a:avLst/>
            </a:prstGeom>
            <a:noFill/>
            <a:ln w="25400">
              <a:solidFill>
                <a:srgbClr val="92D05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400" i="1" dirty="0" smtClean="0"/>
                <a:t>Note scale change</a:t>
              </a:r>
              <a:endParaRPr lang="en-GB" sz="1400" i="1" dirty="0"/>
            </a:p>
          </p:txBody>
        </p:sp>
        <p:cxnSp>
          <p:nvCxnSpPr>
            <p:cNvPr id="12" name="Straight Arrow Connector 11"/>
            <p:cNvCxnSpPr>
              <a:stCxn id="10" idx="0"/>
              <a:endCxn id="8" idx="3"/>
            </p:cNvCxnSpPr>
            <p:nvPr/>
          </p:nvCxnSpPr>
          <p:spPr>
            <a:xfrm flipV="1">
              <a:off x="7443524" y="5685986"/>
              <a:ext cx="695785" cy="255844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5661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339" y="1572770"/>
            <a:ext cx="5319078" cy="4817680"/>
          </a:xfrm>
        </p:spPr>
        <p:txBody>
          <a:bodyPr/>
          <a:lstStyle/>
          <a:p>
            <a:r>
              <a:rPr lang="en-GB" dirty="0" smtClean="0"/>
              <a:t>Cherenkov rings are propagated towards detectors by total internal reflection</a:t>
            </a:r>
          </a:p>
          <a:p>
            <a:r>
              <a:rPr lang="en-GB" dirty="0" smtClean="0"/>
              <a:t>Cylindrical mirror in focusing block projects ring onto detector, resulting in a hyperbola-like shape</a:t>
            </a:r>
          </a:p>
          <a:p>
            <a:r>
              <a:rPr lang="en-GB" dirty="0" smtClean="0"/>
              <a:t>Thickness of ring set by chromatic dispersion (vertical height in display)</a:t>
            </a:r>
          </a:p>
          <a:p>
            <a:pPr lvl="1"/>
            <a:r>
              <a:rPr lang="en-GB" dirty="0" smtClean="0"/>
              <a:t>Highly dependent on energy range</a:t>
            </a:r>
          </a:p>
          <a:p>
            <a:r>
              <a:rPr lang="en-GB" dirty="0" smtClean="0"/>
              <a:t>Dimensions of detector plane compressed:</a:t>
            </a:r>
          </a:p>
          <a:p>
            <a:pPr lvl="1"/>
            <a:r>
              <a:rPr lang="en-GB" dirty="0" smtClean="0"/>
              <a:t>6 meters wide </a:t>
            </a:r>
          </a:p>
          <a:p>
            <a:pPr lvl="1"/>
            <a:r>
              <a:rPr lang="en-GB" dirty="0" smtClean="0"/>
              <a:t>54mm high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7136" y="815071"/>
            <a:ext cx="7839456" cy="757698"/>
          </a:xfrm>
        </p:spPr>
        <p:txBody>
          <a:bodyPr/>
          <a:lstStyle/>
          <a:p>
            <a:r>
              <a:rPr lang="en-GB" dirty="0" smtClean="0"/>
              <a:t>Patterns in single-plate TORCH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376" y="4003173"/>
            <a:ext cx="2563856" cy="24603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377" y="1688866"/>
            <a:ext cx="2563856" cy="19899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20426" y="1378024"/>
            <a:ext cx="272175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TORCH single plate layout</a:t>
            </a:r>
            <a:endParaRPr lang="en-GB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289076" y="3705520"/>
            <a:ext cx="310511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Detector display for single plate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378138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9340" y="1572770"/>
            <a:ext cx="3578884" cy="4817680"/>
          </a:xfrm>
        </p:spPr>
        <p:txBody>
          <a:bodyPr/>
          <a:lstStyle/>
          <a:p>
            <a:r>
              <a:rPr lang="en-GB" dirty="0" smtClean="0"/>
              <a:t>Modular layout </a:t>
            </a:r>
          </a:p>
          <a:p>
            <a:pPr lvl="1"/>
            <a:r>
              <a:rPr lang="en-GB" dirty="0" smtClean="0"/>
              <a:t>Modules of 66x250cm</a:t>
            </a:r>
          </a:p>
          <a:p>
            <a:pPr lvl="1"/>
            <a:r>
              <a:rPr lang="en-GB" dirty="0" smtClean="0"/>
              <a:t>More realistic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Elongated shape of module causes part of Cherenkov ring to reflect on side of radiator</a:t>
            </a:r>
          </a:p>
          <a:p>
            <a:pPr lvl="1"/>
            <a:endParaRPr lang="en-GB" dirty="0"/>
          </a:p>
          <a:p>
            <a:r>
              <a:rPr lang="en-GB" dirty="0" smtClean="0"/>
              <a:t>Distorts hyperbola-like pattern on detector</a:t>
            </a:r>
          </a:p>
          <a:p>
            <a:pPr lvl="1"/>
            <a:r>
              <a:rPr lang="en-GB" dirty="0" smtClean="0"/>
              <a:t>Pattern folds over itself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modular layout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B64A50C-BE00-4ADB-9D14-8517381B87C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224" y="1828330"/>
            <a:ext cx="1825141" cy="4389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9000" y="1692222"/>
            <a:ext cx="2472687" cy="20175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6487" y="4019278"/>
            <a:ext cx="2615200" cy="20616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51599" y="1370091"/>
            <a:ext cx="1507487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TORCH module</a:t>
            </a:r>
            <a:endParaRPr lang="en-GB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762486" y="3704725"/>
            <a:ext cx="27432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TORCH modular layout</a:t>
            </a:r>
            <a:endParaRPr lang="en-GB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474219" y="1504843"/>
            <a:ext cx="201218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Reflections in TORCH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142753379"/>
      </p:ext>
    </p:extLst>
  </p:cSld>
  <p:clrMapOvr>
    <a:masterClrMapping/>
  </p:clrMapOvr>
</p:sld>
</file>

<file path=ppt/theme/theme1.xml><?xml version="1.0" encoding="utf-8"?>
<a:theme xmlns:a="http://schemas.openxmlformats.org/drawingml/2006/main" name="Opening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pening slide alterna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xt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661</Words>
  <Application>Microsoft Office PowerPoint</Application>
  <PresentationFormat>Custom</PresentationFormat>
  <Paragraphs>144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FoundrySterling-Book</vt:lpstr>
      <vt:lpstr>Times New Roman</vt:lpstr>
      <vt:lpstr>Opening slide</vt:lpstr>
      <vt:lpstr>Opening slide alternative</vt:lpstr>
      <vt:lpstr>Text slide</vt:lpstr>
      <vt:lpstr>PowerPoint Presentation</vt:lpstr>
      <vt:lpstr>Introduction</vt:lpstr>
      <vt:lpstr>TORCH photon timing basics</vt:lpstr>
      <vt:lpstr>Lead plate simulation</vt:lpstr>
      <vt:lpstr>Secondaries from interactions</vt:lpstr>
      <vt:lpstr>Radial displacement</vt:lpstr>
      <vt:lpstr>Opening angle of products</vt:lpstr>
      <vt:lpstr>Patterns in single-plate TORCH </vt:lpstr>
      <vt:lpstr>TORCH modular layout</vt:lpstr>
      <vt:lpstr>Pattern folding</vt:lpstr>
      <vt:lpstr>TORCH with lead – photon patterns</vt:lpstr>
      <vt:lpstr>Pions (100 GeV/c)</vt:lpstr>
      <vt:lpstr>Photons (2 GeV)</vt:lpstr>
      <vt:lpstr>Photons (5 GeV)</vt:lpstr>
      <vt:lpstr>Photons (10 GeV)</vt:lpstr>
      <vt:lpstr>Future work</vt:lpstr>
      <vt:lpstr>Conclusions</vt:lpstr>
    </vt:vector>
  </TitlesOfParts>
  <Company>UofO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Chinn</dc:creator>
  <cp:lastModifiedBy>MWU Van Dijk</cp:lastModifiedBy>
  <cp:revision>112</cp:revision>
  <dcterms:created xsi:type="dcterms:W3CDTF">2014-03-20T14:30:16Z</dcterms:created>
  <dcterms:modified xsi:type="dcterms:W3CDTF">2016-04-04T11:20:27Z</dcterms:modified>
</cp:coreProperties>
</file>