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0"/>
  </p:notesMasterIdLst>
  <p:sldIdLst>
    <p:sldId id="256" r:id="rId2"/>
    <p:sldId id="461" r:id="rId3"/>
    <p:sldId id="416" r:id="rId4"/>
    <p:sldId id="453" r:id="rId5"/>
    <p:sldId id="454" r:id="rId6"/>
    <p:sldId id="339" r:id="rId7"/>
    <p:sldId id="342" r:id="rId8"/>
    <p:sldId id="343" r:id="rId9"/>
    <p:sldId id="344" r:id="rId10"/>
    <p:sldId id="345" r:id="rId11"/>
    <p:sldId id="456" r:id="rId12"/>
    <p:sldId id="347" r:id="rId13"/>
    <p:sldId id="348" r:id="rId14"/>
    <p:sldId id="349" r:id="rId15"/>
    <p:sldId id="350" r:id="rId16"/>
    <p:sldId id="457" r:id="rId17"/>
    <p:sldId id="356" r:id="rId18"/>
    <p:sldId id="357" r:id="rId19"/>
    <p:sldId id="358" r:id="rId20"/>
    <p:sldId id="458" r:id="rId21"/>
    <p:sldId id="433" r:id="rId22"/>
    <p:sldId id="398" r:id="rId23"/>
    <p:sldId id="399" r:id="rId24"/>
    <p:sldId id="400" r:id="rId25"/>
    <p:sldId id="401" r:id="rId26"/>
    <p:sldId id="459" r:id="rId27"/>
    <p:sldId id="463" r:id="rId28"/>
    <p:sldId id="331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7F7F7F"/>
    <a:srgbClr val="06E5EA"/>
    <a:srgbClr val="3861AA"/>
    <a:srgbClr val="00FF00"/>
    <a:srgbClr val="008000"/>
    <a:srgbClr val="CC0066"/>
    <a:srgbClr val="38610A"/>
    <a:srgbClr val="9999CC"/>
    <a:srgbClr val="6B6B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6" autoAdjust="0"/>
    <p:restoredTop sz="86438" autoAdjust="0"/>
  </p:normalViewPr>
  <p:slideViewPr>
    <p:cSldViewPr>
      <p:cViewPr varScale="1">
        <p:scale>
          <a:sx n="48" d="100"/>
          <a:sy n="48" d="100"/>
        </p:scale>
        <p:origin x="-102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9.xml"/><Relationship Id="rId2" Type="http://schemas.openxmlformats.org/officeDocument/2006/relationships/slide" Target="slides/slide17.xml"/><Relationship Id="rId1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330C6D-79DE-44DB-BC36-65C5468DDF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22ED5A-228A-4483-AD56-C70F7EBD4D92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330C6D-79DE-44DB-BC36-65C5468DDFA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857916"/>
          </a:xfrm>
        </p:spPr>
        <p:txBody>
          <a:bodyPr/>
          <a:lstStyle>
            <a:lvl1pPr>
              <a:buFont typeface="Arial" pitchFamily="34" charset="0"/>
              <a:buChar char="•"/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>
              <a:defRPr>
                <a:solidFill>
                  <a:schemeClr val="tx1"/>
                </a:solidFill>
                <a:latin typeface="Trebuchet MS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57224" y="0"/>
            <a:ext cx="8286776" cy="857232"/>
          </a:xfrm>
          <a:prstGeom prst="rect">
            <a:avLst/>
          </a:prstGeom>
          <a:solidFill>
            <a:srgbClr val="3861AA">
              <a:alpha val="75294"/>
            </a:srgb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8701282" y="6519470"/>
            <a:ext cx="442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1A96BB96-8011-464C-A85E-02C0CFFE5757}" type="slidenum">
              <a:rPr lang="en-US" sz="1600" smtClean="0">
                <a:latin typeface="Trebuchet MS" pitchFamily="34" charset="0"/>
              </a:rPr>
              <a:pPr/>
              <a:t>‹#›</a:t>
            </a:fld>
            <a:endParaRPr lang="en-US" sz="1600">
              <a:latin typeface="Trebuchet MS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7D60C-D1E1-4DE5-A421-29175AB09F1C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File Transfer Service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E6A6D-E19F-437C-B6D8-7A768D42E1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5066A10-9CCB-439F-BB1F-014B546470C2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25606" name="Picture 6" descr="Blue-banne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3" r:id="rId2"/>
    <p:sldLayoutId id="2147483676" r:id="rId3"/>
    <p:sldLayoutId id="2147483677" r:id="rId4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2357430"/>
            <a:ext cx="914400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Large Computer </a:t>
            </a:r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</a:rPr>
              <a:t>Centres</a:t>
            </a:r>
            <a:endParaRPr lang="en-US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endParaRPr lang="en-US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Tony Cass</a:t>
            </a:r>
            <a:b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Leader, Fabric Infrastructure &amp; Operations Group</a:t>
            </a:r>
            <a:b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Information Technology Department</a:t>
            </a:r>
          </a:p>
          <a:p>
            <a:pPr algn="ctr">
              <a:spcBef>
                <a:spcPct val="50000"/>
              </a:spcBef>
            </a:pP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14</a:t>
            </a:r>
            <a:r>
              <a:rPr lang="en-US" sz="1800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 January 2009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7D60C-D1E1-4DE5-A421-29175AB09F1C}" type="slidenum">
              <a:rPr lang="en-US" smtClean="0"/>
              <a:pPr/>
              <a:t>1</a:t>
            </a:fld>
            <a:endParaRPr lang="en-US" sz="140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3124200" y="2388058"/>
            <a:ext cx="315686" cy="755190"/>
          </a:xfrm>
          <a:custGeom>
            <a:avLst/>
            <a:gdLst>
              <a:gd name="connsiteX0" fmla="*/ 228600 w 315686"/>
              <a:gd name="connsiteY0" fmla="*/ 0 h 755190"/>
              <a:gd name="connsiteX1" fmla="*/ 217714 w 315686"/>
              <a:gd name="connsiteY1" fmla="*/ 32657 h 755190"/>
              <a:gd name="connsiteX2" fmla="*/ 195943 w 315686"/>
              <a:gd name="connsiteY2" fmla="*/ 65315 h 755190"/>
              <a:gd name="connsiteX3" fmla="*/ 185057 w 315686"/>
              <a:gd name="connsiteY3" fmla="*/ 119743 h 755190"/>
              <a:gd name="connsiteX4" fmla="*/ 174171 w 315686"/>
              <a:gd name="connsiteY4" fmla="*/ 152400 h 755190"/>
              <a:gd name="connsiteX5" fmla="*/ 152400 w 315686"/>
              <a:gd name="connsiteY5" fmla="*/ 239486 h 755190"/>
              <a:gd name="connsiteX6" fmla="*/ 141514 w 315686"/>
              <a:gd name="connsiteY6" fmla="*/ 283029 h 755190"/>
              <a:gd name="connsiteX7" fmla="*/ 119743 w 315686"/>
              <a:gd name="connsiteY7" fmla="*/ 402772 h 755190"/>
              <a:gd name="connsiteX8" fmla="*/ 65314 w 315686"/>
              <a:gd name="connsiteY8" fmla="*/ 522515 h 755190"/>
              <a:gd name="connsiteX9" fmla="*/ 65314 w 315686"/>
              <a:gd name="connsiteY9" fmla="*/ 522515 h 755190"/>
              <a:gd name="connsiteX10" fmla="*/ 43543 w 315686"/>
              <a:gd name="connsiteY10" fmla="*/ 587829 h 755190"/>
              <a:gd name="connsiteX11" fmla="*/ 32657 w 315686"/>
              <a:gd name="connsiteY11" fmla="*/ 631372 h 755190"/>
              <a:gd name="connsiteX12" fmla="*/ 10886 w 315686"/>
              <a:gd name="connsiteY12" fmla="*/ 696686 h 755190"/>
              <a:gd name="connsiteX13" fmla="*/ 0 w 315686"/>
              <a:gd name="connsiteY13" fmla="*/ 740229 h 755190"/>
              <a:gd name="connsiteX14" fmla="*/ 21771 w 315686"/>
              <a:gd name="connsiteY14" fmla="*/ 642257 h 755190"/>
              <a:gd name="connsiteX15" fmla="*/ 65314 w 315686"/>
              <a:gd name="connsiteY15" fmla="*/ 576943 h 755190"/>
              <a:gd name="connsiteX16" fmla="*/ 97971 w 315686"/>
              <a:gd name="connsiteY16" fmla="*/ 500743 h 755190"/>
              <a:gd name="connsiteX17" fmla="*/ 119743 w 315686"/>
              <a:gd name="connsiteY17" fmla="*/ 478972 h 755190"/>
              <a:gd name="connsiteX18" fmla="*/ 141514 w 315686"/>
              <a:gd name="connsiteY18" fmla="*/ 446315 h 755190"/>
              <a:gd name="connsiteX19" fmla="*/ 174171 w 315686"/>
              <a:gd name="connsiteY19" fmla="*/ 435429 h 755190"/>
              <a:gd name="connsiteX20" fmla="*/ 217714 w 315686"/>
              <a:gd name="connsiteY20" fmla="*/ 478972 h 755190"/>
              <a:gd name="connsiteX21" fmla="*/ 250371 w 315686"/>
              <a:gd name="connsiteY21" fmla="*/ 576943 h 755190"/>
              <a:gd name="connsiteX22" fmla="*/ 261257 w 315686"/>
              <a:gd name="connsiteY22" fmla="*/ 609600 h 755190"/>
              <a:gd name="connsiteX23" fmla="*/ 283029 w 315686"/>
              <a:gd name="connsiteY23" fmla="*/ 642257 h 755190"/>
              <a:gd name="connsiteX24" fmla="*/ 304800 w 315686"/>
              <a:gd name="connsiteY24" fmla="*/ 729343 h 755190"/>
              <a:gd name="connsiteX25" fmla="*/ 315686 w 315686"/>
              <a:gd name="connsiteY25" fmla="*/ 740229 h 755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15686" h="755190">
                <a:moveTo>
                  <a:pt x="228600" y="0"/>
                </a:moveTo>
                <a:cubicBezTo>
                  <a:pt x="224971" y="10886"/>
                  <a:pt x="222846" y="22394"/>
                  <a:pt x="217714" y="32657"/>
                </a:cubicBezTo>
                <a:cubicBezTo>
                  <a:pt x="211863" y="44359"/>
                  <a:pt x="200537" y="53065"/>
                  <a:pt x="195943" y="65315"/>
                </a:cubicBezTo>
                <a:cubicBezTo>
                  <a:pt x="189447" y="82639"/>
                  <a:pt x="189545" y="101793"/>
                  <a:pt x="185057" y="119743"/>
                </a:cubicBezTo>
                <a:cubicBezTo>
                  <a:pt x="182274" y="130875"/>
                  <a:pt x="177190" y="141330"/>
                  <a:pt x="174171" y="152400"/>
                </a:cubicBezTo>
                <a:cubicBezTo>
                  <a:pt x="166298" y="181268"/>
                  <a:pt x="159657" y="210457"/>
                  <a:pt x="152400" y="239486"/>
                </a:cubicBezTo>
                <a:cubicBezTo>
                  <a:pt x="148771" y="254000"/>
                  <a:pt x="143630" y="268218"/>
                  <a:pt x="141514" y="283029"/>
                </a:cubicBezTo>
                <a:cubicBezTo>
                  <a:pt x="132704" y="344701"/>
                  <a:pt x="134408" y="351445"/>
                  <a:pt x="119743" y="402772"/>
                </a:cubicBezTo>
                <a:cubicBezTo>
                  <a:pt x="105644" y="452118"/>
                  <a:pt x="94047" y="465048"/>
                  <a:pt x="65314" y="522515"/>
                </a:cubicBezTo>
                <a:lnTo>
                  <a:pt x="65314" y="522515"/>
                </a:lnTo>
                <a:cubicBezTo>
                  <a:pt x="58057" y="544286"/>
                  <a:pt x="49109" y="565565"/>
                  <a:pt x="43543" y="587829"/>
                </a:cubicBezTo>
                <a:cubicBezTo>
                  <a:pt x="39914" y="602343"/>
                  <a:pt x="36956" y="617042"/>
                  <a:pt x="32657" y="631372"/>
                </a:cubicBezTo>
                <a:cubicBezTo>
                  <a:pt x="26063" y="653353"/>
                  <a:pt x="16452" y="674422"/>
                  <a:pt x="10886" y="696686"/>
                </a:cubicBezTo>
                <a:cubicBezTo>
                  <a:pt x="7257" y="711200"/>
                  <a:pt x="0" y="755190"/>
                  <a:pt x="0" y="740229"/>
                </a:cubicBezTo>
                <a:cubicBezTo>
                  <a:pt x="0" y="736797"/>
                  <a:pt x="17574" y="650652"/>
                  <a:pt x="21771" y="642257"/>
                </a:cubicBezTo>
                <a:cubicBezTo>
                  <a:pt x="33473" y="618853"/>
                  <a:pt x="57039" y="601766"/>
                  <a:pt x="65314" y="576943"/>
                </a:cubicBezTo>
                <a:cubicBezTo>
                  <a:pt x="74990" y="547917"/>
                  <a:pt x="80038" y="527643"/>
                  <a:pt x="97971" y="500743"/>
                </a:cubicBezTo>
                <a:cubicBezTo>
                  <a:pt x="103664" y="492204"/>
                  <a:pt x="113332" y="486986"/>
                  <a:pt x="119743" y="478972"/>
                </a:cubicBezTo>
                <a:cubicBezTo>
                  <a:pt x="127916" y="468756"/>
                  <a:pt x="131298" y="454488"/>
                  <a:pt x="141514" y="446315"/>
                </a:cubicBezTo>
                <a:cubicBezTo>
                  <a:pt x="150474" y="439147"/>
                  <a:pt x="163285" y="439058"/>
                  <a:pt x="174171" y="435429"/>
                </a:cubicBezTo>
                <a:cubicBezTo>
                  <a:pt x="188685" y="449943"/>
                  <a:pt x="211223" y="459499"/>
                  <a:pt x="217714" y="478972"/>
                </a:cubicBezTo>
                <a:lnTo>
                  <a:pt x="250371" y="576943"/>
                </a:lnTo>
                <a:cubicBezTo>
                  <a:pt x="254000" y="587829"/>
                  <a:pt x="254892" y="600053"/>
                  <a:pt x="261257" y="609600"/>
                </a:cubicBezTo>
                <a:lnTo>
                  <a:pt x="283029" y="642257"/>
                </a:lnTo>
                <a:cubicBezTo>
                  <a:pt x="287170" y="662963"/>
                  <a:pt x="293641" y="707025"/>
                  <a:pt x="304800" y="729343"/>
                </a:cubicBezTo>
                <a:cubicBezTo>
                  <a:pt x="307095" y="733933"/>
                  <a:pt x="312057" y="736600"/>
                  <a:pt x="315686" y="740229"/>
                </a:cubicBezTo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5984" y="1996851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  <a:latin typeface="Bradley Hand ITC" pitchFamily="66" charset="0"/>
              </a:rPr>
              <a:t>and medium</a:t>
            </a:r>
            <a:endParaRPr lang="en-GB" sz="3600" b="1" dirty="0">
              <a:solidFill>
                <a:srgbClr val="FF0000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… in practice!</a:t>
            </a:r>
          </a:p>
        </p:txBody>
      </p:sp>
      <p:pic>
        <p:nvPicPr>
          <p:cNvPr id="29700" name="Picture 6" descr="si2k_grap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14400"/>
            <a:ext cx="6858000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 Management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Installation &amp; Configuration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Workflow</a:t>
            </a:r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What’s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Going 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 &amp; Cooling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Lemon</a:t>
            </a:r>
          </a:p>
        </p:txBody>
      </p:sp>
      <p:sp>
        <p:nvSpPr>
          <p:cNvPr id="31748" name="Line 57"/>
          <p:cNvSpPr>
            <a:spLocks noChangeShapeType="1"/>
          </p:cNvSpPr>
          <p:nvPr/>
        </p:nvSpPr>
        <p:spPr bwMode="auto">
          <a:xfrm flipH="1">
            <a:off x="2752700" y="2514600"/>
            <a:ext cx="53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grpSp>
        <p:nvGrpSpPr>
          <p:cNvPr id="2" name="Group 123"/>
          <p:cNvGrpSpPr>
            <a:grpSpLocks/>
          </p:cNvGrpSpPr>
          <p:nvPr/>
        </p:nvGrpSpPr>
        <p:grpSpPr bwMode="auto">
          <a:xfrm>
            <a:off x="1000100" y="1981198"/>
            <a:ext cx="1676400" cy="1168400"/>
            <a:chOff x="768" y="1392"/>
            <a:chExt cx="1056" cy="736"/>
          </a:xfrm>
        </p:grpSpPr>
        <p:sp>
          <p:nvSpPr>
            <p:cNvPr id="31808" name="Rectangle 85"/>
            <p:cNvSpPr>
              <a:spLocks noChangeArrowheads="1"/>
            </p:cNvSpPr>
            <p:nvPr/>
          </p:nvSpPr>
          <p:spPr bwMode="auto">
            <a:xfrm>
              <a:off x="768" y="1392"/>
              <a:ext cx="1008" cy="57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31809" name="Rectangle 67"/>
            <p:cNvSpPr>
              <a:spLocks noChangeArrowheads="1"/>
            </p:cNvSpPr>
            <p:nvPr/>
          </p:nvSpPr>
          <p:spPr bwMode="auto">
            <a:xfrm>
              <a:off x="816" y="1440"/>
              <a:ext cx="1008" cy="576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31810" name="AutoShape 65"/>
            <p:cNvSpPr>
              <a:spLocks noChangeArrowheads="1"/>
            </p:cNvSpPr>
            <p:nvPr/>
          </p:nvSpPr>
          <p:spPr bwMode="auto">
            <a:xfrm>
              <a:off x="912" y="1488"/>
              <a:ext cx="816" cy="480"/>
            </a:xfrm>
            <a:prstGeom prst="roundRect">
              <a:avLst>
                <a:gd name="adj" fmla="val 16667"/>
              </a:avLst>
            </a:prstGeom>
            <a:solidFill>
              <a:srgbClr val="FFCC00">
                <a:alpha val="49019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31811" name="Rectangle 66"/>
            <p:cNvSpPr>
              <a:spLocks noChangeArrowheads="1"/>
            </p:cNvSpPr>
            <p:nvPr/>
          </p:nvSpPr>
          <p:spPr bwMode="auto">
            <a:xfrm>
              <a:off x="849" y="1488"/>
              <a:ext cx="945" cy="64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800">
                  <a:latin typeface="Trebuchet MS" pitchFamily="34" charset="0"/>
                </a:rPr>
                <a:t>Correlation</a:t>
              </a:r>
            </a:p>
            <a:p>
              <a:pPr algn="ctr"/>
              <a:r>
                <a:rPr lang="en-US" sz="1800">
                  <a:latin typeface="Trebuchet MS" pitchFamily="34" charset="0"/>
                </a:rPr>
                <a:t>Engines</a:t>
              </a:r>
            </a:p>
            <a:p>
              <a:pPr algn="ctr"/>
              <a:endParaRPr lang="en-US">
                <a:latin typeface="Trebuchet MS" pitchFamily="34" charset="0"/>
              </a:endParaRPr>
            </a:p>
          </p:txBody>
        </p:sp>
      </p:grpSp>
      <p:sp>
        <p:nvSpPr>
          <p:cNvPr id="31750" name="Line 87"/>
          <p:cNvSpPr>
            <a:spLocks noChangeShapeType="1"/>
          </p:cNvSpPr>
          <p:nvPr/>
        </p:nvSpPr>
        <p:spPr bwMode="auto">
          <a:xfrm flipH="1">
            <a:off x="2752700" y="3276600"/>
            <a:ext cx="160020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31751" name="Rectangle 95"/>
          <p:cNvSpPr>
            <a:spLocks noChangeArrowheads="1"/>
          </p:cNvSpPr>
          <p:nvPr/>
        </p:nvSpPr>
        <p:spPr bwMode="auto">
          <a:xfrm>
            <a:off x="5800700" y="6019800"/>
            <a:ext cx="1622304" cy="30777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Trebuchet MS" pitchFamily="34" charset="0"/>
              </a:rPr>
              <a:t>User Workstations</a:t>
            </a:r>
          </a:p>
        </p:txBody>
      </p:sp>
      <p:sp>
        <p:nvSpPr>
          <p:cNvPr id="31752" name="Line 107"/>
          <p:cNvSpPr>
            <a:spLocks noChangeShapeType="1"/>
          </p:cNvSpPr>
          <p:nvPr/>
        </p:nvSpPr>
        <p:spPr bwMode="auto">
          <a:xfrm flipH="1" flipV="1">
            <a:off x="6181700" y="2743200"/>
            <a:ext cx="0" cy="167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31753" name="Line 108"/>
          <p:cNvSpPr>
            <a:spLocks noChangeShapeType="1"/>
          </p:cNvSpPr>
          <p:nvPr/>
        </p:nvSpPr>
        <p:spPr bwMode="auto">
          <a:xfrm flipH="1" flipV="1">
            <a:off x="7477100" y="3276600"/>
            <a:ext cx="0" cy="1143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grpSp>
        <p:nvGrpSpPr>
          <p:cNvPr id="3" name="Group 125"/>
          <p:cNvGrpSpPr>
            <a:grpSpLocks/>
          </p:cNvGrpSpPr>
          <p:nvPr/>
        </p:nvGrpSpPr>
        <p:grpSpPr bwMode="auto">
          <a:xfrm>
            <a:off x="5648300" y="4495800"/>
            <a:ext cx="2514600" cy="1524000"/>
            <a:chOff x="3696" y="2976"/>
            <a:chExt cx="1584" cy="960"/>
          </a:xfrm>
        </p:grpSpPr>
        <p:sp>
          <p:nvSpPr>
            <p:cNvPr id="31801" name="Rectangle 94"/>
            <p:cNvSpPr>
              <a:spLocks noChangeArrowheads="1"/>
            </p:cNvSpPr>
            <p:nvPr/>
          </p:nvSpPr>
          <p:spPr bwMode="auto">
            <a:xfrm>
              <a:off x="3792" y="2976"/>
              <a:ext cx="1488" cy="96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grpSp>
          <p:nvGrpSpPr>
            <p:cNvPr id="4" name="Group 98"/>
            <p:cNvGrpSpPr>
              <a:grpSpLocks/>
            </p:cNvGrpSpPr>
            <p:nvPr/>
          </p:nvGrpSpPr>
          <p:grpSpPr bwMode="auto">
            <a:xfrm>
              <a:off x="4495" y="3024"/>
              <a:ext cx="765" cy="446"/>
              <a:chOff x="3966" y="3072"/>
              <a:chExt cx="816" cy="446"/>
            </a:xfrm>
          </p:grpSpPr>
          <p:sp>
            <p:nvSpPr>
              <p:cNvPr id="31806" name="AutoShape 96"/>
              <p:cNvSpPr>
                <a:spLocks noChangeArrowheads="1"/>
              </p:cNvSpPr>
              <p:nvPr/>
            </p:nvSpPr>
            <p:spPr bwMode="auto">
              <a:xfrm>
                <a:off x="3984" y="3072"/>
                <a:ext cx="768" cy="432"/>
              </a:xfrm>
              <a:prstGeom prst="roundRect">
                <a:avLst>
                  <a:gd name="adj" fmla="val 16667"/>
                </a:avLst>
              </a:prstGeom>
              <a:solidFill>
                <a:srgbClr val="C0C0C0">
                  <a:alpha val="43137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31807" name="Rectangle 97"/>
              <p:cNvSpPr>
                <a:spLocks noChangeArrowheads="1"/>
              </p:cNvSpPr>
              <p:nvPr/>
            </p:nvSpPr>
            <p:spPr bwMode="auto">
              <a:xfrm>
                <a:off x="3966" y="3072"/>
                <a:ext cx="816" cy="446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>
                    <a:latin typeface="Trebuchet MS" pitchFamily="34" charset="0"/>
                  </a:rPr>
                  <a:t>Web browser</a:t>
                </a:r>
              </a:p>
            </p:txBody>
          </p:sp>
        </p:grpSp>
        <p:sp>
          <p:nvSpPr>
            <p:cNvPr id="31803" name="AutoShape 101"/>
            <p:cNvSpPr>
              <a:spLocks noChangeArrowheads="1"/>
            </p:cNvSpPr>
            <p:nvPr/>
          </p:nvSpPr>
          <p:spPr bwMode="auto">
            <a:xfrm>
              <a:off x="3840" y="3024"/>
              <a:ext cx="576" cy="432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49019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31804" name="Rectangle 102"/>
            <p:cNvSpPr>
              <a:spLocks noChangeArrowheads="1"/>
            </p:cNvSpPr>
            <p:nvPr/>
          </p:nvSpPr>
          <p:spPr bwMode="auto">
            <a:xfrm>
              <a:off x="3696" y="3024"/>
              <a:ext cx="864" cy="44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Trebuchet MS" pitchFamily="34" charset="0"/>
                </a:rPr>
                <a:t>Lemon </a:t>
              </a:r>
            </a:p>
            <a:p>
              <a:pPr algn="ctr"/>
              <a:r>
                <a:rPr lang="en-US" sz="2000">
                  <a:latin typeface="Trebuchet MS" pitchFamily="34" charset="0"/>
                </a:rPr>
                <a:t>CLI</a:t>
              </a:r>
            </a:p>
          </p:txBody>
        </p:sp>
        <p:sp>
          <p:nvSpPr>
            <p:cNvPr id="31805" name="Rectangle 109"/>
            <p:cNvSpPr>
              <a:spLocks noChangeArrowheads="1"/>
            </p:cNvSpPr>
            <p:nvPr/>
          </p:nvSpPr>
          <p:spPr bwMode="auto">
            <a:xfrm>
              <a:off x="4176" y="3600"/>
              <a:ext cx="672" cy="291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>
                  <a:latin typeface="Trebuchet MS" pitchFamily="34" charset="0"/>
                </a:rPr>
                <a:t>User</a:t>
              </a:r>
            </a:p>
          </p:txBody>
        </p:sp>
      </p:grpSp>
      <p:grpSp>
        <p:nvGrpSpPr>
          <p:cNvPr id="5" name="Group 122"/>
          <p:cNvGrpSpPr>
            <a:grpSpLocks/>
          </p:cNvGrpSpPr>
          <p:nvPr/>
        </p:nvGrpSpPr>
        <p:grpSpPr bwMode="auto">
          <a:xfrm>
            <a:off x="3438500" y="1219200"/>
            <a:ext cx="2209800" cy="1936750"/>
            <a:chOff x="2304" y="912"/>
            <a:chExt cx="1392" cy="1220"/>
          </a:xfrm>
        </p:grpSpPr>
        <p:sp>
          <p:nvSpPr>
            <p:cNvPr id="31790" name="Rectangle 25"/>
            <p:cNvSpPr>
              <a:spLocks noChangeArrowheads="1"/>
            </p:cNvSpPr>
            <p:nvPr/>
          </p:nvSpPr>
          <p:spPr bwMode="auto">
            <a:xfrm>
              <a:off x="2352" y="912"/>
              <a:ext cx="1248" cy="1104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2469" y="1488"/>
              <a:ext cx="1080" cy="640"/>
              <a:chOff x="2517" y="2304"/>
              <a:chExt cx="1080" cy="640"/>
            </a:xfrm>
          </p:grpSpPr>
          <p:sp>
            <p:nvSpPr>
              <p:cNvPr id="31799" name="AutoShape 28"/>
              <p:cNvSpPr>
                <a:spLocks noChangeArrowheads="1"/>
              </p:cNvSpPr>
              <p:nvPr/>
            </p:nvSpPr>
            <p:spPr bwMode="auto">
              <a:xfrm>
                <a:off x="2544" y="2304"/>
                <a:ext cx="1008" cy="480"/>
              </a:xfrm>
              <a:prstGeom prst="roundRect">
                <a:avLst>
                  <a:gd name="adj" fmla="val 16667"/>
                </a:avLst>
              </a:prstGeom>
              <a:solidFill>
                <a:srgbClr val="FF00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31800" name="Rectangle 29"/>
              <p:cNvSpPr>
                <a:spLocks noChangeArrowheads="1"/>
              </p:cNvSpPr>
              <p:nvPr/>
            </p:nvSpPr>
            <p:spPr bwMode="auto">
              <a:xfrm>
                <a:off x="2517" y="2304"/>
                <a:ext cx="1080" cy="640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>
                    <a:latin typeface="Trebuchet MS" pitchFamily="34" charset="0"/>
                  </a:rPr>
                  <a:t>Monitoring</a:t>
                </a:r>
              </a:p>
              <a:p>
                <a:pPr algn="ctr"/>
                <a:r>
                  <a:rPr lang="en-US" sz="2000" b="1">
                    <a:latin typeface="Trebuchet MS" pitchFamily="34" charset="0"/>
                  </a:rPr>
                  <a:t>Repository</a:t>
                </a:r>
              </a:p>
              <a:p>
                <a:pPr algn="ctr"/>
                <a:endParaRPr lang="en-US" sz="2000">
                  <a:latin typeface="Trebuchet MS" pitchFamily="34" charset="0"/>
                </a:endParaRPr>
              </a:p>
            </p:txBody>
          </p:sp>
        </p:grpSp>
        <p:sp>
          <p:nvSpPr>
            <p:cNvPr id="31792" name="Rectangle 35"/>
            <p:cNvSpPr>
              <a:spLocks noChangeArrowheads="1"/>
            </p:cNvSpPr>
            <p:nvPr/>
          </p:nvSpPr>
          <p:spPr bwMode="auto">
            <a:xfrm rot="5400000" flipV="1">
              <a:off x="2904" y="1820"/>
              <a:ext cx="144" cy="48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400">
                  <a:latin typeface="Trebuchet MS" pitchFamily="34" charset="0"/>
                </a:rPr>
                <a:t>TCP/UDP</a:t>
              </a:r>
            </a:p>
          </p:txBody>
        </p:sp>
        <p:sp>
          <p:nvSpPr>
            <p:cNvPr id="31793" name="Rectangle 61"/>
            <p:cNvSpPr>
              <a:spLocks noChangeArrowheads="1"/>
            </p:cNvSpPr>
            <p:nvPr/>
          </p:nvSpPr>
          <p:spPr bwMode="auto">
            <a:xfrm>
              <a:off x="2304" y="1584"/>
              <a:ext cx="144" cy="33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SOAP</a:t>
              </a:r>
            </a:p>
          </p:txBody>
        </p:sp>
        <p:sp>
          <p:nvSpPr>
            <p:cNvPr id="31794" name="Rectangle 63"/>
            <p:cNvSpPr>
              <a:spLocks noChangeArrowheads="1"/>
            </p:cNvSpPr>
            <p:nvPr/>
          </p:nvSpPr>
          <p:spPr bwMode="auto">
            <a:xfrm>
              <a:off x="3552" y="1584"/>
              <a:ext cx="144" cy="33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SOAP</a:t>
              </a:r>
            </a:p>
          </p:txBody>
        </p:sp>
        <p:sp>
          <p:nvSpPr>
            <p:cNvPr id="31795" name="AutoShape 69"/>
            <p:cNvSpPr>
              <a:spLocks noChangeArrowheads="1"/>
            </p:cNvSpPr>
            <p:nvPr/>
          </p:nvSpPr>
          <p:spPr bwMode="auto">
            <a:xfrm>
              <a:off x="2496" y="960"/>
              <a:ext cx="1008" cy="336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21960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31796" name="Rectangle 70"/>
            <p:cNvSpPr>
              <a:spLocks noChangeArrowheads="1"/>
            </p:cNvSpPr>
            <p:nvPr/>
          </p:nvSpPr>
          <p:spPr bwMode="auto">
            <a:xfrm>
              <a:off x="2592" y="960"/>
              <a:ext cx="864" cy="52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latin typeface="Trebuchet MS" pitchFamily="34" charset="0"/>
                </a:rPr>
                <a:t>Repository</a:t>
              </a:r>
            </a:p>
            <a:p>
              <a:pPr algn="ctr"/>
              <a:r>
                <a:rPr lang="en-US" sz="1600">
                  <a:latin typeface="Trebuchet MS" pitchFamily="34" charset="0"/>
                </a:rPr>
                <a:t>backend</a:t>
              </a:r>
            </a:p>
            <a:p>
              <a:pPr algn="ctr"/>
              <a:endParaRPr lang="en-US" sz="1600">
                <a:latin typeface="Trebuchet MS" pitchFamily="34" charset="0"/>
              </a:endParaRPr>
            </a:p>
          </p:txBody>
        </p:sp>
        <p:sp>
          <p:nvSpPr>
            <p:cNvPr id="31797" name="Line 71"/>
            <p:cNvSpPr>
              <a:spLocks noChangeShapeType="1"/>
            </p:cNvSpPr>
            <p:nvPr/>
          </p:nvSpPr>
          <p:spPr bwMode="auto">
            <a:xfrm flipH="1" flipV="1">
              <a:off x="2976" y="129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lIns="90488" tIns="44450" rIns="90488" bIns="44450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31798" name="Rectangle 110"/>
            <p:cNvSpPr>
              <a:spLocks noChangeArrowheads="1"/>
            </p:cNvSpPr>
            <p:nvPr/>
          </p:nvSpPr>
          <p:spPr bwMode="auto">
            <a:xfrm>
              <a:off x="3552" y="960"/>
              <a:ext cx="144" cy="33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SQL</a:t>
              </a:r>
            </a:p>
          </p:txBody>
        </p:sp>
      </p:grpSp>
      <p:sp>
        <p:nvSpPr>
          <p:cNvPr id="31756" name="Line 112"/>
          <p:cNvSpPr>
            <a:spLocks noChangeShapeType="1"/>
          </p:cNvSpPr>
          <p:nvPr/>
        </p:nvSpPr>
        <p:spPr bwMode="auto">
          <a:xfrm flipH="1">
            <a:off x="5724500" y="27432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31757" name="Line 115"/>
          <p:cNvSpPr>
            <a:spLocks noChangeShapeType="1"/>
          </p:cNvSpPr>
          <p:nvPr/>
        </p:nvSpPr>
        <p:spPr bwMode="auto">
          <a:xfrm flipH="1">
            <a:off x="5724500" y="15240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31758" name="Line 116"/>
          <p:cNvSpPr>
            <a:spLocks noChangeShapeType="1"/>
          </p:cNvSpPr>
          <p:nvPr/>
        </p:nvSpPr>
        <p:spPr bwMode="auto">
          <a:xfrm flipH="1">
            <a:off x="5724500" y="23622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31759" name="Line 117"/>
          <p:cNvSpPr>
            <a:spLocks noChangeShapeType="1"/>
          </p:cNvSpPr>
          <p:nvPr/>
        </p:nvSpPr>
        <p:spPr bwMode="auto">
          <a:xfrm flipH="1">
            <a:off x="6181700" y="19812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sp>
        <p:nvSpPr>
          <p:cNvPr id="31760" name="Line 118"/>
          <p:cNvSpPr>
            <a:spLocks noChangeShapeType="1"/>
          </p:cNvSpPr>
          <p:nvPr/>
        </p:nvSpPr>
        <p:spPr bwMode="auto">
          <a:xfrm flipH="1" flipV="1">
            <a:off x="6181700" y="1524000"/>
            <a:ext cx="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/>
          <a:lstStyle/>
          <a:p>
            <a:endParaRPr lang="en-US">
              <a:latin typeface="Trebuchet MS" pitchFamily="34" charset="0"/>
            </a:endParaRPr>
          </a:p>
        </p:txBody>
      </p:sp>
      <p:grpSp>
        <p:nvGrpSpPr>
          <p:cNvPr id="7" name="Group 126"/>
          <p:cNvGrpSpPr>
            <a:grpSpLocks/>
          </p:cNvGrpSpPr>
          <p:nvPr/>
        </p:nvGrpSpPr>
        <p:grpSpPr bwMode="auto">
          <a:xfrm>
            <a:off x="1457300" y="4191000"/>
            <a:ext cx="2590800" cy="1905000"/>
            <a:chOff x="1056" y="2784"/>
            <a:chExt cx="1632" cy="1200"/>
          </a:xfrm>
        </p:grpSpPr>
        <p:sp>
          <p:nvSpPr>
            <p:cNvPr id="31769" name="Rectangle 88"/>
            <p:cNvSpPr>
              <a:spLocks noChangeArrowheads="1"/>
            </p:cNvSpPr>
            <p:nvPr/>
          </p:nvSpPr>
          <p:spPr bwMode="auto">
            <a:xfrm>
              <a:off x="1104" y="3024"/>
              <a:ext cx="1584" cy="96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31770" name="Rectangle 86"/>
            <p:cNvSpPr>
              <a:spLocks noChangeArrowheads="1"/>
            </p:cNvSpPr>
            <p:nvPr/>
          </p:nvSpPr>
          <p:spPr bwMode="auto">
            <a:xfrm>
              <a:off x="1056" y="2976"/>
              <a:ext cx="1584" cy="960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31771" name="Rectangle 16"/>
            <p:cNvSpPr>
              <a:spLocks noChangeArrowheads="1"/>
            </p:cNvSpPr>
            <p:nvPr/>
          </p:nvSpPr>
          <p:spPr bwMode="auto">
            <a:xfrm>
              <a:off x="1080" y="2784"/>
              <a:ext cx="418" cy="19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latin typeface="Trebuchet MS" pitchFamily="34" charset="0"/>
                </a:rPr>
                <a:t>Nodes</a:t>
              </a:r>
            </a:p>
          </p:txBody>
        </p:sp>
        <p:grpSp>
          <p:nvGrpSpPr>
            <p:cNvPr id="8" name="Group 121"/>
            <p:cNvGrpSpPr>
              <a:grpSpLocks/>
            </p:cNvGrpSpPr>
            <p:nvPr/>
          </p:nvGrpSpPr>
          <p:grpSpPr bwMode="auto">
            <a:xfrm>
              <a:off x="1104" y="3072"/>
              <a:ext cx="1509" cy="770"/>
              <a:chOff x="1104" y="3072"/>
              <a:chExt cx="1509" cy="770"/>
            </a:xfrm>
          </p:grpSpPr>
          <p:grpSp>
            <p:nvGrpSpPr>
              <p:cNvPr id="9" name="Group 81"/>
              <p:cNvGrpSpPr>
                <a:grpSpLocks/>
              </p:cNvGrpSpPr>
              <p:nvPr/>
            </p:nvGrpSpPr>
            <p:grpSpPr bwMode="auto">
              <a:xfrm>
                <a:off x="1260" y="3072"/>
                <a:ext cx="1344" cy="336"/>
                <a:chOff x="924" y="2736"/>
                <a:chExt cx="1344" cy="336"/>
              </a:xfrm>
            </p:grpSpPr>
            <p:sp>
              <p:nvSpPr>
                <p:cNvPr id="31788" name="AutoShape 9"/>
                <p:cNvSpPr>
                  <a:spLocks noChangeArrowheads="1"/>
                </p:cNvSpPr>
                <p:nvPr/>
              </p:nvSpPr>
              <p:spPr bwMode="auto">
                <a:xfrm>
                  <a:off x="1056" y="2736"/>
                  <a:ext cx="1008" cy="33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8000">
                    <a:alpha val="41960"/>
                  </a:srgbClr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488" tIns="44450" rIns="90488" bIns="44450" anchor="ctr"/>
                <a:lstStyle/>
                <a:p>
                  <a:endParaRPr lang="en-US">
                    <a:latin typeface="Trebuchet MS" pitchFamily="34" charset="0"/>
                  </a:endParaRPr>
                </a:p>
              </p:txBody>
            </p:sp>
            <p:sp>
              <p:nvSpPr>
                <p:cNvPr id="31789" name="Rectangle 10"/>
                <p:cNvSpPr>
                  <a:spLocks noChangeArrowheads="1"/>
                </p:cNvSpPr>
                <p:nvPr/>
              </p:nvSpPr>
              <p:spPr bwMode="auto">
                <a:xfrm>
                  <a:off x="924" y="2784"/>
                  <a:ext cx="1344" cy="212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1600">
                      <a:latin typeface="Trebuchet MS" pitchFamily="34" charset="0"/>
                    </a:rPr>
                    <a:t>Monitoring Agent</a:t>
                  </a:r>
                </a:p>
              </p:txBody>
            </p:sp>
          </p:grpSp>
          <p:grpSp>
            <p:nvGrpSpPr>
              <p:cNvPr id="10" name="Group 120"/>
              <p:cNvGrpSpPr>
                <a:grpSpLocks/>
              </p:cNvGrpSpPr>
              <p:nvPr/>
            </p:nvGrpSpPr>
            <p:grpSpPr bwMode="auto">
              <a:xfrm>
                <a:off x="1104" y="3456"/>
                <a:ext cx="1509" cy="386"/>
                <a:chOff x="1104" y="3456"/>
                <a:chExt cx="1509" cy="386"/>
              </a:xfrm>
            </p:grpSpPr>
            <p:grpSp>
              <p:nvGrpSpPr>
                <p:cNvPr id="11" name="Group 119"/>
                <p:cNvGrpSpPr>
                  <a:grpSpLocks/>
                </p:cNvGrpSpPr>
                <p:nvPr/>
              </p:nvGrpSpPr>
              <p:grpSpPr bwMode="auto">
                <a:xfrm>
                  <a:off x="1104" y="3648"/>
                  <a:ext cx="1509" cy="194"/>
                  <a:chOff x="1104" y="3648"/>
                  <a:chExt cx="1509" cy="194"/>
                </a:xfrm>
              </p:grpSpPr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104" y="3648"/>
                    <a:ext cx="453" cy="194"/>
                    <a:chOff x="816" y="3408"/>
                    <a:chExt cx="453" cy="194"/>
                  </a:xfrm>
                </p:grpSpPr>
                <p:sp>
                  <p:nvSpPr>
                    <p:cNvPr id="31786" name="AutoShap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16" y="3408"/>
                      <a:ext cx="432" cy="19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8000">
                        <a:alpha val="20000"/>
                      </a:srgbClr>
                    </a:solidFill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lIns="90488" tIns="44450" rIns="90488" bIns="44450" anchor="ctr"/>
                    <a:lstStyle/>
                    <a:p>
                      <a:endParaRPr lang="en-US">
                        <a:latin typeface="Trebuchet MS" pitchFamily="34" charset="0"/>
                      </a:endParaRPr>
                    </a:p>
                  </p:txBody>
                </p:sp>
                <p:sp>
                  <p:nvSpPr>
                    <p:cNvPr id="31787" name="Rectangle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25" y="3408"/>
                      <a:ext cx="444" cy="194"/>
                    </a:xfrm>
                    <a:prstGeom prst="rect">
                      <a:avLst/>
                    </a:prstGeom>
                    <a:noFill/>
                    <a:ln w="254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400">
                          <a:latin typeface="Trebuchet MS" pitchFamily="34" charset="0"/>
                        </a:rPr>
                        <a:t>Sensor</a:t>
                      </a:r>
                    </a:p>
                  </p:txBody>
                </p:sp>
              </p:grpSp>
              <p:grpSp>
                <p:nvGrpSpPr>
                  <p:cNvPr id="13" name="Group 75"/>
                  <p:cNvGrpSpPr>
                    <a:grpSpLocks/>
                  </p:cNvGrpSpPr>
                  <p:nvPr/>
                </p:nvGrpSpPr>
                <p:grpSpPr bwMode="auto">
                  <a:xfrm>
                    <a:off x="2160" y="3648"/>
                    <a:ext cx="453" cy="194"/>
                    <a:chOff x="816" y="3408"/>
                    <a:chExt cx="453" cy="194"/>
                  </a:xfrm>
                </p:grpSpPr>
                <p:sp>
                  <p:nvSpPr>
                    <p:cNvPr id="31784" name="AutoShap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16" y="3408"/>
                      <a:ext cx="432" cy="19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8000">
                        <a:alpha val="20000"/>
                      </a:srgbClr>
                    </a:solidFill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lIns="90488" tIns="44450" rIns="90488" bIns="44450" anchor="ctr"/>
                    <a:lstStyle/>
                    <a:p>
                      <a:endParaRPr lang="en-US">
                        <a:latin typeface="Trebuchet MS" pitchFamily="34" charset="0"/>
                      </a:endParaRPr>
                    </a:p>
                  </p:txBody>
                </p:sp>
                <p:sp>
                  <p:nvSpPr>
                    <p:cNvPr id="31785" name="Rectangl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25" y="3408"/>
                      <a:ext cx="444" cy="194"/>
                    </a:xfrm>
                    <a:prstGeom prst="rect">
                      <a:avLst/>
                    </a:prstGeom>
                    <a:noFill/>
                    <a:ln w="254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400">
                          <a:latin typeface="Trebuchet MS" pitchFamily="34" charset="0"/>
                        </a:rPr>
                        <a:t>Sensor</a:t>
                      </a:r>
                    </a:p>
                  </p:txBody>
                </p:sp>
              </p:grpSp>
              <p:grpSp>
                <p:nvGrpSpPr>
                  <p:cNvPr id="1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632" y="3648"/>
                    <a:ext cx="453" cy="194"/>
                    <a:chOff x="816" y="3408"/>
                    <a:chExt cx="453" cy="194"/>
                  </a:xfrm>
                </p:grpSpPr>
                <p:sp>
                  <p:nvSpPr>
                    <p:cNvPr id="31782" name="AutoShap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16" y="3408"/>
                      <a:ext cx="432" cy="19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008000">
                        <a:alpha val="20000"/>
                      </a:srgbClr>
                    </a:solidFill>
                    <a:ln w="12700">
                      <a:solidFill>
                        <a:schemeClr val="tx1"/>
                      </a:solidFill>
                      <a:round/>
                      <a:headEnd type="none" w="sm" len="sm"/>
                      <a:tailEnd type="none" w="sm" len="sm"/>
                    </a:ln>
                  </p:spPr>
                  <p:txBody>
                    <a:bodyPr wrap="none" lIns="90488" tIns="44450" rIns="90488" bIns="44450" anchor="ctr"/>
                    <a:lstStyle/>
                    <a:p>
                      <a:endParaRPr lang="en-US">
                        <a:latin typeface="Trebuchet MS" pitchFamily="34" charset="0"/>
                      </a:endParaRPr>
                    </a:p>
                  </p:txBody>
                </p:sp>
                <p:sp>
                  <p:nvSpPr>
                    <p:cNvPr id="31783" name="Rectangle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25" y="3408"/>
                      <a:ext cx="444" cy="194"/>
                    </a:xfrm>
                    <a:prstGeom prst="rect">
                      <a:avLst/>
                    </a:prstGeom>
                    <a:noFill/>
                    <a:ln w="254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algn="ctr"/>
                      <a:r>
                        <a:rPr lang="en-US" sz="1400">
                          <a:latin typeface="Trebuchet MS" pitchFamily="34" charset="0"/>
                        </a:rPr>
                        <a:t>Sensor</a:t>
                      </a:r>
                    </a:p>
                  </p:txBody>
                </p:sp>
              </p:grpSp>
            </p:grpSp>
            <p:sp>
              <p:nvSpPr>
                <p:cNvPr id="31776" name="Line 82"/>
                <p:cNvSpPr>
                  <a:spLocks noChangeShapeType="1"/>
                </p:cNvSpPr>
                <p:nvPr/>
              </p:nvSpPr>
              <p:spPr bwMode="auto">
                <a:xfrm flipH="1">
                  <a:off x="1344" y="3456"/>
                  <a:ext cx="288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 lIns="90488" tIns="44450" rIns="90488" bIns="44450"/>
                <a:lstStyle/>
                <a:p>
                  <a:endParaRPr lang="en-US">
                    <a:latin typeface="Trebuchet MS" pitchFamily="34" charset="0"/>
                  </a:endParaRPr>
                </a:p>
              </p:txBody>
            </p:sp>
            <p:sp>
              <p:nvSpPr>
                <p:cNvPr id="31777" name="Line 83"/>
                <p:cNvSpPr>
                  <a:spLocks noChangeShapeType="1"/>
                </p:cNvSpPr>
                <p:nvPr/>
              </p:nvSpPr>
              <p:spPr bwMode="auto">
                <a:xfrm>
                  <a:off x="2112" y="3456"/>
                  <a:ext cx="240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 lIns="90488" tIns="44450" rIns="90488" bIns="44450"/>
                <a:lstStyle/>
                <a:p>
                  <a:endParaRPr lang="en-US">
                    <a:latin typeface="Trebuchet MS" pitchFamily="34" charset="0"/>
                  </a:endParaRPr>
                </a:p>
              </p:txBody>
            </p:sp>
            <p:sp>
              <p:nvSpPr>
                <p:cNvPr id="31778" name="Line 84"/>
                <p:cNvSpPr>
                  <a:spLocks noChangeShapeType="1"/>
                </p:cNvSpPr>
                <p:nvPr/>
              </p:nvSpPr>
              <p:spPr bwMode="auto">
                <a:xfrm flipH="1">
                  <a:off x="1843" y="3456"/>
                  <a:ext cx="0" cy="19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triangle" w="med" len="med"/>
                  <a:tailEnd/>
                </a:ln>
              </p:spPr>
              <p:txBody>
                <a:bodyPr lIns="90488" tIns="44450" rIns="90488" bIns="44450"/>
                <a:lstStyle/>
                <a:p>
                  <a:endParaRPr lang="en-US">
                    <a:latin typeface="Trebuchet MS" pitchFamily="34" charset="0"/>
                  </a:endParaRPr>
                </a:p>
              </p:txBody>
            </p:sp>
          </p:grpSp>
        </p:grpSp>
      </p:grpSp>
      <p:grpSp>
        <p:nvGrpSpPr>
          <p:cNvPr id="15" name="Group 124"/>
          <p:cNvGrpSpPr>
            <a:grpSpLocks/>
          </p:cNvGrpSpPr>
          <p:nvPr/>
        </p:nvGrpSpPr>
        <p:grpSpPr bwMode="auto">
          <a:xfrm>
            <a:off x="6715100" y="1524000"/>
            <a:ext cx="1485900" cy="1676400"/>
            <a:chOff x="4368" y="1104"/>
            <a:chExt cx="936" cy="1056"/>
          </a:xfrm>
        </p:grpSpPr>
        <p:sp>
          <p:nvSpPr>
            <p:cNvPr id="31763" name="Rectangle 33"/>
            <p:cNvSpPr>
              <a:spLocks noChangeArrowheads="1"/>
            </p:cNvSpPr>
            <p:nvPr/>
          </p:nvSpPr>
          <p:spPr bwMode="auto">
            <a:xfrm>
              <a:off x="4368" y="1104"/>
              <a:ext cx="936" cy="912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31764" name="AutoShape 36"/>
            <p:cNvSpPr>
              <a:spLocks noChangeArrowheads="1"/>
            </p:cNvSpPr>
            <p:nvPr/>
          </p:nvSpPr>
          <p:spPr bwMode="auto">
            <a:xfrm>
              <a:off x="4464" y="1200"/>
              <a:ext cx="768" cy="432"/>
            </a:xfrm>
            <a:prstGeom prst="roundRect">
              <a:avLst>
                <a:gd name="adj" fmla="val 16667"/>
              </a:avLst>
            </a:prstGeom>
            <a:solidFill>
              <a:schemeClr val="tx2">
                <a:alpha val="34117"/>
              </a:scheme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31765" name="Rectangle 37"/>
            <p:cNvSpPr>
              <a:spLocks noChangeArrowheads="1"/>
            </p:cNvSpPr>
            <p:nvPr/>
          </p:nvSpPr>
          <p:spPr bwMode="auto">
            <a:xfrm>
              <a:off x="4449" y="1200"/>
              <a:ext cx="810" cy="446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>
                  <a:latin typeface="Trebuchet MS" pitchFamily="34" charset="0"/>
                </a:rPr>
                <a:t>RRDTool / PHP</a:t>
              </a:r>
            </a:p>
          </p:txBody>
        </p:sp>
        <p:sp>
          <p:nvSpPr>
            <p:cNvPr id="31766" name="AutoShape 89"/>
            <p:cNvSpPr>
              <a:spLocks noChangeArrowheads="1"/>
            </p:cNvSpPr>
            <p:nvPr/>
          </p:nvSpPr>
          <p:spPr bwMode="auto">
            <a:xfrm>
              <a:off x="4464" y="1680"/>
              <a:ext cx="768" cy="240"/>
            </a:xfrm>
            <a:prstGeom prst="roundRect">
              <a:avLst>
                <a:gd name="adj" fmla="val 16667"/>
              </a:avLst>
            </a:prstGeom>
            <a:solidFill>
              <a:srgbClr val="C0C0C0">
                <a:alpha val="43137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31767" name="Rectangle 90"/>
            <p:cNvSpPr>
              <a:spLocks noChangeArrowheads="1"/>
            </p:cNvSpPr>
            <p:nvPr/>
          </p:nvSpPr>
          <p:spPr bwMode="auto">
            <a:xfrm>
              <a:off x="4512" y="1680"/>
              <a:ext cx="672" cy="25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Trebuchet MS" pitchFamily="34" charset="0"/>
                </a:rPr>
                <a:t>apache</a:t>
              </a:r>
            </a:p>
          </p:txBody>
        </p:sp>
        <p:sp>
          <p:nvSpPr>
            <p:cNvPr id="31768" name="Rectangle 93"/>
            <p:cNvSpPr>
              <a:spLocks noChangeArrowheads="1"/>
            </p:cNvSpPr>
            <p:nvPr/>
          </p:nvSpPr>
          <p:spPr bwMode="auto">
            <a:xfrm rot="5400000" flipV="1">
              <a:off x="4752" y="1824"/>
              <a:ext cx="192" cy="48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HTTP</a:t>
              </a:r>
            </a:p>
          </p:txBody>
        </p:sp>
      </p:grpSp>
      <p:pic>
        <p:nvPicPr>
          <p:cNvPr id="68" name="Picture 468" descr="lemon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-285776"/>
            <a:ext cx="2452227" cy="1563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2"/>
                </a:solidFill>
              </a:rPr>
              <a:t>All </a:t>
            </a:r>
            <a:r>
              <a:rPr lang="en-US" dirty="0" smtClean="0">
                <a:solidFill>
                  <a:schemeClr val="accent2"/>
                </a:solidFill>
              </a:rPr>
              <a:t>the usual system parameters and more</a:t>
            </a:r>
          </a:p>
          <a:p>
            <a:pPr lvl="1" eaLnBrk="1" hangingPunct="1">
              <a:defRPr/>
            </a:pPr>
            <a:r>
              <a:rPr lang="en-US" dirty="0" smtClean="0"/>
              <a:t>system load, file system usage, network traffic, daemon count, software version…</a:t>
            </a:r>
          </a:p>
          <a:p>
            <a:pPr lvl="1" eaLnBrk="1" hangingPunct="1">
              <a:defRPr/>
            </a:pPr>
            <a:r>
              <a:rPr lang="en-US" dirty="0" smtClean="0"/>
              <a:t>SMART monitoring for </a:t>
            </a:r>
            <a:r>
              <a:rPr lang="en-US" dirty="0" smtClean="0"/>
              <a:t>disks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Oracle monitoring</a:t>
            </a:r>
          </a:p>
          <a:p>
            <a:pPr lvl="2" eaLnBrk="1" hangingPunct="1">
              <a:defRPr/>
            </a:pPr>
            <a:r>
              <a:rPr lang="en-US" dirty="0" smtClean="0"/>
              <a:t>number of logons, cursors, logical and physical I/O, user commits, index usage, parse statistics, …</a:t>
            </a:r>
          </a:p>
          <a:p>
            <a:pPr lvl="1" eaLnBrk="1" hangingPunct="1">
              <a:defRPr/>
            </a:pPr>
            <a:r>
              <a:rPr lang="en-US" dirty="0" smtClean="0"/>
              <a:t>AFS client monitoring</a:t>
            </a:r>
          </a:p>
          <a:p>
            <a:pPr lvl="1" eaLnBrk="1" hangingPunct="1">
              <a:defRPr/>
            </a:pPr>
            <a:r>
              <a:rPr lang="en-US" dirty="0" smtClean="0"/>
              <a:t>…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accent2"/>
                </a:solidFill>
              </a:rPr>
              <a:t>“</a:t>
            </a:r>
            <a:r>
              <a:rPr lang="en-US" dirty="0" smtClean="0">
                <a:solidFill>
                  <a:schemeClr val="accent2"/>
                </a:solidFill>
              </a:rPr>
              <a:t>non-node” </a:t>
            </a:r>
            <a:r>
              <a:rPr lang="en-US" dirty="0" smtClean="0">
                <a:solidFill>
                  <a:schemeClr val="accent2"/>
                </a:solidFill>
              </a:rPr>
              <a:t>sensors allowing </a:t>
            </a:r>
            <a:r>
              <a:rPr lang="en-US" dirty="0" smtClean="0">
                <a:solidFill>
                  <a:schemeClr val="accent2"/>
                </a:solidFill>
              </a:rPr>
              <a:t>integration of</a:t>
            </a:r>
          </a:p>
          <a:p>
            <a:pPr lvl="1" eaLnBrk="1" hangingPunct="1">
              <a:defRPr/>
            </a:pPr>
            <a:r>
              <a:rPr lang="en-US" dirty="0" smtClean="0"/>
              <a:t>high level mass-storage and batch system details</a:t>
            </a:r>
          </a:p>
          <a:p>
            <a:pPr lvl="2" eaLnBrk="1" hangingPunct="1">
              <a:defRPr/>
            </a:pPr>
            <a:r>
              <a:rPr lang="en-US" dirty="0" smtClean="0"/>
              <a:t>Queue lengths, file lifetime on disk, …</a:t>
            </a:r>
          </a:p>
          <a:p>
            <a:pPr lvl="1" eaLnBrk="1" hangingPunct="1">
              <a:defRPr/>
            </a:pPr>
            <a:r>
              <a:rPr lang="en-US" dirty="0" smtClean="0"/>
              <a:t>hardware reliability </a:t>
            </a:r>
            <a:r>
              <a:rPr lang="en-US" dirty="0" smtClean="0"/>
              <a:t>data</a:t>
            </a:r>
          </a:p>
          <a:p>
            <a:pPr lvl="1" eaLnBrk="1" hangingPunct="1">
              <a:defRPr/>
            </a:pPr>
            <a:r>
              <a:rPr lang="en-US" dirty="0" smtClean="0"/>
              <a:t>information </a:t>
            </a:r>
            <a:r>
              <a:rPr lang="en-US" dirty="0" smtClean="0"/>
              <a:t>from the building management system</a:t>
            </a:r>
          </a:p>
          <a:p>
            <a:pPr lvl="2" eaLnBrk="1" hangingPunct="1">
              <a:defRPr/>
            </a:pPr>
            <a:r>
              <a:rPr lang="en-US" dirty="0" smtClean="0"/>
              <a:t>Power demand, UPS status, temperature, …</a:t>
            </a:r>
          </a:p>
          <a:p>
            <a:pPr lvl="3" eaLnBrk="1" hangingPunct="1">
              <a:defRPr/>
            </a:pPr>
            <a:r>
              <a:rPr lang="en-US" dirty="0" smtClean="0"/>
              <a:t>and full feedback is possible (although not implemented): e.g. system shutdown on power failure</a:t>
            </a:r>
          </a:p>
          <a:p>
            <a:pPr lvl="1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monitored</a:t>
            </a:r>
          </a:p>
        </p:txBody>
      </p:sp>
      <p:sp>
        <p:nvSpPr>
          <p:cNvPr id="4" name="TextBox 3"/>
          <p:cNvSpPr txBox="1"/>
          <p:nvPr/>
        </p:nvSpPr>
        <p:spPr>
          <a:xfrm rot="20642219">
            <a:off x="5776939" y="5429339"/>
            <a:ext cx="2714643" cy="830997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CC"/>
                </a:solidFill>
              </a:rPr>
              <a:t>See power discussion later</a:t>
            </a:r>
            <a:endParaRPr lang="en-GB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Monitoring displays</a:t>
            </a:r>
          </a:p>
        </p:txBody>
      </p:sp>
      <p:pic>
        <p:nvPicPr>
          <p:cNvPr id="3277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28" y="914400"/>
            <a:ext cx="7916863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491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491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databas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28" y="917575"/>
            <a:ext cx="79248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atabase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28" y="917575"/>
            <a:ext cx="80010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2491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get_metrics_graph[1]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85928" y="990600"/>
            <a:ext cx="5641975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5666" y="920750"/>
            <a:ext cx="7916862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2"/>
                </a:solidFill>
              </a:rPr>
              <a:t>As Lemon monitoring is integrated with </a:t>
            </a:r>
            <a:r>
              <a:rPr lang="en-US" dirty="0" err="1" smtClean="0">
                <a:solidFill>
                  <a:schemeClr val="accent2"/>
                </a:solidFill>
              </a:rPr>
              <a:t>quattor</a:t>
            </a:r>
            <a:r>
              <a:rPr lang="en-US" dirty="0" smtClean="0">
                <a:solidFill>
                  <a:schemeClr val="accent2"/>
                </a:solidFill>
              </a:rPr>
              <a:t>, monitoring of clusters set up for special uses happens almost automatically.</a:t>
            </a:r>
          </a:p>
          <a:p>
            <a:pPr lvl="1">
              <a:defRPr/>
            </a:pPr>
            <a:r>
              <a:rPr lang="en-US" dirty="0" smtClean="0"/>
              <a:t>This has been invaluable over the past year as we have been stress testing our infrastructure in preparation for LHC operations.</a:t>
            </a:r>
          </a:p>
          <a:p>
            <a:pPr lvl="1"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>
                <a:solidFill>
                  <a:schemeClr val="accent2"/>
                </a:solidFill>
              </a:rPr>
              <a:t>Lemon clusters can also be defined “on the fly”</a:t>
            </a:r>
          </a:p>
          <a:p>
            <a:pPr lvl="1">
              <a:defRPr/>
            </a:pPr>
            <a:r>
              <a:rPr lang="en-US" dirty="0" smtClean="0"/>
              <a:t>e.g. a cluster of “nodes running jobs for the ATLAS experiment”</a:t>
            </a:r>
          </a:p>
          <a:p>
            <a:pPr lvl="2">
              <a:defRPr/>
            </a:pPr>
            <a:r>
              <a:rPr lang="en-US" dirty="0" smtClean="0"/>
              <a:t>note that the set of nodes in this cluster changes over time.</a:t>
            </a:r>
            <a:endParaRPr lang="en-US" dirty="0"/>
          </a:p>
        </p:txBody>
      </p:sp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cluster definition</a:t>
            </a:r>
          </a:p>
        </p:txBody>
      </p:sp>
      <p:pic>
        <p:nvPicPr>
          <p:cNvPr id="5" name="Picture 4" descr="sc4_throughput_dayview_write_read_19April2006_v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990600"/>
            <a:ext cx="8012113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TDC_12h_84stream_staggered_input_noncompress_files_monthview_03Jan2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990600"/>
            <a:ext cx="7777163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23963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 Management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Installation &amp; Configuration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Monitoring</a:t>
            </a:r>
          </a:p>
          <a:p>
            <a:pPr lvl="1"/>
            <a:r>
              <a:rPr lang="en-US" dirty="0" smtClean="0"/>
              <a:t>Workflow</a:t>
            </a:r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What’s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Going 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 &amp; Cooling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mtClean="0"/>
              <a:t>LEAF is a collection of workflows for </a:t>
            </a:r>
            <a:r>
              <a:rPr lang="en-US" i="1" smtClean="0"/>
              <a:t>high level </a:t>
            </a:r>
            <a:r>
              <a:rPr lang="en-US" smtClean="0"/>
              <a:t>node hardware and state management, on top of Quattor and LEMON: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HMS (Hardware Management System):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Track systems through all </a:t>
            </a:r>
            <a:r>
              <a:rPr lang="en-US" sz="1600" i="1" smtClean="0"/>
              <a:t>physical </a:t>
            </a:r>
            <a:r>
              <a:rPr lang="en-US" sz="1600" smtClean="0"/>
              <a:t>steps in lifecycle eg. installation, moves, vendor calls, retirement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Automatically requests installs, retires etc. to technicians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GUI to locate equipment physically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HMS implementation is CERN specific, but concepts and design should be generic</a:t>
            </a:r>
          </a:p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SMS (State Management System):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Automated handling (and tracking of) high-level configuration steps</a:t>
            </a:r>
          </a:p>
          <a:p>
            <a:pPr lvl="2">
              <a:lnSpc>
                <a:spcPct val="90000"/>
              </a:lnSpc>
            </a:pPr>
            <a:r>
              <a:rPr lang="en-US" sz="1600" smtClean="0">
                <a:solidFill>
                  <a:srgbClr val="CC3300"/>
                </a:solidFill>
              </a:rPr>
              <a:t>Reconfigure and reboot all LXPLUS nodes for new kernel and/or physical move</a:t>
            </a:r>
          </a:p>
          <a:p>
            <a:pPr lvl="2">
              <a:lnSpc>
                <a:spcPct val="90000"/>
              </a:lnSpc>
            </a:pPr>
            <a:r>
              <a:rPr lang="en-US" sz="1600" smtClean="0">
                <a:solidFill>
                  <a:srgbClr val="CC3300"/>
                </a:solidFill>
              </a:rPr>
              <a:t>Drain and reconfig nodes for diagnosis / repair operations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Issues all necessary (re)configuration commands via Quattor</a:t>
            </a:r>
          </a:p>
          <a:p>
            <a:pPr lvl="1">
              <a:lnSpc>
                <a:spcPct val="90000"/>
              </a:lnSpc>
            </a:pPr>
            <a:r>
              <a:rPr lang="en-US" sz="1600" smtClean="0"/>
              <a:t>extensible framework – plug-ins for site-specific operations possible</a:t>
            </a:r>
            <a:endParaRPr lang="en-US" sz="2800" smtClean="0"/>
          </a:p>
        </p:txBody>
      </p:sp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LHC Era Automated Fabric</a:t>
            </a:r>
          </a:p>
        </p:txBody>
      </p:sp>
      <p:pic>
        <p:nvPicPr>
          <p:cNvPr id="5" name="Picture 470" descr="leaf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1EBDA"/>
              </a:clrFrom>
              <a:clrTo>
                <a:srgbClr val="F1EB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50879" y="4935059"/>
            <a:ext cx="1393153" cy="192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5864225" y="4495800"/>
            <a:ext cx="3279775" cy="790575"/>
            <a:chOff x="5864225" y="4495800"/>
            <a:chExt cx="3279775" cy="790575"/>
          </a:xfrm>
        </p:grpSpPr>
        <p:cxnSp>
          <p:nvCxnSpPr>
            <p:cNvPr id="1068" name="AutoShape 32"/>
            <p:cNvCxnSpPr>
              <a:cxnSpLocks noChangeShapeType="1"/>
              <a:endCxn id="1056" idx="2"/>
            </p:cNvCxnSpPr>
            <p:nvPr/>
          </p:nvCxnSpPr>
          <p:spPr bwMode="auto">
            <a:xfrm rot="5400000">
              <a:off x="5598289" y="4782374"/>
              <a:ext cx="747772" cy="215900"/>
            </a:xfrm>
            <a:prstGeom prst="curvedConnector5">
              <a:avLst>
                <a:gd name="adj1" fmla="val 23247"/>
                <a:gd name="adj2" fmla="val -286765"/>
                <a:gd name="adj3" fmla="val 13057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69" name="Text Box 18"/>
            <p:cNvSpPr txBox="1">
              <a:spLocks noChangeArrowheads="1"/>
            </p:cNvSpPr>
            <p:nvPr/>
          </p:nvSpPr>
          <p:spPr bwMode="auto">
            <a:xfrm>
              <a:off x="6172200" y="4495800"/>
              <a:ext cx="2971800" cy="79057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5. Take out of production</a:t>
              </a:r>
            </a:p>
            <a:p>
              <a:pPr lvl="1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000">
                  <a:latin typeface="Verdana" pitchFamily="34" charset="0"/>
                </a:rPr>
                <a:t>Close queues and drain jobs</a:t>
              </a:r>
            </a:p>
            <a:p>
              <a:pPr lvl="1" eaLnBrk="0" hangingPunct="0">
                <a:spcBef>
                  <a:spcPct val="50000"/>
                </a:spcBef>
                <a:buFontTx/>
                <a:buChar char="•"/>
              </a:pPr>
              <a:r>
                <a:rPr lang="en-US" sz="1000">
                  <a:latin typeface="Verdana" pitchFamily="34" charset="0"/>
                </a:rPr>
                <a:t>Disable alarms</a:t>
              </a:r>
            </a:p>
          </p:txBody>
        </p:sp>
      </p:grp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LEAF workflow example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447800" y="990600"/>
          <a:ext cx="914400" cy="862013"/>
        </p:xfrm>
        <a:graphic>
          <a:graphicData uri="http://schemas.openxmlformats.org/presentationml/2006/ole">
            <p:oleObj spid="_x0000_s1026" name="Clip" r:id="rId3" imgW="2286720" imgH="2155680" progId="">
              <p:embed/>
            </p:oleObj>
          </a:graphicData>
        </a:graphic>
      </p:graphicFrame>
      <p:sp>
        <p:nvSpPr>
          <p:cNvPr id="1031" name="Text Box 12"/>
          <p:cNvSpPr txBox="1">
            <a:spLocks noChangeArrowheads="1"/>
          </p:cNvSpPr>
          <p:nvPr/>
        </p:nvSpPr>
        <p:spPr bwMode="auto">
          <a:xfrm>
            <a:off x="1219200" y="1828800"/>
            <a:ext cx="1447800" cy="33337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Verdana" pitchFamily="34" charset="0"/>
              </a:rPr>
              <a:t>Operations</a:t>
            </a:r>
          </a:p>
        </p:txBody>
      </p: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1905000" y="990600"/>
            <a:ext cx="3429000" cy="2362200"/>
            <a:chOff x="1905000" y="990600"/>
            <a:chExt cx="3429000" cy="2362200"/>
          </a:xfrm>
        </p:grpSpPr>
        <p:cxnSp>
          <p:nvCxnSpPr>
            <p:cNvPr id="1065" name="AutoShape 28"/>
            <p:cNvCxnSpPr>
              <a:cxnSpLocks noChangeShapeType="1"/>
              <a:endCxn id="1066" idx="0"/>
            </p:cNvCxnSpPr>
            <p:nvPr/>
          </p:nvCxnSpPr>
          <p:spPr bwMode="auto">
            <a:xfrm rot="5400000" flipV="1">
              <a:off x="2520950" y="374650"/>
              <a:ext cx="1663700" cy="2895600"/>
            </a:xfrm>
            <a:prstGeom prst="curvedConnector3">
              <a:avLst>
                <a:gd name="adj1" fmla="val 5912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66" name="AutoShape 7"/>
            <p:cNvSpPr>
              <a:spLocks noChangeArrowheads="1"/>
            </p:cNvSpPr>
            <p:nvPr/>
          </p:nvSpPr>
          <p:spPr bwMode="auto">
            <a:xfrm>
              <a:off x="4267200" y="2667000"/>
              <a:ext cx="1066800" cy="685800"/>
            </a:xfrm>
            <a:prstGeom prst="flowChartProcess">
              <a:avLst/>
            </a:prstGeom>
            <a:solidFill>
              <a:srgbClr val="E5E5FF"/>
            </a:solidFill>
            <a:ln w="25400">
              <a:solidFill>
                <a:srgbClr val="00279F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HMS</a:t>
              </a:r>
            </a:p>
          </p:txBody>
        </p:sp>
        <p:sp>
          <p:nvSpPr>
            <p:cNvPr id="1067" name="Text Box 14"/>
            <p:cNvSpPr txBox="1">
              <a:spLocks noChangeArrowheads="1"/>
            </p:cNvSpPr>
            <p:nvPr/>
          </p:nvSpPr>
          <p:spPr bwMode="auto">
            <a:xfrm>
              <a:off x="3581400" y="1143000"/>
              <a:ext cx="1219200" cy="333375"/>
            </a:xfrm>
            <a:prstGeom prst="rect">
              <a:avLst/>
            </a:prstGeom>
            <a:solidFill>
              <a:schemeClr val="bg1">
                <a:alpha val="69019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1. Import</a:t>
              </a:r>
            </a:p>
          </p:txBody>
        </p:sp>
      </p:grpSp>
      <p:sp>
        <p:nvSpPr>
          <p:cNvPr id="665624" name="Text Box 24"/>
          <p:cNvSpPr txBox="1">
            <a:spLocks noChangeArrowheads="1"/>
          </p:cNvSpPr>
          <p:nvPr/>
        </p:nvSpPr>
        <p:spPr bwMode="auto">
          <a:xfrm>
            <a:off x="2209800" y="3505200"/>
            <a:ext cx="2362200" cy="33337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Verdana" pitchFamily="34" charset="0"/>
              </a:rPr>
              <a:t>11. Set to production</a:t>
            </a:r>
          </a:p>
        </p:txBody>
      </p: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1219200" y="3124200"/>
            <a:ext cx="3581400" cy="1295400"/>
            <a:chOff x="1219200" y="3124200"/>
            <a:chExt cx="3581400" cy="1295400"/>
          </a:xfrm>
        </p:grpSpPr>
        <p:sp>
          <p:nvSpPr>
            <p:cNvPr id="1062" name="AutoShape 9"/>
            <p:cNvSpPr>
              <a:spLocks noChangeArrowheads="1"/>
            </p:cNvSpPr>
            <p:nvPr/>
          </p:nvSpPr>
          <p:spPr bwMode="auto">
            <a:xfrm>
              <a:off x="1219200" y="3733800"/>
              <a:ext cx="1066800" cy="685800"/>
            </a:xfrm>
            <a:prstGeom prst="flowChartProcess">
              <a:avLst/>
            </a:prstGeom>
            <a:solidFill>
              <a:srgbClr val="E5E5FF"/>
            </a:solidFill>
            <a:ln w="25400">
              <a:solidFill>
                <a:srgbClr val="00279F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SMS</a:t>
              </a:r>
            </a:p>
          </p:txBody>
        </p:sp>
        <p:sp>
          <p:nvSpPr>
            <p:cNvPr id="1063" name="Text Box 15"/>
            <p:cNvSpPr txBox="1">
              <a:spLocks noChangeArrowheads="1"/>
            </p:cNvSpPr>
            <p:nvPr/>
          </p:nvSpPr>
          <p:spPr bwMode="auto">
            <a:xfrm>
              <a:off x="1905000" y="3124200"/>
              <a:ext cx="1981200" cy="333375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2. Set to standby</a:t>
              </a:r>
            </a:p>
          </p:txBody>
        </p:sp>
        <p:cxnSp>
          <p:nvCxnSpPr>
            <p:cNvPr id="1064" name="AutoShape 29"/>
            <p:cNvCxnSpPr>
              <a:cxnSpLocks noChangeShapeType="1"/>
              <a:stCxn id="1066" idx="2"/>
              <a:endCxn id="1062" idx="0"/>
            </p:cNvCxnSpPr>
            <p:nvPr/>
          </p:nvCxnSpPr>
          <p:spPr bwMode="auto">
            <a:xfrm rot="5400000">
              <a:off x="3098800" y="2019300"/>
              <a:ext cx="355600" cy="304800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2209800" y="1460500"/>
            <a:ext cx="2362200" cy="1282700"/>
            <a:chOff x="2209800" y="1460500"/>
            <a:chExt cx="2362200" cy="1282700"/>
          </a:xfrm>
        </p:grpSpPr>
        <p:cxnSp>
          <p:nvCxnSpPr>
            <p:cNvPr id="1060" name="AutoShape 36"/>
            <p:cNvCxnSpPr>
              <a:cxnSpLocks noChangeShapeType="1"/>
            </p:cNvCxnSpPr>
            <p:nvPr/>
          </p:nvCxnSpPr>
          <p:spPr bwMode="auto">
            <a:xfrm rot="10800000">
              <a:off x="2286000" y="1460500"/>
              <a:ext cx="1828800" cy="128270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61" name="Text Box 20"/>
            <p:cNvSpPr txBox="1">
              <a:spLocks noChangeArrowheads="1"/>
            </p:cNvSpPr>
            <p:nvPr/>
          </p:nvSpPr>
          <p:spPr bwMode="auto">
            <a:xfrm>
              <a:off x="2209800" y="2286000"/>
              <a:ext cx="2362200" cy="33337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7. Request move</a:t>
              </a:r>
            </a:p>
          </p:txBody>
        </p:sp>
      </p:grpSp>
      <p:grpSp>
        <p:nvGrpSpPr>
          <p:cNvPr id="6" name="Group 44"/>
          <p:cNvGrpSpPr>
            <a:grpSpLocks/>
          </p:cNvGrpSpPr>
          <p:nvPr/>
        </p:nvGrpSpPr>
        <p:grpSpPr bwMode="auto">
          <a:xfrm>
            <a:off x="5181600" y="1295400"/>
            <a:ext cx="3962400" cy="1676400"/>
            <a:chOff x="5181600" y="1295400"/>
            <a:chExt cx="3962400" cy="1676400"/>
          </a:xfrm>
        </p:grpSpPr>
        <p:graphicFrame>
          <p:nvGraphicFramePr>
            <p:cNvPr id="665610" name="Object 10"/>
            <p:cNvGraphicFramePr>
              <a:graphicFrameLocks noChangeAspect="1"/>
            </p:cNvGraphicFramePr>
            <p:nvPr/>
          </p:nvGraphicFramePr>
          <p:xfrm>
            <a:off x="8001000" y="1295400"/>
            <a:ext cx="914400" cy="862013"/>
          </p:xfrm>
          <a:graphic>
            <a:graphicData uri="http://schemas.openxmlformats.org/presentationml/2006/ole">
              <p:oleObj spid="_x0000_s1027" name="Clip" r:id="rId4" imgW="2286720" imgH="2155680" progId="">
                <p:embed/>
              </p:oleObj>
            </a:graphicData>
          </a:graphic>
        </p:graphicFrame>
        <p:sp>
          <p:nvSpPr>
            <p:cNvPr id="1057" name="Text Box 13"/>
            <p:cNvSpPr txBox="1">
              <a:spLocks noChangeArrowheads="1"/>
            </p:cNvSpPr>
            <p:nvPr/>
          </p:nvSpPr>
          <p:spPr bwMode="auto">
            <a:xfrm>
              <a:off x="7620000" y="2105025"/>
              <a:ext cx="1524000" cy="333375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technicians</a:t>
              </a:r>
            </a:p>
          </p:txBody>
        </p:sp>
        <p:cxnSp>
          <p:nvCxnSpPr>
            <p:cNvPr id="1058" name="AutoShape 33"/>
            <p:cNvCxnSpPr>
              <a:cxnSpLocks noChangeShapeType="1"/>
            </p:cNvCxnSpPr>
            <p:nvPr/>
          </p:nvCxnSpPr>
          <p:spPr bwMode="auto">
            <a:xfrm flipV="1">
              <a:off x="5334000" y="1727200"/>
              <a:ext cx="2667000" cy="124460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9" name="Text Box 19"/>
            <p:cNvSpPr txBox="1">
              <a:spLocks noChangeArrowheads="1"/>
            </p:cNvSpPr>
            <p:nvPr/>
          </p:nvSpPr>
          <p:spPr bwMode="auto">
            <a:xfrm>
              <a:off x="5181600" y="1828800"/>
              <a:ext cx="2667000" cy="33337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6. Shutdown work order</a:t>
              </a:r>
            </a:p>
          </p:txBody>
        </p:sp>
      </p:grpSp>
      <p:grpSp>
        <p:nvGrpSpPr>
          <p:cNvPr id="7" name="Group 42"/>
          <p:cNvGrpSpPr>
            <a:grpSpLocks/>
          </p:cNvGrpSpPr>
          <p:nvPr/>
        </p:nvGrpSpPr>
        <p:grpSpPr bwMode="auto">
          <a:xfrm>
            <a:off x="3238500" y="4038601"/>
            <a:ext cx="3232150" cy="2070099"/>
            <a:chOff x="3238500" y="4038601"/>
            <a:chExt cx="3232150" cy="2070099"/>
          </a:xfrm>
        </p:grpSpPr>
        <p:grpSp>
          <p:nvGrpSpPr>
            <p:cNvPr id="8" name="Group 4"/>
            <p:cNvGrpSpPr>
              <a:grpSpLocks/>
            </p:cNvGrpSpPr>
            <p:nvPr/>
          </p:nvGrpSpPr>
          <p:grpSpPr bwMode="auto">
            <a:xfrm>
              <a:off x="5257800" y="4038601"/>
              <a:ext cx="1212850" cy="1225551"/>
              <a:chOff x="4962" y="2048"/>
              <a:chExt cx="764" cy="772"/>
            </a:xfrm>
          </p:grpSpPr>
          <p:sp>
            <p:nvSpPr>
              <p:cNvPr id="1055" name="tower"/>
              <p:cNvSpPr>
                <a:spLocks noEditPoints="1" noChangeArrowheads="1"/>
              </p:cNvSpPr>
              <p:nvPr/>
            </p:nvSpPr>
            <p:spPr bwMode="auto">
              <a:xfrm>
                <a:off x="5036" y="2048"/>
                <a:ext cx="444" cy="55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438 w 21600"/>
                  <a:gd name="T31" fmla="*/ 22527 h 21600"/>
                  <a:gd name="T32" fmla="*/ 21503 w 21600"/>
                  <a:gd name="T33" fmla="*/ 27010 h 216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600" h="21600" extrusionOk="0">
                    <a:moveTo>
                      <a:pt x="0" y="2184"/>
                    </a:moveTo>
                    <a:lnTo>
                      <a:pt x="6664" y="0"/>
                    </a:lnTo>
                    <a:lnTo>
                      <a:pt x="10800" y="0"/>
                    </a:lnTo>
                    <a:lnTo>
                      <a:pt x="21600" y="0"/>
                    </a:lnTo>
                    <a:lnTo>
                      <a:pt x="21600" y="11649"/>
                    </a:lnTo>
                    <a:lnTo>
                      <a:pt x="21600" y="19416"/>
                    </a:lnTo>
                    <a:lnTo>
                      <a:pt x="15166" y="21600"/>
                    </a:lnTo>
                    <a:lnTo>
                      <a:pt x="10570" y="21600"/>
                    </a:lnTo>
                    <a:lnTo>
                      <a:pt x="0" y="21600"/>
                    </a:lnTo>
                    <a:lnTo>
                      <a:pt x="0" y="11528"/>
                    </a:lnTo>
                    <a:lnTo>
                      <a:pt x="0" y="2184"/>
                    </a:lnTo>
                    <a:close/>
                  </a:path>
                  <a:path w="21600" h="21600" extrusionOk="0">
                    <a:moveTo>
                      <a:pt x="0" y="2184"/>
                    </a:moveTo>
                    <a:lnTo>
                      <a:pt x="0" y="2184"/>
                    </a:lnTo>
                    <a:lnTo>
                      <a:pt x="14706" y="2184"/>
                    </a:lnTo>
                    <a:lnTo>
                      <a:pt x="21600" y="0"/>
                    </a:lnTo>
                    <a:moveTo>
                      <a:pt x="0" y="2184"/>
                    </a:moveTo>
                    <a:lnTo>
                      <a:pt x="14706" y="2184"/>
                    </a:lnTo>
                    <a:lnTo>
                      <a:pt x="14706" y="5339"/>
                    </a:lnTo>
                    <a:lnTo>
                      <a:pt x="14706" y="17474"/>
                    </a:lnTo>
                    <a:lnTo>
                      <a:pt x="14706" y="21600"/>
                    </a:lnTo>
                    <a:moveTo>
                      <a:pt x="1149" y="3034"/>
                    </a:moveTo>
                    <a:lnTo>
                      <a:pt x="13328" y="3034"/>
                    </a:lnTo>
                    <a:lnTo>
                      <a:pt x="13328" y="3519"/>
                    </a:lnTo>
                    <a:lnTo>
                      <a:pt x="1149" y="3519"/>
                    </a:lnTo>
                    <a:lnTo>
                      <a:pt x="1149" y="3034"/>
                    </a:lnTo>
                    <a:moveTo>
                      <a:pt x="1149" y="4490"/>
                    </a:moveTo>
                    <a:lnTo>
                      <a:pt x="13328" y="4490"/>
                    </a:lnTo>
                    <a:lnTo>
                      <a:pt x="13328" y="4854"/>
                    </a:lnTo>
                    <a:lnTo>
                      <a:pt x="1149" y="4854"/>
                    </a:lnTo>
                    <a:lnTo>
                      <a:pt x="1149" y="4490"/>
                    </a:lnTo>
                    <a:moveTo>
                      <a:pt x="1149" y="5946"/>
                    </a:moveTo>
                    <a:lnTo>
                      <a:pt x="13328" y="5946"/>
                    </a:lnTo>
                    <a:lnTo>
                      <a:pt x="13328" y="6310"/>
                    </a:lnTo>
                    <a:lnTo>
                      <a:pt x="1149" y="6310"/>
                    </a:lnTo>
                    <a:lnTo>
                      <a:pt x="1149" y="5946"/>
                    </a:lnTo>
                  </a:path>
                </a:pathLst>
              </a:custGeom>
              <a:solidFill>
                <a:srgbClr val="FFFFC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6" name="Text Box 6"/>
              <p:cNvSpPr txBox="1">
                <a:spLocks noChangeArrowheads="1"/>
              </p:cNvSpPr>
              <p:nvPr/>
            </p:nvSpPr>
            <p:spPr bwMode="auto">
              <a:xfrm>
                <a:off x="4962" y="2568"/>
                <a:ext cx="764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/>
                  <a:t>Node</a:t>
                </a:r>
              </a:p>
            </p:txBody>
          </p:sp>
        </p:grpSp>
        <p:cxnSp>
          <p:nvCxnSpPr>
            <p:cNvPr id="1053" name="AutoShape 31"/>
            <p:cNvCxnSpPr>
              <a:cxnSpLocks noChangeShapeType="1"/>
              <a:stCxn id="1044" idx="3"/>
            </p:cNvCxnSpPr>
            <p:nvPr/>
          </p:nvCxnSpPr>
          <p:spPr bwMode="auto">
            <a:xfrm rot="5400000" flipH="1" flipV="1">
              <a:off x="3479800" y="4330700"/>
              <a:ext cx="1536700" cy="2019300"/>
            </a:xfrm>
            <a:prstGeom prst="curvedConnector4">
              <a:avLst>
                <a:gd name="adj1" fmla="val -14051"/>
                <a:gd name="adj2" fmla="val 6226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4" name="Text Box 17"/>
            <p:cNvSpPr txBox="1">
              <a:spLocks noChangeArrowheads="1"/>
            </p:cNvSpPr>
            <p:nvPr/>
          </p:nvSpPr>
          <p:spPr bwMode="auto">
            <a:xfrm>
              <a:off x="3810000" y="4953000"/>
              <a:ext cx="1447800" cy="33337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4. Refresh</a:t>
              </a:r>
            </a:p>
          </p:txBody>
        </p:sp>
      </p:grpSp>
      <p:sp>
        <p:nvSpPr>
          <p:cNvPr id="665626" name="Text Box 26"/>
          <p:cNvSpPr txBox="1">
            <a:spLocks noChangeArrowheads="1"/>
          </p:cNvSpPr>
          <p:nvPr/>
        </p:nvSpPr>
        <p:spPr bwMode="auto">
          <a:xfrm>
            <a:off x="3581400" y="6019800"/>
            <a:ext cx="1447800" cy="333375"/>
          </a:xfrm>
          <a:prstGeom prst="rect">
            <a:avLst/>
          </a:prstGeom>
          <a:solidFill>
            <a:schemeClr val="bg1">
              <a:alpha val="70195"/>
            </a:schemeClr>
          </a:solidFill>
          <a:ln w="254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Verdana" pitchFamily="34" charset="0"/>
              </a:rPr>
              <a:t>13. Refresh</a:t>
            </a:r>
          </a:p>
        </p:txBody>
      </p:sp>
      <p:grpSp>
        <p:nvGrpSpPr>
          <p:cNvPr id="9" name="Group 37"/>
          <p:cNvGrpSpPr>
            <a:grpSpLocks/>
          </p:cNvGrpSpPr>
          <p:nvPr/>
        </p:nvGrpSpPr>
        <p:grpSpPr bwMode="auto">
          <a:xfrm>
            <a:off x="3238500" y="3048000"/>
            <a:ext cx="5524500" cy="1968500"/>
            <a:chOff x="3238500" y="3048000"/>
            <a:chExt cx="5524500" cy="1968500"/>
          </a:xfrm>
        </p:grpSpPr>
        <p:sp>
          <p:nvSpPr>
            <p:cNvPr id="1047" name="AutoShape 8"/>
            <p:cNvSpPr>
              <a:spLocks noChangeArrowheads="1"/>
            </p:cNvSpPr>
            <p:nvPr/>
          </p:nvSpPr>
          <p:spPr bwMode="auto">
            <a:xfrm>
              <a:off x="7772400" y="3276600"/>
              <a:ext cx="990600" cy="1066800"/>
            </a:xfrm>
            <a:prstGeom prst="flowChartMagneticDisk">
              <a:avLst/>
            </a:prstGeom>
            <a:solidFill>
              <a:srgbClr val="CCFFFF"/>
            </a:solidFill>
            <a:ln w="25400">
              <a:solidFill>
                <a:srgbClr val="00279F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NW DB</a:t>
              </a:r>
            </a:p>
          </p:txBody>
        </p:sp>
        <p:cxnSp>
          <p:nvCxnSpPr>
            <p:cNvPr id="1048" name="AutoShape 34"/>
            <p:cNvCxnSpPr>
              <a:cxnSpLocks noChangeShapeType="1"/>
              <a:stCxn id="1066" idx="2"/>
              <a:endCxn id="1047" idx="1"/>
            </p:cNvCxnSpPr>
            <p:nvPr/>
          </p:nvCxnSpPr>
          <p:spPr bwMode="auto">
            <a:xfrm rot="5400000" flipH="1" flipV="1">
              <a:off x="6483350" y="1581150"/>
              <a:ext cx="101600" cy="3467100"/>
            </a:xfrm>
            <a:prstGeom prst="curvedConnector5">
              <a:avLst>
                <a:gd name="adj1" fmla="val -212500"/>
                <a:gd name="adj2" fmla="val 50551"/>
                <a:gd name="adj3" fmla="val 3125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1049" name="AutoShape 35"/>
            <p:cNvCxnSpPr>
              <a:cxnSpLocks noChangeShapeType="1"/>
              <a:stCxn id="1066" idx="2"/>
              <a:endCxn id="1044" idx="1"/>
            </p:cNvCxnSpPr>
            <p:nvPr/>
          </p:nvCxnSpPr>
          <p:spPr bwMode="auto">
            <a:xfrm rot="5400000">
              <a:off x="3194050" y="3409950"/>
              <a:ext cx="1651000" cy="1562100"/>
            </a:xfrm>
            <a:prstGeom prst="curved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0" name="Text Box 22"/>
            <p:cNvSpPr txBox="1">
              <a:spLocks noChangeArrowheads="1"/>
            </p:cNvSpPr>
            <p:nvPr/>
          </p:nvSpPr>
          <p:spPr bwMode="auto">
            <a:xfrm>
              <a:off x="5943600" y="3048000"/>
              <a:ext cx="1371600" cy="33337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8. Update</a:t>
              </a:r>
            </a:p>
          </p:txBody>
        </p:sp>
        <p:sp>
          <p:nvSpPr>
            <p:cNvPr id="1051" name="Text Box 23"/>
            <p:cNvSpPr txBox="1">
              <a:spLocks noChangeArrowheads="1"/>
            </p:cNvSpPr>
            <p:nvPr/>
          </p:nvSpPr>
          <p:spPr bwMode="auto">
            <a:xfrm>
              <a:off x="3352800" y="4038600"/>
              <a:ext cx="1371600" cy="33337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9. Update</a:t>
              </a:r>
            </a:p>
          </p:txBody>
        </p:sp>
      </p:grpSp>
      <p:grpSp>
        <p:nvGrpSpPr>
          <p:cNvPr id="10" name="Group 41"/>
          <p:cNvGrpSpPr>
            <a:grpSpLocks/>
          </p:cNvGrpSpPr>
          <p:nvPr/>
        </p:nvGrpSpPr>
        <p:grpSpPr bwMode="auto">
          <a:xfrm>
            <a:off x="1219200" y="4432300"/>
            <a:ext cx="2514600" cy="1663700"/>
            <a:chOff x="1219200" y="4432300"/>
            <a:chExt cx="2514600" cy="1663700"/>
          </a:xfrm>
        </p:grpSpPr>
        <p:sp>
          <p:nvSpPr>
            <p:cNvPr id="1044" name="AutoShape 11"/>
            <p:cNvSpPr>
              <a:spLocks noChangeArrowheads="1"/>
            </p:cNvSpPr>
            <p:nvPr/>
          </p:nvSpPr>
          <p:spPr bwMode="auto">
            <a:xfrm>
              <a:off x="2743200" y="5029200"/>
              <a:ext cx="990600" cy="1066800"/>
            </a:xfrm>
            <a:prstGeom prst="flowChartMagneticDisk">
              <a:avLst/>
            </a:prstGeom>
            <a:solidFill>
              <a:srgbClr val="CCFFFF"/>
            </a:solidFill>
            <a:ln w="25400">
              <a:solidFill>
                <a:srgbClr val="00279F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pPr algn="ctr" eaLnBrk="0" hangingPunct="0"/>
              <a:r>
                <a:rPr lang="en-US" sz="2000">
                  <a:latin typeface="Verdana" pitchFamily="34" charset="0"/>
                </a:rPr>
                <a:t>Quattor</a:t>
              </a:r>
            </a:p>
            <a:p>
              <a:pPr algn="ctr" eaLnBrk="0" hangingPunct="0"/>
              <a:r>
                <a:rPr lang="en-US" sz="2000">
                  <a:latin typeface="Verdana" pitchFamily="34" charset="0"/>
                </a:rPr>
                <a:t>CDB</a:t>
              </a:r>
            </a:p>
          </p:txBody>
        </p:sp>
        <p:cxnSp>
          <p:nvCxnSpPr>
            <p:cNvPr id="1045" name="AutoShape 30"/>
            <p:cNvCxnSpPr>
              <a:cxnSpLocks noChangeShapeType="1"/>
              <a:stCxn id="1062" idx="2"/>
              <a:endCxn id="1044" idx="2"/>
            </p:cNvCxnSpPr>
            <p:nvPr/>
          </p:nvCxnSpPr>
          <p:spPr bwMode="auto">
            <a:xfrm rot="16200000" flipH="1">
              <a:off x="1676400" y="4508500"/>
              <a:ext cx="1130300" cy="977900"/>
            </a:xfrm>
            <a:prstGeom prst="curvedConnector2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46" name="Text Box 16"/>
            <p:cNvSpPr txBox="1">
              <a:spLocks noChangeArrowheads="1"/>
            </p:cNvSpPr>
            <p:nvPr/>
          </p:nvSpPr>
          <p:spPr bwMode="auto">
            <a:xfrm>
              <a:off x="1219200" y="4648200"/>
              <a:ext cx="1219200" cy="333375"/>
            </a:xfrm>
            <a:prstGeom prst="rect">
              <a:avLst/>
            </a:prstGeom>
            <a:solidFill>
              <a:schemeClr val="bg1">
                <a:alpha val="70195"/>
              </a:schemeClr>
            </a:solidFill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600">
                  <a:latin typeface="Verdana" pitchFamily="34" charset="0"/>
                </a:rPr>
                <a:t>3. Update</a:t>
              </a:r>
            </a:p>
          </p:txBody>
        </p:sp>
      </p:grpSp>
      <p:sp>
        <p:nvSpPr>
          <p:cNvPr id="665625" name="Text Box 25"/>
          <p:cNvSpPr txBox="1">
            <a:spLocks noChangeArrowheads="1"/>
          </p:cNvSpPr>
          <p:nvPr/>
        </p:nvSpPr>
        <p:spPr bwMode="auto">
          <a:xfrm>
            <a:off x="1295400" y="5029200"/>
            <a:ext cx="1371600" cy="333375"/>
          </a:xfrm>
          <a:prstGeom prst="rect">
            <a:avLst/>
          </a:prstGeom>
          <a:solidFill>
            <a:schemeClr val="bg1">
              <a:alpha val="70195"/>
            </a:schemeClr>
          </a:solidFill>
          <a:ln w="254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Verdana" pitchFamily="34" charset="0"/>
              </a:rPr>
              <a:t>12. Update</a:t>
            </a:r>
          </a:p>
        </p:txBody>
      </p:sp>
      <p:sp>
        <p:nvSpPr>
          <p:cNvPr id="665621" name="Text Box 21"/>
          <p:cNvSpPr txBox="1">
            <a:spLocks noChangeArrowheads="1"/>
          </p:cNvSpPr>
          <p:nvPr/>
        </p:nvSpPr>
        <p:spPr bwMode="auto">
          <a:xfrm>
            <a:off x="5410200" y="2438400"/>
            <a:ext cx="2438400" cy="333375"/>
          </a:xfrm>
          <a:prstGeom prst="rect">
            <a:avLst/>
          </a:prstGeom>
          <a:solidFill>
            <a:schemeClr val="bg1">
              <a:alpha val="70195"/>
            </a:schemeClr>
          </a:solidFill>
          <a:ln w="254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Verdana" pitchFamily="34" charset="0"/>
              </a:rPr>
              <a:t>10. Install work order</a:t>
            </a:r>
          </a:p>
        </p:txBody>
      </p:sp>
      <p:sp>
        <p:nvSpPr>
          <p:cNvPr id="665627" name="Text Box 27"/>
          <p:cNvSpPr txBox="1">
            <a:spLocks noChangeArrowheads="1"/>
          </p:cNvSpPr>
          <p:nvPr/>
        </p:nvSpPr>
        <p:spPr bwMode="auto">
          <a:xfrm>
            <a:off x="5105400" y="5334000"/>
            <a:ext cx="3124200" cy="333375"/>
          </a:xfrm>
          <a:prstGeom prst="rect">
            <a:avLst/>
          </a:prstGeom>
          <a:solidFill>
            <a:schemeClr val="bg1">
              <a:alpha val="70195"/>
            </a:schemeClr>
          </a:solidFill>
          <a:ln w="25400">
            <a:noFill/>
            <a:miter lim="800000"/>
            <a:headEnd type="none" w="sm" len="sm"/>
            <a:tailEnd type="none" w="sm" len="sm"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>
                <a:latin typeface="Verdana" pitchFamily="34" charset="0"/>
              </a:rPr>
              <a:t>14. Put into production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66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66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66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5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66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0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66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4" grpId="0"/>
      <p:bldP spid="665626" grpId="0" animBg="1"/>
      <p:bldP spid="665625" grpId="0" animBg="1"/>
      <p:bldP spid="665621" grpId="0" animBg="1"/>
      <p:bldP spid="6656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ine 20"/>
          <p:cNvSpPr>
            <a:spLocks noChangeShapeType="1"/>
          </p:cNvSpPr>
          <p:nvPr/>
        </p:nvSpPr>
        <p:spPr bwMode="auto">
          <a:xfrm flipH="1" flipV="1">
            <a:off x="2662238" y="3789363"/>
            <a:ext cx="649287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41989" name="Rectangle 24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2400" smtClean="0"/>
              <a:t>Simple</a:t>
            </a:r>
          </a:p>
          <a:p>
            <a:pPr lvl="1" eaLnBrk="1" hangingPunct="1"/>
            <a:r>
              <a:rPr lang="en-US" sz="2000" smtClean="0"/>
              <a:t>Operator alarms masked according to system state</a:t>
            </a:r>
          </a:p>
          <a:p>
            <a:pPr eaLnBrk="1" hangingPunct="1"/>
            <a:r>
              <a:rPr lang="en-US" sz="2400" smtClean="0"/>
              <a:t>Complex</a:t>
            </a:r>
          </a:p>
          <a:p>
            <a:pPr lvl="1" eaLnBrk="1" hangingPunct="1"/>
            <a:r>
              <a:rPr lang="en-US" sz="2000" smtClean="0"/>
              <a:t>Disk and RAID failures detected on disk storage nodes lead automatically to a reconfiguration of the mass storage system:</a:t>
            </a:r>
          </a:p>
        </p:txBody>
      </p:sp>
      <p:sp>
        <p:nvSpPr>
          <p:cNvPr id="419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Integration in Action</a:t>
            </a:r>
          </a:p>
        </p:txBody>
      </p:sp>
      <p:sp>
        <p:nvSpPr>
          <p:cNvPr id="41990" name="Rectangle 4"/>
          <p:cNvSpPr>
            <a:spLocks noChangeArrowheads="1"/>
          </p:cNvSpPr>
          <p:nvPr/>
        </p:nvSpPr>
        <p:spPr bwMode="auto">
          <a:xfrm>
            <a:off x="1295400" y="3429000"/>
            <a:ext cx="1366838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Trebuchet MS" pitchFamily="34" charset="0"/>
              </a:rPr>
              <a:t>SMS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399088" y="3141663"/>
            <a:ext cx="2830512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Mass Storage System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399088" y="4437063"/>
            <a:ext cx="1439862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>
                <a:latin typeface="Trebuchet MS" pitchFamily="34" charset="0"/>
              </a:rPr>
              <a:t>Disk Server</a:t>
            </a:r>
          </a:p>
        </p:txBody>
      </p:sp>
      <p:sp>
        <p:nvSpPr>
          <p:cNvPr id="41993" name="Rectangle 7"/>
          <p:cNvSpPr>
            <a:spLocks noChangeArrowheads="1"/>
          </p:cNvSpPr>
          <p:nvPr/>
        </p:nvSpPr>
        <p:spPr bwMode="auto">
          <a:xfrm>
            <a:off x="1295400" y="4725988"/>
            <a:ext cx="1366838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Trebuchet MS" pitchFamily="34" charset="0"/>
              </a:rPr>
              <a:t>LEMON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5399088" y="5086350"/>
            <a:ext cx="1439862" cy="6492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>
                <a:latin typeface="Trebuchet MS" pitchFamily="34" charset="0"/>
              </a:rPr>
              <a:t>Lemon Agent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6838950" y="5229225"/>
            <a:ext cx="18598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FF0000"/>
                </a:solidFill>
                <a:latin typeface="Trebuchet MS" pitchFamily="34" charset="0"/>
              </a:rPr>
              <a:t>RAID degraded</a:t>
            </a: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H="1" flipV="1">
            <a:off x="2662238" y="5086350"/>
            <a:ext cx="273685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3527425" y="5302250"/>
            <a:ext cx="7254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>
                <a:latin typeface="Trebuchet MS" pitchFamily="34" charset="0"/>
              </a:rPr>
              <a:t>Alarm</a:t>
            </a: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124200" y="4259263"/>
            <a:ext cx="1512888" cy="6492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sz="2000" smtClean="0">
                <a:latin typeface="Trebuchet MS" pitchFamily="34" charset="0"/>
              </a:rPr>
              <a:t>Alarm</a:t>
            </a:r>
            <a:br>
              <a:rPr lang="en-US" sz="2000" smtClean="0">
                <a:latin typeface="Trebuchet MS" pitchFamily="34" charset="0"/>
              </a:rPr>
            </a:br>
            <a:r>
              <a:rPr lang="en-US" sz="2000" smtClean="0">
                <a:latin typeface="Trebuchet MS" pitchFamily="34" charset="0"/>
              </a:rPr>
              <a:t>Monitor</a:t>
            </a:r>
            <a:endParaRPr lang="en-US" sz="2000">
              <a:latin typeface="Trebuchet MS" pitchFamily="34" charset="0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V="1">
            <a:off x="2662238" y="4564063"/>
            <a:ext cx="461962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2662238" y="3573463"/>
            <a:ext cx="3097212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V="1">
            <a:off x="6623050" y="37893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19" name="Text Box 23"/>
          <p:cNvSpPr txBox="1">
            <a:spLocks noChangeArrowheads="1"/>
          </p:cNvSpPr>
          <p:nvPr/>
        </p:nvSpPr>
        <p:spPr bwMode="auto">
          <a:xfrm>
            <a:off x="1654175" y="4221163"/>
            <a:ext cx="20875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>
                <a:latin typeface="Trebuchet MS" pitchFamily="34" charset="0"/>
              </a:rPr>
              <a:t>Alarm Analysis</a:t>
            </a: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3238500" y="3502025"/>
            <a:ext cx="1511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600" dirty="0">
                <a:latin typeface="Trebuchet MS" pitchFamily="34" charset="0"/>
              </a:rPr>
              <a:t>set Standby</a:t>
            </a: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1219200" y="6164263"/>
            <a:ext cx="670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200" dirty="0">
                <a:latin typeface="Trebuchet MS" pitchFamily="34" charset="0"/>
              </a:rPr>
              <a:t>Draining: no new connections allowed; existing data transfers continue.</a:t>
            </a:r>
          </a:p>
        </p:txBody>
      </p:sp>
      <p:sp>
        <p:nvSpPr>
          <p:cNvPr id="22" name="Text Box 27"/>
          <p:cNvSpPr txBox="1">
            <a:spLocks noChangeArrowheads="1"/>
          </p:cNvSpPr>
          <p:nvPr/>
        </p:nvSpPr>
        <p:spPr bwMode="auto">
          <a:xfrm>
            <a:off x="6781800" y="3954463"/>
            <a:ext cx="12779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latin typeface="Trebuchet MS" pitchFamily="34" charset="0"/>
              </a:rPr>
              <a:t>set Draining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1" grpId="0"/>
      <p:bldP spid="12" grpId="0" animBg="1"/>
      <p:bldP spid="13" grpId="0"/>
      <p:bldP spid="15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CC"/>
                </a:solidFill>
              </a:rPr>
              <a:t>Power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Power</a:t>
            </a:r>
          </a:p>
          <a:p>
            <a:pPr lvl="4"/>
            <a:endParaRPr lang="en-US" dirty="0" smtClean="0"/>
          </a:p>
          <a:p>
            <a:r>
              <a:rPr lang="en-US" dirty="0" smtClean="0">
                <a:solidFill>
                  <a:srgbClr val="0000CC"/>
                </a:solidFill>
              </a:rPr>
              <a:t>Compute Power</a:t>
            </a: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Single large system</a:t>
            </a:r>
          </a:p>
          <a:p>
            <a:pPr lvl="2"/>
            <a:r>
              <a:rPr lang="en-US" dirty="0" smtClean="0">
                <a:solidFill>
                  <a:srgbClr val="0000CC"/>
                </a:solidFill>
              </a:rPr>
              <a:t>Boring</a:t>
            </a:r>
            <a:endParaRPr lang="en-US" dirty="0" smtClean="0">
              <a:solidFill>
                <a:srgbClr val="0000CC"/>
              </a:solidFill>
            </a:endParaRPr>
          </a:p>
          <a:p>
            <a:pPr lvl="1"/>
            <a:r>
              <a:rPr lang="en-US" dirty="0" smtClean="0">
                <a:solidFill>
                  <a:srgbClr val="0000CC"/>
                </a:solidFill>
              </a:rPr>
              <a:t>Multiple small systems</a:t>
            </a:r>
          </a:p>
          <a:p>
            <a:pPr lvl="2"/>
            <a:r>
              <a:rPr lang="en-US" dirty="0" smtClean="0">
                <a:solidFill>
                  <a:srgbClr val="0000CC"/>
                </a:solidFill>
              </a:rPr>
              <a:t>CERN, Google, Microsoft…</a:t>
            </a:r>
          </a:p>
          <a:p>
            <a:pPr lvl="2"/>
            <a:r>
              <a:rPr lang="en-US" dirty="0" smtClean="0">
                <a:solidFill>
                  <a:srgbClr val="0000CC"/>
                </a:solidFill>
              </a:rPr>
              <a:t>Multiple issues: Exciting</a:t>
            </a:r>
          </a:p>
          <a:p>
            <a:pPr lvl="4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Electrical Power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Cooling &amp; €€€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Box Management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Installation &amp; Configuration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Monitoring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Workflow</a:t>
            </a:r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/>
              <a:t>What’s </a:t>
            </a:r>
            <a:r>
              <a:rPr lang="en-US" dirty="0" smtClean="0"/>
              <a:t>Going On</a:t>
            </a:r>
            <a:r>
              <a:rPr lang="en-US" dirty="0" smtClean="0"/>
              <a:t>?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 &amp; Cooling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managers </a:t>
            </a:r>
            <a:r>
              <a:rPr lang="en-US" dirty="0" smtClean="0"/>
              <a:t>understand systems (we hope</a:t>
            </a:r>
            <a:r>
              <a:rPr lang="en-US" dirty="0" smtClean="0"/>
              <a:t>!).</a:t>
            </a:r>
          </a:p>
          <a:p>
            <a:pPr lvl="1"/>
            <a:r>
              <a:rPr lang="en-US" dirty="0" smtClean="0"/>
              <a:t>But </a:t>
            </a:r>
            <a:r>
              <a:rPr lang="en-US" dirty="0" smtClean="0"/>
              <a:t>do they understand the service?</a:t>
            </a:r>
          </a:p>
          <a:p>
            <a:pPr lvl="1"/>
            <a:r>
              <a:rPr lang="en-US" dirty="0" smtClean="0"/>
              <a:t>Do </a:t>
            </a:r>
            <a:r>
              <a:rPr lang="en-US" dirty="0" smtClean="0"/>
              <a:t>the users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Complex Overall Service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248400"/>
            <a:ext cx="1905000" cy="457200"/>
          </a:xfrm>
        </p:spPr>
        <p:txBody>
          <a:bodyPr/>
          <a:lstStyle/>
          <a:p>
            <a:fld id="{5BB7D60C-D1E1-4DE5-A421-29175AB09F1C}" type="slidenum">
              <a:rPr lang="en-US" smtClean="0"/>
              <a:pPr/>
              <a:t>21</a:t>
            </a:fld>
            <a:endParaRPr lang="en-US" sz="1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mtClean="0"/>
              <a:t>User Status Views @ CERN</a:t>
            </a:r>
          </a:p>
        </p:txBody>
      </p:sp>
      <p:pic>
        <p:nvPicPr>
          <p:cNvPr id="3584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914400"/>
            <a:ext cx="7285038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667000"/>
            <a:ext cx="28289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mtClean="0"/>
              <a:t>SLS Architecture</a:t>
            </a:r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914400"/>
            <a:ext cx="7620000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2667000" y="914400"/>
            <a:ext cx="4953000" cy="38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881063"/>
            <a:ext cx="1371600" cy="59769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908" name="Titl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/>
              <a:t>SLS Service Hierarchy</a:t>
            </a:r>
          </a:p>
        </p:txBody>
      </p:sp>
      <p:pic>
        <p:nvPicPr>
          <p:cNvPr id="37892" name="Picture 17" descr="services-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114425"/>
            <a:ext cx="8045450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34"/>
          <p:cNvSpPr>
            <a:spLocks noChangeArrowheads="1"/>
          </p:cNvSpPr>
          <p:nvPr/>
        </p:nvSpPr>
        <p:spPr bwMode="auto">
          <a:xfrm>
            <a:off x="250825" y="3573463"/>
            <a:ext cx="1368425" cy="2663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4211638" y="3573463"/>
            <a:ext cx="720725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3203575" y="4473575"/>
            <a:ext cx="792163" cy="774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Rectangle 9"/>
          <p:cNvSpPr>
            <a:spLocks noChangeArrowheads="1"/>
          </p:cNvSpPr>
          <p:nvPr/>
        </p:nvSpPr>
        <p:spPr bwMode="auto">
          <a:xfrm>
            <a:off x="6732588" y="3952875"/>
            <a:ext cx="936625" cy="412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690813" y="2627313"/>
            <a:ext cx="1530350" cy="1522412"/>
            <a:chOff x="1695" y="1655"/>
            <a:chExt cx="964" cy="959"/>
          </a:xfrm>
        </p:grpSpPr>
        <p:sp>
          <p:nvSpPr>
            <p:cNvPr id="37918" name="Rectangle 13"/>
            <p:cNvSpPr>
              <a:spLocks noChangeArrowheads="1"/>
            </p:cNvSpPr>
            <p:nvPr/>
          </p:nvSpPr>
          <p:spPr bwMode="auto">
            <a:xfrm>
              <a:off x="1695" y="1655"/>
              <a:ext cx="958" cy="64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9" name="Rectangle 14"/>
            <p:cNvSpPr>
              <a:spLocks noChangeArrowheads="1"/>
            </p:cNvSpPr>
            <p:nvPr/>
          </p:nvSpPr>
          <p:spPr bwMode="auto">
            <a:xfrm>
              <a:off x="1701" y="2487"/>
              <a:ext cx="958" cy="12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898" name="Rectangle 19"/>
          <p:cNvSpPr>
            <a:spLocks noChangeArrowheads="1"/>
          </p:cNvSpPr>
          <p:nvPr/>
        </p:nvSpPr>
        <p:spPr bwMode="auto">
          <a:xfrm>
            <a:off x="1258888" y="1484313"/>
            <a:ext cx="792162" cy="774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Rectangle 20"/>
          <p:cNvSpPr>
            <a:spLocks noChangeArrowheads="1"/>
          </p:cNvSpPr>
          <p:nvPr/>
        </p:nvSpPr>
        <p:spPr bwMode="auto">
          <a:xfrm>
            <a:off x="3636963" y="1341438"/>
            <a:ext cx="3095625" cy="865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724525" y="1557338"/>
            <a:ext cx="3095625" cy="2790825"/>
            <a:chOff x="3606" y="981"/>
            <a:chExt cx="1950" cy="1758"/>
          </a:xfrm>
        </p:grpSpPr>
        <p:sp>
          <p:nvSpPr>
            <p:cNvPr id="37916" name="Rectangle 21"/>
            <p:cNvSpPr>
              <a:spLocks noChangeArrowheads="1"/>
            </p:cNvSpPr>
            <p:nvPr/>
          </p:nvSpPr>
          <p:spPr bwMode="auto">
            <a:xfrm>
              <a:off x="3606" y="981"/>
              <a:ext cx="1950" cy="13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7" name="Rectangle 22"/>
            <p:cNvSpPr>
              <a:spLocks noChangeArrowheads="1"/>
            </p:cNvSpPr>
            <p:nvPr/>
          </p:nvSpPr>
          <p:spPr bwMode="auto">
            <a:xfrm>
              <a:off x="4921" y="2251"/>
              <a:ext cx="499" cy="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1" name="Rectangle 24"/>
          <p:cNvSpPr>
            <a:spLocks noChangeArrowheads="1"/>
          </p:cNvSpPr>
          <p:nvPr/>
        </p:nvSpPr>
        <p:spPr bwMode="auto">
          <a:xfrm>
            <a:off x="107950" y="981075"/>
            <a:ext cx="1368425" cy="2447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1908175" y="1628775"/>
            <a:ext cx="1584325" cy="2943225"/>
            <a:chOff x="1202" y="1026"/>
            <a:chExt cx="998" cy="1854"/>
          </a:xfrm>
        </p:grpSpPr>
        <p:sp>
          <p:nvSpPr>
            <p:cNvPr id="37914" name="Rectangle 25"/>
            <p:cNvSpPr>
              <a:spLocks noChangeArrowheads="1"/>
            </p:cNvSpPr>
            <p:nvPr/>
          </p:nvSpPr>
          <p:spPr bwMode="auto">
            <a:xfrm>
              <a:off x="1292" y="1026"/>
              <a:ext cx="908" cy="6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5" name="Rectangle 26"/>
            <p:cNvSpPr>
              <a:spLocks noChangeArrowheads="1"/>
            </p:cNvSpPr>
            <p:nvPr/>
          </p:nvSpPr>
          <p:spPr bwMode="auto">
            <a:xfrm>
              <a:off x="1202" y="1655"/>
              <a:ext cx="499" cy="12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284663" y="3948113"/>
            <a:ext cx="2232025" cy="2433637"/>
            <a:chOff x="2699" y="2487"/>
            <a:chExt cx="1406" cy="1578"/>
          </a:xfrm>
        </p:grpSpPr>
        <p:sp>
          <p:nvSpPr>
            <p:cNvPr id="37912" name="Rectangle 18"/>
            <p:cNvSpPr>
              <a:spLocks noChangeArrowheads="1"/>
            </p:cNvSpPr>
            <p:nvPr/>
          </p:nvSpPr>
          <p:spPr bwMode="auto">
            <a:xfrm>
              <a:off x="3061" y="2487"/>
              <a:ext cx="1044" cy="153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3" name="Rectangle 28"/>
            <p:cNvSpPr>
              <a:spLocks noChangeArrowheads="1"/>
            </p:cNvSpPr>
            <p:nvPr/>
          </p:nvSpPr>
          <p:spPr bwMode="auto">
            <a:xfrm>
              <a:off x="2699" y="2750"/>
              <a:ext cx="1044" cy="13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7904" name="Picture 31" descr="services-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8" y="1112838"/>
            <a:ext cx="8043862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6"/>
          <p:cNvGrpSpPr>
            <a:grpSpLocks/>
          </p:cNvGrpSpPr>
          <p:nvPr/>
        </p:nvGrpSpPr>
        <p:grpSpPr bwMode="auto">
          <a:xfrm>
            <a:off x="4284663" y="2266950"/>
            <a:ext cx="2376487" cy="2447925"/>
            <a:chOff x="2699" y="1428"/>
            <a:chExt cx="1497" cy="1542"/>
          </a:xfrm>
        </p:grpSpPr>
        <p:sp>
          <p:nvSpPr>
            <p:cNvPr id="37909" name="Rectangle 10"/>
            <p:cNvSpPr>
              <a:spLocks noChangeArrowheads="1"/>
            </p:cNvSpPr>
            <p:nvPr/>
          </p:nvSpPr>
          <p:spPr bwMode="auto">
            <a:xfrm>
              <a:off x="2699" y="1428"/>
              <a:ext cx="1497" cy="4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0" name="Rectangle 11"/>
            <p:cNvSpPr>
              <a:spLocks noChangeArrowheads="1"/>
            </p:cNvSpPr>
            <p:nvPr/>
          </p:nvSpPr>
          <p:spPr bwMode="auto">
            <a:xfrm>
              <a:off x="2926" y="1836"/>
              <a:ext cx="635" cy="4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11" name="Rectangle 12"/>
            <p:cNvSpPr>
              <a:spLocks noChangeArrowheads="1"/>
            </p:cNvSpPr>
            <p:nvPr/>
          </p:nvSpPr>
          <p:spPr bwMode="auto">
            <a:xfrm>
              <a:off x="3107" y="2487"/>
              <a:ext cx="136" cy="48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7906" name="Picture 32" descr="services-a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0513" y="1112838"/>
            <a:ext cx="8043862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7" name="Picture 19" descr="ELFm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02338"/>
            <a:ext cx="1143000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SLS Service Hierarchy</a:t>
            </a:r>
          </a:p>
        </p:txBody>
      </p:sp>
      <p:pic>
        <p:nvPicPr>
          <p:cNvPr id="3891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3963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3963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F7F7F"/>
                </a:solidFill>
              </a:rPr>
              <a:t>Box Management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Installation &amp; Configuration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Monitoring</a:t>
            </a:r>
          </a:p>
          <a:p>
            <a:pPr lvl="1"/>
            <a:r>
              <a:rPr lang="en-US" dirty="0" smtClean="0">
                <a:solidFill>
                  <a:srgbClr val="7F7F7F"/>
                </a:solidFill>
              </a:rPr>
              <a:t>Workflow</a:t>
            </a:r>
            <a:endParaRPr lang="en-US" dirty="0" smtClean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What’s </a:t>
            </a:r>
            <a:r>
              <a:rPr lang="en-US" dirty="0" smtClean="0">
                <a:solidFill>
                  <a:srgbClr val="7F7F7F"/>
                </a:solidFill>
              </a:rPr>
              <a:t>Going On</a:t>
            </a:r>
            <a:r>
              <a:rPr lang="en-US" dirty="0" smtClean="0">
                <a:solidFill>
                  <a:srgbClr val="7F7F7F"/>
                </a:solidFill>
              </a:rPr>
              <a:t>?</a:t>
            </a:r>
          </a:p>
          <a:p>
            <a:r>
              <a:rPr lang="en-US" dirty="0" smtClean="0"/>
              <a:t>Power &amp; Cooling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Megawatts in</a:t>
            </a:r>
            <a:r>
              <a:rPr lang="en-US" dirty="0" smtClean="0"/>
              <a:t> </a:t>
            </a:r>
            <a:r>
              <a:rPr lang="en-US" dirty="0" smtClean="0"/>
              <a:t>need</a:t>
            </a:r>
          </a:p>
          <a:p>
            <a:pPr lvl="1"/>
            <a:r>
              <a:rPr lang="en-US" dirty="0" smtClean="0"/>
              <a:t>Continuity</a:t>
            </a:r>
          </a:p>
          <a:p>
            <a:pPr lvl="2"/>
            <a:r>
              <a:rPr lang="en-US" dirty="0" smtClean="0"/>
              <a:t>Redundancy where?</a:t>
            </a:r>
          </a:p>
          <a:p>
            <a:pPr lvl="1"/>
            <a:r>
              <a:rPr lang="en-US" dirty="0" smtClean="0"/>
              <a:t>Megawatts out</a:t>
            </a:r>
          </a:p>
          <a:p>
            <a:pPr lvl="2"/>
            <a:r>
              <a:rPr lang="en-US" dirty="0" smtClean="0"/>
              <a:t>Air </a:t>
            </a:r>
            <a:r>
              <a:rPr lang="en-US" dirty="0" err="1" smtClean="0"/>
              <a:t>vs</a:t>
            </a:r>
            <a:r>
              <a:rPr lang="en-US" dirty="0" smtClean="0"/>
              <a:t> Water</a:t>
            </a:r>
          </a:p>
          <a:p>
            <a:pPr lvl="1"/>
            <a:r>
              <a:rPr lang="en-US" dirty="0" smtClean="0"/>
              <a:t>Green Computing</a:t>
            </a:r>
          </a:p>
          <a:p>
            <a:pPr lvl="2"/>
            <a:r>
              <a:rPr lang="en-US" dirty="0" smtClean="0"/>
              <a:t>Run high…</a:t>
            </a:r>
          </a:p>
          <a:p>
            <a:pPr lvl="2"/>
            <a:r>
              <a:rPr lang="en-US" dirty="0" smtClean="0"/>
              <a:t>… but not too high</a:t>
            </a:r>
          </a:p>
          <a:p>
            <a:r>
              <a:rPr lang="en-US" dirty="0" smtClean="0"/>
              <a:t>Containers and Clouds</a:t>
            </a:r>
          </a:p>
          <a:p>
            <a:r>
              <a:rPr lang="en-US" dirty="0" smtClean="0"/>
              <a:t>You can’t control what you don’t measure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&amp; Cooling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714488"/>
            <a:ext cx="9144000" cy="830997"/>
          </a:xfrm>
          <a:prstGeom prst="rect">
            <a:avLst/>
          </a:prstGeom>
          <a:solidFill>
            <a:srgbClr val="3861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smtClean="0"/>
              <a:t>Thank You!</a:t>
            </a:r>
            <a:endParaRPr lang="en-US" sz="4800"/>
          </a:p>
        </p:txBody>
      </p:sp>
      <p:sp>
        <p:nvSpPr>
          <p:cNvPr id="7" name="Rectangle 6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4071942"/>
            <a:ext cx="9144000" cy="2786058"/>
          </a:xfrm>
        </p:spPr>
        <p:txBody>
          <a:bodyPr/>
          <a:lstStyle/>
          <a:p>
            <a:pPr>
              <a:buNone/>
            </a:pPr>
            <a:r>
              <a:rPr lang="en-US" sz="2400" smtClean="0"/>
              <a:t>Thanks also to </a:t>
            </a:r>
          </a:p>
          <a:p>
            <a:pPr>
              <a:buNone/>
            </a:pPr>
            <a:r>
              <a:rPr lang="en-US" smtClean="0"/>
              <a:t>	</a:t>
            </a:r>
            <a:r>
              <a:rPr lang="en-US" sz="2000" smtClean="0"/>
              <a:t>Olof Bärring, Chuck Boeheim, German Cancio Melia, James Casey, James Gillies, Giuseppe Lo Presti, Gavin McCance, Sebastien Ponce, Les Robertson and Wolfgang von Rüden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 </a:t>
            </a:r>
            <a:r>
              <a:rPr lang="en-US" dirty="0" smtClean="0"/>
              <a:t>Management</a:t>
            </a:r>
          </a:p>
          <a:p>
            <a:r>
              <a:rPr lang="en-US" dirty="0" smtClean="0"/>
              <a:t>What’s </a:t>
            </a:r>
            <a:r>
              <a:rPr lang="en-US" dirty="0" smtClean="0"/>
              <a:t>Going On</a:t>
            </a:r>
            <a:r>
              <a:rPr lang="en-US" dirty="0" smtClean="0"/>
              <a:t>?</a:t>
            </a:r>
          </a:p>
          <a:p>
            <a:r>
              <a:rPr lang="en-US" dirty="0" smtClean="0"/>
              <a:t>Power &amp; Cooling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 </a:t>
            </a:r>
            <a:r>
              <a:rPr lang="en-US" dirty="0" smtClean="0"/>
              <a:t>Management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What’s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Going 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 &amp; Cooling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Box Management</a:t>
            </a:r>
          </a:p>
          <a:p>
            <a:pPr lvl="1"/>
            <a:r>
              <a:rPr lang="en-US" dirty="0" smtClean="0"/>
              <a:t>Installation &amp; Configuration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Workflow</a:t>
            </a:r>
            <a:endParaRPr lang="en-US" dirty="0" smtClean="0"/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What’s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Going On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 &amp; Cooling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38"/>
          <p:cNvSpPr>
            <a:spLocks noChangeShapeType="1"/>
          </p:cNvSpPr>
          <p:nvPr/>
        </p:nvSpPr>
        <p:spPr bwMode="auto">
          <a:xfrm>
            <a:off x="3021013" y="3597275"/>
            <a:ext cx="1524000" cy="158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triangle" w="sm" len="sm"/>
            <a:tailEnd type="none" w="sm" len="sm"/>
          </a:ln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ELFms Vision</a:t>
            </a:r>
          </a:p>
        </p:txBody>
      </p:sp>
      <p:sp>
        <p:nvSpPr>
          <p:cNvPr id="23557" name="Rectangle 37"/>
          <p:cNvSpPr>
            <a:spLocks noChangeArrowheads="1"/>
          </p:cNvSpPr>
          <p:nvPr/>
        </p:nvSpPr>
        <p:spPr bwMode="auto">
          <a:xfrm>
            <a:off x="4457700" y="3592513"/>
            <a:ext cx="4433888" cy="2290762"/>
          </a:xfrm>
          <a:prstGeom prst="rect">
            <a:avLst/>
          </a:prstGeom>
          <a:solidFill>
            <a:srgbClr val="C0C0C0">
              <a:alpha val="14117"/>
            </a:srgbClr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3558" name="Line 38"/>
          <p:cNvSpPr>
            <a:spLocks noChangeShapeType="1"/>
          </p:cNvSpPr>
          <p:nvPr/>
        </p:nvSpPr>
        <p:spPr bwMode="auto">
          <a:xfrm>
            <a:off x="4926013" y="3597275"/>
            <a:ext cx="2362200" cy="317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triangle" w="sm" len="sm"/>
            <a:tailEnd type="none" w="sm" len="sm"/>
          </a:ln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3559" name="Line 39"/>
          <p:cNvSpPr>
            <a:spLocks noChangeShapeType="1"/>
          </p:cNvSpPr>
          <p:nvPr/>
        </p:nvSpPr>
        <p:spPr bwMode="auto">
          <a:xfrm>
            <a:off x="4457700" y="2506663"/>
            <a:ext cx="0" cy="60007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3560" name="Line 40"/>
          <p:cNvSpPr>
            <a:spLocks noChangeShapeType="1"/>
          </p:cNvSpPr>
          <p:nvPr/>
        </p:nvSpPr>
        <p:spPr bwMode="auto">
          <a:xfrm flipV="1">
            <a:off x="4457700" y="4073525"/>
            <a:ext cx="0" cy="7207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 lIns="90488" tIns="44450" rIns="90488" bIns="44450"/>
          <a:lstStyle/>
          <a:p>
            <a:endParaRPr lang="en-US"/>
          </a:p>
        </p:txBody>
      </p:sp>
      <p:pic>
        <p:nvPicPr>
          <p:cNvPr id="23561" name="Picture 41" descr="lem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2813" y="3902075"/>
            <a:ext cx="1400175" cy="9667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23562" name="Oval 42"/>
          <p:cNvSpPr>
            <a:spLocks noChangeArrowheads="1"/>
          </p:cNvSpPr>
          <p:nvPr/>
        </p:nvSpPr>
        <p:spPr bwMode="auto">
          <a:xfrm>
            <a:off x="3990975" y="3106738"/>
            <a:ext cx="882650" cy="919162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Trebuchet MS" pitchFamily="34" charset="0"/>
              </a:rPr>
              <a:t>Node</a:t>
            </a:r>
          </a:p>
        </p:txBody>
      </p:sp>
      <p:sp>
        <p:nvSpPr>
          <p:cNvPr id="23563" name="Rectangle 43"/>
          <p:cNvSpPr>
            <a:spLocks noChangeArrowheads="1"/>
          </p:cNvSpPr>
          <p:nvPr/>
        </p:nvSpPr>
        <p:spPr bwMode="auto">
          <a:xfrm>
            <a:off x="5973763" y="3106738"/>
            <a:ext cx="1633537" cy="91916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</p:txBody>
      </p:sp>
      <p:sp>
        <p:nvSpPr>
          <p:cNvPr id="23564" name="Rectangle 44"/>
          <p:cNvSpPr>
            <a:spLocks noChangeArrowheads="1"/>
          </p:cNvSpPr>
          <p:nvPr/>
        </p:nvSpPr>
        <p:spPr bwMode="auto">
          <a:xfrm>
            <a:off x="1420813" y="3100388"/>
            <a:ext cx="1595437" cy="919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</p:txBody>
      </p:sp>
      <p:sp>
        <p:nvSpPr>
          <p:cNvPr id="23565" name="Rectangle 45"/>
          <p:cNvSpPr>
            <a:spLocks noChangeArrowheads="1"/>
          </p:cNvSpPr>
          <p:nvPr/>
        </p:nvSpPr>
        <p:spPr bwMode="auto">
          <a:xfrm>
            <a:off x="3640138" y="4729163"/>
            <a:ext cx="1589087" cy="9159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</p:txBody>
      </p:sp>
      <p:sp>
        <p:nvSpPr>
          <p:cNvPr id="23566" name="Rectangle 46"/>
          <p:cNvSpPr>
            <a:spLocks noChangeArrowheads="1"/>
          </p:cNvSpPr>
          <p:nvPr/>
        </p:nvSpPr>
        <p:spPr bwMode="auto">
          <a:xfrm>
            <a:off x="3640138" y="1539875"/>
            <a:ext cx="1589087" cy="915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400"/>
          </a:p>
        </p:txBody>
      </p:sp>
      <p:sp>
        <p:nvSpPr>
          <p:cNvPr id="23567" name="Freeform 47"/>
          <p:cNvSpPr>
            <a:spLocks/>
          </p:cNvSpPr>
          <p:nvPr/>
        </p:nvSpPr>
        <p:spPr bwMode="auto">
          <a:xfrm>
            <a:off x="2133600" y="4051300"/>
            <a:ext cx="1506538" cy="1227138"/>
          </a:xfrm>
          <a:custGeom>
            <a:avLst/>
            <a:gdLst>
              <a:gd name="T0" fmla="*/ 2147483647 w 1187"/>
              <a:gd name="T1" fmla="*/ 0 h 870"/>
              <a:gd name="T2" fmla="*/ 2147483647 w 1187"/>
              <a:gd name="T3" fmla="*/ 2147483647 h 870"/>
              <a:gd name="T4" fmla="*/ 2147483647 w 1187"/>
              <a:gd name="T5" fmla="*/ 2147483647 h 870"/>
              <a:gd name="T6" fmla="*/ 0 60000 65536"/>
              <a:gd name="T7" fmla="*/ 0 60000 65536"/>
              <a:gd name="T8" fmla="*/ 0 60000 65536"/>
              <a:gd name="T9" fmla="*/ 0 w 1187"/>
              <a:gd name="T10" fmla="*/ 0 h 870"/>
              <a:gd name="T11" fmla="*/ 1187 w 1187"/>
              <a:gd name="T12" fmla="*/ 870 h 8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87" h="870">
                <a:moveTo>
                  <a:pt x="53" y="0"/>
                </a:moveTo>
                <a:cubicBezTo>
                  <a:pt x="26" y="291"/>
                  <a:pt x="0" y="582"/>
                  <a:pt x="189" y="726"/>
                </a:cubicBezTo>
                <a:cubicBezTo>
                  <a:pt x="378" y="870"/>
                  <a:pt x="1021" y="847"/>
                  <a:pt x="1187" y="862"/>
                </a:cubicBezTo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568" name="Freeform 48"/>
          <p:cNvSpPr>
            <a:spLocks/>
          </p:cNvSpPr>
          <p:nvPr/>
        </p:nvSpPr>
        <p:spPr bwMode="auto">
          <a:xfrm rot="10800000" flipH="1">
            <a:off x="2133600" y="1901825"/>
            <a:ext cx="1506538" cy="1179513"/>
          </a:xfrm>
          <a:custGeom>
            <a:avLst/>
            <a:gdLst>
              <a:gd name="T0" fmla="*/ 2147483647 w 1187"/>
              <a:gd name="T1" fmla="*/ 0 h 870"/>
              <a:gd name="T2" fmla="*/ 2147483647 w 1187"/>
              <a:gd name="T3" fmla="*/ 2147483647 h 870"/>
              <a:gd name="T4" fmla="*/ 2147483647 w 1187"/>
              <a:gd name="T5" fmla="*/ 2147483647 h 870"/>
              <a:gd name="T6" fmla="*/ 0 60000 65536"/>
              <a:gd name="T7" fmla="*/ 0 60000 65536"/>
              <a:gd name="T8" fmla="*/ 0 60000 65536"/>
              <a:gd name="T9" fmla="*/ 0 w 1187"/>
              <a:gd name="T10" fmla="*/ 0 h 870"/>
              <a:gd name="T11" fmla="*/ 1187 w 1187"/>
              <a:gd name="T12" fmla="*/ 870 h 8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87" h="870">
                <a:moveTo>
                  <a:pt x="53" y="0"/>
                </a:moveTo>
                <a:cubicBezTo>
                  <a:pt x="26" y="291"/>
                  <a:pt x="0" y="582"/>
                  <a:pt x="189" y="726"/>
                </a:cubicBezTo>
                <a:cubicBezTo>
                  <a:pt x="378" y="870"/>
                  <a:pt x="1021" y="847"/>
                  <a:pt x="1187" y="862"/>
                </a:cubicBezTo>
              </a:path>
            </a:pathLst>
          </a:custGeom>
          <a:noFill/>
          <a:ln w="635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rot="10800000"/>
          <a:lstStyle/>
          <a:p>
            <a:endParaRPr lang="en-US"/>
          </a:p>
        </p:txBody>
      </p:sp>
      <p:sp>
        <p:nvSpPr>
          <p:cNvPr id="23569" name="Freeform 49"/>
          <p:cNvSpPr>
            <a:spLocks/>
          </p:cNvSpPr>
          <p:nvPr/>
        </p:nvSpPr>
        <p:spPr bwMode="auto">
          <a:xfrm rot="10800000">
            <a:off x="5257800" y="1905000"/>
            <a:ext cx="1592263" cy="1176338"/>
          </a:xfrm>
          <a:custGeom>
            <a:avLst/>
            <a:gdLst>
              <a:gd name="T0" fmla="*/ 2147483647 w 1187"/>
              <a:gd name="T1" fmla="*/ 0 h 870"/>
              <a:gd name="T2" fmla="*/ 2147483647 w 1187"/>
              <a:gd name="T3" fmla="*/ 2147483647 h 870"/>
              <a:gd name="T4" fmla="*/ 2147483647 w 1187"/>
              <a:gd name="T5" fmla="*/ 2147483647 h 870"/>
              <a:gd name="T6" fmla="*/ 0 60000 65536"/>
              <a:gd name="T7" fmla="*/ 0 60000 65536"/>
              <a:gd name="T8" fmla="*/ 0 60000 65536"/>
              <a:gd name="T9" fmla="*/ 0 w 1187"/>
              <a:gd name="T10" fmla="*/ 0 h 870"/>
              <a:gd name="T11" fmla="*/ 1187 w 1187"/>
              <a:gd name="T12" fmla="*/ 870 h 8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87" h="870">
                <a:moveTo>
                  <a:pt x="53" y="0"/>
                </a:moveTo>
                <a:cubicBezTo>
                  <a:pt x="26" y="291"/>
                  <a:pt x="0" y="582"/>
                  <a:pt x="189" y="726"/>
                </a:cubicBezTo>
                <a:cubicBezTo>
                  <a:pt x="378" y="870"/>
                  <a:pt x="1021" y="847"/>
                  <a:pt x="1187" y="862"/>
                </a:cubicBezTo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 rot="10800000"/>
          <a:lstStyle/>
          <a:p>
            <a:endParaRPr lang="en-US"/>
          </a:p>
        </p:txBody>
      </p:sp>
      <p:sp>
        <p:nvSpPr>
          <p:cNvPr id="23570" name="Freeform 50"/>
          <p:cNvSpPr>
            <a:spLocks/>
          </p:cNvSpPr>
          <p:nvPr/>
        </p:nvSpPr>
        <p:spPr bwMode="auto">
          <a:xfrm flipH="1">
            <a:off x="5257800" y="4113213"/>
            <a:ext cx="1592263" cy="1173162"/>
          </a:xfrm>
          <a:custGeom>
            <a:avLst/>
            <a:gdLst>
              <a:gd name="T0" fmla="*/ 2147483647 w 1187"/>
              <a:gd name="T1" fmla="*/ 0 h 870"/>
              <a:gd name="T2" fmla="*/ 2147483647 w 1187"/>
              <a:gd name="T3" fmla="*/ 2147483647 h 870"/>
              <a:gd name="T4" fmla="*/ 2147483647 w 1187"/>
              <a:gd name="T5" fmla="*/ 2147483647 h 870"/>
              <a:gd name="T6" fmla="*/ 0 60000 65536"/>
              <a:gd name="T7" fmla="*/ 0 60000 65536"/>
              <a:gd name="T8" fmla="*/ 0 60000 65536"/>
              <a:gd name="T9" fmla="*/ 0 w 1187"/>
              <a:gd name="T10" fmla="*/ 0 h 870"/>
              <a:gd name="T11" fmla="*/ 1187 w 1187"/>
              <a:gd name="T12" fmla="*/ 870 h 87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87" h="870">
                <a:moveTo>
                  <a:pt x="53" y="0"/>
                </a:moveTo>
                <a:cubicBezTo>
                  <a:pt x="26" y="291"/>
                  <a:pt x="0" y="582"/>
                  <a:pt x="189" y="726"/>
                </a:cubicBezTo>
                <a:cubicBezTo>
                  <a:pt x="378" y="870"/>
                  <a:pt x="1021" y="847"/>
                  <a:pt x="1187" y="862"/>
                </a:cubicBezTo>
              </a:path>
            </a:pathLst>
          </a:cu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3571" name="Picture 51" descr="leaf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1EBDA"/>
              </a:clrFrom>
              <a:clrTo>
                <a:srgbClr val="F1EB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49613" y="930275"/>
            <a:ext cx="560387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52"/>
          <p:cNvSpPr txBox="1">
            <a:spLocks noChangeArrowheads="1"/>
          </p:cNvSpPr>
          <p:nvPr/>
        </p:nvSpPr>
        <p:spPr bwMode="auto">
          <a:xfrm>
            <a:off x="5929322" y="3216275"/>
            <a:ext cx="1736054" cy="705321"/>
          </a:xfrm>
          <a:prstGeom prst="rect">
            <a:avLst/>
          </a:prstGeom>
          <a:noFill/>
          <a:ln w="635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Configuration</a:t>
            </a:r>
          </a:p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Management</a:t>
            </a:r>
          </a:p>
        </p:txBody>
      </p:sp>
      <p:sp>
        <p:nvSpPr>
          <p:cNvPr id="24" name="Text Box 53"/>
          <p:cNvSpPr txBox="1">
            <a:spLocks noChangeArrowheads="1"/>
          </p:cNvSpPr>
          <p:nvPr/>
        </p:nvSpPr>
        <p:spPr bwMode="auto">
          <a:xfrm>
            <a:off x="3643306" y="4866819"/>
            <a:ext cx="1635064" cy="705321"/>
          </a:xfrm>
          <a:prstGeom prst="rect">
            <a:avLst/>
          </a:prstGeom>
          <a:noFill/>
          <a:ln w="635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Node</a:t>
            </a:r>
          </a:p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Management</a:t>
            </a:r>
          </a:p>
        </p:txBody>
      </p:sp>
      <p:pic>
        <p:nvPicPr>
          <p:cNvPr id="23574" name="Picture 54" descr="quattor-logo-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2913" y="5278438"/>
            <a:ext cx="19462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4011613" y="1082675"/>
            <a:ext cx="777875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</a:rPr>
              <a:t>Leaf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35213" y="2606675"/>
            <a:ext cx="1087437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</a:rPr>
              <a:t>Lemon</a:t>
            </a:r>
          </a:p>
        </p:txBody>
      </p:sp>
      <p:sp>
        <p:nvSpPr>
          <p:cNvPr id="28" name="Text Box 53"/>
          <p:cNvSpPr txBox="1">
            <a:spLocks noChangeArrowheads="1"/>
          </p:cNvSpPr>
          <p:nvPr/>
        </p:nvSpPr>
        <p:spPr bwMode="auto">
          <a:xfrm>
            <a:off x="1285852" y="3071810"/>
            <a:ext cx="1928826" cy="1013098"/>
          </a:xfrm>
          <a:prstGeom prst="rect">
            <a:avLst/>
          </a:prstGeom>
          <a:noFill/>
          <a:ln w="63500">
            <a:noFill/>
            <a:miter lim="800000"/>
            <a:headEnd type="none" w="sm" len="sm"/>
            <a:tailEnd type="none" w="sm" len="sm"/>
          </a:ln>
        </p:spPr>
        <p:txBody>
          <a:bodyPr wrap="square" lIns="90488" tIns="44450" rIns="90488" bIns="44450">
            <a:spAutoFit/>
          </a:bodyPr>
          <a:lstStyle/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Performance</a:t>
            </a:r>
            <a:br>
              <a:rPr lang="en-US" sz="2000" dirty="0">
                <a:latin typeface="Trebuchet MS" pitchFamily="34" charset="0"/>
              </a:rPr>
            </a:br>
            <a:r>
              <a:rPr lang="en-US" sz="2000" dirty="0">
                <a:latin typeface="Trebuchet MS" pitchFamily="34" charset="0"/>
              </a:rPr>
              <a:t>&amp; Exception</a:t>
            </a:r>
            <a:br>
              <a:rPr lang="en-US" sz="2000" dirty="0">
                <a:latin typeface="Trebuchet MS" pitchFamily="34" charset="0"/>
              </a:rPr>
            </a:br>
            <a:r>
              <a:rPr lang="en-US" sz="2000" dirty="0">
                <a:latin typeface="Trebuchet MS" pitchFamily="34" charset="0"/>
              </a:rPr>
              <a:t>Monitoring</a:t>
            </a:r>
          </a:p>
        </p:txBody>
      </p:sp>
      <p:sp>
        <p:nvSpPr>
          <p:cNvPr id="29" name="Text Box 53"/>
          <p:cNvSpPr txBox="1">
            <a:spLocks noChangeArrowheads="1"/>
          </p:cNvSpPr>
          <p:nvPr/>
        </p:nvSpPr>
        <p:spPr bwMode="auto">
          <a:xfrm>
            <a:off x="3618000" y="1643050"/>
            <a:ext cx="1643074" cy="705321"/>
          </a:xfrm>
          <a:prstGeom prst="rect">
            <a:avLst/>
          </a:prstGeom>
          <a:noFill/>
          <a:ln w="63500">
            <a:noFill/>
            <a:miter lim="800000"/>
            <a:headEnd type="none" w="sm" len="sm"/>
            <a:tailEnd type="none" w="sm" len="sm"/>
          </a:ln>
        </p:spPr>
        <p:txBody>
          <a:bodyPr wrap="square" lIns="90488" tIns="44450" rIns="90488" bIns="44450">
            <a:spAutoFit/>
          </a:bodyPr>
          <a:lstStyle/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Logistical</a:t>
            </a:r>
          </a:p>
          <a:p>
            <a:pPr algn="ctr">
              <a:defRPr/>
            </a:pPr>
            <a:r>
              <a:rPr lang="en-US" sz="2000" dirty="0">
                <a:latin typeface="Trebuchet MS" pitchFamily="34" charset="0"/>
              </a:rPr>
              <a:t>Management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406" y="6048398"/>
            <a:ext cx="46482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2"/>
                </a:solidFill>
                <a:latin typeface="+mn-lt"/>
              </a:rPr>
              <a:t>Toolkit developed by CERN in collaboration with many HEP sites and as part of the European </a:t>
            </a:r>
            <a:r>
              <a:rPr lang="en-US" sz="1400" dirty="0" err="1">
                <a:solidFill>
                  <a:schemeClr val="accent2"/>
                </a:solidFill>
                <a:latin typeface="+mn-lt"/>
              </a:rPr>
              <a:t>DataGrid</a:t>
            </a:r>
            <a:r>
              <a:rPr lang="en-US" sz="1400" dirty="0">
                <a:solidFill>
                  <a:schemeClr val="accent2"/>
                </a:solidFill>
                <a:latin typeface="+mn-lt"/>
              </a:rPr>
              <a:t> Project.</a:t>
            </a:r>
          </a:p>
          <a:p>
            <a:pPr>
              <a:defRPr/>
            </a:pPr>
            <a:r>
              <a:rPr lang="en-US" sz="1400" dirty="0">
                <a:solidFill>
                  <a:schemeClr val="accent2"/>
                </a:solidFill>
                <a:latin typeface="+mn-lt"/>
              </a:rPr>
              <a:t>See http://cern.ch/ELFms</a:t>
            </a:r>
          </a:p>
        </p:txBody>
      </p:sp>
      <p:pic>
        <p:nvPicPr>
          <p:cNvPr id="31" name="Picture 467" descr="ELFm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857232"/>
            <a:ext cx="1998012" cy="142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Quattor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186086" y="3962400"/>
            <a:ext cx="3276600" cy="23622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/>
          <a:lstStyle/>
          <a:p>
            <a:pPr algn="ctr"/>
            <a:r>
              <a:rPr lang="en-US">
                <a:latin typeface="Trebuchet MS" pitchFamily="34" charset="0"/>
              </a:rPr>
              <a:t>           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881286" y="3810000"/>
            <a:ext cx="3276600" cy="24384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/>
          <a:lstStyle/>
          <a:p>
            <a:pPr algn="ctr"/>
            <a:r>
              <a:rPr lang="en-US">
                <a:latin typeface="Trebuchet MS" pitchFamily="34" charset="0"/>
              </a:rPr>
              <a:t>           </a:t>
            </a:r>
          </a:p>
        </p:txBody>
      </p:sp>
      <p:grpSp>
        <p:nvGrpSpPr>
          <p:cNvPr id="2" name="Group 168"/>
          <p:cNvGrpSpPr>
            <a:grpSpLocks/>
          </p:cNvGrpSpPr>
          <p:nvPr/>
        </p:nvGrpSpPr>
        <p:grpSpPr bwMode="auto">
          <a:xfrm>
            <a:off x="3490886" y="3962400"/>
            <a:ext cx="2320925" cy="1146175"/>
            <a:chOff x="2256" y="2496"/>
            <a:chExt cx="1462" cy="722"/>
          </a:xfrm>
        </p:grpSpPr>
        <p:grpSp>
          <p:nvGrpSpPr>
            <p:cNvPr id="3" name="Group 166"/>
            <p:cNvGrpSpPr>
              <a:grpSpLocks/>
            </p:cNvGrpSpPr>
            <p:nvPr/>
          </p:nvGrpSpPr>
          <p:grpSpPr bwMode="auto">
            <a:xfrm>
              <a:off x="2256" y="2496"/>
              <a:ext cx="1384" cy="530"/>
              <a:chOff x="2256" y="2496"/>
              <a:chExt cx="1384" cy="530"/>
            </a:xfrm>
          </p:grpSpPr>
          <p:sp>
            <p:nvSpPr>
              <p:cNvPr id="26703" name="AutoShape 39"/>
              <p:cNvSpPr>
                <a:spLocks noChangeArrowheads="1"/>
              </p:cNvSpPr>
              <p:nvPr/>
            </p:nvSpPr>
            <p:spPr bwMode="auto">
              <a:xfrm>
                <a:off x="2304" y="2496"/>
                <a:ext cx="1296" cy="336"/>
              </a:xfrm>
              <a:prstGeom prst="roundRect">
                <a:avLst>
                  <a:gd name="adj" fmla="val 16667"/>
                </a:avLst>
              </a:prstGeom>
              <a:solidFill>
                <a:srgbClr val="0080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704" name="Rectangle 40"/>
              <p:cNvSpPr>
                <a:spLocks noChangeArrowheads="1"/>
              </p:cNvSpPr>
              <p:nvPr/>
            </p:nvSpPr>
            <p:spPr bwMode="auto">
              <a:xfrm>
                <a:off x="2256" y="2496"/>
                <a:ext cx="1344" cy="330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400">
                    <a:latin typeface="Trebuchet MS" pitchFamily="34" charset="0"/>
                  </a:rPr>
                  <a:t>Node Configuration Manager </a:t>
                </a:r>
                <a:r>
                  <a:rPr lang="en-US" sz="1400" b="1">
                    <a:latin typeface="Trebuchet MS" pitchFamily="34" charset="0"/>
                  </a:rPr>
                  <a:t>NCM</a:t>
                </a:r>
              </a:p>
            </p:txBody>
          </p:sp>
          <p:sp>
            <p:nvSpPr>
              <p:cNvPr id="26705" name="AutoShape 43"/>
              <p:cNvSpPr>
                <a:spLocks noChangeArrowheads="1"/>
              </p:cNvSpPr>
              <p:nvPr/>
            </p:nvSpPr>
            <p:spPr bwMode="auto">
              <a:xfrm>
                <a:off x="2309" y="2832"/>
                <a:ext cx="432" cy="192"/>
              </a:xfrm>
              <a:prstGeom prst="roundRect">
                <a:avLst>
                  <a:gd name="adj" fmla="val 16667"/>
                </a:avLst>
              </a:prstGeom>
              <a:solidFill>
                <a:srgbClr val="0080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706" name="Rectangle 44"/>
              <p:cNvSpPr>
                <a:spLocks noChangeArrowheads="1"/>
              </p:cNvSpPr>
              <p:nvPr/>
            </p:nvSpPr>
            <p:spPr bwMode="auto">
              <a:xfrm>
                <a:off x="2304" y="2832"/>
                <a:ext cx="468" cy="194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>
                    <a:latin typeface="Trebuchet MS" pitchFamily="34" charset="0"/>
                  </a:rPr>
                  <a:t>CompA</a:t>
                </a:r>
              </a:p>
            </p:txBody>
          </p:sp>
          <p:sp>
            <p:nvSpPr>
              <p:cNvPr id="26707" name="AutoShape 45"/>
              <p:cNvSpPr>
                <a:spLocks noChangeArrowheads="1"/>
              </p:cNvSpPr>
              <p:nvPr/>
            </p:nvSpPr>
            <p:spPr bwMode="auto">
              <a:xfrm>
                <a:off x="2746" y="2832"/>
                <a:ext cx="432" cy="192"/>
              </a:xfrm>
              <a:prstGeom prst="roundRect">
                <a:avLst>
                  <a:gd name="adj" fmla="val 16667"/>
                </a:avLst>
              </a:prstGeom>
              <a:solidFill>
                <a:srgbClr val="0080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708" name="Rectangle 46"/>
              <p:cNvSpPr>
                <a:spLocks noChangeArrowheads="1"/>
              </p:cNvSpPr>
              <p:nvPr/>
            </p:nvSpPr>
            <p:spPr bwMode="auto">
              <a:xfrm>
                <a:off x="2741" y="2832"/>
                <a:ext cx="465" cy="194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>
                    <a:latin typeface="Trebuchet MS" pitchFamily="34" charset="0"/>
                  </a:rPr>
                  <a:t>CompB</a:t>
                </a:r>
              </a:p>
            </p:txBody>
          </p:sp>
          <p:sp>
            <p:nvSpPr>
              <p:cNvPr id="26709" name="AutoShape 47"/>
              <p:cNvSpPr>
                <a:spLocks noChangeArrowheads="1"/>
              </p:cNvSpPr>
              <p:nvPr/>
            </p:nvSpPr>
            <p:spPr bwMode="auto">
              <a:xfrm>
                <a:off x="3178" y="2832"/>
                <a:ext cx="432" cy="192"/>
              </a:xfrm>
              <a:prstGeom prst="roundRect">
                <a:avLst>
                  <a:gd name="adj" fmla="val 16667"/>
                </a:avLst>
              </a:prstGeom>
              <a:solidFill>
                <a:srgbClr val="0080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710" name="Rectangle 48"/>
              <p:cNvSpPr>
                <a:spLocks noChangeArrowheads="1"/>
              </p:cNvSpPr>
              <p:nvPr/>
            </p:nvSpPr>
            <p:spPr bwMode="auto">
              <a:xfrm>
                <a:off x="3171" y="2832"/>
                <a:ext cx="469" cy="194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>
                    <a:latin typeface="Trebuchet MS" pitchFamily="34" charset="0"/>
                  </a:rPr>
                  <a:t>CompC</a:t>
                </a:r>
              </a:p>
            </p:txBody>
          </p:sp>
        </p:grpSp>
        <p:sp>
          <p:nvSpPr>
            <p:cNvPr id="26697" name="AutoShape 49"/>
            <p:cNvSpPr>
              <a:spLocks noChangeArrowheads="1"/>
            </p:cNvSpPr>
            <p:nvPr/>
          </p:nvSpPr>
          <p:spPr bwMode="auto">
            <a:xfrm>
              <a:off x="2306" y="3024"/>
              <a:ext cx="432" cy="19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98" name="Rectangle 51"/>
            <p:cNvSpPr>
              <a:spLocks noChangeArrowheads="1"/>
            </p:cNvSpPr>
            <p:nvPr/>
          </p:nvSpPr>
          <p:spPr bwMode="auto">
            <a:xfrm>
              <a:off x="2306" y="3024"/>
              <a:ext cx="549" cy="19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latin typeface="Trebuchet MS" pitchFamily="34" charset="0"/>
                </a:rPr>
                <a:t>ServiceA</a:t>
              </a:r>
            </a:p>
          </p:txBody>
        </p:sp>
        <p:sp>
          <p:nvSpPr>
            <p:cNvPr id="26699" name="AutoShape 56"/>
            <p:cNvSpPr>
              <a:spLocks noChangeArrowheads="1"/>
            </p:cNvSpPr>
            <p:nvPr/>
          </p:nvSpPr>
          <p:spPr bwMode="auto">
            <a:xfrm>
              <a:off x="2738" y="3024"/>
              <a:ext cx="432" cy="19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700" name="Rectangle 57"/>
            <p:cNvSpPr>
              <a:spLocks noChangeArrowheads="1"/>
            </p:cNvSpPr>
            <p:nvPr/>
          </p:nvSpPr>
          <p:spPr bwMode="auto">
            <a:xfrm>
              <a:off x="2738" y="3024"/>
              <a:ext cx="545" cy="19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latin typeface="Trebuchet MS" pitchFamily="34" charset="0"/>
                </a:rPr>
                <a:t>ServiceB</a:t>
              </a:r>
            </a:p>
          </p:txBody>
        </p:sp>
        <p:sp>
          <p:nvSpPr>
            <p:cNvPr id="26701" name="AutoShape 59"/>
            <p:cNvSpPr>
              <a:spLocks noChangeArrowheads="1"/>
            </p:cNvSpPr>
            <p:nvPr/>
          </p:nvSpPr>
          <p:spPr bwMode="auto">
            <a:xfrm>
              <a:off x="3170" y="3024"/>
              <a:ext cx="432" cy="19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702" name="Rectangle 60"/>
            <p:cNvSpPr>
              <a:spLocks noChangeArrowheads="1"/>
            </p:cNvSpPr>
            <p:nvPr/>
          </p:nvSpPr>
          <p:spPr bwMode="auto">
            <a:xfrm>
              <a:off x="3168" y="3024"/>
              <a:ext cx="550" cy="19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latin typeface="Trebuchet MS" pitchFamily="34" charset="0"/>
                </a:rPr>
                <a:t>ServiceC</a:t>
              </a:r>
            </a:p>
          </p:txBody>
        </p:sp>
      </p:grpSp>
      <p:grpSp>
        <p:nvGrpSpPr>
          <p:cNvPr id="4" name="Group 169"/>
          <p:cNvGrpSpPr>
            <a:grpSpLocks/>
          </p:cNvGrpSpPr>
          <p:nvPr/>
        </p:nvGrpSpPr>
        <p:grpSpPr bwMode="auto">
          <a:xfrm>
            <a:off x="3414686" y="5257800"/>
            <a:ext cx="2286000" cy="838200"/>
            <a:chOff x="2208" y="3312"/>
            <a:chExt cx="1440" cy="528"/>
          </a:xfrm>
        </p:grpSpPr>
        <p:sp>
          <p:nvSpPr>
            <p:cNvPr id="26691" name="AutoShape 63"/>
            <p:cNvSpPr>
              <a:spLocks noChangeArrowheads="1"/>
            </p:cNvSpPr>
            <p:nvPr/>
          </p:nvSpPr>
          <p:spPr bwMode="auto">
            <a:xfrm>
              <a:off x="2295" y="3312"/>
              <a:ext cx="1305" cy="192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92" name="Text Box 64"/>
            <p:cNvSpPr txBox="1">
              <a:spLocks noChangeArrowheads="1"/>
            </p:cNvSpPr>
            <p:nvPr/>
          </p:nvSpPr>
          <p:spPr bwMode="auto">
            <a:xfrm>
              <a:off x="2208" y="3312"/>
              <a:ext cx="1440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latin typeface="Trebuchet MS" pitchFamily="34" charset="0"/>
                </a:rPr>
                <a:t>RPMs / PKGs</a:t>
              </a:r>
            </a:p>
          </p:txBody>
        </p:sp>
        <p:grpSp>
          <p:nvGrpSpPr>
            <p:cNvPr id="5" name="Group 167"/>
            <p:cNvGrpSpPr>
              <a:grpSpLocks/>
            </p:cNvGrpSpPr>
            <p:nvPr/>
          </p:nvGrpSpPr>
          <p:grpSpPr bwMode="auto">
            <a:xfrm>
              <a:off x="2256" y="3504"/>
              <a:ext cx="1344" cy="336"/>
              <a:chOff x="2256" y="3504"/>
              <a:chExt cx="1344" cy="336"/>
            </a:xfrm>
          </p:grpSpPr>
          <p:sp>
            <p:nvSpPr>
              <p:cNvPr id="26694" name="AutoShape 65"/>
              <p:cNvSpPr>
                <a:spLocks noChangeArrowheads="1"/>
              </p:cNvSpPr>
              <p:nvPr/>
            </p:nvSpPr>
            <p:spPr bwMode="auto">
              <a:xfrm>
                <a:off x="2304" y="3504"/>
                <a:ext cx="1296" cy="336"/>
              </a:xfrm>
              <a:prstGeom prst="roundRect">
                <a:avLst>
                  <a:gd name="adj" fmla="val 16667"/>
                </a:avLst>
              </a:prstGeom>
              <a:solidFill>
                <a:srgbClr val="FF00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695" name="Rectangle 66"/>
              <p:cNvSpPr>
                <a:spLocks noChangeArrowheads="1"/>
              </p:cNvSpPr>
              <p:nvPr/>
            </p:nvSpPr>
            <p:spPr bwMode="auto">
              <a:xfrm>
                <a:off x="2256" y="3504"/>
                <a:ext cx="1344" cy="330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400">
                    <a:latin typeface="Trebuchet MS" pitchFamily="34" charset="0"/>
                  </a:rPr>
                  <a:t>SW Package Manager</a:t>
                </a:r>
              </a:p>
              <a:p>
                <a:pPr algn="ctr"/>
                <a:r>
                  <a:rPr lang="en-US" sz="1400" b="1">
                    <a:latin typeface="Trebuchet MS" pitchFamily="34" charset="0"/>
                  </a:rPr>
                  <a:t>SPMA</a:t>
                </a:r>
              </a:p>
            </p:txBody>
          </p:sp>
        </p:grpSp>
      </p:grpSp>
      <p:sp>
        <p:nvSpPr>
          <p:cNvPr id="26632" name="Rectangle 104"/>
          <p:cNvSpPr>
            <a:spLocks noChangeArrowheads="1"/>
          </p:cNvSpPr>
          <p:nvPr/>
        </p:nvSpPr>
        <p:spPr bwMode="auto">
          <a:xfrm>
            <a:off x="3643286" y="6324600"/>
            <a:ext cx="1418978" cy="307777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1400">
                <a:latin typeface="Trebuchet MS" pitchFamily="34" charset="0"/>
              </a:rPr>
              <a:t>Managed Nodes</a:t>
            </a:r>
          </a:p>
        </p:txBody>
      </p:sp>
      <p:grpSp>
        <p:nvGrpSpPr>
          <p:cNvPr id="6" name="Group 162"/>
          <p:cNvGrpSpPr>
            <a:grpSpLocks/>
          </p:cNvGrpSpPr>
          <p:nvPr/>
        </p:nvGrpSpPr>
        <p:grpSpPr bwMode="auto">
          <a:xfrm>
            <a:off x="785786" y="3810000"/>
            <a:ext cx="2590800" cy="2136775"/>
            <a:chOff x="288" y="2400"/>
            <a:chExt cx="1632" cy="1346"/>
          </a:xfrm>
        </p:grpSpPr>
        <p:sp>
          <p:nvSpPr>
            <p:cNvPr id="26683" name="Rectangle 141"/>
            <p:cNvSpPr>
              <a:spLocks noChangeArrowheads="1"/>
            </p:cNvSpPr>
            <p:nvPr/>
          </p:nvSpPr>
          <p:spPr bwMode="auto">
            <a:xfrm>
              <a:off x="384" y="2688"/>
              <a:ext cx="984" cy="1058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26684" name="Rectangle 69"/>
            <p:cNvSpPr>
              <a:spLocks noChangeArrowheads="1"/>
            </p:cNvSpPr>
            <p:nvPr/>
          </p:nvSpPr>
          <p:spPr bwMode="auto">
            <a:xfrm>
              <a:off x="288" y="2592"/>
              <a:ext cx="984" cy="1058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26685" name="Rectangle 70"/>
            <p:cNvSpPr>
              <a:spLocks noChangeArrowheads="1"/>
            </p:cNvSpPr>
            <p:nvPr/>
          </p:nvSpPr>
          <p:spPr bwMode="auto">
            <a:xfrm>
              <a:off x="336" y="2400"/>
              <a:ext cx="742" cy="19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rebuchet MS" pitchFamily="34" charset="0"/>
                </a:rPr>
                <a:t>SW server(s)</a:t>
              </a:r>
            </a:p>
          </p:txBody>
        </p:sp>
        <p:sp>
          <p:nvSpPr>
            <p:cNvPr id="26686" name="Rectangle 71"/>
            <p:cNvSpPr>
              <a:spLocks noChangeArrowheads="1"/>
            </p:cNvSpPr>
            <p:nvPr/>
          </p:nvSpPr>
          <p:spPr bwMode="auto">
            <a:xfrm>
              <a:off x="1200" y="2832"/>
              <a:ext cx="144" cy="62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HTTP</a:t>
              </a:r>
            </a:p>
          </p:txBody>
        </p:sp>
        <p:sp>
          <p:nvSpPr>
            <p:cNvPr id="26687" name="AutoShape 76"/>
            <p:cNvSpPr>
              <a:spLocks noChangeArrowheads="1"/>
            </p:cNvSpPr>
            <p:nvPr/>
          </p:nvSpPr>
          <p:spPr bwMode="auto">
            <a:xfrm>
              <a:off x="432" y="2880"/>
              <a:ext cx="720" cy="480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49019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88" name="Rectangle 77"/>
            <p:cNvSpPr>
              <a:spLocks noChangeArrowheads="1"/>
            </p:cNvSpPr>
            <p:nvPr/>
          </p:nvSpPr>
          <p:spPr bwMode="auto">
            <a:xfrm>
              <a:off x="384" y="2880"/>
              <a:ext cx="864" cy="64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 b="1">
                  <a:latin typeface="Trebuchet MS" pitchFamily="34" charset="0"/>
                </a:rPr>
                <a:t>SW</a:t>
              </a:r>
            </a:p>
            <a:p>
              <a:pPr algn="ctr"/>
              <a:r>
                <a:rPr lang="en-US" sz="1800" b="1">
                  <a:latin typeface="Trebuchet MS" pitchFamily="34" charset="0"/>
                </a:rPr>
                <a:t>Repository</a:t>
              </a:r>
            </a:p>
            <a:p>
              <a:pPr algn="ctr"/>
              <a:endParaRPr lang="en-US">
                <a:latin typeface="Trebuchet MS" pitchFamily="34" charset="0"/>
              </a:endParaRPr>
            </a:p>
          </p:txBody>
        </p:sp>
        <p:sp>
          <p:nvSpPr>
            <p:cNvPr id="26689" name="AutoShape 109"/>
            <p:cNvSpPr>
              <a:spLocks noChangeArrowheads="1"/>
            </p:cNvSpPr>
            <p:nvPr/>
          </p:nvSpPr>
          <p:spPr bwMode="auto">
            <a:xfrm>
              <a:off x="1440" y="2976"/>
              <a:ext cx="480" cy="3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90" name="Text Box 110"/>
            <p:cNvSpPr txBox="1">
              <a:spLocks noChangeArrowheads="1"/>
            </p:cNvSpPr>
            <p:nvPr/>
          </p:nvSpPr>
          <p:spPr bwMode="auto">
            <a:xfrm flipH="1">
              <a:off x="1488" y="3051"/>
              <a:ext cx="384" cy="192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Trebuchet MS" pitchFamily="34" charset="0"/>
                </a:rPr>
                <a:t>RPMs</a:t>
              </a:r>
            </a:p>
          </p:txBody>
        </p:sp>
      </p:grpSp>
      <p:grpSp>
        <p:nvGrpSpPr>
          <p:cNvPr id="7" name="Group 160"/>
          <p:cNvGrpSpPr>
            <a:grpSpLocks/>
          </p:cNvGrpSpPr>
          <p:nvPr/>
        </p:nvGrpSpPr>
        <p:grpSpPr bwMode="auto">
          <a:xfrm>
            <a:off x="5853086" y="3886200"/>
            <a:ext cx="2781300" cy="1984375"/>
            <a:chOff x="3744" y="2448"/>
            <a:chExt cx="1752" cy="1250"/>
          </a:xfrm>
        </p:grpSpPr>
        <p:grpSp>
          <p:nvGrpSpPr>
            <p:cNvPr id="8" name="Group 67"/>
            <p:cNvGrpSpPr>
              <a:grpSpLocks/>
            </p:cNvGrpSpPr>
            <p:nvPr/>
          </p:nvGrpSpPr>
          <p:grpSpPr bwMode="auto">
            <a:xfrm>
              <a:off x="4416" y="2448"/>
              <a:ext cx="1080" cy="1250"/>
              <a:chOff x="4320" y="2448"/>
              <a:chExt cx="1080" cy="1250"/>
            </a:xfrm>
          </p:grpSpPr>
          <p:sp>
            <p:nvSpPr>
              <p:cNvPr id="26674" name="Rectangle 15"/>
              <p:cNvSpPr>
                <a:spLocks noChangeArrowheads="1"/>
              </p:cNvSpPr>
              <p:nvPr/>
            </p:nvSpPr>
            <p:spPr bwMode="auto">
              <a:xfrm>
                <a:off x="4416" y="2640"/>
                <a:ext cx="984" cy="105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/>
              <a:lstStyle/>
              <a:p>
                <a:pPr algn="ctr"/>
                <a:endParaRPr lang="fr-CH">
                  <a:latin typeface="Trebuchet MS" pitchFamily="34" charset="0"/>
                </a:endParaRPr>
              </a:p>
            </p:txBody>
          </p:sp>
          <p:sp>
            <p:nvSpPr>
              <p:cNvPr id="26675" name="Rectangle 16"/>
              <p:cNvSpPr>
                <a:spLocks noChangeArrowheads="1"/>
              </p:cNvSpPr>
              <p:nvPr/>
            </p:nvSpPr>
            <p:spPr bwMode="auto">
              <a:xfrm>
                <a:off x="4416" y="2448"/>
                <a:ext cx="841" cy="194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latin typeface="Trebuchet MS" pitchFamily="34" charset="0"/>
                  </a:rPr>
                  <a:t>  Install server</a:t>
                </a:r>
              </a:p>
            </p:txBody>
          </p:sp>
          <p:sp>
            <p:nvSpPr>
              <p:cNvPr id="26676" name="Rectangle 19"/>
              <p:cNvSpPr>
                <a:spLocks noChangeArrowheads="1"/>
              </p:cNvSpPr>
              <p:nvPr/>
            </p:nvSpPr>
            <p:spPr bwMode="auto">
              <a:xfrm>
                <a:off x="4320" y="2880"/>
                <a:ext cx="144" cy="624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algn="ctr"/>
                <a:r>
                  <a:rPr lang="en-US" sz="1400">
                    <a:latin typeface="Trebuchet MS" pitchFamily="34" charset="0"/>
                  </a:rPr>
                  <a:t>HTTP / PXE</a:t>
                </a:r>
              </a:p>
            </p:txBody>
          </p:sp>
          <p:grpSp>
            <p:nvGrpSpPr>
              <p:cNvPr id="9" name="Group 35"/>
              <p:cNvGrpSpPr>
                <a:grpSpLocks/>
              </p:cNvGrpSpPr>
              <p:nvPr/>
            </p:nvGrpSpPr>
            <p:grpSpPr bwMode="auto">
              <a:xfrm>
                <a:off x="4512" y="3168"/>
                <a:ext cx="864" cy="526"/>
                <a:chOff x="4224" y="1248"/>
                <a:chExt cx="799" cy="629"/>
              </a:xfrm>
            </p:grpSpPr>
            <p:sp>
              <p:nvSpPr>
                <p:cNvPr id="26681" name="AutoShape 21"/>
                <p:cNvSpPr>
                  <a:spLocks noChangeArrowheads="1"/>
                </p:cNvSpPr>
                <p:nvPr/>
              </p:nvSpPr>
              <p:spPr bwMode="auto">
                <a:xfrm>
                  <a:off x="4272" y="1248"/>
                  <a:ext cx="666" cy="58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488" tIns="44450" rIns="90488" bIns="44450" anchor="ctr"/>
                <a:lstStyle/>
                <a:p>
                  <a:endParaRPr lang="en-US">
                    <a:latin typeface="Trebuchet MS" pitchFamily="34" charset="0"/>
                  </a:endParaRPr>
                </a:p>
              </p:txBody>
            </p:sp>
            <p:sp>
              <p:nvSpPr>
                <p:cNvPr id="26682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224" y="1344"/>
                  <a:ext cx="799" cy="533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2000">
                      <a:latin typeface="Trebuchet MS" pitchFamily="34" charset="0"/>
                    </a:rPr>
                    <a:t>System installer</a:t>
                  </a:r>
                </a:p>
              </p:txBody>
            </p:sp>
          </p:grpSp>
          <p:grpSp>
            <p:nvGrpSpPr>
              <p:cNvPr id="10" name="Group 36"/>
              <p:cNvGrpSpPr>
                <a:grpSpLocks/>
              </p:cNvGrpSpPr>
              <p:nvPr/>
            </p:nvGrpSpPr>
            <p:grpSpPr bwMode="auto">
              <a:xfrm>
                <a:off x="4512" y="2688"/>
                <a:ext cx="864" cy="679"/>
                <a:chOff x="2880" y="1536"/>
                <a:chExt cx="864" cy="679"/>
              </a:xfrm>
            </p:grpSpPr>
            <p:sp>
              <p:nvSpPr>
                <p:cNvPr id="26679" name="AutoShape 27"/>
                <p:cNvSpPr>
                  <a:spLocks noChangeArrowheads="1"/>
                </p:cNvSpPr>
                <p:nvPr/>
              </p:nvSpPr>
              <p:spPr bwMode="auto">
                <a:xfrm>
                  <a:off x="2928" y="1536"/>
                  <a:ext cx="720" cy="48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90488" tIns="44450" rIns="90488" bIns="44450" anchor="ctr"/>
                <a:lstStyle/>
                <a:p>
                  <a:endParaRPr lang="en-US">
                    <a:latin typeface="Trebuchet MS" pitchFamily="34" charset="0"/>
                  </a:endParaRPr>
                </a:p>
              </p:txBody>
            </p:sp>
            <p:sp>
              <p:nvSpPr>
                <p:cNvPr id="26680" name="Rectangle 28"/>
                <p:cNvSpPr>
                  <a:spLocks noChangeArrowheads="1"/>
                </p:cNvSpPr>
                <p:nvPr/>
              </p:nvSpPr>
              <p:spPr bwMode="auto">
                <a:xfrm>
                  <a:off x="2880" y="1536"/>
                  <a:ext cx="864" cy="679"/>
                </a:xfrm>
                <a:prstGeom prst="rect">
                  <a:avLst/>
                </a:prstGeom>
                <a:noFill/>
                <a:ln w="254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 algn="ctr"/>
                  <a:r>
                    <a:rPr lang="en-US" sz="2000" b="1">
                      <a:latin typeface="Trebuchet MS" pitchFamily="34" charset="0"/>
                    </a:rPr>
                    <a:t>Install Manager</a:t>
                  </a:r>
                </a:p>
                <a:p>
                  <a:pPr algn="ctr"/>
                  <a:endParaRPr lang="en-US">
                    <a:latin typeface="Trebuchet MS" pitchFamily="34" charset="0"/>
                  </a:endParaRPr>
                </a:p>
              </p:txBody>
            </p:sp>
          </p:grpSp>
        </p:grpSp>
        <p:sp>
          <p:nvSpPr>
            <p:cNvPr id="26672" name="AutoShape 106"/>
            <p:cNvSpPr>
              <a:spLocks noChangeArrowheads="1"/>
            </p:cNvSpPr>
            <p:nvPr/>
          </p:nvSpPr>
          <p:spPr bwMode="auto">
            <a:xfrm flipH="1">
              <a:off x="3744" y="2976"/>
              <a:ext cx="528" cy="3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9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99CCFF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73" name="Text Box 107"/>
            <p:cNvSpPr txBox="1">
              <a:spLocks noChangeArrowheads="1"/>
            </p:cNvSpPr>
            <p:nvPr/>
          </p:nvSpPr>
          <p:spPr bwMode="auto">
            <a:xfrm>
              <a:off x="3744" y="3051"/>
              <a:ext cx="543" cy="17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>
                  <a:latin typeface="Trebuchet MS" pitchFamily="34" charset="0"/>
                </a:rPr>
                <a:t>base OS</a:t>
              </a:r>
            </a:p>
          </p:txBody>
        </p:sp>
      </p:grpSp>
      <p:grpSp>
        <p:nvGrpSpPr>
          <p:cNvPr id="11" name="Group 165"/>
          <p:cNvGrpSpPr>
            <a:grpSpLocks/>
          </p:cNvGrpSpPr>
          <p:nvPr/>
        </p:nvGrpSpPr>
        <p:grpSpPr bwMode="auto">
          <a:xfrm>
            <a:off x="4595786" y="3276600"/>
            <a:ext cx="3352800" cy="609600"/>
            <a:chOff x="2928" y="2016"/>
            <a:chExt cx="2112" cy="384"/>
          </a:xfrm>
        </p:grpSpPr>
        <p:sp>
          <p:nvSpPr>
            <p:cNvPr id="26667" name="Line 152"/>
            <p:cNvSpPr>
              <a:spLocks noChangeShapeType="1"/>
            </p:cNvSpPr>
            <p:nvPr/>
          </p:nvSpPr>
          <p:spPr bwMode="auto">
            <a:xfrm>
              <a:off x="2928" y="2016"/>
              <a:ext cx="0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0488" tIns="44450" rIns="90488" bIns="44450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68" name="Line 153"/>
            <p:cNvSpPr>
              <a:spLocks noChangeShapeType="1"/>
            </p:cNvSpPr>
            <p:nvPr/>
          </p:nvSpPr>
          <p:spPr bwMode="auto">
            <a:xfrm>
              <a:off x="2928" y="2160"/>
              <a:ext cx="211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90488" tIns="44450" rIns="90488" bIns="44450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69" name="Line 154"/>
            <p:cNvSpPr>
              <a:spLocks noChangeShapeType="1"/>
            </p:cNvSpPr>
            <p:nvPr/>
          </p:nvSpPr>
          <p:spPr bwMode="auto">
            <a:xfrm>
              <a:off x="5040" y="2160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90488" tIns="44450" rIns="90488" bIns="44450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70" name="Rectangle 157"/>
            <p:cNvSpPr>
              <a:spLocks noChangeArrowheads="1"/>
            </p:cNvSpPr>
            <p:nvPr/>
          </p:nvSpPr>
          <p:spPr bwMode="auto">
            <a:xfrm>
              <a:off x="3504" y="2016"/>
              <a:ext cx="1245" cy="17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rebuchet MS" pitchFamily="34" charset="0"/>
                </a:rPr>
                <a:t>XML configuration profiles</a:t>
              </a:r>
            </a:p>
          </p:txBody>
        </p:sp>
      </p:grpSp>
      <p:grpSp>
        <p:nvGrpSpPr>
          <p:cNvPr id="12" name="Group 164"/>
          <p:cNvGrpSpPr>
            <a:grpSpLocks/>
          </p:cNvGrpSpPr>
          <p:nvPr/>
        </p:nvGrpSpPr>
        <p:grpSpPr bwMode="auto">
          <a:xfrm>
            <a:off x="2157386" y="838200"/>
            <a:ext cx="3270250" cy="2438400"/>
            <a:chOff x="1392" y="432"/>
            <a:chExt cx="2060" cy="1536"/>
          </a:xfrm>
        </p:grpSpPr>
        <p:sp>
          <p:nvSpPr>
            <p:cNvPr id="26638" name="Rectangle 80"/>
            <p:cNvSpPr>
              <a:spLocks noChangeArrowheads="1"/>
            </p:cNvSpPr>
            <p:nvPr/>
          </p:nvSpPr>
          <p:spPr bwMode="auto">
            <a:xfrm>
              <a:off x="2448" y="816"/>
              <a:ext cx="936" cy="1008"/>
            </a:xfrm>
            <a:prstGeom prst="rect">
              <a:avLst/>
            </a:prstGeom>
            <a:solidFill>
              <a:srgbClr val="EAEAE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/>
            <a:lstStyle/>
            <a:p>
              <a:pPr algn="ctr"/>
              <a:endParaRPr lang="fr-CH">
                <a:latin typeface="Trebuchet MS" pitchFamily="34" charset="0"/>
              </a:endParaRPr>
            </a:p>
          </p:txBody>
        </p:sp>
        <p:sp>
          <p:nvSpPr>
            <p:cNvPr id="26639" name="Rectangle 81"/>
            <p:cNvSpPr>
              <a:spLocks noChangeArrowheads="1"/>
            </p:cNvSpPr>
            <p:nvPr/>
          </p:nvSpPr>
          <p:spPr bwMode="auto">
            <a:xfrm>
              <a:off x="2304" y="432"/>
              <a:ext cx="1148" cy="194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rebuchet MS" pitchFamily="34" charset="0"/>
                </a:rPr>
                <a:t>Configuration server</a:t>
              </a:r>
            </a:p>
          </p:txBody>
        </p:sp>
        <p:sp>
          <p:nvSpPr>
            <p:cNvPr id="26640" name="Rectangle 82"/>
            <p:cNvSpPr>
              <a:spLocks noChangeArrowheads="1"/>
            </p:cNvSpPr>
            <p:nvPr/>
          </p:nvSpPr>
          <p:spPr bwMode="auto">
            <a:xfrm rot="5400000" flipV="1">
              <a:off x="2832" y="1632"/>
              <a:ext cx="192" cy="48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HTTP</a:t>
              </a:r>
            </a:p>
          </p:txBody>
        </p:sp>
        <p:sp>
          <p:nvSpPr>
            <p:cNvPr id="26641" name="AutoShape 86"/>
            <p:cNvSpPr>
              <a:spLocks noChangeArrowheads="1"/>
            </p:cNvSpPr>
            <p:nvPr/>
          </p:nvSpPr>
          <p:spPr bwMode="auto">
            <a:xfrm>
              <a:off x="2592" y="1152"/>
              <a:ext cx="720" cy="336"/>
            </a:xfrm>
            <a:prstGeom prst="roundRect">
              <a:avLst>
                <a:gd name="adj" fmla="val 16667"/>
              </a:avLst>
            </a:prstGeom>
            <a:solidFill>
              <a:srgbClr val="FFFF00">
                <a:alpha val="49019"/>
              </a:srgbClr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>
                <a:latin typeface="Trebuchet MS" pitchFamily="34" charset="0"/>
              </a:endParaRPr>
            </a:p>
          </p:txBody>
        </p:sp>
        <p:sp>
          <p:nvSpPr>
            <p:cNvPr id="26642" name="Rectangle 87"/>
            <p:cNvSpPr>
              <a:spLocks noChangeArrowheads="1"/>
            </p:cNvSpPr>
            <p:nvPr/>
          </p:nvSpPr>
          <p:spPr bwMode="auto">
            <a:xfrm>
              <a:off x="2496" y="1200"/>
              <a:ext cx="864" cy="523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/>
              <a:r>
                <a:rPr lang="en-US" b="1">
                  <a:latin typeface="Trebuchet MS" pitchFamily="34" charset="0"/>
                </a:rPr>
                <a:t>CDB</a:t>
              </a:r>
            </a:p>
            <a:p>
              <a:pPr algn="ctr"/>
              <a:endParaRPr lang="en-US">
                <a:latin typeface="Trebuchet MS" pitchFamily="34" charset="0"/>
              </a:endParaRPr>
            </a:p>
          </p:txBody>
        </p:sp>
        <p:grpSp>
          <p:nvGrpSpPr>
            <p:cNvPr id="13" name="Group 102"/>
            <p:cNvGrpSpPr>
              <a:grpSpLocks/>
            </p:cNvGrpSpPr>
            <p:nvPr/>
          </p:nvGrpSpPr>
          <p:grpSpPr bwMode="auto">
            <a:xfrm>
              <a:off x="2592" y="864"/>
              <a:ext cx="720" cy="240"/>
              <a:chOff x="2592" y="576"/>
              <a:chExt cx="720" cy="240"/>
            </a:xfrm>
          </p:grpSpPr>
          <p:sp>
            <p:nvSpPr>
              <p:cNvPr id="26665" name="AutoShape 98"/>
              <p:cNvSpPr>
                <a:spLocks noChangeArrowheads="1"/>
              </p:cNvSpPr>
              <p:nvPr/>
            </p:nvSpPr>
            <p:spPr bwMode="auto">
              <a:xfrm>
                <a:off x="2592" y="576"/>
                <a:ext cx="720" cy="240"/>
              </a:xfrm>
              <a:prstGeom prst="roundRect">
                <a:avLst>
                  <a:gd name="adj" fmla="val 16667"/>
                </a:avLst>
              </a:prstGeom>
              <a:solidFill>
                <a:srgbClr val="FFFF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666" name="Rectangle 100"/>
              <p:cNvSpPr>
                <a:spLocks noChangeArrowheads="1"/>
              </p:cNvSpPr>
              <p:nvPr/>
            </p:nvSpPr>
            <p:spPr bwMode="auto">
              <a:xfrm>
                <a:off x="2592" y="576"/>
                <a:ext cx="663" cy="174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rebuchet MS" pitchFamily="34" charset="0"/>
                  </a:rPr>
                  <a:t>SQL backend</a:t>
                </a:r>
              </a:p>
            </p:txBody>
          </p:sp>
        </p:grpSp>
        <p:sp>
          <p:nvSpPr>
            <p:cNvPr id="26644" name="Rectangle 103"/>
            <p:cNvSpPr>
              <a:spLocks noChangeArrowheads="1"/>
            </p:cNvSpPr>
            <p:nvPr/>
          </p:nvSpPr>
          <p:spPr bwMode="auto">
            <a:xfrm rot="5400000" flipV="1">
              <a:off x="2856" y="600"/>
              <a:ext cx="192" cy="33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SQL</a:t>
              </a:r>
            </a:p>
          </p:txBody>
        </p:sp>
        <p:grpSp>
          <p:nvGrpSpPr>
            <p:cNvPr id="14" name="Group 119"/>
            <p:cNvGrpSpPr>
              <a:grpSpLocks/>
            </p:cNvGrpSpPr>
            <p:nvPr/>
          </p:nvGrpSpPr>
          <p:grpSpPr bwMode="auto">
            <a:xfrm>
              <a:off x="1392" y="962"/>
              <a:ext cx="960" cy="919"/>
              <a:chOff x="1440" y="818"/>
              <a:chExt cx="960" cy="919"/>
            </a:xfrm>
          </p:grpSpPr>
          <p:grpSp>
            <p:nvGrpSpPr>
              <p:cNvPr id="15" name="Group 101"/>
              <p:cNvGrpSpPr>
                <a:grpSpLocks/>
              </p:cNvGrpSpPr>
              <p:nvPr/>
            </p:nvGrpSpPr>
            <p:grpSpPr bwMode="auto">
              <a:xfrm>
                <a:off x="1440" y="818"/>
                <a:ext cx="720" cy="919"/>
                <a:chOff x="1296" y="960"/>
                <a:chExt cx="864" cy="1166"/>
              </a:xfrm>
            </p:grpSpPr>
            <p:grpSp>
              <p:nvGrpSpPr>
                <p:cNvPr id="16" name="Group 91"/>
                <p:cNvGrpSpPr>
                  <a:grpSpLocks/>
                </p:cNvGrpSpPr>
                <p:nvPr/>
              </p:nvGrpSpPr>
              <p:grpSpPr bwMode="auto">
                <a:xfrm>
                  <a:off x="1296" y="960"/>
                  <a:ext cx="864" cy="615"/>
                  <a:chOff x="1248" y="768"/>
                  <a:chExt cx="864" cy="615"/>
                </a:xfrm>
              </p:grpSpPr>
              <p:sp>
                <p:nvSpPr>
                  <p:cNvPr id="26663" name="AutoShape 89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768"/>
                    <a:ext cx="480" cy="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>
                      <a:alpha val="49019"/>
                    </a:srgbClr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lIns="90488" tIns="44450" rIns="90488" bIns="44450" anchor="ctr"/>
                  <a:lstStyle/>
                  <a:p>
                    <a:endParaRPr lang="en-US">
                      <a:latin typeface="Trebuchet MS" pitchFamily="34" charset="0"/>
                    </a:endParaRPr>
                  </a:p>
                </p:txBody>
              </p:sp>
              <p:sp>
                <p:nvSpPr>
                  <p:cNvPr id="26664" name="Rectangle 90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768"/>
                    <a:ext cx="864" cy="615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sz="2000">
                        <a:latin typeface="Trebuchet MS" pitchFamily="34" charset="0"/>
                      </a:rPr>
                      <a:t>CLI</a:t>
                    </a:r>
                  </a:p>
                  <a:p>
                    <a:pPr algn="ctr"/>
                    <a:endParaRPr lang="en-US">
                      <a:latin typeface="Trebuchet MS" pitchFamily="34" charset="0"/>
                    </a:endParaRPr>
                  </a:p>
                </p:txBody>
              </p:sp>
            </p:grpSp>
            <p:grpSp>
              <p:nvGrpSpPr>
                <p:cNvPr id="17" name="Group 92"/>
                <p:cNvGrpSpPr>
                  <a:grpSpLocks/>
                </p:cNvGrpSpPr>
                <p:nvPr/>
              </p:nvGrpSpPr>
              <p:grpSpPr bwMode="auto">
                <a:xfrm>
                  <a:off x="1296" y="1248"/>
                  <a:ext cx="864" cy="615"/>
                  <a:chOff x="1248" y="768"/>
                  <a:chExt cx="864" cy="615"/>
                </a:xfrm>
              </p:grpSpPr>
              <p:sp>
                <p:nvSpPr>
                  <p:cNvPr id="26661" name="AutoShape 93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768"/>
                    <a:ext cx="480" cy="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>
                      <a:alpha val="49019"/>
                    </a:srgbClr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lIns="90488" tIns="44450" rIns="90488" bIns="44450" anchor="ctr"/>
                  <a:lstStyle/>
                  <a:p>
                    <a:endParaRPr lang="en-US">
                      <a:latin typeface="Trebuchet MS" pitchFamily="34" charset="0"/>
                    </a:endParaRPr>
                  </a:p>
                </p:txBody>
              </p:sp>
              <p:sp>
                <p:nvSpPr>
                  <p:cNvPr id="26662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768"/>
                    <a:ext cx="864" cy="615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sz="2000">
                        <a:latin typeface="Trebuchet MS" pitchFamily="34" charset="0"/>
                      </a:rPr>
                      <a:t>GUI</a:t>
                    </a:r>
                  </a:p>
                  <a:p>
                    <a:pPr algn="ctr"/>
                    <a:endParaRPr lang="en-US">
                      <a:latin typeface="Trebuchet MS" pitchFamily="34" charset="0"/>
                    </a:endParaRPr>
                  </a:p>
                </p:txBody>
              </p:sp>
            </p:grpSp>
            <p:grpSp>
              <p:nvGrpSpPr>
                <p:cNvPr id="18" name="Group 95"/>
                <p:cNvGrpSpPr>
                  <a:grpSpLocks/>
                </p:cNvGrpSpPr>
                <p:nvPr/>
              </p:nvGrpSpPr>
              <p:grpSpPr bwMode="auto">
                <a:xfrm>
                  <a:off x="1296" y="1536"/>
                  <a:ext cx="864" cy="590"/>
                  <a:chOff x="1248" y="768"/>
                  <a:chExt cx="864" cy="590"/>
                </a:xfrm>
              </p:grpSpPr>
              <p:sp>
                <p:nvSpPr>
                  <p:cNvPr id="26659" name="AutoShape 96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768"/>
                    <a:ext cx="480" cy="240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FFFF00">
                      <a:alpha val="49019"/>
                    </a:srgbClr>
                  </a:soli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 wrap="none" lIns="90488" tIns="44450" rIns="90488" bIns="44450" anchor="ctr"/>
                  <a:lstStyle/>
                  <a:p>
                    <a:endParaRPr lang="en-US">
                      <a:latin typeface="Trebuchet MS" pitchFamily="34" charset="0"/>
                    </a:endParaRPr>
                  </a:p>
                </p:txBody>
              </p:sp>
              <p:sp>
                <p:nvSpPr>
                  <p:cNvPr id="26660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1248" y="768"/>
                    <a:ext cx="864" cy="590"/>
                  </a:xfrm>
                  <a:prstGeom prst="rect">
                    <a:avLst/>
                  </a:prstGeom>
                  <a:noFill/>
                  <a:ln w="254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>
                    <a:spAutoFit/>
                  </a:bodyPr>
                  <a:lstStyle/>
                  <a:p>
                    <a:pPr algn="ctr"/>
                    <a:r>
                      <a:rPr lang="en-US" sz="1800">
                        <a:latin typeface="Trebuchet MS" pitchFamily="34" charset="0"/>
                      </a:rPr>
                      <a:t>scripts</a:t>
                    </a:r>
                  </a:p>
                  <a:p>
                    <a:pPr algn="ctr"/>
                    <a:endParaRPr lang="en-US">
                      <a:latin typeface="Trebuchet MS" pitchFamily="34" charset="0"/>
                    </a:endParaRPr>
                  </a:p>
                </p:txBody>
              </p:sp>
            </p:grpSp>
          </p:grpSp>
          <p:sp>
            <p:nvSpPr>
              <p:cNvPr id="26651" name="Line 113"/>
              <p:cNvSpPr>
                <a:spLocks noChangeShapeType="1"/>
              </p:cNvSpPr>
              <p:nvPr/>
            </p:nvSpPr>
            <p:spPr bwMode="auto">
              <a:xfrm>
                <a:off x="2256" y="912"/>
                <a:ext cx="0" cy="48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90488" tIns="44450" rIns="90488" bIns="44450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652" name="Line 115"/>
              <p:cNvSpPr>
                <a:spLocks noChangeShapeType="1"/>
              </p:cNvSpPr>
              <p:nvPr/>
            </p:nvSpPr>
            <p:spPr bwMode="auto">
              <a:xfrm flipH="1">
                <a:off x="2064" y="912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0488" tIns="44450" rIns="90488" bIns="44450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653" name="Line 116"/>
              <p:cNvSpPr>
                <a:spLocks noChangeShapeType="1"/>
              </p:cNvSpPr>
              <p:nvPr/>
            </p:nvSpPr>
            <p:spPr bwMode="auto">
              <a:xfrm flipH="1">
                <a:off x="2064" y="1152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0488" tIns="44450" rIns="90488" bIns="44450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654" name="Line 117"/>
              <p:cNvSpPr>
                <a:spLocks noChangeShapeType="1"/>
              </p:cNvSpPr>
              <p:nvPr/>
            </p:nvSpPr>
            <p:spPr bwMode="auto">
              <a:xfrm flipH="1">
                <a:off x="2064" y="1392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90488" tIns="44450" rIns="90488" bIns="44450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655" name="Line 118"/>
              <p:cNvSpPr>
                <a:spLocks noChangeShapeType="1"/>
              </p:cNvSpPr>
              <p:nvPr/>
            </p:nvSpPr>
            <p:spPr bwMode="auto">
              <a:xfrm flipH="1">
                <a:off x="2208" y="1152"/>
                <a:ext cx="1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 lIns="90488" tIns="44450" rIns="90488" bIns="44450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</p:grpSp>
        <p:grpSp>
          <p:nvGrpSpPr>
            <p:cNvPr id="19" name="Group 138"/>
            <p:cNvGrpSpPr>
              <a:grpSpLocks/>
            </p:cNvGrpSpPr>
            <p:nvPr/>
          </p:nvGrpSpPr>
          <p:grpSpPr bwMode="auto">
            <a:xfrm>
              <a:off x="2592" y="1536"/>
              <a:ext cx="720" cy="240"/>
              <a:chOff x="2592" y="576"/>
              <a:chExt cx="720" cy="240"/>
            </a:xfrm>
          </p:grpSpPr>
          <p:sp>
            <p:nvSpPr>
              <p:cNvPr id="26648" name="AutoShape 139"/>
              <p:cNvSpPr>
                <a:spLocks noChangeArrowheads="1"/>
              </p:cNvSpPr>
              <p:nvPr/>
            </p:nvSpPr>
            <p:spPr bwMode="auto">
              <a:xfrm>
                <a:off x="2592" y="576"/>
                <a:ext cx="720" cy="240"/>
              </a:xfrm>
              <a:prstGeom prst="roundRect">
                <a:avLst>
                  <a:gd name="adj" fmla="val 16667"/>
                </a:avLst>
              </a:prstGeom>
              <a:solidFill>
                <a:srgbClr val="FFFF00">
                  <a:alpha val="49019"/>
                </a:srgbClr>
              </a:solidFill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90488" tIns="44450" rIns="90488" bIns="44450" anchor="ctr"/>
              <a:lstStyle/>
              <a:p>
                <a:endParaRPr lang="en-US">
                  <a:latin typeface="Trebuchet MS" pitchFamily="34" charset="0"/>
                </a:endParaRPr>
              </a:p>
            </p:txBody>
          </p:sp>
          <p:sp>
            <p:nvSpPr>
              <p:cNvPr id="26649" name="Rectangle 140"/>
              <p:cNvSpPr>
                <a:spLocks noChangeArrowheads="1"/>
              </p:cNvSpPr>
              <p:nvPr/>
            </p:nvSpPr>
            <p:spPr bwMode="auto">
              <a:xfrm>
                <a:off x="2592" y="576"/>
                <a:ext cx="673" cy="174"/>
              </a:xfrm>
              <a:prstGeom prst="rect">
                <a:avLst/>
              </a:prstGeom>
              <a:noFill/>
              <a:ln w="254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rebuchet MS" pitchFamily="34" charset="0"/>
                  </a:rPr>
                  <a:t>XML backend</a:t>
                </a:r>
              </a:p>
            </p:txBody>
          </p:sp>
        </p:grpSp>
        <p:sp>
          <p:nvSpPr>
            <p:cNvPr id="26647" name="Rectangle 161"/>
            <p:cNvSpPr>
              <a:spLocks noChangeArrowheads="1"/>
            </p:cNvSpPr>
            <p:nvPr/>
          </p:nvSpPr>
          <p:spPr bwMode="auto">
            <a:xfrm>
              <a:off x="2400" y="1152"/>
              <a:ext cx="144" cy="33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/>
              <a:r>
                <a:rPr lang="en-US" sz="1600">
                  <a:latin typeface="Trebuchet MS" pitchFamily="34" charset="0"/>
                </a:rPr>
                <a:t>SOAP</a:t>
              </a: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334156" y="1071546"/>
            <a:ext cx="26670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accent2"/>
                </a:solidFill>
                <a:latin typeface="Trebuchet MS" pitchFamily="34" charset="0"/>
              </a:rPr>
              <a:t>Used by 18 </a:t>
            </a:r>
            <a:r>
              <a:rPr lang="en-US" sz="1400" b="1" dirty="0" err="1">
                <a:solidFill>
                  <a:schemeClr val="accent2"/>
                </a:solidFill>
                <a:latin typeface="Trebuchet MS" pitchFamily="34" charset="0"/>
              </a:rPr>
              <a:t>organisations</a:t>
            </a:r>
            <a:r>
              <a:rPr lang="en-US" sz="1400" b="1" dirty="0">
                <a:solidFill>
                  <a:schemeClr val="accent2"/>
                </a:solidFill>
                <a:latin typeface="Trebuchet MS" pitchFamily="34" charset="0"/>
              </a:rPr>
              <a:t> besides CERN; including two distributed implementations with 5 and 18 sites. </a:t>
            </a:r>
          </a:p>
        </p:txBody>
      </p:sp>
      <p:pic>
        <p:nvPicPr>
          <p:cNvPr id="87" name="Picture 469" descr="Logo-1-re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76" y="0"/>
            <a:ext cx="857224" cy="81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Configuration Hierarchy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733397" y="2057400"/>
            <a:ext cx="7829550" cy="3327400"/>
            <a:chOff x="1314450" y="2590800"/>
            <a:chExt cx="7829550" cy="3327400"/>
          </a:xfrm>
        </p:grpSpPr>
        <p:sp>
          <p:nvSpPr>
            <p:cNvPr id="27656" name="AutoShape 6"/>
            <p:cNvSpPr>
              <a:spLocks noChangeArrowheads="1"/>
            </p:cNvSpPr>
            <p:nvPr/>
          </p:nvSpPr>
          <p:spPr bwMode="auto">
            <a:xfrm>
              <a:off x="4591050" y="2590800"/>
              <a:ext cx="990600" cy="8731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57" name="Rectangle 7"/>
            <p:cNvSpPr>
              <a:spLocks noChangeArrowheads="1"/>
            </p:cNvSpPr>
            <p:nvPr/>
          </p:nvSpPr>
          <p:spPr bwMode="auto">
            <a:xfrm>
              <a:off x="4800600" y="2819400"/>
              <a:ext cx="955675" cy="42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CERN</a:t>
              </a:r>
            </a:p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CC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58" name="Text Box 8"/>
            <p:cNvSpPr txBox="1">
              <a:spLocks noChangeArrowheads="1"/>
            </p:cNvSpPr>
            <p:nvPr/>
          </p:nvSpPr>
          <p:spPr bwMode="auto">
            <a:xfrm>
              <a:off x="5505450" y="2819400"/>
              <a:ext cx="2554288" cy="52070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>
                  <a:latin typeface="Verdana" pitchFamily="34" charset="0"/>
                </a:rPr>
                <a:t>name_srv1: 192.168.5.55</a:t>
              </a:r>
            </a:p>
            <a:p>
              <a:r>
                <a:rPr lang="en-US" sz="1400">
                  <a:latin typeface="Verdana" pitchFamily="34" charset="0"/>
                </a:rPr>
                <a:t>time_srv1: ip-time-1</a:t>
              </a:r>
            </a:p>
          </p:txBody>
        </p:sp>
        <p:sp>
          <p:nvSpPr>
            <p:cNvPr id="27659" name="AutoShape 12"/>
            <p:cNvSpPr>
              <a:spLocks noChangeArrowheads="1"/>
            </p:cNvSpPr>
            <p:nvPr/>
          </p:nvSpPr>
          <p:spPr bwMode="auto">
            <a:xfrm>
              <a:off x="1314450" y="3733800"/>
              <a:ext cx="990600" cy="8731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0" name="Rectangle 13"/>
            <p:cNvSpPr>
              <a:spLocks noChangeArrowheads="1"/>
            </p:cNvSpPr>
            <p:nvPr/>
          </p:nvSpPr>
          <p:spPr bwMode="auto">
            <a:xfrm>
              <a:off x="1447800" y="3962400"/>
              <a:ext cx="955675" cy="43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 lxbatch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61" name="Text Box 14"/>
            <p:cNvSpPr txBox="1">
              <a:spLocks noChangeArrowheads="1"/>
            </p:cNvSpPr>
            <p:nvPr/>
          </p:nvSpPr>
          <p:spPr bwMode="auto">
            <a:xfrm>
              <a:off x="2228850" y="3962400"/>
              <a:ext cx="2179638" cy="727075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>
                  <a:latin typeface="Verdana" pitchFamily="34" charset="0"/>
                </a:rPr>
                <a:t>cluster_name: lxbatch</a:t>
              </a:r>
            </a:p>
            <a:p>
              <a:r>
                <a:rPr lang="en-US" sz="1400">
                  <a:latin typeface="Verdana" pitchFamily="34" charset="0"/>
                </a:rPr>
                <a:t>master: lxmaster01</a:t>
              </a:r>
            </a:p>
            <a:p>
              <a:r>
                <a:rPr lang="en-US" sz="1400">
                  <a:latin typeface="Verdana" pitchFamily="34" charset="0"/>
                </a:rPr>
                <a:t>pkg_add (lsf5.1)</a:t>
              </a:r>
            </a:p>
          </p:txBody>
        </p:sp>
        <p:sp>
          <p:nvSpPr>
            <p:cNvPr id="27662" name="AutoShape 17"/>
            <p:cNvSpPr>
              <a:spLocks noChangeArrowheads="1"/>
            </p:cNvSpPr>
            <p:nvPr/>
          </p:nvSpPr>
          <p:spPr bwMode="auto">
            <a:xfrm>
              <a:off x="4514850" y="3733800"/>
              <a:ext cx="990600" cy="8731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3" name="Rectangle 18"/>
            <p:cNvSpPr>
              <a:spLocks noChangeArrowheads="1"/>
            </p:cNvSpPr>
            <p:nvPr/>
          </p:nvSpPr>
          <p:spPr bwMode="auto">
            <a:xfrm>
              <a:off x="4724400" y="3886200"/>
              <a:ext cx="955675" cy="42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lxplus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64" name="Text Box 19"/>
            <p:cNvSpPr txBox="1">
              <a:spLocks noChangeArrowheads="1"/>
            </p:cNvSpPr>
            <p:nvPr/>
          </p:nvSpPr>
          <p:spPr bwMode="auto">
            <a:xfrm>
              <a:off x="5429250" y="3962400"/>
              <a:ext cx="2052638" cy="727075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>
                  <a:latin typeface="Verdana" pitchFamily="34" charset="0"/>
                </a:rPr>
                <a:t>cluster_name: lxplus</a:t>
              </a:r>
            </a:p>
            <a:p>
              <a:r>
                <a:rPr lang="en-US" sz="1400">
                  <a:latin typeface="Verdana" pitchFamily="34" charset="0"/>
                </a:rPr>
                <a:t>pkg_add (lsf5.1)</a:t>
              </a:r>
            </a:p>
            <a:p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65" name="AutoShape 22"/>
            <p:cNvSpPr>
              <a:spLocks noChangeArrowheads="1"/>
            </p:cNvSpPr>
            <p:nvPr/>
          </p:nvSpPr>
          <p:spPr bwMode="auto">
            <a:xfrm>
              <a:off x="7410450" y="3733800"/>
              <a:ext cx="990600" cy="8731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66" name="Rectangle 23"/>
            <p:cNvSpPr>
              <a:spLocks noChangeArrowheads="1"/>
            </p:cNvSpPr>
            <p:nvPr/>
          </p:nvSpPr>
          <p:spPr bwMode="auto">
            <a:xfrm>
              <a:off x="7543800" y="3916363"/>
              <a:ext cx="955675" cy="42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disk_srv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67" name="Text Box 24"/>
            <p:cNvSpPr txBox="1">
              <a:spLocks noChangeArrowheads="1"/>
            </p:cNvSpPr>
            <p:nvPr/>
          </p:nvSpPr>
          <p:spPr bwMode="auto">
            <a:xfrm>
              <a:off x="8324850" y="3962400"/>
              <a:ext cx="180975" cy="301625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68" name="Line 26"/>
            <p:cNvSpPr>
              <a:spLocks noChangeShapeType="1"/>
            </p:cNvSpPr>
            <p:nvPr/>
          </p:nvSpPr>
          <p:spPr bwMode="auto">
            <a:xfrm>
              <a:off x="1847850" y="3581400"/>
              <a:ext cx="5867400" cy="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none" w="sm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27669" name="Line 27"/>
            <p:cNvSpPr>
              <a:spLocks noChangeShapeType="1"/>
            </p:cNvSpPr>
            <p:nvPr/>
          </p:nvSpPr>
          <p:spPr bwMode="auto">
            <a:xfrm>
              <a:off x="5048250" y="3429000"/>
              <a:ext cx="0" cy="30480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triangle" w="lg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27670" name="Line 28"/>
            <p:cNvSpPr>
              <a:spLocks noChangeShapeType="1"/>
            </p:cNvSpPr>
            <p:nvPr/>
          </p:nvSpPr>
          <p:spPr bwMode="auto">
            <a:xfrm>
              <a:off x="1847850" y="3581400"/>
              <a:ext cx="0" cy="15240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triangle" w="lg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27671" name="Line 29"/>
            <p:cNvSpPr>
              <a:spLocks noChangeShapeType="1"/>
            </p:cNvSpPr>
            <p:nvPr/>
          </p:nvSpPr>
          <p:spPr bwMode="auto">
            <a:xfrm>
              <a:off x="7715250" y="3581400"/>
              <a:ext cx="0" cy="15240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triangle" w="lg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27672" name="AutoShape 33"/>
            <p:cNvSpPr>
              <a:spLocks noChangeArrowheads="1"/>
            </p:cNvSpPr>
            <p:nvPr/>
          </p:nvSpPr>
          <p:spPr bwMode="auto">
            <a:xfrm>
              <a:off x="1314450" y="4953000"/>
              <a:ext cx="1066800" cy="8731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73" name="Rectangle 34"/>
            <p:cNvSpPr>
              <a:spLocks noChangeArrowheads="1"/>
            </p:cNvSpPr>
            <p:nvPr/>
          </p:nvSpPr>
          <p:spPr bwMode="auto">
            <a:xfrm rot="-2175446">
              <a:off x="1322388" y="5064125"/>
              <a:ext cx="1028700" cy="42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lxplus001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74" name="Text Box 35"/>
            <p:cNvSpPr txBox="1">
              <a:spLocks noChangeArrowheads="1"/>
            </p:cNvSpPr>
            <p:nvPr/>
          </p:nvSpPr>
          <p:spPr bwMode="auto">
            <a:xfrm>
              <a:off x="2193925" y="5181600"/>
              <a:ext cx="2416175" cy="73660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>
                  <a:latin typeface="Verdana" pitchFamily="34" charset="0"/>
                </a:rPr>
                <a:t> eth0/ip: 192.168.0.246</a:t>
              </a:r>
            </a:p>
            <a:p>
              <a:r>
                <a:rPr lang="en-US" sz="1400">
                  <a:latin typeface="Verdana" pitchFamily="34" charset="0"/>
                </a:rPr>
                <a:t> pkg_add (lsf5.1_debug)</a:t>
              </a:r>
            </a:p>
            <a:p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75" name="AutoShape 38"/>
            <p:cNvSpPr>
              <a:spLocks noChangeArrowheads="1"/>
            </p:cNvSpPr>
            <p:nvPr/>
          </p:nvSpPr>
          <p:spPr bwMode="auto">
            <a:xfrm>
              <a:off x="4591050" y="4953000"/>
              <a:ext cx="1066800" cy="8731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76" name="Rectangle 39"/>
            <p:cNvSpPr>
              <a:spLocks noChangeArrowheads="1"/>
            </p:cNvSpPr>
            <p:nvPr/>
          </p:nvSpPr>
          <p:spPr bwMode="auto">
            <a:xfrm rot="-2029276">
              <a:off x="4603750" y="5051425"/>
              <a:ext cx="1028700" cy="42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lxplus020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77" name="Text Box 40"/>
            <p:cNvSpPr txBox="1">
              <a:spLocks noChangeArrowheads="1"/>
            </p:cNvSpPr>
            <p:nvPr/>
          </p:nvSpPr>
          <p:spPr bwMode="auto">
            <a:xfrm>
              <a:off x="5470525" y="5181600"/>
              <a:ext cx="2373313" cy="30480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sz="1400">
                  <a:latin typeface="Verdana" pitchFamily="34" charset="0"/>
                </a:rPr>
                <a:t> eth0/ip: 192.168.0.225</a:t>
              </a:r>
            </a:p>
          </p:txBody>
        </p:sp>
        <p:sp>
          <p:nvSpPr>
            <p:cNvPr id="27678" name="AutoShape 43"/>
            <p:cNvSpPr>
              <a:spLocks noChangeArrowheads="1"/>
            </p:cNvSpPr>
            <p:nvPr/>
          </p:nvSpPr>
          <p:spPr bwMode="auto">
            <a:xfrm>
              <a:off x="8077200" y="4953000"/>
              <a:ext cx="1066800" cy="873125"/>
            </a:xfrm>
            <a:prstGeom prst="verticalScroll">
              <a:avLst>
                <a:gd name="adj" fmla="val 12500"/>
              </a:avLst>
            </a:prstGeom>
            <a:solidFill>
              <a:srgbClr val="CCFFFF"/>
            </a:solidFill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79" name="Rectangle 44"/>
            <p:cNvSpPr>
              <a:spLocks noChangeArrowheads="1"/>
            </p:cNvSpPr>
            <p:nvPr/>
          </p:nvSpPr>
          <p:spPr bwMode="auto">
            <a:xfrm rot="-2335493">
              <a:off x="8094663" y="5076825"/>
              <a:ext cx="1030287" cy="42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1400">
                <a:solidFill>
                  <a:srgbClr val="000000"/>
                </a:solidFill>
                <a:latin typeface="Verdana" pitchFamily="34" charset="0"/>
              </a:endParaRPr>
            </a:p>
            <a:p>
              <a:r>
                <a:rPr lang="en-US" sz="1400">
                  <a:solidFill>
                    <a:srgbClr val="000000"/>
                  </a:solidFill>
                  <a:latin typeface="Verdana" pitchFamily="34" charset="0"/>
                </a:rPr>
                <a:t>lxplus029</a:t>
              </a:r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80" name="Text Box 45"/>
            <p:cNvSpPr txBox="1">
              <a:spLocks noChangeArrowheads="1"/>
            </p:cNvSpPr>
            <p:nvPr/>
          </p:nvSpPr>
          <p:spPr bwMode="auto">
            <a:xfrm>
              <a:off x="8899525" y="5181600"/>
              <a:ext cx="180975" cy="301625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endParaRPr lang="en-US" sz="1400">
                <a:latin typeface="Verdana" pitchFamily="34" charset="0"/>
              </a:endParaRPr>
            </a:p>
          </p:txBody>
        </p:sp>
        <p:sp>
          <p:nvSpPr>
            <p:cNvPr id="27681" name="Line 47"/>
            <p:cNvSpPr>
              <a:spLocks noChangeShapeType="1"/>
            </p:cNvSpPr>
            <p:nvPr/>
          </p:nvSpPr>
          <p:spPr bwMode="auto">
            <a:xfrm>
              <a:off x="1847850" y="4800600"/>
              <a:ext cx="6705600" cy="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none" w="sm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27682" name="Line 48"/>
            <p:cNvSpPr>
              <a:spLocks noChangeShapeType="1"/>
            </p:cNvSpPr>
            <p:nvPr/>
          </p:nvSpPr>
          <p:spPr bwMode="auto">
            <a:xfrm>
              <a:off x="5048250" y="4648200"/>
              <a:ext cx="0" cy="30480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triangle" w="lg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27683" name="Line 49"/>
            <p:cNvSpPr>
              <a:spLocks noChangeShapeType="1"/>
            </p:cNvSpPr>
            <p:nvPr/>
          </p:nvSpPr>
          <p:spPr bwMode="auto">
            <a:xfrm>
              <a:off x="1847850" y="4800600"/>
              <a:ext cx="0" cy="15240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triangle" w="lg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sp>
          <p:nvSpPr>
            <p:cNvPr id="27684" name="Line 50"/>
            <p:cNvSpPr>
              <a:spLocks noChangeShapeType="1"/>
            </p:cNvSpPr>
            <p:nvPr/>
          </p:nvSpPr>
          <p:spPr bwMode="auto">
            <a:xfrm>
              <a:off x="8553450" y="4800600"/>
              <a:ext cx="0" cy="152400"/>
            </a:xfrm>
            <a:prstGeom prst="line">
              <a:avLst/>
            </a:prstGeom>
            <a:noFill/>
            <a:ln w="38100">
              <a:solidFill>
                <a:srgbClr val="00279F"/>
              </a:solidFill>
              <a:round/>
              <a:headEnd type="none" w="sm" len="sm"/>
              <a:tailEnd type="triangle" w="lg" len="sm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</p:grp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917575"/>
            <a:ext cx="79200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Line 46"/>
          <p:cNvSpPr>
            <a:spLocks noChangeShapeType="1"/>
          </p:cNvSpPr>
          <p:nvPr/>
        </p:nvSpPr>
        <p:spPr bwMode="auto">
          <a:xfrm>
            <a:off x="1333528" y="3733800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med"/>
          </a:ln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Scalable s/w distribution…</a:t>
            </a:r>
          </a:p>
        </p:txBody>
      </p:sp>
      <p:sp>
        <p:nvSpPr>
          <p:cNvPr id="28677" name="tower"/>
          <p:cNvSpPr>
            <a:spLocks noEditPoints="1" noChangeArrowheads="1"/>
          </p:cNvSpPr>
          <p:nvPr/>
        </p:nvSpPr>
        <p:spPr bwMode="auto">
          <a:xfrm>
            <a:off x="64389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8" name="tower"/>
          <p:cNvSpPr>
            <a:spLocks noEditPoints="1" noChangeArrowheads="1"/>
          </p:cNvSpPr>
          <p:nvPr/>
        </p:nvSpPr>
        <p:spPr bwMode="auto">
          <a:xfrm>
            <a:off x="36195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tower"/>
          <p:cNvSpPr>
            <a:spLocks noEditPoints="1" noChangeArrowheads="1"/>
          </p:cNvSpPr>
          <p:nvPr/>
        </p:nvSpPr>
        <p:spPr bwMode="auto">
          <a:xfrm>
            <a:off x="11811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tower"/>
          <p:cNvSpPr>
            <a:spLocks noEditPoints="1" noChangeArrowheads="1"/>
          </p:cNvSpPr>
          <p:nvPr/>
        </p:nvSpPr>
        <p:spPr bwMode="auto">
          <a:xfrm>
            <a:off x="3162328" y="2514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tower"/>
          <p:cNvSpPr>
            <a:spLocks noEditPoints="1" noChangeArrowheads="1"/>
          </p:cNvSpPr>
          <p:nvPr/>
        </p:nvSpPr>
        <p:spPr bwMode="auto">
          <a:xfrm>
            <a:off x="3543328" y="2514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tower"/>
          <p:cNvSpPr>
            <a:spLocks noEditPoints="1" noChangeArrowheads="1"/>
          </p:cNvSpPr>
          <p:nvPr/>
        </p:nvSpPr>
        <p:spPr bwMode="auto">
          <a:xfrm>
            <a:off x="3924328" y="2514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3" name="tower"/>
          <p:cNvSpPr>
            <a:spLocks noEditPoints="1" noChangeArrowheads="1"/>
          </p:cNvSpPr>
          <p:nvPr/>
        </p:nvSpPr>
        <p:spPr bwMode="auto">
          <a:xfrm>
            <a:off x="3162328" y="12954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4" name="tower"/>
          <p:cNvSpPr>
            <a:spLocks noEditPoints="1" noChangeArrowheads="1"/>
          </p:cNvSpPr>
          <p:nvPr/>
        </p:nvSpPr>
        <p:spPr bwMode="auto">
          <a:xfrm>
            <a:off x="4000528" y="12954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5" name="Rectangle 8"/>
          <p:cNvSpPr>
            <a:spLocks noChangeArrowheads="1"/>
          </p:cNvSpPr>
          <p:nvPr/>
        </p:nvSpPr>
        <p:spPr bwMode="auto">
          <a:xfrm>
            <a:off x="3009928" y="1219200"/>
            <a:ext cx="1676400" cy="2057400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 anchor="ctr"/>
          <a:lstStyle/>
          <a:p>
            <a:endParaRPr 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314728" y="1600200"/>
            <a:ext cx="838200" cy="914400"/>
            <a:chOff x="1920" y="960"/>
            <a:chExt cx="528" cy="576"/>
          </a:xfrm>
        </p:grpSpPr>
        <p:sp>
          <p:nvSpPr>
            <p:cNvPr id="28778" name="Line 11"/>
            <p:cNvSpPr>
              <a:spLocks noChangeShapeType="1"/>
            </p:cNvSpPr>
            <p:nvPr/>
          </p:nvSpPr>
          <p:spPr bwMode="auto">
            <a:xfrm>
              <a:off x="2112" y="960"/>
              <a:ext cx="24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triangle" w="lg" len="med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1920" y="1200"/>
              <a:ext cx="528" cy="336"/>
              <a:chOff x="1920" y="1200"/>
              <a:chExt cx="528" cy="336"/>
            </a:xfrm>
          </p:grpSpPr>
          <p:sp>
            <p:nvSpPr>
              <p:cNvPr id="28780" name="Line 13"/>
              <p:cNvSpPr>
                <a:spLocks noChangeShapeType="1"/>
              </p:cNvSpPr>
              <p:nvPr/>
            </p:nvSpPr>
            <p:spPr bwMode="auto">
              <a:xfrm>
                <a:off x="1920" y="1200"/>
                <a:ext cx="0" cy="336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81" name="Line 14"/>
              <p:cNvSpPr>
                <a:spLocks noChangeShapeType="1"/>
              </p:cNvSpPr>
              <p:nvPr/>
            </p:nvSpPr>
            <p:spPr bwMode="auto">
              <a:xfrm>
                <a:off x="1920" y="1200"/>
                <a:ext cx="288" cy="336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82" name="Line 15"/>
              <p:cNvSpPr>
                <a:spLocks noChangeShapeType="1"/>
              </p:cNvSpPr>
              <p:nvPr/>
            </p:nvSpPr>
            <p:spPr bwMode="auto">
              <a:xfrm>
                <a:off x="1920" y="1200"/>
                <a:ext cx="528" cy="336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</p:grpSp>
      </p:grpSp>
      <p:sp>
        <p:nvSpPr>
          <p:cNvPr id="28687" name="Text Box 16"/>
          <p:cNvSpPr txBox="1">
            <a:spLocks noChangeArrowheads="1"/>
          </p:cNvSpPr>
          <p:nvPr/>
        </p:nvSpPr>
        <p:spPr bwMode="auto">
          <a:xfrm>
            <a:off x="2597178" y="3259138"/>
            <a:ext cx="2524125" cy="33337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/>
              <a:t>DNS-load balanced HTTP</a:t>
            </a:r>
          </a:p>
        </p:txBody>
      </p:sp>
      <p:sp>
        <p:nvSpPr>
          <p:cNvPr id="28688" name="Text Box 17"/>
          <p:cNvSpPr txBox="1">
            <a:spLocks noChangeArrowheads="1"/>
          </p:cNvSpPr>
          <p:nvPr/>
        </p:nvSpPr>
        <p:spPr bwMode="auto">
          <a:xfrm>
            <a:off x="3162328" y="1524000"/>
            <a:ext cx="371475" cy="3635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lg" len="med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/>
              <a:t>M</a:t>
            </a:r>
          </a:p>
        </p:txBody>
      </p:sp>
      <p:sp>
        <p:nvSpPr>
          <p:cNvPr id="28689" name="Text Box 18"/>
          <p:cNvSpPr txBox="1">
            <a:spLocks noChangeArrowheads="1"/>
          </p:cNvSpPr>
          <p:nvPr/>
        </p:nvSpPr>
        <p:spPr bwMode="auto">
          <a:xfrm>
            <a:off x="3940203" y="1524000"/>
            <a:ext cx="422275" cy="3635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lg" len="med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/>
              <a:t>M’</a:t>
            </a:r>
          </a:p>
        </p:txBody>
      </p:sp>
      <p:sp>
        <p:nvSpPr>
          <p:cNvPr id="28690" name="Line 44"/>
          <p:cNvSpPr>
            <a:spLocks noChangeShapeType="1"/>
          </p:cNvSpPr>
          <p:nvPr/>
        </p:nvSpPr>
        <p:spPr bwMode="auto">
          <a:xfrm>
            <a:off x="3848128" y="3581400"/>
            <a:ext cx="0" cy="152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lg" len="med"/>
          </a:ln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691" name="Line 45"/>
          <p:cNvSpPr>
            <a:spLocks noChangeShapeType="1"/>
          </p:cNvSpPr>
          <p:nvPr/>
        </p:nvSpPr>
        <p:spPr bwMode="auto">
          <a:xfrm>
            <a:off x="1333528" y="3733800"/>
            <a:ext cx="52578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lg" len="med"/>
          </a:ln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692" name="Text Box 90"/>
          <p:cNvSpPr txBox="1">
            <a:spLocks noChangeArrowheads="1"/>
          </p:cNvSpPr>
          <p:nvPr/>
        </p:nvSpPr>
        <p:spPr bwMode="auto">
          <a:xfrm>
            <a:off x="1955828" y="1524000"/>
            <a:ext cx="1076325" cy="577850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/>
              <a:t>Backend</a:t>
            </a:r>
          </a:p>
          <a:p>
            <a:pPr algn="ctr"/>
            <a:r>
              <a:rPr lang="en-US" sz="1600"/>
              <a:t>(“Master”)</a:t>
            </a:r>
          </a:p>
        </p:txBody>
      </p:sp>
      <p:sp>
        <p:nvSpPr>
          <p:cNvPr id="28693" name="Text Box 91"/>
          <p:cNvSpPr txBox="1">
            <a:spLocks noChangeArrowheads="1"/>
          </p:cNvSpPr>
          <p:nvPr/>
        </p:nvSpPr>
        <p:spPr bwMode="auto">
          <a:xfrm>
            <a:off x="1943128" y="2743200"/>
            <a:ext cx="993775" cy="33337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/>
              <a:t>Frontend</a:t>
            </a:r>
          </a:p>
        </p:txBody>
      </p:sp>
      <p:sp>
        <p:nvSpPr>
          <p:cNvPr id="28694" name="Text Box 93"/>
          <p:cNvSpPr txBox="1">
            <a:spLocks noChangeArrowheads="1"/>
          </p:cNvSpPr>
          <p:nvPr/>
        </p:nvSpPr>
        <p:spPr bwMode="auto">
          <a:xfrm>
            <a:off x="1866928" y="2971800"/>
            <a:ext cx="1066800" cy="30162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/>
              <a:t>L1 proxies</a:t>
            </a:r>
          </a:p>
        </p:txBody>
      </p:sp>
      <p:sp>
        <p:nvSpPr>
          <p:cNvPr id="28695" name="Text Box 94"/>
          <p:cNvSpPr txBox="1">
            <a:spLocks noChangeArrowheads="1"/>
          </p:cNvSpPr>
          <p:nvPr/>
        </p:nvSpPr>
        <p:spPr bwMode="auto">
          <a:xfrm>
            <a:off x="876328" y="3276600"/>
            <a:ext cx="1066800" cy="727075"/>
          </a:xfrm>
          <a:prstGeom prst="rect">
            <a:avLst/>
          </a:prstGeom>
          <a:solidFill>
            <a:schemeClr val="bg1">
              <a:alpha val="63136"/>
            </a:schemeClr>
          </a:solidFill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400" b="1" i="1"/>
              <a:t>L2 proxies</a:t>
            </a:r>
          </a:p>
          <a:p>
            <a:r>
              <a:rPr lang="en-US" sz="1400" i="1"/>
              <a:t>(“Head” </a:t>
            </a:r>
          </a:p>
          <a:p>
            <a:r>
              <a:rPr lang="en-US" sz="1400" i="1"/>
              <a:t>   nodes)</a:t>
            </a:r>
          </a:p>
        </p:txBody>
      </p:sp>
      <p:sp>
        <p:nvSpPr>
          <p:cNvPr id="28696" name="Text Box 102"/>
          <p:cNvSpPr txBox="1">
            <a:spLocks noChangeArrowheads="1"/>
          </p:cNvSpPr>
          <p:nvPr/>
        </p:nvSpPr>
        <p:spPr bwMode="auto">
          <a:xfrm>
            <a:off x="3086128" y="914400"/>
            <a:ext cx="1435100" cy="33337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1600"/>
              <a:t>Server cluster</a:t>
            </a:r>
          </a:p>
        </p:txBody>
      </p:sp>
      <p:sp>
        <p:nvSpPr>
          <p:cNvPr id="28697" name="tower"/>
          <p:cNvSpPr>
            <a:spLocks noEditPoints="1" noChangeArrowheads="1"/>
          </p:cNvSpPr>
          <p:nvPr/>
        </p:nvSpPr>
        <p:spPr bwMode="auto">
          <a:xfrm>
            <a:off x="64389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362728" y="4343400"/>
            <a:ext cx="2209800" cy="1600200"/>
            <a:chOff x="576" y="2688"/>
            <a:chExt cx="1392" cy="1008"/>
          </a:xfrm>
        </p:grpSpPr>
        <p:sp>
          <p:nvSpPr>
            <p:cNvPr id="28769" name="tower"/>
            <p:cNvSpPr>
              <a:spLocks noEditPoints="1" noChangeArrowheads="1"/>
            </p:cNvSpPr>
            <p:nvPr/>
          </p:nvSpPr>
          <p:spPr bwMode="auto">
            <a:xfrm>
              <a:off x="864" y="273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0" name="tower"/>
            <p:cNvSpPr>
              <a:spLocks noEditPoints="1" noChangeArrowheads="1"/>
            </p:cNvSpPr>
            <p:nvPr/>
          </p:nvSpPr>
          <p:spPr bwMode="auto">
            <a:xfrm>
              <a:off x="1104" y="273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1" name="tower"/>
            <p:cNvSpPr>
              <a:spLocks noEditPoints="1" noChangeArrowheads="1"/>
            </p:cNvSpPr>
            <p:nvPr/>
          </p:nvSpPr>
          <p:spPr bwMode="auto">
            <a:xfrm>
              <a:off x="1344" y="273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2" name="tower"/>
            <p:cNvSpPr>
              <a:spLocks noEditPoints="1" noChangeArrowheads="1"/>
            </p:cNvSpPr>
            <p:nvPr/>
          </p:nvSpPr>
          <p:spPr bwMode="auto">
            <a:xfrm>
              <a:off x="1584" y="273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3" name="tower"/>
            <p:cNvSpPr>
              <a:spLocks noEditPoints="1" noChangeArrowheads="1"/>
            </p:cNvSpPr>
            <p:nvPr/>
          </p:nvSpPr>
          <p:spPr bwMode="auto">
            <a:xfrm>
              <a:off x="864" y="321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4" name="tower"/>
            <p:cNvSpPr>
              <a:spLocks noEditPoints="1" noChangeArrowheads="1"/>
            </p:cNvSpPr>
            <p:nvPr/>
          </p:nvSpPr>
          <p:spPr bwMode="auto">
            <a:xfrm>
              <a:off x="1104" y="321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5" name="tower"/>
            <p:cNvSpPr>
              <a:spLocks noEditPoints="1" noChangeArrowheads="1"/>
            </p:cNvSpPr>
            <p:nvPr/>
          </p:nvSpPr>
          <p:spPr bwMode="auto">
            <a:xfrm>
              <a:off x="1344" y="321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6" name="tower"/>
            <p:cNvSpPr>
              <a:spLocks noEditPoints="1" noChangeArrowheads="1"/>
            </p:cNvSpPr>
            <p:nvPr/>
          </p:nvSpPr>
          <p:spPr bwMode="auto">
            <a:xfrm>
              <a:off x="1584" y="3216"/>
              <a:ext cx="288" cy="4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450 w 21600"/>
                <a:gd name="T31" fmla="*/ 22550 h 21600"/>
                <a:gd name="T32" fmla="*/ 21450 w 21600"/>
                <a:gd name="T33" fmla="*/ 270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77" name="Rectangle 31"/>
            <p:cNvSpPr>
              <a:spLocks noChangeArrowheads="1"/>
            </p:cNvSpPr>
            <p:nvPr/>
          </p:nvSpPr>
          <p:spPr bwMode="auto">
            <a:xfrm>
              <a:off x="576" y="2688"/>
              <a:ext cx="1392" cy="1008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ysDot"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 anchor="ctr"/>
            <a:lstStyle/>
            <a:p>
              <a:endParaRPr lang="en-US"/>
            </a:p>
          </p:txBody>
        </p:sp>
      </p:grpSp>
      <p:sp>
        <p:nvSpPr>
          <p:cNvPr id="28699" name="Text Box 43"/>
          <p:cNvSpPr txBox="1">
            <a:spLocks noChangeArrowheads="1"/>
          </p:cNvSpPr>
          <p:nvPr/>
        </p:nvSpPr>
        <p:spPr bwMode="auto">
          <a:xfrm>
            <a:off x="6438928" y="4648200"/>
            <a:ext cx="346075" cy="3635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lg" len="med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/>
              <a:t>H</a:t>
            </a:r>
          </a:p>
        </p:txBody>
      </p:sp>
      <p:sp>
        <p:nvSpPr>
          <p:cNvPr id="28700" name="Line 48"/>
          <p:cNvSpPr>
            <a:spLocks noChangeShapeType="1"/>
          </p:cNvSpPr>
          <p:nvPr/>
        </p:nvSpPr>
        <p:spPr bwMode="auto">
          <a:xfrm>
            <a:off x="6591328" y="3733800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med"/>
          </a:ln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701" name="tower"/>
          <p:cNvSpPr>
            <a:spLocks noEditPoints="1" noChangeArrowheads="1"/>
          </p:cNvSpPr>
          <p:nvPr/>
        </p:nvSpPr>
        <p:spPr bwMode="auto">
          <a:xfrm>
            <a:off x="36195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2" name="tower"/>
          <p:cNvSpPr>
            <a:spLocks noEditPoints="1" noChangeArrowheads="1"/>
          </p:cNvSpPr>
          <p:nvPr/>
        </p:nvSpPr>
        <p:spPr bwMode="auto">
          <a:xfrm>
            <a:off x="11811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3" name="tower"/>
          <p:cNvSpPr>
            <a:spLocks noEditPoints="1" noChangeArrowheads="1"/>
          </p:cNvSpPr>
          <p:nvPr/>
        </p:nvSpPr>
        <p:spPr bwMode="auto">
          <a:xfrm>
            <a:off x="15621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4" name="tower"/>
          <p:cNvSpPr>
            <a:spLocks noEditPoints="1" noChangeArrowheads="1"/>
          </p:cNvSpPr>
          <p:nvPr/>
        </p:nvSpPr>
        <p:spPr bwMode="auto">
          <a:xfrm>
            <a:off x="19431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5" name="tower"/>
          <p:cNvSpPr>
            <a:spLocks noEditPoints="1" noChangeArrowheads="1"/>
          </p:cNvSpPr>
          <p:nvPr/>
        </p:nvSpPr>
        <p:spPr bwMode="auto">
          <a:xfrm>
            <a:off x="23241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6" name="tower"/>
          <p:cNvSpPr>
            <a:spLocks noEditPoints="1" noChangeArrowheads="1"/>
          </p:cNvSpPr>
          <p:nvPr/>
        </p:nvSpPr>
        <p:spPr bwMode="auto">
          <a:xfrm>
            <a:off x="27051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7" name="tower"/>
          <p:cNvSpPr>
            <a:spLocks noEditPoints="1" noChangeArrowheads="1"/>
          </p:cNvSpPr>
          <p:nvPr/>
        </p:nvSpPr>
        <p:spPr bwMode="auto">
          <a:xfrm>
            <a:off x="15621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8" name="tower"/>
          <p:cNvSpPr>
            <a:spLocks noEditPoints="1" noChangeArrowheads="1"/>
          </p:cNvSpPr>
          <p:nvPr/>
        </p:nvSpPr>
        <p:spPr bwMode="auto">
          <a:xfrm>
            <a:off x="19431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09" name="tower"/>
          <p:cNvSpPr>
            <a:spLocks noEditPoints="1" noChangeArrowheads="1"/>
          </p:cNvSpPr>
          <p:nvPr/>
        </p:nvSpPr>
        <p:spPr bwMode="auto">
          <a:xfrm>
            <a:off x="23241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10" name="tower"/>
          <p:cNvSpPr>
            <a:spLocks noEditPoints="1" noChangeArrowheads="1"/>
          </p:cNvSpPr>
          <p:nvPr/>
        </p:nvSpPr>
        <p:spPr bwMode="auto">
          <a:xfrm>
            <a:off x="27051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11" name="Rectangle 40"/>
          <p:cNvSpPr>
            <a:spLocks noChangeArrowheads="1"/>
          </p:cNvSpPr>
          <p:nvPr/>
        </p:nvSpPr>
        <p:spPr bwMode="auto">
          <a:xfrm>
            <a:off x="1104928" y="4343400"/>
            <a:ext cx="2209800" cy="1600200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8712" name="Text Box 41"/>
          <p:cNvSpPr txBox="1">
            <a:spLocks noChangeArrowheads="1"/>
          </p:cNvSpPr>
          <p:nvPr/>
        </p:nvSpPr>
        <p:spPr bwMode="auto">
          <a:xfrm>
            <a:off x="1181128" y="4648200"/>
            <a:ext cx="346075" cy="3635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lg" len="med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/>
              <a:t>H</a:t>
            </a:r>
          </a:p>
        </p:txBody>
      </p:sp>
      <p:sp>
        <p:nvSpPr>
          <p:cNvPr id="28713" name="Text Box 42"/>
          <p:cNvSpPr txBox="1">
            <a:spLocks noChangeArrowheads="1"/>
          </p:cNvSpPr>
          <p:nvPr/>
        </p:nvSpPr>
        <p:spPr bwMode="auto">
          <a:xfrm>
            <a:off x="3619528" y="4648200"/>
            <a:ext cx="346075" cy="363538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lg" len="med"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/>
              <a:t>H</a:t>
            </a:r>
          </a:p>
        </p:txBody>
      </p:sp>
      <p:sp>
        <p:nvSpPr>
          <p:cNvPr id="28714" name="tower"/>
          <p:cNvSpPr>
            <a:spLocks noEditPoints="1" noChangeArrowheads="1"/>
          </p:cNvSpPr>
          <p:nvPr/>
        </p:nvSpPr>
        <p:spPr bwMode="auto">
          <a:xfrm>
            <a:off x="40005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15" name="tower"/>
          <p:cNvSpPr>
            <a:spLocks noEditPoints="1" noChangeArrowheads="1"/>
          </p:cNvSpPr>
          <p:nvPr/>
        </p:nvSpPr>
        <p:spPr bwMode="auto">
          <a:xfrm>
            <a:off x="43815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16" name="tower"/>
          <p:cNvSpPr>
            <a:spLocks noEditPoints="1" noChangeArrowheads="1"/>
          </p:cNvSpPr>
          <p:nvPr/>
        </p:nvSpPr>
        <p:spPr bwMode="auto">
          <a:xfrm>
            <a:off x="47625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17" name="tower"/>
          <p:cNvSpPr>
            <a:spLocks noEditPoints="1" noChangeArrowheads="1"/>
          </p:cNvSpPr>
          <p:nvPr/>
        </p:nvSpPr>
        <p:spPr bwMode="auto">
          <a:xfrm>
            <a:off x="5143528" y="4419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18" name="tower"/>
          <p:cNvSpPr>
            <a:spLocks noEditPoints="1" noChangeArrowheads="1"/>
          </p:cNvSpPr>
          <p:nvPr/>
        </p:nvSpPr>
        <p:spPr bwMode="auto">
          <a:xfrm>
            <a:off x="40005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19" name="tower"/>
          <p:cNvSpPr>
            <a:spLocks noEditPoints="1" noChangeArrowheads="1"/>
          </p:cNvSpPr>
          <p:nvPr/>
        </p:nvSpPr>
        <p:spPr bwMode="auto">
          <a:xfrm>
            <a:off x="43815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20" name="tower"/>
          <p:cNvSpPr>
            <a:spLocks noEditPoints="1" noChangeArrowheads="1"/>
          </p:cNvSpPr>
          <p:nvPr/>
        </p:nvSpPr>
        <p:spPr bwMode="auto">
          <a:xfrm>
            <a:off x="47625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21" name="tower"/>
          <p:cNvSpPr>
            <a:spLocks noEditPoints="1" noChangeArrowheads="1"/>
          </p:cNvSpPr>
          <p:nvPr/>
        </p:nvSpPr>
        <p:spPr bwMode="auto">
          <a:xfrm>
            <a:off x="5143528" y="5181600"/>
            <a:ext cx="457200" cy="6858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0 h 21600"/>
              <a:gd name="T6" fmla="*/ 2147483647 w 21600"/>
              <a:gd name="T7" fmla="*/ 0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w 21600"/>
              <a:gd name="T17" fmla="*/ 2147483647 h 21600"/>
              <a:gd name="T18" fmla="*/ 0 w 21600"/>
              <a:gd name="T19" fmla="*/ 2147483647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59 w 21600"/>
              <a:gd name="T31" fmla="*/ 22540 h 21600"/>
              <a:gd name="T32" fmla="*/ 21485 w 21600"/>
              <a:gd name="T33" fmla="*/ 27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22" name="Rectangle 58"/>
          <p:cNvSpPr>
            <a:spLocks noChangeArrowheads="1"/>
          </p:cNvSpPr>
          <p:nvPr/>
        </p:nvSpPr>
        <p:spPr bwMode="auto">
          <a:xfrm>
            <a:off x="3543328" y="4343400"/>
            <a:ext cx="2209800" cy="1600200"/>
          </a:xfrm>
          <a:prstGeom prst="rect">
            <a:avLst/>
          </a:prstGeom>
          <a:noFill/>
          <a:ln w="3175">
            <a:solidFill>
              <a:schemeClr val="tx1"/>
            </a:solidFill>
            <a:prstDash val="sysDot"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 anchor="ctr"/>
          <a:lstStyle/>
          <a:p>
            <a:endParaRPr lang="en-US"/>
          </a:p>
        </p:txBody>
      </p:sp>
      <p:sp>
        <p:nvSpPr>
          <p:cNvPr id="28723" name="Text Box 105"/>
          <p:cNvSpPr txBox="1">
            <a:spLocks noChangeArrowheads="1"/>
          </p:cNvSpPr>
          <p:nvPr/>
        </p:nvSpPr>
        <p:spPr bwMode="auto">
          <a:xfrm>
            <a:off x="5905528" y="4953000"/>
            <a:ext cx="430213" cy="381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defTabSz="1069975">
              <a:buFont typeface="Monotype Sorts" pitchFamily="2" charset="2"/>
              <a:buNone/>
            </a:pPr>
            <a:r>
              <a:rPr lang="en-US"/>
              <a:t>…</a:t>
            </a:r>
          </a:p>
        </p:txBody>
      </p:sp>
      <p:grpSp>
        <p:nvGrpSpPr>
          <p:cNvPr id="5" name="Group 129"/>
          <p:cNvGrpSpPr>
            <a:grpSpLocks/>
          </p:cNvGrpSpPr>
          <p:nvPr/>
        </p:nvGrpSpPr>
        <p:grpSpPr bwMode="auto">
          <a:xfrm>
            <a:off x="6362728" y="4724400"/>
            <a:ext cx="2209800" cy="1371600"/>
            <a:chOff x="4128" y="1488"/>
            <a:chExt cx="1392" cy="864"/>
          </a:xfrm>
        </p:grpSpPr>
        <p:sp>
          <p:nvSpPr>
            <p:cNvPr id="28757" name="Line 83"/>
            <p:cNvSpPr>
              <a:spLocks noChangeShapeType="1"/>
            </p:cNvSpPr>
            <p:nvPr/>
          </p:nvSpPr>
          <p:spPr bwMode="auto">
            <a:xfrm flipV="1">
              <a:off x="5520" y="1488"/>
              <a:ext cx="0" cy="86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lg" len="med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grpSp>
          <p:nvGrpSpPr>
            <p:cNvPr id="6" name="Group 128"/>
            <p:cNvGrpSpPr>
              <a:grpSpLocks/>
            </p:cNvGrpSpPr>
            <p:nvPr/>
          </p:nvGrpSpPr>
          <p:grpSpPr bwMode="auto">
            <a:xfrm>
              <a:off x="4128" y="1488"/>
              <a:ext cx="1392" cy="864"/>
              <a:chOff x="4128" y="3072"/>
              <a:chExt cx="1392" cy="864"/>
            </a:xfrm>
          </p:grpSpPr>
          <p:sp>
            <p:nvSpPr>
              <p:cNvPr id="28759" name="Line 81"/>
              <p:cNvSpPr>
                <a:spLocks noChangeShapeType="1"/>
              </p:cNvSpPr>
              <p:nvPr/>
            </p:nvSpPr>
            <p:spPr bwMode="auto">
              <a:xfrm>
                <a:off x="4128" y="3936"/>
                <a:ext cx="139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0" name="Line 82"/>
              <p:cNvSpPr>
                <a:spLocks noChangeShapeType="1"/>
              </p:cNvSpPr>
              <p:nvPr/>
            </p:nvSpPr>
            <p:spPr bwMode="auto">
              <a:xfrm flipH="1">
                <a:off x="4128" y="3216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1" name="Line 84"/>
              <p:cNvSpPr>
                <a:spLocks noChangeShapeType="1"/>
              </p:cNvSpPr>
              <p:nvPr/>
            </p:nvSpPr>
            <p:spPr bwMode="auto">
              <a:xfrm flipV="1">
                <a:off x="451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2" name="Line 85"/>
              <p:cNvSpPr>
                <a:spLocks noChangeShapeType="1"/>
              </p:cNvSpPr>
              <p:nvPr/>
            </p:nvSpPr>
            <p:spPr bwMode="auto">
              <a:xfrm flipV="1">
                <a:off x="475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3" name="Line 86"/>
              <p:cNvSpPr>
                <a:spLocks noChangeShapeType="1"/>
              </p:cNvSpPr>
              <p:nvPr/>
            </p:nvSpPr>
            <p:spPr bwMode="auto">
              <a:xfrm flipV="1">
                <a:off x="499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4" name="Line 87"/>
              <p:cNvSpPr>
                <a:spLocks noChangeShapeType="1"/>
              </p:cNvSpPr>
              <p:nvPr/>
            </p:nvSpPr>
            <p:spPr bwMode="auto">
              <a:xfrm flipV="1">
                <a:off x="523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5" name="Line 88"/>
              <p:cNvSpPr>
                <a:spLocks noChangeShapeType="1"/>
              </p:cNvSpPr>
              <p:nvPr/>
            </p:nvSpPr>
            <p:spPr bwMode="auto">
              <a:xfrm flipH="1">
                <a:off x="5376" y="360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6" name="Line 89"/>
              <p:cNvSpPr>
                <a:spLocks noChangeShapeType="1"/>
              </p:cNvSpPr>
              <p:nvPr/>
            </p:nvSpPr>
            <p:spPr bwMode="auto">
              <a:xfrm flipH="1">
                <a:off x="5376" y="3072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7" name="Line 126"/>
              <p:cNvSpPr>
                <a:spLocks noChangeShapeType="1"/>
              </p:cNvSpPr>
              <p:nvPr/>
            </p:nvSpPr>
            <p:spPr bwMode="auto">
              <a:xfrm>
                <a:off x="4128" y="3216"/>
                <a:ext cx="0" cy="72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68" name="Line 127"/>
              <p:cNvSpPr>
                <a:spLocks noChangeShapeType="1"/>
              </p:cNvSpPr>
              <p:nvPr/>
            </p:nvSpPr>
            <p:spPr bwMode="auto">
              <a:xfrm flipV="1">
                <a:off x="427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</p:grpSp>
      </p:grpSp>
      <p:grpSp>
        <p:nvGrpSpPr>
          <p:cNvPr id="7" name="Group 130"/>
          <p:cNvGrpSpPr>
            <a:grpSpLocks/>
          </p:cNvGrpSpPr>
          <p:nvPr/>
        </p:nvGrpSpPr>
        <p:grpSpPr bwMode="auto">
          <a:xfrm>
            <a:off x="3543328" y="4724400"/>
            <a:ext cx="2209800" cy="1371600"/>
            <a:chOff x="4128" y="1488"/>
            <a:chExt cx="1392" cy="864"/>
          </a:xfrm>
        </p:grpSpPr>
        <p:sp>
          <p:nvSpPr>
            <p:cNvPr id="28745" name="Line 131"/>
            <p:cNvSpPr>
              <a:spLocks noChangeShapeType="1"/>
            </p:cNvSpPr>
            <p:nvPr/>
          </p:nvSpPr>
          <p:spPr bwMode="auto">
            <a:xfrm flipV="1">
              <a:off x="5520" y="1488"/>
              <a:ext cx="0" cy="86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lg" len="med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grpSp>
          <p:nvGrpSpPr>
            <p:cNvPr id="8" name="Group 132"/>
            <p:cNvGrpSpPr>
              <a:grpSpLocks/>
            </p:cNvGrpSpPr>
            <p:nvPr/>
          </p:nvGrpSpPr>
          <p:grpSpPr bwMode="auto">
            <a:xfrm>
              <a:off x="4128" y="1488"/>
              <a:ext cx="1392" cy="864"/>
              <a:chOff x="4128" y="3072"/>
              <a:chExt cx="1392" cy="864"/>
            </a:xfrm>
          </p:grpSpPr>
          <p:sp>
            <p:nvSpPr>
              <p:cNvPr id="28747" name="Line 133"/>
              <p:cNvSpPr>
                <a:spLocks noChangeShapeType="1"/>
              </p:cNvSpPr>
              <p:nvPr/>
            </p:nvSpPr>
            <p:spPr bwMode="auto">
              <a:xfrm>
                <a:off x="4128" y="3936"/>
                <a:ext cx="139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48" name="Line 134"/>
              <p:cNvSpPr>
                <a:spLocks noChangeShapeType="1"/>
              </p:cNvSpPr>
              <p:nvPr/>
            </p:nvSpPr>
            <p:spPr bwMode="auto">
              <a:xfrm flipH="1">
                <a:off x="4128" y="3216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49" name="Line 135"/>
              <p:cNvSpPr>
                <a:spLocks noChangeShapeType="1"/>
              </p:cNvSpPr>
              <p:nvPr/>
            </p:nvSpPr>
            <p:spPr bwMode="auto">
              <a:xfrm flipV="1">
                <a:off x="451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50" name="Line 136"/>
              <p:cNvSpPr>
                <a:spLocks noChangeShapeType="1"/>
              </p:cNvSpPr>
              <p:nvPr/>
            </p:nvSpPr>
            <p:spPr bwMode="auto">
              <a:xfrm flipV="1">
                <a:off x="475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51" name="Line 137"/>
              <p:cNvSpPr>
                <a:spLocks noChangeShapeType="1"/>
              </p:cNvSpPr>
              <p:nvPr/>
            </p:nvSpPr>
            <p:spPr bwMode="auto">
              <a:xfrm flipV="1">
                <a:off x="499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52" name="Line 138"/>
              <p:cNvSpPr>
                <a:spLocks noChangeShapeType="1"/>
              </p:cNvSpPr>
              <p:nvPr/>
            </p:nvSpPr>
            <p:spPr bwMode="auto">
              <a:xfrm flipV="1">
                <a:off x="523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53" name="Line 139"/>
              <p:cNvSpPr>
                <a:spLocks noChangeShapeType="1"/>
              </p:cNvSpPr>
              <p:nvPr/>
            </p:nvSpPr>
            <p:spPr bwMode="auto">
              <a:xfrm flipH="1">
                <a:off x="5376" y="360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54" name="Line 140"/>
              <p:cNvSpPr>
                <a:spLocks noChangeShapeType="1"/>
              </p:cNvSpPr>
              <p:nvPr/>
            </p:nvSpPr>
            <p:spPr bwMode="auto">
              <a:xfrm flipH="1">
                <a:off x="5376" y="3072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55" name="Line 141"/>
              <p:cNvSpPr>
                <a:spLocks noChangeShapeType="1"/>
              </p:cNvSpPr>
              <p:nvPr/>
            </p:nvSpPr>
            <p:spPr bwMode="auto">
              <a:xfrm>
                <a:off x="4128" y="3216"/>
                <a:ext cx="0" cy="72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56" name="Line 142"/>
              <p:cNvSpPr>
                <a:spLocks noChangeShapeType="1"/>
              </p:cNvSpPr>
              <p:nvPr/>
            </p:nvSpPr>
            <p:spPr bwMode="auto">
              <a:xfrm flipV="1">
                <a:off x="427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</p:grpSp>
      </p:grpSp>
      <p:grpSp>
        <p:nvGrpSpPr>
          <p:cNvPr id="9" name="Group 156"/>
          <p:cNvGrpSpPr>
            <a:grpSpLocks/>
          </p:cNvGrpSpPr>
          <p:nvPr/>
        </p:nvGrpSpPr>
        <p:grpSpPr bwMode="auto">
          <a:xfrm>
            <a:off x="1104928" y="4724400"/>
            <a:ext cx="2209800" cy="1371600"/>
            <a:chOff x="4128" y="1488"/>
            <a:chExt cx="1392" cy="864"/>
          </a:xfrm>
        </p:grpSpPr>
        <p:sp>
          <p:nvSpPr>
            <p:cNvPr id="28733" name="Line 157"/>
            <p:cNvSpPr>
              <a:spLocks noChangeShapeType="1"/>
            </p:cNvSpPr>
            <p:nvPr/>
          </p:nvSpPr>
          <p:spPr bwMode="auto">
            <a:xfrm flipV="1">
              <a:off x="5520" y="1488"/>
              <a:ext cx="0" cy="86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none" w="sm" len="sm"/>
              <a:tailEnd type="none" w="lg" len="med"/>
            </a:ln>
          </p:spPr>
          <p:txBody>
            <a:bodyPr lIns="90488" tIns="44450" rIns="90488" bIns="44450"/>
            <a:lstStyle/>
            <a:p>
              <a:endParaRPr lang="en-US"/>
            </a:p>
          </p:txBody>
        </p:sp>
        <p:grpSp>
          <p:nvGrpSpPr>
            <p:cNvPr id="10" name="Group 158"/>
            <p:cNvGrpSpPr>
              <a:grpSpLocks/>
            </p:cNvGrpSpPr>
            <p:nvPr/>
          </p:nvGrpSpPr>
          <p:grpSpPr bwMode="auto">
            <a:xfrm>
              <a:off x="4128" y="1488"/>
              <a:ext cx="1392" cy="864"/>
              <a:chOff x="4128" y="3072"/>
              <a:chExt cx="1392" cy="864"/>
            </a:xfrm>
          </p:grpSpPr>
          <p:sp>
            <p:nvSpPr>
              <p:cNvPr id="28735" name="Line 159"/>
              <p:cNvSpPr>
                <a:spLocks noChangeShapeType="1"/>
              </p:cNvSpPr>
              <p:nvPr/>
            </p:nvSpPr>
            <p:spPr bwMode="auto">
              <a:xfrm>
                <a:off x="4128" y="3936"/>
                <a:ext cx="1392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36" name="Line 160"/>
              <p:cNvSpPr>
                <a:spLocks noChangeShapeType="1"/>
              </p:cNvSpPr>
              <p:nvPr/>
            </p:nvSpPr>
            <p:spPr bwMode="auto">
              <a:xfrm flipH="1">
                <a:off x="4128" y="3216"/>
                <a:ext cx="4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37" name="Line 161"/>
              <p:cNvSpPr>
                <a:spLocks noChangeShapeType="1"/>
              </p:cNvSpPr>
              <p:nvPr/>
            </p:nvSpPr>
            <p:spPr bwMode="auto">
              <a:xfrm flipV="1">
                <a:off x="451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38" name="Line 162"/>
              <p:cNvSpPr>
                <a:spLocks noChangeShapeType="1"/>
              </p:cNvSpPr>
              <p:nvPr/>
            </p:nvSpPr>
            <p:spPr bwMode="auto">
              <a:xfrm flipV="1">
                <a:off x="475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39" name="Line 163"/>
              <p:cNvSpPr>
                <a:spLocks noChangeShapeType="1"/>
              </p:cNvSpPr>
              <p:nvPr/>
            </p:nvSpPr>
            <p:spPr bwMode="auto">
              <a:xfrm flipV="1">
                <a:off x="499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40" name="Line 164"/>
              <p:cNvSpPr>
                <a:spLocks noChangeShapeType="1"/>
              </p:cNvSpPr>
              <p:nvPr/>
            </p:nvSpPr>
            <p:spPr bwMode="auto">
              <a:xfrm flipV="1">
                <a:off x="523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41" name="Line 165"/>
              <p:cNvSpPr>
                <a:spLocks noChangeShapeType="1"/>
              </p:cNvSpPr>
              <p:nvPr/>
            </p:nvSpPr>
            <p:spPr bwMode="auto">
              <a:xfrm flipH="1">
                <a:off x="5376" y="3600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42" name="Line 166"/>
              <p:cNvSpPr>
                <a:spLocks noChangeShapeType="1"/>
              </p:cNvSpPr>
              <p:nvPr/>
            </p:nvSpPr>
            <p:spPr bwMode="auto">
              <a:xfrm flipH="1">
                <a:off x="5376" y="3072"/>
                <a:ext cx="144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43" name="Line 167"/>
              <p:cNvSpPr>
                <a:spLocks noChangeShapeType="1"/>
              </p:cNvSpPr>
              <p:nvPr/>
            </p:nvSpPr>
            <p:spPr bwMode="auto">
              <a:xfrm>
                <a:off x="4128" y="3216"/>
                <a:ext cx="0" cy="72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  <p:sp>
            <p:nvSpPr>
              <p:cNvPr id="28744" name="Line 168"/>
              <p:cNvSpPr>
                <a:spLocks noChangeShapeType="1"/>
              </p:cNvSpPr>
              <p:nvPr/>
            </p:nvSpPr>
            <p:spPr bwMode="auto">
              <a:xfrm flipV="1">
                <a:off x="4272" y="3792"/>
                <a:ext cx="0" cy="144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</p:spPr>
            <p:txBody>
              <a:bodyPr lIns="90488" tIns="44450" rIns="90488" bIns="44450"/>
              <a:lstStyle/>
              <a:p>
                <a:endParaRPr lang="en-US"/>
              </a:p>
            </p:txBody>
          </p:sp>
        </p:grpSp>
      </p:grpSp>
      <p:grpSp>
        <p:nvGrpSpPr>
          <p:cNvPr id="11" name="Group 173"/>
          <p:cNvGrpSpPr>
            <a:grpSpLocks/>
          </p:cNvGrpSpPr>
          <p:nvPr/>
        </p:nvGrpSpPr>
        <p:grpSpPr bwMode="auto">
          <a:xfrm>
            <a:off x="1714528" y="6096000"/>
            <a:ext cx="6364288" cy="333375"/>
            <a:chOff x="1200" y="3888"/>
            <a:chExt cx="4009" cy="210"/>
          </a:xfrm>
        </p:grpSpPr>
        <p:sp>
          <p:nvSpPr>
            <p:cNvPr id="28730" name="Text Box 174"/>
            <p:cNvSpPr txBox="1">
              <a:spLocks noChangeArrowheads="1"/>
            </p:cNvSpPr>
            <p:nvPr/>
          </p:nvSpPr>
          <p:spPr bwMode="auto">
            <a:xfrm>
              <a:off x="1200" y="3888"/>
              <a:ext cx="512" cy="21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600"/>
                <a:t>Rack 1</a:t>
              </a:r>
            </a:p>
          </p:txBody>
        </p:sp>
        <p:sp>
          <p:nvSpPr>
            <p:cNvPr id="28731" name="Text Box 175"/>
            <p:cNvSpPr txBox="1">
              <a:spLocks noChangeArrowheads="1"/>
            </p:cNvSpPr>
            <p:nvPr/>
          </p:nvSpPr>
          <p:spPr bwMode="auto">
            <a:xfrm>
              <a:off x="2720" y="3888"/>
              <a:ext cx="640" cy="21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600"/>
                <a:t>Rack 2…</a:t>
              </a:r>
            </a:p>
          </p:txBody>
        </p:sp>
        <p:sp>
          <p:nvSpPr>
            <p:cNvPr id="28732" name="Text Box 176"/>
            <p:cNvSpPr txBox="1">
              <a:spLocks noChangeArrowheads="1"/>
            </p:cNvSpPr>
            <p:nvPr/>
          </p:nvSpPr>
          <p:spPr bwMode="auto">
            <a:xfrm>
              <a:off x="4512" y="3888"/>
              <a:ext cx="697" cy="210"/>
            </a:xfrm>
            <a:prstGeom prst="rect">
              <a:avLst/>
            </a:prstGeom>
            <a:noFill/>
            <a:ln w="254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n-US" sz="1600"/>
                <a:t>… Rack N</a:t>
              </a:r>
            </a:p>
          </p:txBody>
        </p:sp>
      </p:grpSp>
      <p:sp>
        <p:nvSpPr>
          <p:cNvPr id="28728" name="Text Box 177"/>
          <p:cNvSpPr txBox="1">
            <a:spLocks noChangeArrowheads="1"/>
          </p:cNvSpPr>
          <p:nvPr/>
        </p:nvSpPr>
        <p:spPr bwMode="auto">
          <a:xfrm>
            <a:off x="4914928" y="2133600"/>
            <a:ext cx="1816100" cy="727075"/>
          </a:xfrm>
          <a:prstGeom prst="rect">
            <a:avLst/>
          </a:prstGeom>
          <a:noFill/>
          <a:ln w="25400">
            <a:noFill/>
            <a:miter lim="800000"/>
            <a:headEnd type="none" w="sm" len="sm"/>
            <a:tailEnd type="none" w="sm" len="sm"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1400" i="1"/>
              <a:t>Installation images,</a:t>
            </a:r>
          </a:p>
          <a:p>
            <a:r>
              <a:rPr lang="en-US" sz="1400" i="1"/>
              <a:t>RPMs,</a:t>
            </a:r>
          </a:p>
          <a:p>
            <a:r>
              <a:rPr lang="en-US" sz="1400" i="1"/>
              <a:t>configuration profiles</a:t>
            </a:r>
          </a:p>
        </p:txBody>
      </p:sp>
      <p:sp>
        <p:nvSpPr>
          <p:cNvPr id="28729" name="Line 47"/>
          <p:cNvSpPr>
            <a:spLocks noChangeShapeType="1"/>
          </p:cNvSpPr>
          <p:nvPr/>
        </p:nvSpPr>
        <p:spPr bwMode="auto">
          <a:xfrm>
            <a:off x="3848128" y="3733800"/>
            <a:ext cx="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med"/>
          </a:ln>
        </p:spPr>
        <p:txBody>
          <a:bodyPr lIns="90488" tIns="44450" rIns="90488" bIns="4445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6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"/>
      </a:majorFont>
      <a:minorFont>
        <a:latin typeface="Optima Medium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2383</TotalTime>
  <Words>918</Words>
  <PresentationFormat>On-screen Show (4:3)</PresentationFormat>
  <Paragraphs>287</Paragraphs>
  <Slides>28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Template6</vt:lpstr>
      <vt:lpstr>Clip</vt:lpstr>
      <vt:lpstr>Slide 1</vt:lpstr>
      <vt:lpstr>Characteristics</vt:lpstr>
      <vt:lpstr>Challenges</vt:lpstr>
      <vt:lpstr>Challenges</vt:lpstr>
      <vt:lpstr>Challenges</vt:lpstr>
      <vt:lpstr>ELFms Vision</vt:lpstr>
      <vt:lpstr>Quattor</vt:lpstr>
      <vt:lpstr>Configuration Hierarchy</vt:lpstr>
      <vt:lpstr>Scalable s/w distribution…</vt:lpstr>
      <vt:lpstr>… in practice!</vt:lpstr>
      <vt:lpstr>Challenges</vt:lpstr>
      <vt:lpstr>Lemon</vt:lpstr>
      <vt:lpstr>What is monitored</vt:lpstr>
      <vt:lpstr>Monitoring displays</vt:lpstr>
      <vt:lpstr>Dynamic cluster definition</vt:lpstr>
      <vt:lpstr>Challenges</vt:lpstr>
      <vt:lpstr>LHC Era Automated Fabric</vt:lpstr>
      <vt:lpstr>LEAF workflow example</vt:lpstr>
      <vt:lpstr>Integration in Action</vt:lpstr>
      <vt:lpstr>Challenges</vt:lpstr>
      <vt:lpstr>A Complex Overall Service</vt:lpstr>
      <vt:lpstr>User Status Views @ CERN</vt:lpstr>
      <vt:lpstr>SLS Architecture</vt:lpstr>
      <vt:lpstr>SLS Service Hierarchy</vt:lpstr>
      <vt:lpstr>SLS Service Hierarchy</vt:lpstr>
      <vt:lpstr>Challenges</vt:lpstr>
      <vt:lpstr>Power &amp; Cooling</vt:lpstr>
      <vt:lpstr>Slide 28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Cass</dc:creator>
  <cp:lastModifiedBy>Tony Cass</cp:lastModifiedBy>
  <cp:revision>202</cp:revision>
  <dcterms:modified xsi:type="dcterms:W3CDTF">2009-01-14T09:19:46Z</dcterms:modified>
</cp:coreProperties>
</file>