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1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charts/chart1.xml" ContentType="application/vnd.openxmlformats-officedocument.drawingml.chart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Default Extension="wmf" ContentType="image/x-wmf"/>
  <Override PartName="/ppt/handoutMasters/handoutMaster1.xml" ContentType="application/vnd.openxmlformats-officedocument.presentationml.handoutMaster+xml"/>
  <Override PartName="/ppt/notesSlides/notesSlide2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37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48.xml" ContentType="application/vnd.openxmlformats-officedocument.presentationml.notesSlide+xml"/>
  <Override PartName="/ppt/slides/slide33.xml" ContentType="application/vnd.openxmlformats-officedocument.presentationml.slide+xml"/>
  <Default Extension="vml" ContentType="application/vnd.openxmlformats-officedocument.vmlDrawing"/>
  <Default Extension="png" ContentType="image/png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slideLayouts/slideLayout19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55.xml" ContentType="application/vnd.openxmlformats-officedocument.presentationml.slide+xml"/>
  <Override PartName="/ppt/slideLayouts/slideLayout27.xml" ContentType="application/vnd.openxmlformats-officedocument.presentationml.slideLayout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Masters/slideMaster4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45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10.xml" ContentType="application/vnd.openxmlformats-officedocument.presentationml.slideLayout+xml"/>
  <Override PartName="/ppt/embeddings/oleObject6.bin" ContentType="application/vnd.openxmlformats-officedocument.oleObject"/>
  <Override PartName="/ppt/slides/slide54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embeddings/oleObject5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embeddings/oleObject1.bin" ContentType="application/vnd.openxmlformats-officedocument.oleObject"/>
  <Override PartName="/ppt/notesSlides/notesSlide5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20.xml" ContentType="application/vnd.openxmlformats-officedocument.presentationml.slideLayout+xml"/>
  <Override PartName="/ppt/slides/slide70.xml" ContentType="application/vnd.openxmlformats-officedocument.presentationml.slide+xml"/>
  <Override PartName="/ppt/embeddings/oleObject7.bin" ContentType="application/vnd.openxmlformats-officedocument.oleObject"/>
  <Override PartName="/ppt/slides/slide48.xml" ContentType="application/vnd.openxmlformats-officedocument.presentationml.slide+xml"/>
  <Override PartName="/ppt/presentation.xml" ContentType="application/vnd.openxmlformats-officedocument.presentationml.presentation.main+xml"/>
  <Override PartName="/ppt/slides/slide77.xml" ContentType="application/vnd.openxmlformats-officedocument.presentationml.slide+xml"/>
  <Default Extension="jpeg" ContentType="image/jpeg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7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5.xml" ContentType="application/vnd.openxmlformats-officedocument.presentationml.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29.xml" ContentType="application/vnd.openxmlformats-officedocument.presentationml.slide+xml"/>
  <Override PartName="/ppt/notesSlides/notesSlide22.xml" ContentType="application/vnd.openxmlformats-officedocument.presentationml.notesSlide+xml"/>
  <Override PartName="/ppt/embeddings/oleObject4.bin" ContentType="application/vnd.openxmlformats-officedocument.oleObject"/>
  <Override PartName="/ppt/slides/slide22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embeddings/oleObject2.bin" ContentType="application/vnd.openxmlformats-officedocument.oleObject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3.bin" ContentType="application/vnd.openxmlformats-officedocument.oleObject"/>
  <Override PartName="/ppt/slideMasters/slideMaster5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Default Extension="emf" ContentType="image/x-emf"/>
  <Override PartName="/ppt/slideLayouts/slideLayout14.xml" ContentType="application/vnd.openxmlformats-officedocument.presentationml.slideLayout+xml"/>
  <Override PartName="/ppt/notesSlides/notesSlide43.xml" ContentType="application/vnd.openxmlformats-officedocument.presentationml.notesSlide+xml"/>
  <Override PartName="/ppt/presProps.xml" ContentType="application/vnd.openxmlformats-officedocument.presentationml.presProps+xml"/>
  <Override PartName="/ppt/theme/theme5.xml" ContentType="application/vnd.openxmlformats-officedocument.theme+xml"/>
  <Override PartName="/ppt/notesSlides/notesSlide18.xml" ContentType="application/vnd.openxmlformats-officedocument.presentationml.notesSlide+xml"/>
  <Override PartName="/ppt/slides/slide27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39.xml" ContentType="application/vnd.openxmlformats-officedocument.presentationml.notesSlide+xml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46.xml" ContentType="application/vnd.openxmlformats-officedocument.presentationml.slide+xml"/>
  <Default Extension="xls" ContentType="application/vnd.ms-exce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0.xml" ContentType="application/vnd.openxmlformats-officedocument.presentationml.slide+xml"/>
  <Override PartName="/ppt/slides/slide57.xml" ContentType="application/vnd.openxmlformats-officedocument.presentationml.slide+xml"/>
  <Override PartName="/ppt/notesSlides/notesSlide2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63.xml" ContentType="application/vnd.openxmlformats-officedocument.presentationml.slide+xml"/>
  <Override PartName="/ppt/slides/slide34.xml" ContentType="application/vnd.openxmlformats-officedocument.presentationml.slide+xml"/>
  <Override PartName="/ppt/slideLayouts/slideLayout28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64.xml" ContentType="application/vnd.openxmlformats-officedocument.presentationml.slide+xml"/>
  <Override PartName="/ppt/notesSlides/notesSlide33.xml" ContentType="application/vnd.openxmlformats-officedocument.presentationml.notesSlide+xml"/>
  <Override PartName="/ppt/embeddings/Pr_sentation_Microsoft_PowerPoint_97_-_20033.bin" ContentType="application/vnd.openxmlformats-officedocument.oleObject"/>
  <Override PartName="/ppt/notesSlides/notesSlide46.xml" ContentType="application/vnd.openxmlformats-officedocument.presentationml.notesSlide+xml"/>
  <Override PartName="/ppt/slides/slide4.xml" ContentType="application/vnd.openxmlformats-officedocument.presentationml.slide+xml"/>
  <Override PartName="/ppt/slides/slide72.xml" ContentType="application/vnd.openxmlformats-officedocument.presentationml.slide+xml"/>
  <Override PartName="/ppt/slides/slide8.xml" ContentType="application/vnd.openxmlformats-officedocument.presentationml.slide+xml"/>
  <Override PartName="/ppt/slides/slide60.xml" ContentType="application/vnd.openxmlformats-officedocument.presentationml.slide+xml"/>
  <Override PartName="/ppt/embeddings/oleObject8.bin" ContentType="application/vnd.openxmlformats-officedocument.oleObject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theme/theme7.xml" ContentType="application/vnd.openxmlformats-officedocument.theme+xml"/>
  <Default Extension="pdf" ContentType="application/pdf"/>
  <Override PartName="/ppt/notesSlides/notesSlide20.xml" ContentType="application/vnd.openxmlformats-officedocument.presentationml.notes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  <p:sldMasterId id="2147483657" r:id="rId2"/>
    <p:sldMasterId id="2147483664" r:id="rId3"/>
    <p:sldMasterId id="2147483666" r:id="rId4"/>
    <p:sldMasterId id="2147483670" r:id="rId5"/>
  </p:sldMasterIdLst>
  <p:notesMasterIdLst>
    <p:notesMasterId r:id="rId83"/>
  </p:notesMasterIdLst>
  <p:handoutMasterIdLst>
    <p:handoutMasterId r:id="rId84"/>
  </p:handoutMasterIdLst>
  <p:sldIdLst>
    <p:sldId id="277" r:id="rId6"/>
    <p:sldId id="342" r:id="rId7"/>
    <p:sldId id="292" r:id="rId8"/>
    <p:sldId id="394" r:id="rId9"/>
    <p:sldId id="395" r:id="rId10"/>
    <p:sldId id="465" r:id="rId11"/>
    <p:sldId id="466" r:id="rId12"/>
    <p:sldId id="467" r:id="rId13"/>
    <p:sldId id="468" r:id="rId14"/>
    <p:sldId id="315" r:id="rId15"/>
    <p:sldId id="383" r:id="rId16"/>
    <p:sldId id="368" r:id="rId17"/>
    <p:sldId id="400" r:id="rId18"/>
    <p:sldId id="286" r:id="rId19"/>
    <p:sldId id="332" r:id="rId20"/>
    <p:sldId id="333" r:id="rId21"/>
    <p:sldId id="411" r:id="rId22"/>
    <p:sldId id="329" r:id="rId23"/>
    <p:sldId id="288" r:id="rId24"/>
    <p:sldId id="336" r:id="rId25"/>
    <p:sldId id="484" r:id="rId26"/>
    <p:sldId id="319" r:id="rId27"/>
    <p:sldId id="459" r:id="rId28"/>
    <p:sldId id="485" r:id="rId29"/>
    <p:sldId id="402" r:id="rId30"/>
    <p:sldId id="461" r:id="rId31"/>
    <p:sldId id="486" r:id="rId32"/>
    <p:sldId id="370" r:id="rId33"/>
    <p:sldId id="479" r:id="rId34"/>
    <p:sldId id="478" r:id="rId35"/>
    <p:sldId id="441" r:id="rId36"/>
    <p:sldId id="417" r:id="rId37"/>
    <p:sldId id="464" r:id="rId38"/>
    <p:sldId id="418" r:id="rId39"/>
    <p:sldId id="419" r:id="rId40"/>
    <p:sldId id="338" r:id="rId41"/>
    <p:sldId id="339" r:id="rId42"/>
    <p:sldId id="340" r:id="rId43"/>
    <p:sldId id="341" r:id="rId44"/>
    <p:sldId id="469" r:id="rId45"/>
    <p:sldId id="470" r:id="rId46"/>
    <p:sldId id="445" r:id="rId47"/>
    <p:sldId id="474" r:id="rId48"/>
    <p:sldId id="472" r:id="rId49"/>
    <p:sldId id="475" r:id="rId50"/>
    <p:sldId id="422" r:id="rId51"/>
    <p:sldId id="423" r:id="rId52"/>
    <p:sldId id="424" r:id="rId53"/>
    <p:sldId id="425" r:id="rId54"/>
    <p:sldId id="363" r:id="rId55"/>
    <p:sldId id="364" r:id="rId56"/>
    <p:sldId id="455" r:id="rId57"/>
    <p:sldId id="456" r:id="rId58"/>
    <p:sldId id="430" r:id="rId59"/>
    <p:sldId id="431" r:id="rId60"/>
    <p:sldId id="432" r:id="rId61"/>
    <p:sldId id="434" r:id="rId62"/>
    <p:sldId id="457" r:id="rId63"/>
    <p:sldId id="440" r:id="rId64"/>
    <p:sldId id="435" r:id="rId65"/>
    <p:sldId id="477" r:id="rId66"/>
    <p:sldId id="439" r:id="rId67"/>
    <p:sldId id="438" r:id="rId68"/>
    <p:sldId id="443" r:id="rId69"/>
    <p:sldId id="348" r:id="rId70"/>
    <p:sldId id="421" r:id="rId71"/>
    <p:sldId id="362" r:id="rId72"/>
    <p:sldId id="386" r:id="rId73"/>
    <p:sldId id="388" r:id="rId74"/>
    <p:sldId id="415" r:id="rId75"/>
    <p:sldId id="409" r:id="rId76"/>
    <p:sldId id="453" r:id="rId77"/>
    <p:sldId id="463" r:id="rId78"/>
    <p:sldId id="414" r:id="rId79"/>
    <p:sldId id="481" r:id="rId80"/>
    <p:sldId id="476" r:id="rId81"/>
    <p:sldId id="480" r:id="rId82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  <p:clrMru>
    <a:srgbClr val="000000"/>
    <a:srgbClr val="3861AA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20680" autoAdjust="0"/>
    <p:restoredTop sz="94125" autoAdjust="0"/>
  </p:normalViewPr>
  <p:slideViewPr>
    <p:cSldViewPr>
      <p:cViewPr>
        <p:scale>
          <a:sx n="150" d="100"/>
          <a:sy n="150" d="100"/>
        </p:scale>
        <p:origin x="-92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00"/>
    </p:cViewPr>
  </p:sorterViewPr>
  <p:notesViewPr>
    <p:cSldViewPr>
      <p:cViewPr varScale="1">
        <p:scale>
          <a:sx n="67" d="100"/>
          <a:sy n="67" d="100"/>
        </p:scale>
        <p:origin x="-2328" y="-96"/>
      </p:cViewPr>
      <p:guideLst>
        <p:guide orient="horz" pos="3128"/>
        <p:guide pos="214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59.xml"/><Relationship Id="rId60" Type="http://schemas.openxmlformats.org/officeDocument/2006/relationships/slide" Target="slides/slide55.xml"/><Relationship Id="rId39" Type="http://schemas.openxmlformats.org/officeDocument/2006/relationships/slide" Target="slides/slide34.xml"/><Relationship Id="rId70" Type="http://schemas.openxmlformats.org/officeDocument/2006/relationships/slide" Target="slides/slide65.xml"/><Relationship Id="rId7" Type="http://schemas.openxmlformats.org/officeDocument/2006/relationships/slide" Target="slides/slide2.xml"/><Relationship Id="rId43" Type="http://schemas.openxmlformats.org/officeDocument/2006/relationships/slide" Target="slides/slide38.xml"/><Relationship Id="rId74" Type="http://schemas.openxmlformats.org/officeDocument/2006/relationships/slide" Target="slides/slide69.xml"/><Relationship Id="rId25" Type="http://schemas.openxmlformats.org/officeDocument/2006/relationships/slide" Target="slides/slide20.xml"/><Relationship Id="rId10" Type="http://schemas.openxmlformats.org/officeDocument/2006/relationships/slide" Target="slides/slide5.xml"/><Relationship Id="rId50" Type="http://schemas.openxmlformats.org/officeDocument/2006/relationships/slide" Target="slides/slide45.xml"/><Relationship Id="rId77" Type="http://schemas.openxmlformats.org/officeDocument/2006/relationships/slide" Target="slides/slide72.xml"/><Relationship Id="rId63" Type="http://schemas.openxmlformats.org/officeDocument/2006/relationships/slide" Target="slides/slide58.xml"/><Relationship Id="rId17" Type="http://schemas.openxmlformats.org/officeDocument/2006/relationships/slide" Target="slides/slide12.xml"/><Relationship Id="rId85" Type="http://schemas.openxmlformats.org/officeDocument/2006/relationships/printerSettings" Target="printerSettings/printerSettings1.bin"/><Relationship Id="rId9" Type="http://schemas.openxmlformats.org/officeDocument/2006/relationships/slide" Target="slides/slide4.xml"/><Relationship Id="rId18" Type="http://schemas.openxmlformats.org/officeDocument/2006/relationships/slide" Target="slides/slide13.xml"/><Relationship Id="rId27" Type="http://schemas.openxmlformats.org/officeDocument/2006/relationships/slide" Target="slides/slide22.xml"/><Relationship Id="rId71" Type="http://schemas.openxmlformats.org/officeDocument/2006/relationships/slide" Target="slides/slide66.xml"/><Relationship Id="rId14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23.xml"/><Relationship Id="rId45" Type="http://schemas.openxmlformats.org/officeDocument/2006/relationships/slide" Target="slides/slide40.xml"/><Relationship Id="rId58" Type="http://schemas.openxmlformats.org/officeDocument/2006/relationships/slide" Target="slides/slide53.xml"/><Relationship Id="rId42" Type="http://schemas.openxmlformats.org/officeDocument/2006/relationships/slide" Target="slides/slide37.xml"/><Relationship Id="rId73" Type="http://schemas.openxmlformats.org/officeDocument/2006/relationships/slide" Target="slides/slide68.xml"/><Relationship Id="rId89" Type="http://schemas.openxmlformats.org/officeDocument/2006/relationships/tableStyles" Target="tableStyles.xml"/><Relationship Id="rId88" Type="http://schemas.openxmlformats.org/officeDocument/2006/relationships/theme" Target="theme/theme1.xml"/><Relationship Id="rId87" Type="http://schemas.openxmlformats.org/officeDocument/2006/relationships/viewProps" Target="viewProps.xml"/><Relationship Id="rId6" Type="http://schemas.openxmlformats.org/officeDocument/2006/relationships/slide" Target="slides/slide1.xml"/><Relationship Id="rId49" Type="http://schemas.openxmlformats.org/officeDocument/2006/relationships/slide" Target="slides/slide44.xml"/><Relationship Id="rId44" Type="http://schemas.openxmlformats.org/officeDocument/2006/relationships/slide" Target="slides/slide39.xml"/><Relationship Id="rId82" Type="http://schemas.openxmlformats.org/officeDocument/2006/relationships/slide" Target="slides/slide77.xml"/><Relationship Id="rId69" Type="http://schemas.openxmlformats.org/officeDocument/2006/relationships/slide" Target="slides/slide64.xml"/><Relationship Id="rId19" Type="http://schemas.openxmlformats.org/officeDocument/2006/relationships/slide" Target="slides/slide1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1.xml"/><Relationship Id="rId57" Type="http://schemas.openxmlformats.org/officeDocument/2006/relationships/slide" Target="slides/slide52.xml"/><Relationship Id="rId59" Type="http://schemas.openxmlformats.org/officeDocument/2006/relationships/slide" Target="slides/slide54.xml"/><Relationship Id="rId35" Type="http://schemas.openxmlformats.org/officeDocument/2006/relationships/slide" Target="slides/slide30.xml"/><Relationship Id="rId51" Type="http://schemas.openxmlformats.org/officeDocument/2006/relationships/slide" Target="slides/slide46.xml"/><Relationship Id="rId55" Type="http://schemas.openxmlformats.org/officeDocument/2006/relationships/slide" Target="slides/slide50.xml"/><Relationship Id="rId31" Type="http://schemas.openxmlformats.org/officeDocument/2006/relationships/slide" Target="slides/slide26.xml"/><Relationship Id="rId34" Type="http://schemas.openxmlformats.org/officeDocument/2006/relationships/slide" Target="slides/slide29.xml"/><Relationship Id="rId40" Type="http://schemas.openxmlformats.org/officeDocument/2006/relationships/slide" Target="slides/slide35.xml"/><Relationship Id="rId62" Type="http://schemas.openxmlformats.org/officeDocument/2006/relationships/slide" Target="slides/slide57.xml"/><Relationship Id="rId66" Type="http://schemas.openxmlformats.org/officeDocument/2006/relationships/slide" Target="slides/slide61.xml"/><Relationship Id="rId36" Type="http://schemas.openxmlformats.org/officeDocument/2006/relationships/slide" Target="slides/slide31.xml"/><Relationship Id="rId72" Type="http://schemas.openxmlformats.org/officeDocument/2006/relationships/slide" Target="slides/slide6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19.xml"/><Relationship Id="rId47" Type="http://schemas.openxmlformats.org/officeDocument/2006/relationships/slide" Target="slides/slide42.xml"/><Relationship Id="rId56" Type="http://schemas.openxmlformats.org/officeDocument/2006/relationships/slide" Target="slides/slide51.xml"/><Relationship Id="rId48" Type="http://schemas.openxmlformats.org/officeDocument/2006/relationships/slide" Target="slides/slide43.xml"/><Relationship Id="rId75" Type="http://schemas.openxmlformats.org/officeDocument/2006/relationships/slide" Target="slides/slide70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2" Type="http://schemas.openxmlformats.org/officeDocument/2006/relationships/slide" Target="slides/slide47.xml"/><Relationship Id="rId65" Type="http://schemas.openxmlformats.org/officeDocument/2006/relationships/slide" Target="slides/slide60.xml"/><Relationship Id="rId67" Type="http://schemas.openxmlformats.org/officeDocument/2006/relationships/slide" Target="slides/slide62.xml"/><Relationship Id="rId54" Type="http://schemas.openxmlformats.org/officeDocument/2006/relationships/slide" Target="slides/slide49.xml"/><Relationship Id="rId12" Type="http://schemas.openxmlformats.org/officeDocument/2006/relationships/slide" Target="slides/slide7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3" Type="http://schemas.openxmlformats.org/officeDocument/2006/relationships/slideMaster" Target="slideMasters/slideMaster3.xml"/><Relationship Id="rId86" Type="http://schemas.openxmlformats.org/officeDocument/2006/relationships/presProps" Target="presProps.xml"/><Relationship Id="rId23" Type="http://schemas.openxmlformats.org/officeDocument/2006/relationships/slide" Target="slides/slide18.xml"/><Relationship Id="rId61" Type="http://schemas.openxmlformats.org/officeDocument/2006/relationships/slide" Target="slides/slide56.xml"/><Relationship Id="rId53" Type="http://schemas.openxmlformats.org/officeDocument/2006/relationships/slide" Target="slides/slide48.xml"/><Relationship Id="rId84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68" Type="http://schemas.openxmlformats.org/officeDocument/2006/relationships/slide" Target="slides/slide63.xml"/><Relationship Id="rId29" Type="http://schemas.openxmlformats.org/officeDocument/2006/relationships/slide" Target="slides/slide24.xml"/><Relationship Id="rId16" Type="http://schemas.openxmlformats.org/officeDocument/2006/relationships/slide" Target="slides/slide11.xml"/><Relationship Id="rId33" Type="http://schemas.openxmlformats.org/officeDocument/2006/relationships/slide" Target="slides/slide28.xml"/><Relationship Id="rId83" Type="http://schemas.openxmlformats.org/officeDocument/2006/relationships/notesMaster" Target="notesMasters/notesMaster1.xml"/><Relationship Id="rId41" Type="http://schemas.openxmlformats.org/officeDocument/2006/relationships/slide" Target="slides/slide3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78" Type="http://schemas.openxmlformats.org/officeDocument/2006/relationships/slide" Target="slides/slide73.xml"/><Relationship Id="rId22" Type="http://schemas.openxmlformats.org/officeDocument/2006/relationships/slide" Target="slides/slide17.xml"/><Relationship Id="rId21" Type="http://schemas.openxmlformats.org/officeDocument/2006/relationships/slide" Target="slides/slide1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l\les\aaa-lcg\capacity%20data\comp_centre_capacity_and_costs%20NEW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sz="1400"/>
              <a:t>LHC CPU Capacity - MSI2K</a:t>
            </a:r>
          </a:p>
        </c:rich>
      </c:tx>
      <c:layout>
        <c:manualLayout>
          <c:xMode val="edge"/>
          <c:yMode val="edge"/>
          <c:x val="0.100051580508958"/>
          <c:y val="0.047085848962757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11494727673149"/>
          <c:y val="0.163157894736842"/>
          <c:w val="0.579311645365587"/>
          <c:h val="0.568421052631587"/>
        </c:manualLayout>
      </c:layout>
      <c:areaChart>
        <c:grouping val="stacked"/>
        <c:ser>
          <c:idx val="2"/>
          <c:order val="0"/>
          <c:tx>
            <c:strRef>
              <c:f>'summary jul07'!$A$3</c:f>
              <c:strCache>
                <c:ptCount val="1"/>
                <c:pt idx="0">
                  <c:v>CERN</c:v>
                </c:pt>
              </c:strCache>
            </c:strRef>
          </c:tx>
          <c:spPr>
            <a:solidFill>
              <a:srgbClr val="FF0000"/>
            </a:solidFill>
            <a:ln w="38100">
              <a:noFill/>
              <a:prstDash val="solid"/>
            </a:ln>
          </c:spPr>
          <c:cat>
            <c:numRef>
              <c:f>'summary jul07'!$AS$2:$BB$2</c:f>
              <c:numCache>
                <c:formatCode>General</c:formatCode>
                <c:ptCount val="10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</c:numCache>
            </c:numRef>
          </c:cat>
          <c:val>
            <c:numRef>
              <c:f>'summary jul07'!$AS$4:$BB$4</c:f>
              <c:numCache>
                <c:formatCode>0.00E+00</c:formatCode>
                <c:ptCount val="10"/>
                <c:pt idx="0">
                  <c:v>0.225311328</c:v>
                </c:pt>
                <c:pt idx="1">
                  <c:v>0.492673593600001</c:v>
                </c:pt>
                <c:pt idx="2">
                  <c:v>0.925108312320002</c:v>
                </c:pt>
                <c:pt idx="3">
                  <c:v>1.937229974784</c:v>
                </c:pt>
                <c:pt idx="4">
                  <c:v>2.6637759697408</c:v>
                </c:pt>
                <c:pt idx="5">
                  <c:v>3.895631163688959</c:v>
                </c:pt>
                <c:pt idx="6">
                  <c:v>8.45432051279565</c:v>
                </c:pt>
                <c:pt idx="7">
                  <c:v>19.43061666663433</c:v>
                </c:pt>
                <c:pt idx="8">
                  <c:v>25.42980166662464</c:v>
                </c:pt>
                <c:pt idx="9">
                  <c:v>34.558742166612</c:v>
                </c:pt>
              </c:numCache>
            </c:numRef>
          </c:val>
        </c:ser>
        <c:ser>
          <c:idx val="4"/>
          <c:order val="1"/>
          <c:tx>
            <c:strRef>
              <c:f>'summary jul07'!$A$12</c:f>
              <c:strCache>
                <c:ptCount val="1"/>
                <c:pt idx="0">
                  <c:v>Tier-1</c:v>
                </c:pt>
              </c:strCache>
            </c:strRef>
          </c:tx>
          <c:spPr>
            <a:solidFill>
              <a:srgbClr val="33CC33"/>
            </a:solidFill>
          </c:spPr>
          <c:cat>
            <c:numRef>
              <c:f>'summary jul07'!$AS$2:$BB$2</c:f>
              <c:numCache>
                <c:formatCode>General</c:formatCode>
                <c:ptCount val="10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</c:numCache>
            </c:numRef>
          </c:cat>
          <c:val>
            <c:numRef>
              <c:f>'summary jul07'!$AS$13:$BB$13</c:f>
              <c:numCache>
                <c:formatCode>General</c:formatCode>
                <c:ptCount val="10"/>
                <c:pt idx="6" formatCode="0.00E+00">
                  <c:v>15.0</c:v>
                </c:pt>
                <c:pt idx="7" formatCode="0.00E+00">
                  <c:v>43.0</c:v>
                </c:pt>
                <c:pt idx="8" formatCode="0.00E+00">
                  <c:v>64.0</c:v>
                </c:pt>
                <c:pt idx="9" formatCode="0.00E+00">
                  <c:v>103.0</c:v>
                </c:pt>
              </c:numCache>
            </c:numRef>
          </c:val>
        </c:ser>
        <c:ser>
          <c:idx val="0"/>
          <c:order val="2"/>
          <c:tx>
            <c:strRef>
              <c:f>'summary jul07'!$A$17</c:f>
              <c:strCache>
                <c:ptCount val="1"/>
                <c:pt idx="0">
                  <c:v>Tier-2</c:v>
                </c:pt>
              </c:strCache>
            </c:strRef>
          </c:tx>
          <c:cat>
            <c:numRef>
              <c:f>'summary jul07'!$AS$2:$BB$2</c:f>
              <c:numCache>
                <c:formatCode>General</c:formatCode>
                <c:ptCount val="10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</c:numCache>
            </c:numRef>
          </c:cat>
          <c:val>
            <c:numRef>
              <c:f>'summary jul07'!$AS$18:$BB$18</c:f>
              <c:numCache>
                <c:formatCode>General</c:formatCode>
                <c:ptCount val="10"/>
                <c:pt idx="6" formatCode="0.00E+00">
                  <c:v>26.0</c:v>
                </c:pt>
                <c:pt idx="7" formatCode="0.00E+00">
                  <c:v>48.0</c:v>
                </c:pt>
                <c:pt idx="8" formatCode="0.00E+00">
                  <c:v>66.0</c:v>
                </c:pt>
                <c:pt idx="9" formatCode="0.00E+00">
                  <c:v>94.0</c:v>
                </c:pt>
              </c:numCache>
            </c:numRef>
          </c:val>
        </c:ser>
        <c:axId val="479609192"/>
        <c:axId val="479152456"/>
      </c:areaChart>
      <c:catAx>
        <c:axId val="47960919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9152456"/>
        <c:crossesAt val="1.00000000000002E-10"/>
        <c:auto val="1"/>
        <c:lblAlgn val="ctr"/>
        <c:lblOffset val="100"/>
        <c:tickLblSkip val="1"/>
        <c:tickMarkSkip val="1"/>
      </c:catAx>
      <c:valAx>
        <c:axId val="47915245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960919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0361638708204953"/>
          <c:y val="0.856856668426651"/>
          <c:w val="0.916364715280155"/>
          <c:h val="0.11521774063956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zero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emf"/><Relationship Id="rId1" Type="http://schemas.openxmlformats.org/officeDocument/2006/relationships/image" Target="../media/image1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emf"/><Relationship Id="rId1" Type="http://schemas.openxmlformats.org/officeDocument/2006/relationships/image" Target="../media/image15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CBE6E8-8417-432E-81FB-4CDB2E754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7E5DCE-9EB6-4569-9A2C-CB7EE42CC6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6" Type="http://schemas.openxmlformats.org/officeDocument/2006/relationships/hyperlink" Target="http://www.eu-egee.org/partners/renaissance-computing-institute-chapel-hill-nc-us" TargetMode="External"/><Relationship Id="rId4" Type="http://schemas.openxmlformats.org/officeDocument/2006/relationships/hyperlink" Target="http://www.eu-egee.org/partners/university-of-southern-california-usa" TargetMode="External"/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Relationship Id="rId3" Type="http://schemas.openxmlformats.org/officeDocument/2006/relationships/hyperlink" Target="http://www.eu-egee.org/partners/university-of-chicago-usa-chicago" TargetMode="External"/><Relationship Id="rId5" Type="http://schemas.openxmlformats.org/officeDocument/2006/relationships/hyperlink" Target="http://www.eu-egee.org/partners/the-board-of-regents-of-the-university-of-wisconsin-system-madison-wi-usa" TargetMode="Externa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224C2-DE18-4494-BB58-B53D94B415F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5700" cy="3724275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8050"/>
            <a:ext cx="4981575" cy="4467225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C27381C-2E55-1842-8009-7AE6BDF2F0AB}" type="slidenum">
              <a:rPr lang="en-US"/>
              <a:pPr/>
              <a:t>12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0D2B01-8F4E-6E4E-BBEF-F11DDB5D28A7}" type="slidenum">
              <a:rPr lang="en-US"/>
              <a:pPr/>
              <a:t>13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6125"/>
            <a:ext cx="4962525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0" y="4719140"/>
            <a:ext cx="5435600" cy="4465682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FE80F-1753-48EA-B51B-68621EED448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3"/>
              </a:rPr>
              <a:t>University of Chicago, USA Chicago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4"/>
              </a:rPr>
              <a:t>University of Southern California, USA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	USC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5"/>
              </a:rPr>
              <a:t>The Board of Regents of the University of Wisconsin System, Madison, </a:t>
            </a:r>
            <a:r>
              <a:rPr lang="en-GB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5"/>
              </a:rPr>
              <a:t>WI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5"/>
              </a:rPr>
              <a:t> USA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	</a:t>
            </a:r>
            <a:r>
              <a:rPr lang="en-GB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UWisc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-Madison 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6"/>
              </a:rPr>
              <a:t>Renaissance Computing Institute, Chapel Hill, </a:t>
            </a:r>
            <a:r>
              <a:rPr lang="en-GB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6"/>
              </a:rPr>
              <a:t>NC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hlinkClick r:id="rId6"/>
              </a:rPr>
              <a:t>, US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	</a:t>
            </a:r>
            <a:r>
              <a:rPr lang="en-GB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RENCI</a:t>
            </a:r>
            <a:r>
              <a:rPr lang="en-GB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 (</a:t>
            </a:r>
            <a:r>
              <a:rPr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University of North Carolina-Chapel Hill, Duke University and North Carolina State University.)</a:t>
            </a:r>
            <a:endParaRPr lang="en-GB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2D161E-7D82-47DD-91AB-45148C83326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315" name="Rectangle 7"/>
          <p:cNvSpPr txBox="1">
            <a:spLocks noGrp="1" noChangeArrowheads="1"/>
          </p:cNvSpPr>
          <p:nvPr/>
        </p:nvSpPr>
        <p:spPr bwMode="auto">
          <a:xfrm>
            <a:off x="3848645" y="9433106"/>
            <a:ext cx="2944283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/>
            <a:fld id="{C23318CE-7642-4CEC-99D0-A00F8DC53679}" type="slidenum">
              <a:rPr lang="en-GB" sz="1200"/>
              <a:pPr algn="r"/>
              <a:t>15</a:t>
            </a:fld>
            <a:endParaRPr lang="en-GB" sz="1200"/>
          </a:p>
        </p:txBody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27" tIns="45714" rIns="91427" bIns="45714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80E9F5-7C8D-450D-91E6-FB53502BFDBB}" type="slidenum">
              <a:rPr lang="en-GB"/>
              <a:pPr/>
              <a:t>16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E66B1F-ED41-478B-87FD-F163BFD79EA0}" type="slidenum">
              <a:rPr lang="en-US"/>
              <a:pPr/>
              <a:t>17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34" y="4717416"/>
            <a:ext cx="4982633" cy="4469130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Estimates are low – not all VOs are registered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6125"/>
            <a:ext cx="4962525" cy="37226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889" tIns="45945" rIns="91889" bIns="4594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9091" name="Slide Number Placeholder 3"/>
          <p:cNvSpPr txBox="1">
            <a:spLocks noGrp="1"/>
          </p:cNvSpPr>
          <p:nvPr/>
        </p:nvSpPr>
        <p:spPr bwMode="auto">
          <a:xfrm>
            <a:off x="3847890" y="9433234"/>
            <a:ext cx="2945024" cy="49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89" tIns="45945" rIns="91889" bIns="45945" anchor="b"/>
          <a:lstStyle/>
          <a:p>
            <a:pPr algn="r" defTabSz="847725" rtl="0" fontAlgn="base">
              <a:spcBef>
                <a:spcPct val="0"/>
              </a:spcBef>
              <a:spcAft>
                <a:spcPct val="0"/>
              </a:spcAft>
            </a:pPr>
            <a:fld id="{4159D89A-05AD-4738-8F8B-24A904B6DB76}" type="slidenum">
              <a:rPr lang="en-US" sz="1200" kern="1200">
                <a:solidFill>
                  <a:prstClr val="black"/>
                </a:solidFill>
                <a:latin typeface="Calibri" pitchFamily="34" charset="0"/>
                <a:ea typeface="+mn-ea"/>
                <a:cs typeface="+mn-cs"/>
              </a:rPr>
              <a:pPr algn="r" defTabSz="847725" rtl="0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200" kern="1200">
              <a:solidFill>
                <a:prstClr val="black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4ABA5-BAC5-4165-87B6-20E11780605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 txBox="1">
            <a:spLocks noGrp="1" noChangeArrowheads="1"/>
          </p:cNvSpPr>
          <p:nvPr/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6B6D53A-1210-4BE1-95E2-1D5FFDD0D452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z="180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CC27381C-2E55-1842-8009-7AE6BDF2F0AB}" type="slidenum">
              <a:rPr lang="en-US"/>
              <a:pPr/>
              <a:t>21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5600" cy="446722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727BB2-5F32-A04B-82A4-B7C6E8554D0C}" type="slidenum">
              <a:rPr lang="en-US"/>
              <a:pPr/>
              <a:t>32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7288" cy="372586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7286"/>
            <a:ext cx="5435600" cy="4468004"/>
          </a:xfrm>
          <a:noFill/>
          <a:ln/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50BCF6-3C4C-7145-879B-16FE0DF3C980}" type="slidenum">
              <a:rPr lang="en-GB"/>
              <a:pPr/>
              <a:t>33</a:t>
            </a:fld>
            <a:endParaRPr lang="en-GB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5700" cy="3724275"/>
          </a:xfrm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1" y="4718055"/>
            <a:ext cx="5435600" cy="446881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5862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F8D7BD-F75E-4107-9787-5D9589D87AA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37207-F8BA-D34B-8E9D-A097E151ED11}" type="slidenum">
              <a:rPr lang="en-GB"/>
              <a:pPr/>
              <a:t>40</a:t>
            </a:fld>
            <a:endParaRPr lang="en-GB"/>
          </a:p>
        </p:txBody>
      </p:sp>
      <p:sp>
        <p:nvSpPr>
          <p:cNvPr id="326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660" name="Slide Number Placeholder 3"/>
          <p:cNvSpPr txBox="1">
            <a:spLocks noGrp="1"/>
          </p:cNvSpPr>
          <p:nvPr/>
        </p:nvSpPr>
        <p:spPr bwMode="auto">
          <a:xfrm>
            <a:off x="3850536" y="9433871"/>
            <a:ext cx="2942375" cy="4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5" tIns="45962" rIns="91925" bIns="45962"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1A4CA5A-B001-5143-8EE0-7B43922044F7}" type="slidenum">
              <a:rPr lang="en-GB" sz="1200"/>
              <a:pPr algn="r">
                <a:spcBef>
                  <a:spcPct val="0"/>
                </a:spcBef>
                <a:buClrTx/>
                <a:buFontTx/>
                <a:buNone/>
              </a:pPr>
              <a:t>40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37207-F8BA-D34B-8E9D-A097E151ED11}" type="slidenum">
              <a:rPr lang="en-GB"/>
              <a:pPr/>
              <a:t>41</a:t>
            </a:fld>
            <a:endParaRPr lang="en-GB"/>
          </a:p>
        </p:txBody>
      </p:sp>
      <p:sp>
        <p:nvSpPr>
          <p:cNvPr id="326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660" name="Slide Number Placeholder 3"/>
          <p:cNvSpPr txBox="1">
            <a:spLocks noGrp="1"/>
          </p:cNvSpPr>
          <p:nvPr/>
        </p:nvSpPr>
        <p:spPr bwMode="auto">
          <a:xfrm>
            <a:off x="3850536" y="9433871"/>
            <a:ext cx="2942375" cy="4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5" tIns="45962" rIns="91925" bIns="45962"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1A4CA5A-B001-5143-8EE0-7B43922044F7}" type="slidenum">
              <a:rPr lang="en-GB" sz="1200"/>
              <a:pPr algn="r">
                <a:spcBef>
                  <a:spcPct val="0"/>
                </a:spcBef>
                <a:buClrTx/>
                <a:buFontTx/>
                <a:buNone/>
              </a:pPr>
              <a:t>41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5F4F9-B507-1F4B-8AE0-653C0CD1FDD1}" type="slidenum">
              <a:rPr lang="en-GB"/>
              <a:pPr/>
              <a:t>42</a:t>
            </a:fld>
            <a:endParaRPr lang="en-GB"/>
          </a:p>
        </p:txBody>
      </p:sp>
      <p:sp>
        <p:nvSpPr>
          <p:cNvPr id="371714" name="Text Box 2"/>
          <p:cNvSpPr txBox="1">
            <a:spLocks noChangeArrowheads="1"/>
          </p:cNvSpPr>
          <p:nvPr/>
        </p:nvSpPr>
        <p:spPr bwMode="auto">
          <a:xfrm>
            <a:off x="912932" y="745495"/>
            <a:ext cx="4968637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925" tIns="45962" rIns="91925" bIns="45962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715" name="Text Box 3"/>
          <p:cNvSpPr txBox="1">
            <a:spLocks noGrp="1" noChangeArrowheads="1"/>
          </p:cNvSpPr>
          <p:nvPr>
            <p:ph type="body"/>
          </p:nvPr>
        </p:nvSpPr>
        <p:spPr>
          <a:xfrm>
            <a:off x="679133" y="4717736"/>
            <a:ext cx="5433055" cy="4466570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37207-F8BA-D34B-8E9D-A097E151ED11}" type="slidenum">
              <a:rPr lang="en-GB"/>
              <a:pPr/>
              <a:t>43</a:t>
            </a:fld>
            <a:endParaRPr lang="en-GB"/>
          </a:p>
        </p:txBody>
      </p:sp>
      <p:sp>
        <p:nvSpPr>
          <p:cNvPr id="326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660" name="Slide Number Placeholder 3"/>
          <p:cNvSpPr txBox="1">
            <a:spLocks noGrp="1"/>
          </p:cNvSpPr>
          <p:nvPr/>
        </p:nvSpPr>
        <p:spPr bwMode="auto">
          <a:xfrm>
            <a:off x="3850536" y="9433871"/>
            <a:ext cx="2942375" cy="4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5" tIns="45962" rIns="91925" bIns="45962"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1A4CA5A-B001-5143-8EE0-7B43922044F7}" type="slidenum">
              <a:rPr lang="en-GB" sz="1200"/>
              <a:pPr algn="r">
                <a:spcBef>
                  <a:spcPct val="0"/>
                </a:spcBef>
                <a:buClrTx/>
                <a:buFontTx/>
                <a:buNone/>
              </a:pPr>
              <a:t>43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37207-F8BA-D34B-8E9D-A097E151ED11}" type="slidenum">
              <a:rPr lang="en-GB"/>
              <a:pPr/>
              <a:t>44</a:t>
            </a:fld>
            <a:endParaRPr lang="en-GB"/>
          </a:p>
        </p:txBody>
      </p:sp>
      <p:sp>
        <p:nvSpPr>
          <p:cNvPr id="326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660" name="Slide Number Placeholder 3"/>
          <p:cNvSpPr txBox="1">
            <a:spLocks noGrp="1"/>
          </p:cNvSpPr>
          <p:nvPr/>
        </p:nvSpPr>
        <p:spPr bwMode="auto">
          <a:xfrm>
            <a:off x="3850536" y="9433871"/>
            <a:ext cx="2942375" cy="4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5" tIns="45962" rIns="91925" bIns="45962"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1A4CA5A-B001-5143-8EE0-7B43922044F7}" type="slidenum">
              <a:rPr lang="en-GB" sz="1200"/>
              <a:pPr algn="r">
                <a:spcBef>
                  <a:spcPct val="0"/>
                </a:spcBef>
                <a:buClrTx/>
                <a:buFontTx/>
                <a:buNone/>
              </a:pPr>
              <a:t>44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B01EFC-3B44-B844-BE65-ECA348A59E6E}" type="slidenum">
              <a:rPr lang="en-US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718055"/>
            <a:ext cx="5435600" cy="44688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4400" y="744538"/>
            <a:ext cx="4967288" cy="37258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451" y="4718055"/>
            <a:ext cx="5435600" cy="44688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 txBox="1">
            <a:spLocks noGrp="1" noChangeArrowheads="1"/>
          </p:cNvSpPr>
          <p:nvPr/>
        </p:nvSpPr>
        <p:spPr bwMode="auto">
          <a:xfrm>
            <a:off x="3848645" y="9432839"/>
            <a:ext cx="2944283" cy="49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5D9F8433-4350-3F40-AC4E-773B5C3037E4}" type="slidenum">
              <a:rPr lang="en-US" sz="1200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478BEC-CCDF-6646-ACBF-3054DC9DE71F}" type="slidenum">
              <a:rPr lang="en-US"/>
              <a:pPr/>
              <a:t>58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ext Box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741363" y="687388"/>
            <a:ext cx="4583112" cy="34385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1827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07101" y="4355333"/>
            <a:ext cx="4852091" cy="412256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0184" tIns="40092" rIns="80184" bIns="40092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C010A9-1796-6D4F-891D-9A633FA78F51}" type="slidenum">
              <a:rPr lang="en-US"/>
              <a:pPr/>
              <a:t>60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34" y="4717286"/>
            <a:ext cx="4982633" cy="4469736"/>
          </a:xfrm>
          <a:noFill/>
          <a:ln/>
        </p:spPr>
        <p:txBody>
          <a:bodyPr/>
          <a:lstStyle/>
          <a:p>
            <a:pPr marL="214313" indent="-214313"/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37207-F8BA-D34B-8E9D-A097E151ED11}" type="slidenum">
              <a:rPr lang="en-GB"/>
              <a:pPr/>
              <a:t>61</a:t>
            </a:fld>
            <a:endParaRPr lang="en-GB"/>
          </a:p>
        </p:txBody>
      </p:sp>
      <p:sp>
        <p:nvSpPr>
          <p:cNvPr id="326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66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6660" name="Slide Number Placeholder 3"/>
          <p:cNvSpPr txBox="1">
            <a:spLocks noGrp="1"/>
          </p:cNvSpPr>
          <p:nvPr/>
        </p:nvSpPr>
        <p:spPr bwMode="auto">
          <a:xfrm>
            <a:off x="3850536" y="9433871"/>
            <a:ext cx="2942375" cy="4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25" tIns="45962" rIns="91925" bIns="45962" anchor="b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1A4CA5A-B001-5143-8EE0-7B43922044F7}" type="slidenum">
              <a:rPr lang="en-GB" sz="1200"/>
              <a:pPr algn="r">
                <a:spcBef>
                  <a:spcPct val="0"/>
                </a:spcBef>
                <a:buClrTx/>
                <a:buFontTx/>
                <a:buNone/>
              </a:pPr>
              <a:t>61</a:t>
            </a:fld>
            <a:endParaRPr lang="en-GB" sz="1200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C30FD5-E6F4-4746-8F0F-A6B2D9A506A0}" type="slidenum">
              <a:rPr lang="en-US"/>
              <a:pPr/>
              <a:t>62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E28796-7BAD-4C4C-BFCA-5A26FDFF104D}" type="slidenum">
              <a:rPr lang="en-US"/>
              <a:pPr/>
              <a:t>64</a:t>
            </a:fld>
            <a:endParaRPr lang="en-US"/>
          </a:p>
        </p:txBody>
      </p:sp>
      <p:sp>
        <p:nvSpPr>
          <p:cNvPr id="75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495192-EC8A-594B-88D0-CD667764F040}" type="slidenum">
              <a:rPr lang="en-GB"/>
              <a:pPr/>
              <a:t>65</a:t>
            </a:fld>
            <a:endParaRPr lang="en-GB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954398-A6AD-5A4E-BC51-9DE19C316524}" type="slidenum">
              <a:rPr lang="en-GB"/>
              <a:pPr/>
              <a:t>67</a:t>
            </a:fld>
            <a:endParaRPr lang="en-GB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7D484-C5A4-D041-900E-EC745C726716}" type="slidenum">
              <a:rPr lang="en-GB"/>
              <a:pPr/>
              <a:t>68</a:t>
            </a:fld>
            <a:endParaRPr lang="en-GB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DFC552-11D3-8647-B45A-58B5F15E1B7E}" type="slidenum">
              <a:rPr lang="en-GB"/>
              <a:pPr/>
              <a:t>69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B5AFC5-3B9B-FB4D-A5B5-E2849BB56B76}" type="slidenum">
              <a:rPr lang="en-GB"/>
              <a:pPr/>
              <a:t>70</a:t>
            </a:fld>
            <a:endParaRPr lang="en-GB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579F8B-4400-494C-9E89-1453604AF382}" type="slidenum">
              <a:rPr lang="en-GB" smtClean="0"/>
              <a:pPr/>
              <a:t>71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80AA8-BE68-40DA-AD59-9E799FACDB8A}" type="slidenum">
              <a:rPr lang="en-US"/>
              <a:pPr/>
              <a:t>72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EECED7-2224-2041-B33E-6051208E4935}" type="slidenum">
              <a:rPr lang="en-GB"/>
              <a:pPr/>
              <a:t>74</a:t>
            </a:fld>
            <a:endParaRPr lang="en-GB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C0C1F9-5B79-45A5-8A4E-3423C19B8AC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65700" cy="372427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9638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160C0-FF52-440B-858F-3F265F13A72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2FBB2-E1A4-4BC6-8197-68AB700422C8}" type="slidenum">
              <a:rPr lang="en-US"/>
              <a:pPr/>
              <a:t>11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6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5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85852" y="6543169"/>
            <a:ext cx="1233510" cy="22064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" name="Oval 8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7" name="Picture 12" descr="egee_bigger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97307-873B-4E85-9817-167624CC83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" name="Oval 8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7" name="Picture 12" descr="egee_bigger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AA691-D896-4542-98CE-9AA52C4AFA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" name="Oval 6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8" name="Picture 12" descr="egee_bigger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4C833-FB73-47BF-B1A6-5A81982837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Oval 8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10" name="Picture 12" descr="egee_bigger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3832-2E0F-446A-9CEC-D71D3F0F06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" name="Oval 8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6" name="Picture 12" descr="egee_bigger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E6E6-1BE9-4856-8DCF-DCA7261105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1200" smtClean="0">
                <a:solidFill>
                  <a:srgbClr val="3861A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US" sz="1200" kern="1200" dirty="0">
              <a:solidFill>
                <a:srgbClr val="3861A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ond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105400"/>
            <a:ext cx="9144000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55FF1690-B232-4757-AE02-AB7C7982EFB1}" type="slidenum">
              <a:rPr lang="en-US" sz="1400" i="1" kern="120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400" i="1" kern="1200">
              <a:solidFill>
                <a:prstClr val="white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8" descr="Logo CERN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318250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corn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62925" y="0"/>
            <a:ext cx="9810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5257800" y="6553200"/>
            <a:ext cx="3810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fr-FR" sz="1400" i="1" kern="120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La Grille de Calcul du LHC – février 2007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tabLst/>
              <a:defRPr smtClean="0"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1200" smtClean="0">
                <a:solidFill>
                  <a:srgbClr val="3861A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US" sz="1200" kern="1200">
              <a:solidFill>
                <a:srgbClr val="3861A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en-GB" kern="1200">
              <a:solidFill>
                <a:srgbClr val="E5E5F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en-GB" kern="1200">
              <a:solidFill>
                <a:srgbClr val="F4CE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en-GB" kern="1200">
              <a:solidFill>
                <a:srgbClr val="325FAF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EGEE-II INFSO-RI-031688</a:t>
            </a:r>
            <a:r>
              <a:rPr lang="en-GB" sz="1200" b="1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kern="120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600" b="1" kern="1200">
                <a:solidFill>
                  <a:srgbClr val="325FAF"/>
                </a:solidFill>
                <a:latin typeface="Arial" charset="0"/>
                <a:ea typeface="+mn-ea"/>
                <a:cs typeface="+mn-cs"/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200" kern="1200">
                <a:solidFill>
                  <a:srgbClr val="325FAF"/>
                </a:solidFill>
                <a:latin typeface="Verdana" pitchFamily="34" charset="0"/>
                <a:ea typeface="+mn-ea"/>
                <a:cs typeface="+mn-cs"/>
              </a:rPr>
              <a:t>EGEE and gLite are registered trademarks</a:t>
            </a:r>
            <a:r>
              <a:rPr lang="en-GB" kern="1200">
                <a:solidFill>
                  <a:srgbClr val="325FAF"/>
                </a:solidFill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1F1C48D-813B-48D7-8149-171FC35F82DE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6366" y="1600200"/>
            <a:ext cx="34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1100" y="1600200"/>
            <a:ext cx="34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9373" y="6549496"/>
            <a:ext cx="494826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675EB4B-079D-43EC-9030-8150C9640218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0A6BED8-FE49-4E9B-BD20-789B1026C58B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CA2B8CD-49F5-48C0-9D67-AD6C201E1789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8E6B51C-26B3-42EE-9A5E-29C130ADA9D5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CE06F8F-0F52-4702-A2AD-73ECF4C3F20B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4830B43-A2B9-4C9E-A2CC-CBF36E2113A2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8CB47D3-BBD9-4B04-B7F7-0E96532C903A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5E64FC3-9D53-43D3-9B86-52AD4ED44496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9F3FF2A-D47A-4E68-B8DD-9E9E65DE8C3D}" type="slidenum"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solidFill>
            <a:srgbClr val="3861A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827088" y="6538913"/>
            <a:ext cx="4049712" cy="31908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8" name="Rectangle 11"/>
          <p:cNvSpPr>
            <a:spLocks noChangeArrowheads="1"/>
          </p:cNvSpPr>
          <p:nvPr userDrawn="1"/>
        </p:nvSpPr>
        <p:spPr bwMode="auto">
          <a:xfrm>
            <a:off x="5327650" y="6553200"/>
            <a:ext cx="374015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r>
              <a:rPr lang="en-US" sz="1400" i="1" dirty="0">
                <a:solidFill>
                  <a:schemeClr val="bg1"/>
                </a:solidFill>
              </a:rPr>
              <a:t>The LHC Computing Grid – </a:t>
            </a:r>
            <a:r>
              <a:rPr lang="en-US" sz="1400" i="1" dirty="0" smtClean="0">
                <a:solidFill>
                  <a:schemeClr val="bg1"/>
                </a:solidFill>
              </a:rPr>
              <a:t>February</a:t>
            </a:r>
            <a:r>
              <a:rPr lang="en-US" sz="1400" i="1" baseline="0" dirty="0" smtClean="0">
                <a:solidFill>
                  <a:schemeClr val="bg1"/>
                </a:solidFill>
              </a:rPr>
              <a:t> </a:t>
            </a:r>
            <a:r>
              <a:rPr lang="en-US" sz="1400" i="1" dirty="0" smtClean="0">
                <a:solidFill>
                  <a:schemeClr val="bg1"/>
                </a:solidFill>
              </a:rPr>
              <a:t>2008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 smtClean="0"/>
            </a:lvl1pPr>
          </a:lstStyle>
          <a:p>
            <a:fld id="{C009696B-3DDA-9243-8ABF-D681327A886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F82B68-6F9B-8046-888C-E5C10B05EA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Markus Schulz, CERN, IT Department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D59205-1872-48B7-BBB9-4487CF7811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306638" y="6553200"/>
            <a:ext cx="6215062" cy="447675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Markus Schulz, CERN, IT Department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38150"/>
          </a:xfrm>
        </p:spPr>
        <p:txBody>
          <a:bodyPr/>
          <a:lstStyle>
            <a:lvl1pPr>
              <a:defRPr smtClean="0"/>
            </a:lvl1pPr>
          </a:lstStyle>
          <a:p>
            <a:fld id="{33E5C91F-51B2-6E45-BA4F-953743D9F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6076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524625"/>
            <a:ext cx="19812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1981200" cy="196850"/>
          </a:xfrm>
        </p:spPr>
        <p:txBody>
          <a:bodyPr/>
          <a:lstStyle>
            <a:lvl1pPr>
              <a:defRPr/>
            </a:lvl1pPr>
          </a:lstStyle>
          <a:p>
            <a:fld id="{C085DC01-7383-4F3F-A81B-C5C171CD83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pitchFamily="34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pitchFamily="34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11.jpeg"/><Relationship Id="rId10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52" y="1000108"/>
            <a:ext cx="7715304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9373" y="6549496"/>
            <a:ext cx="494826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43169"/>
            <a:ext cx="400024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fld id="{C46F241A-F268-4636-BE0A-7EA2EAC5E53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94286" y="0"/>
            <a:ext cx="7949714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6000792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0" y="6038040"/>
            <a:ext cx="1276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900" b="0" dirty="0">
                <a:solidFill>
                  <a:srgbClr val="3861AA"/>
                </a:solidFill>
                <a:latin typeface="Tahoma" pitchFamily="34" charset="0"/>
              </a:rPr>
              <a:t>www.cern.ch/it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1833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8C32DE76-45FB-4A55-8EF6-7BBBFAAE28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0" y="0"/>
            <a:ext cx="9140825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  <a:defRPr/>
            </a:pP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grpSp>
        <p:nvGrpSpPr>
          <p:cNvPr id="6152" name="Group 7"/>
          <p:cNvGrpSpPr>
            <a:grpSpLocks/>
          </p:cNvGrpSpPr>
          <p:nvPr userDrawn="1"/>
        </p:nvGrpSpPr>
        <p:grpSpPr bwMode="auto">
          <a:xfrm>
            <a:off x="0" y="0"/>
            <a:ext cx="2603500" cy="860425"/>
            <a:chOff x="0" y="0"/>
            <a:chExt cx="2603500" cy="860425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2133600" cy="838200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Oval 8"/>
            <p:cNvSpPr>
              <a:spLocks noChangeArrowheads="1"/>
            </p:cNvSpPr>
            <p:nvPr userDrawn="1"/>
          </p:nvSpPr>
          <p:spPr bwMode="auto">
            <a:xfrm>
              <a:off x="1716088" y="0"/>
              <a:ext cx="887412" cy="86042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6155" name="Picture 12" descr="egee_bigger"/>
            <p:cNvPicPr>
              <a:picLocks noChangeAspect="1" noChangeArrowheads="1"/>
            </p:cNvPicPr>
            <p:nvPr userDrawn="1"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7625" y="136525"/>
              <a:ext cx="2390775" cy="590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000108"/>
            <a:ext cx="8429684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80" y="6500834"/>
            <a:ext cx="123351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861AA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66" y="6500834"/>
            <a:ext cx="6143668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Markus Schulz, CERN, IT Department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00834"/>
            <a:ext cx="400024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fld id="{C46F241A-F268-4636-BE0A-7EA2EAC5E53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678661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000108"/>
            <a:ext cx="8429684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80" y="6500834"/>
            <a:ext cx="123351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66" y="6500834"/>
            <a:ext cx="6143668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00834"/>
            <a:ext cx="400024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C46F241A-F268-4636-BE0A-7EA2EAC5E53A}" type="slidenum">
              <a:rPr lang="en-GB" kern="1200" smtClean="0"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 dirty="0"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678661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3FEBE74F-921C-4444-889D-7B60840F62B7}" type="slidenum">
              <a:rPr lang="en-GB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en-GB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kern="1200">
              <a:solidFill>
                <a:srgbClr val="2B519A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247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0" y="6583363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fontAlgn="base">
              <a:spcBef>
                <a:spcPct val="5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200" b="1" kern="120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EGEE-II INFSO-RI-031688 </a:t>
            </a:r>
            <a:r>
              <a:rPr lang="en-GB" sz="1200" kern="1200">
                <a:solidFill>
                  <a:srgbClr val="2B519A"/>
                </a:solidFill>
                <a:latin typeface="Verdana" pitchFamily="34" charset="0"/>
                <a:ea typeface="+mn-ea"/>
                <a:cs typeface="+mn-cs"/>
              </a:rPr>
              <a:t> </a:t>
            </a:r>
          </a:p>
        </p:txBody>
      </p:sp>
      <p:pic>
        <p:nvPicPr>
          <p:cNvPr id="1037" name="Picture 17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eg"/><Relationship Id="rId5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Relationship Id="rId5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4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png"/><Relationship Id="rId5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jpe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jpeg"/><Relationship Id="rId5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24.xml"/><Relationship Id="rId24" Type="http://schemas.openxmlformats.org/officeDocument/2006/relationships/image" Target="../media/image59.jpeg"/><Relationship Id="rId25" Type="http://schemas.openxmlformats.org/officeDocument/2006/relationships/image" Target="../media/image60.jpeg"/><Relationship Id="rId8" Type="http://schemas.openxmlformats.org/officeDocument/2006/relationships/image" Target="../media/image43.jpeg"/><Relationship Id="rId13" Type="http://schemas.openxmlformats.org/officeDocument/2006/relationships/image" Target="../media/image48.png"/><Relationship Id="rId10" Type="http://schemas.openxmlformats.org/officeDocument/2006/relationships/image" Target="../media/image45.jpeg"/><Relationship Id="rId12" Type="http://schemas.openxmlformats.org/officeDocument/2006/relationships/image" Target="../media/image47.jpeg"/><Relationship Id="rId17" Type="http://schemas.openxmlformats.org/officeDocument/2006/relationships/image" Target="../media/image52.jpeg"/><Relationship Id="rId9" Type="http://schemas.openxmlformats.org/officeDocument/2006/relationships/image" Target="../media/image44.png"/><Relationship Id="rId18" Type="http://schemas.openxmlformats.org/officeDocument/2006/relationships/image" Target="../media/image53.jpeg"/><Relationship Id="rId3" Type="http://schemas.openxmlformats.org/officeDocument/2006/relationships/image" Target="../media/image38.png"/><Relationship Id="rId27" Type="http://schemas.openxmlformats.org/officeDocument/2006/relationships/image" Target="../media/image62.jpeg"/><Relationship Id="rId14" Type="http://schemas.openxmlformats.org/officeDocument/2006/relationships/image" Target="../media/image49.jpeg"/><Relationship Id="rId23" Type="http://schemas.openxmlformats.org/officeDocument/2006/relationships/image" Target="../media/image58.jpeg"/><Relationship Id="rId4" Type="http://schemas.openxmlformats.org/officeDocument/2006/relationships/image" Target="../media/image39.png"/><Relationship Id="rId28" Type="http://schemas.openxmlformats.org/officeDocument/2006/relationships/image" Target="../media/image63.jpeg"/><Relationship Id="rId26" Type="http://schemas.openxmlformats.org/officeDocument/2006/relationships/image" Target="../media/image61.jpeg"/><Relationship Id="rId11" Type="http://schemas.openxmlformats.org/officeDocument/2006/relationships/image" Target="../media/image46.png"/><Relationship Id="rId29" Type="http://schemas.openxmlformats.org/officeDocument/2006/relationships/hyperlink" Target="http://egee-technical.web.cern.ch/egee-technical/related-projects/list-projects.htm" TargetMode="External"/><Relationship Id="rId6" Type="http://schemas.openxmlformats.org/officeDocument/2006/relationships/image" Target="../media/image41.png"/><Relationship Id="rId16" Type="http://schemas.openxmlformats.org/officeDocument/2006/relationships/image" Target="../media/image51.jpe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9" Type="http://schemas.openxmlformats.org/officeDocument/2006/relationships/image" Target="../media/image54.png"/><Relationship Id="rId20" Type="http://schemas.openxmlformats.org/officeDocument/2006/relationships/image" Target="../media/image55.jpeg"/><Relationship Id="rId22" Type="http://schemas.openxmlformats.org/officeDocument/2006/relationships/image" Target="../media/image57.png"/><Relationship Id="rId21" Type="http://schemas.openxmlformats.org/officeDocument/2006/relationships/image" Target="../media/image56.jpeg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4" Type="http://schemas.openxmlformats.org/officeDocument/2006/relationships/image" Target="../media/image65.png"/><Relationship Id="rId10" Type="http://schemas.openxmlformats.org/officeDocument/2006/relationships/image" Target="../media/image70.png"/><Relationship Id="rId5" Type="http://schemas.openxmlformats.org/officeDocument/2006/relationships/image" Target="../media/image66.png"/><Relationship Id="rId7" Type="http://schemas.openxmlformats.org/officeDocument/2006/relationships/hyperlink" Target="http://www.opensciencegrid.org/" TargetMode="External"/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4.xml"/><Relationship Id="rId9" Type="http://schemas.openxmlformats.org/officeDocument/2006/relationships/image" Target="../media/image69.jpeg"/><Relationship Id="rId3" Type="http://schemas.openxmlformats.org/officeDocument/2006/relationships/image" Target="../media/image64.png"/><Relationship Id="rId6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Feuille_Microsoft_Excel_97_-_20041.xls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5.xml"/><Relationship Id="rId5" Type="http://schemas.openxmlformats.org/officeDocument/2006/relationships/oleObject" Target="../embeddings/Feuille_Microsoft_Excel_97_-_20042.xls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3.gi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hyperlink" Target="http://www.eu-egi.org/" TargetMode="Externa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4.png"/><Relationship Id="rId5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hyperlink" Target="http://www.cern.ch/lcg" TargetMode="External"/><Relationship Id="rId7" Type="http://schemas.openxmlformats.org/officeDocument/2006/relationships/hyperlink" Target="http://www.eu-egi.org/" TargetMode="External"/><Relationship Id="rId11" Type="http://schemas.openxmlformats.org/officeDocument/2006/relationships/hyperlink" Target="http://www.gridcafe.org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eu-egee.org/" TargetMode="External"/><Relationship Id="rId8" Type="http://schemas.openxmlformats.org/officeDocument/2006/relationships/image" Target="../media/image75.png"/><Relationship Id="rId13" Type="http://schemas.openxmlformats.org/officeDocument/2006/relationships/hyperlink" Target="http://www.eu-egee.org" TargetMode="External"/><Relationship Id="rId10" Type="http://schemas.openxmlformats.org/officeDocument/2006/relationships/image" Target="../media/image78.jpeg"/><Relationship Id="rId5" Type="http://schemas.openxmlformats.org/officeDocument/2006/relationships/image" Target="../media/image33.jpeg"/><Relationship Id="rId12" Type="http://schemas.openxmlformats.org/officeDocument/2006/relationships/image" Target="../media/image79.png"/><Relationship Id="rId2" Type="http://schemas.openxmlformats.org/officeDocument/2006/relationships/notesSlide" Target="../notesSlides/notesSlide18.xml"/><Relationship Id="rId9" Type="http://schemas.openxmlformats.org/officeDocument/2006/relationships/image" Target="../media/image77.png"/><Relationship Id="rId3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0.emf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image" Target="../media/image89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6.png"/><Relationship Id="rId5" Type="http://schemas.openxmlformats.org/officeDocument/2006/relationships/image" Target="../media/image8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3" Type="http://schemas.openxmlformats.org/officeDocument/2006/relationships/image" Target="../media/image9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3" Type="http://schemas.openxmlformats.org/officeDocument/2006/relationships/hyperlink" Target="http://www.glite.org/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9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4" Type="http://schemas.openxmlformats.org/officeDocument/2006/relationships/image" Target="../media/image98.png"/><Relationship Id="rId10" Type="http://schemas.openxmlformats.org/officeDocument/2006/relationships/image" Target="../media/image103.png"/><Relationship Id="rId5" Type="http://schemas.openxmlformats.org/officeDocument/2006/relationships/image" Target="../media/image99.png"/><Relationship Id="rId7" Type="http://schemas.openxmlformats.org/officeDocument/2006/relationships/image" Target="../media/image66.png"/><Relationship Id="rId11" Type="http://schemas.openxmlformats.org/officeDocument/2006/relationships/image" Target="../media/image104.png"/><Relationship Id="rId1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Relationship Id="rId9" Type="http://schemas.openxmlformats.org/officeDocument/2006/relationships/image" Target="../media/image102.png"/><Relationship Id="rId3" Type="http://schemas.openxmlformats.org/officeDocument/2006/relationships/image" Target="../media/image65.png"/><Relationship Id="rId6" Type="http://schemas.openxmlformats.org/officeDocument/2006/relationships/image" Target="../media/image10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3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Relationship Id="rId3" Type="http://schemas.openxmlformats.org/officeDocument/2006/relationships/image" Target="../media/image108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Relationship Id="rId3" Type="http://schemas.openxmlformats.org/officeDocument/2006/relationships/image" Target="../media/image110.png"/><Relationship Id="rId5" Type="http://schemas.openxmlformats.org/officeDocument/2006/relationships/image" Target="../media/image11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3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Pr_sentation_Microsoft_PowerPoint_97_-_2003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2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1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3" Type="http://schemas.openxmlformats.org/officeDocument/2006/relationships/hyperlink" Target="http://www.glite.org/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Feuille_Microsoft_Excel_97_-_20045.xls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Feuille_Microsoft_Excel_97_-_20044.xls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4" Type="http://schemas.openxmlformats.org/officeDocument/2006/relationships/image" Target="../media/image124.png"/><Relationship Id="rId5" Type="http://schemas.openxmlformats.org/officeDocument/2006/relationships/image" Target="../media/image125.png"/><Relationship Id="rId7" Type="http://schemas.openxmlformats.org/officeDocument/2006/relationships/image" Target="../media/image127.w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Relationship Id="rId9" Type="http://schemas.openxmlformats.org/officeDocument/2006/relationships/image" Target="../media/image129.png"/><Relationship Id="rId3" Type="http://schemas.openxmlformats.org/officeDocument/2006/relationships/image" Target="../media/image123.png"/><Relationship Id="rId6" Type="http://schemas.openxmlformats.org/officeDocument/2006/relationships/image" Target="../media/image126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4" Type="http://schemas.openxmlformats.org/officeDocument/2006/relationships/image" Target="../media/image124.png"/><Relationship Id="rId5" Type="http://schemas.openxmlformats.org/officeDocument/2006/relationships/image" Target="../media/image130.png"/><Relationship Id="rId7" Type="http://schemas.openxmlformats.org/officeDocument/2006/relationships/image" Target="../media/image127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3.png"/><Relationship Id="rId3" Type="http://schemas.openxmlformats.org/officeDocument/2006/relationships/image" Target="../media/image129.png"/><Relationship Id="rId6" Type="http://schemas.openxmlformats.org/officeDocument/2006/relationships/image" Target="../media/image131.png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png"/><Relationship Id="rId3" Type="http://schemas.openxmlformats.org/officeDocument/2006/relationships/image" Target="../media/image127.wmf"/><Relationship Id="rId5" Type="http://schemas.openxmlformats.org/officeDocument/2006/relationships/image" Target="../media/image133.wm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3" Type="http://schemas.openxmlformats.org/officeDocument/2006/relationships/image" Target="../media/image135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36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2.wmf"/><Relationship Id="rId4" Type="http://schemas.openxmlformats.org/officeDocument/2006/relationships/image" Target="../media/image138.wmf"/><Relationship Id="rId7" Type="http://schemas.openxmlformats.org/officeDocument/2006/relationships/oleObject" Target="../embeddings/oleObject3.bin"/><Relationship Id="rId11" Type="http://schemas.openxmlformats.org/officeDocument/2006/relationships/image" Target="../media/image139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.bin"/><Relationship Id="rId8" Type="http://schemas.openxmlformats.org/officeDocument/2006/relationships/oleObject" Target="../embeddings/oleObject4.bin"/><Relationship Id="rId13" Type="http://schemas.openxmlformats.org/officeDocument/2006/relationships/image" Target="../media/image141.wmf"/><Relationship Id="rId10" Type="http://schemas.openxmlformats.org/officeDocument/2006/relationships/oleObject" Target="../embeddings/oleObject6.bin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43.wmf"/><Relationship Id="rId12" Type="http://schemas.openxmlformats.org/officeDocument/2006/relationships/image" Target="../media/image140.wmf"/><Relationship Id="rId2" Type="http://schemas.openxmlformats.org/officeDocument/2006/relationships/slideLayout" Target="../slideLayouts/slideLayout5.xml"/><Relationship Id="rId9" Type="http://schemas.openxmlformats.org/officeDocument/2006/relationships/oleObject" Target="../embeddings/oleObject5.bin"/><Relationship Id="rId3" Type="http://schemas.openxmlformats.org/officeDocument/2006/relationships/notesSlide" Target="../notesSlides/notesSlide40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7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44.pdf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145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48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0.png"/><Relationship Id="rId3" Type="http://schemas.openxmlformats.org/officeDocument/2006/relationships/image" Target="../media/image151.png"/><Relationship Id="rId5" Type="http://schemas.openxmlformats.org/officeDocument/2006/relationships/image" Target="../media/image153.png"/></Relationships>
</file>

<file path=ppt/slides/_rels/slide6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54.png"/><Relationship Id="rId5" Type="http://schemas.openxmlformats.org/officeDocument/2006/relationships/image" Target="../media/image156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57.jpeg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15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3" Type="http://schemas.openxmlformats.org/officeDocument/2006/relationships/hyperlink" Target="http://proj-lcg-security.web.cern.ch/proj-lcg-security/docs/LCG_Security_Guide.asp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8.bin"/><Relationship Id="rId4" Type="http://schemas.openxmlformats.org/officeDocument/2006/relationships/image" Target="../media/image161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8.xml"/><Relationship Id="rId3" Type="http://schemas.openxmlformats.org/officeDocument/2006/relationships/notesSlide" Target="../notesSlides/notesSlide50.xml"/><Relationship Id="rId5" Type="http://schemas.openxmlformats.org/officeDocument/2006/relationships/oleObject" Target="../embeddings/oleObject7.bin"/></Relationships>
</file>

<file path=ppt/slides/_rels/slide73.xml.rels><?xml version="1.0" encoding="UTF-8" standalone="yes"?>
<Relationships xmlns="http://schemas.openxmlformats.org/package/2006/relationships"><Relationship Id="rId6" Type="http://schemas.openxmlformats.org/officeDocument/2006/relationships/hyperlink" Target="http://gridmap.cern.ch/" TargetMode="External"/><Relationship Id="rId4" Type="http://schemas.openxmlformats.org/officeDocument/2006/relationships/image" Target="../media/image16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1.jpeg"/><Relationship Id="rId5" Type="http://schemas.openxmlformats.org/officeDocument/2006/relationships/image" Target="../media/image163.png"/></Relationships>
</file>

<file path=ppt/slides/_rels/slide7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hyperlink" Target="http://gridview.cern.ch/GRIDVIEW/same_index.php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emf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7"/>
          <p:cNvSpPr>
            <a:spLocks noGrp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25603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5605" name="Picture 11" descr="RT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905000" y="1518674"/>
            <a:ext cx="5410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en-GB" sz="3200" b="1" dirty="0" smtClean="0">
                <a:solidFill>
                  <a:srgbClr val="FFFF00"/>
                </a:solidFill>
              </a:rPr>
              <a:t>World wide LHC Computing Grid</a:t>
            </a:r>
          </a:p>
          <a:p>
            <a:pPr algn="ctr">
              <a:lnSpc>
                <a:spcPct val="130000"/>
              </a:lnSpc>
            </a:pPr>
            <a:r>
              <a:rPr lang="en-GB" sz="3200" b="1" dirty="0" smtClean="0">
                <a:solidFill>
                  <a:srgbClr val="FFFF00"/>
                </a:solidFill>
              </a:rPr>
              <a:t>WLCG </a:t>
            </a:r>
            <a:endParaRPr lang="en-GB" sz="3200" b="1" i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43100" y="5183369"/>
            <a:ext cx="5257800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r>
              <a:rPr lang="en-GB" sz="2000" b="1" dirty="0" smtClean="0">
                <a:solidFill>
                  <a:srgbClr val="FFFF00"/>
                </a:solidFill>
              </a:rPr>
              <a:t> Markus Schulz</a:t>
            </a:r>
          </a:p>
          <a:p>
            <a:pPr algn="ctr">
              <a:lnSpc>
                <a:spcPct val="130000"/>
              </a:lnSpc>
            </a:pPr>
            <a:r>
              <a:rPr lang="en-GB" sz="2000" b="1" dirty="0" smtClean="0">
                <a:solidFill>
                  <a:srgbClr val="FFFF00"/>
                </a:solidFill>
              </a:rPr>
              <a:t>LCG Deployment </a:t>
            </a:r>
            <a:br>
              <a:rPr lang="en-GB" sz="2000" b="1" dirty="0" smtClean="0">
                <a:solidFill>
                  <a:srgbClr val="FFFF00"/>
                </a:solidFill>
              </a:rPr>
            </a:br>
            <a:r>
              <a:rPr lang="en-GB" sz="2000" b="1" dirty="0" smtClean="0">
                <a:solidFill>
                  <a:srgbClr val="FFFF00"/>
                </a:solidFill>
              </a:rPr>
              <a:t>14 January 2009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2785616"/>
            <a:ext cx="9144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53251" name="Picture 3" descr="http://osg-docdb.opensciencegrid.org/cgi-bin/RetrieveFile?docid=502&amp;extension=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762000"/>
            <a:ext cx="1371600" cy="694975"/>
          </a:xfrm>
          <a:prstGeom prst="rect">
            <a:avLst/>
          </a:prstGeom>
          <a:noFill/>
        </p:spPr>
      </p:pic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86600" y="0"/>
            <a:ext cx="2057400" cy="60960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152400"/>
            <a:ext cx="1907059" cy="76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i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2958" y="1343556"/>
            <a:ext cx="49911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LHC Computing Grid project (LCG)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idx="1"/>
          </p:nvPr>
        </p:nvSpPr>
        <p:spPr>
          <a:xfrm>
            <a:off x="1219200" y="533400"/>
            <a:ext cx="2971800" cy="6172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Dedicated 10Gbit links between T0 &amp; T1s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</a:pPr>
            <a:r>
              <a:rPr lang="en-GB" sz="2000" dirty="0" smtClean="0">
                <a:solidFill>
                  <a:srgbClr val="FF0000"/>
                </a:solidFill>
              </a:rPr>
              <a:t>Tier-0: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/>
              <a:t>Data acquisition &amp; initial processing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/>
              <a:t>Long-term data </a:t>
            </a:r>
            <a:r>
              <a:rPr lang="en-GB" sz="2000" dirty="0" err="1" smtClean="0"/>
              <a:t>curation</a:t>
            </a:r>
            <a:endParaRPr lang="en-GB" sz="2000" dirty="0" smtClean="0">
              <a:sym typeface="Wingdings" pitchFamily="2" charset="2"/>
            </a:endParaRP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/>
              <a:t>Distribution of data </a:t>
            </a:r>
            <a:r>
              <a:rPr lang="en-GB" sz="2000" dirty="0" err="1" smtClean="0">
                <a:sym typeface="Wingdings" pitchFamily="2" charset="2"/>
              </a:rPr>
              <a:t></a:t>
            </a:r>
            <a:r>
              <a:rPr lang="en-GB" sz="2000" dirty="0" smtClean="0"/>
              <a:t> Tier-1 centres</a:t>
            </a:r>
            <a:endParaRPr lang="en-GB" sz="2000" dirty="0" smtClean="0">
              <a:sym typeface="Wingdings" pitchFamily="2" charset="2"/>
            </a:endParaRPr>
          </a:p>
          <a:p>
            <a:pPr eaLnBrk="0" hangingPunct="0">
              <a:lnSpc>
                <a:spcPct val="80000"/>
              </a:lnSpc>
              <a:buClr>
                <a:srgbClr val="3861AA"/>
              </a:buClr>
            </a:pPr>
            <a:r>
              <a:rPr lang="en-GB" sz="2000" dirty="0" smtClean="0">
                <a:solidFill>
                  <a:srgbClr val="FF0000"/>
                </a:solidFill>
              </a:rPr>
              <a:t>Tier-1 (11):</a:t>
            </a:r>
            <a:endParaRPr lang="en-GB" sz="2000" dirty="0" smtClean="0"/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/>
              <a:t>Managed Grid Mass Storage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/>
              <a:t>Data-heavy analysis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>
                <a:sym typeface="Wingdings" pitchFamily="2" charset="2"/>
              </a:rPr>
              <a:t>National, regional support</a:t>
            </a:r>
          </a:p>
          <a:p>
            <a:pPr eaLnBrk="0" hangingPunct="0">
              <a:buClr>
                <a:srgbClr val="3861AA"/>
              </a:buClr>
            </a:pPr>
            <a:r>
              <a:rPr lang="en-GB" sz="2000" dirty="0" smtClean="0">
                <a:solidFill>
                  <a:srgbClr val="FF0000"/>
                </a:solidFill>
              </a:rPr>
              <a:t>Tier-2: ~200 in ~35 countries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>
                <a:sym typeface="Wingdings" pitchFamily="2" charset="2"/>
              </a:rPr>
              <a:t>Simulation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r>
              <a:rPr lang="en-GB" sz="2000" dirty="0" smtClean="0">
                <a:sym typeface="Wingdings" pitchFamily="2" charset="2"/>
              </a:rPr>
              <a:t>End-user analysis – batch and interactive</a:t>
            </a:r>
          </a:p>
          <a:p>
            <a:pPr eaLnBrk="0" hangingPunct="0">
              <a:lnSpc>
                <a:spcPct val="80000"/>
              </a:lnSpc>
              <a:buClr>
                <a:srgbClr val="3861AA"/>
              </a:buClr>
              <a:buFontTx/>
              <a:buChar char="•"/>
            </a:pPr>
            <a:endParaRPr lang="en-GB" sz="2000" dirty="0" smtClean="0"/>
          </a:p>
        </p:txBody>
      </p:sp>
      <p:pic>
        <p:nvPicPr>
          <p:cNvPr id="30725" name="Picture 10" descr="LCG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58674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>
          <a:xfrm>
            <a:off x="7315200" y="914400"/>
            <a:ext cx="1447800" cy="990600"/>
          </a:xfrm>
          <a:prstGeom prst="wedgeRectCallout">
            <a:avLst>
              <a:gd name="adj1" fmla="val -108437"/>
              <a:gd name="adj2" fmla="val 13404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Nordic Data GRID Facility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5482940" cy="838200"/>
          </a:xfrm>
        </p:spPr>
        <p:txBody>
          <a:bodyPr/>
          <a:lstStyle/>
          <a:p>
            <a:r>
              <a:rPr lang="en-GB" dirty="0"/>
              <a:t>LHC </a:t>
            </a:r>
            <a:r>
              <a:rPr lang="en-GB" dirty="0" smtClean="0"/>
              <a:t>DATA ANALYSIS</a:t>
            </a:r>
            <a:endParaRPr lang="en-US" dirty="0"/>
          </a:p>
        </p:txBody>
      </p:sp>
      <p:sp>
        <p:nvSpPr>
          <p:cNvPr id="189450" name="Text Box 10"/>
          <p:cNvSpPr txBox="1">
            <a:spLocks noChangeArrowheads="1"/>
          </p:cNvSpPr>
          <p:nvPr/>
        </p:nvSpPr>
        <p:spPr bwMode="auto">
          <a:xfrm>
            <a:off x="1219200" y="1066800"/>
            <a:ext cx="4049486" cy="5270597"/>
          </a:xfrm>
          <a:prstGeom prst="rect">
            <a:avLst/>
          </a:prstGeom>
          <a:solidFill>
            <a:schemeClr val="bg1">
              <a:alpha val="71001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Wingdings" charset="2"/>
              <a:buNone/>
            </a:pPr>
            <a:r>
              <a:rPr lang="en-GB" sz="2400" dirty="0" smtClean="0">
                <a:latin typeface="Calibri" pitchFamily="34" charset="0"/>
              </a:rPr>
              <a:t>HEP code key characteristics  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   modest memory requirements</a:t>
            </a:r>
          </a:p>
          <a:p>
            <a:pPr lvl="1"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2GB/job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   performs  well on PCs  </a:t>
            </a:r>
            <a:endParaRPr lang="en-GB" sz="2000" dirty="0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</a:rPr>
              <a:t>   independent events</a:t>
            </a:r>
            <a:br>
              <a:rPr lang="en-GB" sz="2000" dirty="0" smtClean="0">
                <a:latin typeface="Calibri" pitchFamily="34" charset="0"/>
              </a:rPr>
            </a:br>
            <a:r>
              <a:rPr lang="en-GB" sz="2000" dirty="0" smtClean="0">
                <a:latin typeface="Calibri" pitchFamily="34" charset="0"/>
              </a:rPr>
              <a:t>        </a:t>
            </a:r>
            <a:r>
              <a:rPr lang="en-GB" sz="2000" b="1" dirty="0" err="1" smtClean="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2000" b="1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</a:rPr>
              <a:t>trivial parallelism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</a:rPr>
              <a:t>   large data collections (TB </a:t>
            </a: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 PB)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   shared by very large user</a:t>
            </a:r>
            <a:br>
              <a:rPr lang="en-GB" sz="2000" dirty="0" smtClean="0">
                <a:latin typeface="Calibri" pitchFamily="34" charset="0"/>
                <a:sym typeface="Wingdings" pitchFamily="2" charset="2"/>
              </a:rPr>
            </a:br>
            <a:r>
              <a:rPr lang="en-GB" sz="2000" dirty="0" smtClean="0">
                <a:latin typeface="Calibri" pitchFamily="34" charset="0"/>
                <a:sym typeface="Wingdings" pitchFamily="2" charset="2"/>
              </a:rPr>
              <a:t>      collaborations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</a:pPr>
            <a:endParaRPr lang="en-GB" dirty="0" smtClean="0">
              <a:latin typeface="Calibri" pitchFamily="34" charset="0"/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Wingdings" charset="2"/>
              <a:buNone/>
            </a:pPr>
            <a:r>
              <a:rPr lang="en-GB" sz="2400" dirty="0" smtClean="0">
                <a:latin typeface="Calibri" pitchFamily="34" charset="0"/>
              </a:rPr>
              <a:t>For all four experiments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Calibri" pitchFamily="34" charset="0"/>
              </a:rPr>
              <a:t>   ~</a:t>
            </a:r>
            <a:r>
              <a:rPr lang="en-GB" sz="2000" dirty="0">
                <a:solidFill>
                  <a:srgbClr val="0070C0"/>
                </a:solidFill>
                <a:latin typeface="Calibri" pitchFamily="34" charset="0"/>
              </a:rPr>
              <a:t>15 </a:t>
            </a:r>
            <a:r>
              <a:rPr lang="en-GB" sz="2000" dirty="0" err="1">
                <a:solidFill>
                  <a:srgbClr val="0070C0"/>
                </a:solidFill>
                <a:latin typeface="Calibri" pitchFamily="34" charset="0"/>
              </a:rPr>
              <a:t>PetaBytes</a:t>
            </a:r>
            <a:r>
              <a:rPr lang="en-GB" sz="2000" dirty="0">
                <a:solidFill>
                  <a:srgbClr val="0070C0"/>
                </a:solidFill>
                <a:latin typeface="Calibri" pitchFamily="34" charset="0"/>
              </a:rPr>
              <a:t> per </a:t>
            </a:r>
            <a:r>
              <a:rPr lang="en-GB" sz="2000" dirty="0" smtClean="0">
                <a:solidFill>
                  <a:srgbClr val="0070C0"/>
                </a:solidFill>
                <a:latin typeface="Calibri" pitchFamily="34" charset="0"/>
              </a:rPr>
              <a:t>year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Calibri" pitchFamily="34" charset="0"/>
              </a:rPr>
              <a:t>   ~200K  processor cores 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  <a:latin typeface="Calibri" pitchFamily="34" charset="0"/>
              </a:rPr>
              <a:t>   &gt; 6,000 scientists &amp; engineers</a:t>
            </a:r>
            <a:endParaRPr lang="en-US" sz="20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0657" t="24282" r="40593" b="7382"/>
          <a:stretch>
            <a:fillRect/>
          </a:stretch>
        </p:blipFill>
        <p:spPr bwMode="auto">
          <a:xfrm>
            <a:off x="5105400" y="1315456"/>
            <a:ext cx="4038600" cy="5542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1" name="Straight Arrow Connector 20"/>
          <p:cNvCxnSpPr/>
          <p:nvPr/>
        </p:nvCxnSpPr>
        <p:spPr>
          <a:xfrm>
            <a:off x="10570464" y="323088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7163" cy="838200"/>
          </a:xfrm>
        </p:spPr>
        <p:txBody>
          <a:bodyPr/>
          <a:lstStyle/>
          <a:p>
            <a:pPr eaLnBrk="1" hangingPunct="1"/>
            <a:r>
              <a:rPr lang="en-GB" dirty="0"/>
              <a:t>LHC Computing </a:t>
            </a:r>
            <a:r>
              <a:rPr lang="en-GB" dirty="0" err="1">
                <a:sym typeface="Wingdings" charset="2"/>
              </a:rPr>
              <a:t></a:t>
            </a:r>
            <a:r>
              <a:rPr lang="en-GB" dirty="0">
                <a:sym typeface="Wingdings" charset="2"/>
              </a:rPr>
              <a:t> Multi-</a:t>
            </a:r>
            <a:r>
              <a:rPr lang="en-GB" dirty="0" smtClean="0">
                <a:sym typeface="Wingdings" charset="2"/>
              </a:rPr>
              <a:t>science</a:t>
            </a:r>
            <a:endParaRPr lang="en-US" dirty="0">
              <a:sym typeface="Wingdings" charset="2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371600"/>
            <a:ext cx="6288088" cy="51816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GB" dirty="0"/>
              <a:t>1999 - MONARC project 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ym typeface="Wingdings" charset="2"/>
              </a:rPr>
              <a:t>First LHC computing architecture – </a:t>
            </a:r>
            <a:r>
              <a:rPr lang="en-GB" sz="1800" dirty="0"/>
              <a:t>hierarchical</a:t>
            </a:r>
          </a:p>
          <a:p>
            <a:pPr lvl="1" eaLnBrk="1" hangingPunct="1">
              <a:lnSpc>
                <a:spcPct val="80000"/>
              </a:lnSpc>
              <a:buFont typeface="Wingdings" charset="2"/>
              <a:buNone/>
            </a:pPr>
            <a:r>
              <a:rPr lang="en-GB" sz="1800" dirty="0"/>
              <a:t>distributed model</a:t>
            </a:r>
          </a:p>
          <a:p>
            <a:pPr eaLnBrk="1" hangingPunct="1">
              <a:lnSpc>
                <a:spcPct val="80000"/>
              </a:lnSpc>
            </a:pPr>
            <a:r>
              <a:rPr lang="en-GB" dirty="0"/>
              <a:t>2000 – growing interest in grid technology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olidFill>
                  <a:srgbClr val="FF0000"/>
                </a:solidFill>
              </a:rPr>
              <a:t>HEP community </a:t>
            </a:r>
            <a:r>
              <a:rPr lang="en-GB" sz="1800" dirty="0"/>
              <a:t>main driver in launching the </a:t>
            </a:r>
            <a:r>
              <a:rPr lang="en-GB" sz="1800" dirty="0" err="1"/>
              <a:t>DataGrid</a:t>
            </a:r>
            <a:r>
              <a:rPr lang="en-GB" sz="1800" dirty="0"/>
              <a:t> project</a:t>
            </a:r>
          </a:p>
          <a:p>
            <a:pPr eaLnBrk="1" hangingPunct="1">
              <a:lnSpc>
                <a:spcPct val="80000"/>
              </a:lnSpc>
            </a:pPr>
            <a:r>
              <a:rPr lang="en-GB" dirty="0"/>
              <a:t>2001-2004 - EU </a:t>
            </a:r>
            <a:r>
              <a:rPr lang="en-GB" dirty="0" err="1"/>
              <a:t>DataGrid</a:t>
            </a:r>
            <a:r>
              <a:rPr lang="en-GB" dirty="0"/>
              <a:t> project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ym typeface="Wingdings" charset="2"/>
              </a:rPr>
              <a:t>middleware &amp; </a:t>
            </a:r>
            <a:r>
              <a:rPr lang="en-GB" sz="1800" dirty="0" err="1">
                <a:sym typeface="Wingdings" charset="2"/>
              </a:rPr>
              <a:t>testbed</a:t>
            </a:r>
            <a:r>
              <a:rPr lang="en-GB" sz="1800" dirty="0">
                <a:sym typeface="Wingdings" charset="2"/>
              </a:rPr>
              <a:t> for an operational grid</a:t>
            </a:r>
          </a:p>
          <a:p>
            <a:pPr eaLnBrk="1" hangingPunct="1">
              <a:lnSpc>
                <a:spcPct val="80000"/>
              </a:lnSpc>
            </a:pPr>
            <a:r>
              <a:rPr lang="en-GB" dirty="0"/>
              <a:t>2002-2005 – LHC Computing Grid – LCG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ym typeface="Wingdings" charset="2"/>
              </a:rPr>
              <a:t>deploying the results of </a:t>
            </a:r>
            <a:r>
              <a:rPr lang="en-GB" sz="1800" dirty="0" err="1">
                <a:sym typeface="Wingdings" charset="2"/>
              </a:rPr>
              <a:t>DataGrid</a:t>
            </a:r>
            <a:r>
              <a:rPr lang="en-GB" sz="1800" dirty="0">
                <a:sym typeface="Wingdings" charset="2"/>
              </a:rPr>
              <a:t> to provide </a:t>
            </a:r>
            <a:r>
              <a:rPr lang="en-GB" sz="1800" dirty="0" smtClean="0">
                <a:sym typeface="Wingdings" charset="2"/>
              </a:rPr>
              <a:t>a production </a:t>
            </a:r>
            <a:r>
              <a:rPr lang="en-GB" sz="1800" dirty="0">
                <a:sym typeface="Wingdings" charset="2"/>
              </a:rPr>
              <a:t>facility for LHC experiments </a:t>
            </a:r>
          </a:p>
          <a:p>
            <a:pPr eaLnBrk="1" hangingPunct="1">
              <a:lnSpc>
                <a:spcPct val="80000"/>
              </a:lnSpc>
            </a:pPr>
            <a:r>
              <a:rPr lang="en-GB" dirty="0">
                <a:sym typeface="Wingdings" charset="2"/>
              </a:rPr>
              <a:t>2004-2006 – EU EGEE project phase 1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ym typeface="Wingdings" charset="2"/>
              </a:rPr>
              <a:t>starts from the LCG grid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ym typeface="Wingdings" charset="2"/>
              </a:rPr>
              <a:t>shared production infrastructure</a:t>
            </a:r>
          </a:p>
          <a:p>
            <a:pPr lvl="1" eaLnBrk="1" hangingPunct="1">
              <a:lnSpc>
                <a:spcPct val="80000"/>
              </a:lnSpc>
            </a:pPr>
            <a:r>
              <a:rPr lang="en-GB" sz="1800" dirty="0">
                <a:solidFill>
                  <a:srgbClr val="FF0000"/>
                </a:solidFill>
                <a:sym typeface="Wingdings" charset="2"/>
              </a:rPr>
              <a:t>expanding to other communities and </a:t>
            </a:r>
            <a:r>
              <a:rPr lang="en-GB" sz="1800" dirty="0" smtClean="0">
                <a:solidFill>
                  <a:srgbClr val="FF0000"/>
                </a:solidFill>
                <a:sym typeface="Wingdings" charset="2"/>
              </a:rPr>
              <a:t>sciences</a:t>
            </a:r>
            <a:endParaRPr lang="en-GB" sz="2200" dirty="0" smtClean="0">
              <a:solidFill>
                <a:srgbClr val="FF0000"/>
              </a:solidFill>
              <a:sym typeface="Wingdings" charset="2"/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sym typeface="Wingdings" charset="2"/>
              </a:rPr>
              <a:t>2006-2008 – EU EGEE project phase 2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ym typeface="Wingdings" charset="2"/>
              </a:rPr>
              <a:t>expanding to other communities and sciences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FF0000"/>
                </a:solidFill>
                <a:sym typeface="Wingdings" charset="2"/>
              </a:rPr>
              <a:t>Scale and stability</a:t>
            </a:r>
          </a:p>
          <a:p>
            <a:pPr lvl="1">
              <a:lnSpc>
                <a:spcPct val="80000"/>
              </a:lnSpc>
            </a:pPr>
            <a:r>
              <a:rPr lang="en-GB" sz="1800" dirty="0" smtClean="0">
                <a:solidFill>
                  <a:srgbClr val="FF0000"/>
                </a:solidFill>
                <a:sym typeface="Wingdings" charset="2"/>
              </a:rPr>
              <a:t>Interoperations/Interoperabilit</a:t>
            </a:r>
            <a:r>
              <a:rPr lang="en-GB" sz="1800" dirty="0" smtClean="0">
                <a:sym typeface="Wingdings" charset="2"/>
              </a:rPr>
              <a:t>y</a:t>
            </a:r>
          </a:p>
          <a:p>
            <a:pPr>
              <a:lnSpc>
                <a:spcPct val="80000"/>
              </a:lnSpc>
            </a:pPr>
            <a:r>
              <a:rPr lang="en-GB" sz="3097" dirty="0" smtClean="0">
                <a:sym typeface="Wingdings" charset="2"/>
              </a:rPr>
              <a:t>2008-2010 – EU EGEE project phase 3</a:t>
            </a:r>
          </a:p>
          <a:p>
            <a:pPr lvl="1">
              <a:lnSpc>
                <a:spcPct val="80000"/>
              </a:lnSpc>
            </a:pPr>
            <a:r>
              <a:rPr lang="en-GB" sz="2323" dirty="0" smtClean="0">
                <a:sym typeface="Wingdings" charset="2"/>
              </a:rPr>
              <a:t>More communities</a:t>
            </a:r>
          </a:p>
          <a:p>
            <a:pPr lvl="1">
              <a:lnSpc>
                <a:spcPct val="80000"/>
              </a:lnSpc>
            </a:pPr>
            <a:r>
              <a:rPr lang="en-GB" sz="2323" dirty="0" smtClean="0">
                <a:solidFill>
                  <a:srgbClr val="FF0000"/>
                </a:solidFill>
                <a:sym typeface="Wingdings" charset="2"/>
              </a:rPr>
              <a:t>Efficient operations</a:t>
            </a:r>
          </a:p>
          <a:p>
            <a:pPr lvl="1">
              <a:lnSpc>
                <a:spcPct val="80000"/>
              </a:lnSpc>
            </a:pPr>
            <a:r>
              <a:rPr lang="en-GB" sz="2323" dirty="0" smtClean="0">
                <a:solidFill>
                  <a:srgbClr val="FF0000"/>
                </a:solidFill>
                <a:sym typeface="Wingdings" charset="2"/>
              </a:rPr>
              <a:t>Less central coordination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 lvl="1" eaLnBrk="1" hangingPunct="1">
              <a:lnSpc>
                <a:spcPct val="80000"/>
              </a:lnSpc>
            </a:pPr>
            <a:endParaRPr lang="en-US" sz="1800" dirty="0"/>
          </a:p>
        </p:txBody>
      </p:sp>
      <p:pic>
        <p:nvPicPr>
          <p:cNvPr id="173088" name="Picture 32" descr="DataGrid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9675" y="3097213"/>
            <a:ext cx="119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89" name="Picture 33" descr="EGEElogoN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9375" y="5302250"/>
            <a:ext cx="1001713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093" name="Picture 37" descr="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91450" y="4089400"/>
            <a:ext cx="796925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94" name="AutoShape 38"/>
          <p:cNvSpPr>
            <a:spLocks noChangeArrowheads="1"/>
          </p:cNvSpPr>
          <p:nvPr/>
        </p:nvSpPr>
        <p:spPr bwMode="auto">
          <a:xfrm>
            <a:off x="6884988" y="2816225"/>
            <a:ext cx="527050" cy="369888"/>
          </a:xfrm>
          <a:prstGeom prst="curvedRightArrow">
            <a:avLst>
              <a:gd name="adj1" fmla="val 20708"/>
              <a:gd name="adj2" fmla="val 95727"/>
              <a:gd name="adj3" fmla="val 28498"/>
            </a:avLst>
          </a:prstGeom>
          <a:solidFill>
            <a:schemeClr val="hlink"/>
          </a:soli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3096" name="AutoShape 40"/>
          <p:cNvSpPr>
            <a:spLocks noChangeArrowheads="1"/>
          </p:cNvSpPr>
          <p:nvPr/>
        </p:nvSpPr>
        <p:spPr bwMode="auto">
          <a:xfrm>
            <a:off x="6884988" y="3778250"/>
            <a:ext cx="527050" cy="369888"/>
          </a:xfrm>
          <a:prstGeom prst="curvedRightArrow">
            <a:avLst>
              <a:gd name="adj1" fmla="val 16171"/>
              <a:gd name="adj2" fmla="val 74736"/>
              <a:gd name="adj3" fmla="val 28498"/>
            </a:avLst>
          </a:prstGeom>
          <a:solidFill>
            <a:schemeClr val="hlink"/>
          </a:soli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3097" name="AutoShape 41"/>
          <p:cNvSpPr>
            <a:spLocks noChangeArrowheads="1"/>
          </p:cNvSpPr>
          <p:nvPr/>
        </p:nvSpPr>
        <p:spPr bwMode="auto">
          <a:xfrm>
            <a:off x="6884988" y="4959350"/>
            <a:ext cx="527050" cy="369888"/>
          </a:xfrm>
          <a:prstGeom prst="curvedRightArrow">
            <a:avLst>
              <a:gd name="adj1" fmla="val 14537"/>
              <a:gd name="adj2" fmla="val 67176"/>
              <a:gd name="adj3" fmla="val 28498"/>
            </a:avLst>
          </a:prstGeom>
          <a:solidFill>
            <a:schemeClr val="hlink"/>
          </a:soli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7321550" y="1504950"/>
            <a:ext cx="1504950" cy="1098550"/>
            <a:chOff x="4996" y="725"/>
            <a:chExt cx="1027" cy="692"/>
          </a:xfrm>
        </p:grpSpPr>
        <p:sp>
          <p:nvSpPr>
            <p:cNvPr id="33803" name="Line 6"/>
            <p:cNvSpPr>
              <a:spLocks noChangeShapeType="1"/>
            </p:cNvSpPr>
            <p:nvPr/>
          </p:nvSpPr>
          <p:spPr bwMode="auto">
            <a:xfrm flipH="1">
              <a:off x="5213" y="887"/>
              <a:ext cx="205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4" name="Line 7"/>
            <p:cNvSpPr>
              <a:spLocks noChangeShapeType="1"/>
            </p:cNvSpPr>
            <p:nvPr/>
          </p:nvSpPr>
          <p:spPr bwMode="auto">
            <a:xfrm flipH="1">
              <a:off x="5401" y="911"/>
              <a:ext cx="75" cy="2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5" name="Line 8"/>
            <p:cNvSpPr>
              <a:spLocks noChangeShapeType="1"/>
            </p:cNvSpPr>
            <p:nvPr/>
          </p:nvSpPr>
          <p:spPr bwMode="auto">
            <a:xfrm>
              <a:off x="5561" y="920"/>
              <a:ext cx="34" cy="1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6" name="Line 9"/>
            <p:cNvSpPr>
              <a:spLocks noChangeShapeType="1"/>
            </p:cNvSpPr>
            <p:nvPr/>
          </p:nvSpPr>
          <p:spPr bwMode="auto">
            <a:xfrm>
              <a:off x="5646" y="884"/>
              <a:ext cx="137" cy="1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7" name="Oval 10"/>
            <p:cNvSpPr>
              <a:spLocks noChangeArrowheads="1"/>
            </p:cNvSpPr>
            <p:nvPr/>
          </p:nvSpPr>
          <p:spPr bwMode="auto">
            <a:xfrm>
              <a:off x="5112" y="1064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8" name="Oval 11"/>
            <p:cNvSpPr>
              <a:spLocks noChangeArrowheads="1"/>
            </p:cNvSpPr>
            <p:nvPr/>
          </p:nvSpPr>
          <p:spPr bwMode="auto">
            <a:xfrm>
              <a:off x="5306" y="1127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9" name="Oval 12"/>
            <p:cNvSpPr>
              <a:spLocks noChangeArrowheads="1"/>
            </p:cNvSpPr>
            <p:nvPr/>
          </p:nvSpPr>
          <p:spPr bwMode="auto">
            <a:xfrm>
              <a:off x="5561" y="1097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0" name="Oval 13"/>
            <p:cNvSpPr>
              <a:spLocks noChangeArrowheads="1"/>
            </p:cNvSpPr>
            <p:nvPr/>
          </p:nvSpPr>
          <p:spPr bwMode="auto">
            <a:xfrm>
              <a:off x="5749" y="1040"/>
              <a:ext cx="15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H="1">
              <a:off x="5051" y="1135"/>
              <a:ext cx="88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H="1">
              <a:off x="5176" y="1138"/>
              <a:ext cx="14" cy="1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 flipH="1">
              <a:off x="5261" y="1207"/>
              <a:ext cx="89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>
              <a:off x="5408" y="1198"/>
              <a:ext cx="13" cy="1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H="1">
              <a:off x="5506" y="1160"/>
              <a:ext cx="89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 flipH="1">
              <a:off x="5659" y="1177"/>
              <a:ext cx="7" cy="1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7" name="Line 20"/>
            <p:cNvSpPr>
              <a:spLocks noChangeShapeType="1"/>
            </p:cNvSpPr>
            <p:nvPr/>
          </p:nvSpPr>
          <p:spPr bwMode="auto">
            <a:xfrm>
              <a:off x="5798" y="1120"/>
              <a:ext cx="14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>
              <a:off x="5877" y="1096"/>
              <a:ext cx="95" cy="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 flipH="1">
              <a:off x="5333" y="1211"/>
              <a:ext cx="48" cy="1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0" name="Oval 23"/>
            <p:cNvSpPr>
              <a:spLocks noChangeArrowheads="1"/>
            </p:cNvSpPr>
            <p:nvPr/>
          </p:nvSpPr>
          <p:spPr bwMode="auto">
            <a:xfrm>
              <a:off x="4996" y="1275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1" name="Oval 24"/>
            <p:cNvSpPr>
              <a:spLocks noChangeArrowheads="1"/>
            </p:cNvSpPr>
            <p:nvPr/>
          </p:nvSpPr>
          <p:spPr bwMode="auto">
            <a:xfrm>
              <a:off x="5102" y="1318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2" name="Oval 25"/>
            <p:cNvSpPr>
              <a:spLocks noChangeArrowheads="1"/>
            </p:cNvSpPr>
            <p:nvPr/>
          </p:nvSpPr>
          <p:spPr bwMode="auto">
            <a:xfrm>
              <a:off x="5227" y="1320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3" name="Oval 26"/>
            <p:cNvSpPr>
              <a:spLocks noChangeArrowheads="1"/>
            </p:cNvSpPr>
            <p:nvPr/>
          </p:nvSpPr>
          <p:spPr bwMode="auto">
            <a:xfrm>
              <a:off x="5298" y="1377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4" name="Oval 27"/>
            <p:cNvSpPr>
              <a:spLocks noChangeArrowheads="1"/>
            </p:cNvSpPr>
            <p:nvPr/>
          </p:nvSpPr>
          <p:spPr bwMode="auto">
            <a:xfrm>
              <a:off x="5370" y="1348"/>
              <a:ext cx="96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5" name="Oval 28"/>
            <p:cNvSpPr>
              <a:spLocks noChangeArrowheads="1"/>
            </p:cNvSpPr>
            <p:nvPr/>
          </p:nvSpPr>
          <p:spPr bwMode="auto">
            <a:xfrm>
              <a:off x="5489" y="1297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6" name="Oval 29"/>
            <p:cNvSpPr>
              <a:spLocks noChangeArrowheads="1"/>
            </p:cNvSpPr>
            <p:nvPr/>
          </p:nvSpPr>
          <p:spPr bwMode="auto">
            <a:xfrm>
              <a:off x="5601" y="1354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7" name="Oval 30"/>
            <p:cNvSpPr>
              <a:spLocks noChangeArrowheads="1"/>
            </p:cNvSpPr>
            <p:nvPr/>
          </p:nvSpPr>
          <p:spPr bwMode="auto">
            <a:xfrm>
              <a:off x="5782" y="1323"/>
              <a:ext cx="95" cy="40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8" name="Oval 31"/>
            <p:cNvSpPr>
              <a:spLocks noChangeArrowheads="1"/>
            </p:cNvSpPr>
            <p:nvPr/>
          </p:nvSpPr>
          <p:spPr bwMode="auto">
            <a:xfrm>
              <a:off x="5928" y="1293"/>
              <a:ext cx="95" cy="39"/>
            </a:xfrm>
            <a:prstGeom prst="ellipse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9" name="Oval 5"/>
            <p:cNvSpPr>
              <a:spLocks noChangeArrowheads="1"/>
            </p:cNvSpPr>
            <p:nvPr/>
          </p:nvSpPr>
          <p:spPr bwMode="auto">
            <a:xfrm>
              <a:off x="5277" y="725"/>
              <a:ext cx="445" cy="226"/>
            </a:xfrm>
            <a:prstGeom prst="ellipse">
              <a:avLst/>
            </a:prstGeom>
            <a:solidFill>
              <a:srgbClr val="FFFF99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GB" sz="1400"/>
                <a:t>CERN</a:t>
              </a:r>
              <a:endParaRPr lang="en-US" sz="14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3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3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3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3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3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3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3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30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3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3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73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3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730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7305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7305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7305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305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73059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7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94" grpId="0" animBg="1"/>
      <p:bldP spid="173096" grpId="0" animBg="1"/>
      <p:bldP spid="17309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914400"/>
            <a:ext cx="3530600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15250" cy="1071563"/>
          </a:xfrm>
        </p:spPr>
        <p:txBody>
          <a:bodyPr/>
          <a:lstStyle/>
          <a:p>
            <a:pPr eaLnBrk="1" hangingPunct="1"/>
            <a:r>
              <a:rPr lang="en-GB"/>
              <a:t>WLCG Collaboration</a:t>
            </a: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idx="1"/>
          </p:nvPr>
        </p:nvSpPr>
        <p:spPr>
          <a:xfrm>
            <a:off x="1295400" y="990600"/>
            <a:ext cx="8043863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000" dirty="0"/>
              <a:t>The Collaboration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4 LHC experiments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~250 computing centres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12 large centres </a:t>
            </a:r>
            <a:br>
              <a:rPr lang="en-GB" sz="1800" dirty="0"/>
            </a:br>
            <a:r>
              <a:rPr lang="en-GB" sz="1800" dirty="0"/>
              <a:t>       (Tier-0, Tier-1)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38 </a:t>
            </a:r>
            <a:r>
              <a:rPr lang="en-GB" sz="1800" i="1" dirty="0"/>
              <a:t>federations</a:t>
            </a:r>
            <a:r>
              <a:rPr lang="en-GB" sz="1800" dirty="0"/>
              <a:t> of smaller </a:t>
            </a:r>
            <a:br>
              <a:rPr lang="en-GB" sz="1800" dirty="0"/>
            </a:br>
            <a:r>
              <a:rPr lang="en-GB" sz="1800" dirty="0"/>
              <a:t>       “Tier-2” centres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Growing to ~40 countries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Grids</a:t>
            </a:r>
            <a:r>
              <a:rPr lang="en-GB" sz="1800" dirty="0">
                <a:solidFill>
                  <a:srgbClr val="FF0000"/>
                </a:solidFill>
              </a:rPr>
              <a:t>: EGEE, OSG, </a:t>
            </a:r>
            <a:r>
              <a:rPr lang="en-GB" sz="1800" dirty="0" err="1" smtClean="0">
                <a:solidFill>
                  <a:srgbClr val="FF0000"/>
                </a:solidFill>
              </a:rPr>
              <a:t>Nordugrid</a:t>
            </a:r>
            <a:r>
              <a:rPr lang="en-GB" sz="1800" dirty="0" smtClean="0">
                <a:solidFill>
                  <a:srgbClr val="FF0000"/>
                </a:solidFill>
              </a:rPr>
              <a:t> (NDGF)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/>
              <a:t>Technical Design Reports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WLCG, 4 Experiments: June 2005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/>
              <a:t>Memorandum of Understanding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Agreed in October 2005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/>
              <a:t>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5-year forward </a:t>
            </a:r>
            <a:r>
              <a:rPr lang="en-GB" sz="1800" dirty="0" smtClean="0"/>
              <a:t>look</a:t>
            </a:r>
          </a:p>
          <a:p>
            <a:pPr>
              <a:lnSpc>
                <a:spcPct val="90000"/>
              </a:lnSpc>
            </a:pPr>
            <a:r>
              <a:rPr lang="en-GB" sz="2200" dirty="0" smtClean="0"/>
              <a:t>Relies on EGEE and OSG </a:t>
            </a:r>
          </a:p>
          <a:p>
            <a:pPr lvl="1">
              <a:lnSpc>
                <a:spcPct val="90000"/>
              </a:lnSpc>
            </a:pPr>
            <a:r>
              <a:rPr lang="en-GB" sz="1800" dirty="0" smtClean="0"/>
              <a:t>and other regional efforts like NDGF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/>
          </a:p>
        </p:txBody>
      </p:sp>
      <p:pic>
        <p:nvPicPr>
          <p:cNvPr id="5" name="Picture 6" descr="osg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562600"/>
            <a:ext cx="1728788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EGEE_white_we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5715000"/>
            <a:ext cx="1332000" cy="7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9199" y="5715000"/>
            <a:ext cx="2288059" cy="838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7" descr="World-Map-involv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419600"/>
            <a:ext cx="39624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The EGEE project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838200"/>
            <a:ext cx="8493125" cy="5654675"/>
          </a:xfrm>
        </p:spPr>
        <p:txBody>
          <a:bodyPr/>
          <a:lstStyle/>
          <a:p>
            <a:pPr eaLnBrk="1" hangingPunct="1"/>
            <a:r>
              <a:rPr lang="en-GB" dirty="0" smtClean="0"/>
              <a:t>EGEE</a:t>
            </a:r>
          </a:p>
          <a:p>
            <a:pPr lvl="1" eaLnBrk="1" hangingPunct="1"/>
            <a:r>
              <a:rPr lang="en-GB" dirty="0" smtClean="0"/>
              <a:t>Started in April 2004, now in second phase with 91 partners in </a:t>
            </a:r>
            <a:r>
              <a:rPr lang="en-GB" dirty="0" smtClean="0"/>
              <a:t>35 </a:t>
            </a:r>
            <a:r>
              <a:rPr lang="en-GB" dirty="0" smtClean="0"/>
              <a:t>countries</a:t>
            </a:r>
          </a:p>
          <a:p>
            <a:pPr lvl="1" eaLnBrk="1" hangingPunct="1"/>
            <a:r>
              <a:rPr lang="en-GB" dirty="0" smtClean="0"/>
              <a:t>Now in it’s 3</a:t>
            </a:r>
            <a:r>
              <a:rPr lang="en-GB" baseline="30000" dirty="0" smtClean="0"/>
              <a:t>rd</a:t>
            </a:r>
            <a:r>
              <a:rPr lang="en-GB" dirty="0" smtClean="0"/>
              <a:t> phrase (2008-2010)</a:t>
            </a:r>
          </a:p>
          <a:p>
            <a:pPr lvl="1"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Objectives</a:t>
            </a:r>
          </a:p>
          <a:p>
            <a:pPr lvl="1" eaLnBrk="1" hangingPunct="1"/>
            <a:r>
              <a:rPr lang="en-GB" dirty="0" smtClean="0"/>
              <a:t>Large-scale, production-quality </a:t>
            </a:r>
            <a:br>
              <a:rPr lang="en-GB" dirty="0" smtClean="0"/>
            </a:br>
            <a:r>
              <a:rPr lang="en-GB" dirty="0" smtClean="0"/>
              <a:t>grid infrastructure for e-Science </a:t>
            </a:r>
          </a:p>
          <a:p>
            <a:pPr lvl="1" eaLnBrk="1" hangingPunct="1"/>
            <a:r>
              <a:rPr lang="en-GB" dirty="0" smtClean="0"/>
              <a:t>Attracting new resources and </a:t>
            </a:r>
            <a:br>
              <a:rPr lang="en-GB" dirty="0" smtClean="0"/>
            </a:br>
            <a:r>
              <a:rPr lang="en-GB" dirty="0" smtClean="0"/>
              <a:t>users from industry as well as</a:t>
            </a:r>
            <a:br>
              <a:rPr lang="en-GB" dirty="0" smtClean="0"/>
            </a:br>
            <a:r>
              <a:rPr lang="en-GB" dirty="0" smtClean="0"/>
              <a:t>science</a:t>
            </a:r>
          </a:p>
          <a:p>
            <a:pPr lvl="1" eaLnBrk="1" hangingPunct="1"/>
            <a:r>
              <a:rPr lang="en-GB" dirty="0" smtClean="0"/>
              <a:t>Maintain and further improve</a:t>
            </a:r>
            <a:br>
              <a:rPr lang="en-GB" dirty="0" smtClean="0"/>
            </a:br>
            <a:r>
              <a:rPr lang="en-GB" dirty="0" smtClean="0"/>
              <a:t>“gLite” Grid middleware</a:t>
            </a:r>
          </a:p>
        </p:txBody>
      </p:sp>
      <p:pic>
        <p:nvPicPr>
          <p:cNvPr id="37894" name="Picture 4" descr="z_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2590800"/>
            <a:ext cx="12033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5" descr="engineering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3200400"/>
            <a:ext cx="1209675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981200"/>
            <a:ext cx="1538288" cy="8778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0188" y="1431925"/>
            <a:ext cx="1593850" cy="541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806825"/>
            <a:ext cx="7842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15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Registered Collaborating Projects</a:t>
            </a:r>
            <a:endParaRPr lang="en-GB" sz="2800" smtClean="0"/>
          </a:p>
        </p:txBody>
      </p:sp>
      <p:pic>
        <p:nvPicPr>
          <p:cNvPr id="615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3776663"/>
            <a:ext cx="1089025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3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14775" y="1174750"/>
            <a:ext cx="957263" cy="454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4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87675" y="5876925"/>
            <a:ext cx="971550" cy="590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5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5229225"/>
            <a:ext cx="1230312" cy="52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6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43663" y="1079500"/>
            <a:ext cx="1223962" cy="404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7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27763" y="2133600"/>
            <a:ext cx="1203325" cy="469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58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40200" y="5924550"/>
            <a:ext cx="149860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731963" y="1838325"/>
            <a:ext cx="5303837" cy="3957638"/>
            <a:chOff x="1091" y="1158"/>
            <a:chExt cx="3341" cy="2493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1362" y="1158"/>
              <a:ext cx="2961" cy="2493"/>
              <a:chOff x="1960" y="583"/>
              <a:chExt cx="3683" cy="3551"/>
            </a:xfrm>
          </p:grpSpPr>
          <p:sp>
            <p:nvSpPr>
              <p:cNvPr id="6182" name="Oval 14"/>
              <p:cNvSpPr>
                <a:spLocks noChangeAspect="1" noChangeArrowheads="1"/>
              </p:cNvSpPr>
              <p:nvPr/>
            </p:nvSpPr>
            <p:spPr bwMode="auto">
              <a:xfrm>
                <a:off x="3547" y="2038"/>
                <a:ext cx="2096" cy="2096"/>
              </a:xfrm>
              <a:prstGeom prst="ellipse">
                <a:avLst/>
              </a:prstGeom>
              <a:solidFill>
                <a:schemeClr val="tx2">
                  <a:alpha val="14902"/>
                </a:schemeClr>
              </a:solidFill>
              <a:ln w="952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183" name="Oval 15"/>
              <p:cNvSpPr>
                <a:spLocks noChangeAspect="1" noChangeArrowheads="1"/>
              </p:cNvSpPr>
              <p:nvPr/>
            </p:nvSpPr>
            <p:spPr bwMode="auto">
              <a:xfrm>
                <a:off x="2799" y="583"/>
                <a:ext cx="2096" cy="2097"/>
              </a:xfrm>
              <a:prstGeom prst="ellipse">
                <a:avLst/>
              </a:prstGeom>
              <a:solidFill>
                <a:schemeClr val="tx2">
                  <a:alpha val="14902"/>
                </a:schemeClr>
              </a:solidFill>
              <a:ln w="952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184" name="Oval 16"/>
              <p:cNvSpPr>
                <a:spLocks noChangeAspect="1" noChangeArrowheads="1"/>
              </p:cNvSpPr>
              <p:nvPr/>
            </p:nvSpPr>
            <p:spPr bwMode="auto">
              <a:xfrm>
                <a:off x="1960" y="2020"/>
                <a:ext cx="2096" cy="2097"/>
              </a:xfrm>
              <a:prstGeom prst="ellipse">
                <a:avLst/>
              </a:prstGeom>
              <a:solidFill>
                <a:schemeClr val="tx2">
                  <a:alpha val="14902"/>
                </a:schemeClr>
              </a:solidFill>
              <a:ln w="9525" algn="ctr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6179" name="Text Box 17"/>
            <p:cNvSpPr txBox="1">
              <a:spLocks noChangeArrowheads="1"/>
            </p:cNvSpPr>
            <p:nvPr/>
          </p:nvSpPr>
          <p:spPr bwMode="auto">
            <a:xfrm>
              <a:off x="1091" y="2664"/>
              <a:ext cx="1819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Arial" charset="0"/>
                <a:buNone/>
              </a:pPr>
              <a:r>
                <a:rPr lang="en-US"/>
                <a:t>Applications</a:t>
              </a:r>
            </a:p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Wingdings" pitchFamily="2" charset="2"/>
                <a:buNone/>
              </a:pPr>
              <a:r>
                <a:rPr lang="en-US" sz="1200"/>
                <a:t>improved services for academia, industry and the public</a:t>
              </a:r>
            </a:p>
          </p:txBody>
        </p:sp>
        <p:sp>
          <p:nvSpPr>
            <p:cNvPr id="6180" name="Text Box 18"/>
            <p:cNvSpPr txBox="1">
              <a:spLocks noChangeArrowheads="1"/>
            </p:cNvSpPr>
            <p:nvPr/>
          </p:nvSpPr>
          <p:spPr bwMode="auto">
            <a:xfrm>
              <a:off x="2647" y="2656"/>
              <a:ext cx="178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Arial" charset="0"/>
                <a:buNone/>
              </a:pPr>
              <a:r>
                <a:rPr lang="en-US"/>
                <a:t>Support Actions</a:t>
              </a:r>
            </a:p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Wingdings" pitchFamily="2" charset="2"/>
                <a:buNone/>
              </a:pPr>
              <a:r>
                <a:rPr lang="en-US" sz="1200"/>
                <a:t>key complementary functions</a:t>
              </a:r>
              <a:endParaRPr lang="en-US"/>
            </a:p>
          </p:txBody>
        </p:sp>
        <p:sp>
          <p:nvSpPr>
            <p:cNvPr id="6181" name="Text Box 19"/>
            <p:cNvSpPr txBox="1">
              <a:spLocks noChangeArrowheads="1"/>
            </p:cNvSpPr>
            <p:nvPr/>
          </p:nvSpPr>
          <p:spPr bwMode="auto">
            <a:xfrm>
              <a:off x="1740" y="1501"/>
              <a:ext cx="1985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Arial" charset="0"/>
                <a:buNone/>
              </a:pPr>
              <a:r>
                <a:rPr lang="en-US"/>
                <a:t>Infrastructures</a:t>
              </a:r>
            </a:p>
            <a:p>
              <a:pPr marL="742950" indent="-285750" algn="ctr">
                <a:spcBef>
                  <a:spcPct val="50000"/>
                </a:spcBef>
                <a:buClr>
                  <a:srgbClr val="F1AF00"/>
                </a:buClr>
                <a:buFont typeface="Wingdings" pitchFamily="2" charset="2"/>
                <a:buNone/>
              </a:pPr>
              <a:r>
                <a:rPr lang="en-US" sz="1200"/>
                <a:t>geographical or thematic coverage</a:t>
              </a:r>
            </a:p>
          </p:txBody>
        </p:sp>
      </p:grpSp>
      <p:pic>
        <p:nvPicPr>
          <p:cNvPr id="6160" name="Picture 2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62850" y="4346575"/>
            <a:ext cx="1265238" cy="349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61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17613" y="3284538"/>
            <a:ext cx="1050925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62" name="Picture 22" descr="Assessgrid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40650" y="3068638"/>
            <a:ext cx="949325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23" descr="iceage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372225" y="5729288"/>
            <a:ext cx="62865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24" descr="ISSeG-Screen-quality-with-text-s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400925" y="5114925"/>
            <a:ext cx="9810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25" descr="CYCLOPS-Logo_2-s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956550" y="2133600"/>
            <a:ext cx="7858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26" descr="edutain_at_grid_600dpi_s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00113" y="1979613"/>
            <a:ext cx="1117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27" descr="g-eclipse_RGB_72dpi-s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79388" y="1125538"/>
            <a:ext cx="1944687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28" descr="IntEuGrid-logoi2g-s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227763" y="2781300"/>
            <a:ext cx="1223962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29" descr="Baltic-grid-logo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232025" y="2176463"/>
            <a:ext cx="755650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30" descr="bioinfogrid_logo_web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79388" y="4645025"/>
            <a:ext cx="1368425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31" descr="DEGREE-logo-s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908175" y="5805488"/>
            <a:ext cx="865188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32" descr="gridcc_logo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740650" y="5876925"/>
            <a:ext cx="12001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33" descr="logo-knowarc-s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555875" y="1125538"/>
            <a:ext cx="7191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4" name="Picture 34" descr="EGRID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179388" y="2708275"/>
            <a:ext cx="5445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5" name="Picture 35" descr="logoindiagrid-s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7380288" y="1582738"/>
            <a:ext cx="15113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6" descr="EASYLOGO"/>
          <p:cNvPicPr>
            <a:picLocks noChangeAspect="1" noChangeArrowheads="1"/>
          </p:cNvPicPr>
          <p:nvPr/>
        </p:nvPicPr>
        <p:blipFill>
          <a:blip r:embed="rId28"/>
          <a:srcRect r="-12984" b="13045"/>
          <a:stretch>
            <a:fillRect/>
          </a:stretch>
        </p:blipFill>
        <p:spPr bwMode="auto">
          <a:xfrm>
            <a:off x="179388" y="6021388"/>
            <a:ext cx="93662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7" name="Rectangle 37"/>
          <p:cNvSpPr>
            <a:spLocks noChangeArrowheads="1"/>
          </p:cNvSpPr>
          <p:nvPr/>
        </p:nvSpPr>
        <p:spPr bwMode="auto">
          <a:xfrm>
            <a:off x="4724400" y="792163"/>
            <a:ext cx="4297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25 projects have registered as of September 2007:</a:t>
            </a:r>
            <a:r>
              <a:rPr lang="en-US" sz="1200">
                <a:solidFill>
                  <a:srgbClr val="0000FF"/>
                </a:solidFill>
              </a:rPr>
              <a:t> </a:t>
            </a:r>
            <a:r>
              <a:rPr lang="en-US" sz="1200">
                <a:solidFill>
                  <a:srgbClr val="0000FF"/>
                </a:solidFill>
                <a:hlinkClick r:id="rId29"/>
              </a:rPr>
              <a:t>web page</a:t>
            </a:r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1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2971800" y="66675"/>
            <a:ext cx="6018213" cy="685800"/>
          </a:xfrm>
        </p:spPr>
        <p:txBody>
          <a:bodyPr/>
          <a:lstStyle/>
          <a:p>
            <a:pPr eaLnBrk="1" hangingPunct="1"/>
            <a:r>
              <a:rPr lang="en-US" sz="2400" smtClean="0"/>
              <a:t>Collaborating infrastructures</a:t>
            </a:r>
          </a:p>
        </p:txBody>
      </p:sp>
      <p:pic>
        <p:nvPicPr>
          <p:cNvPr id="15365" name="Picture 6" descr="\\cern.ch\dfs\Departments\IT\Projects\FP6\Projects\EGEE-II\NA2-dissemination Outreach &amp; Communication\Graphics\Promotional\RP\RP-slide-map-may0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3025" y="996950"/>
            <a:ext cx="6753225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tglogo-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895600"/>
            <a:ext cx="596900" cy="747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5367" name="Picture 5" descr="deisa_logo_we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810000"/>
            <a:ext cx="11461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6" descr="GEANT2 logo 72dpi RG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715000"/>
            <a:ext cx="11430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7" descr="Open Science Grid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905000"/>
            <a:ext cx="165735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8" descr="EGEElogoNEW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990600"/>
            <a:ext cx="1181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4622800"/>
            <a:ext cx="819150" cy="1092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12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Virtual Organizations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3194050"/>
          <a:ext cx="6477000" cy="3359150"/>
        </p:xfrm>
        <a:graphic>
          <a:graphicData uri="http://schemas.openxmlformats.org/presentationml/2006/ole">
            <p:oleObj spid="_x0000_s208898" name="Feuille de calcul" r:id="rId4" imgW="7315200" imgH="3797300" progId="Excel.Sheet.8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2743200" y="838200"/>
          <a:ext cx="6324600" cy="3273425"/>
        </p:xfrm>
        <a:graphic>
          <a:graphicData uri="http://schemas.openxmlformats.org/presentationml/2006/ole">
            <p:oleObj spid="_x0000_s208899" name="Feuille de calcul" r:id="rId5" imgW="7315200" imgH="3784600" progId="Excel.Sheet.8">
              <p:embed/>
            </p:oleObj>
          </a:graphicData>
        </a:graphic>
      </p:graphicFrame>
      <p:sp>
        <p:nvSpPr>
          <p:cNvPr id="2055" name="Text Box 5"/>
          <p:cNvSpPr txBox="1">
            <a:spLocks/>
          </p:cNvSpPr>
          <p:nvPr/>
        </p:nvSpPr>
        <p:spPr bwMode="auto">
          <a:xfrm>
            <a:off x="4724400" y="4267200"/>
            <a:ext cx="3276600" cy="941388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Total Users:  5034</a:t>
            </a:r>
            <a:b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</a:b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Affected People:  10200</a:t>
            </a:r>
            <a:b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</a:b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Median members per VO:  18</a:t>
            </a:r>
          </a:p>
        </p:txBody>
      </p:sp>
      <p:sp>
        <p:nvSpPr>
          <p:cNvPr id="2056" name="Text Box 6"/>
          <p:cNvSpPr txBox="1">
            <a:spLocks/>
          </p:cNvSpPr>
          <p:nvPr/>
        </p:nvSpPr>
        <p:spPr bwMode="auto">
          <a:xfrm>
            <a:off x="152400" y="1600200"/>
            <a:ext cx="2667000" cy="941388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Total VOs:  204</a:t>
            </a:r>
            <a:b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</a:b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Registered VOs: 116</a:t>
            </a:r>
            <a:b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</a:br>
            <a:r>
              <a:rPr lang="en-US">
                <a:solidFill>
                  <a:srgbClr val="2F5198"/>
                </a:solidFill>
                <a:cs typeface="Arial" charset="0"/>
                <a:sym typeface="Arial" charset="0"/>
              </a:rPr>
              <a:t>Median sites per VO: 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8"/>
          <p:cNvSpPr>
            <a:spLocks noChangeArrowheads="1"/>
          </p:cNvSpPr>
          <p:nvPr/>
        </p:nvSpPr>
        <p:spPr bwMode="auto">
          <a:xfrm>
            <a:off x="0" y="0"/>
            <a:ext cx="9144000" cy="6078538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  <p:pic>
        <p:nvPicPr>
          <p:cNvPr id="88066" name="Picture 6" descr="world128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5" y="715963"/>
            <a:ext cx="8972550" cy="560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Text Box 4"/>
          <p:cNvSpPr txBox="1">
            <a:spLocks noChangeArrowheads="1"/>
          </p:cNvSpPr>
          <p:nvPr/>
        </p:nvSpPr>
        <p:spPr bwMode="auto">
          <a:xfrm>
            <a:off x="0" y="1981200"/>
            <a:ext cx="25685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>
            <a:spAutoFit/>
          </a:bodyPr>
          <a:lstStyle/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Archeology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Astronomy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Astrophysics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Civil Protection</a:t>
            </a:r>
            <a:endParaRPr lang="en-GB" sz="1600" b="1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Comp. Chemistry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Earth Sciences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Finance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Fusion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Geophysics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High Energy Physics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Life Sciences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Multimedia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Material Sciences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…</a:t>
            </a:r>
            <a:endParaRPr lang="en-US" sz="1600" b="1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88068" name="Text Box 5"/>
          <p:cNvSpPr txBox="1">
            <a:spLocks noChangeArrowheads="1"/>
          </p:cNvSpPr>
          <p:nvPr/>
        </p:nvSpPr>
        <p:spPr bwMode="auto">
          <a:xfrm>
            <a:off x="7010400" y="3810000"/>
            <a:ext cx="195438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&gt;250 sites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48 countries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&gt;50,000 CPUs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&gt;20 </a:t>
            </a:r>
            <a:r>
              <a:rPr lang="en-US" sz="1600" b="1" kern="1200" dirty="0" err="1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PetaBytes</a:t>
            </a:r>
            <a:endParaRPr lang="en-US" sz="1600" b="1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&gt;10,000 users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&gt;200VOs</a:t>
            </a:r>
            <a:endParaRPr lang="en-US" sz="1600" b="1" kern="1200" dirty="0">
              <a:solidFill>
                <a:srgbClr val="FFFFFF"/>
              </a:solidFill>
              <a:latin typeface="Arial" charset="0"/>
              <a:ea typeface="+mn-ea"/>
              <a:cs typeface="+mn-cs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 smtClean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&gt;550,000 </a:t>
            </a:r>
            <a:r>
              <a:rPr lang="en-US" sz="1600" b="1" kern="1200" dirty="0">
                <a:solidFill>
                  <a:srgbClr val="FFFFFF"/>
                </a:solidFill>
                <a:latin typeface="Arial" charset="0"/>
                <a:ea typeface="+mn-ea"/>
                <a:cs typeface="+mn-cs"/>
              </a:rPr>
              <a:t>jobs/day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 kern="1200" smtClean="0">
                <a:solidFill>
                  <a:srgbClr val="2B519A"/>
                </a:solidFill>
                <a:latin typeface="Arial" charset="0"/>
                <a:ea typeface="+mn-ea"/>
                <a:cs typeface="+mn-cs"/>
              </a:rPr>
              <a:t>Markus Schulz, CERN, IT Department </a:t>
            </a:r>
            <a:endParaRPr lang="en-GB" sz="1200" b="1" kern="1200">
              <a:solidFill>
                <a:srgbClr val="2B519A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431" y="142875"/>
            <a:ext cx="6000750" cy="582613"/>
          </a:xfrm>
        </p:spPr>
        <p:txBody>
          <a:bodyPr/>
          <a:lstStyle/>
          <a:p>
            <a:r>
              <a:rPr lang="en-GB" dirty="0" smtClean="0"/>
              <a:t>Sustainability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04800" y="990600"/>
            <a:ext cx="8305800" cy="2809875"/>
          </a:xfrm>
        </p:spPr>
        <p:txBody>
          <a:bodyPr>
            <a:noAutofit/>
          </a:bodyPr>
          <a:lstStyle/>
          <a:p>
            <a:r>
              <a:rPr lang="en-GB" sz="2000" dirty="0" smtClean="0"/>
              <a:t>Need to prepare for permanent </a:t>
            </a:r>
            <a:r>
              <a:rPr lang="en-GB" sz="2000" dirty="0" smtClean="0">
                <a:solidFill>
                  <a:srgbClr val="FF0000"/>
                </a:solidFill>
              </a:rPr>
              <a:t>Grid infrastructure in Europe </a:t>
            </a:r>
            <a:r>
              <a:rPr lang="en-GB" sz="2000" dirty="0" smtClean="0">
                <a:solidFill>
                  <a:schemeClr val="tx2"/>
                </a:solidFill>
              </a:rPr>
              <a:t>and the world</a:t>
            </a:r>
          </a:p>
          <a:p>
            <a:r>
              <a:rPr lang="en-GB" sz="2000" dirty="0" smtClean="0"/>
              <a:t>Ensure a high quality of service for all user communities</a:t>
            </a:r>
          </a:p>
          <a:p>
            <a:r>
              <a:rPr lang="en-GB" sz="2000" dirty="0" smtClean="0"/>
              <a:t>Independent of short project funding cycles</a:t>
            </a:r>
          </a:p>
          <a:p>
            <a:r>
              <a:rPr lang="en-GB" sz="2000" dirty="0" smtClean="0"/>
              <a:t>Infrastructure managed in collaboration </a:t>
            </a:r>
            <a:br>
              <a:rPr lang="en-GB" sz="2000" dirty="0" smtClean="0"/>
            </a:br>
            <a:r>
              <a:rPr lang="en-GB" sz="2000" dirty="0" smtClean="0"/>
              <a:t>with National Grid Initiatives (</a:t>
            </a:r>
            <a:r>
              <a:rPr lang="en-GB" sz="2000" dirty="0" err="1" smtClean="0"/>
              <a:t>NGIs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European Grid Initiative (EGI)</a:t>
            </a:r>
          </a:p>
          <a:p>
            <a:r>
              <a:rPr lang="en-GB" sz="2000" dirty="0" smtClean="0"/>
              <a:t>Future of projects like OSG, </a:t>
            </a:r>
            <a:r>
              <a:rPr lang="en-GB" sz="2000" dirty="0" err="1" smtClean="0"/>
              <a:t>NorduGrid</a:t>
            </a:r>
            <a:r>
              <a:rPr lang="en-GB" sz="2000" dirty="0" smtClean="0"/>
              <a:t>, ... ?</a:t>
            </a:r>
          </a:p>
        </p:txBody>
      </p:sp>
      <p:pic>
        <p:nvPicPr>
          <p:cNvPr id="43013" name="Picture 5" descr="fig1-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10000"/>
            <a:ext cx="66913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7" descr="EGI Log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2286000"/>
            <a:ext cx="119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Outline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16870" y="1057917"/>
            <a:ext cx="4298130" cy="3631763"/>
          </a:xfr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LHC, </a:t>
            </a:r>
            <a:r>
              <a:rPr lang="en-GB" sz="2200" dirty="0" smtClean="0">
                <a:sym typeface="Wingdings" pitchFamily="2" charset="2"/>
              </a:rPr>
              <a:t>the computing challenge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Data rate,  computing , community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Grid Projects @ CERN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WLCG, EGEE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err="1" smtClean="0">
                <a:sym typeface="Wingdings" pitchFamily="2" charset="2"/>
              </a:rPr>
              <a:t>gLite</a:t>
            </a:r>
            <a:r>
              <a:rPr lang="en-GB" sz="2200" dirty="0" smtClean="0">
                <a:sym typeface="Wingdings" pitchFamily="2" charset="2"/>
              </a:rPr>
              <a:t> Middleware 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Code Base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Software life cycle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EGEE operations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Outlook and summary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  <p:pic>
        <p:nvPicPr>
          <p:cNvPr id="5" name="Picture 5" descr="Grid-Layer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55838"/>
            <a:ext cx="41544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Calibri" pitchFamily="34" charset="0"/>
              </a:rPr>
              <a:t>For more information: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285875" y="1000125"/>
            <a:ext cx="7715250" cy="5476875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5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87043" name="Footer Placeholder 3"/>
          <p:cNvSpPr txBox="1">
            <a:spLocks noGrp="1"/>
          </p:cNvSpPr>
          <p:nvPr/>
        </p:nvSpPr>
        <p:spPr bwMode="auto">
          <a:xfrm>
            <a:off x="827088" y="6597650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tabLst>
                <a:tab pos="8143875" algn="r"/>
              </a:tabLst>
            </a:pPr>
            <a:r>
              <a:rPr lang="en-US" sz="1400" i="1">
                <a:solidFill>
                  <a:schemeClr val="bg1"/>
                </a:solidFill>
              </a:rPr>
              <a:t>	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371600" y="1219200"/>
            <a:ext cx="1987550" cy="1530350"/>
            <a:chOff x="1524000" y="1752600"/>
            <a:chExt cx="1987550" cy="1530350"/>
          </a:xfrm>
        </p:grpSpPr>
        <p:pic>
          <p:nvPicPr>
            <p:cNvPr id="87056" name="Picture 4" descr="LCGlog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59781" y="1752600"/>
              <a:ext cx="915988" cy="992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57" name="Rectangle 9"/>
            <p:cNvSpPr>
              <a:spLocks noChangeArrowheads="1"/>
            </p:cNvSpPr>
            <p:nvPr/>
          </p:nvSpPr>
          <p:spPr bwMode="auto">
            <a:xfrm>
              <a:off x="1524000" y="2971800"/>
              <a:ext cx="19875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3861AA"/>
                </a:buClr>
              </a:pPr>
              <a:r>
                <a:rPr lang="en-GB" b="1">
                  <a:solidFill>
                    <a:srgbClr val="3861AA"/>
                  </a:solidFill>
                  <a:hlinkClick r:id="rId4"/>
                </a:rPr>
                <a:t>www.cern.ch/lcg</a:t>
              </a:r>
              <a:endParaRPr lang="en-GB" b="1">
                <a:solidFill>
                  <a:srgbClr val="3861AA"/>
                </a:solidFill>
              </a:endParaRP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3886200" y="1143000"/>
            <a:ext cx="2076450" cy="1530350"/>
            <a:chOff x="5638800" y="1187282"/>
            <a:chExt cx="2076450" cy="1530350"/>
          </a:xfrm>
        </p:grpSpPr>
        <p:pic>
          <p:nvPicPr>
            <p:cNvPr id="87054" name="Picture 7" descr="EGEE_white_web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95963" y="1187282"/>
              <a:ext cx="1762125" cy="105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55" name="Rectangle 10"/>
            <p:cNvSpPr>
              <a:spLocks noChangeArrowheads="1"/>
            </p:cNvSpPr>
            <p:nvPr/>
          </p:nvSpPr>
          <p:spPr bwMode="auto">
            <a:xfrm>
              <a:off x="5638800" y="2406482"/>
              <a:ext cx="20764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3861AA"/>
                </a:buClr>
              </a:pPr>
              <a:r>
                <a:rPr lang="en-GB" b="1">
                  <a:solidFill>
                    <a:srgbClr val="3861AA"/>
                  </a:solidFill>
                  <a:hlinkClick r:id="rId6"/>
                </a:rPr>
                <a:t>www.eu-egee.org</a:t>
              </a:r>
              <a:endParaRPr lang="en-GB" b="1">
                <a:solidFill>
                  <a:srgbClr val="3861AA"/>
                </a:solidFill>
              </a:endParaRP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619250" y="3849688"/>
            <a:ext cx="2012950" cy="996950"/>
            <a:chOff x="1371600" y="3962400"/>
            <a:chExt cx="2012950" cy="996950"/>
          </a:xfrm>
        </p:grpSpPr>
        <p:sp>
          <p:nvSpPr>
            <p:cNvPr id="87052" name="Rectangle 9"/>
            <p:cNvSpPr>
              <a:spLocks noChangeArrowheads="1"/>
            </p:cNvSpPr>
            <p:nvPr/>
          </p:nvSpPr>
          <p:spPr bwMode="auto">
            <a:xfrm>
              <a:off x="1371600" y="4648200"/>
              <a:ext cx="2012950" cy="31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3861AA"/>
                </a:buClr>
              </a:pPr>
              <a:r>
                <a:rPr lang="en-GB" b="1">
                  <a:solidFill>
                    <a:srgbClr val="3861AA"/>
                  </a:solidFill>
                  <a:hlinkClick r:id="rId7"/>
                </a:rPr>
                <a:t>www.eu-egi.org/</a:t>
              </a:r>
              <a:r>
                <a:rPr lang="en-GB" b="1">
                  <a:solidFill>
                    <a:srgbClr val="3861AA"/>
                  </a:solidFill>
                </a:rPr>
                <a:t> </a:t>
              </a:r>
            </a:p>
          </p:txBody>
        </p:sp>
        <p:pic>
          <p:nvPicPr>
            <p:cNvPr id="87053" name="Picture 7" descr="EGI Logo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788319" y="3962400"/>
              <a:ext cx="1190625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495800" y="3194050"/>
            <a:ext cx="4357688" cy="2244725"/>
            <a:chOff x="4405429" y="1571839"/>
            <a:chExt cx="4357571" cy="2245885"/>
          </a:xfrm>
        </p:grpSpPr>
        <p:pic>
          <p:nvPicPr>
            <p:cNvPr id="87049" name="Picture 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477000" y="1571839"/>
              <a:ext cx="2286000" cy="181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50" name="Picture 5" descr="GridTS-logo copy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405429" y="1695664"/>
              <a:ext cx="1752600" cy="156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51" name="Rectangle 9"/>
            <p:cNvSpPr>
              <a:spLocks noChangeArrowheads="1"/>
            </p:cNvSpPr>
            <p:nvPr/>
          </p:nvSpPr>
          <p:spPr bwMode="auto">
            <a:xfrm>
              <a:off x="5164234" y="3506414"/>
              <a:ext cx="2285939" cy="311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GB" b="1">
                  <a:hlinkClick r:id="rId11"/>
                </a:rPr>
                <a:t>www.gridcafe.org</a:t>
              </a:r>
              <a:endParaRPr lang="en-GB" b="1"/>
            </a:p>
          </p:txBody>
        </p:sp>
      </p:grpSp>
      <p:pic>
        <p:nvPicPr>
          <p:cNvPr id="87059" name="Picture 19" descr="osg_logo_4c_whit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77000" y="990600"/>
            <a:ext cx="1981200" cy="1317625"/>
          </a:xfrm>
          <a:prstGeom prst="rect">
            <a:avLst/>
          </a:prstGeom>
          <a:noFill/>
        </p:spPr>
      </p:pic>
      <p:sp>
        <p:nvSpPr>
          <p:cNvPr id="87060" name="Rectangle 20"/>
          <p:cNvSpPr>
            <a:spLocks noChangeArrowheads="1"/>
          </p:cNvSpPr>
          <p:nvPr/>
        </p:nvSpPr>
        <p:spPr bwMode="auto">
          <a:xfrm>
            <a:off x="6115050" y="2286000"/>
            <a:ext cx="302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3861AA"/>
                </a:solidFill>
                <a:hlinkClick r:id="rId13"/>
              </a:rPr>
              <a:t>www.opensciencegrid.org</a:t>
            </a:r>
            <a:endParaRPr lang="en-US" b="1">
              <a:solidFill>
                <a:srgbClr val="3861A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777163" cy="838200"/>
          </a:xfrm>
        </p:spPr>
        <p:txBody>
          <a:bodyPr/>
          <a:lstStyle/>
          <a:p>
            <a:pPr eaLnBrk="1" hangingPunct="1"/>
            <a:r>
              <a:rPr lang="en-GB" dirty="0" smtClean="0">
                <a:sym typeface="Wingdings" charset="2"/>
              </a:rPr>
              <a:t>WLCG  Usage</a:t>
            </a:r>
            <a:endParaRPr lang="en-US" dirty="0">
              <a:sym typeface="Wingdings" charset="2"/>
            </a:endParaRP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371600"/>
            <a:ext cx="6288088" cy="5181600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None/>
            </a:pP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838200"/>
            <a:ext cx="8639175" cy="2203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295400" y="3145290"/>
          <a:ext cx="6248400" cy="3712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228600"/>
            <a:ext cx="4375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LHC Computing Requirements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4953000" cy="838200"/>
          </a:xfrm>
        </p:spPr>
        <p:txBody>
          <a:bodyPr/>
          <a:lstStyle/>
          <a:p>
            <a:r>
              <a:rPr lang="en-GB" sz="2800" dirty="0" smtClean="0">
                <a:latin typeface="Comic Sans MS" charset="0"/>
              </a:rPr>
              <a:t> Grid Activity CPU Hours</a:t>
            </a:r>
            <a:endParaRPr lang="en-US" sz="2800" dirty="0">
              <a:latin typeface="Comic Sans MS" charset="0"/>
            </a:endParaRPr>
          </a:p>
        </p:txBody>
      </p:sp>
      <p:pic>
        <p:nvPicPr>
          <p:cNvPr id="12" name="Picture 11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0"/>
            <a:ext cx="1120140" cy="1120140"/>
          </a:xfrm>
          <a:prstGeom prst="rect">
            <a:avLst/>
          </a:prstGeom>
        </p:spPr>
      </p:pic>
      <p:pic>
        <p:nvPicPr>
          <p:cNvPr id="13" name="Picture 12" descr="Picture 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900" y="990600"/>
            <a:ext cx="7912100" cy="5638800"/>
          </a:xfrm>
          <a:prstGeom prst="rect">
            <a:avLst/>
          </a:prstGeom>
        </p:spPr>
      </p:pic>
      <p:sp>
        <p:nvSpPr>
          <p:cNvPr id="14" name="Rectangular Callout 13"/>
          <p:cNvSpPr/>
          <p:nvPr/>
        </p:nvSpPr>
        <p:spPr>
          <a:xfrm>
            <a:off x="3048000" y="1447800"/>
            <a:ext cx="2590800" cy="10668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380 Million kSpecInt2000 hours in 2008</a:t>
            </a:r>
          </a:p>
          <a:p>
            <a:pPr algn="ctr"/>
            <a:r>
              <a:rPr lang="en-US" dirty="0" smtClean="0"/>
              <a:t>26% non LHC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90600"/>
            <a:ext cx="7734300" cy="563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4953000" cy="838200"/>
          </a:xfrm>
        </p:spPr>
        <p:txBody>
          <a:bodyPr/>
          <a:lstStyle/>
          <a:p>
            <a:r>
              <a:rPr lang="en-GB" sz="2800" dirty="0" smtClean="0">
                <a:latin typeface="Comic Sans MS" charset="0"/>
              </a:rPr>
              <a:t> Grid Activity Jobs</a:t>
            </a:r>
            <a:endParaRPr lang="en-US" sz="2800" dirty="0">
              <a:latin typeface="Comic Sans MS" charset="0"/>
            </a:endParaRPr>
          </a:p>
        </p:txBody>
      </p:sp>
      <p:pic>
        <p:nvPicPr>
          <p:cNvPr id="12" name="Picture 11" descr="Picture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62000"/>
            <a:ext cx="1120140" cy="1120140"/>
          </a:xfrm>
          <a:prstGeom prst="rect">
            <a:avLst/>
          </a:prstGeom>
        </p:spPr>
      </p:pic>
      <p:sp>
        <p:nvSpPr>
          <p:cNvPr id="14" name="Rectangular Callout 13"/>
          <p:cNvSpPr/>
          <p:nvPr/>
        </p:nvSpPr>
        <p:spPr>
          <a:xfrm>
            <a:off x="1676400" y="1066800"/>
            <a:ext cx="2590800" cy="10668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150 Million Jobs in 2008</a:t>
            </a:r>
          </a:p>
          <a:p>
            <a:pPr algn="ctr"/>
            <a:r>
              <a:rPr lang="en-US" dirty="0" smtClean="0"/>
              <a:t>13% non LHC 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4800600" y="990600"/>
            <a:ext cx="2590800" cy="685800"/>
          </a:xfrm>
          <a:prstGeom prst="wedgeRectCallout">
            <a:avLst>
              <a:gd name="adj1" fmla="val 42893"/>
              <a:gd name="adj2" fmla="val 1180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600K Jobs/day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143000" y="1"/>
            <a:ext cx="8001000" cy="838200"/>
          </a:xfrm>
        </p:spPr>
        <p:txBody>
          <a:bodyPr/>
          <a:lstStyle/>
          <a:p>
            <a:pPr eaLnBrk="1" hangingPunct="1"/>
            <a:r>
              <a:rPr lang="en-GB" sz="2800" dirty="0" smtClean="0"/>
              <a:t>CPU Contributions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990600" y="4648200"/>
            <a:ext cx="3047999" cy="1600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sz="2000" dirty="0"/>
              <a:t>&gt; 85% of CPU Usage is external to </a:t>
            </a:r>
            <a:r>
              <a:rPr lang="en-GB" sz="2000" dirty="0" smtClean="0"/>
              <a:t>CERN</a:t>
            </a:r>
          </a:p>
          <a:p>
            <a:pPr eaLnBrk="1" hangingPunct="1"/>
            <a:r>
              <a:rPr lang="en-GB" sz="2000" dirty="0" smtClean="0"/>
              <a:t>Distribution</a:t>
            </a:r>
            <a:r>
              <a:rPr lang="en-GB" sz="2000" dirty="0" smtClean="0"/>
              <a:t> between T1s and T2s is </a:t>
            </a:r>
            <a:r>
              <a:rPr lang="en-GB" sz="2000" dirty="0" err="1" smtClean="0"/>
              <a:t>t</a:t>
            </a:r>
            <a:r>
              <a:rPr lang="en-GB" sz="2000" dirty="0" smtClean="0"/>
              <a:t> </a:t>
            </a:r>
            <a:r>
              <a:rPr lang="en-GB" sz="2000" dirty="0" smtClean="0"/>
              <a:t>ask </a:t>
            </a:r>
            <a:r>
              <a:rPr lang="en-GB" sz="2000" dirty="0" smtClean="0"/>
              <a:t>depending</a:t>
            </a:r>
            <a:endParaRPr lang="en-GB" sz="20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762000"/>
            <a:ext cx="4522092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276600"/>
            <a:ext cx="4643438" cy="320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ounded Rectangle 10"/>
          <p:cNvSpPr/>
          <p:nvPr/>
        </p:nvSpPr>
        <p:spPr>
          <a:xfrm>
            <a:off x="1447800" y="3276600"/>
            <a:ext cx="1338274" cy="57150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Tier </a:t>
            </a:r>
            <a:r>
              <a:rPr lang="en-GB" b="1" dirty="0" smtClean="0"/>
              <a:t>2s</a:t>
            </a:r>
            <a:endParaRPr lang="en-GB" b="1" dirty="0"/>
          </a:p>
        </p:txBody>
      </p:sp>
      <p:sp>
        <p:nvSpPr>
          <p:cNvPr id="12" name="Rectangular Callout 11"/>
          <p:cNvSpPr/>
          <p:nvPr/>
        </p:nvSpPr>
        <p:spPr>
          <a:xfrm>
            <a:off x="5943600" y="1524000"/>
            <a:ext cx="990600" cy="381000"/>
          </a:xfrm>
          <a:prstGeom prst="wedgeRectCallout">
            <a:avLst>
              <a:gd name="adj1" fmla="val -286218"/>
              <a:gd name="adj2" fmla="val 4458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NDGF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642225" cy="8382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omic Sans MS" charset="0"/>
              </a:rPr>
              <a:t>Data Transfers</a:t>
            </a:r>
            <a:endParaRPr lang="en-GB" sz="2800" dirty="0">
              <a:latin typeface="Comic Sans MS" charset="0"/>
            </a:endParaRPr>
          </a:p>
        </p:txBody>
      </p:sp>
      <p:pic>
        <p:nvPicPr>
          <p:cNvPr id="73733" name="Picture 14"/>
          <p:cNvPicPr>
            <a:picLocks noChangeAspect="1" noChangeArrowheads="1"/>
          </p:cNvPicPr>
          <p:nvPr/>
        </p:nvPicPr>
        <p:blipFill>
          <a:blip r:embed="rId3"/>
          <a:srcRect l="6250" t="57303" r="31250" b="14607"/>
          <a:stretch>
            <a:fillRect/>
          </a:stretch>
        </p:blipFill>
        <p:spPr bwMode="auto">
          <a:xfrm>
            <a:off x="0" y="5334000"/>
            <a:ext cx="1314634" cy="65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\\cern.ch\dfs\Users\i\ibird\Desktop\rates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071546"/>
            <a:ext cx="7924800" cy="1759917"/>
          </a:xfrm>
          <a:prstGeom prst="rect">
            <a:avLst/>
          </a:prstGeom>
          <a:noFill/>
        </p:spPr>
      </p:pic>
      <p:pic>
        <p:nvPicPr>
          <p:cNvPr id="8" name="Picture 3" descr="\\cern.ch\dfs\Users\i\ibird\Desktop\rates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2786058"/>
            <a:ext cx="7924800" cy="1610591"/>
          </a:xfrm>
          <a:prstGeom prst="rect">
            <a:avLst/>
          </a:prstGeom>
          <a:noFill/>
        </p:spPr>
      </p:pic>
      <p:pic>
        <p:nvPicPr>
          <p:cNvPr id="9" name="Picture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4357694"/>
            <a:ext cx="7924800" cy="1785950"/>
          </a:xfrm>
          <a:prstGeom prst="rect">
            <a:avLst/>
          </a:prstGeom>
          <a:noFill/>
        </p:spPr>
      </p:pic>
      <p:sp>
        <p:nvSpPr>
          <p:cNvPr id="10" name="Rectangular Callout 9"/>
          <p:cNvSpPr/>
          <p:nvPr/>
        </p:nvSpPr>
        <p:spPr>
          <a:xfrm>
            <a:off x="3962400" y="228600"/>
            <a:ext cx="2209800" cy="685800"/>
          </a:xfrm>
          <a:prstGeom prst="wedgeRectCallout">
            <a:avLst>
              <a:gd name="adj1" fmla="val -75431"/>
              <a:gd name="adj2" fmla="val 12361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2.8 </a:t>
            </a:r>
            <a:r>
              <a:rPr lang="en-US" dirty="0" err="1" smtClean="0"/>
              <a:t>Gbyte</a:t>
            </a:r>
            <a:r>
              <a:rPr lang="en-US" dirty="0" smtClean="0"/>
              <a:t>/sec</a:t>
            </a:r>
            <a:endParaRPr lang="en-US" dirty="0"/>
          </a:p>
        </p:txBody>
      </p:sp>
      <p:sp>
        <p:nvSpPr>
          <p:cNvPr id="11" name="Rectangular Callout 10"/>
          <p:cNvSpPr/>
          <p:nvPr/>
        </p:nvSpPr>
        <p:spPr>
          <a:xfrm>
            <a:off x="609600" y="2438400"/>
            <a:ext cx="2209800" cy="685800"/>
          </a:xfrm>
          <a:prstGeom prst="wedgeRectCallout">
            <a:avLst>
              <a:gd name="adj1" fmla="val 70546"/>
              <a:gd name="adj2" fmla="val -97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CERN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Sites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228600" y="4191000"/>
            <a:ext cx="1752600" cy="685800"/>
          </a:xfrm>
          <a:prstGeom prst="wedgeRectCallout">
            <a:avLst>
              <a:gd name="adj1" fmla="val 70546"/>
              <a:gd name="adj2" fmla="val -97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Sites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Sites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642225" cy="838200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omic Sans MS" charset="0"/>
              </a:rPr>
              <a:t>Site </a:t>
            </a:r>
            <a:r>
              <a:rPr lang="en-US" sz="2800" dirty="0" err="1" smtClean="0">
                <a:latin typeface="Comic Sans MS" charset="0"/>
                <a:sym typeface="Wingdings"/>
              </a:rPr>
              <a:t></a:t>
            </a:r>
            <a:r>
              <a:rPr lang="en-US" sz="2800" dirty="0" smtClean="0">
                <a:latin typeface="Comic Sans MS" charset="0"/>
                <a:sym typeface="Wingdings"/>
              </a:rPr>
              <a:t> Site </a:t>
            </a:r>
            <a:r>
              <a:rPr lang="en-GB" sz="2800" dirty="0" smtClean="0">
                <a:latin typeface="Comic Sans MS" charset="0"/>
              </a:rPr>
              <a:t>Data Transfers (CMS) </a:t>
            </a:r>
            <a:endParaRPr lang="en-GB" sz="2800" dirty="0">
              <a:latin typeface="Comic Sans MS" charset="0"/>
            </a:endParaRPr>
          </a:p>
        </p:txBody>
      </p:sp>
      <p:pic>
        <p:nvPicPr>
          <p:cNvPr id="13" name="Content Placeholder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4717"/>
          <a:stretch>
            <a:fillRect/>
          </a:stretch>
        </p:blipFill>
        <p:spPr bwMode="auto">
          <a:xfrm>
            <a:off x="1219200" y="1295399"/>
            <a:ext cx="7772400" cy="51054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ular Callout 3"/>
          <p:cNvSpPr/>
          <p:nvPr/>
        </p:nvSpPr>
        <p:spPr>
          <a:xfrm>
            <a:off x="5638800" y="914400"/>
            <a:ext cx="1905000" cy="609600"/>
          </a:xfrm>
          <a:prstGeom prst="wedgeRectCallout">
            <a:avLst>
              <a:gd name="adj1" fmla="val 47611"/>
              <a:gd name="adj2" fmla="val 19940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Many, many sites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Site Reliability</a:t>
            </a:r>
            <a:endParaRPr lang="en-US"/>
          </a:p>
        </p:txBody>
      </p:sp>
      <p:pic>
        <p:nvPicPr>
          <p:cNvPr id="17" name="Picture 1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6629400" cy="3019444"/>
          </a:xfrm>
          <a:prstGeom prst="rect">
            <a:avLst/>
          </a:prstGeom>
          <a:noFill/>
        </p:spPr>
      </p:pic>
      <p:pic>
        <p:nvPicPr>
          <p:cNvPr id="18" name="Picture 1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038600"/>
            <a:ext cx="594360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Grid Computing at CERN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16870" y="1057916"/>
            <a:ext cx="7498530" cy="5810823"/>
          </a:xfr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Core grid infrastructure services (~300 nodes)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CA, VOMS servers, monitoring hosts, information system, </a:t>
            </a:r>
            <a:r>
              <a:rPr lang="en-GB" sz="1800" dirty="0" err="1" smtClean="0">
                <a:sym typeface="Wingdings" pitchFamily="2" charset="2"/>
              </a:rPr>
              <a:t>testbeds</a:t>
            </a:r>
            <a:r>
              <a:rPr lang="en-GB" sz="1800" dirty="0" smtClean="0">
                <a:sym typeface="Wingdings" pitchFamily="2" charset="2"/>
              </a:rPr>
              <a:t>  </a:t>
            </a:r>
            <a:endParaRPr lang="en-GB" sz="1400" dirty="0" smtClean="0"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Grid Catalogues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Using ORACLE clusters as backend DB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20+ </a:t>
            </a:r>
            <a:r>
              <a:rPr lang="en-GB" sz="1800" dirty="0" smtClean="0">
                <a:sym typeface="Wingdings" pitchFamily="2" charset="2"/>
              </a:rPr>
              <a:t>instances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Workload management nodes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20+ WMS (different flavours, not all fully loaded)</a:t>
            </a:r>
            <a:endParaRPr lang="en-GB" sz="18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15+</a:t>
            </a:r>
            <a:r>
              <a:rPr lang="en-GB" sz="1800" dirty="0" smtClean="0">
                <a:sym typeface="Wingdings" pitchFamily="2" charset="2"/>
              </a:rPr>
              <a:t> </a:t>
            </a:r>
            <a:r>
              <a:rPr lang="en-GB" sz="1800" dirty="0" err="1" smtClean="0">
                <a:sym typeface="Wingdings" pitchFamily="2" charset="2"/>
              </a:rPr>
              <a:t>CEs</a:t>
            </a:r>
            <a:r>
              <a:rPr lang="en-GB" sz="1800" dirty="0" smtClean="0">
                <a:sym typeface="Wingdings" pitchFamily="2" charset="2"/>
              </a:rPr>
              <a:t> (for headroom)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Worker </a:t>
            </a:r>
            <a:r>
              <a:rPr lang="en-GB" sz="2200" dirty="0" smtClean="0">
                <a:sym typeface="Wingdings" pitchFamily="2" charset="2"/>
              </a:rPr>
              <a:t>Nodes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LSF managed cluster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16000 cores, currently adding 12000 cores (2GB/core)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We use node disks only as scratch space and for OS installation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Extensive use of fabric management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err="1" smtClean="0">
                <a:sym typeface="Wingdings" pitchFamily="2" charset="2"/>
              </a:rPr>
              <a:t>Quattor</a:t>
            </a:r>
            <a:r>
              <a:rPr lang="en-GB" sz="1800" dirty="0" smtClean="0">
                <a:sym typeface="Wingdings" pitchFamily="2" charset="2"/>
              </a:rPr>
              <a:t> for install and </a:t>
            </a:r>
            <a:r>
              <a:rPr lang="en-GB" sz="1800" dirty="0" err="1" smtClean="0">
                <a:sym typeface="Wingdings" pitchFamily="2" charset="2"/>
              </a:rPr>
              <a:t>config</a:t>
            </a:r>
            <a:r>
              <a:rPr lang="en-GB" sz="1800" dirty="0" smtClean="0">
                <a:sym typeface="Wingdings" pitchFamily="2" charset="2"/>
              </a:rPr>
              <a:t>, </a:t>
            </a:r>
            <a:r>
              <a:rPr lang="en-GB" sz="1800" dirty="0" err="1" smtClean="0">
                <a:sym typeface="Wingdings" pitchFamily="2" charset="2"/>
              </a:rPr>
              <a:t>Lemon+Leaf</a:t>
            </a:r>
            <a:r>
              <a:rPr lang="en-GB" sz="1800" dirty="0" smtClean="0">
                <a:sym typeface="Wingdings" pitchFamily="2" charset="2"/>
              </a:rPr>
              <a:t> for fabric monitoring</a:t>
            </a:r>
          </a:p>
          <a:p>
            <a:pPr lvl="1">
              <a:spcBef>
                <a:spcPct val="0"/>
              </a:spcBef>
              <a:spcAft>
                <a:spcPct val="30000"/>
              </a:spcAft>
              <a:buNone/>
            </a:pPr>
            <a:endParaRPr lang="en-GB" sz="1800" dirty="0" smtClean="0">
              <a:sym typeface="Wingdings" pitchFamily="2" charset="2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Atlas wide low 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288" y="979390"/>
            <a:ext cx="8243887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75600" y="142875"/>
            <a:ext cx="702945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+mj-lt"/>
              </a:rPr>
              <a:t>View of the ATLAS detector </a:t>
            </a:r>
            <a:r>
              <a:rPr lang="en-GB" sz="2700" dirty="0" smtClean="0">
                <a:solidFill>
                  <a:schemeClr val="bg1"/>
                </a:solidFill>
                <a:latin typeface="+mj-lt"/>
              </a:rPr>
              <a:t>(</a:t>
            </a:r>
            <a:r>
              <a:rPr lang="en-GB" sz="2700" dirty="0">
                <a:solidFill>
                  <a:schemeClr val="bg1"/>
                </a:solidFill>
                <a:latin typeface="+mj-lt"/>
              </a:rPr>
              <a:t>under construction)</a:t>
            </a: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552450" y="992090"/>
            <a:ext cx="8137525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r>
              <a:rPr lang="en-GB" sz="3600" b="1">
                <a:solidFill>
                  <a:srgbClr val="FFFF00"/>
                </a:solidFill>
              </a:rPr>
              <a:t>150 million sensors deliver data …</a:t>
            </a:r>
          </a:p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r>
              <a:rPr lang="en-GB" sz="3600" b="1">
                <a:solidFill>
                  <a:srgbClr val="FFFF00"/>
                </a:solidFill>
              </a:rPr>
              <a:t/>
            </a:r>
            <a:br>
              <a:rPr lang="en-GB" sz="3600" b="1">
                <a:solidFill>
                  <a:srgbClr val="FFFF00"/>
                </a:solidFill>
              </a:rPr>
            </a:br>
            <a:r>
              <a:rPr lang="en-GB" sz="3600" b="1">
                <a:solidFill>
                  <a:srgbClr val="FFFF00"/>
                </a:solidFill>
              </a:rPr>
              <a:t>… 40 million times per second</a:t>
            </a:r>
          </a:p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endParaRPr lang="en-GB" sz="3600" b="1">
              <a:solidFill>
                <a:srgbClr val="FFFF00"/>
              </a:solidFill>
            </a:endParaRPr>
          </a:p>
          <a:p>
            <a:pPr algn="ctr"/>
            <a:endParaRPr lang="en-GB" sz="36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Grid Computing at CERN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416870" y="1057916"/>
            <a:ext cx="7498530" cy="5693866"/>
          </a:xfr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Storage (CASTOR-2)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Disk caches : 5 </a:t>
            </a:r>
            <a:r>
              <a:rPr lang="en-GB" sz="1800" dirty="0" err="1" smtClean="0">
                <a:sym typeface="Wingdings" pitchFamily="2" charset="2"/>
              </a:rPr>
              <a:t>Pbyte</a:t>
            </a:r>
            <a:r>
              <a:rPr lang="en-GB" sz="1800" dirty="0" smtClean="0">
                <a:sym typeface="Wingdings" pitchFamily="2" charset="2"/>
              </a:rPr>
              <a:t> (20k disks) mid 2008 additional 12k disks (16 PB)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Linux boxes with RAID disks</a:t>
            </a:r>
            <a:endParaRPr lang="en-GB" sz="1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Tape storage: 18 PB (~30k </a:t>
            </a:r>
            <a:r>
              <a:rPr lang="en-GB" sz="1800" dirty="0" err="1" smtClean="0">
                <a:sym typeface="Wingdings" pitchFamily="2" charset="2"/>
              </a:rPr>
              <a:t>cartidges</a:t>
            </a:r>
            <a:r>
              <a:rPr lang="en-GB" sz="1800" dirty="0" smtClean="0">
                <a:sym typeface="Wingdings" pitchFamily="2" charset="2"/>
              </a:rPr>
              <a:t>) 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We have to add 10 PB this year ( the robots can be extended)</a:t>
            </a:r>
          </a:p>
          <a:p>
            <a:pPr lvl="2">
              <a:spcBef>
                <a:spcPct val="0"/>
              </a:spcBef>
              <a:spcAft>
                <a:spcPct val="30000"/>
              </a:spcAft>
            </a:pPr>
            <a:r>
              <a:rPr lang="en-GB" sz="1400" dirty="0" smtClean="0">
                <a:sym typeface="Wingdings" pitchFamily="2" charset="2"/>
              </a:rPr>
              <a:t>700GB/cartridge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1800" dirty="0" smtClean="0">
                <a:sym typeface="Wingdings" pitchFamily="2" charset="2"/>
              </a:rPr>
              <a:t>Why tapes?</a:t>
            </a:r>
          </a:p>
          <a:p>
            <a:pPr lvl="2">
              <a:spcBef>
                <a:spcPct val="0"/>
              </a:spcBef>
              <a:spcAft>
                <a:spcPct val="30000"/>
              </a:spcAft>
            </a:pPr>
            <a:r>
              <a:rPr lang="en-GB" sz="1400" dirty="0" smtClean="0">
                <a:sym typeface="Wingdings" pitchFamily="2" charset="2"/>
              </a:rPr>
              <a:t>still 3 times lower system costs</a:t>
            </a:r>
          </a:p>
          <a:p>
            <a:pPr lvl="2">
              <a:spcBef>
                <a:spcPct val="0"/>
              </a:spcBef>
              <a:spcAft>
                <a:spcPct val="30000"/>
              </a:spcAft>
            </a:pPr>
            <a:r>
              <a:rPr lang="en-GB" sz="1400" dirty="0" smtClean="0">
                <a:sym typeface="Wingdings" pitchFamily="2" charset="2"/>
              </a:rPr>
              <a:t>long time stability is well understood</a:t>
            </a:r>
          </a:p>
          <a:p>
            <a:pPr lvl="2">
              <a:spcBef>
                <a:spcPct val="0"/>
              </a:spcBef>
              <a:spcAft>
                <a:spcPct val="30000"/>
              </a:spcAft>
            </a:pPr>
            <a:r>
              <a:rPr lang="en-GB" sz="1400" dirty="0" smtClean="0">
                <a:sym typeface="Wingdings" pitchFamily="2" charset="2"/>
              </a:rPr>
              <a:t>The gap is closing   </a:t>
            </a:r>
          </a:p>
          <a:p>
            <a:pPr>
              <a:spcBef>
                <a:spcPct val="0"/>
              </a:spcBef>
              <a:spcAft>
                <a:spcPct val="30000"/>
              </a:spcAft>
            </a:pPr>
            <a:r>
              <a:rPr lang="en-GB" sz="2600" dirty="0" smtClean="0">
                <a:sym typeface="Wingdings" pitchFamily="2" charset="2"/>
              </a:rPr>
              <a:t>Networking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T0 -&gt; T1 dedicated 10Gbit links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CIXP Internet exchange point for links to T2</a:t>
            </a:r>
          </a:p>
          <a:p>
            <a:pPr lvl="1">
              <a:spcBef>
                <a:spcPct val="0"/>
              </a:spcBef>
              <a:spcAft>
                <a:spcPct val="30000"/>
              </a:spcAft>
            </a:pPr>
            <a:r>
              <a:rPr lang="en-GB" sz="2200" dirty="0" smtClean="0">
                <a:sym typeface="Wingdings" pitchFamily="2" charset="2"/>
              </a:rPr>
              <a:t>Internal: 10Gbit infrastructure	</a:t>
            </a:r>
          </a:p>
          <a:p>
            <a:pPr>
              <a:spcBef>
                <a:spcPct val="0"/>
              </a:spcBef>
              <a:spcAft>
                <a:spcPct val="30000"/>
              </a:spcAft>
              <a:buNone/>
            </a:pPr>
            <a:endParaRPr lang="en-GB" sz="2600" dirty="0" smtClean="0">
              <a:sym typeface="Wingdings" pitchFamily="2" charset="2"/>
            </a:endParaRPr>
          </a:p>
          <a:p>
            <a:pPr>
              <a:spcBef>
                <a:spcPct val="0"/>
              </a:spcBef>
              <a:spcAft>
                <a:spcPct val="30000"/>
              </a:spcAft>
              <a:buNone/>
            </a:pPr>
            <a:endParaRPr lang="en-GB" sz="2200" dirty="0" smtClean="0">
              <a:sym typeface="Wingdings" pitchFamily="2" charset="2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pic>
        <p:nvPicPr>
          <p:cNvPr id="885762" name="Picture 2" descr="gLite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7808976" cy="4864608"/>
          </a:xfrm>
          <a:prstGeom prst="rect">
            <a:avLst/>
          </a:prstGeom>
          <a:noFill/>
        </p:spPr>
      </p:pic>
      <p:sp>
        <p:nvSpPr>
          <p:cNvPr id="885763" name="Rectangle 3"/>
          <p:cNvSpPr>
            <a:spLocks noChangeArrowheads="1"/>
          </p:cNvSpPr>
          <p:nvPr/>
        </p:nvSpPr>
        <p:spPr bwMode="auto">
          <a:xfrm>
            <a:off x="0" y="6134100"/>
            <a:ext cx="16795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b="1">
                <a:hlinkClick r:id="rId3"/>
              </a:rPr>
              <a:t>www.glite.org</a:t>
            </a:r>
            <a:endParaRPr lang="en-US" b="1"/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1295400" y="0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8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85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76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gLite Middleware Distribution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995363"/>
            <a:ext cx="5000625" cy="5386387"/>
          </a:xfrm>
        </p:spPr>
        <p:txBody>
          <a:bodyPr/>
          <a:lstStyle/>
          <a:p>
            <a:r>
              <a:rPr lang="en-US" sz="2000" dirty="0"/>
              <a:t>Combines components from different providers</a:t>
            </a:r>
          </a:p>
          <a:p>
            <a:pPr lvl="1"/>
            <a:r>
              <a:rPr lang="en-US" sz="1900" dirty="0"/>
              <a:t>Condor and </a:t>
            </a:r>
            <a:r>
              <a:rPr lang="en-US" sz="1900" dirty="0" err="1"/>
              <a:t>Globus</a:t>
            </a:r>
            <a:r>
              <a:rPr lang="en-US" sz="1900" dirty="0"/>
              <a:t> (via VDT)</a:t>
            </a:r>
          </a:p>
          <a:p>
            <a:pPr lvl="1"/>
            <a:r>
              <a:rPr lang="en-US" sz="1900" dirty="0"/>
              <a:t>LCG</a:t>
            </a:r>
          </a:p>
          <a:p>
            <a:pPr lvl="1"/>
            <a:r>
              <a:rPr lang="en-US" sz="1900" dirty="0"/>
              <a:t>EDG/EGEE</a:t>
            </a:r>
          </a:p>
          <a:p>
            <a:pPr lvl="1"/>
            <a:r>
              <a:rPr lang="en-US" sz="1900" dirty="0"/>
              <a:t>Others</a:t>
            </a:r>
          </a:p>
          <a:p>
            <a:r>
              <a:rPr lang="en-US" sz="2000" dirty="0"/>
              <a:t>After prototyping phases in 2004 and 2005 convergence with LCG-2 distribution reached in May 2006</a:t>
            </a:r>
          </a:p>
          <a:p>
            <a:pPr lvl="1"/>
            <a:r>
              <a:rPr lang="en-US" sz="1900" dirty="0" err="1"/>
              <a:t>gLite</a:t>
            </a:r>
            <a:r>
              <a:rPr lang="en-US" sz="1900" dirty="0"/>
              <a:t> </a:t>
            </a:r>
            <a:r>
              <a:rPr lang="en-US" sz="1900" dirty="0" smtClean="0"/>
              <a:t>3.0</a:t>
            </a:r>
          </a:p>
          <a:p>
            <a:pPr lvl="1"/>
            <a:r>
              <a:rPr lang="en-US" sz="1900" dirty="0" err="1" smtClean="0"/>
              <a:t>gLite</a:t>
            </a:r>
            <a:r>
              <a:rPr lang="en-US" sz="1900" dirty="0" smtClean="0"/>
              <a:t> 3.1 ( 2007)</a:t>
            </a:r>
          </a:p>
          <a:p>
            <a:pPr lvl="1"/>
            <a:endParaRPr lang="en-US" sz="1900" dirty="0"/>
          </a:p>
          <a:p>
            <a:r>
              <a:rPr lang="en-US" sz="2000" dirty="0">
                <a:solidFill>
                  <a:srgbClr val="FF0000"/>
                </a:solidFill>
              </a:rPr>
              <a:t>Focus on </a:t>
            </a:r>
            <a:r>
              <a:rPr lang="en-US" sz="2000" dirty="0" smtClean="0">
                <a:solidFill>
                  <a:srgbClr val="FF0000"/>
                </a:solidFill>
              </a:rPr>
              <a:t>providing a </a:t>
            </a:r>
            <a:r>
              <a:rPr lang="en-US" sz="2000" dirty="0">
                <a:solidFill>
                  <a:srgbClr val="FF0000"/>
                </a:solidFill>
              </a:rPr>
              <a:t>deployable MW </a:t>
            </a:r>
            <a:br>
              <a:rPr lang="en-US" sz="2000" dirty="0">
                <a:solidFill>
                  <a:srgbClr val="FF0000"/>
                </a:solidFill>
              </a:rPr>
            </a:br>
            <a:r>
              <a:rPr lang="en-US" sz="2000" dirty="0">
                <a:solidFill>
                  <a:srgbClr val="FF0000"/>
                </a:solidFill>
              </a:rPr>
              <a:t>distribution for</a:t>
            </a:r>
            <a:r>
              <a:rPr lang="en-US" sz="2000" dirty="0" smtClean="0">
                <a:solidFill>
                  <a:srgbClr val="FF0000"/>
                </a:solidFill>
              </a:rPr>
              <a:t> EGEE </a:t>
            </a:r>
            <a:r>
              <a:rPr lang="en-US" sz="2000" dirty="0">
                <a:solidFill>
                  <a:srgbClr val="FF0000"/>
                </a:solidFill>
              </a:rPr>
              <a:t>production</a:t>
            </a:r>
            <a:r>
              <a:rPr lang="en-US" sz="2000" dirty="0" smtClean="0">
                <a:solidFill>
                  <a:srgbClr val="FF0000"/>
                </a:solidFill>
              </a:rPr>
              <a:t> service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80188" y="857250"/>
            <a:ext cx="2376487" cy="5607050"/>
            <a:chOff x="4186" y="539"/>
            <a:chExt cx="1497" cy="353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186" y="539"/>
              <a:ext cx="1497" cy="3532"/>
              <a:chOff x="4263" y="539"/>
              <a:chExt cx="1497" cy="3583"/>
            </a:xfrm>
          </p:grpSpPr>
          <p:sp>
            <p:nvSpPr>
              <p:cNvPr id="760839" name="Rectangle 7"/>
              <p:cNvSpPr>
                <a:spLocks noChangeArrowheads="1"/>
              </p:cNvSpPr>
              <p:nvPr/>
            </p:nvSpPr>
            <p:spPr bwMode="auto">
              <a:xfrm>
                <a:off x="4263" y="539"/>
                <a:ext cx="1497" cy="3583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it-IT" sz="2400" i="1">
                  <a:solidFill>
                    <a:schemeClr val="tx1"/>
                  </a:solidFill>
                  <a:latin typeface="Times New Roman" charset="0"/>
                </a:endParaRPr>
              </a:p>
            </p:txBody>
          </p:sp>
          <p:sp>
            <p:nvSpPr>
              <p:cNvPr id="6156" name="Line 8"/>
              <p:cNvSpPr>
                <a:spLocks noChangeShapeType="1"/>
              </p:cNvSpPr>
              <p:nvPr/>
            </p:nvSpPr>
            <p:spPr bwMode="auto">
              <a:xfrm flipH="1">
                <a:off x="4762" y="811"/>
                <a:ext cx="4" cy="2540"/>
              </a:xfrm>
              <a:prstGeom prst="line">
                <a:avLst/>
              </a:prstGeom>
              <a:noFill/>
              <a:ln w="762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7" name="Text Box 9"/>
              <p:cNvSpPr txBox="1">
                <a:spLocks noChangeArrowheads="1"/>
              </p:cNvSpPr>
              <p:nvPr/>
            </p:nvSpPr>
            <p:spPr bwMode="auto">
              <a:xfrm>
                <a:off x="4263" y="584"/>
                <a:ext cx="59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 sz="2000" b="1">
                    <a:solidFill>
                      <a:srgbClr val="0000FF"/>
                    </a:solidFill>
                  </a:rPr>
                  <a:t>LCG-2</a:t>
                </a: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p:sp>
            <p:nvSpPr>
              <p:cNvPr id="6158" name="Freeform 10"/>
              <p:cNvSpPr>
                <a:spLocks/>
              </p:cNvSpPr>
              <p:nvPr/>
            </p:nvSpPr>
            <p:spPr bwMode="auto">
              <a:xfrm>
                <a:off x="5124" y="868"/>
                <a:ext cx="291" cy="487"/>
              </a:xfrm>
              <a:custGeom>
                <a:avLst/>
                <a:gdLst>
                  <a:gd name="T0" fmla="*/ 0 w 291"/>
                  <a:gd name="T1" fmla="*/ 0 h 469"/>
                  <a:gd name="T2" fmla="*/ 244 w 291"/>
                  <a:gd name="T3" fmla="*/ 127 h 469"/>
                  <a:gd name="T4" fmla="*/ 254 w 291"/>
                  <a:gd name="T5" fmla="*/ 342 h 469"/>
                  <a:gd name="T6" fmla="*/ 20 w 291"/>
                  <a:gd name="T7" fmla="*/ 469 h 4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1"/>
                  <a:gd name="T13" fmla="*/ 0 h 469"/>
                  <a:gd name="T14" fmla="*/ 291 w 291"/>
                  <a:gd name="T15" fmla="*/ 469 h 4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1" h="469">
                    <a:moveTo>
                      <a:pt x="0" y="0"/>
                    </a:moveTo>
                    <a:cubicBezTo>
                      <a:pt x="41" y="21"/>
                      <a:pt x="202" y="70"/>
                      <a:pt x="244" y="127"/>
                    </a:cubicBezTo>
                    <a:cubicBezTo>
                      <a:pt x="286" y="184"/>
                      <a:pt x="291" y="285"/>
                      <a:pt x="254" y="342"/>
                    </a:cubicBezTo>
                    <a:cubicBezTo>
                      <a:pt x="217" y="399"/>
                      <a:pt x="69" y="443"/>
                      <a:pt x="20" y="469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9" name="Text Box 11"/>
              <p:cNvSpPr txBox="1">
                <a:spLocks noChangeArrowheads="1"/>
              </p:cNvSpPr>
              <p:nvPr/>
            </p:nvSpPr>
            <p:spPr bwMode="auto">
              <a:xfrm>
                <a:off x="4886" y="1023"/>
                <a:ext cx="828" cy="216"/>
              </a:xfrm>
              <a:prstGeom prst="rect">
                <a:avLst/>
              </a:prstGeom>
              <a:solidFill>
                <a:srgbClr val="CCFFFF">
                  <a:alpha val="8117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/>
                  <a:t>prototyping</a:t>
                </a:r>
                <a:endParaRPr lang="en-US"/>
              </a:p>
            </p:txBody>
          </p:sp>
          <p:sp>
            <p:nvSpPr>
              <p:cNvPr id="6160" name="Freeform 12"/>
              <p:cNvSpPr>
                <a:spLocks/>
              </p:cNvSpPr>
              <p:nvPr/>
            </p:nvSpPr>
            <p:spPr bwMode="auto">
              <a:xfrm>
                <a:off x="5124" y="1219"/>
                <a:ext cx="291" cy="499"/>
              </a:xfrm>
              <a:custGeom>
                <a:avLst/>
                <a:gdLst>
                  <a:gd name="T0" fmla="*/ 0 w 291"/>
                  <a:gd name="T1" fmla="*/ 0 h 469"/>
                  <a:gd name="T2" fmla="*/ 244 w 291"/>
                  <a:gd name="T3" fmla="*/ 127 h 469"/>
                  <a:gd name="T4" fmla="*/ 254 w 291"/>
                  <a:gd name="T5" fmla="*/ 342 h 469"/>
                  <a:gd name="T6" fmla="*/ 20 w 291"/>
                  <a:gd name="T7" fmla="*/ 469 h 4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1"/>
                  <a:gd name="T13" fmla="*/ 0 h 469"/>
                  <a:gd name="T14" fmla="*/ 291 w 291"/>
                  <a:gd name="T15" fmla="*/ 469 h 4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1" h="469">
                    <a:moveTo>
                      <a:pt x="0" y="0"/>
                    </a:moveTo>
                    <a:cubicBezTo>
                      <a:pt x="41" y="21"/>
                      <a:pt x="202" y="70"/>
                      <a:pt x="244" y="127"/>
                    </a:cubicBezTo>
                    <a:cubicBezTo>
                      <a:pt x="286" y="184"/>
                      <a:pt x="291" y="285"/>
                      <a:pt x="254" y="342"/>
                    </a:cubicBezTo>
                    <a:cubicBezTo>
                      <a:pt x="217" y="399"/>
                      <a:pt x="69" y="443"/>
                      <a:pt x="20" y="469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1" name="Text Box 13"/>
              <p:cNvSpPr txBox="1">
                <a:spLocks noChangeArrowheads="1"/>
              </p:cNvSpPr>
              <p:nvPr/>
            </p:nvSpPr>
            <p:spPr bwMode="auto">
              <a:xfrm>
                <a:off x="4885" y="1378"/>
                <a:ext cx="828" cy="217"/>
              </a:xfrm>
              <a:prstGeom prst="rect">
                <a:avLst/>
              </a:prstGeom>
              <a:solidFill>
                <a:srgbClr val="CCFFFF">
                  <a:alpha val="8117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/>
                  <a:t>prototyping</a:t>
                </a:r>
                <a:endParaRPr lang="en-US"/>
              </a:p>
            </p:txBody>
          </p:sp>
          <p:sp>
            <p:nvSpPr>
              <p:cNvPr id="6162" name="Freeform 14"/>
              <p:cNvSpPr>
                <a:spLocks/>
              </p:cNvSpPr>
              <p:nvPr/>
            </p:nvSpPr>
            <p:spPr bwMode="auto">
              <a:xfrm>
                <a:off x="4853" y="1355"/>
                <a:ext cx="272" cy="409"/>
              </a:xfrm>
              <a:custGeom>
                <a:avLst/>
                <a:gdLst>
                  <a:gd name="T0" fmla="*/ 317 w 317"/>
                  <a:gd name="T1" fmla="*/ 0 h 545"/>
                  <a:gd name="T2" fmla="*/ 136 w 317"/>
                  <a:gd name="T3" fmla="*/ 91 h 545"/>
                  <a:gd name="T4" fmla="*/ 45 w 317"/>
                  <a:gd name="T5" fmla="*/ 227 h 545"/>
                  <a:gd name="T6" fmla="*/ 10 w 317"/>
                  <a:gd name="T7" fmla="*/ 334 h 545"/>
                  <a:gd name="T8" fmla="*/ 0 w 317"/>
                  <a:gd name="T9" fmla="*/ 545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545"/>
                  <a:gd name="T17" fmla="*/ 317 w 317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545">
                    <a:moveTo>
                      <a:pt x="317" y="0"/>
                    </a:moveTo>
                    <a:cubicBezTo>
                      <a:pt x="249" y="26"/>
                      <a:pt x="181" y="53"/>
                      <a:pt x="136" y="91"/>
                    </a:cubicBezTo>
                    <a:cubicBezTo>
                      <a:pt x="91" y="129"/>
                      <a:pt x="66" y="186"/>
                      <a:pt x="45" y="227"/>
                    </a:cubicBezTo>
                    <a:cubicBezTo>
                      <a:pt x="24" y="268"/>
                      <a:pt x="17" y="281"/>
                      <a:pt x="10" y="334"/>
                    </a:cubicBezTo>
                    <a:cubicBezTo>
                      <a:pt x="3" y="387"/>
                      <a:pt x="2" y="501"/>
                      <a:pt x="0" y="545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prstDash val="sysDot"/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3" name="Freeform 15"/>
              <p:cNvSpPr>
                <a:spLocks/>
              </p:cNvSpPr>
              <p:nvPr/>
            </p:nvSpPr>
            <p:spPr bwMode="auto">
              <a:xfrm>
                <a:off x="5124" y="1582"/>
                <a:ext cx="291" cy="544"/>
              </a:xfrm>
              <a:custGeom>
                <a:avLst/>
                <a:gdLst>
                  <a:gd name="T0" fmla="*/ 0 w 291"/>
                  <a:gd name="T1" fmla="*/ 0 h 469"/>
                  <a:gd name="T2" fmla="*/ 244 w 291"/>
                  <a:gd name="T3" fmla="*/ 127 h 469"/>
                  <a:gd name="T4" fmla="*/ 254 w 291"/>
                  <a:gd name="T5" fmla="*/ 342 h 469"/>
                  <a:gd name="T6" fmla="*/ 20 w 291"/>
                  <a:gd name="T7" fmla="*/ 469 h 4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1"/>
                  <a:gd name="T13" fmla="*/ 0 h 469"/>
                  <a:gd name="T14" fmla="*/ 291 w 291"/>
                  <a:gd name="T15" fmla="*/ 469 h 4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1" h="469">
                    <a:moveTo>
                      <a:pt x="0" y="0"/>
                    </a:moveTo>
                    <a:cubicBezTo>
                      <a:pt x="41" y="21"/>
                      <a:pt x="202" y="70"/>
                      <a:pt x="244" y="127"/>
                    </a:cubicBezTo>
                    <a:cubicBezTo>
                      <a:pt x="286" y="184"/>
                      <a:pt x="291" y="285"/>
                      <a:pt x="254" y="342"/>
                    </a:cubicBezTo>
                    <a:cubicBezTo>
                      <a:pt x="217" y="399"/>
                      <a:pt x="69" y="443"/>
                      <a:pt x="20" y="469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4" name="Text Box 16"/>
              <p:cNvSpPr txBox="1">
                <a:spLocks noChangeArrowheads="1"/>
              </p:cNvSpPr>
              <p:nvPr/>
            </p:nvSpPr>
            <p:spPr bwMode="auto">
              <a:xfrm>
                <a:off x="5001" y="1741"/>
                <a:ext cx="596" cy="217"/>
              </a:xfrm>
              <a:prstGeom prst="rect">
                <a:avLst/>
              </a:prstGeom>
              <a:solidFill>
                <a:srgbClr val="CCFFFF">
                  <a:alpha val="8117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/>
                  <a:t>product</a:t>
                </a:r>
                <a:endParaRPr lang="en-US"/>
              </a:p>
            </p:txBody>
          </p:sp>
          <p:sp>
            <p:nvSpPr>
              <p:cNvPr id="6165" name="Freeform 17"/>
              <p:cNvSpPr>
                <a:spLocks/>
              </p:cNvSpPr>
              <p:nvPr/>
            </p:nvSpPr>
            <p:spPr bwMode="auto">
              <a:xfrm>
                <a:off x="4853" y="2126"/>
                <a:ext cx="272" cy="454"/>
              </a:xfrm>
              <a:custGeom>
                <a:avLst/>
                <a:gdLst>
                  <a:gd name="T0" fmla="*/ 317 w 317"/>
                  <a:gd name="T1" fmla="*/ 0 h 545"/>
                  <a:gd name="T2" fmla="*/ 136 w 317"/>
                  <a:gd name="T3" fmla="*/ 91 h 545"/>
                  <a:gd name="T4" fmla="*/ 45 w 317"/>
                  <a:gd name="T5" fmla="*/ 227 h 545"/>
                  <a:gd name="T6" fmla="*/ 10 w 317"/>
                  <a:gd name="T7" fmla="*/ 334 h 545"/>
                  <a:gd name="T8" fmla="*/ 0 w 317"/>
                  <a:gd name="T9" fmla="*/ 545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545"/>
                  <a:gd name="T17" fmla="*/ 317 w 317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545">
                    <a:moveTo>
                      <a:pt x="317" y="0"/>
                    </a:moveTo>
                    <a:cubicBezTo>
                      <a:pt x="249" y="26"/>
                      <a:pt x="181" y="53"/>
                      <a:pt x="136" y="91"/>
                    </a:cubicBezTo>
                    <a:cubicBezTo>
                      <a:pt x="91" y="129"/>
                      <a:pt x="66" y="186"/>
                      <a:pt x="45" y="227"/>
                    </a:cubicBezTo>
                    <a:cubicBezTo>
                      <a:pt x="24" y="268"/>
                      <a:pt x="17" y="281"/>
                      <a:pt x="10" y="334"/>
                    </a:cubicBezTo>
                    <a:cubicBezTo>
                      <a:pt x="3" y="387"/>
                      <a:pt x="2" y="501"/>
                      <a:pt x="0" y="545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6" name="Freeform 18"/>
              <p:cNvSpPr>
                <a:spLocks/>
              </p:cNvSpPr>
              <p:nvPr/>
            </p:nvSpPr>
            <p:spPr bwMode="auto">
              <a:xfrm>
                <a:off x="4853" y="1718"/>
                <a:ext cx="272" cy="409"/>
              </a:xfrm>
              <a:custGeom>
                <a:avLst/>
                <a:gdLst>
                  <a:gd name="T0" fmla="*/ 317 w 317"/>
                  <a:gd name="T1" fmla="*/ 0 h 545"/>
                  <a:gd name="T2" fmla="*/ 136 w 317"/>
                  <a:gd name="T3" fmla="*/ 91 h 545"/>
                  <a:gd name="T4" fmla="*/ 45 w 317"/>
                  <a:gd name="T5" fmla="*/ 227 h 545"/>
                  <a:gd name="T6" fmla="*/ 10 w 317"/>
                  <a:gd name="T7" fmla="*/ 334 h 545"/>
                  <a:gd name="T8" fmla="*/ 0 w 317"/>
                  <a:gd name="T9" fmla="*/ 545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545"/>
                  <a:gd name="T17" fmla="*/ 317 w 317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545">
                    <a:moveTo>
                      <a:pt x="317" y="0"/>
                    </a:moveTo>
                    <a:cubicBezTo>
                      <a:pt x="249" y="26"/>
                      <a:pt x="181" y="53"/>
                      <a:pt x="136" y="91"/>
                    </a:cubicBezTo>
                    <a:cubicBezTo>
                      <a:pt x="91" y="129"/>
                      <a:pt x="66" y="186"/>
                      <a:pt x="45" y="227"/>
                    </a:cubicBezTo>
                    <a:cubicBezTo>
                      <a:pt x="24" y="268"/>
                      <a:pt x="17" y="281"/>
                      <a:pt x="10" y="334"/>
                    </a:cubicBezTo>
                    <a:cubicBezTo>
                      <a:pt x="3" y="387"/>
                      <a:pt x="2" y="501"/>
                      <a:pt x="0" y="545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prstDash val="sysDot"/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7" name="Line 19"/>
              <p:cNvSpPr>
                <a:spLocks noChangeShapeType="1"/>
              </p:cNvSpPr>
              <p:nvPr/>
            </p:nvSpPr>
            <p:spPr bwMode="auto">
              <a:xfrm>
                <a:off x="4762" y="2806"/>
                <a:ext cx="0" cy="91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8" name="Line 20"/>
              <p:cNvSpPr>
                <a:spLocks noChangeShapeType="1"/>
              </p:cNvSpPr>
              <p:nvPr/>
            </p:nvSpPr>
            <p:spPr bwMode="auto">
              <a:xfrm>
                <a:off x="4762" y="3351"/>
                <a:ext cx="4" cy="726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9" name="Line 21"/>
              <p:cNvSpPr>
                <a:spLocks noChangeShapeType="1"/>
              </p:cNvSpPr>
              <p:nvPr/>
            </p:nvSpPr>
            <p:spPr bwMode="auto">
              <a:xfrm>
                <a:off x="4762" y="3170"/>
                <a:ext cx="0" cy="90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0" name="Line 22"/>
              <p:cNvSpPr>
                <a:spLocks noChangeShapeType="1"/>
              </p:cNvSpPr>
              <p:nvPr/>
            </p:nvSpPr>
            <p:spPr bwMode="auto">
              <a:xfrm flipH="1">
                <a:off x="4762" y="2626"/>
                <a:ext cx="0" cy="45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855" name="Text Box 23"/>
              <p:cNvSpPr txBox="1">
                <a:spLocks noChangeArrowheads="1"/>
              </p:cNvSpPr>
              <p:nvPr/>
            </p:nvSpPr>
            <p:spPr bwMode="auto">
              <a:xfrm>
                <a:off x="4263" y="761"/>
                <a:ext cx="472" cy="2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 sz="2000" b="1">
                    <a:solidFill>
                      <a:srgbClr val="00FFFF"/>
                    </a:solidFill>
                  </a:rPr>
                  <a:t>2004</a:t>
                </a:r>
                <a:endParaRPr lang="en-US" sz="2000" b="1">
                  <a:solidFill>
                    <a:srgbClr val="00FFFF"/>
                  </a:solidFill>
                </a:endParaRPr>
              </a:p>
            </p:txBody>
          </p:sp>
          <p:sp>
            <p:nvSpPr>
              <p:cNvPr id="760856" name="Text Box 24"/>
              <p:cNvSpPr txBox="1">
                <a:spLocks noChangeArrowheads="1"/>
              </p:cNvSpPr>
              <p:nvPr/>
            </p:nvSpPr>
            <p:spPr bwMode="auto">
              <a:xfrm>
                <a:off x="4263" y="2217"/>
                <a:ext cx="472" cy="2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 sz="2000" b="1">
                    <a:solidFill>
                      <a:srgbClr val="00FFFF"/>
                    </a:solidFill>
                  </a:rPr>
                  <a:t>2005</a:t>
                </a:r>
                <a:endParaRPr lang="en-US" sz="2000" b="1">
                  <a:solidFill>
                    <a:srgbClr val="00FFFF"/>
                  </a:solidFill>
                </a:endParaRPr>
              </a:p>
            </p:txBody>
          </p:sp>
          <p:sp>
            <p:nvSpPr>
              <p:cNvPr id="6173" name="Freeform 25"/>
              <p:cNvSpPr>
                <a:spLocks/>
              </p:cNvSpPr>
              <p:nvPr/>
            </p:nvSpPr>
            <p:spPr bwMode="auto">
              <a:xfrm>
                <a:off x="4853" y="2761"/>
                <a:ext cx="272" cy="409"/>
              </a:xfrm>
              <a:custGeom>
                <a:avLst/>
                <a:gdLst>
                  <a:gd name="T0" fmla="*/ 317 w 317"/>
                  <a:gd name="T1" fmla="*/ 0 h 545"/>
                  <a:gd name="T2" fmla="*/ 136 w 317"/>
                  <a:gd name="T3" fmla="*/ 91 h 545"/>
                  <a:gd name="T4" fmla="*/ 45 w 317"/>
                  <a:gd name="T5" fmla="*/ 227 h 545"/>
                  <a:gd name="T6" fmla="*/ 10 w 317"/>
                  <a:gd name="T7" fmla="*/ 334 h 545"/>
                  <a:gd name="T8" fmla="*/ 0 w 317"/>
                  <a:gd name="T9" fmla="*/ 545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"/>
                  <a:gd name="T16" fmla="*/ 0 h 545"/>
                  <a:gd name="T17" fmla="*/ 317 w 317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" h="545">
                    <a:moveTo>
                      <a:pt x="317" y="0"/>
                    </a:moveTo>
                    <a:cubicBezTo>
                      <a:pt x="249" y="26"/>
                      <a:pt x="181" y="53"/>
                      <a:pt x="136" y="91"/>
                    </a:cubicBezTo>
                    <a:cubicBezTo>
                      <a:pt x="91" y="129"/>
                      <a:pt x="66" y="186"/>
                      <a:pt x="45" y="227"/>
                    </a:cubicBezTo>
                    <a:cubicBezTo>
                      <a:pt x="24" y="268"/>
                      <a:pt x="17" y="281"/>
                      <a:pt x="10" y="334"/>
                    </a:cubicBezTo>
                    <a:cubicBezTo>
                      <a:pt x="3" y="387"/>
                      <a:pt x="2" y="501"/>
                      <a:pt x="0" y="545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arrow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4" name="Freeform 26"/>
              <p:cNvSpPr>
                <a:spLocks/>
              </p:cNvSpPr>
              <p:nvPr/>
            </p:nvSpPr>
            <p:spPr bwMode="auto">
              <a:xfrm>
                <a:off x="5125" y="1990"/>
                <a:ext cx="291" cy="771"/>
              </a:xfrm>
              <a:custGeom>
                <a:avLst/>
                <a:gdLst>
                  <a:gd name="T0" fmla="*/ 0 w 291"/>
                  <a:gd name="T1" fmla="*/ 0 h 469"/>
                  <a:gd name="T2" fmla="*/ 244 w 291"/>
                  <a:gd name="T3" fmla="*/ 127 h 469"/>
                  <a:gd name="T4" fmla="*/ 254 w 291"/>
                  <a:gd name="T5" fmla="*/ 342 h 469"/>
                  <a:gd name="T6" fmla="*/ 20 w 291"/>
                  <a:gd name="T7" fmla="*/ 469 h 46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1"/>
                  <a:gd name="T13" fmla="*/ 0 h 469"/>
                  <a:gd name="T14" fmla="*/ 291 w 291"/>
                  <a:gd name="T15" fmla="*/ 469 h 46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1" h="469">
                    <a:moveTo>
                      <a:pt x="0" y="0"/>
                    </a:moveTo>
                    <a:cubicBezTo>
                      <a:pt x="41" y="21"/>
                      <a:pt x="202" y="70"/>
                      <a:pt x="244" y="127"/>
                    </a:cubicBezTo>
                    <a:cubicBezTo>
                      <a:pt x="286" y="184"/>
                      <a:pt x="291" y="285"/>
                      <a:pt x="254" y="342"/>
                    </a:cubicBezTo>
                    <a:cubicBezTo>
                      <a:pt x="217" y="399"/>
                      <a:pt x="69" y="443"/>
                      <a:pt x="20" y="469"/>
                    </a:cubicBezTo>
                  </a:path>
                </a:pathLst>
              </a:custGeom>
              <a:noFill/>
              <a:ln w="38100">
                <a:solidFill>
                  <a:srgbClr val="FF99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5" name="Text Box 27"/>
              <p:cNvSpPr txBox="1">
                <a:spLocks noChangeArrowheads="1"/>
              </p:cNvSpPr>
              <p:nvPr/>
            </p:nvSpPr>
            <p:spPr bwMode="auto">
              <a:xfrm>
                <a:off x="5002" y="2308"/>
                <a:ext cx="596" cy="217"/>
              </a:xfrm>
              <a:prstGeom prst="rect">
                <a:avLst/>
              </a:prstGeom>
              <a:solidFill>
                <a:srgbClr val="CCFFFF">
                  <a:alpha val="81175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/>
                  <a:t>product</a:t>
                </a:r>
                <a:endParaRPr lang="en-US"/>
              </a:p>
            </p:txBody>
          </p:sp>
          <p:sp>
            <p:nvSpPr>
              <p:cNvPr id="6176" name="Line 28"/>
              <p:cNvSpPr>
                <a:spLocks noChangeShapeType="1"/>
              </p:cNvSpPr>
              <p:nvPr/>
            </p:nvSpPr>
            <p:spPr bwMode="auto">
              <a:xfrm>
                <a:off x="4853" y="2580"/>
                <a:ext cx="0" cy="726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7" name="Freeform 29"/>
              <p:cNvSpPr>
                <a:spLocks/>
              </p:cNvSpPr>
              <p:nvPr/>
            </p:nvSpPr>
            <p:spPr bwMode="auto">
              <a:xfrm>
                <a:off x="4762" y="3260"/>
                <a:ext cx="95" cy="363"/>
              </a:xfrm>
              <a:custGeom>
                <a:avLst/>
                <a:gdLst>
                  <a:gd name="T0" fmla="*/ 91 w 95"/>
                  <a:gd name="T1" fmla="*/ 0 h 363"/>
                  <a:gd name="T2" fmla="*/ 86 w 95"/>
                  <a:gd name="T3" fmla="*/ 129 h 363"/>
                  <a:gd name="T4" fmla="*/ 38 w 95"/>
                  <a:gd name="T5" fmla="*/ 180 h 363"/>
                  <a:gd name="T6" fmla="*/ 8 w 95"/>
                  <a:gd name="T7" fmla="*/ 231 h 363"/>
                  <a:gd name="T8" fmla="*/ 0 w 95"/>
                  <a:gd name="T9" fmla="*/ 363 h 3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"/>
                  <a:gd name="T16" fmla="*/ 0 h 363"/>
                  <a:gd name="T17" fmla="*/ 95 w 95"/>
                  <a:gd name="T18" fmla="*/ 363 h 3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" h="363">
                    <a:moveTo>
                      <a:pt x="91" y="0"/>
                    </a:moveTo>
                    <a:cubicBezTo>
                      <a:pt x="90" y="21"/>
                      <a:pt x="95" y="99"/>
                      <a:pt x="86" y="129"/>
                    </a:cubicBezTo>
                    <a:cubicBezTo>
                      <a:pt x="77" y="159"/>
                      <a:pt x="51" y="163"/>
                      <a:pt x="38" y="180"/>
                    </a:cubicBezTo>
                    <a:cubicBezTo>
                      <a:pt x="25" y="197"/>
                      <a:pt x="14" y="201"/>
                      <a:pt x="8" y="231"/>
                    </a:cubicBezTo>
                    <a:cubicBezTo>
                      <a:pt x="2" y="261"/>
                      <a:pt x="2" y="336"/>
                      <a:pt x="0" y="363"/>
                    </a:cubicBezTo>
                  </a:path>
                </a:pathLst>
              </a:cu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78" name="Freeform 30"/>
              <p:cNvSpPr>
                <a:spLocks/>
              </p:cNvSpPr>
              <p:nvPr/>
            </p:nvSpPr>
            <p:spPr bwMode="auto">
              <a:xfrm>
                <a:off x="4807" y="3079"/>
                <a:ext cx="91" cy="91"/>
              </a:xfrm>
              <a:custGeom>
                <a:avLst/>
                <a:gdLst>
                  <a:gd name="T0" fmla="*/ 0 w 91"/>
                  <a:gd name="T1" fmla="*/ 0 h 91"/>
                  <a:gd name="T2" fmla="*/ 45 w 91"/>
                  <a:gd name="T3" fmla="*/ 91 h 91"/>
                  <a:gd name="T4" fmla="*/ 91 w 9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91"/>
                  <a:gd name="T10" fmla="*/ 0 h 91"/>
                  <a:gd name="T11" fmla="*/ 91 w 9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1" h="91">
                    <a:moveTo>
                      <a:pt x="0" y="0"/>
                    </a:moveTo>
                    <a:lnTo>
                      <a:pt x="45" y="91"/>
                    </a:lnTo>
                    <a:lnTo>
                      <a:pt x="9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79" name="Freeform 31"/>
              <p:cNvSpPr>
                <a:spLocks/>
              </p:cNvSpPr>
              <p:nvPr/>
            </p:nvSpPr>
            <p:spPr bwMode="auto">
              <a:xfrm>
                <a:off x="4807" y="2489"/>
                <a:ext cx="91" cy="91"/>
              </a:xfrm>
              <a:custGeom>
                <a:avLst/>
                <a:gdLst>
                  <a:gd name="T0" fmla="*/ 0 w 91"/>
                  <a:gd name="T1" fmla="*/ 0 h 91"/>
                  <a:gd name="T2" fmla="*/ 45 w 91"/>
                  <a:gd name="T3" fmla="*/ 91 h 91"/>
                  <a:gd name="T4" fmla="*/ 91 w 91"/>
                  <a:gd name="T5" fmla="*/ 0 h 91"/>
                  <a:gd name="T6" fmla="*/ 0 60000 65536"/>
                  <a:gd name="T7" fmla="*/ 0 60000 65536"/>
                  <a:gd name="T8" fmla="*/ 0 60000 65536"/>
                  <a:gd name="T9" fmla="*/ 0 w 91"/>
                  <a:gd name="T10" fmla="*/ 0 h 91"/>
                  <a:gd name="T11" fmla="*/ 91 w 9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1" h="91">
                    <a:moveTo>
                      <a:pt x="0" y="0"/>
                    </a:moveTo>
                    <a:lnTo>
                      <a:pt x="45" y="91"/>
                    </a:lnTo>
                    <a:lnTo>
                      <a:pt x="91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80" name="Line 32"/>
              <p:cNvSpPr>
                <a:spLocks noChangeShapeType="1"/>
              </p:cNvSpPr>
              <p:nvPr/>
            </p:nvSpPr>
            <p:spPr bwMode="auto">
              <a:xfrm flipH="1">
                <a:off x="4762" y="2263"/>
                <a:ext cx="0" cy="45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1" name="Line 33"/>
              <p:cNvSpPr>
                <a:spLocks noChangeShapeType="1"/>
              </p:cNvSpPr>
              <p:nvPr/>
            </p:nvSpPr>
            <p:spPr bwMode="auto">
              <a:xfrm flipH="1">
                <a:off x="4762" y="1900"/>
                <a:ext cx="0" cy="45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2" name="Line 34"/>
              <p:cNvSpPr>
                <a:spLocks noChangeShapeType="1"/>
              </p:cNvSpPr>
              <p:nvPr/>
            </p:nvSpPr>
            <p:spPr bwMode="auto">
              <a:xfrm>
                <a:off x="4853" y="2126"/>
                <a:ext cx="0" cy="227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3" name="Line 35"/>
              <p:cNvSpPr>
                <a:spLocks noChangeShapeType="1"/>
              </p:cNvSpPr>
              <p:nvPr/>
            </p:nvSpPr>
            <p:spPr bwMode="auto">
              <a:xfrm>
                <a:off x="4853" y="1763"/>
                <a:ext cx="0" cy="91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4" name="Line 36"/>
              <p:cNvSpPr>
                <a:spLocks noChangeShapeType="1"/>
              </p:cNvSpPr>
              <p:nvPr/>
            </p:nvSpPr>
            <p:spPr bwMode="auto">
              <a:xfrm flipH="1">
                <a:off x="4853" y="1945"/>
                <a:ext cx="0" cy="45"/>
              </a:xfrm>
              <a:prstGeom prst="line">
                <a:avLst/>
              </a:prstGeom>
              <a:noFill/>
              <a:ln w="76200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5" name="Text Box 37"/>
              <p:cNvSpPr txBox="1">
                <a:spLocks noChangeArrowheads="1"/>
              </p:cNvSpPr>
              <p:nvPr/>
            </p:nvSpPr>
            <p:spPr bwMode="auto">
              <a:xfrm>
                <a:off x="5031" y="584"/>
                <a:ext cx="49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 sz="2000" b="1">
                    <a:solidFill>
                      <a:srgbClr val="FF9900"/>
                    </a:solidFill>
                  </a:rPr>
                  <a:t>gLite</a:t>
                </a:r>
                <a:endParaRPr lang="en-US" sz="2000" i="1">
                  <a:solidFill>
                    <a:srgbClr val="FF9900"/>
                  </a:solidFill>
                </a:endParaRPr>
              </a:p>
            </p:txBody>
          </p:sp>
          <p:sp>
            <p:nvSpPr>
              <p:cNvPr id="760870" name="Text Box 38"/>
              <p:cNvSpPr txBox="1">
                <a:spLocks noChangeArrowheads="1"/>
              </p:cNvSpPr>
              <p:nvPr/>
            </p:nvSpPr>
            <p:spPr bwMode="auto">
              <a:xfrm>
                <a:off x="4263" y="3347"/>
                <a:ext cx="472" cy="23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rgbClr val="808080"/>
                </a:outerShdw>
              </a:effectLst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>
                  <a:lnSpc>
                    <a:spcPct val="9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en-GB" sz="2000" b="1">
                    <a:solidFill>
                      <a:srgbClr val="00FFFF"/>
                    </a:solidFill>
                  </a:rPr>
                  <a:t>2006</a:t>
                </a:r>
                <a:endParaRPr lang="en-US" sz="2000" b="1">
                  <a:solidFill>
                    <a:srgbClr val="00FFFF"/>
                  </a:solidFill>
                </a:endParaRPr>
              </a:p>
            </p:txBody>
          </p:sp>
          <p:sp>
            <p:nvSpPr>
              <p:cNvPr id="6187" name="Text Box 39"/>
              <p:cNvSpPr txBox="1">
                <a:spLocks noChangeArrowheads="1"/>
              </p:cNvSpPr>
              <p:nvPr/>
            </p:nvSpPr>
            <p:spPr bwMode="auto">
              <a:xfrm>
                <a:off x="4767" y="3394"/>
                <a:ext cx="698" cy="23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buFontTx/>
                  <a:buNone/>
                </a:pPr>
                <a:r>
                  <a:rPr lang="en-US" b="1">
                    <a:solidFill>
                      <a:srgbClr val="00CC00"/>
                    </a:solidFill>
                  </a:rPr>
                  <a:t>gLite 3.0</a:t>
                </a:r>
              </a:p>
            </p:txBody>
          </p:sp>
        </p:grpSp>
        <p:sp>
          <p:nvSpPr>
            <p:cNvPr id="6153" name="Rectangle 40"/>
            <p:cNvSpPr>
              <a:spLocks noChangeArrowheads="1"/>
            </p:cNvSpPr>
            <p:nvPr/>
          </p:nvSpPr>
          <p:spPr bwMode="auto">
            <a:xfrm>
              <a:off x="4670" y="3414"/>
              <a:ext cx="34" cy="609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00CC00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6154" name="Oval 41"/>
            <p:cNvSpPr>
              <a:spLocks noChangeArrowheads="1"/>
            </p:cNvSpPr>
            <p:nvPr/>
          </p:nvSpPr>
          <p:spPr bwMode="auto">
            <a:xfrm>
              <a:off x="4612" y="3332"/>
              <a:ext cx="153" cy="15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00">
                    <a:alpha val="49001"/>
                  </a:srgbClr>
                </a:gs>
              </a:gsLst>
              <a:path path="shape">
                <a:fillToRect l="50000" t="50000" r="50000" b="50000"/>
              </a:path>
            </a:gradFill>
            <a:ln w="25400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54250" y="44450"/>
            <a:ext cx="6889750" cy="68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/>
              <a:t>gLite Services</a:t>
            </a:r>
            <a:endParaRPr lang="en-US" sz="1800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4597400" y="873125"/>
            <a:ext cx="45466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Clr>
                <a:srgbClr val="F1AF00"/>
              </a:buClr>
              <a:buFontTx/>
              <a:buNone/>
            </a:pPr>
            <a:endParaRPr lang="en-US" b="1" i="1">
              <a:solidFill>
                <a:schemeClr val="tx1"/>
              </a:solidFill>
            </a:endParaRPr>
          </a:p>
        </p:txBody>
      </p:sp>
      <p:pic>
        <p:nvPicPr>
          <p:cNvPr id="158726" name="Picture 6" descr="gLite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4575" y="5708650"/>
            <a:ext cx="1731963" cy="796925"/>
          </a:xfrm>
          <a:prstGeom prst="rect">
            <a:avLst/>
          </a:prstGeom>
          <a:noFill/>
        </p:spPr>
      </p:pic>
      <p:pic>
        <p:nvPicPr>
          <p:cNvPr id="158727" name="Picture 7" descr="gLite-servic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6575" y="1919288"/>
            <a:ext cx="5387975" cy="4011612"/>
          </a:xfrm>
          <a:prstGeom prst="rect">
            <a:avLst/>
          </a:prstGeom>
          <a:noFill/>
        </p:spPr>
      </p:pic>
      <p:sp>
        <p:nvSpPr>
          <p:cNvPr id="158728" name="Text Box 8"/>
          <p:cNvSpPr txBox="1">
            <a:spLocks noChangeArrowheads="1"/>
          </p:cNvSpPr>
          <p:nvPr/>
        </p:nvSpPr>
        <p:spPr bwMode="auto">
          <a:xfrm>
            <a:off x="430213" y="1223963"/>
            <a:ext cx="8350250" cy="5191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2800" b="1"/>
              <a:t>gLite offers a range of services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mag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Middleware structure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5988" y="817563"/>
            <a:ext cx="4219575" cy="5529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Applications have access both to Higher-level Grid Services and to Foundation Grid Middleware</a:t>
            </a:r>
          </a:p>
          <a:p>
            <a:pPr>
              <a:lnSpc>
                <a:spcPct val="90000"/>
              </a:lnSpc>
            </a:pPr>
            <a:r>
              <a:rPr lang="en-US" sz="2000"/>
              <a:t>Higher-Level Grid Services are supposed to help the users building their computing infrastructure but should not be mandatory</a:t>
            </a:r>
          </a:p>
          <a:p>
            <a:pPr>
              <a:lnSpc>
                <a:spcPct val="90000"/>
              </a:lnSpc>
            </a:pPr>
            <a:r>
              <a:rPr lang="en-US" sz="2000"/>
              <a:t>Foundation Grid Middleware will be deployed on the EGEE infrastructure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Must be complete and robust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Should allow interoperation with other major grid infrastructures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Should not assume the use of Higher-Level Grid Services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61963" y="4465638"/>
            <a:ext cx="3686175" cy="1744662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it-IT" b="1"/>
              <a:t>Foundation Grid Middleware</a:t>
            </a:r>
          </a:p>
          <a:p>
            <a:pPr>
              <a:buFontTx/>
              <a:buNone/>
            </a:pPr>
            <a:r>
              <a:rPr lang="it-IT"/>
              <a:t> </a:t>
            </a:r>
            <a:endParaRPr lang="it-IT" sz="1400"/>
          </a:p>
          <a:p>
            <a:pPr>
              <a:buFontTx/>
              <a:buNone/>
            </a:pPr>
            <a:r>
              <a:rPr lang="it-IT" sz="1400"/>
              <a:t>Security model and infrastructure</a:t>
            </a:r>
          </a:p>
          <a:p>
            <a:pPr>
              <a:buFontTx/>
              <a:buNone/>
            </a:pPr>
            <a:r>
              <a:rPr lang="it-IT" sz="1400"/>
              <a:t>Computing (CE) and Storage Elements (SE)</a:t>
            </a:r>
          </a:p>
          <a:p>
            <a:pPr>
              <a:buFontTx/>
              <a:buNone/>
            </a:pPr>
            <a:r>
              <a:rPr lang="it-IT" sz="1400"/>
              <a:t>Accounting</a:t>
            </a:r>
          </a:p>
          <a:p>
            <a:pPr>
              <a:buFontTx/>
              <a:buNone/>
            </a:pPr>
            <a:r>
              <a:rPr lang="it-IT" sz="1400"/>
              <a:t>Information and Monitoring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23863" y="1930400"/>
            <a:ext cx="3749675" cy="2181225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it-IT" b="1"/>
              <a:t>Higher-Level Grid Services</a:t>
            </a:r>
            <a:endParaRPr lang="it-IT" sz="1400" b="1"/>
          </a:p>
          <a:p>
            <a:pPr>
              <a:buFontTx/>
              <a:buNone/>
            </a:pPr>
            <a:r>
              <a:rPr lang="it-IT" sz="1400"/>
              <a:t>                                                                        </a:t>
            </a:r>
          </a:p>
          <a:p>
            <a:pPr>
              <a:buFontTx/>
              <a:buNone/>
            </a:pPr>
            <a:r>
              <a:rPr lang="it-IT" sz="1400"/>
              <a:t>Workload Management</a:t>
            </a:r>
          </a:p>
          <a:p>
            <a:pPr>
              <a:buFontTx/>
              <a:buNone/>
            </a:pPr>
            <a:r>
              <a:rPr lang="it-IT" sz="1400"/>
              <a:t>Replica Management</a:t>
            </a:r>
          </a:p>
          <a:p>
            <a:pPr>
              <a:buFontTx/>
              <a:buNone/>
            </a:pPr>
            <a:r>
              <a:rPr lang="it-IT" sz="1400"/>
              <a:t>Visualization</a:t>
            </a:r>
          </a:p>
          <a:p>
            <a:pPr>
              <a:buFontTx/>
              <a:buNone/>
            </a:pPr>
            <a:r>
              <a:rPr lang="it-IT" sz="1400"/>
              <a:t>Workflow</a:t>
            </a:r>
          </a:p>
          <a:p>
            <a:pPr>
              <a:buFontTx/>
              <a:buNone/>
            </a:pPr>
            <a:r>
              <a:rPr lang="it-IT" sz="1400"/>
              <a:t>Grid Economies</a:t>
            </a:r>
          </a:p>
          <a:p>
            <a:pPr>
              <a:buFontTx/>
              <a:buNone/>
            </a:pPr>
            <a:r>
              <a:rPr lang="it-IT" sz="1400"/>
              <a:t>...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385763" y="893763"/>
            <a:ext cx="3800475" cy="392112"/>
          </a:xfrm>
          <a:prstGeom prst="rect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it-IT" b="1"/>
              <a:t>                  Applications                 </a:t>
            </a:r>
            <a:endParaRPr lang="it-IT" sz="1400" b="1"/>
          </a:p>
        </p:txBody>
      </p:sp>
      <p:cxnSp>
        <p:nvCxnSpPr>
          <p:cNvPr id="57352" name="AutoShape 8"/>
          <p:cNvCxnSpPr>
            <a:cxnSpLocks noChangeShapeType="1"/>
            <a:stCxn id="57351" idx="2"/>
            <a:endCxn id="57350" idx="0"/>
          </p:cNvCxnSpPr>
          <p:nvPr/>
        </p:nvCxnSpPr>
        <p:spPr bwMode="auto">
          <a:xfrm>
            <a:off x="2286000" y="1298575"/>
            <a:ext cx="12700" cy="61912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7353" name="AutoShape 9"/>
          <p:cNvCxnSpPr>
            <a:cxnSpLocks noChangeShapeType="1"/>
            <a:stCxn id="57350" idx="2"/>
            <a:endCxn id="57349" idx="0"/>
          </p:cNvCxnSpPr>
          <p:nvPr/>
        </p:nvCxnSpPr>
        <p:spPr bwMode="auto">
          <a:xfrm>
            <a:off x="2298700" y="4124325"/>
            <a:ext cx="6350" cy="3286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57354" name="AutoShape 10"/>
          <p:cNvCxnSpPr>
            <a:cxnSpLocks noChangeShapeType="1"/>
            <a:stCxn id="57351" idx="3"/>
            <a:endCxn id="57349" idx="3"/>
          </p:cNvCxnSpPr>
          <p:nvPr/>
        </p:nvCxnSpPr>
        <p:spPr bwMode="auto">
          <a:xfrm flipH="1">
            <a:off x="4160838" y="1090613"/>
            <a:ext cx="38100" cy="4248150"/>
          </a:xfrm>
          <a:prstGeom prst="curvedConnector3">
            <a:avLst>
              <a:gd name="adj1" fmla="val -1325000"/>
            </a:avLst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33338" y="6211888"/>
            <a:ext cx="90328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b="1"/>
              <a:t>Overview paper http://doc.cern.ch//archive/electronic/egee/tr/egee-tr-2006-001.pdf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Markus Schulz, CERN, IT Department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Standards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95399" y="974725"/>
            <a:ext cx="7693025" cy="31845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EGEE needs to interoperate with other infrastructures: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To provide users with the ability to access resources available on collaborating infrastructures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The best solution is to have </a:t>
            </a:r>
            <a:r>
              <a:rPr lang="en-US" sz="2400" i="1" dirty="0">
                <a:solidFill>
                  <a:srgbClr val="FF0000"/>
                </a:solidFill>
              </a:rPr>
              <a:t>common interfaces</a:t>
            </a:r>
            <a:r>
              <a:rPr lang="en-US" sz="2400" b="0" i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through the development and adoption of </a:t>
            </a:r>
            <a:r>
              <a:rPr lang="en-US" sz="2400" i="1" dirty="0">
                <a:solidFill>
                  <a:srgbClr val="FF0000"/>
                </a:solidFill>
              </a:rPr>
              <a:t>standards</a:t>
            </a:r>
            <a:r>
              <a:rPr lang="en-US" sz="24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</a:t>
            </a:r>
            <a:r>
              <a:rPr lang="en-US" sz="2400" dirty="0" err="1"/>
              <a:t>gLite</a:t>
            </a:r>
            <a:r>
              <a:rPr lang="en-US" sz="2400" dirty="0"/>
              <a:t> reference forum for standardization activities is the Open Grid Forum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Many contributions (e.g. OGSA-AUTH, BES, JSDL, new GLUE-WG, UR, RUS, SAGA, INFOD, NM, …)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295399" y="4081463"/>
            <a:ext cx="5427663" cy="24590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Problems: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Infrastructures are already in production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 dirty="0"/>
              <a:t>Standards are still in evolution and often underspecified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OGF-GIN follows a pragmatic approach</a:t>
            </a:r>
          </a:p>
          <a:p>
            <a:pPr lvl="1">
              <a:lnSpc>
                <a:spcPct val="90000"/>
              </a:lnSpc>
            </a:pPr>
            <a:r>
              <a:rPr lang="en-GB" sz="2100" dirty="0"/>
              <a:t>balance between application needs vs. technology push</a:t>
            </a:r>
          </a:p>
        </p:txBody>
      </p:sp>
      <p:sp>
        <p:nvSpPr>
          <p:cNvPr id="62471" name="Slide Number Placeholder 4"/>
          <p:cNvSpPr txBox="1">
            <a:spLocks noGrp="1"/>
          </p:cNvSpPr>
          <p:nvPr/>
        </p:nvSpPr>
        <p:spPr bwMode="auto">
          <a:xfrm>
            <a:off x="8521700" y="6562725"/>
            <a:ext cx="4699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98F6AA8D-C8FB-C946-9DA3-58149736FA20}" type="slidenum">
              <a:rPr lang="en-US" sz="1200" b="1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35</a:t>
            </a:fld>
            <a:endParaRPr lang="en-US" sz="1200" b="1">
              <a:solidFill>
                <a:schemeClr val="tx1"/>
              </a:solidFill>
            </a:endParaRPr>
          </a:p>
        </p:txBody>
      </p:sp>
      <p:pic>
        <p:nvPicPr>
          <p:cNvPr id="62472" name="Picture 79" descr="OGF_tagl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8700" y="3929063"/>
            <a:ext cx="12541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8"/>
          <p:cNvGrpSpPr>
            <a:grpSpLocks/>
          </p:cNvGrpSpPr>
          <p:nvPr/>
        </p:nvGrpSpPr>
        <p:grpSpPr bwMode="auto">
          <a:xfrm>
            <a:off x="6761163" y="4465638"/>
            <a:ext cx="2349500" cy="2074862"/>
            <a:chOff x="849" y="552"/>
            <a:chExt cx="1480" cy="1307"/>
          </a:xfrm>
        </p:grpSpPr>
        <p:grpSp>
          <p:nvGrpSpPr>
            <p:cNvPr id="3" name="Group 64"/>
            <p:cNvGrpSpPr>
              <a:grpSpLocks/>
            </p:cNvGrpSpPr>
            <p:nvPr/>
          </p:nvGrpSpPr>
          <p:grpSpPr bwMode="auto">
            <a:xfrm>
              <a:off x="849" y="552"/>
              <a:ext cx="1480" cy="1307"/>
              <a:chOff x="2744" y="1525"/>
              <a:chExt cx="2949" cy="2441"/>
            </a:xfrm>
          </p:grpSpPr>
          <p:sp>
            <p:nvSpPr>
              <p:cNvPr id="62475" name="AutoShape 65"/>
              <p:cNvSpPr>
                <a:spLocks noChangeAspect="1" noChangeArrowheads="1"/>
              </p:cNvSpPr>
              <p:nvPr/>
            </p:nvSpPr>
            <p:spPr bwMode="auto">
              <a:xfrm>
                <a:off x="3075" y="2492"/>
                <a:ext cx="2251" cy="581"/>
              </a:xfrm>
              <a:custGeom>
                <a:avLst/>
                <a:gdLst>
                  <a:gd name="T0" fmla="*/ 1127 w 21600"/>
                  <a:gd name="T1" fmla="*/ 0 h 21600"/>
                  <a:gd name="T2" fmla="*/ 330 w 21600"/>
                  <a:gd name="T3" fmla="*/ 327 h 21600"/>
                  <a:gd name="T4" fmla="*/ 0 w 21600"/>
                  <a:gd name="T5" fmla="*/ 1116 h 21600"/>
                  <a:gd name="T6" fmla="*/ 330 w 21600"/>
                  <a:gd name="T7" fmla="*/ 1904 h 21600"/>
                  <a:gd name="T8" fmla="*/ 1127 w 21600"/>
                  <a:gd name="T9" fmla="*/ 2231 h 21600"/>
                  <a:gd name="T10" fmla="*/ 1923 w 21600"/>
                  <a:gd name="T11" fmla="*/ 1904 h 21600"/>
                  <a:gd name="T12" fmla="*/ 2253 w 21600"/>
                  <a:gd name="T13" fmla="*/ 1116 h 21600"/>
                  <a:gd name="T14" fmla="*/ 1923 w 21600"/>
                  <a:gd name="T15" fmla="*/ 32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4 w 21600"/>
                  <a:gd name="T25" fmla="*/ 3166 h 21600"/>
                  <a:gd name="T26" fmla="*/ 18436 w 21600"/>
                  <a:gd name="T27" fmla="*/ 18434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111" y="10800"/>
                    </a:moveTo>
                    <a:cubicBezTo>
                      <a:pt x="2111" y="15599"/>
                      <a:pt x="6001" y="19489"/>
                      <a:pt x="10800" y="19489"/>
                    </a:cubicBezTo>
                    <a:cubicBezTo>
                      <a:pt x="15599" y="19489"/>
                      <a:pt x="19489" y="15599"/>
                      <a:pt x="19489" y="10800"/>
                    </a:cubicBezTo>
                    <a:cubicBezTo>
                      <a:pt x="19489" y="6001"/>
                      <a:pt x="15599" y="2111"/>
                      <a:pt x="10800" y="2111"/>
                    </a:cubicBezTo>
                    <a:cubicBezTo>
                      <a:pt x="6001" y="2111"/>
                      <a:pt x="2111" y="6001"/>
                      <a:pt x="2111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62476" name="Picture 66" descr="tglogo-small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334" y="1752"/>
                <a:ext cx="415" cy="45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477" name="Picture 6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649" y="1752"/>
                <a:ext cx="661" cy="37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78" name="Picture 68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878" y="1525"/>
                <a:ext cx="617" cy="37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79" name="Picture 69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785" y="3339"/>
                <a:ext cx="379" cy="4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80" name="Picture 70" descr="deisa_logo_web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969" y="3612"/>
                <a:ext cx="729" cy="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481" name="Picture 7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4921" y="2795"/>
                <a:ext cx="698" cy="372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82" name="Picture 72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43" y="3430"/>
                <a:ext cx="584" cy="4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83" name="Picture 73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2925" y="2840"/>
                <a:ext cx="428" cy="4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84" name="Picture 74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2744" y="2296"/>
                <a:ext cx="675" cy="45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  <p:pic>
            <p:nvPicPr>
              <p:cNvPr id="62485" name="Picture 75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4740" y="2251"/>
                <a:ext cx="953" cy="37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048" y="885"/>
              <a:ext cx="1009" cy="692"/>
              <a:chOff x="2314" y="1745"/>
              <a:chExt cx="1534" cy="1100"/>
            </a:xfrm>
          </p:grpSpPr>
          <p:sp>
            <p:nvSpPr>
              <p:cNvPr id="62487" name="Oval 10"/>
              <p:cNvSpPr>
                <a:spLocks noChangeArrowheads="1"/>
              </p:cNvSpPr>
              <p:nvPr/>
            </p:nvSpPr>
            <p:spPr bwMode="auto">
              <a:xfrm>
                <a:off x="2861" y="2084"/>
                <a:ext cx="251" cy="256"/>
              </a:xfrm>
              <a:prstGeom prst="ellipse">
                <a:avLst/>
              </a:prstGeom>
              <a:solidFill>
                <a:srgbClr val="4FABC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2750" y="1928"/>
                <a:ext cx="523" cy="615"/>
                <a:chOff x="2750" y="1928"/>
                <a:chExt cx="523" cy="615"/>
              </a:xfrm>
            </p:grpSpPr>
            <p:sp>
              <p:nvSpPr>
                <p:cNvPr id="62489" name="Oval 12"/>
                <p:cNvSpPr>
                  <a:spLocks noChangeArrowheads="1"/>
                </p:cNvSpPr>
                <p:nvPr/>
              </p:nvSpPr>
              <p:spPr bwMode="auto">
                <a:xfrm>
                  <a:off x="2997" y="1928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0" name="Oval 13"/>
                <p:cNvSpPr>
                  <a:spLocks noChangeArrowheads="1"/>
                </p:cNvSpPr>
                <p:nvPr/>
              </p:nvSpPr>
              <p:spPr bwMode="auto">
                <a:xfrm>
                  <a:off x="2997" y="2024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1" name="Oval 14"/>
                <p:cNvSpPr>
                  <a:spLocks noChangeArrowheads="1"/>
                </p:cNvSpPr>
                <p:nvPr/>
              </p:nvSpPr>
              <p:spPr bwMode="auto">
                <a:xfrm>
                  <a:off x="2997" y="1976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2" name="Oval 15"/>
                <p:cNvSpPr>
                  <a:spLocks noChangeArrowheads="1"/>
                </p:cNvSpPr>
                <p:nvPr/>
              </p:nvSpPr>
              <p:spPr bwMode="auto">
                <a:xfrm>
                  <a:off x="2997" y="2075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3" name="Oval 16"/>
                <p:cNvSpPr>
                  <a:spLocks noChangeArrowheads="1"/>
                </p:cNvSpPr>
                <p:nvPr/>
              </p:nvSpPr>
              <p:spPr bwMode="auto">
                <a:xfrm>
                  <a:off x="2997" y="2170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4" name="Oval 17"/>
                <p:cNvSpPr>
                  <a:spLocks noChangeArrowheads="1"/>
                </p:cNvSpPr>
                <p:nvPr/>
              </p:nvSpPr>
              <p:spPr bwMode="auto">
                <a:xfrm>
                  <a:off x="2997" y="2123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5" name="Oval 18"/>
                <p:cNvSpPr>
                  <a:spLocks noChangeArrowheads="1"/>
                </p:cNvSpPr>
                <p:nvPr/>
              </p:nvSpPr>
              <p:spPr bwMode="auto">
                <a:xfrm>
                  <a:off x="2997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6" name="Oval 19"/>
                <p:cNvSpPr>
                  <a:spLocks noChangeArrowheads="1"/>
                </p:cNvSpPr>
                <p:nvPr/>
              </p:nvSpPr>
              <p:spPr bwMode="auto">
                <a:xfrm>
                  <a:off x="2997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7" name="Oval 20"/>
                <p:cNvSpPr>
                  <a:spLocks noChangeArrowheads="1"/>
                </p:cNvSpPr>
                <p:nvPr/>
              </p:nvSpPr>
              <p:spPr bwMode="auto">
                <a:xfrm>
                  <a:off x="2997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8" name="Oval 21"/>
                <p:cNvSpPr>
                  <a:spLocks noChangeArrowheads="1"/>
                </p:cNvSpPr>
                <p:nvPr/>
              </p:nvSpPr>
              <p:spPr bwMode="auto">
                <a:xfrm>
                  <a:off x="2997" y="236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99" name="Oval 22"/>
                <p:cNvSpPr>
                  <a:spLocks noChangeArrowheads="1"/>
                </p:cNvSpPr>
                <p:nvPr/>
              </p:nvSpPr>
              <p:spPr bwMode="auto">
                <a:xfrm>
                  <a:off x="3049" y="2075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0" name="Oval 23"/>
                <p:cNvSpPr>
                  <a:spLocks noChangeArrowheads="1"/>
                </p:cNvSpPr>
                <p:nvPr/>
              </p:nvSpPr>
              <p:spPr bwMode="auto">
                <a:xfrm>
                  <a:off x="3049" y="2170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1" name="Oval 24"/>
                <p:cNvSpPr>
                  <a:spLocks noChangeArrowheads="1"/>
                </p:cNvSpPr>
                <p:nvPr/>
              </p:nvSpPr>
              <p:spPr bwMode="auto">
                <a:xfrm>
                  <a:off x="3049" y="2123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2" name="Oval 25"/>
                <p:cNvSpPr>
                  <a:spLocks noChangeArrowheads="1"/>
                </p:cNvSpPr>
                <p:nvPr/>
              </p:nvSpPr>
              <p:spPr bwMode="auto">
                <a:xfrm>
                  <a:off x="3049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3" name="Oval 26"/>
                <p:cNvSpPr>
                  <a:spLocks noChangeArrowheads="1"/>
                </p:cNvSpPr>
                <p:nvPr/>
              </p:nvSpPr>
              <p:spPr bwMode="auto">
                <a:xfrm>
                  <a:off x="3049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4" name="Oval 27"/>
                <p:cNvSpPr>
                  <a:spLocks noChangeArrowheads="1"/>
                </p:cNvSpPr>
                <p:nvPr/>
              </p:nvSpPr>
              <p:spPr bwMode="auto">
                <a:xfrm>
                  <a:off x="3049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5" name="Oval 28"/>
                <p:cNvSpPr>
                  <a:spLocks noChangeArrowheads="1"/>
                </p:cNvSpPr>
                <p:nvPr/>
              </p:nvSpPr>
              <p:spPr bwMode="auto">
                <a:xfrm>
                  <a:off x="3049" y="236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6" name="Oval 29"/>
                <p:cNvSpPr>
                  <a:spLocks noChangeArrowheads="1"/>
                </p:cNvSpPr>
                <p:nvPr/>
              </p:nvSpPr>
              <p:spPr bwMode="auto">
                <a:xfrm>
                  <a:off x="3049" y="24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7" name="Oval 30"/>
                <p:cNvSpPr>
                  <a:spLocks noChangeArrowheads="1"/>
                </p:cNvSpPr>
                <p:nvPr/>
              </p:nvSpPr>
              <p:spPr bwMode="auto">
                <a:xfrm>
                  <a:off x="3095" y="2028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8" name="Oval 31"/>
                <p:cNvSpPr>
                  <a:spLocks noChangeArrowheads="1"/>
                </p:cNvSpPr>
                <p:nvPr/>
              </p:nvSpPr>
              <p:spPr bwMode="auto">
                <a:xfrm>
                  <a:off x="3095" y="2123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09" name="Oval 32"/>
                <p:cNvSpPr>
                  <a:spLocks noChangeArrowheads="1"/>
                </p:cNvSpPr>
                <p:nvPr/>
              </p:nvSpPr>
              <p:spPr bwMode="auto">
                <a:xfrm>
                  <a:off x="3095" y="2075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0" name="Oval 33"/>
                <p:cNvSpPr>
                  <a:spLocks noChangeArrowheads="1"/>
                </p:cNvSpPr>
                <p:nvPr/>
              </p:nvSpPr>
              <p:spPr bwMode="auto">
                <a:xfrm>
                  <a:off x="3095" y="2174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1" name="Oval 34"/>
                <p:cNvSpPr>
                  <a:spLocks noChangeArrowheads="1"/>
                </p:cNvSpPr>
                <p:nvPr/>
              </p:nvSpPr>
              <p:spPr bwMode="auto">
                <a:xfrm>
                  <a:off x="3095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2" name="Oval 35"/>
                <p:cNvSpPr>
                  <a:spLocks noChangeArrowheads="1"/>
                </p:cNvSpPr>
                <p:nvPr/>
              </p:nvSpPr>
              <p:spPr bwMode="auto">
                <a:xfrm>
                  <a:off x="3095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3" name="Oval 36"/>
                <p:cNvSpPr>
                  <a:spLocks noChangeArrowheads="1"/>
                </p:cNvSpPr>
                <p:nvPr/>
              </p:nvSpPr>
              <p:spPr bwMode="auto">
                <a:xfrm>
                  <a:off x="3095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4" name="Oval 37"/>
                <p:cNvSpPr>
                  <a:spLocks noChangeArrowheads="1"/>
                </p:cNvSpPr>
                <p:nvPr/>
              </p:nvSpPr>
              <p:spPr bwMode="auto">
                <a:xfrm>
                  <a:off x="3095" y="236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5" name="Oval 38"/>
                <p:cNvSpPr>
                  <a:spLocks noChangeArrowheads="1"/>
                </p:cNvSpPr>
                <p:nvPr/>
              </p:nvSpPr>
              <p:spPr bwMode="auto">
                <a:xfrm>
                  <a:off x="3148" y="2123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6" name="Oval 39"/>
                <p:cNvSpPr>
                  <a:spLocks noChangeArrowheads="1"/>
                </p:cNvSpPr>
                <p:nvPr/>
              </p:nvSpPr>
              <p:spPr bwMode="auto">
                <a:xfrm>
                  <a:off x="3148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7" name="Oval 40"/>
                <p:cNvSpPr>
                  <a:spLocks noChangeArrowheads="1"/>
                </p:cNvSpPr>
                <p:nvPr/>
              </p:nvSpPr>
              <p:spPr bwMode="auto">
                <a:xfrm>
                  <a:off x="3148" y="2170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8" name="Oval 41"/>
                <p:cNvSpPr>
                  <a:spLocks noChangeArrowheads="1"/>
                </p:cNvSpPr>
                <p:nvPr/>
              </p:nvSpPr>
              <p:spPr bwMode="auto">
                <a:xfrm>
                  <a:off x="3148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19" name="Oval 42"/>
                <p:cNvSpPr>
                  <a:spLocks noChangeArrowheads="1"/>
                </p:cNvSpPr>
                <p:nvPr/>
              </p:nvSpPr>
              <p:spPr bwMode="auto">
                <a:xfrm>
                  <a:off x="3148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0" name="Oval 43"/>
                <p:cNvSpPr>
                  <a:spLocks noChangeArrowheads="1"/>
                </p:cNvSpPr>
                <p:nvPr/>
              </p:nvSpPr>
              <p:spPr bwMode="auto">
                <a:xfrm>
                  <a:off x="3196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1" name="Oval 44"/>
                <p:cNvSpPr>
                  <a:spLocks noChangeArrowheads="1"/>
                </p:cNvSpPr>
                <p:nvPr/>
              </p:nvSpPr>
              <p:spPr bwMode="auto">
                <a:xfrm>
                  <a:off x="3246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2" name="Oval 45"/>
                <p:cNvSpPr>
                  <a:spLocks noChangeArrowheads="1"/>
                </p:cNvSpPr>
                <p:nvPr/>
              </p:nvSpPr>
              <p:spPr bwMode="auto">
                <a:xfrm>
                  <a:off x="3196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3" name="Oval 46"/>
                <p:cNvSpPr>
                  <a:spLocks noChangeArrowheads="1"/>
                </p:cNvSpPr>
                <p:nvPr/>
              </p:nvSpPr>
              <p:spPr bwMode="auto">
                <a:xfrm>
                  <a:off x="2949" y="2075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4" name="Oval 47"/>
                <p:cNvSpPr>
                  <a:spLocks noChangeArrowheads="1"/>
                </p:cNvSpPr>
                <p:nvPr/>
              </p:nvSpPr>
              <p:spPr bwMode="auto">
                <a:xfrm>
                  <a:off x="2949" y="2172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5" name="Oval 48"/>
                <p:cNvSpPr>
                  <a:spLocks noChangeArrowheads="1"/>
                </p:cNvSpPr>
                <p:nvPr/>
              </p:nvSpPr>
              <p:spPr bwMode="auto">
                <a:xfrm>
                  <a:off x="2949" y="2123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6" name="Oval 49"/>
                <p:cNvSpPr>
                  <a:spLocks noChangeArrowheads="1"/>
                </p:cNvSpPr>
                <p:nvPr/>
              </p:nvSpPr>
              <p:spPr bwMode="auto">
                <a:xfrm>
                  <a:off x="2949" y="222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7" name="Oval 50"/>
                <p:cNvSpPr>
                  <a:spLocks noChangeArrowheads="1"/>
                </p:cNvSpPr>
                <p:nvPr/>
              </p:nvSpPr>
              <p:spPr bwMode="auto">
                <a:xfrm>
                  <a:off x="2949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8" name="Oval 51"/>
                <p:cNvSpPr>
                  <a:spLocks noChangeArrowheads="1"/>
                </p:cNvSpPr>
                <p:nvPr/>
              </p:nvSpPr>
              <p:spPr bwMode="auto">
                <a:xfrm>
                  <a:off x="2949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29" name="Oval 52"/>
                <p:cNvSpPr>
                  <a:spLocks noChangeArrowheads="1"/>
                </p:cNvSpPr>
                <p:nvPr/>
              </p:nvSpPr>
              <p:spPr bwMode="auto">
                <a:xfrm>
                  <a:off x="2949" y="236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0" name="Oval 53"/>
                <p:cNvSpPr>
                  <a:spLocks noChangeArrowheads="1"/>
                </p:cNvSpPr>
                <p:nvPr/>
              </p:nvSpPr>
              <p:spPr bwMode="auto">
                <a:xfrm>
                  <a:off x="2949" y="2468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1" name="Oval 54"/>
                <p:cNvSpPr>
                  <a:spLocks noChangeArrowheads="1"/>
                </p:cNvSpPr>
                <p:nvPr/>
              </p:nvSpPr>
              <p:spPr bwMode="auto">
                <a:xfrm>
                  <a:off x="2949" y="24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2" name="Oval 55"/>
                <p:cNvSpPr>
                  <a:spLocks noChangeArrowheads="1"/>
                </p:cNvSpPr>
                <p:nvPr/>
              </p:nvSpPr>
              <p:spPr bwMode="auto">
                <a:xfrm>
                  <a:off x="2949" y="2516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3" name="Oval 56"/>
                <p:cNvSpPr>
                  <a:spLocks noChangeArrowheads="1"/>
                </p:cNvSpPr>
                <p:nvPr/>
              </p:nvSpPr>
              <p:spPr bwMode="auto">
                <a:xfrm>
                  <a:off x="2750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4" name="Oval 57"/>
                <p:cNvSpPr>
                  <a:spLocks noChangeArrowheads="1"/>
                </p:cNvSpPr>
                <p:nvPr/>
              </p:nvSpPr>
              <p:spPr bwMode="auto">
                <a:xfrm>
                  <a:off x="2794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5" name="Oval 58"/>
                <p:cNvSpPr>
                  <a:spLocks noChangeArrowheads="1"/>
                </p:cNvSpPr>
                <p:nvPr/>
              </p:nvSpPr>
              <p:spPr bwMode="auto">
                <a:xfrm>
                  <a:off x="2848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6" name="Oval 59"/>
                <p:cNvSpPr>
                  <a:spLocks noChangeArrowheads="1"/>
                </p:cNvSpPr>
                <p:nvPr/>
              </p:nvSpPr>
              <p:spPr bwMode="auto">
                <a:xfrm>
                  <a:off x="2896" y="231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7" name="Oval 60"/>
                <p:cNvSpPr>
                  <a:spLocks noChangeArrowheads="1"/>
                </p:cNvSpPr>
                <p:nvPr/>
              </p:nvSpPr>
              <p:spPr bwMode="auto">
                <a:xfrm>
                  <a:off x="2896" y="2369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8" name="Oval 61"/>
                <p:cNvSpPr>
                  <a:spLocks noChangeArrowheads="1"/>
                </p:cNvSpPr>
                <p:nvPr/>
              </p:nvSpPr>
              <p:spPr bwMode="auto">
                <a:xfrm>
                  <a:off x="2848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39" name="Oval 62"/>
                <p:cNvSpPr>
                  <a:spLocks noChangeArrowheads="1"/>
                </p:cNvSpPr>
                <p:nvPr/>
              </p:nvSpPr>
              <p:spPr bwMode="auto">
                <a:xfrm>
                  <a:off x="2896" y="2271"/>
                  <a:ext cx="27" cy="27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2540" name="Text Box 63"/>
              <p:cNvSpPr txBox="1">
                <a:spLocks noChangeArrowheads="1"/>
              </p:cNvSpPr>
              <p:nvPr/>
            </p:nvSpPr>
            <p:spPr bwMode="auto">
              <a:xfrm>
                <a:off x="2314" y="1745"/>
                <a:ext cx="1534" cy="1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sz="6000" b="1" i="1">
                    <a:solidFill>
                      <a:srgbClr val="81110E"/>
                    </a:solidFill>
                    <a:latin typeface="Abadi MT Condensed Light" charset="0"/>
                    <a:ea typeface="ＭＳ Ｐゴシック" charset="-128"/>
                    <a:cs typeface="ＭＳ Ｐゴシック" charset="-128"/>
                  </a:rPr>
                  <a:t>G</a:t>
                </a:r>
                <a:r>
                  <a:rPr lang="en-US" sz="6600" b="1" i="1">
                    <a:solidFill>
                      <a:srgbClr val="81110E"/>
                    </a:solidFill>
                    <a:latin typeface="Abadi MT Condensed Light" charset="0"/>
                    <a:ea typeface="ＭＳ Ｐゴシック" charset="-128"/>
                    <a:cs typeface="ＭＳ Ｐゴシック" charset="-128"/>
                  </a:rPr>
                  <a:t>I</a:t>
                </a:r>
                <a:r>
                  <a:rPr lang="en-US" sz="6000" b="1" i="1">
                    <a:solidFill>
                      <a:srgbClr val="81110E"/>
                    </a:solidFill>
                    <a:latin typeface="Abadi MT Condensed Light" charset="0"/>
                    <a:ea typeface="ＭＳ Ｐゴシック" charset="-128"/>
                    <a:cs typeface="ＭＳ Ｐゴシック" charset="-128"/>
                  </a:rPr>
                  <a:t>N</a:t>
                </a:r>
              </a:p>
            </p:txBody>
          </p:sp>
        </p:grpSp>
      </p:grpSp>
      <p:sp>
        <p:nvSpPr>
          <p:cNvPr id="75" name="Footer Placeholder 7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code base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3371"/>
            <a:ext cx="1385651" cy="77942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Pictur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048" y="1511540"/>
            <a:ext cx="5180952" cy="383492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1905000" y="3200400"/>
            <a:ext cx="457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ame 8"/>
          <p:cNvSpPr/>
          <p:nvPr/>
        </p:nvSpPr>
        <p:spPr>
          <a:xfrm>
            <a:off x="2438400" y="1600200"/>
            <a:ext cx="5181600" cy="533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code details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3371"/>
            <a:ext cx="1385651" cy="77942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918" y="914400"/>
            <a:ext cx="7659682" cy="4987936"/>
          </a:xfrm>
          <a:prstGeom prst="rect">
            <a:avLst/>
          </a:prstGeom>
        </p:spPr>
      </p:pic>
      <p:pic>
        <p:nvPicPr>
          <p:cNvPr id="11" name="Picture 10" descr="Picture 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2" y="2133601"/>
            <a:ext cx="1339048" cy="25453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44475" dist="165100" dir="2700000" algn="tl" rotWithShape="0">
              <a:srgbClr val="000000">
                <a:alpha val="46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code details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3371"/>
            <a:ext cx="1385651" cy="77942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Picture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455166" y="-1559566"/>
            <a:ext cx="1757667" cy="6858000"/>
          </a:xfrm>
          <a:prstGeom prst="rect">
            <a:avLst/>
          </a:prstGeom>
        </p:spPr>
      </p:pic>
      <p:pic>
        <p:nvPicPr>
          <p:cNvPr id="8" name="Picture 7" descr="Picture 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600004" y="284812"/>
            <a:ext cx="1467992" cy="6858000"/>
          </a:xfrm>
          <a:prstGeom prst="rect">
            <a:avLst/>
          </a:prstGeom>
        </p:spPr>
      </p:pic>
      <p:pic>
        <p:nvPicPr>
          <p:cNvPr id="9" name="Picture 8" descr="Picture 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652610" y="2129190"/>
            <a:ext cx="1362779" cy="6858000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>
            <a:off x="3505200" y="9144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00" y="914400"/>
            <a:ext cx="59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10K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6948415" y="9144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253215" y="914400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5K</a:t>
            </a:r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5476593" y="27432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81393" y="2743200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2K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3505200" y="44958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10000" y="4495800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gLite</a:t>
            </a:r>
            <a:r>
              <a:rPr lang="en-US" dirty="0" smtClean="0"/>
              <a:t> code details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  <p:pic>
        <p:nvPicPr>
          <p:cNvPr id="6" name="Picture 5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3371"/>
            <a:ext cx="1385651" cy="779429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Down Arrow 15"/>
          <p:cNvSpPr/>
          <p:nvPr/>
        </p:nvSpPr>
        <p:spPr>
          <a:xfrm>
            <a:off x="5476593" y="2743200"/>
            <a:ext cx="228600" cy="381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81393" y="2743200"/>
            <a:ext cx="46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2K</a:t>
            </a:r>
            <a:endParaRPr lang="en-US" dirty="0"/>
          </a:p>
        </p:txBody>
      </p:sp>
      <p:pic>
        <p:nvPicPr>
          <p:cNvPr id="20" name="Picture 19" descr="Picture 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979641" y="-1312640"/>
            <a:ext cx="2403918" cy="6858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24000" y="38100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list is not complete. Some components are provided as binaries and are only packaged by the ETICS system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15250" cy="1071563"/>
          </a:xfrm>
        </p:spPr>
        <p:txBody>
          <a:bodyPr/>
          <a:lstStyle/>
          <a:p>
            <a:pPr eaLnBrk="1" hangingPunct="1"/>
            <a:r>
              <a:rPr lang="en-US"/>
              <a:t>The LHC Computing Challenge</a:t>
            </a:r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219200" y="1219200"/>
            <a:ext cx="44259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charset="2"/>
              <a:buChar char=""/>
            </a:pPr>
            <a:r>
              <a:rPr lang="en-US" sz="2000" dirty="0"/>
              <a:t>Signal/Noise  10</a:t>
            </a:r>
            <a:r>
              <a:rPr lang="en-US" sz="2000" baseline="30000" dirty="0"/>
              <a:t>-9</a:t>
            </a:r>
          </a:p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charset="2"/>
              <a:buChar char=""/>
            </a:pPr>
            <a:r>
              <a:rPr lang="en-US" sz="2000" dirty="0"/>
              <a:t>Data volume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  <a:buFont typeface="Wingdings 2" charset="2"/>
              <a:buChar char=""/>
            </a:pPr>
            <a:r>
              <a:rPr lang="en-US" dirty="0"/>
              <a:t>High rate * large number of channels * 4 experiments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dirty="0" err="1">
                <a:solidFill>
                  <a:srgbClr val="00B050"/>
                </a:solidFill>
                <a:sym typeface="Wingdings" charset="2"/>
              </a:rPr>
              <a:t></a:t>
            </a:r>
            <a:r>
              <a:rPr lang="en-US" dirty="0">
                <a:sym typeface="Wingdings" charset="2"/>
              </a:rPr>
              <a:t> 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15 </a:t>
            </a:r>
            <a:r>
              <a:rPr lang="en-US" b="1" dirty="0" err="1">
                <a:solidFill>
                  <a:srgbClr val="00B050"/>
                </a:solidFill>
                <a:sym typeface="Wingdings" charset="2"/>
              </a:rPr>
              <a:t>PetaBytes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 of</a:t>
            </a:r>
            <a:r>
              <a:rPr lang="en-US" b="1" dirty="0" smtClean="0">
                <a:solidFill>
                  <a:srgbClr val="00B050"/>
                </a:solidFill>
                <a:sym typeface="Wingdings" charset="2"/>
              </a:rPr>
              <a:t> data 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each year</a:t>
            </a:r>
            <a:endParaRPr lang="en-US" b="1" dirty="0">
              <a:solidFill>
                <a:srgbClr val="00B050"/>
              </a:solidFill>
            </a:endParaRPr>
          </a:p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charset="2"/>
              <a:buChar char=""/>
            </a:pPr>
            <a:r>
              <a:rPr lang="en-US" sz="2000" dirty="0"/>
              <a:t>Compute power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  <a:buFont typeface="Wingdings 2" charset="2"/>
              <a:buChar char=""/>
            </a:pPr>
            <a:r>
              <a:rPr lang="en-US" dirty="0"/>
              <a:t>Event complexity * Nb. events * thousands users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dirty="0" err="1">
                <a:solidFill>
                  <a:srgbClr val="00B050"/>
                </a:solidFill>
                <a:sym typeface="Wingdings" charset="2"/>
              </a:rPr>
              <a:t></a:t>
            </a:r>
            <a:r>
              <a:rPr lang="en-US" dirty="0" smtClean="0">
                <a:solidFill>
                  <a:srgbClr val="00B050"/>
                </a:solidFill>
                <a:sym typeface="Wingdings" charset="2"/>
              </a:rPr>
              <a:t> 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2</a:t>
            </a:r>
            <a:r>
              <a:rPr lang="en-US" b="1" dirty="0" smtClean="0">
                <a:solidFill>
                  <a:srgbClr val="00B050"/>
                </a:solidFill>
                <a:sym typeface="Wingdings" charset="2"/>
              </a:rPr>
              <a:t>00 </a:t>
            </a:r>
            <a:r>
              <a:rPr lang="en-US" b="1" dirty="0" err="1">
                <a:solidFill>
                  <a:srgbClr val="00B050"/>
                </a:solidFill>
                <a:sym typeface="Wingdings" charset="2"/>
              </a:rPr>
              <a:t>k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 of (today's) fastest CPUs</a:t>
            </a:r>
            <a:endParaRPr lang="en-US" b="1" dirty="0">
              <a:solidFill>
                <a:srgbClr val="00B050"/>
              </a:solidFill>
            </a:endParaRPr>
          </a:p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charset="2"/>
              <a:buChar char=""/>
            </a:pPr>
            <a:r>
              <a:rPr lang="en-US" sz="2000" dirty="0"/>
              <a:t>Worldwide analysis &amp; funding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  <a:buFont typeface="Wingdings 2" charset="2"/>
              <a:buChar char=""/>
            </a:pPr>
            <a:r>
              <a:rPr lang="en-US" dirty="0"/>
              <a:t>Computing funding locally in major regions &amp; countries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  <a:buFont typeface="Wingdings 2" charset="2"/>
              <a:buChar char=""/>
            </a:pPr>
            <a:r>
              <a:rPr lang="en-US" dirty="0"/>
              <a:t>Efficient analysis everywhere</a:t>
            </a: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</a:pPr>
            <a:r>
              <a:rPr lang="en-US" dirty="0" err="1">
                <a:solidFill>
                  <a:srgbClr val="00B050"/>
                </a:solidFill>
                <a:sym typeface="Wingdings" charset="2"/>
              </a:rPr>
              <a:t></a:t>
            </a:r>
            <a:r>
              <a:rPr lang="en-US" dirty="0">
                <a:solidFill>
                  <a:srgbClr val="00B050"/>
                </a:solidFill>
                <a:sym typeface="Wingdings" charset="2"/>
              </a:rPr>
              <a:t> </a:t>
            </a:r>
            <a:r>
              <a:rPr lang="en-US" b="1" dirty="0">
                <a:solidFill>
                  <a:srgbClr val="00B050"/>
                </a:solidFill>
                <a:sym typeface="Wingdings" charset="2"/>
              </a:rPr>
              <a:t>GRID technology</a:t>
            </a:r>
            <a:endParaRPr lang="en-US" b="1" dirty="0">
              <a:solidFill>
                <a:srgbClr val="00B050"/>
              </a:solidFill>
            </a:endParaRPr>
          </a:p>
          <a:p>
            <a:pPr marL="722313" lvl="1" indent="-273050">
              <a:spcBef>
                <a:spcPct val="20000"/>
              </a:spcBef>
              <a:buClr>
                <a:schemeClr val="accent1"/>
              </a:buClr>
              <a:buSzPct val="90000"/>
              <a:buFont typeface="Wingdings 2" charset="2"/>
              <a:buChar char=""/>
            </a:pPr>
            <a:endParaRPr lang="en-US" dirty="0"/>
          </a:p>
        </p:txBody>
      </p:sp>
      <p:pic>
        <p:nvPicPr>
          <p:cNvPr id="215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5550" y="2392363"/>
            <a:ext cx="2673350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6" descr="NeedleHayst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914400"/>
            <a:ext cx="284797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52A5"/>
              </a:clrFrom>
              <a:clrTo>
                <a:srgbClr val="0052A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191000"/>
            <a:ext cx="2368550" cy="2401888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3256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Complex Dependencies</a:t>
            </a:r>
            <a:endParaRPr lang="en-GB" dirty="0"/>
          </a:p>
        </p:txBody>
      </p:sp>
      <p:pic>
        <p:nvPicPr>
          <p:cNvPr id="5" name="Content Placeholder 4" descr="gLiteDeps.pn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371600" y="838200"/>
            <a:ext cx="7772400" cy="563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3256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Data Management</a:t>
            </a:r>
            <a:endParaRPr lang="en-GB" dirty="0"/>
          </a:p>
        </p:txBody>
      </p:sp>
      <p:pic>
        <p:nvPicPr>
          <p:cNvPr id="6" name="Picture 5" descr="DataManagementDep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017492"/>
            <a:ext cx="7699555" cy="5840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52400"/>
            <a:ext cx="6934200" cy="558800"/>
          </a:xfrm>
          <a:ln/>
        </p:spPr>
        <p:txBody>
          <a:bodyPr lIns="90000" tIns="46800" rIns="90000" bIns="46800"/>
          <a:lstStyle/>
          <a:p>
            <a: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dirty="0"/>
              <a:t>Component based</a:t>
            </a:r>
            <a:r>
              <a:rPr lang="en-GB" sz="2800" dirty="0" smtClean="0"/>
              <a:t> software life cycle process</a:t>
            </a:r>
            <a:endParaRPr lang="en-GB" sz="2800" dirty="0"/>
          </a:p>
        </p:txBody>
      </p:sp>
      <p:graphicFrame>
        <p:nvGraphicFramePr>
          <p:cNvPr id="370691" name="Object 3"/>
          <p:cNvGraphicFramePr>
            <a:graphicFrameLocks noChangeAspect="1"/>
          </p:cNvGraphicFramePr>
          <p:nvPr/>
        </p:nvGraphicFramePr>
        <p:xfrm>
          <a:off x="1374775" y="1112838"/>
          <a:ext cx="7013575" cy="5260975"/>
        </p:xfrm>
        <a:graphic>
          <a:graphicData uri="http://schemas.openxmlformats.org/presentationml/2006/ole">
            <p:oleObj spid="_x0000_s367618" name="Présentation" r:id="rId4" imgW="4572000" imgH="3429000" progId="PowerPoint.Show.8">
              <p:embed/>
            </p:oleObj>
          </a:graphicData>
        </a:graphic>
      </p:graphicFrame>
      <p:sp>
        <p:nvSpPr>
          <p:cNvPr id="4" name="Rectangular Callout 3"/>
          <p:cNvSpPr/>
          <p:nvPr/>
        </p:nvSpPr>
        <p:spPr>
          <a:xfrm>
            <a:off x="1295400" y="5867400"/>
            <a:ext cx="1524000" cy="762000"/>
          </a:xfrm>
          <a:prstGeom prst="wedgeRectCallout">
            <a:avLst>
              <a:gd name="adj1" fmla="val 46250"/>
              <a:gd name="adj2" fmla="val -10805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Weekly Releases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3256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The Process is monitored</a:t>
            </a:r>
            <a:endParaRPr lang="en-GB" dirty="0"/>
          </a:p>
        </p:txBody>
      </p:sp>
      <p:sp>
        <p:nvSpPr>
          <p:cNvPr id="325635" name="Content Placeholder 2"/>
          <p:cNvSpPr>
            <a:spLocks noGrp="1"/>
          </p:cNvSpPr>
          <p:nvPr>
            <p:ph idx="4294967295"/>
          </p:nvPr>
        </p:nvSpPr>
        <p:spPr>
          <a:xfrm>
            <a:off x="1219200" y="838200"/>
            <a:ext cx="7924800" cy="56356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To spot problems and manage resources</a:t>
            </a:r>
            <a:endParaRPr lang="en-US" dirty="0"/>
          </a:p>
        </p:txBody>
      </p:sp>
      <p:pic>
        <p:nvPicPr>
          <p:cNvPr id="6" name="Picture 5" descr="Picture 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55800"/>
            <a:ext cx="9097142" cy="3040000"/>
          </a:xfrm>
          <a:prstGeom prst="rect">
            <a:avLst/>
          </a:prstGeom>
        </p:spPr>
      </p:pic>
      <p:pic>
        <p:nvPicPr>
          <p:cNvPr id="9" name="Picture 8" descr="Picture 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4572000"/>
            <a:ext cx="4448889" cy="1716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3256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Change Management</a:t>
            </a:r>
            <a:endParaRPr lang="en-GB" dirty="0"/>
          </a:p>
        </p:txBody>
      </p:sp>
      <p:sp>
        <p:nvSpPr>
          <p:cNvPr id="325635" name="Content Placeholder 2"/>
          <p:cNvSpPr>
            <a:spLocks noGrp="1"/>
          </p:cNvSpPr>
          <p:nvPr>
            <p:ph idx="4294967295"/>
          </p:nvPr>
        </p:nvSpPr>
        <p:spPr>
          <a:xfrm>
            <a:off x="1219200" y="838200"/>
            <a:ext cx="7924800" cy="56356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This is a challenge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About 50 bugs/week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40 patches/ months</a:t>
            </a:r>
          </a:p>
        </p:txBody>
      </p:sp>
      <p:pic>
        <p:nvPicPr>
          <p:cNvPr id="7" name="Picture 6" descr="Picture 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76600"/>
            <a:ext cx="9144000" cy="33660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81600" y="4114800"/>
            <a:ext cx="2301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Almost constant rate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pic>
        <p:nvPicPr>
          <p:cNvPr id="885762" name="Picture 2" descr="gLite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990600"/>
            <a:ext cx="7808976" cy="4864608"/>
          </a:xfrm>
          <a:prstGeom prst="rect">
            <a:avLst/>
          </a:prstGeom>
          <a:noFill/>
        </p:spPr>
      </p:pic>
      <p:sp>
        <p:nvSpPr>
          <p:cNvPr id="885763" name="Rectangle 3"/>
          <p:cNvSpPr>
            <a:spLocks noChangeArrowheads="1"/>
          </p:cNvSpPr>
          <p:nvPr/>
        </p:nvSpPr>
        <p:spPr bwMode="auto">
          <a:xfrm>
            <a:off x="0" y="6134100"/>
            <a:ext cx="16795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b="1">
                <a:hlinkClick r:id="rId3"/>
              </a:rPr>
              <a:t>www.glite.org</a:t>
            </a:r>
            <a:endParaRPr lang="en-US" b="1"/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1295400" y="0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0" y="5943600"/>
            <a:ext cx="4699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Some Middleware </a:t>
            </a:r>
            <a:r>
              <a:rPr lang="en-US" sz="2400" b="1" dirty="0" smtClean="0"/>
              <a:t>components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85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88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85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85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76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Authentication 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931863"/>
            <a:ext cx="7640638" cy="553085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err="1"/>
              <a:t>gLite</a:t>
            </a:r>
            <a:r>
              <a:rPr lang="en-US" dirty="0"/>
              <a:t> authentication is based on </a:t>
            </a:r>
            <a:r>
              <a:rPr lang="en-US" dirty="0">
                <a:solidFill>
                  <a:srgbClr val="FF0000"/>
                </a:solidFill>
              </a:rPr>
              <a:t>X.509 PKI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Certificate Authorities (CA) issue (long lived) certificates identifying individuals (much like a passport)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Commonly used in web browsers to authenticate to sites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Trust between </a:t>
            </a:r>
            <a:r>
              <a:rPr lang="en-US" dirty="0" err="1">
                <a:solidFill>
                  <a:schemeClr val="tx1"/>
                </a:solidFill>
              </a:rPr>
              <a:t>CAs</a:t>
            </a:r>
            <a:r>
              <a:rPr lang="en-US" dirty="0">
                <a:solidFill>
                  <a:schemeClr val="tx1"/>
                </a:solidFill>
              </a:rPr>
              <a:t> and sites is established (offline)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 order to reduce vulnerability, on the Grid user identification is done by using (short lived) </a:t>
            </a:r>
            <a:r>
              <a:rPr lang="en-US" dirty="0">
                <a:solidFill>
                  <a:srgbClr val="FF0000"/>
                </a:solidFill>
              </a:rPr>
              <a:t>proxies</a:t>
            </a:r>
            <a:r>
              <a:rPr lang="en-US" dirty="0">
                <a:solidFill>
                  <a:schemeClr val="tx1"/>
                </a:solidFill>
              </a:rPr>
              <a:t> of their certificates</a:t>
            </a:r>
          </a:p>
          <a:p>
            <a:pPr>
              <a:lnSpc>
                <a:spcPct val="90000"/>
              </a:lnSpc>
            </a:pPr>
            <a:r>
              <a:rPr lang="en-US" dirty="0"/>
              <a:t>Support for Short-Lived Credential Services (SLCS)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issue short lived certificates or proxies to its local users 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e.g. from Kerberos or from Shibboleth credentials (new in EGEE II)</a:t>
            </a:r>
          </a:p>
          <a:p>
            <a:pPr>
              <a:lnSpc>
                <a:spcPct val="90000"/>
              </a:lnSpc>
            </a:pPr>
            <a:r>
              <a:rPr lang="en-US" dirty="0"/>
              <a:t>Proxies can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Be delegated to a service such that it can act on the user’s behalf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Be stored in an external proxy store (</a:t>
            </a:r>
            <a:r>
              <a:rPr lang="en-US" dirty="0" err="1">
                <a:solidFill>
                  <a:schemeClr val="tx1"/>
                </a:solidFill>
              </a:rPr>
              <a:t>MyProxy</a:t>
            </a:r>
            <a:r>
              <a:rPr lang="en-US" dirty="0">
                <a:solidFill>
                  <a:schemeClr val="tx1"/>
                </a:solidFill>
              </a:rPr>
              <a:t>)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Be renewed (in case they are about to expire)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Include additional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Authorization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295400" y="974725"/>
            <a:ext cx="7640638" cy="53879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VOMS</a:t>
            </a:r>
            <a:r>
              <a:rPr lang="en-US" dirty="0"/>
              <a:t> is now a de-facto standard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Attribute Certificates </a:t>
            </a:r>
            <a:r>
              <a:rPr lang="en-US" dirty="0"/>
              <a:t>provide users with additional capabilities defined by the VO.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Basis for the authorization process </a:t>
            </a:r>
          </a:p>
          <a:p>
            <a:pPr>
              <a:lnSpc>
                <a:spcPct val="90000"/>
              </a:lnSpc>
            </a:pPr>
            <a:r>
              <a:rPr lang="en-GB" dirty="0"/>
              <a:t>Authorization: currently via mapping to a local user on the resource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GB" dirty="0" err="1">
                <a:solidFill>
                  <a:srgbClr val="FF0000"/>
                </a:solidFill>
              </a:rPr>
              <a:t>glexec</a:t>
            </a:r>
            <a:r>
              <a:rPr lang="en-GB" dirty="0"/>
              <a:t> changes the local identity (based on </a:t>
            </a:r>
            <a:r>
              <a:rPr lang="en-GB" dirty="0" err="1"/>
              <a:t>suexec</a:t>
            </a:r>
            <a:r>
              <a:rPr lang="en-GB" dirty="0"/>
              <a:t> from Apache)</a:t>
            </a:r>
          </a:p>
          <a:p>
            <a:pPr>
              <a:lnSpc>
                <a:spcPct val="90000"/>
              </a:lnSpc>
            </a:pPr>
            <a:r>
              <a:rPr lang="en-US" dirty="0"/>
              <a:t>Designing an authorization service with a common interface agreed with multiple partners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Uniform implementation of authorization in </a:t>
            </a:r>
            <a:r>
              <a:rPr lang="en-US" dirty="0" err="1">
                <a:solidFill>
                  <a:schemeClr val="tx1"/>
                </a:solidFill>
              </a:rPr>
              <a:t>gLite</a:t>
            </a:r>
            <a:r>
              <a:rPr lang="en-US" dirty="0">
                <a:solidFill>
                  <a:schemeClr val="tx1"/>
                </a:solidFill>
              </a:rPr>
              <a:t> services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Easier interoperability with other infrastructures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Prototype being prepared now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endParaRPr lang="en-GB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0" y="838200"/>
            <a:ext cx="9144000" cy="5867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AuthZ interface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76200" y="866775"/>
            <a:ext cx="8991600" cy="5639196"/>
            <a:chOff x="76200" y="866775"/>
            <a:chExt cx="8991600" cy="5639196"/>
          </a:xfrm>
        </p:grpSpPr>
        <p:sp>
          <p:nvSpPr>
            <p:cNvPr id="13317" name="Rectangle 5"/>
            <p:cNvSpPr>
              <a:spLocks noChangeArrowheads="1"/>
            </p:cNvSpPr>
            <p:nvPr/>
          </p:nvSpPr>
          <p:spPr bwMode="auto">
            <a:xfrm>
              <a:off x="609600" y="5276850"/>
              <a:ext cx="5638800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SAML-XACML interface</a:t>
              </a:r>
            </a:p>
          </p:txBody>
        </p:sp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609600" y="5581650"/>
              <a:ext cx="5638800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Common SAML XACML library</a:t>
              </a:r>
            </a:p>
          </p:txBody>
        </p:sp>
        <p:sp>
          <p:nvSpPr>
            <p:cNvPr id="13319" name="Rectangle 37"/>
            <p:cNvSpPr>
              <a:spLocks noChangeArrowheads="1"/>
            </p:cNvSpPr>
            <p:nvPr/>
          </p:nvSpPr>
          <p:spPr bwMode="auto">
            <a:xfrm>
              <a:off x="3497263" y="5878513"/>
              <a:ext cx="2763837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Site Central: LCAS + LCMAPS</a:t>
              </a:r>
            </a:p>
          </p:txBody>
        </p:sp>
        <p:sp>
          <p:nvSpPr>
            <p:cNvPr id="13320" name="Rectangle 38"/>
            <p:cNvSpPr>
              <a:spLocks noChangeArrowheads="1"/>
            </p:cNvSpPr>
            <p:nvPr/>
          </p:nvSpPr>
          <p:spPr bwMode="auto">
            <a:xfrm>
              <a:off x="3497263" y="6196013"/>
              <a:ext cx="2751137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L&amp;L plug-ins</a:t>
              </a:r>
            </a:p>
          </p:txBody>
        </p:sp>
        <p:sp>
          <p:nvSpPr>
            <p:cNvPr id="13321" name="Rectangle 79"/>
            <p:cNvSpPr>
              <a:spLocks noChangeArrowheads="1"/>
            </p:cNvSpPr>
            <p:nvPr/>
          </p:nvSpPr>
          <p:spPr bwMode="auto">
            <a:xfrm>
              <a:off x="6629400" y="5653088"/>
              <a:ext cx="1230313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GPBox</a:t>
              </a:r>
            </a:p>
          </p:txBody>
        </p:sp>
        <p:sp>
          <p:nvSpPr>
            <p:cNvPr id="13322" name="Rectangle 80"/>
            <p:cNvSpPr>
              <a:spLocks noChangeArrowheads="1"/>
            </p:cNvSpPr>
            <p:nvPr/>
          </p:nvSpPr>
          <p:spPr bwMode="auto">
            <a:xfrm>
              <a:off x="6629400" y="5938838"/>
              <a:ext cx="1230313" cy="525401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LCMAPS</a:t>
              </a:r>
            </a:p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plug-in</a:t>
              </a:r>
            </a:p>
          </p:txBody>
        </p:sp>
        <p:grpSp>
          <p:nvGrpSpPr>
            <p:cNvPr id="2" name="Group 88"/>
            <p:cNvGrpSpPr>
              <a:grpSpLocks/>
            </p:cNvGrpSpPr>
            <p:nvPr/>
          </p:nvGrpSpPr>
          <p:grpSpPr bwMode="auto">
            <a:xfrm>
              <a:off x="6248400" y="5821363"/>
              <a:ext cx="377825" cy="546100"/>
              <a:chOff x="4492" y="3530"/>
              <a:chExt cx="238" cy="344"/>
            </a:xfrm>
          </p:grpSpPr>
          <p:sp>
            <p:nvSpPr>
              <p:cNvPr id="13363" name="Line 85"/>
              <p:cNvSpPr>
                <a:spLocks noChangeShapeType="1"/>
              </p:cNvSpPr>
              <p:nvPr/>
            </p:nvSpPr>
            <p:spPr bwMode="auto">
              <a:xfrm>
                <a:off x="4492" y="3874"/>
                <a:ext cx="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364" name="Line 86"/>
              <p:cNvSpPr>
                <a:spLocks noChangeShapeType="1"/>
              </p:cNvSpPr>
              <p:nvPr/>
            </p:nvSpPr>
            <p:spPr bwMode="auto">
              <a:xfrm flipV="1">
                <a:off x="4569" y="3536"/>
                <a:ext cx="0" cy="33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365" name="Line 87"/>
              <p:cNvSpPr>
                <a:spLocks noChangeShapeType="1"/>
              </p:cNvSpPr>
              <p:nvPr/>
            </p:nvSpPr>
            <p:spPr bwMode="auto">
              <a:xfrm>
                <a:off x="4561" y="3530"/>
                <a:ext cx="16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324" name="Rectangle 37"/>
            <p:cNvSpPr>
              <a:spLocks noChangeArrowheads="1"/>
            </p:cNvSpPr>
            <p:nvPr/>
          </p:nvSpPr>
          <p:spPr bwMode="auto">
            <a:xfrm>
              <a:off x="609600" y="5886450"/>
              <a:ext cx="2552700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Site Central: GUMS (+ SAZ)</a:t>
              </a:r>
            </a:p>
          </p:txBody>
        </p:sp>
        <p:sp>
          <p:nvSpPr>
            <p:cNvPr id="13325" name="Rectangle 16"/>
            <p:cNvSpPr>
              <a:spLocks noChangeArrowheads="1"/>
            </p:cNvSpPr>
            <p:nvPr/>
          </p:nvSpPr>
          <p:spPr bwMode="auto">
            <a:xfrm>
              <a:off x="609600" y="3800475"/>
              <a:ext cx="5638800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Common SAML XACML library</a:t>
              </a:r>
            </a:p>
          </p:txBody>
        </p:sp>
        <p:sp>
          <p:nvSpPr>
            <p:cNvPr id="13326" name="Rectangle 31"/>
            <p:cNvSpPr>
              <a:spLocks noChangeArrowheads="1"/>
            </p:cNvSpPr>
            <p:nvPr/>
          </p:nvSpPr>
          <p:spPr bwMode="auto">
            <a:xfrm>
              <a:off x="3238500" y="2690813"/>
              <a:ext cx="1028700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glexec</a:t>
              </a:r>
            </a:p>
          </p:txBody>
        </p:sp>
        <p:sp>
          <p:nvSpPr>
            <p:cNvPr id="13327" name="Rectangle 32"/>
            <p:cNvSpPr>
              <a:spLocks noChangeArrowheads="1"/>
            </p:cNvSpPr>
            <p:nvPr/>
          </p:nvSpPr>
          <p:spPr bwMode="auto">
            <a:xfrm>
              <a:off x="3238500" y="3490913"/>
              <a:ext cx="3009900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L&amp;L plug-in: SAML-XACML</a:t>
              </a:r>
            </a:p>
          </p:txBody>
        </p:sp>
        <p:sp>
          <p:nvSpPr>
            <p:cNvPr id="13328" name="Line 33"/>
            <p:cNvSpPr>
              <a:spLocks noChangeShapeType="1"/>
            </p:cNvSpPr>
            <p:nvPr/>
          </p:nvSpPr>
          <p:spPr bwMode="auto">
            <a:xfrm>
              <a:off x="3771900" y="3005138"/>
              <a:ext cx="0" cy="2127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29" name="Line 44"/>
            <p:cNvSpPr>
              <a:spLocks noChangeShapeType="1"/>
            </p:cNvSpPr>
            <p:nvPr/>
          </p:nvSpPr>
          <p:spPr bwMode="auto">
            <a:xfrm>
              <a:off x="6151563" y="2208213"/>
              <a:ext cx="88900" cy="0"/>
            </a:xfrm>
            <a:prstGeom prst="line">
              <a:avLst/>
            </a:prstGeom>
            <a:noFill/>
            <a:ln w="25400">
              <a:noFill/>
              <a:round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30" name="Line 45"/>
            <p:cNvSpPr>
              <a:spLocks noChangeShapeType="1"/>
            </p:cNvSpPr>
            <p:nvPr/>
          </p:nvSpPr>
          <p:spPr bwMode="auto">
            <a:xfrm>
              <a:off x="4556125" y="2481263"/>
              <a:ext cx="2444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31" name="Line 52"/>
            <p:cNvSpPr>
              <a:spLocks noChangeShapeType="1"/>
            </p:cNvSpPr>
            <p:nvPr/>
          </p:nvSpPr>
          <p:spPr bwMode="auto">
            <a:xfrm>
              <a:off x="4670425" y="2814638"/>
              <a:ext cx="0" cy="37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32" name="Line 53"/>
            <p:cNvSpPr>
              <a:spLocks noChangeShapeType="1"/>
            </p:cNvSpPr>
            <p:nvPr/>
          </p:nvSpPr>
          <p:spPr bwMode="auto">
            <a:xfrm>
              <a:off x="4670425" y="2814638"/>
              <a:ext cx="1111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33" name="Rectangle 90"/>
            <p:cNvSpPr>
              <a:spLocks noChangeArrowheads="1"/>
            </p:cNvSpPr>
            <p:nvPr/>
          </p:nvSpPr>
          <p:spPr bwMode="auto">
            <a:xfrm>
              <a:off x="4800600" y="2352675"/>
              <a:ext cx="1447800" cy="309958"/>
            </a:xfrm>
            <a:prstGeom prst="rect">
              <a:avLst/>
            </a:prstGeom>
            <a:solidFill>
              <a:srgbClr val="FF6B44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edg-gk</a:t>
              </a:r>
            </a:p>
          </p:txBody>
        </p:sp>
        <p:sp>
          <p:nvSpPr>
            <p:cNvPr id="13334" name="Rectangle 91"/>
            <p:cNvSpPr>
              <a:spLocks noChangeArrowheads="1"/>
            </p:cNvSpPr>
            <p:nvPr/>
          </p:nvSpPr>
          <p:spPr bwMode="auto">
            <a:xfrm>
              <a:off x="4800600" y="2724150"/>
              <a:ext cx="1447800" cy="309958"/>
            </a:xfrm>
            <a:prstGeom prst="rect">
              <a:avLst/>
            </a:prstGeom>
            <a:solidFill>
              <a:srgbClr val="FF6B44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edg-gridftp</a:t>
              </a:r>
            </a:p>
          </p:txBody>
        </p:sp>
        <p:sp>
          <p:nvSpPr>
            <p:cNvPr id="13335" name="Rectangle 14"/>
            <p:cNvSpPr>
              <a:spLocks noChangeArrowheads="1"/>
            </p:cNvSpPr>
            <p:nvPr/>
          </p:nvSpPr>
          <p:spPr bwMode="auto">
            <a:xfrm>
              <a:off x="4800600" y="1971675"/>
              <a:ext cx="1489075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gt4-interface</a:t>
              </a:r>
            </a:p>
          </p:txBody>
        </p:sp>
        <p:sp>
          <p:nvSpPr>
            <p:cNvPr id="13336" name="Rectangle 92"/>
            <p:cNvSpPr>
              <a:spLocks noChangeArrowheads="1"/>
            </p:cNvSpPr>
            <p:nvPr/>
          </p:nvSpPr>
          <p:spPr bwMode="auto">
            <a:xfrm>
              <a:off x="4800600" y="1250950"/>
              <a:ext cx="1485900" cy="755650"/>
            </a:xfrm>
            <a:prstGeom prst="rect">
              <a:avLst/>
            </a:prstGeom>
            <a:solidFill>
              <a:srgbClr val="00CC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pre-WS GT4 gk, gridftp, opensshd</a:t>
              </a:r>
            </a:p>
          </p:txBody>
        </p:sp>
        <p:sp>
          <p:nvSpPr>
            <p:cNvPr id="13337" name="Rectangle 11"/>
            <p:cNvSpPr>
              <a:spLocks noChangeArrowheads="1"/>
            </p:cNvSpPr>
            <p:nvPr/>
          </p:nvSpPr>
          <p:spPr bwMode="auto">
            <a:xfrm>
              <a:off x="609600" y="3228975"/>
              <a:ext cx="2324100" cy="525401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Prima + gPlazma: </a:t>
              </a:r>
            </a:p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SAML-XACML</a:t>
              </a:r>
            </a:p>
          </p:txBody>
        </p:sp>
        <p:sp>
          <p:nvSpPr>
            <p:cNvPr id="13338" name="Rectangle 26"/>
            <p:cNvSpPr>
              <a:spLocks noChangeArrowheads="1"/>
            </p:cNvSpPr>
            <p:nvPr/>
          </p:nvSpPr>
          <p:spPr bwMode="auto">
            <a:xfrm>
              <a:off x="609600" y="1550988"/>
              <a:ext cx="1181100" cy="968375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GT4 gatekeeper,gridftp, (opensshd)</a:t>
              </a:r>
            </a:p>
          </p:txBody>
        </p:sp>
        <p:sp>
          <p:nvSpPr>
            <p:cNvPr id="13339" name="Rectangle 46"/>
            <p:cNvSpPr>
              <a:spLocks noChangeArrowheads="1"/>
            </p:cNvSpPr>
            <p:nvPr/>
          </p:nvSpPr>
          <p:spPr bwMode="auto">
            <a:xfrm>
              <a:off x="609600" y="2690813"/>
              <a:ext cx="1171575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dCache</a:t>
              </a:r>
            </a:p>
          </p:txBody>
        </p:sp>
        <p:sp>
          <p:nvSpPr>
            <p:cNvPr id="13340" name="Line 48"/>
            <p:cNvSpPr>
              <a:spLocks noChangeShapeType="1"/>
            </p:cNvSpPr>
            <p:nvPr/>
          </p:nvSpPr>
          <p:spPr bwMode="auto">
            <a:xfrm>
              <a:off x="1943100" y="2852738"/>
              <a:ext cx="0" cy="3778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3341" name="Straight Arrow Connector 44"/>
            <p:cNvCxnSpPr>
              <a:cxnSpLocks noChangeShapeType="1"/>
            </p:cNvCxnSpPr>
            <p:nvPr/>
          </p:nvCxnSpPr>
          <p:spPr bwMode="auto">
            <a:xfrm rot="5400000">
              <a:off x="3890169" y="2666207"/>
              <a:ext cx="1057275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3342" name="Straight Connector 46"/>
            <p:cNvCxnSpPr>
              <a:cxnSpLocks noChangeShapeType="1"/>
              <a:endCxn id="13335" idx="1"/>
            </p:cNvCxnSpPr>
            <p:nvPr/>
          </p:nvCxnSpPr>
          <p:spPr bwMode="auto">
            <a:xfrm flipV="1">
              <a:off x="4406900" y="2126654"/>
              <a:ext cx="393700" cy="117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343" name="Rectangle 28"/>
            <p:cNvSpPr>
              <a:spLocks noChangeArrowheads="1"/>
            </p:cNvSpPr>
            <p:nvPr/>
          </p:nvSpPr>
          <p:spPr bwMode="auto">
            <a:xfrm>
              <a:off x="3238500" y="3186113"/>
              <a:ext cx="3009900" cy="309958"/>
            </a:xfrm>
            <a:prstGeom prst="rect">
              <a:avLst/>
            </a:prstGeom>
            <a:solidFill>
              <a:srgbClr val="325FA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LCAS + LCMAPS</a:t>
              </a:r>
            </a:p>
          </p:txBody>
        </p:sp>
        <p:cxnSp>
          <p:nvCxnSpPr>
            <p:cNvPr id="13344" name="Straight Connector 53"/>
            <p:cNvCxnSpPr>
              <a:cxnSpLocks noChangeShapeType="1"/>
            </p:cNvCxnSpPr>
            <p:nvPr/>
          </p:nvCxnSpPr>
          <p:spPr bwMode="auto">
            <a:xfrm>
              <a:off x="1790700" y="2205038"/>
              <a:ext cx="419100" cy="1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345" name="Straight Arrow Connector 58"/>
            <p:cNvCxnSpPr>
              <a:cxnSpLocks noChangeShapeType="1"/>
            </p:cNvCxnSpPr>
            <p:nvPr/>
          </p:nvCxnSpPr>
          <p:spPr bwMode="auto">
            <a:xfrm rot="5400000">
              <a:off x="1695451" y="2717800"/>
              <a:ext cx="1028700" cy="3175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3346" name="Straight Connector 59"/>
            <p:cNvCxnSpPr>
              <a:cxnSpLocks noChangeShapeType="1"/>
            </p:cNvCxnSpPr>
            <p:nvPr/>
          </p:nvCxnSpPr>
          <p:spPr bwMode="auto">
            <a:xfrm>
              <a:off x="1790700" y="2852738"/>
              <a:ext cx="152400" cy="158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347" name="Rectangle 14"/>
            <p:cNvSpPr>
              <a:spLocks noChangeArrowheads="1"/>
            </p:cNvSpPr>
            <p:nvPr/>
          </p:nvSpPr>
          <p:spPr bwMode="auto">
            <a:xfrm>
              <a:off x="4800600" y="866775"/>
              <a:ext cx="1489075" cy="30995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CREAM</a:t>
              </a:r>
            </a:p>
          </p:txBody>
        </p:sp>
        <p:cxnSp>
          <p:nvCxnSpPr>
            <p:cNvPr id="13348" name="Straight Arrow Connector 63"/>
            <p:cNvCxnSpPr>
              <a:cxnSpLocks noChangeShapeType="1"/>
            </p:cNvCxnSpPr>
            <p:nvPr/>
          </p:nvCxnSpPr>
          <p:spPr bwMode="auto">
            <a:xfrm rot="5400000">
              <a:off x="3128169" y="1866107"/>
              <a:ext cx="1666875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3349" name="Straight Connector 64"/>
            <p:cNvCxnSpPr>
              <a:cxnSpLocks noChangeShapeType="1"/>
            </p:cNvCxnSpPr>
            <p:nvPr/>
          </p:nvCxnSpPr>
          <p:spPr bwMode="auto">
            <a:xfrm>
              <a:off x="3962400" y="1033463"/>
              <a:ext cx="838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grpSp>
          <p:nvGrpSpPr>
            <p:cNvPr id="3" name="Group 73"/>
            <p:cNvGrpSpPr>
              <a:grpSpLocks/>
            </p:cNvGrpSpPr>
            <p:nvPr/>
          </p:nvGrpSpPr>
          <p:grpSpPr bwMode="auto">
            <a:xfrm>
              <a:off x="6415088" y="4181475"/>
              <a:ext cx="2652712" cy="1136586"/>
              <a:chOff x="6553200" y="4138218"/>
              <a:chExt cx="2476501" cy="1136746"/>
            </a:xfrm>
          </p:grpSpPr>
          <p:sp>
            <p:nvSpPr>
              <p:cNvPr id="13358" name="Rectangle 73"/>
              <p:cNvSpPr>
                <a:spLocks noChangeArrowheads="1"/>
              </p:cNvSpPr>
              <p:nvPr/>
            </p:nvSpPr>
            <p:spPr bwMode="auto">
              <a:xfrm>
                <a:off x="6934086" y="4749489"/>
                <a:ext cx="2095615" cy="525475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Oblg: user001, somegrp</a:t>
                </a:r>
              </a:p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&lt;other obligations&gt;</a:t>
                </a:r>
              </a:p>
            </p:txBody>
          </p:sp>
          <p:sp>
            <p:nvSpPr>
              <p:cNvPr id="13359" name="Rectangle 68"/>
              <p:cNvSpPr>
                <a:spLocks noChangeArrowheads="1"/>
              </p:cNvSpPr>
              <p:nvPr/>
            </p:nvSpPr>
            <p:spPr bwMode="auto">
              <a:xfrm>
                <a:off x="6553200" y="4138218"/>
                <a:ext cx="2476501" cy="310002"/>
              </a:xfrm>
              <a:prstGeom prst="rect">
                <a:avLst/>
              </a:prstGeom>
              <a:solidFill>
                <a:schemeClr val="tx2"/>
              </a:solidFill>
              <a:ln w="2540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SAML-XACML Query</a:t>
                </a:r>
              </a:p>
            </p:txBody>
          </p:sp>
          <p:sp>
            <p:nvSpPr>
              <p:cNvPr id="13360" name="Rectangle 75"/>
              <p:cNvSpPr>
                <a:spLocks noChangeArrowheads="1"/>
              </p:cNvSpPr>
              <p:nvPr/>
            </p:nvSpPr>
            <p:spPr bwMode="auto">
              <a:xfrm>
                <a:off x="6553200" y="4443061"/>
                <a:ext cx="407988" cy="310002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Q:</a:t>
                </a:r>
              </a:p>
            </p:txBody>
          </p:sp>
          <p:sp>
            <p:nvSpPr>
              <p:cNvPr id="13361" name="Rectangle 76"/>
              <p:cNvSpPr>
                <a:spLocks noChangeArrowheads="1"/>
              </p:cNvSpPr>
              <p:nvPr/>
            </p:nvSpPr>
            <p:spPr bwMode="auto">
              <a:xfrm>
                <a:off x="6553200" y="4747903"/>
                <a:ext cx="383850" cy="310002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R:</a:t>
                </a:r>
              </a:p>
            </p:txBody>
          </p:sp>
          <p:sp>
            <p:nvSpPr>
              <p:cNvPr id="13362" name="Rectangle 70"/>
              <p:cNvSpPr>
                <a:spLocks noChangeArrowheads="1"/>
              </p:cNvSpPr>
              <p:nvPr/>
            </p:nvSpPr>
            <p:spPr bwMode="auto">
              <a:xfrm>
                <a:off x="6937050" y="4443061"/>
                <a:ext cx="2092651" cy="310002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  <a:spAutoFit/>
              </a:bodyPr>
              <a:lstStyle/>
              <a:p>
                <a:pPr algn="ctr">
                  <a:buFontTx/>
                  <a:buNone/>
                </a:pPr>
                <a:r>
                  <a:rPr lang="en-US" sz="1400" b="1">
                    <a:solidFill>
                      <a:srgbClr val="FFFFFF"/>
                    </a:solidFill>
                  </a:rPr>
                  <a:t>map.user.to.some.pool</a:t>
                </a:r>
              </a:p>
            </p:txBody>
          </p:sp>
        </p:grpSp>
        <p:cxnSp>
          <p:nvCxnSpPr>
            <p:cNvPr id="13351" name="Straight Arrow Connector 79"/>
            <p:cNvCxnSpPr>
              <a:cxnSpLocks noChangeShapeType="1"/>
            </p:cNvCxnSpPr>
            <p:nvPr/>
          </p:nvCxnSpPr>
          <p:spPr bwMode="auto">
            <a:xfrm rot="5400000">
              <a:off x="4172744" y="2844006"/>
              <a:ext cx="723900" cy="15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3352" name="Straight Arrow Connector 82"/>
            <p:cNvCxnSpPr>
              <a:cxnSpLocks noChangeShapeType="1"/>
            </p:cNvCxnSpPr>
            <p:nvPr/>
          </p:nvCxnSpPr>
          <p:spPr bwMode="auto">
            <a:xfrm rot="5400000">
              <a:off x="2818607" y="4725194"/>
              <a:ext cx="1143000" cy="1587"/>
            </a:xfrm>
            <a:prstGeom prst="straightConnector1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3353" name="Straight Arrow Connector 86"/>
            <p:cNvCxnSpPr>
              <a:cxnSpLocks noChangeShapeType="1"/>
            </p:cNvCxnSpPr>
            <p:nvPr/>
          </p:nvCxnSpPr>
          <p:spPr bwMode="auto">
            <a:xfrm rot="10800000" flipV="1">
              <a:off x="3429000" y="4648200"/>
              <a:ext cx="3124200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3354" name="Rectangle 14"/>
            <p:cNvSpPr>
              <a:spLocks noChangeArrowheads="1"/>
            </p:cNvSpPr>
            <p:nvPr/>
          </p:nvSpPr>
          <p:spPr bwMode="auto">
            <a:xfrm>
              <a:off x="2438400" y="871538"/>
              <a:ext cx="1371600" cy="956288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Pilot job on Worker Node</a:t>
              </a:r>
            </a:p>
            <a:p>
              <a:pPr algn="ctr">
                <a:buFontTx/>
                <a:buNone/>
              </a:pPr>
              <a:r>
                <a:rPr lang="en-US" sz="1400" b="1">
                  <a:solidFill>
                    <a:srgbClr val="FFFFFF"/>
                  </a:solidFill>
                </a:rPr>
                <a:t>(both EGEE and OSG)</a:t>
              </a:r>
            </a:p>
          </p:txBody>
        </p:sp>
        <p:cxnSp>
          <p:nvCxnSpPr>
            <p:cNvPr id="13355" name="Straight Arrow Connector 90"/>
            <p:cNvCxnSpPr>
              <a:cxnSpLocks noChangeShapeType="1"/>
            </p:cNvCxnSpPr>
            <p:nvPr/>
          </p:nvCxnSpPr>
          <p:spPr bwMode="auto">
            <a:xfrm rot="5400000">
              <a:off x="3161507" y="2285206"/>
              <a:ext cx="838200" cy="158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3356" name="TextBox 92"/>
            <p:cNvSpPr txBox="1">
              <a:spLocks noChangeArrowheads="1"/>
            </p:cNvSpPr>
            <p:nvPr/>
          </p:nvSpPr>
          <p:spPr bwMode="auto">
            <a:xfrm>
              <a:off x="76200" y="914400"/>
              <a:ext cx="106980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US" sz="2800" b="1" i="1" dirty="0">
                  <a:solidFill>
                    <a:srgbClr val="FF0000"/>
                  </a:solidFill>
                </a:rPr>
                <a:t>OSG</a:t>
              </a:r>
            </a:p>
          </p:txBody>
        </p:sp>
        <p:sp>
          <p:nvSpPr>
            <p:cNvPr id="13357" name="TextBox 93"/>
            <p:cNvSpPr txBox="1">
              <a:spLocks noChangeArrowheads="1"/>
            </p:cNvSpPr>
            <p:nvPr/>
          </p:nvSpPr>
          <p:spPr bwMode="auto">
            <a:xfrm>
              <a:off x="6477000" y="914400"/>
              <a:ext cx="12695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US" sz="2800" b="1" i="1" dirty="0">
                  <a:solidFill>
                    <a:srgbClr val="FF6600"/>
                  </a:solidFill>
                </a:rPr>
                <a:t>EGEE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System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000108"/>
            <a:ext cx="7715304" cy="51720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information system is used for:</a:t>
            </a:r>
          </a:p>
          <a:p>
            <a:pPr lvl="1"/>
            <a:r>
              <a:rPr lang="en-US" dirty="0" smtClean="0"/>
              <a:t>Service discovery ( what kind of services are around)</a:t>
            </a:r>
          </a:p>
          <a:p>
            <a:pPr lvl="1"/>
            <a:r>
              <a:rPr lang="en-US" dirty="0" smtClean="0"/>
              <a:t>Service state monitoring ( up/down, resource utilization)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It is the nervous system of LCG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Availability and scalability are the key issues 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gLite</a:t>
            </a:r>
            <a:r>
              <a:rPr lang="en-US" dirty="0" smtClean="0"/>
              <a:t> uses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GLUE schema</a:t>
            </a:r>
            <a:r>
              <a:rPr lang="en-US" dirty="0"/>
              <a:t> (version 1.3)</a:t>
            </a:r>
          </a:p>
          <a:p>
            <a:pPr lvl="1"/>
            <a:r>
              <a:rPr lang="en-US" dirty="0"/>
              <a:t>abstract modeling for Grid resources and mapping to concrete schemas that can be used in Grid Information Services</a:t>
            </a:r>
          </a:p>
          <a:p>
            <a:pPr lvl="1"/>
            <a:r>
              <a:rPr lang="en-US" dirty="0"/>
              <a:t>The definition of this schema started in April 2002 as a collaboration effort between EU-</a:t>
            </a:r>
            <a:r>
              <a:rPr lang="en-US" dirty="0" err="1"/>
              <a:t>DataTAG</a:t>
            </a:r>
            <a:r>
              <a:rPr lang="en-US" dirty="0"/>
              <a:t> and US-</a:t>
            </a:r>
            <a:r>
              <a:rPr lang="en-US" dirty="0" err="1"/>
              <a:t>iVDGL</a:t>
            </a:r>
            <a:r>
              <a:rPr lang="en-US" dirty="0"/>
              <a:t> </a:t>
            </a:r>
            <a:r>
              <a:rPr lang="en-US" dirty="0" smtClean="0"/>
              <a:t>projects</a:t>
            </a:r>
          </a:p>
          <a:p>
            <a:pPr lvl="1"/>
            <a:endParaRPr lang="en-US" dirty="0" smtClean="0"/>
          </a:p>
          <a:p>
            <a:r>
              <a:rPr lang="en-US" dirty="0"/>
              <a:t>The GLUE Schema is now an official activity of OGF</a:t>
            </a:r>
          </a:p>
          <a:p>
            <a:pPr lvl="1"/>
            <a:r>
              <a:rPr lang="en-US" dirty="0"/>
              <a:t>Starting points are the Glue Schema 1.3 the </a:t>
            </a:r>
            <a:r>
              <a:rPr lang="en-US" dirty="0" err="1"/>
              <a:t>Nordugrid</a:t>
            </a:r>
            <a:r>
              <a:rPr lang="en-US" dirty="0"/>
              <a:t> Schema and CIM (used by NAREGI)</a:t>
            </a:r>
            <a:endParaRPr lang="en-US" dirty="0" smtClean="0"/>
          </a:p>
          <a:p>
            <a:pPr lvl="1"/>
            <a:r>
              <a:rPr lang="en-US" dirty="0" smtClean="0"/>
              <a:t>GLUE </a:t>
            </a:r>
            <a:r>
              <a:rPr lang="en-US" dirty="0"/>
              <a:t>2.0</a:t>
            </a:r>
            <a:r>
              <a:rPr lang="en-US" dirty="0" smtClean="0"/>
              <a:t> has been standardized and will be introduced during the next </a:t>
            </a:r>
            <a:r>
              <a:rPr lang="en-US" dirty="0" err="1" smtClean="0"/>
              <a:t>year(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715250" cy="1071563"/>
          </a:xfrm>
        </p:spPr>
        <p:txBody>
          <a:bodyPr/>
          <a:lstStyle/>
          <a:p>
            <a:pPr eaLnBrk="1" hangingPunct="1"/>
            <a:r>
              <a:rPr lang="en-US" dirty="0"/>
              <a:t>Timeline: LHC Computing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3025" y="4025900"/>
          <a:ext cx="8386763" cy="533400"/>
        </p:xfrm>
        <a:graphic>
          <a:graphicData uri="http://schemas.openxmlformats.org/drawingml/2006/table">
            <a:tbl>
              <a:tblPr/>
              <a:tblGrid>
                <a:gridCol w="558800"/>
                <a:gridCol w="558800"/>
                <a:gridCol w="560388"/>
                <a:gridCol w="558800"/>
                <a:gridCol w="558800"/>
                <a:gridCol w="558800"/>
                <a:gridCol w="560387"/>
                <a:gridCol w="558800"/>
                <a:gridCol w="558800"/>
                <a:gridCol w="558800"/>
                <a:gridCol w="558800"/>
                <a:gridCol w="560388"/>
                <a:gridCol w="558800"/>
                <a:gridCol w="558800"/>
                <a:gridCol w="558800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1999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615" name="Rounded Rectangular Callout 92"/>
          <p:cNvSpPr>
            <a:spLocks noChangeArrowheads="1"/>
          </p:cNvSpPr>
          <p:nvPr/>
        </p:nvSpPr>
        <p:spPr bwMode="auto">
          <a:xfrm>
            <a:off x="146050" y="1487488"/>
            <a:ext cx="1622425" cy="549275"/>
          </a:xfrm>
          <a:prstGeom prst="wedgeRoundRectCallout">
            <a:avLst>
              <a:gd name="adj1" fmla="val -23843"/>
              <a:gd name="adj2" fmla="val 464722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/>
          </a:bodyPr>
          <a:lstStyle/>
          <a:p>
            <a:pPr algn="ctr"/>
            <a:r>
              <a:rPr lang="en-US" dirty="0"/>
              <a:t>LHC approved</a:t>
            </a:r>
          </a:p>
        </p:txBody>
      </p:sp>
      <p:sp>
        <p:nvSpPr>
          <p:cNvPr id="22616" name="Rounded Rectangular Callout 93"/>
          <p:cNvSpPr>
            <a:spLocks noChangeArrowheads="1"/>
          </p:cNvSpPr>
          <p:nvPr/>
        </p:nvSpPr>
        <p:spPr bwMode="auto">
          <a:xfrm>
            <a:off x="152400" y="5553075"/>
            <a:ext cx="1620838" cy="549275"/>
          </a:xfrm>
          <a:prstGeom prst="wedgeRoundRectCallout">
            <a:avLst>
              <a:gd name="adj1" fmla="val 19014"/>
              <a:gd name="adj2" fmla="val -24861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/>
              <a:t>ATLAS &amp; CMS</a:t>
            </a:r>
            <a:br>
              <a:rPr lang="en-US"/>
            </a:br>
            <a:r>
              <a:rPr lang="en-US"/>
              <a:t> approved</a:t>
            </a:r>
          </a:p>
        </p:txBody>
      </p:sp>
      <p:sp>
        <p:nvSpPr>
          <p:cNvPr id="22617" name="Rounded Rectangular Callout 94"/>
          <p:cNvSpPr>
            <a:spLocks noChangeArrowheads="1"/>
          </p:cNvSpPr>
          <p:nvPr/>
        </p:nvSpPr>
        <p:spPr bwMode="auto">
          <a:xfrm>
            <a:off x="1835150" y="5565775"/>
            <a:ext cx="1620838" cy="549275"/>
          </a:xfrm>
          <a:prstGeom prst="wedgeRoundRectCallout">
            <a:avLst>
              <a:gd name="adj1" fmla="val -50157"/>
              <a:gd name="adj2" fmla="val -24861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/>
              <a:t>ALICE</a:t>
            </a:r>
            <a:br>
              <a:rPr lang="en-US"/>
            </a:br>
            <a:r>
              <a:rPr lang="en-US"/>
              <a:t>approved</a:t>
            </a:r>
          </a:p>
        </p:txBody>
      </p:sp>
      <p:sp>
        <p:nvSpPr>
          <p:cNvPr id="22618" name="Rounded Rectangular Callout 95"/>
          <p:cNvSpPr>
            <a:spLocks noChangeArrowheads="1"/>
          </p:cNvSpPr>
          <p:nvPr/>
        </p:nvSpPr>
        <p:spPr bwMode="auto">
          <a:xfrm>
            <a:off x="2798763" y="4968875"/>
            <a:ext cx="1620837" cy="547688"/>
          </a:xfrm>
          <a:prstGeom prst="wedgeRoundRectCallout">
            <a:avLst>
              <a:gd name="adj1" fmla="val -56171"/>
              <a:gd name="adj2" fmla="val -146389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/>
              <a:t>LHCb </a:t>
            </a:r>
            <a:br>
              <a:rPr lang="en-US"/>
            </a:br>
            <a:r>
              <a:rPr lang="en-US"/>
              <a:t>approved</a:t>
            </a:r>
          </a:p>
        </p:txBody>
      </p:sp>
      <p:sp>
        <p:nvSpPr>
          <p:cNvPr id="22635" name="Rounded Rectangular Callout 97"/>
          <p:cNvSpPr>
            <a:spLocks noChangeArrowheads="1"/>
          </p:cNvSpPr>
          <p:nvPr/>
        </p:nvSpPr>
        <p:spPr bwMode="auto">
          <a:xfrm>
            <a:off x="3828358" y="2895579"/>
            <a:ext cx="1621707" cy="548568"/>
          </a:xfrm>
          <a:prstGeom prst="wedgeRoundRectCallout">
            <a:avLst>
              <a:gd name="adj1" fmla="val -30606"/>
              <a:gd name="adj2" fmla="val 16250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 dirty="0"/>
              <a:t>“Hoffmann”</a:t>
            </a:r>
            <a:br>
              <a:rPr lang="en-US" dirty="0"/>
            </a:br>
            <a:r>
              <a:rPr lang="en-US" dirty="0"/>
              <a:t>Review</a:t>
            </a:r>
          </a:p>
        </p:txBody>
      </p:sp>
      <p:sp>
        <p:nvSpPr>
          <p:cNvPr id="22636" name="TextBox 100"/>
          <p:cNvSpPr txBox="1">
            <a:spLocks noChangeArrowheads="1"/>
          </p:cNvSpPr>
          <p:nvPr/>
        </p:nvSpPr>
        <p:spPr bwMode="auto">
          <a:xfrm>
            <a:off x="3773488" y="2249488"/>
            <a:ext cx="1987506" cy="64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6600"/>
                </a:solidFill>
              </a:rPr>
              <a:t>7x10</a:t>
            </a:r>
            <a:r>
              <a:rPr lang="en-US" b="1" baseline="30000" dirty="0">
                <a:solidFill>
                  <a:srgbClr val="FF6600"/>
                </a:solidFill>
              </a:rPr>
              <a:t>7</a:t>
            </a:r>
            <a:r>
              <a:rPr lang="en-US" b="1" dirty="0">
                <a:solidFill>
                  <a:srgbClr val="FF6600"/>
                </a:solidFill>
              </a:rPr>
              <a:t> MIPS</a:t>
            </a:r>
            <a:br>
              <a:rPr lang="en-US" b="1" dirty="0">
                <a:solidFill>
                  <a:srgbClr val="FF6600"/>
                </a:solidFill>
              </a:rPr>
            </a:br>
            <a:r>
              <a:rPr lang="en-US" b="1" dirty="0">
                <a:solidFill>
                  <a:srgbClr val="FF6600"/>
                </a:solidFill>
              </a:rPr>
              <a:t>1,900 TB disk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 rot="5400000" flipH="1" flipV="1">
            <a:off x="6834061" y="5138611"/>
            <a:ext cx="487616" cy="1588"/>
          </a:xfrm>
          <a:prstGeom prst="straightConnector1">
            <a:avLst/>
          </a:prstGeom>
          <a:solidFill>
            <a:srgbClr val="000099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cxnSp>
      <p:sp>
        <p:nvSpPr>
          <p:cNvPr id="22633" name="AutoShape 29"/>
          <p:cNvSpPr>
            <a:spLocks noChangeAspect="1" noChangeArrowheads="1"/>
          </p:cNvSpPr>
          <p:nvPr/>
        </p:nvSpPr>
        <p:spPr bwMode="auto">
          <a:xfrm>
            <a:off x="8077208" y="3962416"/>
            <a:ext cx="156542" cy="504991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/>
            <a:endParaRPr lang="en-US" sz="1400"/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7875756" y="5117898"/>
            <a:ext cx="487767" cy="1587"/>
          </a:xfrm>
          <a:prstGeom prst="straightConnector1">
            <a:avLst/>
          </a:prstGeom>
          <a:solidFill>
            <a:srgbClr val="000099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cxnSp>
      <p:sp>
        <p:nvSpPr>
          <p:cNvPr id="22627" name="TextBox 102"/>
          <p:cNvSpPr txBox="1">
            <a:spLocks noChangeArrowheads="1"/>
          </p:cNvSpPr>
          <p:nvPr/>
        </p:nvSpPr>
        <p:spPr bwMode="auto">
          <a:xfrm>
            <a:off x="1901588" y="1316038"/>
            <a:ext cx="6705837" cy="95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</a:rPr>
              <a:t>ATLAS (or CMS) requirements</a:t>
            </a:r>
            <a:br>
              <a:rPr lang="en-US" sz="2800" b="1" dirty="0">
                <a:solidFill>
                  <a:schemeClr val="tx2"/>
                </a:solidFill>
              </a:rPr>
            </a:br>
            <a:r>
              <a:rPr lang="en-US" sz="2800" b="1" dirty="0">
                <a:solidFill>
                  <a:schemeClr val="tx2"/>
                </a:solidFill>
              </a:rPr>
              <a:t>for first year at design luminosity</a:t>
            </a:r>
          </a:p>
        </p:txBody>
      </p:sp>
      <p:sp>
        <p:nvSpPr>
          <p:cNvPr id="22629" name="Rounded Rectangular Callout 96"/>
          <p:cNvSpPr>
            <a:spLocks noChangeArrowheads="1"/>
          </p:cNvSpPr>
          <p:nvPr/>
        </p:nvSpPr>
        <p:spPr bwMode="auto">
          <a:xfrm>
            <a:off x="1468757" y="2895001"/>
            <a:ext cx="1621593" cy="548675"/>
          </a:xfrm>
          <a:prstGeom prst="wedgeRoundRectCallout">
            <a:avLst>
              <a:gd name="adj1" fmla="val -34366"/>
              <a:gd name="adj2" fmla="val 175833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 dirty="0"/>
              <a:t>ATLAS&amp;CMS</a:t>
            </a:r>
            <a:br>
              <a:rPr lang="en-US" dirty="0"/>
            </a:br>
            <a:r>
              <a:rPr lang="en-US" dirty="0"/>
              <a:t>CTP</a:t>
            </a:r>
          </a:p>
        </p:txBody>
      </p:sp>
      <p:sp>
        <p:nvSpPr>
          <p:cNvPr id="22630" name="TextBox 99"/>
          <p:cNvSpPr txBox="1">
            <a:spLocks noChangeArrowheads="1"/>
          </p:cNvSpPr>
          <p:nvPr/>
        </p:nvSpPr>
        <p:spPr bwMode="auto">
          <a:xfrm>
            <a:off x="1438275" y="2279266"/>
            <a:ext cx="1802666" cy="64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6600"/>
                </a:solidFill>
              </a:rPr>
              <a:t>10</a:t>
            </a:r>
            <a:r>
              <a:rPr lang="en-US" b="1" baseline="30000" dirty="0">
                <a:solidFill>
                  <a:srgbClr val="FF6600"/>
                </a:solidFill>
              </a:rPr>
              <a:t>7</a:t>
            </a:r>
            <a:r>
              <a:rPr lang="en-US" b="1" dirty="0">
                <a:solidFill>
                  <a:srgbClr val="FF6600"/>
                </a:solidFill>
              </a:rPr>
              <a:t> MIPS</a:t>
            </a:r>
            <a:br>
              <a:rPr lang="en-US" b="1" dirty="0">
                <a:solidFill>
                  <a:srgbClr val="FF6600"/>
                </a:solidFill>
              </a:rPr>
            </a:br>
            <a:r>
              <a:rPr lang="en-US" b="1" dirty="0">
                <a:solidFill>
                  <a:srgbClr val="FF6600"/>
                </a:solidFill>
              </a:rPr>
              <a:t>100 TB disk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6296952" y="5138470"/>
            <a:ext cx="487711" cy="1588"/>
          </a:xfrm>
          <a:prstGeom prst="straightConnector1">
            <a:avLst/>
          </a:prstGeom>
          <a:solidFill>
            <a:srgbClr val="000099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cxnSp>
      <p:sp>
        <p:nvSpPr>
          <p:cNvPr id="22632" name="TextBox 24"/>
          <p:cNvSpPr txBox="1">
            <a:spLocks noChangeArrowheads="1"/>
          </p:cNvSpPr>
          <p:nvPr/>
        </p:nvSpPr>
        <p:spPr bwMode="auto">
          <a:xfrm>
            <a:off x="6156746" y="5583506"/>
            <a:ext cx="1841057" cy="46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LHC start</a:t>
            </a:r>
          </a:p>
        </p:txBody>
      </p:sp>
      <p:sp>
        <p:nvSpPr>
          <p:cNvPr id="22623" name="Rounded Rectangular Callout 98"/>
          <p:cNvSpPr>
            <a:spLocks noChangeArrowheads="1"/>
          </p:cNvSpPr>
          <p:nvPr/>
        </p:nvSpPr>
        <p:spPr bwMode="auto">
          <a:xfrm>
            <a:off x="6175393" y="2895782"/>
            <a:ext cx="1621730" cy="548523"/>
          </a:xfrm>
          <a:prstGeom prst="wedgeRoundRectCallout">
            <a:avLst>
              <a:gd name="adj1" fmla="val -30606"/>
              <a:gd name="adj2" fmla="val 162500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  <a:normAutofit fontScale="85000" lnSpcReduction="20000"/>
          </a:bodyPr>
          <a:lstStyle/>
          <a:p>
            <a:pPr algn="ctr"/>
            <a:r>
              <a:rPr lang="en-US" dirty="0"/>
              <a:t>Computing</a:t>
            </a:r>
            <a:br>
              <a:rPr lang="en-US" dirty="0"/>
            </a:br>
            <a:r>
              <a:rPr lang="en-US" dirty="0" err="1"/>
              <a:t>TDRs</a:t>
            </a:r>
            <a:endParaRPr lang="en-US" dirty="0"/>
          </a:p>
        </p:txBody>
      </p:sp>
      <p:sp>
        <p:nvSpPr>
          <p:cNvPr id="22624" name="TextBox 101"/>
          <p:cNvSpPr txBox="1">
            <a:spLocks noChangeArrowheads="1"/>
          </p:cNvSpPr>
          <p:nvPr/>
        </p:nvSpPr>
        <p:spPr bwMode="auto">
          <a:xfrm>
            <a:off x="6022975" y="2268027"/>
            <a:ext cx="1987534" cy="64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6600"/>
                </a:solidFill>
              </a:rPr>
              <a:t>55x10</a:t>
            </a:r>
            <a:r>
              <a:rPr lang="en-US" b="1" baseline="30000" dirty="0">
                <a:solidFill>
                  <a:srgbClr val="FF6600"/>
                </a:solidFill>
              </a:rPr>
              <a:t>7</a:t>
            </a:r>
            <a:r>
              <a:rPr lang="en-US" b="1" dirty="0">
                <a:solidFill>
                  <a:srgbClr val="FF6600"/>
                </a:solidFill>
              </a:rPr>
              <a:t> MIPS</a:t>
            </a:r>
            <a:br>
              <a:rPr lang="en-US" b="1" dirty="0">
                <a:solidFill>
                  <a:srgbClr val="FF6600"/>
                </a:solidFill>
              </a:rPr>
            </a:br>
            <a:r>
              <a:rPr lang="en-US" b="1" dirty="0">
                <a:solidFill>
                  <a:srgbClr val="FF6600"/>
                </a:solidFill>
              </a:rPr>
              <a:t>70,000 TB disk</a:t>
            </a:r>
          </a:p>
        </p:txBody>
      </p:sp>
      <p:cxnSp>
        <p:nvCxnSpPr>
          <p:cNvPr id="30" name="Straight Arrow Connector 29"/>
          <p:cNvCxnSpPr/>
          <p:nvPr/>
        </p:nvCxnSpPr>
        <p:spPr bwMode="auto">
          <a:xfrm rot="5400000" flipH="1" flipV="1">
            <a:off x="7370433" y="5138631"/>
            <a:ext cx="487576" cy="1588"/>
          </a:xfrm>
          <a:prstGeom prst="straightConnector1">
            <a:avLst/>
          </a:prstGeom>
          <a:solidFill>
            <a:srgbClr val="000099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cxnSp>
      <p:sp>
        <p:nvSpPr>
          <p:cNvPr id="22626" name="TextBox 25"/>
          <p:cNvSpPr txBox="1">
            <a:spLocks noChangeArrowheads="1"/>
          </p:cNvSpPr>
          <p:nvPr/>
        </p:nvSpPr>
        <p:spPr bwMode="auto">
          <a:xfrm>
            <a:off x="7660455" y="2255838"/>
            <a:ext cx="1348608" cy="33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>
                <a:solidFill>
                  <a:srgbClr val="FF9900"/>
                </a:solidFill>
              </a:rPr>
              <a:t>(140 MSi2K)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14800" y="6096000"/>
            <a:ext cx="3186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Ever increasing requirements</a:t>
            </a:r>
            <a:endParaRPr lang="en-US" dirty="0"/>
          </a:p>
        </p:txBody>
      </p:sp>
      <p:grpSp>
        <p:nvGrpSpPr>
          <p:cNvPr id="24" name="Group 30"/>
          <p:cNvGrpSpPr>
            <a:grpSpLocks/>
          </p:cNvGrpSpPr>
          <p:nvPr/>
        </p:nvGrpSpPr>
        <p:grpSpPr bwMode="auto">
          <a:xfrm>
            <a:off x="8569325" y="3962400"/>
            <a:ext cx="269875" cy="1400175"/>
            <a:chOff x="8107880" y="3983636"/>
            <a:chExt cx="270084" cy="1399926"/>
          </a:xfrm>
        </p:grpSpPr>
        <p:sp>
          <p:nvSpPr>
            <p:cNvPr id="26" name="AutoShape 29"/>
            <p:cNvSpPr>
              <a:spLocks noChangeArrowheads="1"/>
            </p:cNvSpPr>
            <p:nvPr/>
          </p:nvSpPr>
          <p:spPr bwMode="auto">
            <a:xfrm>
              <a:off x="8107880" y="3983636"/>
              <a:ext cx="270084" cy="870519"/>
            </a:xfrm>
            <a:prstGeom prst="irregularSeal1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1400"/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rot="5400000" flipH="1" flipV="1">
              <a:off x="7906512" y="5138928"/>
              <a:ext cx="487680" cy="1588"/>
            </a:xfrm>
            <a:prstGeom prst="straightConnector1">
              <a:avLst/>
            </a:prstGeom>
            <a:solidFill>
              <a:srgbClr val="000099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>
              <a:glow rad="63500">
                <a:schemeClr val="accent6">
                  <a:satMod val="175000"/>
                  <a:alpha val="40000"/>
                </a:schemeClr>
              </a:glow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173099" name="Rectangle 43"/>
          <p:cNvSpPr>
            <a:spLocks noChangeArrowheads="1"/>
          </p:cNvSpPr>
          <p:nvPr/>
        </p:nvSpPr>
        <p:spPr bwMode="auto">
          <a:xfrm>
            <a:off x="3522662" y="1528763"/>
            <a:ext cx="5873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endParaRPr lang="en-GB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n-GB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Information System Architecture</a:t>
            </a:r>
            <a:endParaRPr lang="en-GB" dirty="0"/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3421062" y="1414463"/>
            <a:ext cx="5873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endParaRPr lang="en-GB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n-GB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3330575" y="3281363"/>
            <a:ext cx="6508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2246312" y="4672013"/>
            <a:ext cx="11842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63" name="Rectangle 7"/>
          <p:cNvSpPr>
            <a:spLocks noChangeArrowheads="1"/>
          </p:cNvSpPr>
          <p:nvPr/>
        </p:nvSpPr>
        <p:spPr bwMode="auto">
          <a:xfrm>
            <a:off x="6556375" y="3282950"/>
            <a:ext cx="6508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Site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65" name="Rectangle 9"/>
          <p:cNvSpPr>
            <a:spLocks noChangeArrowheads="1"/>
          </p:cNvSpPr>
          <p:nvPr/>
        </p:nvSpPr>
        <p:spPr bwMode="auto">
          <a:xfrm>
            <a:off x="5518150" y="4673600"/>
            <a:ext cx="11842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73068" name="AutoShape 12"/>
          <p:cNvCxnSpPr>
            <a:cxnSpLocks noChangeShapeType="1"/>
            <a:stCxn id="173063" idx="2"/>
            <a:endCxn id="173097" idx="0"/>
          </p:cNvCxnSpPr>
          <p:nvPr/>
        </p:nvCxnSpPr>
        <p:spPr bwMode="auto">
          <a:xfrm rot="16200000" flipH="1">
            <a:off x="6940550" y="3959225"/>
            <a:ext cx="641350" cy="758825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3069" name="AutoShape 13"/>
          <p:cNvCxnSpPr>
            <a:cxnSpLocks noChangeShapeType="1"/>
            <a:stCxn id="173060" idx="2"/>
            <a:endCxn id="173098" idx="0"/>
          </p:cNvCxnSpPr>
          <p:nvPr/>
        </p:nvCxnSpPr>
        <p:spPr bwMode="auto">
          <a:xfrm rot="16200000" flipH="1">
            <a:off x="3709987" y="3962400"/>
            <a:ext cx="654050" cy="76200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3070" name="AutoShape 14"/>
          <p:cNvCxnSpPr>
            <a:cxnSpLocks noChangeShapeType="1"/>
            <a:stCxn id="173063" idx="2"/>
            <a:endCxn id="173065" idx="0"/>
          </p:cNvCxnSpPr>
          <p:nvPr/>
        </p:nvCxnSpPr>
        <p:spPr bwMode="auto">
          <a:xfrm rot="5400000">
            <a:off x="6174581" y="3953669"/>
            <a:ext cx="642937" cy="771525"/>
          </a:xfrm>
          <a:prstGeom prst="bentConnector3">
            <a:avLst>
              <a:gd name="adj1" fmla="val 49875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3071" name="AutoShape 15"/>
          <p:cNvCxnSpPr>
            <a:cxnSpLocks noChangeShapeType="1"/>
            <a:stCxn id="173060" idx="2"/>
            <a:endCxn id="173062" idx="0"/>
          </p:cNvCxnSpPr>
          <p:nvPr/>
        </p:nvCxnSpPr>
        <p:spPr bwMode="auto">
          <a:xfrm rot="5400000">
            <a:off x="2925762" y="3929063"/>
            <a:ext cx="642938" cy="817562"/>
          </a:xfrm>
          <a:prstGeom prst="bentConnector3">
            <a:avLst>
              <a:gd name="adj1" fmla="val 49875"/>
            </a:avLst>
          </a:prstGeom>
          <a:noFill/>
          <a:ln w="25400">
            <a:solidFill>
              <a:schemeClr val="accent1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3072" name="AutoShape 16"/>
          <p:cNvCxnSpPr>
            <a:cxnSpLocks noChangeShapeType="1"/>
            <a:endCxn id="173081" idx="0"/>
          </p:cNvCxnSpPr>
          <p:nvPr/>
        </p:nvCxnSpPr>
        <p:spPr bwMode="auto">
          <a:xfrm rot="5400000">
            <a:off x="1670051" y="2368550"/>
            <a:ext cx="858837" cy="195262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  <a:effectLst/>
        </p:spPr>
      </p:cxnSp>
      <p:sp>
        <p:nvSpPr>
          <p:cNvPr id="173073" name="Rectangle 17"/>
          <p:cNvSpPr>
            <a:spLocks noChangeArrowheads="1"/>
          </p:cNvSpPr>
          <p:nvPr/>
        </p:nvSpPr>
        <p:spPr bwMode="auto">
          <a:xfrm>
            <a:off x="2316162" y="5903913"/>
            <a:ext cx="1057275" cy="392112"/>
          </a:xfrm>
          <a:prstGeom prst="rect">
            <a:avLst/>
          </a:prstGeom>
          <a:solidFill>
            <a:srgbClr val="FF6600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Provider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74" name="Rectangle 18"/>
          <p:cNvSpPr>
            <a:spLocks noChangeArrowheads="1"/>
          </p:cNvSpPr>
          <p:nvPr/>
        </p:nvSpPr>
        <p:spPr bwMode="auto">
          <a:xfrm>
            <a:off x="5586412" y="5905500"/>
            <a:ext cx="1057275" cy="392113"/>
          </a:xfrm>
          <a:prstGeom prst="rect">
            <a:avLst/>
          </a:prstGeom>
          <a:solidFill>
            <a:srgbClr val="FF6600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Provider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75" name="Rectangle 19"/>
          <p:cNvSpPr>
            <a:spLocks noChangeArrowheads="1"/>
          </p:cNvSpPr>
          <p:nvPr/>
        </p:nvSpPr>
        <p:spPr bwMode="auto">
          <a:xfrm>
            <a:off x="7115175" y="5892800"/>
            <a:ext cx="1057275" cy="392113"/>
          </a:xfrm>
          <a:prstGeom prst="rect">
            <a:avLst/>
          </a:prstGeom>
          <a:solidFill>
            <a:srgbClr val="FF6600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Provider</a:t>
            </a:r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73076" name="AutoShape 20"/>
          <p:cNvCxnSpPr>
            <a:cxnSpLocks noChangeShapeType="1"/>
            <a:stCxn id="173073" idx="0"/>
            <a:endCxn id="173062" idx="2"/>
          </p:cNvCxnSpPr>
          <p:nvPr/>
        </p:nvCxnSpPr>
        <p:spPr bwMode="auto">
          <a:xfrm flipH="1" flipV="1">
            <a:off x="2838450" y="5407025"/>
            <a:ext cx="6350" cy="4841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3077" name="AutoShape 21"/>
          <p:cNvCxnSpPr>
            <a:cxnSpLocks noChangeShapeType="1"/>
            <a:stCxn id="173074" idx="0"/>
            <a:endCxn id="173065" idx="2"/>
          </p:cNvCxnSpPr>
          <p:nvPr/>
        </p:nvCxnSpPr>
        <p:spPr bwMode="auto">
          <a:xfrm flipH="1" flipV="1">
            <a:off x="6110287" y="5408613"/>
            <a:ext cx="4763" cy="4841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3078" name="AutoShape 22"/>
          <p:cNvCxnSpPr>
            <a:cxnSpLocks noChangeShapeType="1"/>
            <a:stCxn id="173075" idx="0"/>
            <a:endCxn id="173097" idx="2"/>
          </p:cNvCxnSpPr>
          <p:nvPr/>
        </p:nvCxnSpPr>
        <p:spPr bwMode="auto">
          <a:xfrm flipH="1" flipV="1">
            <a:off x="7640637" y="5407025"/>
            <a:ext cx="3175" cy="4730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</p:cxnSp>
      <p:sp>
        <p:nvSpPr>
          <p:cNvPr id="173079" name="Rectangle 23"/>
          <p:cNvSpPr>
            <a:spLocks noChangeArrowheads="1"/>
          </p:cNvSpPr>
          <p:nvPr/>
        </p:nvSpPr>
        <p:spPr bwMode="auto">
          <a:xfrm>
            <a:off x="3881437" y="5916613"/>
            <a:ext cx="1057275" cy="392112"/>
          </a:xfrm>
          <a:prstGeom prst="rect">
            <a:avLst/>
          </a:prstGeom>
          <a:solidFill>
            <a:srgbClr val="FF6600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Provider</a:t>
            </a:r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73080" name="AutoShape 24"/>
          <p:cNvCxnSpPr>
            <a:cxnSpLocks noChangeShapeType="1"/>
            <a:stCxn id="173079" idx="0"/>
            <a:endCxn id="173098" idx="2"/>
          </p:cNvCxnSpPr>
          <p:nvPr/>
        </p:nvCxnSpPr>
        <p:spPr bwMode="auto">
          <a:xfrm flipV="1">
            <a:off x="4410075" y="5418138"/>
            <a:ext cx="7937" cy="4857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  <a:effectLst/>
        </p:spPr>
      </p:cxnSp>
      <p:sp>
        <p:nvSpPr>
          <p:cNvPr id="173081" name="Text Box 25"/>
          <p:cNvSpPr txBox="1">
            <a:spLocks noChangeArrowheads="1"/>
          </p:cNvSpPr>
          <p:nvPr/>
        </p:nvSpPr>
        <p:spPr bwMode="auto">
          <a:xfrm>
            <a:off x="1600200" y="2895600"/>
            <a:ext cx="8032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Query</a:t>
            </a:r>
            <a:endParaRPr lang="en-GB"/>
          </a:p>
        </p:txBody>
      </p:sp>
      <p:sp>
        <p:nvSpPr>
          <p:cNvPr id="173086" name="Rectangle 30"/>
          <p:cNvSpPr>
            <a:spLocks noChangeArrowheads="1"/>
          </p:cNvSpPr>
          <p:nvPr/>
        </p:nvSpPr>
        <p:spPr bwMode="auto">
          <a:xfrm>
            <a:off x="3249612" y="1296988"/>
            <a:ext cx="6508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Top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87" name="Rectangle 31"/>
          <p:cNvSpPr>
            <a:spLocks noChangeArrowheads="1"/>
          </p:cNvSpPr>
          <p:nvPr/>
        </p:nvSpPr>
        <p:spPr bwMode="auto">
          <a:xfrm>
            <a:off x="4805362" y="949325"/>
            <a:ext cx="676275" cy="3921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FCR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95" name="Rectangle 39"/>
          <p:cNvSpPr>
            <a:spLocks noChangeArrowheads="1"/>
          </p:cNvSpPr>
          <p:nvPr/>
        </p:nvSpPr>
        <p:spPr bwMode="auto">
          <a:xfrm>
            <a:off x="1638300" y="1317625"/>
            <a:ext cx="1344612" cy="655638"/>
          </a:xfrm>
          <a:prstGeom prst="rect">
            <a:avLst/>
          </a:prstGeom>
          <a:solidFill>
            <a:srgbClr val="008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600" dirty="0">
                <a:solidFill>
                  <a:schemeClr val="bg1"/>
                </a:solidFill>
              </a:rPr>
              <a:t>DNS Round </a:t>
            </a:r>
          </a:p>
          <a:p>
            <a:pPr algn="ctr">
              <a:buFontTx/>
              <a:buNone/>
            </a:pPr>
            <a:r>
              <a:rPr lang="en-US" sz="1600" dirty="0">
                <a:solidFill>
                  <a:schemeClr val="bg1"/>
                </a:solidFill>
              </a:rPr>
              <a:t>Robin Alias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73097" name="Rectangle 41"/>
          <p:cNvSpPr>
            <a:spLocks noChangeArrowheads="1"/>
          </p:cNvSpPr>
          <p:nvPr/>
        </p:nvSpPr>
        <p:spPr bwMode="auto">
          <a:xfrm>
            <a:off x="7048500" y="4672013"/>
            <a:ext cx="1184275" cy="722312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098" name="Rectangle 42"/>
          <p:cNvSpPr>
            <a:spLocks noChangeArrowheads="1"/>
          </p:cNvSpPr>
          <p:nvPr/>
        </p:nvSpPr>
        <p:spPr bwMode="auto">
          <a:xfrm>
            <a:off x="3825875" y="4683125"/>
            <a:ext cx="11842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Resource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100" name="Rectangle 44"/>
          <p:cNvSpPr>
            <a:spLocks noChangeArrowheads="1"/>
          </p:cNvSpPr>
          <p:nvPr/>
        </p:nvSpPr>
        <p:spPr bwMode="auto">
          <a:xfrm>
            <a:off x="6365875" y="1514475"/>
            <a:ext cx="5873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endParaRPr lang="en-GB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n-GB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73101" name="Rectangle 45"/>
          <p:cNvSpPr>
            <a:spLocks noChangeArrowheads="1"/>
          </p:cNvSpPr>
          <p:nvPr/>
        </p:nvSpPr>
        <p:spPr bwMode="auto">
          <a:xfrm>
            <a:off x="6264275" y="1400175"/>
            <a:ext cx="5873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endParaRPr lang="en-GB">
              <a:solidFill>
                <a:schemeClr val="accent1"/>
              </a:solidFill>
            </a:endParaRPr>
          </a:p>
          <a:p>
            <a:pPr algn="ctr">
              <a:buFontTx/>
              <a:buNone/>
            </a:pPr>
            <a:r>
              <a:rPr lang="en-GB">
                <a:solidFill>
                  <a:schemeClr val="accent1"/>
                </a:solidFill>
              </a:rPr>
              <a:t>      </a:t>
            </a:r>
          </a:p>
        </p:txBody>
      </p:sp>
      <p:sp>
        <p:nvSpPr>
          <p:cNvPr id="173102" name="Rectangle 46"/>
          <p:cNvSpPr>
            <a:spLocks noChangeArrowheads="1"/>
          </p:cNvSpPr>
          <p:nvPr/>
        </p:nvSpPr>
        <p:spPr bwMode="auto">
          <a:xfrm>
            <a:off x="6092825" y="1282700"/>
            <a:ext cx="650875" cy="722313"/>
          </a:xfrm>
          <a:prstGeom prst="rect">
            <a:avLst/>
          </a:prstGeom>
          <a:solidFill>
            <a:srgbClr val="ABDDB3"/>
          </a:solidFill>
          <a:ln w="254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Top</a:t>
            </a:r>
          </a:p>
          <a:p>
            <a:pPr algn="ctr">
              <a:buFontTx/>
              <a:buNone/>
            </a:pPr>
            <a:r>
              <a:rPr lang="en-US">
                <a:solidFill>
                  <a:schemeClr val="accent1"/>
                </a:solidFill>
              </a:rPr>
              <a:t>BDII</a:t>
            </a:r>
            <a:endParaRPr lang="en-GB">
              <a:solidFill>
                <a:schemeClr val="accent1"/>
              </a:solidFill>
            </a:endParaRPr>
          </a:p>
        </p:txBody>
      </p:sp>
      <p:sp>
        <p:nvSpPr>
          <p:cNvPr id="173105" name="Rectangle 49"/>
          <p:cNvSpPr>
            <a:spLocks noChangeArrowheads="1"/>
          </p:cNvSpPr>
          <p:nvPr/>
        </p:nvSpPr>
        <p:spPr bwMode="auto">
          <a:xfrm>
            <a:off x="7172325" y="1365250"/>
            <a:ext cx="1344612" cy="655638"/>
          </a:xfrm>
          <a:prstGeom prst="rect">
            <a:avLst/>
          </a:prstGeom>
          <a:solidFill>
            <a:srgbClr val="008000"/>
          </a:solidFill>
          <a:ln w="254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600">
                <a:solidFill>
                  <a:schemeClr val="bg1"/>
                </a:solidFill>
              </a:rPr>
              <a:t>DNS Round </a:t>
            </a:r>
          </a:p>
          <a:p>
            <a:pPr algn="ctr">
              <a:buFontTx/>
              <a:buNone/>
            </a:pPr>
            <a:r>
              <a:rPr lang="en-US" sz="1600">
                <a:solidFill>
                  <a:schemeClr val="bg1"/>
                </a:solidFill>
              </a:rPr>
              <a:t>Robin Alias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173106" name="Text Box 50"/>
          <p:cNvSpPr txBox="1">
            <a:spLocks noChangeArrowheads="1"/>
          </p:cNvSpPr>
          <p:nvPr/>
        </p:nvSpPr>
        <p:spPr bwMode="auto">
          <a:xfrm>
            <a:off x="8188325" y="2940050"/>
            <a:ext cx="8032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Query</a:t>
            </a:r>
            <a:endParaRPr lang="en-GB"/>
          </a:p>
        </p:txBody>
      </p:sp>
      <p:cxnSp>
        <p:nvCxnSpPr>
          <p:cNvPr id="173107" name="AutoShape 51"/>
          <p:cNvCxnSpPr>
            <a:cxnSpLocks noChangeShapeType="1"/>
          </p:cNvCxnSpPr>
          <p:nvPr/>
        </p:nvCxnSpPr>
        <p:spPr bwMode="auto">
          <a:xfrm>
            <a:off x="7858125" y="2071688"/>
            <a:ext cx="765175" cy="808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triangle" w="med" len="med"/>
            <a:tailEnd/>
          </a:ln>
          <a:effectLst/>
        </p:spPr>
      </p:cxnSp>
      <p:cxnSp>
        <p:nvCxnSpPr>
          <p:cNvPr id="173109" name="AutoShape 53"/>
          <p:cNvCxnSpPr>
            <a:cxnSpLocks noChangeShapeType="1"/>
            <a:stCxn id="173087" idx="1"/>
            <a:endCxn id="173099" idx="3"/>
          </p:cNvCxnSpPr>
          <p:nvPr/>
        </p:nvCxnSpPr>
        <p:spPr bwMode="auto">
          <a:xfrm flipH="1">
            <a:off x="4122737" y="1146175"/>
            <a:ext cx="669925" cy="744538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73110" name="AutoShape 54"/>
          <p:cNvCxnSpPr>
            <a:cxnSpLocks noChangeShapeType="1"/>
            <a:stCxn id="173087" idx="3"/>
            <a:endCxn id="173102" idx="1"/>
          </p:cNvCxnSpPr>
          <p:nvPr/>
        </p:nvCxnSpPr>
        <p:spPr bwMode="auto">
          <a:xfrm>
            <a:off x="5494337" y="1146175"/>
            <a:ext cx="585788" cy="498475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173111" name="AutoShape 55"/>
          <p:cNvCxnSpPr>
            <a:cxnSpLocks noChangeShapeType="1"/>
            <a:stCxn id="173100" idx="2"/>
            <a:endCxn id="173063" idx="0"/>
          </p:cNvCxnSpPr>
          <p:nvPr/>
        </p:nvCxnSpPr>
        <p:spPr bwMode="auto">
          <a:xfrm>
            <a:off x="6659562" y="2249488"/>
            <a:ext cx="222250" cy="1020762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  <a:effectLst/>
        </p:spPr>
      </p:cxnSp>
      <p:cxnSp>
        <p:nvCxnSpPr>
          <p:cNvPr id="173112" name="AutoShape 56"/>
          <p:cNvCxnSpPr>
            <a:cxnSpLocks noChangeShapeType="1"/>
            <a:stCxn id="173100" idx="2"/>
            <a:endCxn id="173060" idx="0"/>
          </p:cNvCxnSpPr>
          <p:nvPr/>
        </p:nvCxnSpPr>
        <p:spPr bwMode="auto">
          <a:xfrm flipH="1">
            <a:off x="3656012" y="2249488"/>
            <a:ext cx="3003550" cy="1019175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  <a:effectLst/>
        </p:spPr>
      </p:cxnSp>
      <p:cxnSp>
        <p:nvCxnSpPr>
          <p:cNvPr id="173113" name="AutoShape 57"/>
          <p:cNvCxnSpPr>
            <a:cxnSpLocks noChangeShapeType="1"/>
            <a:stCxn id="173099" idx="2"/>
            <a:endCxn id="173063" idx="0"/>
          </p:cNvCxnSpPr>
          <p:nvPr/>
        </p:nvCxnSpPr>
        <p:spPr bwMode="auto">
          <a:xfrm>
            <a:off x="3816350" y="2263775"/>
            <a:ext cx="3065462" cy="1006475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  <a:effectLst/>
        </p:spPr>
      </p:cxnSp>
      <p:cxnSp>
        <p:nvCxnSpPr>
          <p:cNvPr id="173114" name="AutoShape 58"/>
          <p:cNvCxnSpPr>
            <a:cxnSpLocks noChangeShapeType="1"/>
            <a:stCxn id="173099" idx="2"/>
            <a:endCxn id="173060" idx="0"/>
          </p:cNvCxnSpPr>
          <p:nvPr/>
        </p:nvCxnSpPr>
        <p:spPr bwMode="auto">
          <a:xfrm flipH="1">
            <a:off x="3656012" y="2263775"/>
            <a:ext cx="160338" cy="1004888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/>
          </a:ln>
          <a:effectLst/>
        </p:spPr>
      </p:cxnSp>
      <p:sp>
        <p:nvSpPr>
          <p:cNvPr id="41" name="Rectangular Callout 40"/>
          <p:cNvSpPr/>
          <p:nvPr/>
        </p:nvSpPr>
        <p:spPr>
          <a:xfrm>
            <a:off x="4572000" y="1752600"/>
            <a:ext cx="990600" cy="685800"/>
          </a:xfrm>
          <a:prstGeom prst="wedgeRectCallout">
            <a:avLst>
              <a:gd name="adj1" fmla="val 31731"/>
              <a:gd name="adj2" fmla="val -1134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One</a:t>
            </a:r>
            <a:endParaRPr lang="en-US" dirty="0"/>
          </a:p>
        </p:txBody>
      </p:sp>
      <p:sp>
        <p:nvSpPr>
          <p:cNvPr id="42" name="Rectangular Callout 41"/>
          <p:cNvSpPr/>
          <p:nvPr/>
        </p:nvSpPr>
        <p:spPr>
          <a:xfrm>
            <a:off x="2590800" y="2362200"/>
            <a:ext cx="990600" cy="685800"/>
          </a:xfrm>
          <a:prstGeom prst="wedgeRectCallout">
            <a:avLst>
              <a:gd name="adj1" fmla="val 31731"/>
              <a:gd name="adj2" fmla="val -1134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Many (80)</a:t>
            </a:r>
            <a:endParaRPr lang="en-US" dirty="0"/>
          </a:p>
        </p:txBody>
      </p:sp>
      <p:sp>
        <p:nvSpPr>
          <p:cNvPr id="43" name="Rectangular Callout 42"/>
          <p:cNvSpPr/>
          <p:nvPr/>
        </p:nvSpPr>
        <p:spPr>
          <a:xfrm>
            <a:off x="1295400" y="3886200"/>
            <a:ext cx="990600" cy="685800"/>
          </a:xfrm>
          <a:prstGeom prst="wedgeRectCallout">
            <a:avLst>
              <a:gd name="adj1" fmla="val 143269"/>
              <a:gd name="adj2" fmla="val -856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&gt;260</a:t>
            </a:r>
            <a:endParaRPr lang="en-US" dirty="0"/>
          </a:p>
        </p:txBody>
      </p:sp>
      <p:sp>
        <p:nvSpPr>
          <p:cNvPr id="44" name="Rectangular Callout 43"/>
          <p:cNvSpPr/>
          <p:nvPr/>
        </p:nvSpPr>
        <p:spPr>
          <a:xfrm>
            <a:off x="1066800" y="5181600"/>
            <a:ext cx="990600" cy="685800"/>
          </a:xfrm>
          <a:prstGeom prst="wedgeRectCallout">
            <a:avLst>
              <a:gd name="adj1" fmla="val 84295"/>
              <a:gd name="adj2" fmla="val -726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&gt;260 *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36725" y="6559550"/>
            <a:ext cx="6702425" cy="47625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2201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Performance Improvements</a:t>
            </a:r>
          </a:p>
        </p:txBody>
      </p:sp>
      <p:graphicFrame>
        <p:nvGraphicFramePr>
          <p:cNvPr id="220167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179388" y="900113"/>
          <a:ext cx="5227637" cy="3135312"/>
        </p:xfrm>
        <a:graphic>
          <a:graphicData uri="http://schemas.openxmlformats.org/presentationml/2006/ole">
            <p:oleObj spid="_x0000_s132098" name="Chart" r:id="rId3" imgW="4737100" imgH="2844800" progId="Excel.Sheet.8">
              <p:embed/>
            </p:oleObj>
          </a:graphicData>
        </a:graphic>
      </p:graphicFrame>
      <p:graphicFrame>
        <p:nvGraphicFramePr>
          <p:cNvPr id="22016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527425" y="3689350"/>
          <a:ext cx="5451475" cy="2667000"/>
        </p:xfrm>
        <a:graphic>
          <a:graphicData uri="http://schemas.openxmlformats.org/presentationml/2006/ole">
            <p:oleObj spid="_x0000_s132099" name="Graphique" r:id="rId4" imgW="4559300" imgH="2235200" progId="Excel.Sheet.8">
              <p:embed/>
            </p:oleObj>
          </a:graphicData>
        </a:graphic>
      </p:graphicFrame>
      <p:sp>
        <p:nvSpPr>
          <p:cNvPr id="220174" name="AutoShape 14"/>
          <p:cNvSpPr>
            <a:spLocks noChangeArrowheads="1"/>
          </p:cNvSpPr>
          <p:nvPr/>
        </p:nvSpPr>
        <p:spPr bwMode="auto">
          <a:xfrm flipH="1">
            <a:off x="2152650" y="4219575"/>
            <a:ext cx="1143000" cy="990600"/>
          </a:xfrm>
          <a:prstGeom prst="wedgeEllipseCallout">
            <a:avLst>
              <a:gd name="adj1" fmla="val -111389"/>
              <a:gd name="adj2" fmla="val -2869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defTabSz="4175125">
              <a:spcBef>
                <a:spcPct val="0"/>
              </a:spcBef>
              <a:buClrTx/>
              <a:buFontTx/>
              <a:buNone/>
            </a:pPr>
            <a:r>
              <a:rPr lang="en-US">
                <a:solidFill>
                  <a:schemeClr val="tx1"/>
                </a:solidFill>
              </a:rPr>
              <a:t>Log Scale!</a:t>
            </a:r>
            <a:endParaRPr lang="en-GB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EGEE/LCG </a:t>
            </a:r>
            <a:r>
              <a:rPr lang="en-US" dirty="0"/>
              <a:t>Data Management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831503" y="2525713"/>
            <a:ext cx="6220868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2598529" y="1371600"/>
            <a:ext cx="0" cy="4800600"/>
          </a:xfrm>
          <a:prstGeom prst="line">
            <a:avLst/>
          </a:prstGeom>
          <a:noFill/>
          <a:ln w="38100">
            <a:solidFill>
              <a:srgbClr val="21245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408973" y="2816225"/>
            <a:ext cx="979726" cy="581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lcg_utils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FTS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98173" y="5346700"/>
            <a:ext cx="990525" cy="8255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Vendor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Specific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APIs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535489" y="4171950"/>
            <a:ext cx="715894" cy="33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GFAL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2831503" y="3841750"/>
            <a:ext cx="1777391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7274980" y="3841750"/>
            <a:ext cx="1777391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4979184" y="3841750"/>
            <a:ext cx="1777391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2831503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3868314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4979184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6015995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7274980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8311792" y="5257800"/>
            <a:ext cx="740580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2831503" y="4083050"/>
            <a:ext cx="1777391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Cataloging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4979184" y="4083050"/>
            <a:ext cx="1777391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Storage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7316638" y="4083050"/>
            <a:ext cx="1735733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Data transfer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2831503" y="2727325"/>
            <a:ext cx="6220868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Data Management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2831503" y="1382713"/>
            <a:ext cx="6220868" cy="9144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accent1">
                <a:alpha val="50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2831503" y="1676400"/>
            <a:ext cx="6220868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User Tools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1219200" y="1676400"/>
            <a:ext cx="1342300" cy="581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VO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tx1"/>
                </a:solidFill>
              </a:rPr>
              <a:t>Frameworks</a:t>
            </a: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2831503" y="5562600"/>
            <a:ext cx="740580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(RLS)</a:t>
            </a:r>
          </a:p>
        </p:txBody>
      </p:sp>
      <p:sp>
        <p:nvSpPr>
          <p:cNvPr id="35865" name="Text Box 25"/>
          <p:cNvSpPr txBox="1">
            <a:spLocks noChangeArrowheads="1"/>
          </p:cNvSpPr>
          <p:nvPr/>
        </p:nvSpPr>
        <p:spPr bwMode="auto">
          <a:xfrm>
            <a:off x="3868314" y="5546725"/>
            <a:ext cx="740580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LFC</a:t>
            </a: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4979184" y="5562600"/>
            <a:ext cx="740580" cy="33655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>
                <a:solidFill>
                  <a:schemeClr val="accent6">
                    <a:lumMod val="75000"/>
                  </a:schemeClr>
                </a:solidFill>
              </a:rPr>
              <a:t>SRM</a:t>
            </a:r>
          </a:p>
        </p:txBody>
      </p:sp>
      <p:sp>
        <p:nvSpPr>
          <p:cNvPr id="35867" name="Text Box 27"/>
          <p:cNvSpPr txBox="1">
            <a:spLocks noChangeArrowheads="1"/>
          </p:cNvSpPr>
          <p:nvPr/>
        </p:nvSpPr>
        <p:spPr bwMode="auto">
          <a:xfrm>
            <a:off x="6015995" y="5516563"/>
            <a:ext cx="711265" cy="396875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000" b="1">
                <a:solidFill>
                  <a:schemeClr val="accent6">
                    <a:lumMod val="75000"/>
                  </a:schemeClr>
                </a:solidFill>
              </a:rPr>
              <a:t>(Classic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000" b="1">
                <a:solidFill>
                  <a:schemeClr val="accent6">
                    <a:lumMod val="75000"/>
                  </a:schemeClr>
                </a:solidFill>
              </a:rPr>
              <a:t> SE)</a:t>
            </a:r>
            <a:endParaRPr lang="en-US" sz="12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7274980" y="5546725"/>
            <a:ext cx="740580" cy="3048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400" b="1">
                <a:solidFill>
                  <a:schemeClr val="accent6">
                    <a:lumMod val="75000"/>
                  </a:schemeClr>
                </a:solidFill>
              </a:rPr>
              <a:t>gridftp</a:t>
            </a:r>
          </a:p>
        </p:txBody>
      </p:sp>
      <p:sp>
        <p:nvSpPr>
          <p:cNvPr id="35869" name="Text Box 29"/>
          <p:cNvSpPr txBox="1">
            <a:spLocks noChangeArrowheads="1"/>
          </p:cNvSpPr>
          <p:nvPr/>
        </p:nvSpPr>
        <p:spPr bwMode="auto">
          <a:xfrm>
            <a:off x="8311792" y="5565775"/>
            <a:ext cx="740580" cy="304800"/>
          </a:xfrm>
          <a:prstGeom prst="rect">
            <a:avLst/>
          </a:prstGeom>
          <a:solidFill>
            <a:schemeClr val="tx2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400" b="1">
                <a:solidFill>
                  <a:schemeClr val="accent6">
                    <a:lumMod val="75000"/>
                  </a:schemeClr>
                </a:solidFill>
              </a:rPr>
              <a:t>RFIO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2816074" y="4808538"/>
            <a:ext cx="6251726" cy="371513"/>
          </a:xfrm>
          <a:prstGeom prst="rect">
            <a:avLst/>
          </a:prstGeom>
          <a:solidFill>
            <a:srgbClr val="99CC00"/>
          </a:solidFill>
          <a:ln w="25400">
            <a:noFill/>
            <a:miter lim="800000"/>
            <a:headEnd/>
            <a:tailEnd/>
          </a:ln>
          <a:effectLst>
            <a:outerShdw blurRad="63500" dist="117088" dir="19163922" algn="ctr" rotWithShape="0">
              <a:srgbClr val="8F8F8F"/>
            </a:outerShdw>
          </a:effectLst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dirty="0"/>
              <a:t>Information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System/Environment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Storage Element</a:t>
            </a:r>
          </a:p>
        </p:txBody>
      </p:sp>
      <p:sp>
        <p:nvSpPr>
          <p:cNvPr id="52227" name="AutoShape 3"/>
          <p:cNvSpPr>
            <a:spLocks noGrp="1" noChangeAspect="1" noChangeArrowheads="1"/>
          </p:cNvSpPr>
          <p:nvPr>
            <p:ph type="body" sz="half" idx="1"/>
          </p:nvPr>
        </p:nvSpPr>
        <p:spPr>
          <a:xfrm>
            <a:off x="1371600" y="919163"/>
            <a:ext cx="7564438" cy="3302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dirty="0"/>
              <a:t>Storage Resource Manager (</a:t>
            </a:r>
            <a:r>
              <a:rPr lang="en-US" sz="1800" dirty="0">
                <a:solidFill>
                  <a:schemeClr val="tx2"/>
                </a:solidFill>
              </a:rPr>
              <a:t>SRM</a:t>
            </a:r>
            <a:r>
              <a:rPr lang="en-US" sz="1800" dirty="0"/>
              <a:t>) 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Standard that hides the storage system implementation (disk or active tape)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handles authorization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Web service based on </a:t>
            </a:r>
            <a:r>
              <a:rPr lang="en-US" sz="1700" dirty="0" err="1"/>
              <a:t>gsoap</a:t>
            </a:r>
            <a:endParaRPr lang="en-US" sz="1700" dirty="0"/>
          </a:p>
          <a:p>
            <a:pPr lvl="1">
              <a:lnSpc>
                <a:spcPct val="90000"/>
              </a:lnSpc>
            </a:pPr>
            <a:r>
              <a:rPr lang="en-US" sz="1700" dirty="0"/>
              <a:t>translates </a:t>
            </a:r>
            <a:r>
              <a:rPr lang="en-US" sz="1700" dirty="0" err="1"/>
              <a:t>SURLs</a:t>
            </a:r>
            <a:r>
              <a:rPr lang="en-US" sz="1700" dirty="0"/>
              <a:t> (Storage URL) to </a:t>
            </a:r>
            <a:r>
              <a:rPr lang="en-US" sz="1700" dirty="0" err="1"/>
              <a:t>TURLs</a:t>
            </a:r>
            <a:r>
              <a:rPr lang="en-US" sz="1700" dirty="0"/>
              <a:t> (Transfer URLs)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disk-based: </a:t>
            </a:r>
            <a:r>
              <a:rPr lang="en-US" sz="1700" dirty="0">
                <a:solidFill>
                  <a:schemeClr val="tx1"/>
                </a:solidFill>
              </a:rPr>
              <a:t>DPM, </a:t>
            </a:r>
            <a:r>
              <a:rPr lang="en-US" sz="1700" dirty="0" err="1">
                <a:solidFill>
                  <a:schemeClr val="tx1"/>
                </a:solidFill>
              </a:rPr>
              <a:t>dCache,</a:t>
            </a:r>
            <a:r>
              <a:rPr lang="en-US" sz="1700" dirty="0" err="1" smtClean="0">
                <a:solidFill>
                  <a:schemeClr val="tx1"/>
                </a:solidFill>
              </a:rPr>
              <a:t>Storm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en-US" sz="1700" dirty="0" err="1" smtClean="0">
                <a:solidFill>
                  <a:schemeClr val="tx1"/>
                </a:solidFill>
              </a:rPr>
              <a:t>BeSTman</a:t>
            </a:r>
            <a:r>
              <a:rPr lang="en-US" sz="1700" dirty="0" smtClean="0"/>
              <a:t>; </a:t>
            </a:r>
            <a:r>
              <a:rPr lang="en-US" sz="1700" dirty="0"/>
              <a:t>tape-based: </a:t>
            </a:r>
            <a:r>
              <a:rPr lang="en-US" sz="1700" dirty="0">
                <a:solidFill>
                  <a:schemeClr val="tx1"/>
                </a:solidFill>
              </a:rPr>
              <a:t>Castor</a:t>
            </a:r>
            <a:r>
              <a:rPr lang="en-US" sz="1700" dirty="0"/>
              <a:t>, </a:t>
            </a:r>
            <a:r>
              <a:rPr lang="en-US" sz="1700" dirty="0" err="1"/>
              <a:t>dCache</a:t>
            </a:r>
            <a:endParaRPr lang="en-US" sz="1700" dirty="0"/>
          </a:p>
          <a:p>
            <a:pPr lvl="1">
              <a:lnSpc>
                <a:spcPct val="90000"/>
              </a:lnSpc>
            </a:pPr>
            <a:r>
              <a:rPr lang="en-US" sz="1700" dirty="0"/>
              <a:t>SRM-2.2</a:t>
            </a:r>
          </a:p>
          <a:p>
            <a:pPr lvl="2">
              <a:lnSpc>
                <a:spcPct val="90000"/>
              </a:lnSpc>
            </a:pPr>
            <a:r>
              <a:rPr lang="en-US" sz="1500" dirty="0"/>
              <a:t>Space tokens  (manage space by VO/USER), advanced authorization,</a:t>
            </a:r>
          </a:p>
          <a:p>
            <a:pPr lvl="2">
              <a:lnSpc>
                <a:spcPct val="90000"/>
              </a:lnSpc>
            </a:pPr>
            <a:r>
              <a:rPr lang="en-US" sz="1500" dirty="0"/>
              <a:t>Better handling of directories, lifetime, ++++++</a:t>
            </a:r>
            <a:r>
              <a:rPr lang="en-US" sz="1500" dirty="0" smtClean="0"/>
              <a:t>+</a:t>
            </a:r>
          </a:p>
          <a:p>
            <a:pPr>
              <a:lnSpc>
                <a:spcPct val="90000"/>
              </a:lnSpc>
            </a:pPr>
            <a:r>
              <a:rPr lang="en-US" sz="1800" i="1" dirty="0" smtClean="0"/>
              <a:t>File </a:t>
            </a:r>
            <a:r>
              <a:rPr lang="en-US" sz="1800" i="1" dirty="0"/>
              <a:t>I/O</a:t>
            </a:r>
            <a:r>
              <a:rPr lang="en-US" sz="1800" dirty="0"/>
              <a:t>: </a:t>
            </a:r>
            <a:r>
              <a:rPr lang="en-US" sz="1800" i="1" dirty="0" err="1"/>
              <a:t>posix</a:t>
            </a:r>
            <a:r>
              <a:rPr lang="en-US" sz="1800" i="1" dirty="0"/>
              <a:t>-like</a:t>
            </a:r>
            <a:r>
              <a:rPr lang="en-US" sz="1800" dirty="0"/>
              <a:t> access from local nodes or the grid</a:t>
            </a:r>
          </a:p>
          <a:p>
            <a:pPr lvl="1">
              <a:lnSpc>
                <a:spcPct val="90000"/>
              </a:lnSpc>
              <a:buFont typeface="Wingdings" charset="2"/>
              <a:buChar char="è"/>
            </a:pPr>
            <a:r>
              <a:rPr lang="en-US" sz="1700" dirty="0">
                <a:solidFill>
                  <a:schemeClr val="tx1"/>
                </a:solidFill>
              </a:rPr>
              <a:t>GFAL (Grid File Access Layer</a:t>
            </a:r>
            <a:r>
              <a:rPr lang="en-US" sz="1700" dirty="0" smtClean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90000"/>
              </a:lnSpc>
              <a:buNone/>
            </a:pPr>
            <a:endParaRPr lang="en-US" sz="2100" dirty="0" smtClean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endParaRPr lang="en-US" sz="1900" dirty="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4408488"/>
            <a:ext cx="61722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Slide Number Placeholder 4"/>
          <p:cNvSpPr txBox="1">
            <a:spLocks noGrp="1"/>
          </p:cNvSpPr>
          <p:nvPr/>
        </p:nvSpPr>
        <p:spPr bwMode="auto">
          <a:xfrm>
            <a:off x="8572500" y="6553200"/>
            <a:ext cx="4699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C7EFC96E-6E82-CA4E-B4FD-32962EC60813}" type="slidenum">
              <a:rPr lang="en-US" sz="1200" b="1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54</a:t>
            </a:fld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70660" name="Text Box 2"/>
          <p:cNvSpPr txBox="1">
            <a:spLocks noChangeArrowheads="1"/>
          </p:cNvSpPr>
          <p:nvPr/>
        </p:nvSpPr>
        <p:spPr bwMode="auto">
          <a:xfrm>
            <a:off x="8021638" y="1674813"/>
            <a:ext cx="65405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/vo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Storage Element - DPM</a:t>
            </a:r>
          </a:p>
        </p:txBody>
      </p:sp>
      <p:pic>
        <p:nvPicPr>
          <p:cNvPr id="70662" name="Picture 4" descr="MCj043160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9913" y="1381125"/>
            <a:ext cx="9556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6" descr="MCj0432624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3150" y="1462088"/>
            <a:ext cx="97631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4" name="Picture 7" descr="MCj04316240000[1]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6754813" y="984250"/>
            <a:ext cx="654050" cy="668338"/>
          </a:xfrm>
          <a:noFill/>
        </p:spPr>
      </p:pic>
      <p:pic>
        <p:nvPicPr>
          <p:cNvPr id="70665" name="Picture 8" descr="MCj043162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46900" y="1176338"/>
            <a:ext cx="5969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6" name="Picture 9" descr="MCj043162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00888" y="1328738"/>
            <a:ext cx="5969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7" name="Text Box 10"/>
          <p:cNvSpPr txBox="1">
            <a:spLocks noChangeArrowheads="1"/>
          </p:cNvSpPr>
          <p:nvPr/>
        </p:nvSpPr>
        <p:spPr bwMode="auto">
          <a:xfrm>
            <a:off x="7253288" y="1025525"/>
            <a:ext cx="692150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/dpm</a:t>
            </a:r>
          </a:p>
        </p:txBody>
      </p:sp>
      <p:sp>
        <p:nvSpPr>
          <p:cNvPr id="70668" name="Text Box 11"/>
          <p:cNvSpPr txBox="1">
            <a:spLocks noChangeArrowheads="1"/>
          </p:cNvSpPr>
          <p:nvPr/>
        </p:nvSpPr>
        <p:spPr bwMode="auto">
          <a:xfrm>
            <a:off x="7523163" y="1231900"/>
            <a:ext cx="1049337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/domain</a:t>
            </a:r>
          </a:p>
        </p:txBody>
      </p:sp>
      <p:sp>
        <p:nvSpPr>
          <p:cNvPr id="70669" name="Text Box 12"/>
          <p:cNvSpPr txBox="1">
            <a:spLocks noChangeArrowheads="1"/>
          </p:cNvSpPr>
          <p:nvPr/>
        </p:nvSpPr>
        <p:spPr bwMode="auto">
          <a:xfrm>
            <a:off x="7753350" y="1462088"/>
            <a:ext cx="876300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/home</a:t>
            </a:r>
          </a:p>
        </p:txBody>
      </p:sp>
      <p:sp>
        <p:nvSpPr>
          <p:cNvPr id="70670" name="Text Box 13"/>
          <p:cNvSpPr txBox="1">
            <a:spLocks noChangeArrowheads="1"/>
          </p:cNvSpPr>
          <p:nvPr/>
        </p:nvSpPr>
        <p:spPr bwMode="auto">
          <a:xfrm>
            <a:off x="5448300" y="1752600"/>
            <a:ext cx="1225550" cy="7762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chemeClr val="accent1"/>
                </a:solidFill>
              </a:rPr>
              <a:t>DPM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chemeClr val="accent1"/>
                </a:solidFill>
              </a:rPr>
              <a:t>head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chemeClr val="accent1"/>
                </a:solidFill>
              </a:rPr>
              <a:t>node</a:t>
            </a:r>
          </a:p>
        </p:txBody>
      </p:sp>
      <p:pic>
        <p:nvPicPr>
          <p:cNvPr id="70671" name="Picture 14" descr="MCj043162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54875" y="1520825"/>
            <a:ext cx="5969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72" name="Picture 15" descr="MCj0424798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23163" y="1905000"/>
            <a:ext cx="4889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73" name="Picture 16" descr="MCj0431493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23163" y="2135188"/>
            <a:ext cx="282575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4" name="Text Box 17"/>
          <p:cNvSpPr txBox="1">
            <a:spLocks noChangeArrowheads="1"/>
          </p:cNvSpPr>
          <p:nvPr/>
        </p:nvSpPr>
        <p:spPr bwMode="auto">
          <a:xfrm>
            <a:off x="8337550" y="1824038"/>
            <a:ext cx="53816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file</a:t>
            </a:r>
          </a:p>
        </p:txBody>
      </p:sp>
      <p:sp>
        <p:nvSpPr>
          <p:cNvPr id="70675" name="Text Box 18"/>
          <p:cNvSpPr txBox="1">
            <a:spLocks noChangeArrowheads="1"/>
          </p:cNvSpPr>
          <p:nvPr/>
        </p:nvSpPr>
        <p:spPr bwMode="auto">
          <a:xfrm>
            <a:off x="3613150" y="2306638"/>
            <a:ext cx="122872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(uid, gid)</a:t>
            </a:r>
          </a:p>
        </p:txBody>
      </p:sp>
      <p:sp>
        <p:nvSpPr>
          <p:cNvPr id="70676" name="Text Box 21"/>
          <p:cNvSpPr txBox="1">
            <a:spLocks noChangeArrowheads="1"/>
          </p:cNvSpPr>
          <p:nvPr/>
        </p:nvSpPr>
        <p:spPr bwMode="auto">
          <a:xfrm>
            <a:off x="6024563" y="4017963"/>
            <a:ext cx="1954212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600" b="1">
                <a:solidFill>
                  <a:schemeClr val="accent1"/>
                </a:solidFill>
              </a:rPr>
              <a:t>DPM disk servers</a:t>
            </a:r>
          </a:p>
        </p:txBody>
      </p:sp>
      <p:sp>
        <p:nvSpPr>
          <p:cNvPr id="70677" name="Rectangle 23"/>
          <p:cNvSpPr>
            <a:spLocks noChangeArrowheads="1"/>
          </p:cNvSpPr>
          <p:nvPr/>
        </p:nvSpPr>
        <p:spPr bwMode="auto">
          <a:xfrm>
            <a:off x="117475" y="4495800"/>
            <a:ext cx="8836025" cy="2082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buClr>
                <a:srgbClr val="F1AF00"/>
              </a:buClr>
            </a:pPr>
            <a:r>
              <a:rPr lang="en-US" sz="2400" b="1" dirty="0">
                <a:solidFill>
                  <a:schemeClr val="tx1"/>
                </a:solidFill>
              </a:rPr>
              <a:t>Direct data transfer from/to disk server (no bottleneck)</a:t>
            </a:r>
          </a:p>
          <a:p>
            <a:pPr marL="342900" indent="-342900">
              <a:lnSpc>
                <a:spcPct val="90000"/>
              </a:lnSpc>
              <a:buClr>
                <a:srgbClr val="F1AF00"/>
              </a:buClr>
            </a:pPr>
            <a:r>
              <a:rPr lang="en-US" sz="2400" b="1" dirty="0">
                <a:solidFill>
                  <a:schemeClr val="tx1"/>
                </a:solidFill>
              </a:rPr>
              <a:t>External transfers via </a:t>
            </a:r>
            <a:r>
              <a:rPr lang="en-US" sz="2400" b="1" dirty="0" err="1">
                <a:solidFill>
                  <a:srgbClr val="FF0000"/>
                </a:solidFill>
              </a:rPr>
              <a:t>gridFTP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(de-facto standard)</a:t>
            </a:r>
            <a:endParaRPr lang="en-US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buClr>
                <a:srgbClr val="F1AF00"/>
              </a:buClr>
            </a:pPr>
            <a:r>
              <a:rPr lang="en-US" sz="2400" b="1" dirty="0">
                <a:solidFill>
                  <a:schemeClr val="tx1"/>
                </a:solidFill>
              </a:rPr>
              <a:t>Target:  small to medium sites</a:t>
            </a:r>
          </a:p>
          <a:p>
            <a:pPr marL="742950" lvl="1" indent="-285750">
              <a:lnSpc>
                <a:spcPct val="90000"/>
              </a:lnSpc>
              <a:buClr>
                <a:srgbClr val="F1AF00"/>
              </a:buClr>
              <a:buFont typeface="Arial" charset="0"/>
              <a:buChar char="–"/>
            </a:pPr>
            <a:r>
              <a:rPr lang="en-US" sz="2000" dirty="0">
                <a:solidFill>
                  <a:srgbClr val="00338F"/>
                </a:solidFill>
              </a:rPr>
              <a:t>One or more disk servers</a:t>
            </a:r>
            <a:endParaRPr lang="en-US" dirty="0">
              <a:solidFill>
                <a:srgbClr val="00338F"/>
              </a:solidFill>
            </a:endParaRPr>
          </a:p>
        </p:txBody>
      </p:sp>
      <p:sp>
        <p:nvSpPr>
          <p:cNvPr id="70678" name="Text Box 25"/>
          <p:cNvSpPr txBox="1">
            <a:spLocks noChangeArrowheads="1"/>
          </p:cNvSpPr>
          <p:nvPr/>
        </p:nvSpPr>
        <p:spPr bwMode="auto">
          <a:xfrm rot="3154252">
            <a:off x="4425951" y="3198812"/>
            <a:ext cx="19542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b="1">
                <a:solidFill>
                  <a:schemeClr val="accent1"/>
                </a:solidFill>
              </a:rPr>
              <a:t>data transfer</a:t>
            </a:r>
          </a:p>
        </p:txBody>
      </p:sp>
      <p:sp>
        <p:nvSpPr>
          <p:cNvPr id="70679" name="AutoShape 26"/>
          <p:cNvSpPr>
            <a:spLocks noChangeArrowheads="1"/>
          </p:cNvSpPr>
          <p:nvPr/>
        </p:nvSpPr>
        <p:spPr bwMode="auto">
          <a:xfrm>
            <a:off x="5297488" y="1598613"/>
            <a:ext cx="949325" cy="192087"/>
          </a:xfrm>
          <a:prstGeom prst="leftRightArrow">
            <a:avLst>
              <a:gd name="adj1" fmla="val 50000"/>
              <a:gd name="adj2" fmla="val 98843"/>
            </a:avLst>
          </a:prstGeom>
          <a:solidFill>
            <a:srgbClr val="FFCC00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680" name="AutoShape 27"/>
          <p:cNvSpPr>
            <a:spLocks noChangeArrowheads="1"/>
          </p:cNvSpPr>
          <p:nvPr/>
        </p:nvSpPr>
        <p:spPr bwMode="auto">
          <a:xfrm rot="3142938">
            <a:off x="4897438" y="2974975"/>
            <a:ext cx="1309688" cy="185737"/>
          </a:xfrm>
          <a:prstGeom prst="leftRightArrow">
            <a:avLst>
              <a:gd name="adj1" fmla="val 50000"/>
              <a:gd name="adj2" fmla="val 141026"/>
            </a:avLst>
          </a:prstGeom>
          <a:solidFill>
            <a:srgbClr val="FFCC00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681" name="AutoShape 28"/>
          <p:cNvSpPr>
            <a:spLocks noChangeArrowheads="1"/>
          </p:cNvSpPr>
          <p:nvPr/>
        </p:nvSpPr>
        <p:spPr bwMode="auto">
          <a:xfrm rot="3075090">
            <a:off x="6793706" y="2558257"/>
            <a:ext cx="784225" cy="169862"/>
          </a:xfrm>
          <a:prstGeom prst="leftRightArrow">
            <a:avLst>
              <a:gd name="adj1" fmla="val 50000"/>
              <a:gd name="adj2" fmla="val 92337"/>
            </a:avLst>
          </a:prstGeom>
          <a:solidFill>
            <a:srgbClr val="FFCC00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682" name="AutoShape 29"/>
          <p:cNvSpPr>
            <a:spLocks noChangeArrowheads="1"/>
          </p:cNvSpPr>
          <p:nvPr/>
        </p:nvSpPr>
        <p:spPr bwMode="auto">
          <a:xfrm rot="5400000">
            <a:off x="6188869" y="2607469"/>
            <a:ext cx="652462" cy="171450"/>
          </a:xfrm>
          <a:prstGeom prst="leftRightArrow">
            <a:avLst>
              <a:gd name="adj1" fmla="val 50000"/>
              <a:gd name="adj2" fmla="val 76111"/>
            </a:avLst>
          </a:prstGeom>
          <a:solidFill>
            <a:srgbClr val="FFCC00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0683" name="Picture 5" descr="MCj0431564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86463" y="1290638"/>
            <a:ext cx="117475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84" name="Picture 30" descr="MCj0431564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23100" y="2941638"/>
            <a:ext cx="117475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85" name="Picture 31" descr="MCj04315640000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94375" y="2941638"/>
            <a:ext cx="117475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86" name="Picture 22" descr="MCj0424798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62725" y="3595688"/>
            <a:ext cx="536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87" name="AutoShape 32"/>
          <p:cNvSpPr>
            <a:spLocks noChangeAspect="1" noChangeArrowheads="1"/>
          </p:cNvSpPr>
          <p:nvPr/>
        </p:nvSpPr>
        <p:spPr bwMode="auto">
          <a:xfrm>
            <a:off x="117475" y="1808163"/>
            <a:ext cx="3616325" cy="26876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</a:pPr>
            <a:r>
              <a:rPr lang="en-US" sz="2400" b="1" dirty="0">
                <a:solidFill>
                  <a:schemeClr val="tx1"/>
                </a:solidFill>
              </a:rPr>
              <a:t>Disk Pool Manager (</a:t>
            </a:r>
            <a:r>
              <a:rPr lang="en-US" sz="2400" b="1" dirty="0">
                <a:solidFill>
                  <a:srgbClr val="FF0000"/>
                </a:solidFill>
              </a:rPr>
              <a:t>DPM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</a:p>
          <a:p>
            <a:pPr marL="742950" lvl="1" indent="-285750">
              <a:lnSpc>
                <a:spcPct val="90000"/>
              </a:lnSpc>
              <a:buFont typeface="Arial" charset="0"/>
              <a:buChar char="–"/>
            </a:pPr>
            <a:r>
              <a:rPr lang="en-US" sz="2000" dirty="0">
                <a:solidFill>
                  <a:srgbClr val="00338F"/>
                </a:solidFill>
              </a:rPr>
              <a:t>Manages storage on disk servers</a:t>
            </a:r>
          </a:p>
          <a:p>
            <a:pPr marL="342900" indent="-342900">
              <a:lnSpc>
                <a:spcPct val="90000"/>
              </a:lnSpc>
            </a:pPr>
            <a:r>
              <a:rPr lang="en-US" sz="2400" b="1" dirty="0">
                <a:solidFill>
                  <a:schemeClr val="tx1"/>
                </a:solidFill>
              </a:rPr>
              <a:t>Uses LFC as local catalog</a:t>
            </a:r>
          </a:p>
          <a:p>
            <a:pPr marL="742950" lvl="1" indent="-285750">
              <a:lnSpc>
                <a:spcPct val="90000"/>
              </a:lnSpc>
              <a:buClr>
                <a:srgbClr val="F1AF00"/>
              </a:buClr>
              <a:buFont typeface="Arial" charset="0"/>
              <a:buChar char="–"/>
            </a:pPr>
            <a:r>
              <a:rPr lang="en-US" sz="2000" dirty="0">
                <a:solidFill>
                  <a:srgbClr val="00338F"/>
                </a:solidFill>
              </a:rPr>
              <a:t>Same features </a:t>
            </a:r>
            <a:r>
              <a:rPr lang="en-US" sz="2000" dirty="0" smtClean="0">
                <a:solidFill>
                  <a:srgbClr val="00338F"/>
                </a:solidFill>
              </a:rPr>
              <a:t>for role based </a:t>
            </a:r>
            <a:r>
              <a:rPr lang="en-US" sz="2000" dirty="0" err="1">
                <a:solidFill>
                  <a:srgbClr val="00338F"/>
                </a:solidFill>
              </a:rPr>
              <a:t>ACLs</a:t>
            </a:r>
            <a:r>
              <a:rPr lang="en-US" sz="2000" dirty="0">
                <a:solidFill>
                  <a:srgbClr val="00338F"/>
                </a:solidFill>
              </a:rPr>
              <a:t>, etc...</a:t>
            </a:r>
          </a:p>
        </p:txBody>
      </p:sp>
      <p:sp>
        <p:nvSpPr>
          <p:cNvPr id="70688" name="Text Box 33"/>
          <p:cNvSpPr txBox="1">
            <a:spLocks noChangeArrowheads="1"/>
          </p:cNvSpPr>
          <p:nvPr/>
        </p:nvSpPr>
        <p:spPr bwMode="auto">
          <a:xfrm>
            <a:off x="4298950" y="2212975"/>
            <a:ext cx="1225550" cy="2873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1600" b="1">
                <a:solidFill>
                  <a:schemeClr val="accent1"/>
                </a:solidFill>
              </a:rPr>
              <a:t>Client</a:t>
            </a:r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06638" y="6553200"/>
            <a:ext cx="6215062" cy="4476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LCG File Catalog</a:t>
            </a:r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17475" y="779463"/>
            <a:ext cx="5376863" cy="22272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LFC</a:t>
            </a:r>
            <a:r>
              <a:rPr lang="en-US" sz="2000" dirty="0"/>
              <a:t> maps </a:t>
            </a:r>
            <a:r>
              <a:rPr lang="en-US" sz="2000" dirty="0" err="1"/>
              <a:t>LFNs</a:t>
            </a:r>
            <a:r>
              <a:rPr lang="en-US" sz="2000" dirty="0"/>
              <a:t> to </a:t>
            </a:r>
            <a:r>
              <a:rPr lang="en-US" sz="2000" dirty="0" err="1"/>
              <a:t>SURLs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1900" i="1" dirty="0"/>
              <a:t>Logical File Name </a:t>
            </a:r>
            <a:r>
              <a:rPr lang="en-US" sz="1900" dirty="0"/>
              <a:t>(LFN): user file name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in VO namespace, aliases supported</a:t>
            </a:r>
          </a:p>
          <a:p>
            <a:pPr lvl="1">
              <a:lnSpc>
                <a:spcPct val="90000"/>
              </a:lnSpc>
            </a:pPr>
            <a:r>
              <a:rPr lang="en-US" sz="1900" i="1" dirty="0" err="1"/>
              <a:t>Glbally</a:t>
            </a:r>
            <a:r>
              <a:rPr lang="en-US" sz="1900" i="1" dirty="0"/>
              <a:t> Unique </a:t>
            </a:r>
            <a:r>
              <a:rPr lang="en-US" sz="1900" i="1" dirty="0" err="1"/>
              <a:t>IDentifier</a:t>
            </a:r>
            <a:r>
              <a:rPr lang="en-US" sz="1900" i="1" dirty="0"/>
              <a:t> </a:t>
            </a:r>
            <a:r>
              <a:rPr lang="en-US" sz="1900" dirty="0"/>
              <a:t>(GUID)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unique string assigned by the system to the file</a:t>
            </a:r>
          </a:p>
          <a:p>
            <a:pPr lvl="1">
              <a:lnSpc>
                <a:spcPct val="90000"/>
              </a:lnSpc>
            </a:pPr>
            <a:r>
              <a:rPr lang="en-US" sz="1900" i="1" dirty="0"/>
              <a:t>Site URL</a:t>
            </a:r>
            <a:r>
              <a:rPr lang="en-US" sz="1900" dirty="0"/>
              <a:t> (SURL): identifies a replica</a:t>
            </a:r>
          </a:p>
        </p:txBody>
      </p:sp>
      <p:sp>
        <p:nvSpPr>
          <p:cNvPr id="245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117475" y="2890838"/>
            <a:ext cx="8832850" cy="23034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lvl="1">
              <a:lnSpc>
                <a:spcPct val="90000"/>
              </a:lnSpc>
            </a:pPr>
            <a:r>
              <a:rPr lang="en-US" sz="1900"/>
              <a:t>A Storage Element and the logical name of the file inside it</a:t>
            </a:r>
            <a:endParaRPr lang="en-GB" sz="1900"/>
          </a:p>
          <a:p>
            <a:pPr>
              <a:lnSpc>
                <a:spcPct val="90000"/>
              </a:lnSpc>
            </a:pPr>
            <a:r>
              <a:rPr lang="en-US" sz="2000"/>
              <a:t>GSI security: ACLs (based on VOMS)</a:t>
            </a:r>
          </a:p>
          <a:p>
            <a:pPr lvl="1">
              <a:lnSpc>
                <a:spcPct val="90000"/>
              </a:lnSpc>
            </a:pPr>
            <a:r>
              <a:rPr lang="en-US" sz="1900"/>
              <a:t>To each VOMS group/role corresponds a virtual group identifier</a:t>
            </a:r>
          </a:p>
          <a:p>
            <a:pPr lvl="1">
              <a:lnSpc>
                <a:spcPct val="90000"/>
              </a:lnSpc>
            </a:pPr>
            <a:r>
              <a:rPr lang="en-GB" sz="1900"/>
              <a:t>Support for secondary groups </a:t>
            </a:r>
          </a:p>
          <a:p>
            <a:pPr>
              <a:lnSpc>
                <a:spcPct val="90000"/>
              </a:lnSpc>
            </a:pPr>
            <a:r>
              <a:rPr lang="en-US" sz="2000"/>
              <a:t>Web Service query interface: Data Location Interface (DLI)</a:t>
            </a:r>
          </a:p>
          <a:p>
            <a:pPr>
              <a:lnSpc>
                <a:spcPct val="90000"/>
              </a:lnSpc>
            </a:pPr>
            <a:r>
              <a:rPr lang="en-US" sz="2000"/>
              <a:t>Hierarchical Namespace</a:t>
            </a:r>
          </a:p>
          <a:p>
            <a:pPr>
              <a:lnSpc>
                <a:spcPct val="90000"/>
              </a:lnSpc>
            </a:pPr>
            <a:r>
              <a:rPr lang="en-US" sz="2000"/>
              <a:t>Supports sessions and bulk operations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608638" y="838200"/>
            <a:ext cx="3457575" cy="1997075"/>
            <a:chOff x="3315" y="781"/>
            <a:chExt cx="2178" cy="1258"/>
          </a:xfrm>
        </p:grpSpPr>
        <p:sp>
          <p:nvSpPr>
            <p:cNvPr id="24600" name="AutoShape 7"/>
            <p:cNvSpPr>
              <a:spLocks noChangeArrowheads="1"/>
            </p:cNvSpPr>
            <p:nvPr/>
          </p:nvSpPr>
          <p:spPr bwMode="auto">
            <a:xfrm>
              <a:off x="3315" y="781"/>
              <a:ext cx="2178" cy="1258"/>
            </a:xfrm>
            <a:prstGeom prst="can">
              <a:avLst>
                <a:gd name="adj" fmla="val 25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2800" b="1">
                  <a:solidFill>
                    <a:schemeClr val="tx1"/>
                  </a:solidFill>
                </a:rPr>
                <a:t>LFC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 sz="2800" b="1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601" name="AutoShape 8"/>
            <p:cNvSpPr>
              <a:spLocks noChangeArrowheads="1"/>
            </p:cNvSpPr>
            <p:nvPr/>
          </p:nvSpPr>
          <p:spPr bwMode="auto">
            <a:xfrm>
              <a:off x="4227" y="1337"/>
              <a:ext cx="516" cy="208"/>
            </a:xfrm>
            <a:prstGeom prst="flowChartTermina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GUID</a:t>
              </a:r>
            </a:p>
          </p:txBody>
        </p:sp>
        <p:sp>
          <p:nvSpPr>
            <p:cNvPr id="24602" name="AutoShape 9"/>
            <p:cNvSpPr>
              <a:spLocks noChangeArrowheads="1"/>
            </p:cNvSpPr>
            <p:nvPr/>
          </p:nvSpPr>
          <p:spPr bwMode="auto">
            <a:xfrm>
              <a:off x="4888" y="1206"/>
              <a:ext cx="536" cy="208"/>
            </a:xfrm>
            <a:prstGeom prst="flowChartTermina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SURL 1</a:t>
              </a:r>
            </a:p>
          </p:txBody>
        </p:sp>
        <p:cxnSp>
          <p:nvCxnSpPr>
            <p:cNvPr id="24603" name="AutoShape 10"/>
            <p:cNvCxnSpPr>
              <a:cxnSpLocks noChangeShapeType="1"/>
              <a:stCxn id="24601" idx="3"/>
              <a:endCxn id="24602" idx="1"/>
            </p:cNvCxnSpPr>
            <p:nvPr/>
          </p:nvCxnSpPr>
          <p:spPr bwMode="auto">
            <a:xfrm flipV="1">
              <a:off x="4743" y="1310"/>
              <a:ext cx="145" cy="13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4604" name="AutoShape 11"/>
            <p:cNvSpPr>
              <a:spLocks noChangeArrowheads="1"/>
            </p:cNvSpPr>
            <p:nvPr/>
          </p:nvSpPr>
          <p:spPr bwMode="auto">
            <a:xfrm>
              <a:off x="4888" y="1492"/>
              <a:ext cx="536" cy="208"/>
            </a:xfrm>
            <a:prstGeom prst="flowChartTermina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SURL 2</a:t>
              </a:r>
            </a:p>
          </p:txBody>
        </p:sp>
        <p:cxnSp>
          <p:nvCxnSpPr>
            <p:cNvPr id="24605" name="AutoShape 12"/>
            <p:cNvCxnSpPr>
              <a:cxnSpLocks noChangeShapeType="1"/>
              <a:stCxn id="24601" idx="3"/>
              <a:endCxn id="24604" idx="1"/>
            </p:cNvCxnSpPr>
            <p:nvPr/>
          </p:nvCxnSpPr>
          <p:spPr bwMode="auto">
            <a:xfrm>
              <a:off x="4743" y="1441"/>
              <a:ext cx="145" cy="15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4606" name="Rectangle 14"/>
            <p:cNvSpPr>
              <a:spLocks noChangeArrowheads="1"/>
            </p:cNvSpPr>
            <p:nvPr/>
          </p:nvSpPr>
          <p:spPr bwMode="auto">
            <a:xfrm>
              <a:off x="4283" y="1652"/>
              <a:ext cx="413" cy="31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ACL</a:t>
              </a:r>
            </a:p>
          </p:txBody>
        </p:sp>
        <p:cxnSp>
          <p:nvCxnSpPr>
            <p:cNvPr id="24607" name="AutoShape 15"/>
            <p:cNvCxnSpPr>
              <a:cxnSpLocks noChangeShapeType="1"/>
              <a:stCxn id="24601" idx="2"/>
              <a:endCxn id="24606" idx="0"/>
            </p:cNvCxnSpPr>
            <p:nvPr/>
          </p:nvCxnSpPr>
          <p:spPr bwMode="auto">
            <a:xfrm>
              <a:off x="4485" y="1545"/>
              <a:ext cx="5" cy="1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4608" name="AutoShape 16"/>
            <p:cNvSpPr>
              <a:spLocks noChangeArrowheads="1"/>
            </p:cNvSpPr>
            <p:nvPr/>
          </p:nvSpPr>
          <p:spPr bwMode="auto">
            <a:xfrm>
              <a:off x="3461" y="1192"/>
              <a:ext cx="536" cy="208"/>
            </a:xfrm>
            <a:prstGeom prst="flowChartTermina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LFN 1</a:t>
              </a:r>
            </a:p>
          </p:txBody>
        </p:sp>
        <p:sp>
          <p:nvSpPr>
            <p:cNvPr id="24609" name="AutoShape 17"/>
            <p:cNvSpPr>
              <a:spLocks noChangeArrowheads="1"/>
            </p:cNvSpPr>
            <p:nvPr/>
          </p:nvSpPr>
          <p:spPr bwMode="auto">
            <a:xfrm>
              <a:off x="3461" y="1473"/>
              <a:ext cx="536" cy="208"/>
            </a:xfrm>
            <a:prstGeom prst="flowChartTerminator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</a:rPr>
                <a:t>LFN 2</a:t>
              </a:r>
            </a:p>
          </p:txBody>
        </p:sp>
        <p:cxnSp>
          <p:nvCxnSpPr>
            <p:cNvPr id="24610" name="AutoShape 18"/>
            <p:cNvCxnSpPr>
              <a:cxnSpLocks noChangeShapeType="1"/>
              <a:stCxn id="24608" idx="3"/>
              <a:endCxn id="24601" idx="1"/>
            </p:cNvCxnSpPr>
            <p:nvPr/>
          </p:nvCxnSpPr>
          <p:spPr bwMode="auto">
            <a:xfrm>
              <a:off x="3997" y="1296"/>
              <a:ext cx="230" cy="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4611" name="AutoShape 19"/>
            <p:cNvCxnSpPr>
              <a:cxnSpLocks noChangeShapeType="1"/>
              <a:stCxn id="24609" idx="3"/>
              <a:endCxn id="24601" idx="1"/>
            </p:cNvCxnSpPr>
            <p:nvPr/>
          </p:nvCxnSpPr>
          <p:spPr bwMode="auto">
            <a:xfrm flipV="1">
              <a:off x="3997" y="1441"/>
              <a:ext cx="230" cy="13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pic>
        <p:nvPicPr>
          <p:cNvPr id="24584" name="Picture 37" descr="MCj043160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38" y="5310188"/>
            <a:ext cx="112712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8" descr="MCj043156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4863" y="5272088"/>
            <a:ext cx="1222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39" descr="MCj0432624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49500" y="5310188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40" descr="MCj0431624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24688" y="5280025"/>
            <a:ext cx="611187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41" descr="MCj043162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6925" y="5464175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42" descr="MCj0431624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0913" y="5618163"/>
            <a:ext cx="558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0" name="Text Box 43"/>
          <p:cNvSpPr txBox="1">
            <a:spLocks noChangeArrowheads="1"/>
          </p:cNvSpPr>
          <p:nvPr/>
        </p:nvSpPr>
        <p:spPr bwMode="auto">
          <a:xfrm>
            <a:off x="941388" y="5994400"/>
            <a:ext cx="332581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dirty="0" err="1">
                <a:solidFill>
                  <a:schemeClr val="hlink"/>
                </a:solidFill>
              </a:rPr>
              <a:t>lfc-ls</a:t>
            </a:r>
            <a:r>
              <a:rPr lang="en-US" dirty="0">
                <a:solidFill>
                  <a:schemeClr val="hlink"/>
                </a:solidFill>
              </a:rPr>
              <a:t> –</a:t>
            </a:r>
            <a:r>
              <a:rPr lang="en-US" dirty="0" err="1">
                <a:solidFill>
                  <a:schemeClr val="hlink"/>
                </a:solidFill>
              </a:rPr>
              <a:t>l</a:t>
            </a:r>
            <a:r>
              <a:rPr lang="en-US" dirty="0">
                <a:solidFill>
                  <a:schemeClr val="hlink"/>
                </a:solidFill>
              </a:rPr>
              <a:t> /grid/</a:t>
            </a:r>
            <a:r>
              <a:rPr lang="en-US" dirty="0" err="1">
                <a:solidFill>
                  <a:schemeClr val="hlink"/>
                </a:solidFill>
              </a:rPr>
              <a:t>vo</a:t>
            </a:r>
            <a:r>
              <a:rPr lang="en-US" dirty="0">
                <a:solidFill>
                  <a:schemeClr val="hlink"/>
                </a:solidFill>
              </a:rPr>
              <a:t>/</a:t>
            </a:r>
          </a:p>
        </p:txBody>
      </p:sp>
      <p:sp>
        <p:nvSpPr>
          <p:cNvPr id="24591" name="Text Box 44"/>
          <p:cNvSpPr txBox="1">
            <a:spLocks noChangeArrowheads="1"/>
          </p:cNvSpPr>
          <p:nvPr/>
        </p:nvSpPr>
        <p:spPr bwMode="auto">
          <a:xfrm>
            <a:off x="7493000" y="5233988"/>
            <a:ext cx="7270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/grid</a:t>
            </a:r>
          </a:p>
        </p:txBody>
      </p:sp>
      <p:sp>
        <p:nvSpPr>
          <p:cNvPr id="24592" name="Text Box 45"/>
          <p:cNvSpPr txBox="1">
            <a:spLocks noChangeArrowheads="1"/>
          </p:cNvSpPr>
          <p:nvPr/>
        </p:nvSpPr>
        <p:spPr bwMode="auto">
          <a:xfrm>
            <a:off x="7761288" y="5464175"/>
            <a:ext cx="7270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/vo</a:t>
            </a:r>
          </a:p>
        </p:txBody>
      </p:sp>
      <p:sp>
        <p:nvSpPr>
          <p:cNvPr id="24593" name="Text Box 46"/>
          <p:cNvSpPr txBox="1">
            <a:spLocks noChangeArrowheads="1"/>
          </p:cNvSpPr>
          <p:nvPr/>
        </p:nvSpPr>
        <p:spPr bwMode="auto">
          <a:xfrm>
            <a:off x="7802563" y="5711825"/>
            <a:ext cx="7270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/data</a:t>
            </a:r>
          </a:p>
        </p:txBody>
      </p:sp>
      <p:pic>
        <p:nvPicPr>
          <p:cNvPr id="24594" name="Picture 47" descr="MCj0424798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6988" y="6040438"/>
            <a:ext cx="457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5" name="Text Box 48"/>
          <p:cNvSpPr txBox="1">
            <a:spLocks noChangeArrowheads="1"/>
          </p:cNvSpPr>
          <p:nvPr/>
        </p:nvSpPr>
        <p:spPr bwMode="auto">
          <a:xfrm>
            <a:off x="8069263" y="6002338"/>
            <a:ext cx="727075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/>
              <a:t>file</a:t>
            </a:r>
          </a:p>
        </p:txBody>
      </p:sp>
      <p:pic>
        <p:nvPicPr>
          <p:cNvPr id="24596" name="Picture 49" descr="MCj04314930000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93000" y="5886450"/>
            <a:ext cx="417513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7" name="Text Box 50"/>
          <p:cNvSpPr txBox="1">
            <a:spLocks noChangeArrowheads="1"/>
          </p:cNvSpPr>
          <p:nvPr/>
        </p:nvSpPr>
        <p:spPr bwMode="auto">
          <a:xfrm>
            <a:off x="5454650" y="5886450"/>
            <a:ext cx="727075" cy="6969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b="1">
                <a:solidFill>
                  <a:schemeClr val="accent1"/>
                </a:solidFill>
              </a:rPr>
              <a:t>LFC</a:t>
            </a:r>
          </a:p>
          <a:p>
            <a:pPr algn="ctr">
              <a:buFontTx/>
              <a:buNone/>
            </a:pPr>
            <a:r>
              <a:rPr lang="en-US" b="1">
                <a:solidFill>
                  <a:schemeClr val="accent1"/>
                </a:solidFill>
              </a:rPr>
              <a:t>DLI</a:t>
            </a:r>
          </a:p>
        </p:txBody>
      </p:sp>
      <p:sp>
        <p:nvSpPr>
          <p:cNvPr id="24598" name="Text Box 51"/>
          <p:cNvSpPr txBox="1">
            <a:spLocks noChangeArrowheads="1"/>
          </p:cNvSpPr>
          <p:nvPr/>
        </p:nvSpPr>
        <p:spPr bwMode="auto">
          <a:xfrm>
            <a:off x="941388" y="6338888"/>
            <a:ext cx="332581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dirty="0" err="1">
                <a:solidFill>
                  <a:schemeClr val="hlink"/>
                </a:solidFill>
              </a:rPr>
              <a:t>lfc-getacl</a:t>
            </a:r>
            <a:r>
              <a:rPr lang="en-US" dirty="0">
                <a:solidFill>
                  <a:schemeClr val="hlink"/>
                </a:solidFill>
              </a:rPr>
              <a:t> /grid/</a:t>
            </a:r>
            <a:r>
              <a:rPr lang="en-US" dirty="0" err="1">
                <a:solidFill>
                  <a:schemeClr val="hlink"/>
                </a:solidFill>
              </a:rPr>
              <a:t>vo</a:t>
            </a:r>
            <a:r>
              <a:rPr lang="en-US" dirty="0">
                <a:solidFill>
                  <a:schemeClr val="hlink"/>
                </a:solidFill>
              </a:rPr>
              <a:t>/data</a:t>
            </a:r>
          </a:p>
        </p:txBody>
      </p:sp>
      <p:sp>
        <p:nvSpPr>
          <p:cNvPr id="24599" name="AutoShape 52"/>
          <p:cNvSpPr>
            <a:spLocks noChangeArrowheads="1"/>
          </p:cNvSpPr>
          <p:nvPr/>
        </p:nvSpPr>
        <p:spPr bwMode="auto">
          <a:xfrm flipV="1">
            <a:off x="4462463" y="5694363"/>
            <a:ext cx="1530350" cy="185737"/>
          </a:xfrm>
          <a:prstGeom prst="leftRightArrow">
            <a:avLst>
              <a:gd name="adj1" fmla="val 50000"/>
              <a:gd name="adj2" fmla="val 164787"/>
            </a:avLst>
          </a:prstGeom>
          <a:solidFill>
            <a:srgbClr val="FFCC00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06638" y="6553200"/>
            <a:ext cx="6215062" cy="4476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Encrypted Data Storage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762000"/>
            <a:ext cx="8909050" cy="19589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000" dirty="0"/>
              <a:t>Intended for </a:t>
            </a:r>
            <a:r>
              <a:rPr lang="en-GB" sz="2000" dirty="0" err="1"/>
              <a:t>VO’s</a:t>
            </a:r>
            <a:r>
              <a:rPr lang="en-GB" sz="2000" dirty="0"/>
              <a:t> with very strong security requirements</a:t>
            </a:r>
          </a:p>
          <a:p>
            <a:pPr lvl="1">
              <a:lnSpc>
                <a:spcPct val="90000"/>
              </a:lnSpc>
            </a:pPr>
            <a:r>
              <a:rPr lang="en-GB" sz="1900" dirty="0"/>
              <a:t>e.g. medical community</a:t>
            </a:r>
          </a:p>
          <a:p>
            <a:pPr lvl="2">
              <a:lnSpc>
                <a:spcPct val="93000"/>
              </a:lnSpc>
            </a:pPr>
            <a:r>
              <a:rPr lang="en-GB" sz="1700" dirty="0"/>
              <a:t>anonymity (patient data is separate)</a:t>
            </a:r>
          </a:p>
          <a:p>
            <a:pPr lvl="2">
              <a:lnSpc>
                <a:spcPct val="93000"/>
              </a:lnSpc>
            </a:pPr>
            <a:r>
              <a:rPr lang="en-GB" sz="1700" dirty="0"/>
              <a:t>fine grained access control (only selected individuals)</a:t>
            </a:r>
          </a:p>
          <a:p>
            <a:pPr lvl="2">
              <a:lnSpc>
                <a:spcPct val="93000"/>
              </a:lnSpc>
            </a:pPr>
            <a:r>
              <a:rPr lang="en-GB" sz="1700" dirty="0"/>
              <a:t>privacy (even storage administrator cannot read)</a:t>
            </a:r>
          </a:p>
          <a:p>
            <a:pPr>
              <a:lnSpc>
                <a:spcPct val="93000"/>
              </a:lnSpc>
            </a:pPr>
            <a:r>
              <a:rPr lang="en-GB" sz="2000" dirty="0"/>
              <a:t>Interface to DICOM (Digital Image and </a:t>
            </a:r>
            <a:r>
              <a:rPr lang="en-GB" sz="2000" dirty="0" err="1"/>
              <a:t>COmmunication</a:t>
            </a:r>
            <a:r>
              <a:rPr lang="en-GB" sz="2000" dirty="0"/>
              <a:t> in Medicine)</a:t>
            </a:r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2667000"/>
            <a:ext cx="3455988" cy="39179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Hydra </a:t>
            </a:r>
            <a:r>
              <a:rPr lang="en-US" sz="2000" dirty="0" err="1"/>
              <a:t>keystore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1800" dirty="0"/>
              <a:t>store keys for data encryption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2200" dirty="0"/>
              <a:t>N </a:t>
            </a:r>
            <a:r>
              <a:rPr lang="en-US" sz="2200" dirty="0" smtClean="0"/>
              <a:t>instances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Decryption works with subset of stores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837363" y="4005263"/>
            <a:ext cx="1420812" cy="1036637"/>
            <a:chOff x="4573" y="2450"/>
            <a:chExt cx="895" cy="581"/>
          </a:xfrm>
        </p:grpSpPr>
        <p:sp>
          <p:nvSpPr>
            <p:cNvPr id="30764" name="Rectangle 17"/>
            <p:cNvSpPr>
              <a:spLocks noChangeArrowheads="1"/>
            </p:cNvSpPr>
            <p:nvPr/>
          </p:nvSpPr>
          <p:spPr bwMode="auto">
            <a:xfrm>
              <a:off x="4573" y="2450"/>
              <a:ext cx="895" cy="58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0765" name="Text Box 18"/>
            <p:cNvSpPr txBox="1">
              <a:spLocks noChangeArrowheads="1"/>
            </p:cNvSpPr>
            <p:nvPr/>
          </p:nvSpPr>
          <p:spPr bwMode="auto">
            <a:xfrm>
              <a:off x="4743" y="2475"/>
              <a:ext cx="538" cy="20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AMGA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2114550" y="4043363"/>
            <a:ext cx="1420813" cy="998537"/>
            <a:chOff x="4186" y="1797"/>
            <a:chExt cx="895" cy="581"/>
          </a:xfrm>
        </p:grpSpPr>
        <p:sp>
          <p:nvSpPr>
            <p:cNvPr id="30762" name="Rectangle 19"/>
            <p:cNvSpPr>
              <a:spLocks noChangeArrowheads="1"/>
            </p:cNvSpPr>
            <p:nvPr/>
          </p:nvSpPr>
          <p:spPr bwMode="auto">
            <a:xfrm>
              <a:off x="4186" y="1797"/>
              <a:ext cx="895" cy="58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0763" name="Text Box 20"/>
            <p:cNvSpPr txBox="1">
              <a:spLocks noChangeArrowheads="1"/>
            </p:cNvSpPr>
            <p:nvPr/>
          </p:nvSpPr>
          <p:spPr bwMode="auto">
            <a:xfrm>
              <a:off x="4379" y="1821"/>
              <a:ext cx="498" cy="21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Hydra</a:t>
              </a:r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4033838" y="4005263"/>
            <a:ext cx="2381250" cy="1057275"/>
            <a:chOff x="2492" y="2380"/>
            <a:chExt cx="1549" cy="812"/>
          </a:xfrm>
        </p:grpSpPr>
        <p:sp>
          <p:nvSpPr>
            <p:cNvPr id="30757" name="Rectangle 21"/>
            <p:cNvSpPr>
              <a:spLocks noChangeArrowheads="1"/>
            </p:cNvSpPr>
            <p:nvPr/>
          </p:nvSpPr>
          <p:spPr bwMode="auto">
            <a:xfrm>
              <a:off x="2492" y="2380"/>
              <a:ext cx="1549" cy="79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0758" name="Text Box 22"/>
            <p:cNvSpPr txBox="1">
              <a:spLocks noChangeArrowheads="1"/>
            </p:cNvSpPr>
            <p:nvPr/>
          </p:nvSpPr>
          <p:spPr bwMode="auto">
            <a:xfrm>
              <a:off x="2565" y="2380"/>
              <a:ext cx="548" cy="30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gridftp</a:t>
              </a:r>
            </a:p>
          </p:txBody>
        </p:sp>
        <p:sp>
          <p:nvSpPr>
            <p:cNvPr id="30759" name="Text Box 23"/>
            <p:cNvSpPr txBox="1">
              <a:spLocks noChangeArrowheads="1"/>
            </p:cNvSpPr>
            <p:nvPr/>
          </p:nvSpPr>
          <p:spPr bwMode="auto">
            <a:xfrm>
              <a:off x="3145" y="2380"/>
              <a:ext cx="464" cy="30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SRM</a:t>
              </a:r>
            </a:p>
          </p:txBody>
        </p:sp>
        <p:sp>
          <p:nvSpPr>
            <p:cNvPr id="30760" name="Text Box 24"/>
            <p:cNvSpPr txBox="1">
              <a:spLocks noChangeArrowheads="1"/>
            </p:cNvSpPr>
            <p:nvPr/>
          </p:nvSpPr>
          <p:spPr bwMode="auto">
            <a:xfrm>
              <a:off x="3653" y="2380"/>
              <a:ext cx="332" cy="301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I/O</a:t>
              </a:r>
            </a:p>
          </p:txBody>
        </p:sp>
        <p:sp>
          <p:nvSpPr>
            <p:cNvPr id="30761" name="Text Box 25"/>
            <p:cNvSpPr txBox="1">
              <a:spLocks noChangeArrowheads="1"/>
            </p:cNvSpPr>
            <p:nvPr/>
          </p:nvSpPr>
          <p:spPr bwMode="auto">
            <a:xfrm>
              <a:off x="2517" y="2910"/>
              <a:ext cx="448" cy="28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DPM</a:t>
              </a:r>
            </a:p>
          </p:txBody>
        </p:sp>
      </p:grpSp>
      <p:pic>
        <p:nvPicPr>
          <p:cNvPr id="30730" name="Picture 29" descr="MCj043262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6175" y="2622550"/>
            <a:ext cx="8620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7221538" y="5349875"/>
            <a:ext cx="1536700" cy="1168400"/>
            <a:chOff x="4549" y="3297"/>
            <a:chExt cx="968" cy="810"/>
          </a:xfrm>
        </p:grpSpPr>
        <p:sp>
          <p:nvSpPr>
            <p:cNvPr id="30755" name="Text Box 6"/>
            <p:cNvSpPr txBox="1">
              <a:spLocks noChangeArrowheads="1"/>
            </p:cNvSpPr>
            <p:nvPr/>
          </p:nvSpPr>
          <p:spPr bwMode="auto">
            <a:xfrm>
              <a:off x="4767" y="3853"/>
              <a:ext cx="594" cy="2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r>
                <a:rPr lang="en-GB"/>
                <a:t>DICOM</a:t>
              </a:r>
            </a:p>
          </p:txBody>
        </p:sp>
        <p:sp>
          <p:nvSpPr>
            <p:cNvPr id="30756" name="Rectangle 31"/>
            <p:cNvSpPr>
              <a:spLocks noChangeArrowheads="1"/>
            </p:cNvSpPr>
            <p:nvPr/>
          </p:nvSpPr>
          <p:spPr bwMode="auto">
            <a:xfrm>
              <a:off x="4549" y="3297"/>
              <a:ext cx="968" cy="79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30732" name="Text Box 34"/>
          <p:cNvSpPr txBox="1">
            <a:spLocks noChangeArrowheads="1"/>
          </p:cNvSpPr>
          <p:nvPr/>
        </p:nvSpPr>
        <p:spPr bwMode="auto">
          <a:xfrm>
            <a:off x="4840288" y="5926138"/>
            <a:ext cx="930275" cy="392112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>
                <a:solidFill>
                  <a:schemeClr val="accent1"/>
                </a:solidFill>
              </a:rPr>
              <a:t>Trigger</a:t>
            </a:r>
          </a:p>
        </p:txBody>
      </p:sp>
      <p:cxnSp>
        <p:nvCxnSpPr>
          <p:cNvPr id="30733" name="AutoShape 35"/>
          <p:cNvCxnSpPr>
            <a:cxnSpLocks noChangeShapeType="1"/>
            <a:endCxn id="30732" idx="3"/>
          </p:cNvCxnSpPr>
          <p:nvPr/>
        </p:nvCxnSpPr>
        <p:spPr bwMode="auto">
          <a:xfrm flipH="1">
            <a:off x="5783263" y="5780088"/>
            <a:ext cx="1976437" cy="3429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pic>
        <p:nvPicPr>
          <p:cNvPr id="30734" name="Picture 36" descr="MCj0424798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9700" y="5541963"/>
            <a:ext cx="536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5032375" y="4427538"/>
            <a:ext cx="627063" cy="476250"/>
            <a:chOff x="3098" y="2692"/>
            <a:chExt cx="395" cy="300"/>
          </a:xfrm>
        </p:grpSpPr>
        <p:pic>
          <p:nvPicPr>
            <p:cNvPr id="30753" name="Picture 37" descr="MCj0424798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98" y="2692"/>
              <a:ext cx="33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4" name="Picture 38" descr="MCj0431493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15" y="2813"/>
              <a:ext cx="178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36" name="Picture 39" descr="MCj0239697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98788" y="4541838"/>
            <a:ext cx="3841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37" name="AutoShape 40"/>
          <p:cNvCxnSpPr>
            <a:cxnSpLocks noChangeShapeType="1"/>
            <a:stCxn id="30732" idx="0"/>
          </p:cNvCxnSpPr>
          <p:nvPr/>
        </p:nvCxnSpPr>
        <p:spPr bwMode="auto">
          <a:xfrm flipH="1" flipV="1">
            <a:off x="3382963" y="4692650"/>
            <a:ext cx="1922462" cy="1220788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738" name="AutoShape 41"/>
          <p:cNvCxnSpPr>
            <a:cxnSpLocks noChangeShapeType="1"/>
            <a:stCxn id="30732" idx="0"/>
          </p:cNvCxnSpPr>
          <p:nvPr/>
        </p:nvCxnSpPr>
        <p:spPr bwMode="auto">
          <a:xfrm flipH="1" flipV="1">
            <a:off x="5300663" y="4903788"/>
            <a:ext cx="4762" cy="10096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739" name="AutoShape 42"/>
          <p:cNvCxnSpPr>
            <a:cxnSpLocks noChangeShapeType="1"/>
            <a:stCxn id="30732" idx="0"/>
            <a:endCxn id="30740" idx="2"/>
          </p:cNvCxnSpPr>
          <p:nvPr/>
        </p:nvCxnSpPr>
        <p:spPr bwMode="auto">
          <a:xfrm flipV="1">
            <a:off x="5305425" y="4594225"/>
            <a:ext cx="2197100" cy="13192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740" name="WordArt 43"/>
          <p:cNvSpPr>
            <a:spLocks noChangeArrowheads="1" noChangeShapeType="1" noTextEdit="1"/>
          </p:cNvSpPr>
          <p:nvPr/>
        </p:nvSpPr>
        <p:spPr bwMode="auto">
          <a:xfrm>
            <a:off x="7029450" y="4351338"/>
            <a:ext cx="946150" cy="24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dist="38099" dir="2700000" algn="ctr" rotWithShape="0">
                    <a:srgbClr val="000000">
                      <a:alpha val="79999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Metadata</a:t>
            </a:r>
          </a:p>
        </p:txBody>
      </p:sp>
      <p:sp>
        <p:nvSpPr>
          <p:cNvPr id="30741" name="Text Box 46"/>
          <p:cNvSpPr txBox="1">
            <a:spLocks noChangeArrowheads="1"/>
          </p:cNvSpPr>
          <p:nvPr/>
        </p:nvSpPr>
        <p:spPr bwMode="auto">
          <a:xfrm>
            <a:off x="6223000" y="5926138"/>
            <a:ext cx="1019175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0. retrieve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image</a:t>
            </a:r>
          </a:p>
        </p:txBody>
      </p:sp>
      <p:sp>
        <p:nvSpPr>
          <p:cNvPr id="30742" name="Text Box 47"/>
          <p:cNvSpPr txBox="1">
            <a:spLocks noChangeArrowheads="1"/>
          </p:cNvSpPr>
          <p:nvPr/>
        </p:nvSpPr>
        <p:spPr bwMode="auto">
          <a:xfrm>
            <a:off x="4918075" y="5003800"/>
            <a:ext cx="1027113" cy="88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0. store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encrypted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image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&amp;ACL</a:t>
            </a:r>
          </a:p>
        </p:txBody>
      </p:sp>
      <p:sp>
        <p:nvSpPr>
          <p:cNvPr id="30743" name="Text Box 48"/>
          <p:cNvSpPr txBox="1">
            <a:spLocks noChangeArrowheads="1"/>
          </p:cNvSpPr>
          <p:nvPr/>
        </p:nvSpPr>
        <p:spPr bwMode="auto">
          <a:xfrm>
            <a:off x="4111625" y="5310188"/>
            <a:ext cx="811213" cy="684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0. store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keys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&amp;ACL</a:t>
            </a:r>
          </a:p>
        </p:txBody>
      </p:sp>
      <p:sp>
        <p:nvSpPr>
          <p:cNvPr id="30744" name="Text Box 49"/>
          <p:cNvSpPr txBox="1">
            <a:spLocks noChangeArrowheads="1"/>
          </p:cNvSpPr>
          <p:nvPr/>
        </p:nvSpPr>
        <p:spPr bwMode="auto">
          <a:xfrm>
            <a:off x="6070600" y="5041900"/>
            <a:ext cx="811213" cy="88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0. store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patient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data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&amp;ACL</a:t>
            </a:r>
          </a:p>
        </p:txBody>
      </p:sp>
      <p:cxnSp>
        <p:nvCxnSpPr>
          <p:cNvPr id="30745" name="AutoShape 50"/>
          <p:cNvCxnSpPr>
            <a:cxnSpLocks noChangeShapeType="1"/>
            <a:endCxn id="30762" idx="0"/>
          </p:cNvCxnSpPr>
          <p:nvPr/>
        </p:nvCxnSpPr>
        <p:spPr bwMode="auto">
          <a:xfrm flipH="1">
            <a:off x="2825750" y="3054350"/>
            <a:ext cx="2130425" cy="9763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30746" name="AutoShape 52"/>
          <p:cNvCxnSpPr>
            <a:cxnSpLocks noChangeShapeType="1"/>
            <a:endCxn id="30759" idx="0"/>
          </p:cNvCxnSpPr>
          <p:nvPr/>
        </p:nvCxnSpPr>
        <p:spPr bwMode="auto">
          <a:xfrm>
            <a:off x="5387975" y="3484563"/>
            <a:ext cx="6350" cy="5080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30747" name="AutoShape 55"/>
          <p:cNvCxnSpPr>
            <a:cxnSpLocks noChangeShapeType="1"/>
            <a:stCxn id="30764" idx="0"/>
          </p:cNvCxnSpPr>
          <p:nvPr/>
        </p:nvCxnSpPr>
        <p:spPr bwMode="auto">
          <a:xfrm flipH="1" flipV="1">
            <a:off x="5818188" y="3054350"/>
            <a:ext cx="1730375" cy="93821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30748" name="Text Box 56"/>
          <p:cNvSpPr txBox="1">
            <a:spLocks noChangeArrowheads="1"/>
          </p:cNvSpPr>
          <p:nvPr/>
        </p:nvSpPr>
        <p:spPr bwMode="auto">
          <a:xfrm>
            <a:off x="6607175" y="3275013"/>
            <a:ext cx="1644650" cy="287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1. patient look-up</a:t>
            </a:r>
          </a:p>
        </p:txBody>
      </p:sp>
      <p:sp>
        <p:nvSpPr>
          <p:cNvPr id="30749" name="Text Box 57"/>
          <p:cNvSpPr txBox="1">
            <a:spLocks noChangeArrowheads="1"/>
          </p:cNvSpPr>
          <p:nvPr/>
        </p:nvSpPr>
        <p:spPr bwMode="auto">
          <a:xfrm>
            <a:off x="3419475" y="3236913"/>
            <a:ext cx="1019175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2. retrieve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keys</a:t>
            </a:r>
          </a:p>
        </p:txBody>
      </p:sp>
      <p:sp>
        <p:nvSpPr>
          <p:cNvPr id="30750" name="Text Box 58"/>
          <p:cNvSpPr txBox="1">
            <a:spLocks noChangeArrowheads="1"/>
          </p:cNvSpPr>
          <p:nvPr/>
        </p:nvSpPr>
        <p:spPr bwMode="auto">
          <a:xfrm>
            <a:off x="4648200" y="3505200"/>
            <a:ext cx="654050" cy="485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3. get</a:t>
            </a:r>
          </a:p>
          <a:p>
            <a:pPr algn="ctr"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TURL</a:t>
            </a:r>
          </a:p>
        </p:txBody>
      </p:sp>
      <p:sp>
        <p:nvSpPr>
          <p:cNvPr id="30751" name="Text Box 59"/>
          <p:cNvSpPr txBox="1">
            <a:spLocks noChangeArrowheads="1"/>
          </p:cNvSpPr>
          <p:nvPr/>
        </p:nvSpPr>
        <p:spPr bwMode="auto">
          <a:xfrm>
            <a:off x="5608638" y="3429000"/>
            <a:ext cx="754062" cy="287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>
            <a:prstTxWarp prst="textNoShape">
              <a:avLst/>
            </a:prstTxWarp>
            <a:spAutoFit/>
          </a:bodyPr>
          <a:lstStyle/>
          <a:p>
            <a:pPr defTabSz="457200">
              <a:lnSpc>
                <a:spcPct val="93000"/>
              </a:lnSpc>
              <a:spcBef>
                <a:spcPct val="0"/>
              </a:spcBef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400" b="1">
                <a:solidFill>
                  <a:srgbClr val="000000"/>
                </a:solidFill>
                <a:ea typeface="Arial" charset="0"/>
                <a:cs typeface="Arial" charset="0"/>
              </a:rPr>
              <a:t>4. read</a:t>
            </a:r>
          </a:p>
        </p:txBody>
      </p:sp>
      <p:cxnSp>
        <p:nvCxnSpPr>
          <p:cNvPr id="30752" name="AutoShape 60"/>
          <p:cNvCxnSpPr>
            <a:cxnSpLocks noChangeShapeType="1"/>
            <a:endCxn id="30760" idx="0"/>
          </p:cNvCxnSpPr>
          <p:nvPr/>
        </p:nvCxnSpPr>
        <p:spPr bwMode="auto">
          <a:xfrm>
            <a:off x="5387975" y="3484563"/>
            <a:ext cx="685800" cy="5080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 txBox="1">
            <a:spLocks noGrp="1"/>
          </p:cNvSpPr>
          <p:nvPr/>
        </p:nvSpPr>
        <p:spPr bwMode="auto">
          <a:xfrm>
            <a:off x="2306638" y="6553200"/>
            <a:ext cx="62150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2707" name="Slide Number Placeholder 5"/>
          <p:cNvSpPr txBox="1">
            <a:spLocks noGrp="1"/>
          </p:cNvSpPr>
          <p:nvPr/>
        </p:nvSpPr>
        <p:spPr bwMode="auto">
          <a:xfrm>
            <a:off x="8521700" y="6562725"/>
            <a:ext cx="4699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>
              <a:spcBef>
                <a:spcPct val="0"/>
              </a:spcBef>
              <a:buClrTx/>
              <a:buFontTx/>
              <a:buNone/>
            </a:pPr>
            <a:fld id="{0B38480D-3FB2-D24D-A926-89498A054C15}" type="slidenum">
              <a:rPr lang="en-US" sz="1200" b="1">
                <a:solidFill>
                  <a:schemeClr val="tx1"/>
                </a:solidFill>
              </a:rPr>
              <a:pPr algn="r">
                <a:spcBef>
                  <a:spcPct val="0"/>
                </a:spcBef>
                <a:buClrTx/>
                <a:buFontTx/>
                <a:buNone/>
              </a:pPr>
              <a:t>57</a:t>
            </a:fld>
            <a:endParaRPr lang="en-US" sz="1200" b="1">
              <a:solidFill>
                <a:schemeClr val="tx1"/>
              </a:solidFill>
            </a:endParaRP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/>
              <a:t>File Transfer Service</a:t>
            </a:r>
            <a:endParaRPr lang="en-GB" sz="3600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7476" y="855663"/>
            <a:ext cx="8797924" cy="30337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FF0000"/>
                </a:solidFill>
              </a:rPr>
              <a:t>FTS</a:t>
            </a:r>
            <a:r>
              <a:rPr lang="en-US" sz="2000" dirty="0"/>
              <a:t>: Reliable, scalable and customizable file transfer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Multi-VO service, used to balance usage of site resources according to the </a:t>
            </a:r>
            <a:r>
              <a:rPr lang="en-US" sz="1900" dirty="0" err="1"/>
              <a:t>SLAs</a:t>
            </a:r>
            <a:r>
              <a:rPr lang="en-US" sz="1900" dirty="0"/>
              <a:t> agreed between a site and the </a:t>
            </a:r>
            <a:r>
              <a:rPr lang="en-US" sz="1900" dirty="0" err="1"/>
              <a:t>VOs</a:t>
            </a:r>
            <a:r>
              <a:rPr lang="en-US" sz="1900" dirty="0"/>
              <a:t> it supports 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WS interface, support for different user and administrative roles (VOMS)</a:t>
            </a:r>
            <a:endParaRPr lang="en-GB" sz="1900" dirty="0"/>
          </a:p>
          <a:p>
            <a:pPr lvl="1">
              <a:lnSpc>
                <a:spcPct val="90000"/>
              </a:lnSpc>
            </a:pPr>
            <a:r>
              <a:rPr lang="en-US" sz="1900" dirty="0"/>
              <a:t>Manages transfers through </a:t>
            </a:r>
            <a:r>
              <a:rPr lang="en-US" sz="1900" u="sng" dirty="0"/>
              <a:t>channels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mono-directional network pipes between two sites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File transfers handled as jobs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Prioritization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Retries in case of failures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17475" y="3748088"/>
            <a:ext cx="3916363" cy="295751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1900" dirty="0"/>
              <a:t>Automatic discovery of services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Designed to scale up to the transfer needs of very data intensive applications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Demonstrated about </a:t>
            </a:r>
            <a:r>
              <a:rPr lang="en-US" sz="1900" dirty="0">
                <a:solidFill>
                  <a:srgbClr val="FF0000"/>
                </a:solidFill>
              </a:rPr>
              <a:t>1 GB/</a:t>
            </a:r>
            <a:r>
              <a:rPr lang="en-US" sz="1900" dirty="0" err="1">
                <a:solidFill>
                  <a:srgbClr val="FF0000"/>
                </a:solidFill>
              </a:rPr>
              <a:t>s</a:t>
            </a:r>
            <a:r>
              <a:rPr lang="en-US" sz="1900" dirty="0">
                <a:solidFill>
                  <a:schemeClr val="tx1"/>
                </a:solidFill>
              </a:rPr>
              <a:t> sustained</a:t>
            </a:r>
            <a:endParaRPr lang="en-US" sz="1900" dirty="0"/>
          </a:p>
          <a:p>
            <a:pPr lvl="1">
              <a:lnSpc>
                <a:spcPct val="90000"/>
              </a:lnSpc>
            </a:pPr>
            <a:r>
              <a:rPr lang="en-US" sz="1900" dirty="0"/>
              <a:t>Over </a:t>
            </a:r>
            <a:r>
              <a:rPr lang="en-US" sz="1900" dirty="0">
                <a:solidFill>
                  <a:srgbClr val="FF0000"/>
                </a:solidFill>
              </a:rPr>
              <a:t>9 </a:t>
            </a:r>
            <a:r>
              <a:rPr lang="en-US" sz="1900" dirty="0" err="1">
                <a:solidFill>
                  <a:srgbClr val="FF0000"/>
                </a:solidFill>
              </a:rPr>
              <a:t>petabytes</a:t>
            </a:r>
            <a:r>
              <a:rPr lang="en-US" sz="1900" dirty="0"/>
              <a:t> transferred in the last 6 months (&gt; </a:t>
            </a:r>
            <a:r>
              <a:rPr lang="en-US" sz="1900" dirty="0">
                <a:solidFill>
                  <a:srgbClr val="FF0000"/>
                </a:solidFill>
              </a:rPr>
              <a:t>10 million</a:t>
            </a:r>
            <a:r>
              <a:rPr lang="en-US" sz="1900" dirty="0"/>
              <a:t> files)</a:t>
            </a:r>
            <a:endParaRPr lang="en-GB" sz="1900" dirty="0"/>
          </a:p>
        </p:txBody>
      </p:sp>
      <p:pic>
        <p:nvPicPr>
          <p:cNvPr id="72711" name="Picture 34" descr="Rol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2238" y="2819400"/>
            <a:ext cx="4983162" cy="381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Markus Schulz, CERN, IT Department </a:t>
            </a:r>
            <a:endParaRPr lang="en-GB" dirty="0"/>
          </a:p>
        </p:txBody>
      </p:sp>
      <p:pic>
        <p:nvPicPr>
          <p:cNvPr id="72712" name="Picture 4" descr="shadow_logo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9513" y="5694363"/>
            <a:ext cx="16144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FTS server architecture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000108"/>
            <a:ext cx="7715304" cy="5324492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All components are decoupled from each other</a:t>
            </a:r>
          </a:p>
          <a:p>
            <a:pPr lvl="1"/>
            <a:r>
              <a:rPr lang="en-US" dirty="0"/>
              <a:t>Each interacts only with the (Oracle) database</a:t>
            </a:r>
          </a:p>
        </p:txBody>
      </p:sp>
      <p:pic>
        <p:nvPicPr>
          <p:cNvPr id="22533" name="Picture 6" descr="Architec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43000"/>
            <a:ext cx="4724400" cy="3952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tx1">
                <a:lumMod val="50000"/>
                <a:lumOff val="50000"/>
                <a:alpha val="43000"/>
              </a:schemeClr>
            </a:outerShdw>
          </a:effec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5410200" y="990600"/>
            <a:ext cx="342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buClr>
                <a:srgbClr val="F1AF00"/>
              </a:buClr>
            </a:pPr>
            <a:r>
              <a:rPr lang="en-US" b="1">
                <a:solidFill>
                  <a:schemeClr val="tx1"/>
                </a:solidFill>
              </a:rPr>
              <a:t>Experiments interact via a</a:t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web-service </a:t>
            </a:r>
          </a:p>
          <a:p>
            <a:pPr marL="342900" indent="-342900">
              <a:buClr>
                <a:srgbClr val="F1AF00"/>
              </a:buClr>
            </a:pPr>
            <a:endParaRPr lang="en-US" b="1">
              <a:solidFill>
                <a:schemeClr val="tx1"/>
              </a:solidFill>
            </a:endParaRPr>
          </a:p>
          <a:p>
            <a:pPr marL="342900" indent="-342900">
              <a:buClr>
                <a:srgbClr val="F1AF00"/>
              </a:buClr>
            </a:pPr>
            <a:r>
              <a:rPr lang="en-US" b="1">
                <a:solidFill>
                  <a:schemeClr val="tx1"/>
                </a:solidFill>
              </a:rPr>
              <a:t>VO agents do VO-specific operations (1 per VO)</a:t>
            </a:r>
          </a:p>
          <a:p>
            <a:pPr marL="342900" indent="-342900">
              <a:buClr>
                <a:srgbClr val="F1AF00"/>
              </a:buClr>
            </a:pPr>
            <a:endParaRPr lang="en-US" b="1">
              <a:solidFill>
                <a:schemeClr val="tx1"/>
              </a:solidFill>
            </a:endParaRPr>
          </a:p>
          <a:p>
            <a:pPr marL="342900" indent="-342900">
              <a:buClr>
                <a:srgbClr val="F1AF00"/>
              </a:buClr>
            </a:pPr>
            <a:r>
              <a:rPr lang="en-US" b="1">
                <a:solidFill>
                  <a:schemeClr val="tx1"/>
                </a:solidFill>
              </a:rPr>
              <a:t>Channel agents do channel specific operation (e.g. the transfers)</a:t>
            </a:r>
          </a:p>
          <a:p>
            <a:pPr marL="342900" indent="-342900">
              <a:buClr>
                <a:srgbClr val="F1AF00"/>
              </a:buClr>
            </a:pPr>
            <a:endParaRPr lang="en-US" b="1">
              <a:solidFill>
                <a:schemeClr val="tx1"/>
              </a:solidFill>
            </a:endParaRPr>
          </a:p>
          <a:p>
            <a:pPr marL="342900" indent="-342900">
              <a:buClr>
                <a:srgbClr val="F1AF00"/>
              </a:buClr>
            </a:pPr>
            <a:r>
              <a:rPr lang="en-US" b="1">
                <a:solidFill>
                  <a:schemeClr val="tx1"/>
                </a:solidFill>
              </a:rPr>
              <a:t>Monitoring and statistics can be collected via the DB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6546" name="Picture 2" descr="mag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8765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High Level  Services: Catalogues</a:t>
            </a:r>
          </a:p>
        </p:txBody>
      </p:sp>
      <p:sp>
        <p:nvSpPr>
          <p:cNvPr id="87654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File Catalogs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LFC</a:t>
            </a:r>
            <a:r>
              <a:rPr lang="en-US" dirty="0"/>
              <a:t> from </a:t>
            </a:r>
            <a:r>
              <a:rPr lang="en-US" dirty="0" smtClean="0"/>
              <a:t>LCG</a:t>
            </a:r>
          </a:p>
          <a:p>
            <a:pPr lvl="2"/>
            <a:r>
              <a:rPr lang="en-US" dirty="0" smtClean="0"/>
              <a:t>Fully VOMS aware</a:t>
            </a:r>
          </a:p>
          <a:p>
            <a:pPr lvl="2"/>
            <a:r>
              <a:rPr lang="en-US" dirty="0" err="1" smtClean="0"/>
              <a:t>Readonly</a:t>
            </a:r>
            <a:r>
              <a:rPr lang="en-US" dirty="0" smtClean="0"/>
              <a:t> replicas</a:t>
            </a:r>
          </a:p>
          <a:p>
            <a:pPr lvl="2"/>
            <a:r>
              <a:rPr lang="en-US" dirty="0" err="1" smtClean="0"/>
              <a:t>MySQL</a:t>
            </a:r>
            <a:r>
              <a:rPr lang="en-US" dirty="0" smtClean="0"/>
              <a:t> and ORACLE</a:t>
            </a:r>
          </a:p>
          <a:p>
            <a:pPr lvl="2"/>
            <a:endParaRPr lang="en-US" dirty="0"/>
          </a:p>
          <a:p>
            <a:pPr lvl="1"/>
            <a:r>
              <a:rPr lang="en-US" dirty="0">
                <a:solidFill>
                  <a:schemeClr val="tx2"/>
                </a:solidFill>
              </a:rPr>
              <a:t>Hydra</a:t>
            </a:r>
            <a:r>
              <a:rPr lang="en-US" dirty="0"/>
              <a:t>:</a:t>
            </a:r>
            <a:r>
              <a:rPr lang="en-US" dirty="0" smtClean="0"/>
              <a:t> distributed key stores for </a:t>
            </a:r>
            <a:r>
              <a:rPr lang="en-US" dirty="0"/>
              <a:t>data </a:t>
            </a:r>
            <a:r>
              <a:rPr lang="en-US" dirty="0" smtClean="0"/>
              <a:t>encryption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>
                <a:solidFill>
                  <a:schemeClr val="tx2"/>
                </a:solidFill>
              </a:rPr>
              <a:t>AMGA</a:t>
            </a:r>
            <a:r>
              <a:rPr lang="en-US" dirty="0"/>
              <a:t> Metadata Catalog: generic metadata catalogue</a:t>
            </a:r>
          </a:p>
          <a:p>
            <a:pPr lvl="2"/>
            <a:r>
              <a:rPr lang="en-US" dirty="0"/>
              <a:t>Joint JRA1-NA4 (ARDA) development. Used mainly by Biomed</a:t>
            </a:r>
            <a:endParaRPr lang="en-US" dirty="0" smtClean="0"/>
          </a:p>
          <a:p>
            <a:pPr lvl="2"/>
            <a:r>
              <a:rPr lang="en-US" u="sng" dirty="0" smtClean="0"/>
              <a:t>Released for </a:t>
            </a:r>
            <a:r>
              <a:rPr lang="en-US" u="sng" dirty="0" err="1" smtClean="0"/>
              <a:t>Postgres</a:t>
            </a:r>
            <a:r>
              <a:rPr lang="en-US" u="sng" dirty="0" smtClean="0"/>
              <a:t> and ORACLE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Text Box 2"/>
          <p:cNvSpPr txBox="1">
            <a:spLocks noChangeArrowheads="1"/>
          </p:cNvSpPr>
          <p:nvPr/>
        </p:nvSpPr>
        <p:spPr bwMode="auto">
          <a:xfrm>
            <a:off x="4573588" y="169863"/>
            <a:ext cx="2147887" cy="496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2452" rIns="81639" bIns="42452" anchor="ctr">
            <a:prstTxWarp prst="textNoShape">
              <a:avLst/>
            </a:prstTxWarp>
            <a:spAutoFit/>
          </a:bodyPr>
          <a:lstStyle/>
          <a:p>
            <a:pPr algn="r" defTabSz="407988" eaLnBrk="1" hangingPunct="1"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</a:pPr>
            <a:r>
              <a:rPr lang="en-GB" sz="2900" b="1" dirty="0">
                <a:solidFill>
                  <a:srgbClr val="FFFFFF"/>
                </a:solidFill>
                <a:latin typeface="Arial" charset="0"/>
                <a:ea typeface="msmincho" charset="0"/>
                <a:cs typeface="msmincho" charset="0"/>
              </a:rPr>
              <a:t>LHC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43050" y="1546225"/>
            <a:ext cx="6838950" cy="4046538"/>
            <a:chOff x="915" y="1074"/>
            <a:chExt cx="4747" cy="2811"/>
          </a:xfrm>
        </p:grpSpPr>
        <p:pic>
          <p:nvPicPr>
            <p:cNvPr id="46080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15" y="1074"/>
              <a:ext cx="4747" cy="281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460805" name="Text Box 5"/>
            <p:cNvSpPr txBox="1">
              <a:spLocks noChangeArrowheads="1"/>
            </p:cNvSpPr>
            <p:nvPr/>
          </p:nvSpPr>
          <p:spPr bwMode="auto">
            <a:xfrm>
              <a:off x="1690" y="1500"/>
              <a:ext cx="396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70</a:t>
              </a:r>
            </a:p>
          </p:txBody>
        </p:sp>
        <p:sp>
          <p:nvSpPr>
            <p:cNvPr id="460806" name="Text Box 6"/>
            <p:cNvSpPr txBox="1">
              <a:spLocks noChangeArrowheads="1"/>
            </p:cNvSpPr>
            <p:nvPr/>
          </p:nvSpPr>
          <p:spPr bwMode="auto">
            <a:xfrm>
              <a:off x="1916" y="1859"/>
              <a:ext cx="457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538</a:t>
              </a:r>
            </a:p>
          </p:txBody>
        </p:sp>
        <p:sp>
          <p:nvSpPr>
            <p:cNvPr id="460807" name="Text Box 7"/>
            <p:cNvSpPr txBox="1">
              <a:spLocks noChangeArrowheads="1"/>
            </p:cNvSpPr>
            <p:nvPr/>
          </p:nvSpPr>
          <p:spPr bwMode="auto">
            <a:xfrm>
              <a:off x="2517" y="2432"/>
              <a:ext cx="397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27</a:t>
              </a:r>
            </a:p>
          </p:txBody>
        </p:sp>
        <p:sp>
          <p:nvSpPr>
            <p:cNvPr id="460808" name="Text Box 8"/>
            <p:cNvSpPr txBox="1">
              <a:spLocks noChangeArrowheads="1"/>
            </p:cNvSpPr>
            <p:nvPr/>
          </p:nvSpPr>
          <p:spPr bwMode="auto">
            <a:xfrm>
              <a:off x="2956" y="1559"/>
              <a:ext cx="515" cy="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20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4603</a:t>
              </a:r>
            </a:p>
          </p:txBody>
        </p:sp>
        <p:sp>
          <p:nvSpPr>
            <p:cNvPr id="460809" name="Text Box 9"/>
            <p:cNvSpPr txBox="1">
              <a:spLocks noChangeArrowheads="1"/>
            </p:cNvSpPr>
            <p:nvPr/>
          </p:nvSpPr>
          <p:spPr bwMode="auto">
            <a:xfrm>
              <a:off x="3605" y="1430"/>
              <a:ext cx="488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637</a:t>
              </a:r>
            </a:p>
          </p:txBody>
        </p:sp>
        <p:sp>
          <p:nvSpPr>
            <p:cNvPr id="460810" name="Text Box 10"/>
            <p:cNvSpPr txBox="1">
              <a:spLocks noChangeArrowheads="1"/>
            </p:cNvSpPr>
            <p:nvPr/>
          </p:nvSpPr>
          <p:spPr bwMode="auto">
            <a:xfrm>
              <a:off x="4226" y="2060"/>
              <a:ext cx="396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55</a:t>
              </a:r>
            </a:p>
          </p:txBody>
        </p:sp>
        <p:sp>
          <p:nvSpPr>
            <p:cNvPr id="460811" name="Text Box 11"/>
            <p:cNvSpPr txBox="1">
              <a:spLocks noChangeArrowheads="1"/>
            </p:cNvSpPr>
            <p:nvPr/>
          </p:nvSpPr>
          <p:spPr bwMode="auto">
            <a:xfrm>
              <a:off x="4439" y="1751"/>
              <a:ext cx="395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22</a:t>
              </a:r>
            </a:p>
          </p:txBody>
        </p:sp>
        <p:sp>
          <p:nvSpPr>
            <p:cNvPr id="460812" name="Text Box 12"/>
            <p:cNvSpPr txBox="1">
              <a:spLocks noChangeArrowheads="1"/>
            </p:cNvSpPr>
            <p:nvPr/>
          </p:nvSpPr>
          <p:spPr bwMode="auto">
            <a:xfrm>
              <a:off x="5098" y="1739"/>
              <a:ext cx="397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87</a:t>
              </a:r>
            </a:p>
          </p:txBody>
        </p:sp>
        <p:sp>
          <p:nvSpPr>
            <p:cNvPr id="460813" name="Text Box 13"/>
            <p:cNvSpPr txBox="1">
              <a:spLocks noChangeArrowheads="1"/>
            </p:cNvSpPr>
            <p:nvPr/>
          </p:nvSpPr>
          <p:spPr bwMode="auto">
            <a:xfrm>
              <a:off x="4969" y="2792"/>
              <a:ext cx="395" cy="16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7422" tIns="19460" rIns="37422" bIns="19460">
              <a:prstTxWarp prst="textNoShape">
                <a:avLst/>
              </a:prstTxWarp>
              <a:spAutoFit/>
            </a:bodyPr>
            <a:lstStyle/>
            <a:p>
              <a:pPr defTabSz="407988" eaLnBrk="1" hangingPunct="1">
                <a:lnSpc>
                  <a:spcPct val="80000"/>
                </a:lnSpc>
                <a:spcBef>
                  <a:spcPts val="1363"/>
                </a:spcBef>
                <a:buClr>
                  <a:srgbClr val="2B519A"/>
                </a:buClr>
                <a:buSzPct val="100000"/>
                <a:buFont typeface="Arial" charset="0"/>
                <a:buNone/>
                <a:tabLst>
                  <a:tab pos="0" algn="l"/>
                  <a:tab pos="828675" algn="l"/>
                  <a:tab pos="1658938" algn="l"/>
                  <a:tab pos="2487613" algn="l"/>
                  <a:tab pos="3317875" algn="l"/>
                  <a:tab pos="4146550" algn="l"/>
                  <a:tab pos="4976813" algn="l"/>
                  <a:tab pos="5805488" algn="l"/>
                  <a:tab pos="6635750" algn="l"/>
                  <a:tab pos="7464425" algn="l"/>
                  <a:tab pos="8294688" algn="l"/>
                  <a:tab pos="9123363" algn="l"/>
                </a:tabLst>
              </a:pPr>
              <a:r>
                <a:rPr lang="en-GB" sz="1600" b="1">
                  <a:solidFill>
                    <a:srgbClr val="FFFFFF"/>
                  </a:solidFill>
                  <a:latin typeface="Helvetica" charset="0"/>
                  <a:ea typeface="msmincho" charset="0"/>
                  <a:cs typeface="msmincho" charset="0"/>
                </a:rPr>
                <a:t>10</a:t>
              </a:r>
            </a:p>
          </p:txBody>
        </p:sp>
      </p:grp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2514600" y="5867400"/>
            <a:ext cx="4791075" cy="70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407988" eaLnBrk="1" hangingPunct="1">
              <a:lnSpc>
                <a:spcPct val="93000"/>
              </a:lnSpc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</a:pPr>
            <a:r>
              <a:rPr lang="en-GB" sz="2400" dirty="0">
                <a:solidFill>
                  <a:srgbClr val="2B519A"/>
                </a:solidFill>
                <a:latin typeface="Arial" charset="0"/>
                <a:ea typeface="msmincho" charset="0"/>
                <a:cs typeface="msmincho" charset="0"/>
              </a:rPr>
              <a:t>Europe: 267 Institutes, 4603 Users</a:t>
            </a:r>
          </a:p>
          <a:p>
            <a:pPr defTabSz="407988" eaLnBrk="1" hangingPunct="1"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</a:pPr>
            <a:r>
              <a:rPr lang="en-GB" sz="2400" dirty="0">
                <a:solidFill>
                  <a:srgbClr val="2B519A"/>
                </a:solidFill>
                <a:latin typeface="Arial" charset="0"/>
                <a:ea typeface="msmincho" charset="0"/>
                <a:cs typeface="msmincho" charset="0"/>
              </a:rPr>
              <a:t>Other:    208 Institutes, 1632 Users</a:t>
            </a:r>
            <a:r>
              <a:rPr lang="en-GB" dirty="0">
                <a:solidFill>
                  <a:srgbClr val="2B519A"/>
                </a:solidFill>
                <a:latin typeface="Arial" charset="0"/>
                <a:ea typeface="msmincho" charset="0"/>
                <a:cs typeface="msmincho" charset="0"/>
              </a:rPr>
              <a:t> </a:t>
            </a:r>
          </a:p>
        </p:txBody>
      </p:sp>
      <p:sp>
        <p:nvSpPr>
          <p:cNvPr id="460815" name="Text Box 15"/>
          <p:cNvSpPr txBox="1">
            <a:spLocks noChangeArrowheads="1"/>
          </p:cNvSpPr>
          <p:nvPr/>
        </p:nvSpPr>
        <p:spPr bwMode="auto">
          <a:xfrm>
            <a:off x="1939925" y="1011238"/>
            <a:ext cx="6080125" cy="411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407988" eaLnBrk="1" hangingPunct="1">
              <a:lnSpc>
                <a:spcPct val="93000"/>
              </a:lnSpc>
              <a:buClr>
                <a:srgbClr val="2B519A"/>
              </a:buClr>
              <a:buSzPct val="100000"/>
              <a:buFont typeface="Arial" charset="0"/>
              <a:buNone/>
              <a:tabLst>
                <a:tab pos="0" algn="l"/>
                <a:tab pos="828675" algn="l"/>
                <a:tab pos="1658938" algn="l"/>
                <a:tab pos="2487613" algn="l"/>
                <a:tab pos="3317875" algn="l"/>
                <a:tab pos="4146550" algn="l"/>
                <a:tab pos="4976813" algn="l"/>
                <a:tab pos="5805488" algn="l"/>
                <a:tab pos="6635750" algn="l"/>
                <a:tab pos="7464425" algn="l"/>
                <a:tab pos="8294688" algn="l"/>
                <a:tab pos="9123363" algn="l"/>
              </a:tabLst>
            </a:pPr>
            <a:r>
              <a:rPr lang="en-GB" sz="2900" dirty="0">
                <a:solidFill>
                  <a:srgbClr val="2B519A"/>
                </a:solidFill>
                <a:latin typeface="Arial" charset="0"/>
                <a:ea typeface="msmincho" charset="0"/>
                <a:cs typeface="msmincho" charset="0"/>
              </a:rPr>
              <a:t>Over 6000 LHC Scientists world wide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Markus Schulz, CERN, IT Department </a:t>
            </a:r>
            <a:endParaRPr lang="en-GB"/>
          </a:p>
        </p:txBody>
      </p:sp>
      <p:sp>
        <p:nvSpPr>
          <p:cNvPr id="17" name="Rectangle 16"/>
          <p:cNvSpPr/>
          <p:nvPr/>
        </p:nvSpPr>
        <p:spPr>
          <a:xfrm rot="18103406">
            <a:off x="2590800" y="2438400"/>
            <a:ext cx="53340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Outdated!!!</a:t>
            </a:r>
          </a:p>
          <a:p>
            <a:pPr algn="ctr"/>
            <a:r>
              <a:rPr lang="en-US" dirty="0" smtClean="0"/>
              <a:t>&gt; 9500 CERN “Users” 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20750"/>
            <a:r>
              <a:rPr lang="en-US"/>
              <a:t>Job Management Services</a:t>
            </a: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495800" y="4114800"/>
            <a:ext cx="4387850" cy="2381250"/>
            <a:chOff x="3558" y="2400"/>
            <a:chExt cx="2764" cy="1500"/>
          </a:xfrm>
        </p:grpSpPr>
        <p:sp>
          <p:nvSpPr>
            <p:cNvPr id="1069" name="Rectangle 4"/>
            <p:cNvSpPr>
              <a:spLocks noChangeArrowheads="1"/>
            </p:cNvSpPr>
            <p:nvPr/>
          </p:nvSpPr>
          <p:spPr bwMode="auto">
            <a:xfrm>
              <a:off x="3742" y="2400"/>
              <a:ext cx="2580" cy="13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Rectangle 5"/>
            <p:cNvSpPr>
              <a:spLocks noChangeArrowheads="1"/>
            </p:cNvSpPr>
            <p:nvPr/>
          </p:nvSpPr>
          <p:spPr bwMode="auto">
            <a:xfrm>
              <a:off x="3658" y="2460"/>
              <a:ext cx="2580" cy="13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Rectangle 6"/>
            <p:cNvSpPr>
              <a:spLocks noChangeArrowheads="1"/>
            </p:cNvSpPr>
            <p:nvPr/>
          </p:nvSpPr>
          <p:spPr bwMode="auto">
            <a:xfrm>
              <a:off x="3558" y="2520"/>
              <a:ext cx="2580" cy="13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618" y="2748"/>
              <a:ext cx="1128" cy="1116"/>
              <a:chOff x="3678" y="1800"/>
              <a:chExt cx="1128" cy="1116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3714" y="1806"/>
                <a:ext cx="1058" cy="1069"/>
                <a:chOff x="3714" y="1806"/>
                <a:chExt cx="1058" cy="1069"/>
              </a:xfrm>
            </p:grpSpPr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3722" y="1956"/>
                  <a:ext cx="1050" cy="919"/>
                  <a:chOff x="3986" y="2700"/>
                  <a:chExt cx="1050" cy="919"/>
                </a:xfrm>
              </p:grpSpPr>
              <p:pic>
                <p:nvPicPr>
                  <p:cNvPr id="1084" name="Picture 10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334" y="2700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85" name="Picture 11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430" y="2796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86" name="Picture 12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526" y="2892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87" name="Picture 13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622" y="2988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88" name="Picture 14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718" y="3084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89" name="Picture 15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814" y="3180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90" name="Picture 16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3986" y="2700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08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714" y="1806"/>
                  <a:ext cx="1002" cy="17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1200">
                      <a:solidFill>
                        <a:schemeClr val="tx1"/>
                      </a:solidFill>
                      <a:latin typeface="Comic Sans MS" charset="0"/>
                    </a:rPr>
                    <a:t>Computing Element</a:t>
                  </a:r>
                  <a:endParaRPr lang="fr-FR" sz="1200">
                    <a:solidFill>
                      <a:schemeClr val="tx1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1081" name="Rectangle 18"/>
              <p:cNvSpPr>
                <a:spLocks noChangeArrowheads="1"/>
              </p:cNvSpPr>
              <p:nvPr/>
            </p:nvSpPr>
            <p:spPr bwMode="auto">
              <a:xfrm>
                <a:off x="3678" y="1800"/>
                <a:ext cx="1128" cy="111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4818" y="2748"/>
              <a:ext cx="1248" cy="1104"/>
              <a:chOff x="4782" y="1800"/>
              <a:chExt cx="1248" cy="1104"/>
            </a:xfrm>
          </p:grpSpPr>
          <p:grpSp>
            <p:nvGrpSpPr>
              <p:cNvPr id="7" name="Group 20"/>
              <p:cNvGrpSpPr>
                <a:grpSpLocks/>
              </p:cNvGrpSpPr>
              <p:nvPr/>
            </p:nvGrpSpPr>
            <p:grpSpPr bwMode="auto">
              <a:xfrm>
                <a:off x="4826" y="1812"/>
                <a:ext cx="1174" cy="1074"/>
                <a:chOff x="4826" y="1812"/>
                <a:chExt cx="1174" cy="1074"/>
              </a:xfrm>
            </p:grpSpPr>
            <p:grpSp>
              <p:nvGrpSpPr>
                <p:cNvPr id="8" name="Group 21"/>
                <p:cNvGrpSpPr>
                  <a:grpSpLocks/>
                </p:cNvGrpSpPr>
                <p:nvPr/>
              </p:nvGrpSpPr>
              <p:grpSpPr bwMode="auto">
                <a:xfrm>
                  <a:off x="4826" y="1956"/>
                  <a:ext cx="1174" cy="930"/>
                  <a:chOff x="4922" y="2664"/>
                  <a:chExt cx="1174" cy="930"/>
                </a:xfrm>
              </p:grpSpPr>
              <p:graphicFrame>
                <p:nvGraphicFramePr>
                  <p:cNvPr id="1026" name="Object 2"/>
                  <p:cNvGraphicFramePr>
                    <a:graphicFrameLocks noChangeAspect="1"/>
                  </p:cNvGraphicFramePr>
                  <p:nvPr/>
                </p:nvGraphicFramePr>
                <p:xfrm>
                  <a:off x="5232" y="2700"/>
                  <a:ext cx="384" cy="414"/>
                </p:xfrm>
                <a:graphic>
                  <a:graphicData uri="http://schemas.openxmlformats.org/presentationml/2006/ole">
                    <p:oleObj spid="_x0000_s245762" name="Image Wang" r:id="rId5" imgW="812800" imgH="876300" progId="">
                      <p:embed/>
                    </p:oleObj>
                  </a:graphicData>
                </a:graphic>
              </p:graphicFrame>
              <p:graphicFrame>
                <p:nvGraphicFramePr>
                  <p:cNvPr id="1027" name="Object 3"/>
                  <p:cNvGraphicFramePr>
                    <a:graphicFrameLocks noChangeAspect="1"/>
                  </p:cNvGraphicFramePr>
                  <p:nvPr/>
                </p:nvGraphicFramePr>
                <p:xfrm>
                  <a:off x="5328" y="2796"/>
                  <a:ext cx="384" cy="414"/>
                </p:xfrm>
                <a:graphic>
                  <a:graphicData uri="http://schemas.openxmlformats.org/presentationml/2006/ole">
                    <p:oleObj spid="_x0000_s245763" name="Image Wang" r:id="rId6" imgW="812800" imgH="876300" progId="">
                      <p:embed/>
                    </p:oleObj>
                  </a:graphicData>
                </a:graphic>
              </p:graphicFrame>
              <p:graphicFrame>
                <p:nvGraphicFramePr>
                  <p:cNvPr id="1028" name="Object 4"/>
                  <p:cNvGraphicFramePr>
                    <a:graphicFrameLocks noChangeAspect="1"/>
                  </p:cNvGraphicFramePr>
                  <p:nvPr/>
                </p:nvGraphicFramePr>
                <p:xfrm>
                  <a:off x="5424" y="2892"/>
                  <a:ext cx="384" cy="414"/>
                </p:xfrm>
                <a:graphic>
                  <a:graphicData uri="http://schemas.openxmlformats.org/presentationml/2006/ole">
                    <p:oleObj spid="_x0000_s245764" name="Image Wang" r:id="rId7" imgW="812800" imgH="876300" progId="">
                      <p:embed/>
                    </p:oleObj>
                  </a:graphicData>
                </a:graphic>
              </p:graphicFrame>
              <p:graphicFrame>
                <p:nvGraphicFramePr>
                  <p:cNvPr id="1029" name="Object 5"/>
                  <p:cNvGraphicFramePr>
                    <a:graphicFrameLocks noChangeAspect="1"/>
                  </p:cNvGraphicFramePr>
                  <p:nvPr/>
                </p:nvGraphicFramePr>
                <p:xfrm>
                  <a:off x="5520" y="2988"/>
                  <a:ext cx="384" cy="414"/>
                </p:xfrm>
                <a:graphic>
                  <a:graphicData uri="http://schemas.openxmlformats.org/presentationml/2006/ole">
                    <p:oleObj spid="_x0000_s245765" name="Image Wang" r:id="rId8" imgW="812800" imgH="876300" progId="">
                      <p:embed/>
                    </p:oleObj>
                  </a:graphicData>
                </a:graphic>
              </p:graphicFrame>
              <p:graphicFrame>
                <p:nvGraphicFramePr>
                  <p:cNvPr id="1030" name="Object 6"/>
                  <p:cNvGraphicFramePr>
                    <a:graphicFrameLocks noChangeAspect="1"/>
                  </p:cNvGraphicFramePr>
                  <p:nvPr/>
                </p:nvGraphicFramePr>
                <p:xfrm>
                  <a:off x="5616" y="3084"/>
                  <a:ext cx="384" cy="414"/>
                </p:xfrm>
                <a:graphic>
                  <a:graphicData uri="http://schemas.openxmlformats.org/presentationml/2006/ole">
                    <p:oleObj spid="_x0000_s245766" name="Image Wang" r:id="rId9" imgW="812800" imgH="876300" progId="">
                      <p:embed/>
                    </p:oleObj>
                  </a:graphicData>
                </a:graphic>
              </p:graphicFrame>
              <p:graphicFrame>
                <p:nvGraphicFramePr>
                  <p:cNvPr id="1031" name="Object 7"/>
                  <p:cNvGraphicFramePr>
                    <a:graphicFrameLocks noChangeAspect="1"/>
                  </p:cNvGraphicFramePr>
                  <p:nvPr/>
                </p:nvGraphicFramePr>
                <p:xfrm>
                  <a:off x="5712" y="3180"/>
                  <a:ext cx="384" cy="414"/>
                </p:xfrm>
                <a:graphic>
                  <a:graphicData uri="http://schemas.openxmlformats.org/presentationml/2006/ole">
                    <p:oleObj spid="_x0000_s245767" name="Image Wang" r:id="rId10" imgW="812800" imgH="876300" progId="">
                      <p:embed/>
                    </p:oleObj>
                  </a:graphicData>
                </a:graphic>
              </p:graphicFrame>
              <p:pic>
                <p:nvPicPr>
                  <p:cNvPr id="1079" name="Picture 28" descr="j022338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922" y="2664"/>
                    <a:ext cx="222" cy="43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07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872" y="1812"/>
                  <a:ext cx="918" cy="17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  <a:buClrTx/>
                    <a:buFontTx/>
                    <a:buNone/>
                  </a:pPr>
                  <a:r>
                    <a:rPr lang="en-US" sz="1200">
                      <a:solidFill>
                        <a:schemeClr val="tx1"/>
                      </a:solidFill>
                      <a:latin typeface="Comic Sans MS" charset="0"/>
                    </a:rPr>
                    <a:t>Storage Element</a:t>
                  </a:r>
                  <a:endParaRPr lang="fr-FR" sz="1200">
                    <a:solidFill>
                      <a:schemeClr val="tx1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1076" name="Rectangle 30"/>
              <p:cNvSpPr>
                <a:spLocks noChangeArrowheads="1"/>
              </p:cNvSpPr>
              <p:nvPr/>
            </p:nvSpPr>
            <p:spPr bwMode="auto">
              <a:xfrm>
                <a:off x="4782" y="1800"/>
                <a:ext cx="1248" cy="11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74" name="Text Box 31"/>
            <p:cNvSpPr txBox="1">
              <a:spLocks noChangeArrowheads="1"/>
            </p:cNvSpPr>
            <p:nvPr/>
          </p:nvSpPr>
          <p:spPr bwMode="auto">
            <a:xfrm>
              <a:off x="3570" y="2526"/>
              <a:ext cx="600" cy="21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Site X</a:t>
              </a:r>
              <a:endParaRPr lang="fr-FR" sz="1600">
                <a:solidFill>
                  <a:schemeClr val="tx1"/>
                </a:solidFill>
                <a:latin typeface="Comic Sans MS" charset="0"/>
              </a:endParaRPr>
            </a:p>
          </p:txBody>
        </p:sp>
      </p:grpSp>
      <p:pic>
        <p:nvPicPr>
          <p:cNvPr id="1036" name="Picture 32" descr="j021732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32563" y="1384300"/>
            <a:ext cx="104933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Text Box 33"/>
          <p:cNvSpPr txBox="1">
            <a:spLocks noChangeArrowheads="1"/>
          </p:cNvSpPr>
          <p:nvPr/>
        </p:nvSpPr>
        <p:spPr bwMode="auto">
          <a:xfrm>
            <a:off x="6172200" y="1066800"/>
            <a:ext cx="2106613" cy="3365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Information System</a:t>
            </a:r>
            <a:endParaRPr lang="fr-FR" sz="16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1038" name="Line 34"/>
          <p:cNvSpPr>
            <a:spLocks noChangeShapeType="1"/>
          </p:cNvSpPr>
          <p:nvPr/>
        </p:nvSpPr>
        <p:spPr bwMode="auto">
          <a:xfrm>
            <a:off x="1905000" y="1752600"/>
            <a:ext cx="1905000" cy="6858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none" w="sm" len="sm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Line 35"/>
          <p:cNvSpPr>
            <a:spLocks noChangeShapeType="1"/>
          </p:cNvSpPr>
          <p:nvPr/>
        </p:nvSpPr>
        <p:spPr bwMode="auto">
          <a:xfrm>
            <a:off x="1828800" y="1905000"/>
            <a:ext cx="1905000" cy="6858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Line 36"/>
          <p:cNvSpPr>
            <a:spLocks noChangeShapeType="1"/>
          </p:cNvSpPr>
          <p:nvPr/>
        </p:nvSpPr>
        <p:spPr bwMode="auto">
          <a:xfrm>
            <a:off x="4873625" y="3038475"/>
            <a:ext cx="1333500" cy="12573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none" w="sm" len="sm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1" name="Line 37"/>
          <p:cNvSpPr>
            <a:spLocks noChangeShapeType="1"/>
          </p:cNvSpPr>
          <p:nvPr/>
        </p:nvSpPr>
        <p:spPr bwMode="auto">
          <a:xfrm>
            <a:off x="4724400" y="3048000"/>
            <a:ext cx="1447800" cy="13716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Line 38"/>
          <p:cNvSpPr>
            <a:spLocks noChangeShapeType="1"/>
          </p:cNvSpPr>
          <p:nvPr/>
        </p:nvSpPr>
        <p:spPr bwMode="auto">
          <a:xfrm flipV="1">
            <a:off x="5105400" y="1752600"/>
            <a:ext cx="1447800" cy="4572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Line 39"/>
          <p:cNvSpPr>
            <a:spLocks noChangeShapeType="1"/>
          </p:cNvSpPr>
          <p:nvPr/>
        </p:nvSpPr>
        <p:spPr bwMode="auto">
          <a:xfrm flipV="1">
            <a:off x="7162800" y="2590800"/>
            <a:ext cx="0" cy="19431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Text Box 40"/>
          <p:cNvSpPr txBox="1">
            <a:spLocks noChangeArrowheads="1"/>
          </p:cNvSpPr>
          <p:nvPr/>
        </p:nvSpPr>
        <p:spPr bwMode="auto">
          <a:xfrm>
            <a:off x="2209800" y="1600200"/>
            <a:ext cx="661988" cy="2746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submit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45" name="Text Box 41"/>
          <p:cNvSpPr txBox="1">
            <a:spLocks noChangeArrowheads="1"/>
          </p:cNvSpPr>
          <p:nvPr/>
        </p:nvSpPr>
        <p:spPr bwMode="auto">
          <a:xfrm>
            <a:off x="5334000" y="3276600"/>
            <a:ext cx="661988" cy="2746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submit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46" name="Text Box 42"/>
          <p:cNvSpPr txBox="1">
            <a:spLocks noChangeArrowheads="1"/>
          </p:cNvSpPr>
          <p:nvPr/>
        </p:nvSpPr>
        <p:spPr bwMode="auto">
          <a:xfrm>
            <a:off x="5659438" y="1627188"/>
            <a:ext cx="579437" cy="27463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query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47" name="Text Box 43"/>
          <p:cNvSpPr txBox="1">
            <a:spLocks noChangeArrowheads="1"/>
          </p:cNvSpPr>
          <p:nvPr/>
        </p:nvSpPr>
        <p:spPr bwMode="auto">
          <a:xfrm>
            <a:off x="1752600" y="2057400"/>
            <a:ext cx="771525" cy="2746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retrieve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48" name="Text Box 44"/>
          <p:cNvSpPr txBox="1">
            <a:spLocks noChangeArrowheads="1"/>
          </p:cNvSpPr>
          <p:nvPr/>
        </p:nvSpPr>
        <p:spPr bwMode="auto">
          <a:xfrm>
            <a:off x="4591050" y="3533775"/>
            <a:ext cx="771525" cy="2746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retrieve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9" name="Group 65"/>
          <p:cNvGrpSpPr>
            <a:grpSpLocks/>
          </p:cNvGrpSpPr>
          <p:nvPr/>
        </p:nvGrpSpPr>
        <p:grpSpPr bwMode="auto">
          <a:xfrm>
            <a:off x="3309938" y="1408113"/>
            <a:ext cx="2339975" cy="1624012"/>
            <a:chOff x="2085" y="887"/>
            <a:chExt cx="1474" cy="1023"/>
          </a:xfrm>
        </p:grpSpPr>
        <p:sp>
          <p:nvSpPr>
            <p:cNvPr id="1067" name="Text Box 46"/>
            <p:cNvSpPr txBox="1">
              <a:spLocks noChangeArrowheads="1"/>
            </p:cNvSpPr>
            <p:nvPr/>
          </p:nvSpPr>
          <p:spPr bwMode="auto">
            <a:xfrm>
              <a:off x="2085" y="887"/>
              <a:ext cx="1474" cy="36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Workload Management</a:t>
              </a:r>
            </a:p>
            <a:p>
              <a:pPr algn="ctr"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Logging &amp; Bookkeeping</a:t>
              </a:r>
              <a:endParaRPr lang="fr-FR" sz="1600">
                <a:solidFill>
                  <a:schemeClr val="tx1"/>
                </a:solidFill>
                <a:latin typeface="Comic Sans MS" charset="0"/>
              </a:endParaRPr>
            </a:p>
          </p:txBody>
        </p:sp>
        <p:pic>
          <p:nvPicPr>
            <p:cNvPr id="1068" name="Picture 47" descr="BS00953_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436" y="1237"/>
              <a:ext cx="689" cy="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304800" y="990600"/>
            <a:ext cx="1647825" cy="1208088"/>
            <a:chOff x="368" y="827"/>
            <a:chExt cx="1038" cy="761"/>
          </a:xfrm>
        </p:grpSpPr>
        <p:sp>
          <p:nvSpPr>
            <p:cNvPr id="1065" name="Text Box 49"/>
            <p:cNvSpPr txBox="1">
              <a:spLocks noChangeArrowheads="1"/>
            </p:cNvSpPr>
            <p:nvPr/>
          </p:nvSpPr>
          <p:spPr bwMode="auto">
            <a:xfrm>
              <a:off x="368" y="827"/>
              <a:ext cx="1038" cy="21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User Interface</a:t>
              </a:r>
              <a:endParaRPr lang="fr-FR" sz="1600">
                <a:solidFill>
                  <a:schemeClr val="tx1"/>
                </a:solidFill>
                <a:latin typeface="Comic Sans MS" charset="0"/>
              </a:endParaRPr>
            </a:p>
          </p:txBody>
        </p:sp>
        <p:pic>
          <p:nvPicPr>
            <p:cNvPr id="1066" name="Picture 50" descr="bd06790_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44" y="1028"/>
              <a:ext cx="677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1" name="Line 51"/>
          <p:cNvSpPr>
            <a:spLocks noChangeShapeType="1"/>
          </p:cNvSpPr>
          <p:nvPr/>
        </p:nvSpPr>
        <p:spPr bwMode="auto">
          <a:xfrm flipV="1">
            <a:off x="533400" y="1066800"/>
            <a:ext cx="3276600" cy="320040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2" name="Text Box 52"/>
          <p:cNvSpPr txBox="1">
            <a:spLocks noChangeArrowheads="1"/>
          </p:cNvSpPr>
          <p:nvPr/>
        </p:nvSpPr>
        <p:spPr bwMode="auto">
          <a:xfrm>
            <a:off x="7129463" y="3200400"/>
            <a:ext cx="681037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publish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state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grpSp>
        <p:nvGrpSpPr>
          <p:cNvPr id="11" name="Group 53"/>
          <p:cNvGrpSpPr>
            <a:grpSpLocks/>
          </p:cNvGrpSpPr>
          <p:nvPr/>
        </p:nvGrpSpPr>
        <p:grpSpPr bwMode="auto">
          <a:xfrm>
            <a:off x="2209800" y="4038600"/>
            <a:ext cx="1676400" cy="1295400"/>
            <a:chOff x="2592" y="480"/>
            <a:chExt cx="1056" cy="816"/>
          </a:xfrm>
        </p:grpSpPr>
        <p:pic>
          <p:nvPicPr>
            <p:cNvPr id="1063" name="Picture 54" descr="j0238981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875" y="757"/>
              <a:ext cx="773" cy="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64" name="Text Box 55"/>
            <p:cNvSpPr txBox="1">
              <a:spLocks noChangeArrowheads="1"/>
            </p:cNvSpPr>
            <p:nvPr/>
          </p:nvSpPr>
          <p:spPr bwMode="auto">
            <a:xfrm>
              <a:off x="2592" y="480"/>
              <a:ext cx="1040" cy="36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0"/>
                </a:spcBef>
                <a:buClrTx/>
                <a:buFontTx/>
                <a:buNone/>
              </a:pP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File and Replica</a:t>
              </a:r>
              <a:br>
                <a:rPr lang="en-US" sz="1600">
                  <a:solidFill>
                    <a:schemeClr val="tx1"/>
                  </a:solidFill>
                  <a:latin typeface="Comic Sans MS" charset="0"/>
                </a:rPr>
              </a:br>
              <a:r>
                <a:rPr lang="en-US" sz="1600">
                  <a:solidFill>
                    <a:schemeClr val="tx1"/>
                  </a:solidFill>
                  <a:latin typeface="Comic Sans MS" charset="0"/>
                </a:rPr>
                <a:t>Catalogs</a:t>
              </a:r>
              <a:endParaRPr lang="fr-FR" sz="1600">
                <a:solidFill>
                  <a:schemeClr val="tx1"/>
                </a:solidFill>
                <a:latin typeface="Comic Sans MS" charset="0"/>
              </a:endParaRPr>
            </a:p>
          </p:txBody>
        </p:sp>
      </p:grpSp>
      <p:pic>
        <p:nvPicPr>
          <p:cNvPr id="1054" name="Picture 56" descr="BS00979_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5800" y="4724400"/>
            <a:ext cx="10350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5" name="Text Box 57"/>
          <p:cNvSpPr txBox="1">
            <a:spLocks noChangeArrowheads="1"/>
          </p:cNvSpPr>
          <p:nvPr/>
        </p:nvSpPr>
        <p:spPr bwMode="auto">
          <a:xfrm>
            <a:off x="457200" y="5867400"/>
            <a:ext cx="1493838" cy="58102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tx1"/>
                </a:solidFill>
                <a:latin typeface="Comic Sans MS" charset="0"/>
              </a:rPr>
              <a:t>Authorization</a:t>
            </a:r>
            <a:br>
              <a:rPr lang="en-US" sz="1600">
                <a:solidFill>
                  <a:schemeClr val="tx1"/>
                </a:solidFill>
                <a:latin typeface="Comic Sans MS" charset="0"/>
              </a:rPr>
            </a:br>
            <a:r>
              <a:rPr lang="en-US" sz="1600">
                <a:solidFill>
                  <a:schemeClr val="tx1"/>
                </a:solidFill>
                <a:latin typeface="Comic Sans MS" charset="0"/>
              </a:rPr>
              <a:t>Service</a:t>
            </a:r>
            <a:endParaRPr lang="fr-FR" sz="160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1056" name="Line 58"/>
          <p:cNvSpPr>
            <a:spLocks noChangeShapeType="1"/>
          </p:cNvSpPr>
          <p:nvPr/>
        </p:nvSpPr>
        <p:spPr bwMode="auto">
          <a:xfrm flipV="1">
            <a:off x="3657600" y="2971800"/>
            <a:ext cx="533400" cy="10668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7" name="Text Box 59"/>
          <p:cNvSpPr txBox="1">
            <a:spLocks noChangeArrowheads="1"/>
          </p:cNvSpPr>
          <p:nvPr/>
        </p:nvSpPr>
        <p:spPr bwMode="auto">
          <a:xfrm>
            <a:off x="3429000" y="3306763"/>
            <a:ext cx="579438" cy="27463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query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58" name="Line 60"/>
          <p:cNvSpPr>
            <a:spLocks noChangeShapeType="1"/>
          </p:cNvSpPr>
          <p:nvPr/>
        </p:nvSpPr>
        <p:spPr bwMode="auto">
          <a:xfrm flipH="1" flipV="1">
            <a:off x="914400" y="2286000"/>
            <a:ext cx="304800" cy="2438400"/>
          </a:xfrm>
          <a:prstGeom prst="line">
            <a:avLst/>
          </a:prstGeom>
          <a:noFill/>
          <a:ln w="38100">
            <a:solidFill>
              <a:srgbClr val="00279F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9" name="Text Box 61"/>
          <p:cNvSpPr txBox="1">
            <a:spLocks noChangeArrowheads="1"/>
          </p:cNvSpPr>
          <p:nvPr/>
        </p:nvSpPr>
        <p:spPr bwMode="auto">
          <a:xfrm>
            <a:off x="1000125" y="2438400"/>
            <a:ext cx="904875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update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credential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60" name="Arc 62"/>
          <p:cNvSpPr>
            <a:spLocks/>
          </p:cNvSpPr>
          <p:nvPr/>
        </p:nvSpPr>
        <p:spPr bwMode="auto">
          <a:xfrm rot="10800000" flipH="1" flipV="1">
            <a:off x="4926013" y="2640013"/>
            <a:ext cx="2239962" cy="1885950"/>
          </a:xfrm>
          <a:custGeom>
            <a:avLst/>
            <a:gdLst>
              <a:gd name="T0" fmla="*/ 0 w 21600"/>
              <a:gd name="T1" fmla="*/ 0 h 21600"/>
              <a:gd name="T2" fmla="*/ 2239962 w 21600"/>
              <a:gd name="T3" fmla="*/ 1885950 h 21600"/>
              <a:gd name="T4" fmla="*/ 0 w 21600"/>
              <a:gd name="T5" fmla="*/ 18859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prstDash val="dash"/>
            <a:round/>
            <a:headEnd type="triangle" w="med" len="med"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61" name="Text Box 63"/>
          <p:cNvSpPr txBox="1">
            <a:spLocks noChangeArrowheads="1"/>
          </p:cNvSpPr>
          <p:nvPr/>
        </p:nvSpPr>
        <p:spPr bwMode="auto">
          <a:xfrm>
            <a:off x="6061075" y="2560638"/>
            <a:ext cx="681038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publish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state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  <p:sp>
        <p:nvSpPr>
          <p:cNvPr id="1062" name="Text Box 64"/>
          <p:cNvSpPr txBox="1">
            <a:spLocks noChangeArrowheads="1"/>
          </p:cNvSpPr>
          <p:nvPr/>
        </p:nvSpPr>
        <p:spPr bwMode="auto">
          <a:xfrm>
            <a:off x="5524500" y="1958975"/>
            <a:ext cx="779463" cy="4572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discover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200">
                <a:solidFill>
                  <a:srgbClr val="FF0000"/>
                </a:solidFill>
                <a:latin typeface="Comic Sans MS" charset="0"/>
              </a:rPr>
              <a:t>services</a:t>
            </a:r>
            <a:endParaRPr lang="fr-FR" sz="1200">
              <a:solidFill>
                <a:srgbClr val="FF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Workload Management (compact) </a:t>
            </a:r>
            <a:endParaRPr lang="en-GB" dirty="0"/>
          </a:p>
        </p:txBody>
      </p:sp>
      <p:sp>
        <p:nvSpPr>
          <p:cNvPr id="325635" name="Content Placeholder 2"/>
          <p:cNvSpPr>
            <a:spLocks noGrp="1"/>
          </p:cNvSpPr>
          <p:nvPr>
            <p:ph idx="4294967295"/>
          </p:nvPr>
        </p:nvSpPr>
        <p:spPr>
          <a:xfrm>
            <a:off x="1219200" y="838200"/>
            <a:ext cx="7924800" cy="56356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5" name="Picture 4" descr="UI-WMS-CE-WN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447800" y="990600"/>
            <a:ext cx="4235291" cy="5715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743200" y="914400"/>
            <a:ext cx="2971800" cy="914400"/>
          </a:xfrm>
          <a:prstGeom prst="roundRect">
            <a:avLst/>
          </a:prstGeom>
          <a:solidFill>
            <a:schemeClr val="accent3">
              <a:lumMod val="75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371600" y="1905000"/>
            <a:ext cx="4495800" cy="2514600"/>
          </a:xfrm>
          <a:prstGeom prst="roundRect">
            <a:avLst/>
          </a:prstGeom>
          <a:solidFill>
            <a:schemeClr val="accent2">
              <a:lumMod val="75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0200" y="4419600"/>
            <a:ext cx="1524000" cy="1447800"/>
          </a:xfrm>
          <a:prstGeom prst="rect">
            <a:avLst/>
          </a:prstGeom>
          <a:solidFill>
            <a:srgbClr val="FF66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62400" y="4419600"/>
            <a:ext cx="1524000" cy="1447800"/>
          </a:xfrm>
          <a:prstGeom prst="rect">
            <a:avLst/>
          </a:prstGeom>
          <a:solidFill>
            <a:srgbClr val="FFFF00">
              <a:alpha val="3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47800" y="5867400"/>
            <a:ext cx="4267200" cy="838200"/>
          </a:xfrm>
          <a:prstGeom prst="rect">
            <a:avLst/>
          </a:prstGeom>
          <a:solidFill>
            <a:schemeClr val="tx2">
              <a:lumMod val="40000"/>
              <a:lumOff val="60000"/>
              <a:alpha val="3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Arrow 10"/>
          <p:cNvSpPr/>
          <p:nvPr/>
        </p:nvSpPr>
        <p:spPr>
          <a:xfrm>
            <a:off x="6019800" y="1371600"/>
            <a:ext cx="1143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>
            <a:off x="6096000" y="2362200"/>
            <a:ext cx="1143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6019800" y="4724400"/>
            <a:ext cx="1143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6019800" y="6172200"/>
            <a:ext cx="1143000" cy="2286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67600" y="1295400"/>
            <a:ext cx="114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Desktops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0" y="2286000"/>
            <a:ext cx="1282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few</a:t>
            </a:r>
          </a:p>
          <a:p>
            <a:r>
              <a:rPr lang="en-US" dirty="0" smtClean="0"/>
              <a:t>~50 nodes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543800" y="4648200"/>
            <a:ext cx="146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1-20 per site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43800" y="6107668"/>
            <a:ext cx="1031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1-24000</a:t>
            </a:r>
          </a:p>
          <a:p>
            <a:r>
              <a:rPr lang="en-US" dirty="0" smtClean="0"/>
              <a:t> per site</a:t>
            </a:r>
            <a:endParaRPr lang="en-US" dirty="0"/>
          </a:p>
        </p:txBody>
      </p:sp>
      <p:sp>
        <p:nvSpPr>
          <p:cNvPr id="19" name="Rectangular Callout 18"/>
          <p:cNvSpPr/>
          <p:nvPr/>
        </p:nvSpPr>
        <p:spPr>
          <a:xfrm>
            <a:off x="6019800" y="5181600"/>
            <a:ext cx="2057400" cy="609600"/>
          </a:xfrm>
          <a:prstGeom prst="wedgeRectCallout">
            <a:avLst>
              <a:gd name="adj1" fmla="val -79475"/>
              <a:gd name="adj2" fmla="val -291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BES standard Compliant</a:t>
            </a:r>
            <a:endParaRPr lang="en-US" dirty="0"/>
          </a:p>
        </p:txBody>
      </p:sp>
      <p:sp>
        <p:nvSpPr>
          <p:cNvPr id="20" name="Rectangular Callout 19"/>
          <p:cNvSpPr/>
          <p:nvPr/>
        </p:nvSpPr>
        <p:spPr>
          <a:xfrm>
            <a:off x="304800" y="4114800"/>
            <a:ext cx="1447800" cy="609600"/>
          </a:xfrm>
          <a:prstGeom prst="wedgeRectCallout">
            <a:avLst>
              <a:gd name="adj1" fmla="val 37809"/>
              <a:gd name="adj2" fmla="val 14791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Legacy Service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81" name="Picture 25" descr="time-cours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5175" y="3082925"/>
            <a:ext cx="5838825" cy="3409950"/>
          </a:xfrm>
          <a:prstGeom prst="rect">
            <a:avLst/>
          </a:prstGeom>
          <a:noFill/>
        </p:spPr>
      </p:pic>
      <p:sp>
        <p:nvSpPr>
          <p:cNvPr id="194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06638" y="6553200"/>
            <a:ext cx="6215062" cy="4476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6835775" cy="685800"/>
          </a:xfrm>
        </p:spPr>
        <p:txBody>
          <a:bodyPr/>
          <a:lstStyle/>
          <a:p>
            <a:r>
              <a:rPr lang="en-GB" dirty="0"/>
              <a:t>Workload Management System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838200"/>
            <a:ext cx="7620000" cy="23034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Workload Management System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Assigns jobs to resources according to user requirements</a:t>
            </a:r>
          </a:p>
          <a:p>
            <a:pPr lvl="2">
              <a:lnSpc>
                <a:spcPct val="80000"/>
              </a:lnSpc>
            </a:pPr>
            <a:r>
              <a:rPr lang="en-US" sz="1700" dirty="0"/>
              <a:t>possibly including data location and user defined ranking of resources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Handles I/O data (</a:t>
            </a:r>
            <a:r>
              <a:rPr lang="en-US" sz="1900" i="1" dirty="0"/>
              <a:t>input</a:t>
            </a:r>
            <a:r>
              <a:rPr lang="en-US" sz="1900" dirty="0"/>
              <a:t> and </a:t>
            </a:r>
            <a:r>
              <a:rPr lang="en-US" sz="1900" i="1" dirty="0"/>
              <a:t>output sandboxes</a:t>
            </a:r>
            <a:r>
              <a:rPr lang="en-US" sz="19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Supports </a:t>
            </a:r>
            <a:r>
              <a:rPr lang="en-US" sz="1900" dirty="0">
                <a:solidFill>
                  <a:schemeClr val="tx1"/>
                </a:solidFill>
              </a:rPr>
              <a:t>compound jobs</a:t>
            </a:r>
            <a:r>
              <a:rPr lang="en-US" sz="1900" dirty="0"/>
              <a:t> and workflows (Direct Acyclic Graphs)</a:t>
            </a:r>
          </a:p>
          <a:p>
            <a:pPr lvl="2">
              <a:lnSpc>
                <a:spcPct val="80000"/>
              </a:lnSpc>
            </a:pPr>
            <a:r>
              <a:rPr lang="en-GB" sz="1700" dirty="0"/>
              <a:t>One shot submission of a group of jobs, shared </a:t>
            </a:r>
            <a:r>
              <a:rPr lang="en-GB" sz="1700" i="1" dirty="0"/>
              <a:t>input sandbox</a:t>
            </a:r>
            <a:endParaRPr lang="en-US" sz="1700" i="1" dirty="0"/>
          </a:p>
          <a:p>
            <a:pPr lvl="1">
              <a:lnSpc>
                <a:spcPct val="80000"/>
              </a:lnSpc>
            </a:pPr>
            <a:r>
              <a:rPr lang="en-US" sz="1900" dirty="0"/>
              <a:t>Has a Web Service </a:t>
            </a:r>
            <a:r>
              <a:rPr lang="en-US" sz="1900" dirty="0">
                <a:solidFill>
                  <a:schemeClr val="tx1"/>
                </a:solidFill>
              </a:rPr>
              <a:t>interface: </a:t>
            </a:r>
            <a:r>
              <a:rPr lang="en-US" sz="1900" dirty="0" err="1">
                <a:solidFill>
                  <a:schemeClr val="tx1"/>
                </a:solidFill>
              </a:rPr>
              <a:t>WMProxy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</a:p>
          <a:p>
            <a:pPr lvl="2">
              <a:lnSpc>
                <a:spcPct val="80000"/>
              </a:lnSpc>
            </a:pPr>
            <a:r>
              <a:rPr lang="en-US" sz="1700" dirty="0">
                <a:solidFill>
                  <a:schemeClr val="tx1"/>
                </a:solidFill>
              </a:rPr>
              <a:t>UI</a:t>
            </a:r>
            <a:r>
              <a:rPr lang="en-US" sz="1700" dirty="0">
                <a:solidFill>
                  <a:schemeClr val="tx1"/>
                </a:solidFill>
                <a:ea typeface="Arial" charset="0"/>
                <a:cs typeface="Arial" charset="0"/>
              </a:rPr>
              <a:t>→WMS decoupled form WMS→CE</a:t>
            </a:r>
          </a:p>
        </p:txBody>
      </p:sp>
      <p:sp>
        <p:nvSpPr>
          <p:cNvPr id="1946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17475" y="3044825"/>
            <a:ext cx="3455988" cy="3455988"/>
          </a:xfr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1900" dirty="0"/>
              <a:t>Supports automatic re-submissions</a:t>
            </a:r>
            <a:endParaRPr lang="en-US" sz="1900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>
              <a:lnSpc>
                <a:spcPct val="80000"/>
              </a:lnSpc>
            </a:pPr>
            <a:r>
              <a:rPr lang="en-GB" sz="2000" dirty="0" err="1"/>
              <a:t>Logging&amp;Bookkeeping</a:t>
            </a:r>
            <a:endParaRPr lang="en-GB" sz="2000" dirty="0"/>
          </a:p>
          <a:p>
            <a:pPr lvl="1">
              <a:lnSpc>
                <a:spcPct val="80000"/>
              </a:lnSpc>
            </a:pPr>
            <a:r>
              <a:rPr lang="en-GB" sz="1900" dirty="0"/>
              <a:t>Tracks jobs while they are running</a:t>
            </a:r>
          </a:p>
          <a:p>
            <a:pPr>
              <a:lnSpc>
                <a:spcPct val="80000"/>
              </a:lnSpc>
            </a:pPr>
            <a:r>
              <a:rPr lang="en-GB" sz="2000" dirty="0"/>
              <a:t>Job Provenance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Store and retain data on finished jobs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Provides data mining capabilities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Allows job re-execution</a:t>
            </a:r>
          </a:p>
          <a:p>
            <a:pPr lvl="1">
              <a:lnSpc>
                <a:spcPct val="80000"/>
              </a:lnSpc>
            </a:pPr>
            <a:r>
              <a:rPr lang="en-US" sz="1900" dirty="0"/>
              <a:t>Prototype!</a:t>
            </a:r>
            <a:endParaRPr lang="en-GB" sz="1900" dirty="0"/>
          </a:p>
        </p:txBody>
      </p:sp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3497263" y="6175375"/>
            <a:ext cx="1881187" cy="3444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 rot="-1563551">
            <a:off x="4225925" y="5426075"/>
            <a:ext cx="174625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1600" b="1" i="1">
                <a:solidFill>
                  <a:schemeClr val="accent1"/>
                </a:solidFill>
                <a:latin typeface="Comic Sans MS" charset="0"/>
              </a:rPr>
              <a:t>15000 jobs/day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 rot="-2134711">
            <a:off x="6723063" y="3889375"/>
            <a:ext cx="1746250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1600" b="1" i="1">
                <a:solidFill>
                  <a:schemeClr val="accent1"/>
                </a:solidFill>
                <a:latin typeface="Comic Sans MS" charset="0"/>
              </a:rPr>
              <a:t>20000 jobs/day</a:t>
            </a:r>
          </a:p>
        </p:txBody>
      </p:sp>
      <p:pic>
        <p:nvPicPr>
          <p:cNvPr id="19482" name="Picture 26" descr="time-course-lo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7575" y="3044825"/>
            <a:ext cx="3495675" cy="345598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 rot="1198986">
            <a:off x="4572000" y="4419600"/>
            <a:ext cx="4191000" cy="609600"/>
          </a:xfrm>
          <a:prstGeom prst="rect">
            <a:avLst/>
          </a:prstGeom>
          <a:solidFill>
            <a:schemeClr val="tx2"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Scalability!!!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06638" y="6553200"/>
            <a:ext cx="6215062" cy="447675"/>
          </a:xfrm>
          <a:prstGeom prst="rect">
            <a:avLst/>
          </a:prstGeo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CREAM status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855663"/>
            <a:ext cx="2781300" cy="3602037"/>
          </a:xfrm>
        </p:spPr>
        <p:txBody>
          <a:bodyPr/>
          <a:lstStyle/>
          <a:p>
            <a:r>
              <a:rPr lang="en-GB" sz="2400" dirty="0"/>
              <a:t>CREAM passed the EGEE </a:t>
            </a:r>
            <a:r>
              <a:rPr lang="en-GB" sz="2400" dirty="0" err="1"/>
              <a:t>accepatance</a:t>
            </a:r>
            <a:r>
              <a:rPr lang="en-GB" sz="2400" dirty="0"/>
              <a:t> tests</a:t>
            </a:r>
          </a:p>
          <a:p>
            <a:pPr lvl="1"/>
            <a:r>
              <a:rPr lang="en-GB" sz="2000" dirty="0"/>
              <a:t>&gt; 90000 jobs in 8 days by 50 simultaneous users</a:t>
            </a:r>
          </a:p>
          <a:p>
            <a:pPr lvl="1"/>
            <a:r>
              <a:rPr lang="en-GB" sz="2000" dirty="0"/>
              <a:t>111 failures (all LSF errors)</a:t>
            </a:r>
          </a:p>
        </p:txBody>
      </p:sp>
      <p:sp>
        <p:nvSpPr>
          <p:cNvPr id="2151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219200" y="4876800"/>
            <a:ext cx="7810500" cy="1527175"/>
          </a:xfrm>
        </p:spPr>
        <p:txBody>
          <a:bodyPr/>
          <a:lstStyle/>
          <a:p>
            <a:r>
              <a:rPr lang="en-GB" sz="2400" dirty="0" smtClean="0"/>
              <a:t>Introduction to production started in </a:t>
            </a:r>
            <a:r>
              <a:rPr lang="en-GB" sz="2400" dirty="0" smtClean="0"/>
              <a:t>s</a:t>
            </a:r>
            <a:r>
              <a:rPr lang="en-GB" sz="2400" dirty="0" smtClean="0"/>
              <a:t>ummer </a:t>
            </a:r>
            <a:r>
              <a:rPr lang="en-GB" sz="2400" dirty="0" smtClean="0"/>
              <a:t>2008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21511" name="Picture 5" descr="cream test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1438" y="998538"/>
            <a:ext cx="5110162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5994400" y="1958975"/>
            <a:ext cx="1152525" cy="23812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6378575" y="1458913"/>
            <a:ext cx="1612900" cy="517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sz="1400" i="1">
                <a:solidFill>
                  <a:schemeClr val="accent1"/>
                </a:solidFill>
              </a:rPr>
              <a:t>~ 6 K jobs on the CE at any time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764213" y="4051300"/>
            <a:ext cx="300037" cy="5191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sz="2800">
                <a:solidFill>
                  <a:schemeClr val="accent1"/>
                </a:solidFill>
              </a:rPr>
              <a:t>}</a:t>
            </a: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4381500" y="3341688"/>
            <a:ext cx="268288" cy="8064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227513" y="2765425"/>
            <a:ext cx="1574800" cy="5603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sz="1400" i="1">
                <a:solidFill>
                  <a:schemeClr val="accent1"/>
                </a:solidFill>
              </a:rPr>
              <a:t>Load phase:</a:t>
            </a:r>
          </a:p>
          <a:p>
            <a:pPr>
              <a:buFontTx/>
              <a:buNone/>
            </a:pPr>
            <a:r>
              <a:rPr lang="en-GB" sz="1400" i="1">
                <a:solidFill>
                  <a:schemeClr val="accent1"/>
                </a:solidFill>
              </a:rPr>
              <a:t>~ 1 K jobs/hour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4303713" y="1125538"/>
            <a:ext cx="1382712" cy="33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sz="1600" b="1" i="1">
                <a:solidFill>
                  <a:schemeClr val="tx1"/>
                </a:solidFill>
              </a:rPr>
              <a:t>CREAM</a:t>
            </a:r>
          </a:p>
        </p:txBody>
      </p:sp>
      <p:sp>
        <p:nvSpPr>
          <p:cNvPr id="21518" name="Line 14"/>
          <p:cNvSpPr>
            <a:spLocks noChangeShapeType="1"/>
          </p:cNvSpPr>
          <p:nvPr/>
        </p:nvSpPr>
        <p:spPr bwMode="auto">
          <a:xfrm>
            <a:off x="5534025" y="2381250"/>
            <a:ext cx="422275" cy="80645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4727575" y="1804988"/>
            <a:ext cx="1574800" cy="5603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GB" sz="1400" i="1">
                <a:solidFill>
                  <a:schemeClr val="accent1"/>
                </a:solidFill>
              </a:rPr>
              <a:t>Run phase:</a:t>
            </a:r>
          </a:p>
          <a:p>
            <a:pPr>
              <a:buFontTx/>
              <a:buNone/>
            </a:pPr>
            <a:r>
              <a:rPr lang="en-GB" sz="1400" i="1">
                <a:solidFill>
                  <a:schemeClr val="accent1"/>
                </a:solidFill>
              </a:rPr>
              <a:t>~10 K jobs/day</a:t>
            </a:r>
          </a:p>
        </p:txBody>
      </p:sp>
      <p:sp>
        <p:nvSpPr>
          <p:cNvPr id="15" name="Rectangle 14"/>
          <p:cNvSpPr/>
          <p:nvPr/>
        </p:nvSpPr>
        <p:spPr>
          <a:xfrm rot="1198986">
            <a:off x="4550000" y="2755171"/>
            <a:ext cx="4191000" cy="609600"/>
          </a:xfrm>
          <a:prstGeom prst="rect">
            <a:avLst/>
          </a:prstGeom>
          <a:solidFill>
            <a:schemeClr val="tx2"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Scalability!!!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Coming: support for pilot jobs</a:t>
            </a:r>
          </a:p>
        </p:txBody>
      </p:sp>
      <p:sp>
        <p:nvSpPr>
          <p:cNvPr id="75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000108"/>
            <a:ext cx="7715304" cy="55530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Several </a:t>
            </a:r>
            <a:r>
              <a:rPr lang="en-US" sz="2000" dirty="0" err="1"/>
              <a:t>VOs</a:t>
            </a:r>
            <a:r>
              <a:rPr lang="en-US" sz="2000" dirty="0"/>
              <a:t> submit </a:t>
            </a:r>
            <a:r>
              <a:rPr lang="en-US" sz="2000" i="1" dirty="0"/>
              <a:t>pilot jobs</a:t>
            </a:r>
            <a:r>
              <a:rPr lang="en-US" sz="2000" dirty="0"/>
              <a:t> with a single identity for all of the VO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The pilot job gets the user job when it arrives on the WN and executes it</a:t>
            </a:r>
          </a:p>
          <a:p>
            <a:pPr lvl="2">
              <a:lnSpc>
                <a:spcPct val="90000"/>
              </a:lnSpc>
            </a:pPr>
            <a:r>
              <a:rPr lang="en-US" sz="1700" dirty="0"/>
              <a:t>Just-in-time scheduling. VO policies implemented at the central queue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/>
              <a:t>Use the same mechanism for changing the identity on the Computing Element also on the Worker Nodes (</a:t>
            </a:r>
            <a:r>
              <a:rPr lang="en-US" sz="2000" dirty="0" err="1">
                <a:solidFill>
                  <a:schemeClr val="tx2"/>
                </a:solidFill>
              </a:rPr>
              <a:t>glexec</a:t>
            </a:r>
            <a:r>
              <a:rPr lang="en-US" sz="20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1900" dirty="0"/>
              <a:t>The site may know the identity of the real user</a:t>
            </a:r>
          </a:p>
        </p:txBody>
      </p:sp>
      <p:pic>
        <p:nvPicPr>
          <p:cNvPr id="751620" name="Picture 4" descr="glexec-on-wn-sche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8288" y="1830388"/>
            <a:ext cx="6156325" cy="3611562"/>
          </a:xfrm>
          <a:prstGeom prst="rect">
            <a:avLst/>
          </a:prstGeom>
          <a:noFill/>
        </p:spPr>
      </p:pic>
      <p:pic>
        <p:nvPicPr>
          <p:cNvPr id="751621" name="Picture 5" descr="glexec-on-wn-scheme-wit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8288" y="1825625"/>
            <a:ext cx="6196012" cy="361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5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751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Interoperability Matters </a:t>
            </a:r>
            <a:endParaRPr lang="en-GB" dirty="0"/>
          </a:p>
        </p:txBody>
      </p:sp>
      <p:grpSp>
        <p:nvGrpSpPr>
          <p:cNvPr id="2" name="Group 188"/>
          <p:cNvGrpSpPr>
            <a:grpSpLocks/>
          </p:cNvGrpSpPr>
          <p:nvPr/>
        </p:nvGrpSpPr>
        <p:grpSpPr bwMode="auto">
          <a:xfrm>
            <a:off x="3732212" y="2132013"/>
            <a:ext cx="2549525" cy="2332037"/>
            <a:chOff x="508" y="703"/>
            <a:chExt cx="1606" cy="1469"/>
          </a:xfrm>
        </p:grpSpPr>
        <p:sp>
          <p:nvSpPr>
            <p:cNvPr id="164967" name="Oval 103"/>
            <p:cNvSpPr>
              <a:spLocks noChangeArrowheads="1"/>
            </p:cNvSpPr>
            <p:nvPr/>
          </p:nvSpPr>
          <p:spPr bwMode="auto">
            <a:xfrm>
              <a:off x="508" y="703"/>
              <a:ext cx="1606" cy="146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4968" name="Rectangle 104"/>
            <p:cNvSpPr>
              <a:spLocks noChangeArrowheads="1"/>
            </p:cNvSpPr>
            <p:nvPr/>
          </p:nvSpPr>
          <p:spPr bwMode="auto">
            <a:xfrm>
              <a:off x="846" y="1043"/>
              <a:ext cx="93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F1AF00"/>
                </a:buClr>
                <a:buFontTx/>
                <a:buNone/>
              </a:pPr>
              <a:r>
                <a:rPr lang="en-US" b="1">
                  <a:solidFill>
                    <a:schemeClr val="bg2"/>
                  </a:solidFill>
                </a:rPr>
                <a:t>PBS/Torque</a:t>
              </a:r>
            </a:p>
          </p:txBody>
        </p:sp>
        <p:sp>
          <p:nvSpPr>
            <p:cNvPr id="164969" name="Rectangle 105"/>
            <p:cNvSpPr>
              <a:spLocks noChangeArrowheads="1"/>
            </p:cNvSpPr>
            <p:nvPr/>
          </p:nvSpPr>
          <p:spPr bwMode="auto">
            <a:xfrm>
              <a:off x="1106" y="755"/>
              <a:ext cx="38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F1AF00"/>
                </a:buClr>
                <a:buFontTx/>
                <a:buNone/>
              </a:pPr>
              <a:r>
                <a:rPr lang="en-US" b="1">
                  <a:solidFill>
                    <a:schemeClr val="bg2"/>
                  </a:solidFill>
                </a:rPr>
                <a:t>LSF</a:t>
              </a:r>
            </a:p>
          </p:txBody>
        </p:sp>
        <p:sp>
          <p:nvSpPr>
            <p:cNvPr id="164970" name="Rectangle 106"/>
            <p:cNvSpPr>
              <a:spLocks noChangeArrowheads="1"/>
            </p:cNvSpPr>
            <p:nvPr/>
          </p:nvSpPr>
          <p:spPr bwMode="auto">
            <a:xfrm>
              <a:off x="1015" y="1861"/>
              <a:ext cx="62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F1AF00"/>
                </a:buClr>
                <a:buFontTx/>
                <a:buNone/>
              </a:pPr>
              <a:r>
                <a:rPr lang="en-US" b="1">
                  <a:solidFill>
                    <a:schemeClr val="bg2"/>
                  </a:solidFill>
                </a:rPr>
                <a:t>Condor</a:t>
              </a:r>
            </a:p>
          </p:txBody>
        </p:sp>
        <p:sp>
          <p:nvSpPr>
            <p:cNvPr id="164971" name="Rectangle 107"/>
            <p:cNvSpPr>
              <a:spLocks noChangeArrowheads="1"/>
            </p:cNvSpPr>
            <p:nvPr/>
          </p:nvSpPr>
          <p:spPr bwMode="auto">
            <a:xfrm>
              <a:off x="811" y="1581"/>
              <a:ext cx="1002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F1AF00"/>
                </a:buClr>
                <a:buFontTx/>
                <a:buNone/>
              </a:pPr>
              <a:r>
                <a:rPr lang="en-US" b="1">
                  <a:solidFill>
                    <a:schemeClr val="bg2"/>
                  </a:solidFill>
                </a:rPr>
                <a:t>Load Leveler</a:t>
              </a:r>
            </a:p>
          </p:txBody>
        </p:sp>
        <p:sp>
          <p:nvSpPr>
            <p:cNvPr id="164973" name="Rectangle 109"/>
            <p:cNvSpPr>
              <a:spLocks noChangeArrowheads="1"/>
            </p:cNvSpPr>
            <p:nvPr/>
          </p:nvSpPr>
          <p:spPr bwMode="auto">
            <a:xfrm>
              <a:off x="683" y="1317"/>
              <a:ext cx="1242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Clr>
                  <a:srgbClr val="F1AF00"/>
                </a:buClr>
                <a:buFontTx/>
                <a:buNone/>
              </a:pPr>
              <a:r>
                <a:rPr lang="en-US" b="1">
                  <a:solidFill>
                    <a:schemeClr val="bg2"/>
                  </a:solidFill>
                </a:rPr>
                <a:t>Sun Grid Engine</a:t>
              </a:r>
            </a:p>
          </p:txBody>
        </p:sp>
      </p:grpSp>
      <p:sp>
        <p:nvSpPr>
          <p:cNvPr id="165033" name="Oval 169"/>
          <p:cNvSpPr>
            <a:spLocks noChangeArrowheads="1"/>
          </p:cNvSpPr>
          <p:nvPr/>
        </p:nvSpPr>
        <p:spPr bwMode="auto">
          <a:xfrm>
            <a:off x="2562225" y="2908300"/>
            <a:ext cx="1235075" cy="7604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GRAM</a:t>
            </a:r>
          </a:p>
          <a:p>
            <a:pPr algn="ctr">
              <a:buFontTx/>
              <a:buNone/>
            </a:pPr>
            <a:r>
              <a:rPr lang="en-GB"/>
              <a:t>v2</a:t>
            </a:r>
          </a:p>
        </p:txBody>
      </p:sp>
      <p:sp>
        <p:nvSpPr>
          <p:cNvPr id="165048" name="Oval 184"/>
          <p:cNvSpPr>
            <a:spLocks noChangeArrowheads="1"/>
          </p:cNvSpPr>
          <p:nvPr/>
        </p:nvSpPr>
        <p:spPr bwMode="auto">
          <a:xfrm>
            <a:off x="5635625" y="1676400"/>
            <a:ext cx="1400175" cy="9128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ARC</a:t>
            </a:r>
          </a:p>
        </p:txBody>
      </p:sp>
      <p:sp>
        <p:nvSpPr>
          <p:cNvPr id="165049" name="Oval 185"/>
          <p:cNvSpPr>
            <a:spLocks noChangeArrowheads="1"/>
          </p:cNvSpPr>
          <p:nvPr/>
        </p:nvSpPr>
        <p:spPr bwMode="auto">
          <a:xfrm>
            <a:off x="3235325" y="1397000"/>
            <a:ext cx="1501775" cy="10779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CREAM</a:t>
            </a:r>
          </a:p>
        </p:txBody>
      </p:sp>
      <p:sp>
        <p:nvSpPr>
          <p:cNvPr id="165051" name="Oval 187"/>
          <p:cNvSpPr>
            <a:spLocks noChangeArrowheads="1"/>
          </p:cNvSpPr>
          <p:nvPr/>
        </p:nvSpPr>
        <p:spPr bwMode="auto">
          <a:xfrm>
            <a:off x="5267325" y="4165600"/>
            <a:ext cx="1438275" cy="9890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 sz="1600" dirty="0"/>
              <a:t>NAREGI</a:t>
            </a:r>
          </a:p>
        </p:txBody>
      </p:sp>
      <p:sp>
        <p:nvSpPr>
          <p:cNvPr id="165062" name="Oval 198"/>
          <p:cNvSpPr>
            <a:spLocks noChangeArrowheads="1"/>
          </p:cNvSpPr>
          <p:nvPr/>
        </p:nvSpPr>
        <p:spPr bwMode="auto">
          <a:xfrm>
            <a:off x="6169025" y="3124200"/>
            <a:ext cx="1438275" cy="9890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Unicore</a:t>
            </a:r>
          </a:p>
        </p:txBody>
      </p:sp>
      <p:sp>
        <p:nvSpPr>
          <p:cNvPr id="165064" name="Oval 200"/>
          <p:cNvSpPr>
            <a:spLocks noChangeArrowheads="1"/>
          </p:cNvSpPr>
          <p:nvPr/>
        </p:nvSpPr>
        <p:spPr bwMode="auto">
          <a:xfrm>
            <a:off x="1584325" y="3390900"/>
            <a:ext cx="1438275" cy="9890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 dirty="0"/>
              <a:t>OSG</a:t>
            </a:r>
          </a:p>
        </p:txBody>
      </p:sp>
      <p:sp>
        <p:nvSpPr>
          <p:cNvPr id="165065" name="Oval 201"/>
          <p:cNvSpPr>
            <a:spLocks noChangeArrowheads="1"/>
          </p:cNvSpPr>
          <p:nvPr/>
        </p:nvSpPr>
        <p:spPr bwMode="auto">
          <a:xfrm>
            <a:off x="3311525" y="4076700"/>
            <a:ext cx="1235075" cy="7604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19216"/>
                  <a:invGamma/>
                </a:schemeClr>
              </a:gs>
              <a:gs pos="100000">
                <a:schemeClr val="bg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GRAM</a:t>
            </a:r>
          </a:p>
          <a:p>
            <a:pPr algn="ctr">
              <a:buFontTx/>
              <a:buNone/>
            </a:pPr>
            <a:r>
              <a:rPr lang="en-GB"/>
              <a:t>v4</a:t>
            </a:r>
          </a:p>
        </p:txBody>
      </p:sp>
      <p:sp>
        <p:nvSpPr>
          <p:cNvPr id="165066" name="Oval 202"/>
          <p:cNvSpPr>
            <a:spLocks noChangeArrowheads="1"/>
          </p:cNvSpPr>
          <p:nvPr/>
        </p:nvSpPr>
        <p:spPr bwMode="auto">
          <a:xfrm>
            <a:off x="6931025" y="1308100"/>
            <a:ext cx="1628775" cy="11668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 sz="1600" dirty="0" err="1"/>
              <a:t>Nordugrid</a:t>
            </a:r>
            <a:endParaRPr lang="en-GB" sz="1600" dirty="0"/>
          </a:p>
        </p:txBody>
      </p:sp>
      <p:sp>
        <p:nvSpPr>
          <p:cNvPr id="165067" name="Oval 203"/>
          <p:cNvSpPr>
            <a:spLocks noChangeArrowheads="1"/>
          </p:cNvSpPr>
          <p:nvPr/>
        </p:nvSpPr>
        <p:spPr bwMode="auto">
          <a:xfrm>
            <a:off x="6410325" y="4648200"/>
            <a:ext cx="1438275" cy="9890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Naregi</a:t>
            </a:r>
          </a:p>
        </p:txBody>
      </p:sp>
      <p:sp>
        <p:nvSpPr>
          <p:cNvPr id="165069" name="Oval 205"/>
          <p:cNvSpPr>
            <a:spLocks noChangeArrowheads="1"/>
          </p:cNvSpPr>
          <p:nvPr/>
        </p:nvSpPr>
        <p:spPr bwMode="auto">
          <a:xfrm>
            <a:off x="7400925" y="3479800"/>
            <a:ext cx="1438275" cy="9890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DEISA</a:t>
            </a:r>
          </a:p>
        </p:txBody>
      </p:sp>
      <p:sp>
        <p:nvSpPr>
          <p:cNvPr id="165072" name="Oval 208"/>
          <p:cNvSpPr>
            <a:spLocks noChangeArrowheads="1"/>
          </p:cNvSpPr>
          <p:nvPr/>
        </p:nvSpPr>
        <p:spPr bwMode="auto">
          <a:xfrm>
            <a:off x="1927225" y="1892300"/>
            <a:ext cx="1628775" cy="11668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EGEE</a:t>
            </a:r>
          </a:p>
        </p:txBody>
      </p:sp>
      <p:sp>
        <p:nvSpPr>
          <p:cNvPr id="165063" name="Oval 199"/>
          <p:cNvSpPr>
            <a:spLocks noChangeArrowheads="1"/>
          </p:cNvSpPr>
          <p:nvPr/>
        </p:nvSpPr>
        <p:spPr bwMode="auto">
          <a:xfrm>
            <a:off x="2193925" y="4495800"/>
            <a:ext cx="1438275" cy="989013"/>
          </a:xfrm>
          <a:prstGeom prst="ellipse">
            <a:avLst/>
          </a:prstGeom>
          <a:gradFill rotWithShape="1">
            <a:gsLst>
              <a:gs pos="0">
                <a:srgbClr val="982E2E">
                  <a:gamma/>
                  <a:tint val="19216"/>
                  <a:invGamma/>
                </a:srgbClr>
              </a:gs>
              <a:gs pos="100000">
                <a:srgbClr val="982E2E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GB"/>
              <a:t>Teragrid</a:t>
            </a: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Markus Schulz, CERN, IT Department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590800" y="6172200"/>
            <a:ext cx="436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number of batch systems and </a:t>
            </a:r>
            <a:r>
              <a:rPr lang="en-US" dirty="0" err="1" smtClean="0"/>
              <a:t>CEs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Interoperability models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19500" y="3733801"/>
            <a:ext cx="5067300" cy="2605519"/>
            <a:chOff x="0" y="3848100"/>
            <a:chExt cx="5067300" cy="2605088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0" y="3848100"/>
              <a:ext cx="5067300" cy="2587076"/>
            </a:xfrm>
            <a:prstGeom prst="rect">
              <a:avLst/>
            </a:prstGeom>
            <a:solidFill>
              <a:srgbClr val="FFF7CA"/>
            </a:solidFill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r>
                <a:rPr lang="en-US" b="1" i="1" dirty="0"/>
                <a:t>Adaptors </a:t>
              </a:r>
              <a:r>
                <a:rPr lang="en-US" b="1" i="1" dirty="0" smtClean="0"/>
                <a:t>and</a:t>
              </a:r>
            </a:p>
            <a:p>
              <a:pPr>
                <a:buFontTx/>
                <a:buNone/>
              </a:pPr>
              <a:r>
                <a:rPr lang="en-US" b="1" i="1" dirty="0" smtClean="0"/>
                <a:t> </a:t>
              </a:r>
              <a:r>
                <a:rPr lang="en-US" b="1" i="1" dirty="0"/>
                <a:t>Translators</a:t>
              </a:r>
            </a:p>
          </p:txBody>
        </p:sp>
        <p:grpSp>
          <p:nvGrpSpPr>
            <p:cNvPr id="3" name="Group 64"/>
            <p:cNvGrpSpPr>
              <a:grpSpLocks/>
            </p:cNvGrpSpPr>
            <p:nvPr/>
          </p:nvGrpSpPr>
          <p:grpSpPr bwMode="auto">
            <a:xfrm>
              <a:off x="0" y="3962400"/>
              <a:ext cx="4862512" cy="2490788"/>
              <a:chOff x="0" y="3962400"/>
              <a:chExt cx="4862512" cy="2490788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3962400" y="3965575"/>
                <a:ext cx="900112" cy="900113"/>
                <a:chOff x="3694" y="1729"/>
                <a:chExt cx="567" cy="567"/>
              </a:xfrm>
            </p:grpSpPr>
            <p:pic>
              <p:nvPicPr>
                <p:cNvPr id="9280" name="Picture 7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81" name="Picture 8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3962400" y="5553075"/>
                <a:ext cx="900112" cy="900113"/>
                <a:chOff x="3694" y="1729"/>
                <a:chExt cx="567" cy="567"/>
              </a:xfrm>
            </p:grpSpPr>
            <p:pic>
              <p:nvPicPr>
                <p:cNvPr id="9278" name="Picture 11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79" name="Picture 12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9269" name="Rectangle 23"/>
              <p:cNvSpPr>
                <a:spLocks noChangeArrowheads="1"/>
              </p:cNvSpPr>
              <p:nvPr/>
            </p:nvSpPr>
            <p:spPr bwMode="auto">
              <a:xfrm rot="-5400000">
                <a:off x="3246438" y="4259262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9DECFF"/>
                  </a:gs>
                  <a:gs pos="50000">
                    <a:srgbClr val="DAF8FF"/>
                  </a:gs>
                  <a:gs pos="100000">
                    <a:srgbClr val="9DECFF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70" name="Rectangle 24"/>
              <p:cNvSpPr>
                <a:spLocks noChangeArrowheads="1"/>
              </p:cNvSpPr>
              <p:nvPr/>
            </p:nvSpPr>
            <p:spPr bwMode="auto">
              <a:xfrm rot="-5400000">
                <a:off x="3259138" y="5846762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71" name="Rectangle 27"/>
              <p:cNvSpPr>
                <a:spLocks noChangeArrowheads="1"/>
              </p:cNvSpPr>
              <p:nvPr/>
            </p:nvSpPr>
            <p:spPr bwMode="auto">
              <a:xfrm rot="-5400000">
                <a:off x="1149350" y="5094287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DAB2DA"/>
                  </a:gs>
                  <a:gs pos="50000">
                    <a:srgbClr val="ECD8EC"/>
                  </a:gs>
                  <a:gs pos="100000">
                    <a:srgbClr val="DAB2DA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r>
                  <a:rPr lang="en-US" b="1">
                    <a:solidFill>
                      <a:schemeClr val="accent1"/>
                    </a:solidFill>
                  </a:rPr>
                  <a:t>API</a:t>
                </a:r>
              </a:p>
            </p:txBody>
          </p:sp>
          <p:sp>
            <p:nvSpPr>
              <p:cNvPr id="9272" name="Rectangle 29"/>
              <p:cNvSpPr>
                <a:spLocks noChangeArrowheads="1"/>
              </p:cNvSpPr>
              <p:nvPr/>
            </p:nvSpPr>
            <p:spPr bwMode="auto">
              <a:xfrm rot="-5400000">
                <a:off x="1489075" y="4627562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9DECFF"/>
                  </a:gs>
                  <a:gs pos="50000">
                    <a:srgbClr val="DAF8FF"/>
                  </a:gs>
                  <a:gs pos="100000">
                    <a:srgbClr val="9DECFF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r>
                  <a:rPr lang="en-US" b="1">
                    <a:solidFill>
                      <a:schemeClr val="accent1"/>
                    </a:solidFill>
                  </a:rPr>
                  <a:t>Plugin</a:t>
                </a:r>
              </a:p>
            </p:txBody>
          </p:sp>
          <p:sp>
            <p:nvSpPr>
              <p:cNvPr id="9273" name="Rectangle 30"/>
              <p:cNvSpPr>
                <a:spLocks noChangeArrowheads="1"/>
              </p:cNvSpPr>
              <p:nvPr/>
            </p:nvSpPr>
            <p:spPr bwMode="auto">
              <a:xfrm rot="-5400000">
                <a:off x="1476375" y="5554662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r>
                  <a:rPr lang="en-US" b="1">
                    <a:solidFill>
                      <a:schemeClr val="accent1"/>
                    </a:solidFill>
                  </a:rPr>
                  <a:t>Plugin</a:t>
                </a:r>
              </a:p>
            </p:txBody>
          </p:sp>
          <p:pic>
            <p:nvPicPr>
              <p:cNvPr id="9274" name="Picture 33" descr="MCj04339440000[1]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4797425"/>
                <a:ext cx="901700" cy="90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275" name="AutoShape 34"/>
              <p:cNvCxnSpPr>
                <a:cxnSpLocks noChangeShapeType="1"/>
                <a:endCxn id="9271" idx="0"/>
              </p:cNvCxnSpPr>
              <p:nvPr/>
            </p:nvCxnSpPr>
            <p:spPr bwMode="auto">
              <a:xfrm>
                <a:off x="901700" y="5248275"/>
                <a:ext cx="546100" cy="0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9276" name="AutoShape 35"/>
              <p:cNvCxnSpPr>
                <a:cxnSpLocks noChangeShapeType="1"/>
                <a:stCxn id="9272" idx="2"/>
                <a:endCxn id="9269" idx="0"/>
              </p:cNvCxnSpPr>
              <p:nvPr/>
            </p:nvCxnSpPr>
            <p:spPr bwMode="auto">
              <a:xfrm flipV="1">
                <a:off x="2089151" y="4410869"/>
                <a:ext cx="1454150" cy="368300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9277" name="AutoShape 36"/>
              <p:cNvCxnSpPr>
                <a:cxnSpLocks noChangeShapeType="1"/>
                <a:stCxn id="9273" idx="2"/>
                <a:endCxn id="9270" idx="0"/>
              </p:cNvCxnSpPr>
              <p:nvPr/>
            </p:nvCxnSpPr>
            <p:spPr bwMode="auto">
              <a:xfrm>
                <a:off x="2076451" y="5706269"/>
                <a:ext cx="1479550" cy="292100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</p:grp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90500" y="1028700"/>
            <a:ext cx="3238500" cy="2365375"/>
            <a:chOff x="5067300" y="3615795"/>
            <a:chExt cx="3238501" cy="2365905"/>
          </a:xfrm>
        </p:grpSpPr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067300" y="3615795"/>
              <a:ext cx="3238500" cy="2365905"/>
            </a:xfrm>
            <a:prstGeom prst="rect">
              <a:avLst/>
            </a:prstGeom>
            <a:solidFill>
              <a:srgbClr val="FFF7CA"/>
            </a:solidFill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r>
                <a:rPr lang="en-US" b="1" i="1" dirty="0"/>
                <a:t>User </a:t>
              </a:r>
              <a:r>
                <a:rPr lang="en-US" b="1" i="1" dirty="0" smtClean="0"/>
                <a:t>driven</a:t>
              </a:r>
            </a:p>
            <a:p>
              <a:pPr>
                <a:buFontTx/>
                <a:buNone/>
              </a:pPr>
              <a:r>
                <a:rPr lang="en-US" b="1" i="1" dirty="0" smtClean="0"/>
                <a:t> </a:t>
              </a:r>
              <a:r>
                <a:rPr lang="en-US" b="1" i="1" dirty="0"/>
                <a:t>parallel </a:t>
              </a:r>
              <a:r>
                <a:rPr lang="en-US" b="1" i="1" dirty="0" err="1"/>
                <a:t>infr</a:t>
              </a:r>
              <a:r>
                <a:rPr lang="en-US" b="1" i="1" dirty="0"/>
                <a:t>.</a:t>
              </a:r>
            </a:p>
          </p:txBody>
        </p:sp>
        <p:grpSp>
          <p:nvGrpSpPr>
            <p:cNvPr id="8" name="Group 70"/>
            <p:cNvGrpSpPr>
              <a:grpSpLocks/>
            </p:cNvGrpSpPr>
            <p:nvPr/>
          </p:nvGrpSpPr>
          <p:grpSpPr bwMode="auto">
            <a:xfrm>
              <a:off x="5080000" y="3661103"/>
              <a:ext cx="3225801" cy="1992313"/>
              <a:chOff x="5918200" y="4114800"/>
              <a:chExt cx="3225801" cy="1992313"/>
            </a:xfrm>
          </p:grpSpPr>
          <p:pic>
            <p:nvPicPr>
              <p:cNvPr id="9254" name="Picture 59" descr="MCj04339440000[1]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918200" y="4657725"/>
                <a:ext cx="901700" cy="90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9" name="Group 60"/>
              <p:cNvGrpSpPr>
                <a:grpSpLocks/>
              </p:cNvGrpSpPr>
              <p:nvPr/>
            </p:nvGrpSpPr>
            <p:grpSpPr bwMode="auto">
              <a:xfrm>
                <a:off x="8243888" y="4114800"/>
                <a:ext cx="900113" cy="900113"/>
                <a:chOff x="3694" y="1729"/>
                <a:chExt cx="567" cy="567"/>
              </a:xfrm>
            </p:grpSpPr>
            <p:pic>
              <p:nvPicPr>
                <p:cNvPr id="9263" name="Picture 61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64" name="Picture 62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63"/>
              <p:cNvGrpSpPr>
                <a:grpSpLocks/>
              </p:cNvGrpSpPr>
              <p:nvPr/>
            </p:nvGrpSpPr>
            <p:grpSpPr bwMode="auto">
              <a:xfrm>
                <a:off x="8215313" y="5207000"/>
                <a:ext cx="900113" cy="900113"/>
                <a:chOff x="3694" y="1729"/>
                <a:chExt cx="567" cy="567"/>
              </a:xfrm>
            </p:grpSpPr>
            <p:pic>
              <p:nvPicPr>
                <p:cNvPr id="9261" name="Picture 64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62" name="Picture 65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9257" name="AutoShape 66"/>
              <p:cNvCxnSpPr>
                <a:cxnSpLocks noChangeShapeType="1"/>
                <a:endCxn id="9259" idx="0"/>
              </p:cNvCxnSpPr>
              <p:nvPr/>
            </p:nvCxnSpPr>
            <p:spPr bwMode="auto">
              <a:xfrm flipV="1">
                <a:off x="6858000" y="4593432"/>
                <a:ext cx="990600" cy="511968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9258" name="AutoShape 67"/>
              <p:cNvCxnSpPr>
                <a:cxnSpLocks noChangeShapeType="1"/>
                <a:endCxn id="9260" idx="0"/>
              </p:cNvCxnSpPr>
              <p:nvPr/>
            </p:nvCxnSpPr>
            <p:spPr bwMode="auto">
              <a:xfrm>
                <a:off x="6858000" y="5105400"/>
                <a:ext cx="977900" cy="504032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9259" name="Rectangle 68"/>
              <p:cNvSpPr>
                <a:spLocks noChangeArrowheads="1"/>
              </p:cNvSpPr>
              <p:nvPr/>
            </p:nvSpPr>
            <p:spPr bwMode="auto">
              <a:xfrm rot="-5400000">
                <a:off x="7551737" y="4441825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9DECFF"/>
                  </a:gs>
                  <a:gs pos="50000">
                    <a:srgbClr val="DAF8FF"/>
                  </a:gs>
                  <a:gs pos="100000">
                    <a:srgbClr val="9DECFF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60" name="Rectangle 69"/>
              <p:cNvSpPr>
                <a:spLocks noChangeArrowheads="1"/>
              </p:cNvSpPr>
              <p:nvPr/>
            </p:nvSpPr>
            <p:spPr bwMode="auto">
              <a:xfrm rot="-5400000">
                <a:off x="7539037" y="5457825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1" name="Group 67"/>
          <p:cNvGrpSpPr>
            <a:grpSpLocks/>
          </p:cNvGrpSpPr>
          <p:nvPr/>
        </p:nvGrpSpPr>
        <p:grpSpPr bwMode="auto">
          <a:xfrm>
            <a:off x="228600" y="3733801"/>
            <a:ext cx="2933700" cy="2587504"/>
            <a:chOff x="228600" y="3733800"/>
            <a:chExt cx="2933700" cy="2587076"/>
          </a:xfrm>
        </p:grpSpPr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228600" y="3733800"/>
              <a:ext cx="2933700" cy="2587076"/>
            </a:xfrm>
            <a:prstGeom prst="rect">
              <a:avLst/>
            </a:prstGeom>
            <a:solidFill>
              <a:srgbClr val="FFF7CA"/>
            </a:solidFill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endParaRPr lang="en-US" b="1" i="1" dirty="0"/>
            </a:p>
            <a:p>
              <a:pPr>
                <a:buFontTx/>
                <a:buNone/>
              </a:pPr>
              <a:r>
                <a:rPr lang="en-US" b="1" i="1" dirty="0"/>
                <a:t>Site </a:t>
              </a:r>
              <a:r>
                <a:rPr lang="en-US" b="1" i="1" dirty="0" smtClean="0"/>
                <a:t>driven</a:t>
              </a:r>
            </a:p>
            <a:p>
              <a:pPr>
                <a:buFontTx/>
                <a:buNone/>
              </a:pPr>
              <a:r>
                <a:rPr lang="en-US" b="1" i="1" dirty="0" smtClean="0"/>
                <a:t> </a:t>
              </a:r>
              <a:r>
                <a:rPr lang="en-US" b="1" i="1" dirty="0"/>
                <a:t>parallel </a:t>
              </a:r>
              <a:r>
                <a:rPr lang="en-US" b="1" i="1" dirty="0" err="1"/>
                <a:t>infr</a:t>
              </a:r>
              <a:r>
                <a:rPr lang="en-US" b="1" i="1" dirty="0"/>
                <a:t>.</a:t>
              </a:r>
            </a:p>
          </p:txBody>
        </p:sp>
        <p:grpSp>
          <p:nvGrpSpPr>
            <p:cNvPr id="12" name="Group 66"/>
            <p:cNvGrpSpPr>
              <a:grpSpLocks/>
            </p:cNvGrpSpPr>
            <p:nvPr/>
          </p:nvGrpSpPr>
          <p:grpSpPr bwMode="auto">
            <a:xfrm>
              <a:off x="228600" y="3771900"/>
              <a:ext cx="2933700" cy="2316163"/>
              <a:chOff x="228600" y="3771900"/>
              <a:chExt cx="2933700" cy="2316163"/>
            </a:xfrm>
          </p:grpSpPr>
          <p:pic>
            <p:nvPicPr>
              <p:cNvPr id="9243" name="Picture 5" descr="MCj04339430000[1]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28600" y="3771900"/>
                <a:ext cx="915987" cy="915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3" name="Group 12"/>
              <p:cNvGrpSpPr>
                <a:grpSpLocks/>
              </p:cNvGrpSpPr>
              <p:nvPr/>
            </p:nvGrpSpPr>
            <p:grpSpPr bwMode="auto">
              <a:xfrm>
                <a:off x="2262188" y="5187950"/>
                <a:ext cx="900112" cy="900113"/>
                <a:chOff x="3694" y="1729"/>
                <a:chExt cx="567" cy="567"/>
              </a:xfrm>
            </p:grpSpPr>
            <p:pic>
              <p:nvPicPr>
                <p:cNvPr id="9250" name="Picture 13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51" name="Picture 14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9245" name="Picture 15" descr="MCj04339440000[1]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4800" y="4876610"/>
                <a:ext cx="901700" cy="90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246" name="AutoShape 18"/>
              <p:cNvCxnSpPr>
                <a:cxnSpLocks noChangeShapeType="1"/>
                <a:endCxn id="9249" idx="0"/>
              </p:cNvCxnSpPr>
              <p:nvPr/>
            </p:nvCxnSpPr>
            <p:spPr bwMode="auto">
              <a:xfrm>
                <a:off x="1176338" y="4222750"/>
                <a:ext cx="1506537" cy="503238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9247" name="AutoShape 19"/>
              <p:cNvCxnSpPr>
                <a:cxnSpLocks noChangeShapeType="1"/>
                <a:endCxn id="9248" idx="0"/>
              </p:cNvCxnSpPr>
              <p:nvPr/>
            </p:nvCxnSpPr>
            <p:spPr bwMode="auto">
              <a:xfrm>
                <a:off x="1196975" y="5627688"/>
                <a:ext cx="661988" cy="1587"/>
              </a:xfrm>
              <a:prstGeom prst="bentConnector3">
                <a:avLst>
                  <a:gd name="adj1" fmla="val 4988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sp>
            <p:nvSpPr>
              <p:cNvPr id="9248" name="Rectangle 21"/>
              <p:cNvSpPr>
                <a:spLocks noChangeArrowheads="1"/>
              </p:cNvSpPr>
              <p:nvPr/>
            </p:nvSpPr>
            <p:spPr bwMode="auto">
              <a:xfrm rot="-5400000">
                <a:off x="1560513" y="5475287"/>
                <a:ext cx="896938" cy="303213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49" name="Rectangle 22"/>
              <p:cNvSpPr>
                <a:spLocks noChangeArrowheads="1"/>
              </p:cNvSpPr>
              <p:nvPr/>
            </p:nvSpPr>
            <p:spPr bwMode="auto">
              <a:xfrm>
                <a:off x="2233613" y="4725988"/>
                <a:ext cx="896937" cy="303212"/>
              </a:xfrm>
              <a:prstGeom prst="rect">
                <a:avLst/>
              </a:prstGeom>
              <a:gradFill rotWithShape="1">
                <a:gsLst>
                  <a:gs pos="0">
                    <a:srgbClr val="9DECFF"/>
                  </a:gs>
                  <a:gs pos="50000">
                    <a:srgbClr val="DAF8FF"/>
                  </a:gs>
                  <a:gs pos="100000">
                    <a:srgbClr val="9DECFF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</p:grpSp>
      </p:grpSp>
      <p:grpSp>
        <p:nvGrpSpPr>
          <p:cNvPr id="14" name="Group 49"/>
          <p:cNvGrpSpPr>
            <a:grpSpLocks/>
          </p:cNvGrpSpPr>
          <p:nvPr/>
        </p:nvGrpSpPr>
        <p:grpSpPr bwMode="auto">
          <a:xfrm>
            <a:off x="3848100" y="876300"/>
            <a:ext cx="5067300" cy="2698750"/>
            <a:chOff x="114300" y="838200"/>
            <a:chExt cx="5067300" cy="2698304"/>
          </a:xfrm>
        </p:grpSpPr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114300" y="838200"/>
              <a:ext cx="5067300" cy="2698304"/>
            </a:xfrm>
            <a:prstGeom prst="rect">
              <a:avLst/>
            </a:prstGeom>
            <a:solidFill>
              <a:srgbClr val="FFF7CA"/>
            </a:solidFill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endParaRPr lang="en-US" b="1" i="1"/>
            </a:p>
            <a:p>
              <a:pPr>
                <a:buFontTx/>
                <a:buNone/>
              </a:pPr>
              <a:r>
                <a:rPr lang="en-US" b="1" i="1"/>
                <a:t>Gateways</a:t>
              </a:r>
            </a:p>
          </p:txBody>
        </p:sp>
        <p:grpSp>
          <p:nvGrpSpPr>
            <p:cNvPr id="15" name="Group 65"/>
            <p:cNvGrpSpPr>
              <a:grpSpLocks/>
            </p:cNvGrpSpPr>
            <p:nvPr/>
          </p:nvGrpSpPr>
          <p:grpSpPr bwMode="auto">
            <a:xfrm>
              <a:off x="152400" y="914400"/>
              <a:ext cx="4930775" cy="2462213"/>
              <a:chOff x="114300" y="1066800"/>
              <a:chExt cx="4930775" cy="2462213"/>
            </a:xfrm>
          </p:grpSpPr>
          <p:pic>
            <p:nvPicPr>
              <p:cNvPr id="9227" name="Picture 5" descr="MCj04339440000[1]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14300" y="1952625"/>
                <a:ext cx="901700" cy="9017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9228" name="AutoShape 14"/>
              <p:cNvCxnSpPr>
                <a:cxnSpLocks noChangeShapeType="1"/>
              </p:cNvCxnSpPr>
              <p:nvPr/>
            </p:nvCxnSpPr>
            <p:spPr bwMode="auto">
              <a:xfrm flipV="1">
                <a:off x="990600" y="1847852"/>
                <a:ext cx="1144587" cy="552448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cxnSp>
            <p:nvCxnSpPr>
              <p:cNvPr id="9229" name="AutoShape 15"/>
              <p:cNvCxnSpPr>
                <a:cxnSpLocks noChangeShapeType="1"/>
                <a:endCxn id="9235" idx="0"/>
              </p:cNvCxnSpPr>
              <p:nvPr/>
            </p:nvCxnSpPr>
            <p:spPr bwMode="auto">
              <a:xfrm>
                <a:off x="990600" y="2400300"/>
                <a:ext cx="1143000" cy="677069"/>
              </a:xfrm>
              <a:prstGeom prst="bentConnector3">
                <a:avLst>
                  <a:gd name="adj1" fmla="val 50000"/>
                </a:avLst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</p:cxnSp>
          <p:grpSp>
            <p:nvGrpSpPr>
              <p:cNvPr id="16" name="Group 16"/>
              <p:cNvGrpSpPr>
                <a:grpSpLocks/>
              </p:cNvGrpSpPr>
              <p:nvPr/>
            </p:nvGrpSpPr>
            <p:grpSpPr bwMode="auto">
              <a:xfrm>
                <a:off x="4144962" y="1270000"/>
                <a:ext cx="900113" cy="900113"/>
                <a:chOff x="3694" y="1729"/>
                <a:chExt cx="567" cy="567"/>
              </a:xfrm>
            </p:grpSpPr>
            <p:pic>
              <p:nvPicPr>
                <p:cNvPr id="9239" name="Picture 17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40" name="Picture 18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9231" name="AutoShape 21"/>
              <p:cNvCxnSpPr>
                <a:cxnSpLocks noChangeShapeType="1"/>
                <a:endCxn id="9234" idx="0"/>
              </p:cNvCxnSpPr>
              <p:nvPr/>
            </p:nvCxnSpPr>
            <p:spPr bwMode="auto">
              <a:xfrm flipV="1">
                <a:off x="3233737" y="1718469"/>
                <a:ext cx="538163" cy="3175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2228850" y="1066787"/>
                <a:ext cx="1004888" cy="130947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tint val="38039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r>
                  <a:rPr lang="en-US">
                    <a:solidFill>
                      <a:schemeClr val="accent1"/>
                    </a:solidFill>
                  </a:rPr>
                  <a:t>Gateway</a:t>
                </a:r>
              </a:p>
            </p:txBody>
          </p:sp>
          <p:grpSp>
            <p:nvGrpSpPr>
              <p:cNvPr id="17" name="Group 28"/>
              <p:cNvGrpSpPr>
                <a:grpSpLocks/>
              </p:cNvGrpSpPr>
              <p:nvPr/>
            </p:nvGrpSpPr>
            <p:grpSpPr bwMode="auto">
              <a:xfrm>
                <a:off x="2570162" y="2628900"/>
                <a:ext cx="900113" cy="900113"/>
                <a:chOff x="3694" y="1729"/>
                <a:chExt cx="567" cy="567"/>
              </a:xfrm>
            </p:grpSpPr>
            <p:pic>
              <p:nvPicPr>
                <p:cNvPr id="9237" name="Picture 29" descr="MCj04316370000[1]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3694" y="1729"/>
                  <a:ext cx="567" cy="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238" name="Picture 30" descr="Image3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6" y="1911"/>
                  <a:ext cx="208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9234" name="Rectangle 31"/>
              <p:cNvSpPr>
                <a:spLocks noChangeArrowheads="1"/>
              </p:cNvSpPr>
              <p:nvPr/>
            </p:nvSpPr>
            <p:spPr bwMode="auto">
              <a:xfrm rot="-5400000">
                <a:off x="3475037" y="1566863"/>
                <a:ext cx="896938" cy="303212"/>
              </a:xfrm>
              <a:prstGeom prst="rect">
                <a:avLst/>
              </a:prstGeom>
              <a:gradFill rotWithShape="1">
                <a:gsLst>
                  <a:gs pos="0">
                    <a:srgbClr val="9DECFF"/>
                  </a:gs>
                  <a:gs pos="50000">
                    <a:srgbClr val="DAF8FF"/>
                  </a:gs>
                  <a:gs pos="100000">
                    <a:srgbClr val="9DECFF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35" name="Rectangle 32"/>
              <p:cNvSpPr>
                <a:spLocks noChangeArrowheads="1"/>
              </p:cNvSpPr>
              <p:nvPr/>
            </p:nvSpPr>
            <p:spPr bwMode="auto">
              <a:xfrm rot="-5400000">
                <a:off x="1836737" y="2925763"/>
                <a:ext cx="896938" cy="303212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36" name="Rectangle 33"/>
              <p:cNvSpPr>
                <a:spLocks noChangeArrowheads="1"/>
              </p:cNvSpPr>
              <p:nvPr/>
            </p:nvSpPr>
            <p:spPr bwMode="auto">
              <a:xfrm rot="-5400000">
                <a:off x="1836737" y="1693863"/>
                <a:ext cx="896938" cy="303212"/>
              </a:xfrm>
              <a:prstGeom prst="rect">
                <a:avLst/>
              </a:prstGeom>
              <a:gradFill rotWithShape="1">
                <a:gsLst>
                  <a:gs pos="0">
                    <a:srgbClr val="4AFC68"/>
                  </a:gs>
                  <a:gs pos="50000">
                    <a:srgbClr val="BAFEC6"/>
                  </a:gs>
                  <a:gs pos="100000">
                    <a:srgbClr val="4AFC68"/>
                  </a:gs>
                </a:gsLst>
                <a:lin ang="5400000" scaled="1"/>
              </a:gradFill>
              <a:ln w="25400">
                <a:noFill/>
                <a:miter lim="800000"/>
                <a:headEnd/>
                <a:tailEnd/>
              </a:ln>
            </p:spPr>
            <p:txBody>
              <a:bodyPr vert="eaVert" lIns="90000" tIns="46800" rIns="90000" bIns="46800" anchor="ctr">
                <a:prstTxWarp prst="textNoShape">
                  <a:avLst/>
                </a:prstTxWarp>
              </a:bodyPr>
              <a:lstStyle/>
              <a:p>
                <a:pPr algn="ctr">
                  <a:buFontTx/>
                  <a:buNone/>
                </a:pPr>
                <a:endParaRPr lang="en-US" b="1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64" name="Rectangle 63"/>
          <p:cNvSpPr/>
          <p:nvPr/>
        </p:nvSpPr>
        <p:spPr>
          <a:xfrm rot="1416536">
            <a:off x="723900" y="2743200"/>
            <a:ext cx="7696200" cy="1371600"/>
          </a:xfrm>
          <a:prstGeom prst="rect">
            <a:avLst/>
          </a:prstGeom>
          <a:solidFill>
            <a:schemeClr val="tx2">
              <a:alpha val="2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Long term Solution: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Common </a:t>
            </a:r>
            <a:r>
              <a:rPr lang="en-US" sz="3200" dirty="0" smtClean="0">
                <a:solidFill>
                  <a:srgbClr val="FF0000"/>
                </a:solidFill>
              </a:rPr>
              <a:t>Standards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Google Earth Demo</a:t>
            </a:r>
          </a:p>
        </p:txBody>
      </p:sp>
      <p:sp>
        <p:nvSpPr>
          <p:cNvPr id="217092" name="Rectangle 1028"/>
          <p:cNvSpPr>
            <a:spLocks noChangeArrowheads="1"/>
          </p:cNvSpPr>
          <p:nvPr/>
        </p:nvSpPr>
        <p:spPr bwMode="auto">
          <a:xfrm>
            <a:off x="0" y="812800"/>
            <a:ext cx="9144000" cy="5757863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7093" name="Picture 1029"/>
          <p:cNvPicPr>
            <a:picLocks noChangeAspect="1" noChangeArrowheads="1"/>
          </p:cNvPicPr>
          <p:nvPr/>
        </p:nvPicPr>
        <p:blipFill>
          <a:blip r:embed="rId3"/>
          <a:srcRect b="3755"/>
          <a:stretch>
            <a:fillRect/>
          </a:stretch>
        </p:blipFill>
        <p:spPr bwMode="auto">
          <a:xfrm>
            <a:off x="0" y="908050"/>
            <a:ext cx="37084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094" name="Picture 103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3675" y="3319463"/>
            <a:ext cx="356393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7095" name="Picture 103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00675" y="908050"/>
            <a:ext cx="3743325" cy="347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7096" name="Rectangle 1032"/>
          <p:cNvSpPr>
            <a:spLocks noChangeArrowheads="1"/>
          </p:cNvSpPr>
          <p:nvPr/>
        </p:nvSpPr>
        <p:spPr bwMode="auto">
          <a:xfrm>
            <a:off x="3271838" y="1085850"/>
            <a:ext cx="571500" cy="385763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7097" name="Rectangle 1033"/>
          <p:cNvSpPr>
            <a:spLocks noChangeArrowheads="1"/>
          </p:cNvSpPr>
          <p:nvPr/>
        </p:nvSpPr>
        <p:spPr bwMode="auto">
          <a:xfrm>
            <a:off x="8672513" y="1057275"/>
            <a:ext cx="471487" cy="42862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7098" name="Rectangle 1034"/>
          <p:cNvSpPr>
            <a:spLocks noChangeArrowheads="1"/>
          </p:cNvSpPr>
          <p:nvPr/>
        </p:nvSpPr>
        <p:spPr bwMode="auto">
          <a:xfrm>
            <a:off x="8629650" y="4114800"/>
            <a:ext cx="514350" cy="25717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7099" name="Rectangle 1035"/>
          <p:cNvSpPr>
            <a:spLocks noChangeArrowheads="1"/>
          </p:cNvSpPr>
          <p:nvPr/>
        </p:nvSpPr>
        <p:spPr bwMode="auto">
          <a:xfrm>
            <a:off x="5786438" y="6315075"/>
            <a:ext cx="614362" cy="200025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7100" name="Text Box 1036"/>
          <p:cNvSpPr txBox="1">
            <a:spLocks noChangeArrowheads="1"/>
          </p:cNvSpPr>
          <p:nvPr/>
        </p:nvSpPr>
        <p:spPr bwMode="auto">
          <a:xfrm>
            <a:off x="3914775" y="1093788"/>
            <a:ext cx="1209675" cy="2043112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EGEE</a:t>
            </a:r>
          </a:p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OSG</a:t>
            </a:r>
          </a:p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Naregi</a:t>
            </a:r>
          </a:p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Teragrid</a:t>
            </a:r>
          </a:p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Pragma</a:t>
            </a:r>
          </a:p>
          <a:p>
            <a:pPr algn="ctr">
              <a:buFontTx/>
              <a:buNone/>
            </a:pPr>
            <a:r>
              <a:rPr lang="en-GB">
                <a:solidFill>
                  <a:schemeClr val="hlink"/>
                </a:solidFill>
              </a:rPr>
              <a:t>Nordugrid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6554"/>
            <a:ext cx="6310322" cy="725446"/>
          </a:xfrm>
        </p:spPr>
        <p:txBody>
          <a:bodyPr/>
          <a:lstStyle/>
          <a:p>
            <a:r>
              <a:rPr lang="en-GB" sz="2400" dirty="0"/>
              <a:t>The</a:t>
            </a:r>
            <a:r>
              <a:rPr lang="en-GB" sz="2400" dirty="0" smtClean="0"/>
              <a:t> distributed EGEE/LCG  Operations Infrastructure</a:t>
            </a:r>
            <a:endParaRPr lang="en-GB" sz="2400" dirty="0"/>
          </a:p>
        </p:txBody>
      </p:sp>
      <p:sp>
        <p:nvSpPr>
          <p:cNvPr id="6147" name="Footer Placeholder 3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GB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12724" y="2314938"/>
            <a:ext cx="3719195" cy="2387600"/>
            <a:chOff x="145" y="618"/>
            <a:chExt cx="2076" cy="1504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effectLst/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145" y="618"/>
              <a:ext cx="2076" cy="1504"/>
              <a:chOff x="145" y="618"/>
              <a:chExt cx="2076" cy="1504"/>
            </a:xfrm>
            <a:grpFill/>
          </p:grpSpPr>
          <p:sp>
            <p:nvSpPr>
              <p:cNvPr id="173075" name="Rectangle 19"/>
              <p:cNvSpPr>
                <a:spLocks noChangeArrowheads="1"/>
              </p:cNvSpPr>
              <p:nvPr/>
            </p:nvSpPr>
            <p:spPr bwMode="auto">
              <a:xfrm>
                <a:off x="145" y="618"/>
                <a:ext cx="2076" cy="150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effectLst>
                <a:outerShdw dist="107763" dir="2700000" algn="ctr" rotWithShape="0">
                  <a:srgbClr val="DDDDDD"/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576" name="Rectangle 4"/>
              <p:cNvSpPr>
                <a:spLocks noChangeArrowheads="1"/>
              </p:cNvSpPr>
              <p:nvPr/>
            </p:nvSpPr>
            <p:spPr bwMode="auto">
              <a:xfrm>
                <a:off x="199" y="970"/>
                <a:ext cx="189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 anchor="ctr">
                <a:spAutoFit/>
              </a:bodyPr>
              <a:lstStyle/>
              <a:p>
                <a:pPr>
                  <a:defRPr/>
                </a:pPr>
                <a:r>
                  <a:rPr lang="en-GB" dirty="0"/>
                  <a:t>Production Service</a:t>
                </a:r>
              </a:p>
            </p:txBody>
          </p:sp>
          <p:sp>
            <p:nvSpPr>
              <p:cNvPr id="23577" name="Text Box 7"/>
              <p:cNvSpPr txBox="1">
                <a:spLocks noChangeArrowheads="1"/>
              </p:cNvSpPr>
              <p:nvPr/>
            </p:nvSpPr>
            <p:spPr bwMode="auto">
              <a:xfrm>
                <a:off x="206" y="1247"/>
                <a:ext cx="1892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defRPr/>
                </a:pPr>
                <a:r>
                  <a:rPr lang="en-GB" dirty="0"/>
                  <a:t>Pre-production service        </a:t>
                </a:r>
              </a:p>
            </p:txBody>
          </p:sp>
          <p:sp>
            <p:nvSpPr>
              <p:cNvPr id="23578" name="Text Box 8"/>
              <p:cNvSpPr txBox="1">
                <a:spLocks noChangeArrowheads="1"/>
              </p:cNvSpPr>
              <p:nvPr/>
            </p:nvSpPr>
            <p:spPr bwMode="auto">
              <a:xfrm>
                <a:off x="208" y="1526"/>
                <a:ext cx="1885" cy="234"/>
              </a:xfrm>
              <a:prstGeom prst="rect">
                <a:avLst/>
              </a:prstGeom>
              <a:grpFill/>
              <a:ln w="25400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lIns="90000" tIns="46800" rIns="90000" bIns="46800">
                <a:spAutoFit/>
              </a:bodyPr>
              <a:lstStyle/>
              <a:p>
                <a:pPr>
                  <a:defRPr/>
                </a:pPr>
                <a:r>
                  <a:rPr lang="en-GB" dirty="0"/>
                  <a:t>Certification test-beds (SA3)</a:t>
                </a:r>
              </a:p>
            </p:txBody>
          </p:sp>
        </p:grpSp>
        <p:sp>
          <p:nvSpPr>
            <p:cNvPr id="23574" name="Text Box 31"/>
            <p:cNvSpPr txBox="1">
              <a:spLocks noChangeArrowheads="1"/>
            </p:cNvSpPr>
            <p:nvPr/>
          </p:nvSpPr>
          <p:spPr bwMode="auto">
            <a:xfrm>
              <a:off x="339" y="683"/>
              <a:ext cx="143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b="1" u="sng" dirty="0">
                  <a:solidFill>
                    <a:schemeClr val="accent1"/>
                  </a:solidFill>
                </a:rPr>
                <a:t>Test-beds &amp; Services</a:t>
              </a:r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4167188" y="914400"/>
            <a:ext cx="4706937" cy="3790950"/>
            <a:chOff x="2625" y="576"/>
            <a:chExt cx="2965" cy="238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173076" name="Rectangle 20"/>
            <p:cNvSpPr>
              <a:spLocks noChangeArrowheads="1"/>
            </p:cNvSpPr>
            <p:nvPr/>
          </p:nvSpPr>
          <p:spPr bwMode="auto">
            <a:xfrm>
              <a:off x="2625" y="576"/>
              <a:ext cx="2965" cy="238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>
              <a:spAutoFit/>
            </a:bodyPr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568" name="Text Box 10"/>
            <p:cNvSpPr txBox="1">
              <a:spLocks noChangeArrowheads="1"/>
            </p:cNvSpPr>
            <p:nvPr/>
          </p:nvSpPr>
          <p:spPr bwMode="auto">
            <a:xfrm>
              <a:off x="2728" y="930"/>
              <a:ext cx="269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dirty="0"/>
                <a:t>Operations Coordination Centre             </a:t>
              </a:r>
            </a:p>
          </p:txBody>
        </p:sp>
        <p:sp>
          <p:nvSpPr>
            <p:cNvPr id="23569" name="Text Box 11"/>
            <p:cNvSpPr txBox="1">
              <a:spLocks noChangeArrowheads="1"/>
            </p:cNvSpPr>
            <p:nvPr/>
          </p:nvSpPr>
          <p:spPr bwMode="auto">
            <a:xfrm>
              <a:off x="2709" y="1250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dirty="0"/>
                <a:t>Regional Operations Centres                  </a:t>
              </a:r>
            </a:p>
          </p:txBody>
        </p:sp>
        <p:sp>
          <p:nvSpPr>
            <p:cNvPr id="23570" name="Text Box 12"/>
            <p:cNvSpPr txBox="1">
              <a:spLocks noChangeArrowheads="1"/>
            </p:cNvSpPr>
            <p:nvPr/>
          </p:nvSpPr>
          <p:spPr bwMode="auto">
            <a:xfrm>
              <a:off x="2709" y="1581"/>
              <a:ext cx="2716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dirty="0"/>
                <a:t>Global Grid User Support                        </a:t>
              </a:r>
            </a:p>
          </p:txBody>
        </p:sp>
        <p:sp>
          <p:nvSpPr>
            <p:cNvPr id="23571" name="Text Box 13"/>
            <p:cNvSpPr txBox="1">
              <a:spLocks noChangeArrowheads="1"/>
            </p:cNvSpPr>
            <p:nvPr/>
          </p:nvSpPr>
          <p:spPr bwMode="auto">
            <a:xfrm>
              <a:off x="2700" y="1924"/>
              <a:ext cx="2712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dirty="0"/>
                <a:t>EGEE Network Operations Centre (SA2) </a:t>
              </a:r>
            </a:p>
          </p:txBody>
        </p:sp>
        <p:sp>
          <p:nvSpPr>
            <p:cNvPr id="23572" name="Text Box 15"/>
            <p:cNvSpPr txBox="1">
              <a:spLocks noChangeArrowheads="1"/>
            </p:cNvSpPr>
            <p:nvPr/>
          </p:nvSpPr>
          <p:spPr bwMode="auto">
            <a:xfrm>
              <a:off x="2698" y="2257"/>
              <a:ext cx="2729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lIns="90000" tIns="46800" rIns="90000" bIns="46800">
              <a:spAutoFit/>
            </a:bodyPr>
            <a:lstStyle/>
            <a:p>
              <a:pPr>
                <a:defRPr/>
              </a:pPr>
              <a:r>
                <a:rPr lang="en-GB" dirty="0"/>
                <a:t>Operational Security Coordination Team </a:t>
              </a:r>
            </a:p>
          </p:txBody>
        </p:sp>
      </p:grpSp>
      <p:grpSp>
        <p:nvGrpSpPr>
          <p:cNvPr id="5" name="Group 57"/>
          <p:cNvGrpSpPr>
            <a:grpSpLocks/>
          </p:cNvGrpSpPr>
          <p:nvPr/>
        </p:nvGrpSpPr>
        <p:grpSpPr bwMode="auto">
          <a:xfrm>
            <a:off x="236538" y="4876800"/>
            <a:ext cx="8637587" cy="1473200"/>
            <a:chOff x="149" y="3072"/>
            <a:chExt cx="5441" cy="928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grpSpPr>
        <p:sp>
          <p:nvSpPr>
            <p:cNvPr id="173077" name="Rectangle 21"/>
            <p:cNvSpPr>
              <a:spLocks noChangeArrowheads="1"/>
            </p:cNvSpPr>
            <p:nvPr/>
          </p:nvSpPr>
          <p:spPr bwMode="auto">
            <a:xfrm>
              <a:off x="149" y="3072"/>
              <a:ext cx="5441" cy="928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DDDDDD"/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23562" name="Text Box 14"/>
            <p:cNvSpPr txBox="1">
              <a:spLocks noChangeArrowheads="1"/>
            </p:cNvSpPr>
            <p:nvPr/>
          </p:nvSpPr>
          <p:spPr bwMode="auto">
            <a:xfrm>
              <a:off x="3090" y="3703"/>
              <a:ext cx="236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>
                <a:defRPr/>
              </a:pPr>
              <a:r>
                <a:rPr lang="en-GB" dirty="0"/>
                <a:t>Operations Advisory Group (+NA4) </a:t>
              </a:r>
            </a:p>
          </p:txBody>
        </p:sp>
        <p:sp>
          <p:nvSpPr>
            <p:cNvPr id="23563" name="Text Box 16"/>
            <p:cNvSpPr txBox="1">
              <a:spLocks noChangeArrowheads="1"/>
            </p:cNvSpPr>
            <p:nvPr/>
          </p:nvSpPr>
          <p:spPr bwMode="auto">
            <a:xfrm>
              <a:off x="317" y="3340"/>
              <a:ext cx="2220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>
                <a:defRPr/>
              </a:pPr>
              <a:r>
                <a:rPr lang="en-GB" dirty="0"/>
                <a:t>Joint Security Policy Group                  </a:t>
              </a:r>
            </a:p>
          </p:txBody>
        </p:sp>
        <p:sp>
          <p:nvSpPr>
            <p:cNvPr id="23564" name="Text Box 17"/>
            <p:cNvSpPr txBox="1">
              <a:spLocks noChangeArrowheads="1"/>
            </p:cNvSpPr>
            <p:nvPr/>
          </p:nvSpPr>
          <p:spPr bwMode="auto">
            <a:xfrm>
              <a:off x="3100" y="3340"/>
              <a:ext cx="2351" cy="234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>
                <a:defRPr/>
              </a:pPr>
              <a:r>
                <a:rPr lang="en-GB" dirty="0" err="1"/>
                <a:t>EuGridPMA</a:t>
              </a:r>
              <a:r>
                <a:rPr lang="en-GB" dirty="0"/>
                <a:t> (&amp; IGTF)                         </a:t>
              </a:r>
            </a:p>
          </p:txBody>
        </p:sp>
        <p:sp>
          <p:nvSpPr>
            <p:cNvPr id="23565" name="Text Box 18"/>
            <p:cNvSpPr txBox="1">
              <a:spLocks noChangeArrowheads="1"/>
            </p:cNvSpPr>
            <p:nvPr/>
          </p:nvSpPr>
          <p:spPr bwMode="auto">
            <a:xfrm>
              <a:off x="305" y="3692"/>
              <a:ext cx="2239" cy="247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>
                <a:defRPr/>
              </a:pPr>
              <a:r>
                <a:rPr lang="en-GB" dirty="0"/>
                <a:t>Grid Security Vulnerability Group</a:t>
              </a:r>
            </a:p>
          </p:txBody>
        </p:sp>
        <p:sp>
          <p:nvSpPr>
            <p:cNvPr id="23566" name="Text Box 37"/>
            <p:cNvSpPr txBox="1">
              <a:spLocks noChangeArrowheads="1"/>
            </p:cNvSpPr>
            <p:nvPr/>
          </p:nvSpPr>
          <p:spPr bwMode="auto">
            <a:xfrm>
              <a:off x="1840" y="3077"/>
              <a:ext cx="1849" cy="231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90000" tIns="46800" rIns="90000" bIns="46800"/>
            <a:lstStyle/>
            <a:p>
              <a:pPr>
                <a:defRPr/>
              </a:pPr>
              <a:r>
                <a:rPr lang="en-GB" b="1" u="sng" dirty="0">
                  <a:solidFill>
                    <a:schemeClr val="accent1"/>
                  </a:solidFill>
                </a:rPr>
                <a:t>Security &amp; Policy Groups</a:t>
              </a:r>
            </a:p>
          </p:txBody>
        </p:sp>
      </p:grp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651333" y="964549"/>
            <a:ext cx="3734012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 b="1" u="sng">
                <a:solidFill>
                  <a:schemeClr val="accent1"/>
                </a:solidFill>
              </a:rPr>
              <a:t>Support Structures &amp; Processes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95319" y="4209325"/>
            <a:ext cx="3401470" cy="371513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/>
              <a:t>Training infrastructure (NA4)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265296" y="4152675"/>
            <a:ext cx="4330064" cy="371513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en-GB"/>
              <a:t>Training activities (NA3)</a:t>
            </a:r>
          </a:p>
        </p:txBody>
      </p:sp>
      <p:pic>
        <p:nvPicPr>
          <p:cNvPr id="29" name="Picture 28" descr="rtm_8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2697" y="856669"/>
            <a:ext cx="2416629" cy="140320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User Support</a:t>
            </a:r>
            <a:endParaRPr lang="en-GB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19201" y="914400"/>
            <a:ext cx="7543800" cy="2286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GGUS – now well established</a:t>
            </a:r>
            <a:endParaRPr lang="en-US" dirty="0" smtClean="0"/>
          </a:p>
          <a:p>
            <a:pPr lvl="1" eaLnBrk="1" hangingPunct="1"/>
            <a:r>
              <a:rPr lang="en-US" dirty="0" smtClean="0"/>
              <a:t>Grid wide distributed user support</a:t>
            </a:r>
          </a:p>
          <a:p>
            <a:pPr lvl="1" eaLnBrk="1" hangingPunct="1"/>
            <a:r>
              <a:rPr lang="en-US" dirty="0" smtClean="0"/>
              <a:t>Interfaced to regional support structures</a:t>
            </a:r>
            <a:endParaRPr 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667125" y="3114675"/>
            <a:ext cx="5476875" cy="3743325"/>
            <a:chOff x="3498850" y="2709726"/>
            <a:chExt cx="5476875" cy="3743325"/>
          </a:xfrm>
        </p:grpSpPr>
        <p:pic>
          <p:nvPicPr>
            <p:cNvPr id="1741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98850" y="2709726"/>
              <a:ext cx="5476875" cy="374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4234377" y="2813539"/>
              <a:ext cx="4065562" cy="636201"/>
              <a:chOff x="337626" y="4726745"/>
              <a:chExt cx="4065562" cy="636201"/>
            </a:xfrm>
          </p:grpSpPr>
          <p:sp>
            <p:nvSpPr>
              <p:cNvPr id="17417" name="Rectangle 9"/>
              <p:cNvSpPr>
                <a:spLocks noChangeArrowheads="1"/>
              </p:cNvSpPr>
              <p:nvPr/>
            </p:nvSpPr>
            <p:spPr bwMode="auto">
              <a:xfrm>
                <a:off x="337626" y="4726745"/>
                <a:ext cx="4065562" cy="636201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FCC66"/>
                  </a:buClr>
                </a:pPr>
                <a:r>
                  <a:rPr lang="en-US" sz="1600">
                    <a:solidFill>
                      <a:schemeClr val="accent1"/>
                    </a:solidFill>
                  </a:rPr>
                  <a:t>No. Tickets Processed</a:t>
                </a:r>
              </a:p>
              <a:p>
                <a:pPr>
                  <a:spcBef>
                    <a:spcPct val="20000"/>
                  </a:spcBef>
                  <a:buClr>
                    <a:srgbClr val="FFCC66"/>
                  </a:buClr>
                </a:pPr>
                <a:r>
                  <a:rPr lang="en-US" sz="1600">
                    <a:solidFill>
                      <a:schemeClr val="accent1"/>
                    </a:solidFill>
                  </a:rPr>
                  <a:t>    Operations      Network       User        All</a:t>
                </a:r>
                <a:endParaRPr lang="en-GB" sz="16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7418" name="Rectangle 10"/>
              <p:cNvSpPr>
                <a:spLocks noChangeArrowheads="1"/>
              </p:cNvSpPr>
              <p:nvPr/>
            </p:nvSpPr>
            <p:spPr bwMode="auto">
              <a:xfrm>
                <a:off x="422031" y="5120640"/>
                <a:ext cx="168812" cy="140677"/>
              </a:xfrm>
              <a:prstGeom prst="rect">
                <a:avLst/>
              </a:prstGeom>
              <a:solidFill>
                <a:srgbClr val="8181FF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17419" name="Rectangle 11"/>
              <p:cNvSpPr>
                <a:spLocks noChangeArrowheads="1"/>
              </p:cNvSpPr>
              <p:nvPr/>
            </p:nvSpPr>
            <p:spPr bwMode="auto">
              <a:xfrm>
                <a:off x="1742049" y="5132363"/>
                <a:ext cx="168812" cy="140677"/>
              </a:xfrm>
              <a:prstGeom prst="rect">
                <a:avLst/>
              </a:prstGeom>
              <a:solidFill>
                <a:srgbClr val="990099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17420" name="Rectangle 12"/>
              <p:cNvSpPr>
                <a:spLocks noChangeArrowheads="1"/>
              </p:cNvSpPr>
              <p:nvPr/>
            </p:nvSpPr>
            <p:spPr bwMode="auto">
              <a:xfrm>
                <a:off x="2853397" y="5132362"/>
                <a:ext cx="168812" cy="140677"/>
              </a:xfrm>
              <a:prstGeom prst="rect">
                <a:avLst/>
              </a:prstGeom>
              <a:solidFill>
                <a:srgbClr val="FFFFB7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17421" name="Rectangle 13"/>
              <p:cNvSpPr>
                <a:spLocks noChangeArrowheads="1"/>
              </p:cNvSpPr>
              <p:nvPr/>
            </p:nvSpPr>
            <p:spPr bwMode="auto">
              <a:xfrm>
                <a:off x="3711527" y="5118295"/>
                <a:ext cx="168812" cy="140677"/>
              </a:xfrm>
              <a:prstGeom prst="rect">
                <a:avLst/>
              </a:prstGeom>
              <a:solidFill>
                <a:srgbClr val="CEF5FE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</p:grpSp>
      </p:grpSp>
      <p:sp>
        <p:nvSpPr>
          <p:cNvPr id="12" name="Rectangular Callout 11"/>
          <p:cNvSpPr/>
          <p:nvPr/>
        </p:nvSpPr>
        <p:spPr>
          <a:xfrm>
            <a:off x="1447800" y="3429000"/>
            <a:ext cx="2057400" cy="1371600"/>
          </a:xfrm>
          <a:prstGeom prst="wedgeRectCallout">
            <a:avLst>
              <a:gd name="adj1" fmla="val 184723"/>
              <a:gd name="adj2" fmla="val 106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 to 1300 Tickets/Month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Data Flow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  <p:pic>
        <p:nvPicPr>
          <p:cNvPr id="8" name="Picture 7" descr="FilterFar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687" y="3216938"/>
            <a:ext cx="5013914" cy="3269722"/>
          </a:xfrm>
          <a:prstGeom prst="rect">
            <a:avLst/>
          </a:prstGeom>
        </p:spPr>
      </p:pic>
      <p:pic>
        <p:nvPicPr>
          <p:cNvPr id="7" name="Content Placeholder 6" descr="Picture 2.pn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1447800" y="990600"/>
            <a:ext cx="3495675" cy="2530806"/>
          </a:xfrm>
        </p:spPr>
      </p:pic>
      <p:sp>
        <p:nvSpPr>
          <p:cNvPr id="9" name="Oval 8"/>
          <p:cNvSpPr/>
          <p:nvPr/>
        </p:nvSpPr>
        <p:spPr>
          <a:xfrm>
            <a:off x="3657600" y="3733800"/>
            <a:ext cx="1524000" cy="7620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477000" y="3733800"/>
            <a:ext cx="1524000" cy="7620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736725" y="6559550"/>
            <a:ext cx="6702425" cy="47625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Markus Schulz, CERN, IT Department </a:t>
            </a:r>
            <a:endParaRPr lang="en-GB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Security &amp; Policy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8350" y="1127125"/>
            <a:ext cx="4565650" cy="542925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sz="1600" b="1" dirty="0"/>
              <a:t>Collaborative policy development</a:t>
            </a:r>
          </a:p>
          <a:p>
            <a:pPr lvl="1"/>
            <a:r>
              <a:rPr lang="en-GB" sz="1400" dirty="0"/>
              <a:t>Many policy aspects are collaborative works; e.g.:</a:t>
            </a:r>
          </a:p>
          <a:p>
            <a:r>
              <a:rPr lang="en-GB" sz="1600" dirty="0"/>
              <a:t>Joint Security Policy Group</a:t>
            </a:r>
          </a:p>
          <a:p>
            <a:r>
              <a:rPr lang="en-GB" sz="1600" dirty="0"/>
              <a:t>Certification Authorities</a:t>
            </a:r>
          </a:p>
          <a:p>
            <a:pPr lvl="1"/>
            <a:r>
              <a:rPr lang="en-GB" sz="1400" dirty="0" err="1"/>
              <a:t>EUGridPMA</a:t>
            </a:r>
            <a:r>
              <a:rPr lang="en-GB" sz="1400" dirty="0"/>
              <a:t> </a:t>
            </a:r>
            <a:r>
              <a:rPr lang="en-GB" sz="1400" dirty="0" err="1">
                <a:sym typeface="Wingdings" charset="2"/>
              </a:rPr>
              <a:t></a:t>
            </a:r>
            <a:r>
              <a:rPr lang="en-GB" sz="1400" dirty="0">
                <a:sym typeface="Wingdings" charset="2"/>
              </a:rPr>
              <a:t> </a:t>
            </a:r>
            <a:r>
              <a:rPr lang="en-GB" sz="1400" dirty="0"/>
              <a:t>IGTF, etc.</a:t>
            </a:r>
          </a:p>
          <a:p>
            <a:r>
              <a:rPr lang="en-GB" sz="1600" b="1" dirty="0"/>
              <a:t>Grid Acceptable Use Policy (AUP)</a:t>
            </a:r>
          </a:p>
          <a:p>
            <a:pPr lvl="1"/>
            <a:r>
              <a:rPr lang="en-GB" sz="1400" dirty="0"/>
              <a:t>common, general and simple AUP </a:t>
            </a:r>
          </a:p>
          <a:p>
            <a:pPr lvl="1"/>
            <a:r>
              <a:rPr lang="en-GB" sz="1400" dirty="0"/>
              <a:t>for all VO members using many Grid infrastructures</a:t>
            </a:r>
          </a:p>
          <a:p>
            <a:pPr lvl="2"/>
            <a:r>
              <a:rPr lang="en-GB" sz="1200" dirty="0"/>
              <a:t>EGEE, OSG, SEE-GRID, DEISA, national Grids…</a:t>
            </a:r>
          </a:p>
          <a:p>
            <a:r>
              <a:rPr lang="en-GB" sz="1600" b="1" dirty="0"/>
              <a:t>Incident Handling and Response </a:t>
            </a:r>
          </a:p>
          <a:p>
            <a:pPr lvl="1"/>
            <a:r>
              <a:rPr lang="en-GB" sz="1400" dirty="0"/>
              <a:t>defines basic communications paths</a:t>
            </a:r>
          </a:p>
          <a:p>
            <a:pPr lvl="1"/>
            <a:r>
              <a:rPr lang="en-GB" sz="1400" dirty="0"/>
              <a:t>defines requirements (</a:t>
            </a:r>
            <a:r>
              <a:rPr lang="en-GB" sz="1400" dirty="0" err="1"/>
              <a:t>MUSTs</a:t>
            </a:r>
            <a:r>
              <a:rPr lang="en-GB" sz="1400" dirty="0"/>
              <a:t>) for IR</a:t>
            </a:r>
          </a:p>
          <a:p>
            <a:pPr lvl="1"/>
            <a:r>
              <a:rPr lang="en-GB" sz="1400" dirty="0"/>
              <a:t>not to replace or interfere with local response </a:t>
            </a:r>
            <a:r>
              <a:rPr lang="en-GB" sz="1400" dirty="0" smtClean="0"/>
              <a:t>plans</a:t>
            </a:r>
          </a:p>
          <a:p>
            <a:pPr lvl="1">
              <a:buNone/>
            </a:pPr>
            <a:endParaRPr lang="en-GB" sz="14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2387" y="990600"/>
            <a:ext cx="4519613" cy="2852738"/>
            <a:chOff x="1746" y="1616"/>
            <a:chExt cx="3901" cy="2506"/>
          </a:xfrm>
        </p:grpSpPr>
        <p:sp>
          <p:nvSpPr>
            <p:cNvPr id="265221" name="AutoShape 5"/>
            <p:cNvSpPr>
              <a:spLocks noChangeArrowheads="1"/>
            </p:cNvSpPr>
            <p:nvPr/>
          </p:nvSpPr>
          <p:spPr bwMode="auto">
            <a:xfrm>
              <a:off x="2722" y="2577"/>
              <a:ext cx="1983" cy="691"/>
            </a:xfrm>
            <a:prstGeom prst="horizontalScroll">
              <a:avLst>
                <a:gd name="adj" fmla="val 12500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Security &amp; Availability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Policy</a:t>
              </a:r>
            </a:p>
          </p:txBody>
        </p:sp>
        <p:sp>
          <p:nvSpPr>
            <p:cNvPr id="265222" name="AutoShape 6"/>
            <p:cNvSpPr>
              <a:spLocks noChangeArrowheads="1"/>
            </p:cNvSpPr>
            <p:nvPr/>
          </p:nvSpPr>
          <p:spPr bwMode="auto">
            <a:xfrm>
              <a:off x="1746" y="2543"/>
              <a:ext cx="807" cy="764"/>
            </a:xfrm>
            <a:prstGeom prst="vertic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Usage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Rules</a:t>
              </a:r>
            </a:p>
          </p:txBody>
        </p:sp>
        <p:sp>
          <p:nvSpPr>
            <p:cNvPr id="265223" name="AutoShape 7"/>
            <p:cNvSpPr>
              <a:spLocks noChangeArrowheads="1"/>
            </p:cNvSpPr>
            <p:nvPr/>
          </p:nvSpPr>
          <p:spPr bwMode="auto">
            <a:xfrm>
              <a:off x="1821" y="1785"/>
              <a:ext cx="1143" cy="655"/>
            </a:xfrm>
            <a:prstGeom prst="horizont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Certification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Authorities</a:t>
              </a:r>
            </a:p>
          </p:txBody>
        </p:sp>
        <p:sp>
          <p:nvSpPr>
            <p:cNvPr id="265224" name="AutoShape 8"/>
            <p:cNvSpPr>
              <a:spLocks noChangeArrowheads="1"/>
            </p:cNvSpPr>
            <p:nvPr/>
          </p:nvSpPr>
          <p:spPr bwMode="auto">
            <a:xfrm>
              <a:off x="4403" y="1822"/>
              <a:ext cx="1244" cy="582"/>
            </a:xfrm>
            <a:prstGeom prst="horizont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Audit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Requirements</a:t>
              </a:r>
            </a:p>
          </p:txBody>
        </p:sp>
        <p:sp>
          <p:nvSpPr>
            <p:cNvPr id="265225" name="AutoShape 9"/>
            <p:cNvSpPr>
              <a:spLocks noChangeArrowheads="1"/>
            </p:cNvSpPr>
            <p:nvPr/>
          </p:nvSpPr>
          <p:spPr bwMode="auto">
            <a:xfrm>
              <a:off x="3244" y="1616"/>
              <a:ext cx="942" cy="632"/>
            </a:xfrm>
            <a:prstGeom prst="vertic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Incident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Response</a:t>
              </a:r>
            </a:p>
          </p:txBody>
        </p:sp>
        <p:cxnSp>
          <p:nvCxnSpPr>
            <p:cNvPr id="265226" name="AutoShape 10"/>
            <p:cNvCxnSpPr>
              <a:cxnSpLocks noChangeShapeType="1"/>
              <a:stCxn id="265222" idx="3"/>
              <a:endCxn id="265221" idx="1"/>
            </p:cNvCxnSpPr>
            <p:nvPr/>
          </p:nvCxnSpPr>
          <p:spPr bwMode="auto">
            <a:xfrm flipV="1">
              <a:off x="2458" y="2923"/>
              <a:ext cx="264" cy="2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65227" name="AutoShape 11"/>
            <p:cNvCxnSpPr>
              <a:cxnSpLocks noChangeShapeType="1"/>
              <a:stCxn id="265223" idx="2"/>
              <a:endCxn id="265221" idx="0"/>
            </p:cNvCxnSpPr>
            <p:nvPr/>
          </p:nvCxnSpPr>
          <p:spPr bwMode="auto">
            <a:xfrm>
              <a:off x="2393" y="2358"/>
              <a:ext cx="1321" cy="305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65228" name="AutoShape 12"/>
            <p:cNvCxnSpPr>
              <a:cxnSpLocks noChangeShapeType="1"/>
              <a:stCxn id="265225" idx="2"/>
              <a:endCxn id="265221" idx="0"/>
            </p:cNvCxnSpPr>
            <p:nvPr/>
          </p:nvCxnSpPr>
          <p:spPr bwMode="auto">
            <a:xfrm flipH="1">
              <a:off x="3714" y="2248"/>
              <a:ext cx="1" cy="415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65229" name="AutoShape 13"/>
            <p:cNvCxnSpPr>
              <a:cxnSpLocks noChangeShapeType="1"/>
              <a:stCxn id="265224" idx="2"/>
              <a:endCxn id="265221" idx="0"/>
            </p:cNvCxnSpPr>
            <p:nvPr/>
          </p:nvCxnSpPr>
          <p:spPr bwMode="auto">
            <a:xfrm flipH="1">
              <a:off x="3714" y="2331"/>
              <a:ext cx="1311" cy="332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265230" name="AutoShape 14"/>
            <p:cNvCxnSpPr>
              <a:cxnSpLocks noChangeShapeType="1"/>
              <a:endCxn id="265221" idx="3"/>
            </p:cNvCxnSpPr>
            <p:nvPr/>
          </p:nvCxnSpPr>
          <p:spPr bwMode="auto">
            <a:xfrm flipH="1">
              <a:off x="4705" y="2922"/>
              <a:ext cx="194" cy="1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65231" name="AutoShape 15"/>
            <p:cNvSpPr>
              <a:spLocks noChangeArrowheads="1"/>
            </p:cNvSpPr>
            <p:nvPr/>
          </p:nvSpPr>
          <p:spPr bwMode="auto">
            <a:xfrm>
              <a:off x="1813" y="3437"/>
              <a:ext cx="1431" cy="685"/>
            </a:xfrm>
            <a:prstGeom prst="horizont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User Registration </a:t>
              </a:r>
              <a:br>
                <a:rPr lang="en-US" sz="1400">
                  <a:solidFill>
                    <a:schemeClr val="tx1"/>
                  </a:solidFill>
                </a:rPr>
              </a:br>
              <a:r>
                <a:rPr lang="en-US" sz="1400">
                  <a:solidFill>
                    <a:schemeClr val="tx1"/>
                  </a:solidFill>
                </a:rPr>
                <a:t>&amp; VO Management</a:t>
              </a:r>
            </a:p>
          </p:txBody>
        </p:sp>
        <p:cxnSp>
          <p:nvCxnSpPr>
            <p:cNvPr id="265232" name="AutoShape 16"/>
            <p:cNvCxnSpPr>
              <a:cxnSpLocks noChangeShapeType="1"/>
              <a:stCxn id="265221" idx="2"/>
              <a:endCxn id="265231" idx="0"/>
            </p:cNvCxnSpPr>
            <p:nvPr/>
          </p:nvCxnSpPr>
          <p:spPr bwMode="auto">
            <a:xfrm flipH="1">
              <a:off x="2529" y="3182"/>
              <a:ext cx="1185" cy="341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65233" name="AutoShape 17">
              <a:hlinkClick r:id="rId3"/>
            </p:cNvPr>
            <p:cNvSpPr>
              <a:spLocks noChangeArrowheads="1"/>
            </p:cNvSpPr>
            <p:nvPr/>
          </p:nvSpPr>
          <p:spPr bwMode="auto">
            <a:xfrm>
              <a:off x="3831" y="3422"/>
              <a:ext cx="1731" cy="683"/>
            </a:xfrm>
            <a:prstGeom prst="horizont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Application Development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400">
                  <a:solidFill>
                    <a:schemeClr val="tx1"/>
                  </a:solidFill>
                </a:rPr>
                <a:t>&amp; Network Admin Guide</a:t>
              </a:r>
            </a:p>
          </p:txBody>
        </p:sp>
        <p:cxnSp>
          <p:nvCxnSpPr>
            <p:cNvPr id="265234" name="AutoShape 18"/>
            <p:cNvCxnSpPr>
              <a:cxnSpLocks noChangeShapeType="1"/>
              <a:stCxn id="265221" idx="2"/>
              <a:endCxn id="265233" idx="0"/>
            </p:cNvCxnSpPr>
            <p:nvPr/>
          </p:nvCxnSpPr>
          <p:spPr bwMode="auto">
            <a:xfrm>
              <a:off x="3714" y="3182"/>
              <a:ext cx="983" cy="325"/>
            </a:xfrm>
            <a:prstGeom prst="straightConnector1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265235" name="AutoShape 19"/>
            <p:cNvSpPr>
              <a:spLocks noChangeArrowheads="1"/>
            </p:cNvSpPr>
            <p:nvPr/>
          </p:nvSpPr>
          <p:spPr bwMode="auto">
            <a:xfrm>
              <a:off x="4806" y="2584"/>
              <a:ext cx="808" cy="764"/>
            </a:xfrm>
            <a:prstGeom prst="verticalScroll">
              <a:avLst>
                <a:gd name="adj" fmla="val 1250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GB" sz="1400" i="1">
                  <a:solidFill>
                    <a:schemeClr val="tx1"/>
                  </a:solidFill>
                </a:rPr>
                <a:t>VO</a:t>
              </a:r>
              <a:br>
                <a:rPr lang="en-GB" sz="1400" i="1">
                  <a:solidFill>
                    <a:schemeClr val="tx1"/>
                  </a:solidFill>
                </a:rPr>
              </a:br>
              <a:r>
                <a:rPr lang="en-GB" sz="1400" i="1">
                  <a:solidFill>
                    <a:schemeClr val="tx1"/>
                  </a:solidFill>
                </a:rPr>
                <a:t>Security</a:t>
              </a:r>
              <a:endParaRPr lang="en-US" sz="1400" i="1"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225550" y="4191000"/>
            <a:ext cx="456565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Grid Security Vulnerability Group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GB" sz="1600" dirty="0" smtClean="0">
                <a:solidFill>
                  <a:srgbClr val="3861AA"/>
                </a:solidFill>
                <a:latin typeface="+mn-lt"/>
              </a:rPr>
              <a:t>Manages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vulnerabilities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analysis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Operational Security Coordination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day-to-day security work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Incident response and follow up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Grid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Security Officer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Grid Monitoring</a:t>
            </a:r>
            <a:endParaRPr lang="en-GB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/>
              <a:t>critical activity to achieve reliability and stability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362075" y="2743855"/>
            <a:ext cx="7345362" cy="1995488"/>
            <a:chOff x="900113" y="2101850"/>
            <a:chExt cx="7345362" cy="1995488"/>
          </a:xfrm>
        </p:grpSpPr>
        <p:sp>
          <p:nvSpPr>
            <p:cNvPr id="24596" name="Oval 4"/>
            <p:cNvSpPr>
              <a:spLocks noChangeArrowheads="1"/>
            </p:cNvSpPr>
            <p:nvPr/>
          </p:nvSpPr>
          <p:spPr bwMode="auto">
            <a:xfrm>
              <a:off x="900113" y="2101850"/>
              <a:ext cx="2925241" cy="1995488"/>
            </a:xfrm>
            <a:prstGeom prst="ellipse">
              <a:avLst/>
            </a:prstGeom>
            <a:solidFill>
              <a:schemeClr val="bg2">
                <a:alpha val="16078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dirty="0"/>
                <a:t>System Management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Fabric management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Best Practices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Security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…….</a:t>
              </a:r>
            </a:p>
          </p:txBody>
        </p:sp>
        <p:sp>
          <p:nvSpPr>
            <p:cNvPr id="24597" name="Oval 5"/>
            <p:cNvSpPr>
              <a:spLocks noChangeArrowheads="1"/>
            </p:cNvSpPr>
            <p:nvPr/>
          </p:nvSpPr>
          <p:spPr bwMode="auto">
            <a:xfrm>
              <a:off x="3078601" y="2101850"/>
              <a:ext cx="2925242" cy="1995488"/>
            </a:xfrm>
            <a:prstGeom prst="ellipse">
              <a:avLst/>
            </a:prstGeom>
            <a:solidFill>
              <a:schemeClr val="bg2">
                <a:alpha val="16078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dirty="0"/>
                <a:t>Grid Services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Grid sensors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Transport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Repositories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Views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…….</a:t>
              </a:r>
            </a:p>
          </p:txBody>
        </p:sp>
        <p:sp>
          <p:nvSpPr>
            <p:cNvPr id="24598" name="Oval 6"/>
            <p:cNvSpPr>
              <a:spLocks noChangeArrowheads="1"/>
            </p:cNvSpPr>
            <p:nvPr/>
          </p:nvSpPr>
          <p:spPr bwMode="auto">
            <a:xfrm>
              <a:off x="5320234" y="2101850"/>
              <a:ext cx="2925241" cy="1995488"/>
            </a:xfrm>
            <a:prstGeom prst="ellipse">
              <a:avLst/>
            </a:prstGeom>
            <a:solidFill>
              <a:schemeClr val="bg2">
                <a:alpha val="16078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dirty="0"/>
                <a:t>System Analysis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Application monitoring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None/>
              </a:pPr>
              <a:r>
                <a:rPr lang="en-GB" sz="1400" dirty="0"/>
                <a:t>……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544637" y="2185055"/>
            <a:ext cx="6961188" cy="581025"/>
            <a:chOff x="1083294" y="3457575"/>
            <a:chExt cx="6961205" cy="581025"/>
          </a:xfrm>
        </p:grpSpPr>
        <p:sp>
          <p:nvSpPr>
            <p:cNvPr id="24593" name="AutoShape 8"/>
            <p:cNvSpPr>
              <a:spLocks noChangeArrowheads="1"/>
            </p:cNvSpPr>
            <p:nvPr/>
          </p:nvSpPr>
          <p:spPr bwMode="auto">
            <a:xfrm>
              <a:off x="1083294" y="3457575"/>
              <a:ext cx="2230852" cy="581025"/>
            </a:xfrm>
            <a:prstGeom prst="rightArrow">
              <a:avLst>
                <a:gd name="adj1" fmla="val 50000"/>
                <a:gd name="adj2" fmla="val 81821"/>
              </a:avLst>
            </a:prstGeom>
            <a:solidFill>
              <a:schemeClr val="bg2">
                <a:alpha val="34117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24594" name="AutoShape 11"/>
            <p:cNvSpPr>
              <a:spLocks noChangeArrowheads="1"/>
            </p:cNvSpPr>
            <p:nvPr/>
          </p:nvSpPr>
          <p:spPr bwMode="auto">
            <a:xfrm>
              <a:off x="3448464" y="3457575"/>
              <a:ext cx="2229486" cy="581025"/>
            </a:xfrm>
            <a:prstGeom prst="leftRightArrow">
              <a:avLst>
                <a:gd name="adj1" fmla="val 50000"/>
                <a:gd name="adj2" fmla="val 65409"/>
              </a:avLst>
            </a:prstGeom>
            <a:solidFill>
              <a:schemeClr val="bg2">
                <a:alpha val="34117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FontTx/>
                <a:buChar char="•"/>
              </a:pPr>
              <a:endParaRPr lang="en-US"/>
            </a:p>
          </p:txBody>
        </p:sp>
        <p:sp>
          <p:nvSpPr>
            <p:cNvPr id="24595" name="AutoShape 12"/>
            <p:cNvSpPr>
              <a:spLocks noChangeArrowheads="1"/>
            </p:cNvSpPr>
            <p:nvPr/>
          </p:nvSpPr>
          <p:spPr bwMode="auto">
            <a:xfrm>
              <a:off x="5815013" y="3457575"/>
              <a:ext cx="2229486" cy="581025"/>
            </a:xfrm>
            <a:prstGeom prst="leftArrow">
              <a:avLst>
                <a:gd name="adj1" fmla="val 50000"/>
                <a:gd name="adj2" fmla="val 81771"/>
              </a:avLst>
            </a:prstGeom>
            <a:solidFill>
              <a:schemeClr val="bg2">
                <a:alpha val="34117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rgbClr val="F1AF00"/>
                </a:buClr>
                <a:buFontTx/>
                <a:buChar char="•"/>
              </a:pPr>
              <a:endParaRPr lang="en-US"/>
            </a:p>
          </p:txBody>
        </p:sp>
      </p:grpSp>
      <p:sp>
        <p:nvSpPr>
          <p:cNvPr id="13" name="Line Callout 1 12"/>
          <p:cNvSpPr/>
          <p:nvPr/>
        </p:nvSpPr>
        <p:spPr bwMode="auto">
          <a:xfrm>
            <a:off x="4019549" y="5171144"/>
            <a:ext cx="2343150" cy="1048621"/>
          </a:xfrm>
          <a:prstGeom prst="borderCallout1">
            <a:avLst>
              <a:gd name="adj1" fmla="val 435"/>
              <a:gd name="adj2" fmla="val 35570"/>
              <a:gd name="adj3" fmla="val -44655"/>
              <a:gd name="adj4" fmla="val 33008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/>
        </p:spPr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US" sz="1000" dirty="0"/>
              <a:t>“… To help improve the reliability of the grid infrastructure …”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US" sz="1000" dirty="0"/>
              <a:t>“ … provide stakeholders with views of the infrastructure allowing them to understand the current and historical status of the service …”</a:t>
            </a:r>
            <a:endParaRPr lang="en-GB" sz="1000" dirty="0"/>
          </a:p>
        </p:txBody>
      </p:sp>
      <p:sp>
        <p:nvSpPr>
          <p:cNvPr id="14" name="Line Callout 1 13"/>
          <p:cNvSpPr/>
          <p:nvPr/>
        </p:nvSpPr>
        <p:spPr bwMode="auto">
          <a:xfrm>
            <a:off x="6729410" y="5580718"/>
            <a:ext cx="2490790" cy="710067"/>
          </a:xfrm>
          <a:prstGeom prst="borderCallout1">
            <a:avLst>
              <a:gd name="adj1" fmla="val -3652"/>
              <a:gd name="adj2" fmla="val 34350"/>
              <a:gd name="adj3" fmla="val -120974"/>
              <a:gd name="adj4" fmla="val 29960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/>
        </p:spPr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“ … to gain understanding of </a:t>
            </a:r>
            <a:r>
              <a:rPr lang="en-US" sz="1000" dirty="0"/>
              <a:t>application failures in the grid environment and to provide an application view of the state of the infrastructure …”</a:t>
            </a:r>
          </a:p>
        </p:txBody>
      </p:sp>
      <p:sp>
        <p:nvSpPr>
          <p:cNvPr id="15" name="Line Callout 1 14"/>
          <p:cNvSpPr/>
          <p:nvPr/>
        </p:nvSpPr>
        <p:spPr bwMode="auto">
          <a:xfrm>
            <a:off x="1371600" y="5029200"/>
            <a:ext cx="2543175" cy="1448731"/>
          </a:xfrm>
          <a:prstGeom prst="borderCallout1">
            <a:avLst>
              <a:gd name="adj1" fmla="val 435"/>
              <a:gd name="adj2" fmla="val 32521"/>
              <a:gd name="adj3" fmla="val -44903"/>
              <a:gd name="adj4" fmla="val 38914"/>
            </a:avLst>
          </a:prstGeom>
          <a:gradFill flip="none" rotWithShape="1">
            <a:gsLst>
              <a:gs pos="0">
                <a:schemeClr val="bg2">
                  <a:lumMod val="75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/>
        </p:spPr>
        <p:txBody>
          <a:bodyPr lIns="90000" tIns="46800" rIns="90000" bIns="4680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“ … improving system management practices, 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Provide site manager input to requirements on grid monitoring and management tools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Propose existing tools to the grid monitoring working group</a:t>
            </a:r>
            <a:endParaRPr lang="en-US" sz="1000" dirty="0"/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Produce a Grid Site Fabric Management cook-book</a:t>
            </a:r>
            <a:endParaRPr lang="en-US" sz="1000" dirty="0"/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F1AF00"/>
              </a:buClr>
              <a:buFontTx/>
              <a:buChar char="•"/>
              <a:defRPr/>
            </a:pPr>
            <a:r>
              <a:rPr lang="en-GB" sz="1000" dirty="0"/>
              <a:t>Identify training needs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60" name="Picture 68" descr="NagiosPrototype"/>
          <p:cNvPicPr>
            <a:picLocks noGrp="1" noChangeAspect="1" noChangeArrowheads="1"/>
          </p:cNvPicPr>
          <p:nvPr>
            <p:ph/>
          </p:nvPr>
        </p:nvPicPr>
        <p:blipFill>
          <a:blip r:embed="rId4"/>
          <a:stretch>
            <a:fillRect/>
          </a:stretch>
        </p:blipFill>
        <p:spPr>
          <a:xfrm>
            <a:off x="642910" y="1071546"/>
            <a:ext cx="8008937" cy="5309546"/>
          </a:xfrm>
          <a:noFill/>
          <a:ln/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24200" y="6524624"/>
            <a:ext cx="4662510" cy="333375"/>
          </a:xfrm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/>
          </a:p>
        </p:txBody>
      </p:sp>
      <p:sp>
        <p:nvSpPr>
          <p:cNvPr id="85003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2409825" y="0"/>
            <a:ext cx="6734175" cy="581025"/>
          </a:xfrm>
        </p:spPr>
        <p:txBody>
          <a:bodyPr/>
          <a:lstStyle/>
          <a:p>
            <a:r>
              <a:rPr lang="en-US" dirty="0"/>
              <a:t>Prototype site implementation</a:t>
            </a:r>
            <a:endParaRPr lang="hr-HR" dirty="0"/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466975" y="3768725"/>
            <a:ext cx="4197350" cy="2376488"/>
            <a:chOff x="1554" y="2231"/>
            <a:chExt cx="2644" cy="1497"/>
          </a:xfrm>
        </p:grpSpPr>
        <p:sp>
          <p:nvSpPr>
            <p:cNvPr id="85021" name="Line 29"/>
            <p:cNvSpPr>
              <a:spLocks noChangeShapeType="1"/>
            </p:cNvSpPr>
            <p:nvPr/>
          </p:nvSpPr>
          <p:spPr bwMode="auto">
            <a:xfrm flipH="1">
              <a:off x="2984" y="2231"/>
              <a:ext cx="3" cy="171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85022" name="Line 30"/>
            <p:cNvSpPr>
              <a:spLocks noChangeShapeType="1"/>
            </p:cNvSpPr>
            <p:nvPr/>
          </p:nvSpPr>
          <p:spPr bwMode="auto">
            <a:xfrm flipH="1">
              <a:off x="1554" y="2809"/>
              <a:ext cx="1523" cy="367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85023" name="Line 31"/>
            <p:cNvSpPr>
              <a:spLocks noChangeShapeType="1"/>
            </p:cNvSpPr>
            <p:nvPr/>
          </p:nvSpPr>
          <p:spPr bwMode="auto">
            <a:xfrm flipH="1">
              <a:off x="2158" y="2809"/>
              <a:ext cx="923" cy="56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85024" name="Line 32"/>
            <p:cNvSpPr>
              <a:spLocks noChangeShapeType="1"/>
            </p:cNvSpPr>
            <p:nvPr/>
          </p:nvSpPr>
          <p:spPr bwMode="auto">
            <a:xfrm flipH="1">
              <a:off x="2006" y="2813"/>
              <a:ext cx="1075" cy="91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85025" name="Line 33"/>
            <p:cNvSpPr>
              <a:spLocks noChangeShapeType="1"/>
            </p:cNvSpPr>
            <p:nvPr/>
          </p:nvSpPr>
          <p:spPr bwMode="auto">
            <a:xfrm>
              <a:off x="3065" y="2813"/>
              <a:ext cx="1133" cy="287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graphicFrame>
          <p:nvGraphicFramePr>
            <p:cNvPr id="85026" name="Object 34"/>
            <p:cNvGraphicFramePr>
              <a:graphicFrameLocks noChangeAspect="1"/>
            </p:cNvGraphicFramePr>
            <p:nvPr/>
          </p:nvGraphicFramePr>
          <p:xfrm>
            <a:off x="3011" y="2717"/>
            <a:ext cx="218" cy="342"/>
          </p:xfrm>
          <a:graphic>
            <a:graphicData uri="http://schemas.openxmlformats.org/presentationml/2006/ole">
              <p:oleObj spid="_x0000_s379906" name="Visio" r:id="rId5" imgW="419100" imgH="660400" progId="">
                <p:embed/>
              </p:oleObj>
            </a:graphicData>
          </a:graphic>
        </p:graphicFrame>
        <p:graphicFrame>
          <p:nvGraphicFramePr>
            <p:cNvPr id="85027" name="Object 35"/>
            <p:cNvGraphicFramePr>
              <a:graphicFrameLocks noChangeAspect="1"/>
            </p:cNvGraphicFramePr>
            <p:nvPr/>
          </p:nvGraphicFramePr>
          <p:xfrm>
            <a:off x="3116" y="2962"/>
            <a:ext cx="664" cy="148"/>
          </p:xfrm>
          <a:graphic>
            <a:graphicData uri="http://schemas.openxmlformats.org/presentationml/2006/ole">
              <p:oleObj spid="_x0000_s379907" name="Visio" r:id="rId6" imgW="1270000" imgH="29210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1026"/>
          <p:cNvSpPr>
            <a:spLocks/>
          </p:cNvSpPr>
          <p:nvPr/>
        </p:nvSpPr>
        <p:spPr bwMode="auto">
          <a:xfrm>
            <a:off x="0" y="6554788"/>
            <a:ext cx="9144000" cy="3032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23" name="Rectangle 1027"/>
          <p:cNvSpPr>
            <a:spLocks/>
          </p:cNvSpPr>
          <p:nvPr/>
        </p:nvSpPr>
        <p:spPr bwMode="auto">
          <a:xfrm>
            <a:off x="1825625" y="0"/>
            <a:ext cx="7312025" cy="839788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24" name="Rectangle 1028"/>
          <p:cNvSpPr>
            <a:spLocks/>
          </p:cNvSpPr>
          <p:nvPr/>
        </p:nvSpPr>
        <p:spPr bwMode="auto">
          <a:xfrm>
            <a:off x="1774825" y="685800"/>
            <a:ext cx="7369175" cy="147638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25" name="Oval 1029"/>
          <p:cNvSpPr>
            <a:spLocks/>
          </p:cNvSpPr>
          <p:nvPr/>
        </p:nvSpPr>
        <p:spPr bwMode="auto">
          <a:xfrm>
            <a:off x="1397000" y="0"/>
            <a:ext cx="839788" cy="83978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89162" name="Group 1066"/>
          <p:cNvGraphicFramePr>
            <a:graphicFrameLocks noGrp="1"/>
          </p:cNvGraphicFramePr>
          <p:nvPr/>
        </p:nvGraphicFramePr>
        <p:xfrm>
          <a:off x="254000" y="644525"/>
          <a:ext cx="3654425" cy="463550"/>
        </p:xfrm>
        <a:graphic>
          <a:graphicData uri="http://schemas.openxmlformats.org/drawingml/2006/table">
            <a:tbl>
              <a:tblPr/>
              <a:tblGrid>
                <a:gridCol w="3654425"/>
              </a:tblGrid>
              <a:tr h="463550">
                <a:tc>
                  <a:txBody>
                    <a:bodyPr/>
                    <a:lstStyle/>
                    <a:p>
                      <a:pPr marL="0" marR="0" lvl="0" indent="0" algn="r" defTabSz="642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>
                          <a:tab pos="561975" algn="l"/>
                        </a:tabLst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marL="26788" marR="26788" marT="26788" marB="26788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132" name="Rectangle 1036"/>
          <p:cNvSpPr>
            <a:spLocks/>
          </p:cNvSpPr>
          <p:nvPr/>
        </p:nvSpPr>
        <p:spPr bwMode="auto">
          <a:xfrm>
            <a:off x="0" y="6491288"/>
            <a:ext cx="30892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spcBef>
                <a:spcPts val="713"/>
              </a:spcBef>
            </a:pPr>
            <a:r>
              <a:rPr lang="en-US" sz="1100">
                <a:solidFill>
                  <a:srgbClr val="2B519A"/>
                </a:solidFill>
                <a:sym typeface="Arial" charset="0"/>
              </a:rPr>
              <a:t>EGEE-II INFSO-RI-031688</a:t>
            </a:r>
            <a:r>
              <a:rPr lang="en-US" sz="17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</a:p>
        </p:txBody>
      </p:sp>
      <p:pic>
        <p:nvPicPr>
          <p:cNvPr id="389133" name="Picture 10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888" y="182563"/>
            <a:ext cx="2009775" cy="496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89134" name="Rectangle 1038"/>
          <p:cNvSpPr>
            <a:spLocks/>
          </p:cNvSpPr>
          <p:nvPr/>
        </p:nvSpPr>
        <p:spPr bwMode="auto">
          <a:xfrm>
            <a:off x="1733550" y="6559550"/>
            <a:ext cx="6705600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algn="r" defTabSz="642938"/>
            <a:r>
              <a:rPr lang="en-US" sz="1100" b="1">
                <a:solidFill>
                  <a:srgbClr val="2B519A"/>
                </a:solidFill>
                <a:sym typeface="Arial" charset="0"/>
              </a:rPr>
              <a:t>LHCC Comprehensive Review; 19-20 November 2007</a:t>
            </a:r>
          </a:p>
        </p:txBody>
      </p:sp>
      <p:sp>
        <p:nvSpPr>
          <p:cNvPr id="389135" name="Rectangle 1039"/>
          <p:cNvSpPr>
            <a:spLocks noGrp="1" noChangeArrowheads="1"/>
          </p:cNvSpPr>
          <p:nvPr>
            <p:ph type="title"/>
          </p:nvPr>
        </p:nvSpPr>
        <p:spPr>
          <a:xfrm>
            <a:off x="2254250" y="122238"/>
            <a:ext cx="6734175" cy="574675"/>
          </a:xfrm>
          <a:ln/>
        </p:spPr>
        <p:txBody>
          <a:bodyPr lIns="26788" tIns="26788" rIns="26788" bIns="26788"/>
          <a:lstStyle/>
          <a:p>
            <a:r>
              <a:rPr lang="en-US" i="1"/>
              <a:t>GridMap </a:t>
            </a:r>
            <a:r>
              <a:rPr lang="en-US"/>
              <a:t>Prototype Visualization</a:t>
            </a:r>
            <a:endParaRPr lang="en-US">
              <a:ea typeface="ヒラギノ角ゴ Pro W6" charset="-128"/>
              <a:cs typeface="ヒラギノ角ゴ Pro W6" charset="-128"/>
            </a:endParaRPr>
          </a:p>
        </p:txBody>
      </p:sp>
      <p:grpSp>
        <p:nvGrpSpPr>
          <p:cNvPr id="2" name="Group 1040"/>
          <p:cNvGrpSpPr>
            <a:grpSpLocks/>
          </p:cNvGrpSpPr>
          <p:nvPr/>
        </p:nvGrpSpPr>
        <p:grpSpPr bwMode="auto">
          <a:xfrm>
            <a:off x="498475" y="1389063"/>
            <a:ext cx="6308725" cy="4395787"/>
            <a:chOff x="0" y="0"/>
            <a:chExt cx="5651" cy="3938"/>
          </a:xfrm>
        </p:grpSpPr>
        <p:pic>
          <p:nvPicPr>
            <p:cNvPr id="389137" name="Picture 104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5651" cy="39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389138" name="Picture 104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" y="2438"/>
              <a:ext cx="170" cy="19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389139" name="Rectangle 1043"/>
          <p:cNvSpPr>
            <a:spLocks/>
          </p:cNvSpPr>
          <p:nvPr/>
        </p:nvSpPr>
        <p:spPr bwMode="auto">
          <a:xfrm>
            <a:off x="7156450" y="3578225"/>
            <a:ext cx="19827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Metric selection for </a:t>
            </a:r>
            <a:r>
              <a:rPr lang="en-US" sz="1100" b="1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colour</a:t>
            </a: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of rectangles</a:t>
            </a:r>
          </a:p>
        </p:txBody>
      </p:sp>
      <p:sp>
        <p:nvSpPr>
          <p:cNvPr id="389140" name="Rectangle 1044"/>
          <p:cNvSpPr>
            <a:spLocks/>
          </p:cNvSpPr>
          <p:nvPr/>
        </p:nvSpPr>
        <p:spPr bwMode="auto">
          <a:xfrm>
            <a:off x="7156450" y="4929188"/>
            <a:ext cx="1982788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Show SAM status</a:t>
            </a:r>
          </a:p>
        </p:txBody>
      </p:sp>
      <p:sp>
        <p:nvSpPr>
          <p:cNvPr id="389141" name="Rectangle 1045"/>
          <p:cNvSpPr>
            <a:spLocks/>
          </p:cNvSpPr>
          <p:nvPr/>
        </p:nvSpPr>
        <p:spPr bwMode="auto">
          <a:xfrm>
            <a:off x="7156450" y="5324475"/>
            <a:ext cx="19827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Show GridView availability data</a:t>
            </a:r>
          </a:p>
        </p:txBody>
      </p:sp>
      <p:sp>
        <p:nvSpPr>
          <p:cNvPr id="389142" name="Rectangle 1046"/>
          <p:cNvSpPr>
            <a:spLocks/>
          </p:cNvSpPr>
          <p:nvPr/>
        </p:nvSpPr>
        <p:spPr bwMode="auto">
          <a:xfrm>
            <a:off x="7156450" y="2235200"/>
            <a:ext cx="198278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Grid topology view (grouping)</a:t>
            </a:r>
          </a:p>
        </p:txBody>
      </p:sp>
      <p:sp>
        <p:nvSpPr>
          <p:cNvPr id="389143" name="Rectangle 1047"/>
          <p:cNvSpPr>
            <a:spLocks/>
          </p:cNvSpPr>
          <p:nvPr/>
        </p:nvSpPr>
        <p:spPr bwMode="auto">
          <a:xfrm>
            <a:off x="7156450" y="2928938"/>
            <a:ext cx="1982788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Metric selection for </a:t>
            </a:r>
            <a:r>
              <a:rPr lang="en-US" sz="1100" b="1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size</a:t>
            </a: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of rectangles</a:t>
            </a:r>
          </a:p>
        </p:txBody>
      </p:sp>
      <p:sp>
        <p:nvSpPr>
          <p:cNvPr id="389144" name="Rectangle 1048"/>
          <p:cNvSpPr>
            <a:spLocks/>
          </p:cNvSpPr>
          <p:nvPr/>
        </p:nvSpPr>
        <p:spPr bwMode="auto">
          <a:xfrm>
            <a:off x="7156450" y="4087813"/>
            <a:ext cx="19827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VO selection</a:t>
            </a:r>
          </a:p>
        </p:txBody>
      </p:sp>
      <p:sp>
        <p:nvSpPr>
          <p:cNvPr id="389145" name="Rectangle 1049"/>
          <p:cNvSpPr>
            <a:spLocks/>
          </p:cNvSpPr>
          <p:nvPr/>
        </p:nvSpPr>
        <p:spPr bwMode="auto">
          <a:xfrm>
            <a:off x="7156450" y="4416425"/>
            <a:ext cx="19827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 i="1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Overall Site </a:t>
            </a: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or </a:t>
            </a:r>
            <a:r>
              <a:rPr lang="en-US" sz="1100" i="1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Site Service </a:t>
            </a: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selection</a:t>
            </a:r>
          </a:p>
        </p:txBody>
      </p:sp>
      <p:sp>
        <p:nvSpPr>
          <p:cNvPr id="389146" name="Line 1050"/>
          <p:cNvSpPr>
            <a:spLocks noChangeShapeType="1"/>
          </p:cNvSpPr>
          <p:nvPr/>
        </p:nvSpPr>
        <p:spPr bwMode="auto">
          <a:xfrm rot="10800000">
            <a:off x="6551613" y="4016375"/>
            <a:ext cx="582612" cy="158750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47" name="Line 1051"/>
          <p:cNvSpPr>
            <a:spLocks noChangeShapeType="1"/>
          </p:cNvSpPr>
          <p:nvPr/>
        </p:nvSpPr>
        <p:spPr bwMode="auto">
          <a:xfrm rot="10800000">
            <a:off x="6626225" y="4408488"/>
            <a:ext cx="500063" cy="104775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48" name="Line 1052"/>
          <p:cNvSpPr>
            <a:spLocks noChangeShapeType="1"/>
          </p:cNvSpPr>
          <p:nvPr/>
        </p:nvSpPr>
        <p:spPr bwMode="auto">
          <a:xfrm rot="10800000">
            <a:off x="5991225" y="4787900"/>
            <a:ext cx="1141413" cy="214313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49" name="Line 1053"/>
          <p:cNvSpPr>
            <a:spLocks noChangeShapeType="1"/>
          </p:cNvSpPr>
          <p:nvPr/>
        </p:nvSpPr>
        <p:spPr bwMode="auto">
          <a:xfrm rot="10800000">
            <a:off x="6584950" y="5151438"/>
            <a:ext cx="527050" cy="233362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0" name="Rectangle 1054"/>
          <p:cNvSpPr>
            <a:spLocks/>
          </p:cNvSpPr>
          <p:nvPr/>
        </p:nvSpPr>
        <p:spPr bwMode="auto">
          <a:xfrm>
            <a:off x="5749925" y="839788"/>
            <a:ext cx="2876550" cy="27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6788" tIns="26788" rIns="26788" bIns="26788">
            <a:prstTxWarp prst="textNoShape">
              <a:avLst/>
            </a:prstTxWarp>
            <a:spAutoFit/>
          </a:bodyPr>
          <a:lstStyle/>
          <a:p>
            <a:pPr defTabSz="642938">
              <a:lnSpc>
                <a:spcPct val="95000"/>
              </a:lnSpc>
              <a:spcBef>
                <a:spcPts val="663"/>
              </a:spcBef>
            </a:pPr>
            <a:r>
              <a:rPr lang="en-US" sz="15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Link: </a:t>
            </a:r>
            <a:r>
              <a:rPr lang="en-US" sz="1500" u="sng">
                <a:solidFill>
                  <a:srgbClr val="AC3B8B"/>
                </a:solidFill>
                <a:latin typeface="Verdana" charset="0"/>
                <a:ea typeface="Verdana" charset="0"/>
                <a:cs typeface="Verdana" charset="0"/>
                <a:sym typeface="Verdana" charset="0"/>
                <a:hlinkClick r:id="rId6"/>
              </a:rPr>
              <a:t>http://gridmap.cern.ch</a:t>
            </a:r>
            <a:r>
              <a:rPr lang="en-US" sz="15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</a:t>
            </a:r>
          </a:p>
        </p:txBody>
      </p:sp>
      <p:sp>
        <p:nvSpPr>
          <p:cNvPr id="389151" name="Line 1055"/>
          <p:cNvSpPr>
            <a:spLocks noChangeShapeType="1"/>
          </p:cNvSpPr>
          <p:nvPr/>
        </p:nvSpPr>
        <p:spPr bwMode="auto">
          <a:xfrm rot="10800000" flipH="1">
            <a:off x="6634163" y="2444750"/>
            <a:ext cx="477837" cy="169863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2" name="Line 1056"/>
          <p:cNvSpPr>
            <a:spLocks noChangeShapeType="1"/>
          </p:cNvSpPr>
          <p:nvPr/>
        </p:nvSpPr>
        <p:spPr bwMode="auto">
          <a:xfrm>
            <a:off x="6675438" y="3762375"/>
            <a:ext cx="447675" cy="0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3" name="Rectangle 1057"/>
          <p:cNvSpPr>
            <a:spLocks/>
          </p:cNvSpPr>
          <p:nvPr/>
        </p:nvSpPr>
        <p:spPr bwMode="auto">
          <a:xfrm>
            <a:off x="1592263" y="1006475"/>
            <a:ext cx="36703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 i="1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Drilldown</a:t>
            </a: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 into region by clicking on the title</a:t>
            </a:r>
          </a:p>
        </p:txBody>
      </p:sp>
      <p:sp>
        <p:nvSpPr>
          <p:cNvPr id="389154" name="Line 1058"/>
          <p:cNvSpPr>
            <a:spLocks noChangeShapeType="1"/>
          </p:cNvSpPr>
          <p:nvPr/>
        </p:nvSpPr>
        <p:spPr bwMode="auto">
          <a:xfrm flipH="1">
            <a:off x="2881313" y="1265238"/>
            <a:ext cx="371475" cy="1082675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5" name="Rectangle 1059"/>
          <p:cNvSpPr>
            <a:spLocks/>
          </p:cNvSpPr>
          <p:nvPr/>
        </p:nvSpPr>
        <p:spPr bwMode="auto">
          <a:xfrm>
            <a:off x="234950" y="5864225"/>
            <a:ext cx="15890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Context sensitive information</a:t>
            </a:r>
          </a:p>
        </p:txBody>
      </p:sp>
      <p:sp>
        <p:nvSpPr>
          <p:cNvPr id="389156" name="Line 1060"/>
          <p:cNvSpPr>
            <a:spLocks noChangeShapeType="1"/>
          </p:cNvSpPr>
          <p:nvPr/>
        </p:nvSpPr>
        <p:spPr bwMode="auto">
          <a:xfrm flipH="1">
            <a:off x="911225" y="4870450"/>
            <a:ext cx="414338" cy="1008063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57" name="Rectangle 1061"/>
          <p:cNvSpPr>
            <a:spLocks/>
          </p:cNvSpPr>
          <p:nvPr/>
        </p:nvSpPr>
        <p:spPr bwMode="auto">
          <a:xfrm>
            <a:off x="4032250" y="5865813"/>
            <a:ext cx="10795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Colour Key</a:t>
            </a:r>
          </a:p>
        </p:txBody>
      </p:sp>
      <p:sp>
        <p:nvSpPr>
          <p:cNvPr id="389158" name="Rectangle 1062"/>
          <p:cNvSpPr>
            <a:spLocks/>
          </p:cNvSpPr>
          <p:nvPr/>
        </p:nvSpPr>
        <p:spPr bwMode="auto">
          <a:xfrm>
            <a:off x="2185988" y="5862638"/>
            <a:ext cx="133032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 defTabSz="642938">
              <a:lnSpc>
                <a:spcPct val="95000"/>
              </a:lnSpc>
              <a:spcBef>
                <a:spcPts val="500"/>
              </a:spcBef>
            </a:pPr>
            <a:r>
              <a:rPr lang="en-US" sz="1100">
                <a:solidFill>
                  <a:srgbClr val="2B519A"/>
                </a:solidFill>
                <a:latin typeface="Verdana" charset="0"/>
                <a:ea typeface="Verdana" charset="0"/>
                <a:cs typeface="Verdana" charset="0"/>
                <a:sym typeface="Verdana" charset="0"/>
              </a:rPr>
              <a:t>Description of current view</a:t>
            </a:r>
          </a:p>
        </p:txBody>
      </p:sp>
      <p:sp>
        <p:nvSpPr>
          <p:cNvPr id="389159" name="Line 1063"/>
          <p:cNvSpPr>
            <a:spLocks noChangeShapeType="1"/>
          </p:cNvSpPr>
          <p:nvPr/>
        </p:nvSpPr>
        <p:spPr bwMode="auto">
          <a:xfrm rot="10800000">
            <a:off x="2466975" y="5572125"/>
            <a:ext cx="117475" cy="306388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0" name="Line 1064"/>
          <p:cNvSpPr>
            <a:spLocks noChangeShapeType="1"/>
          </p:cNvSpPr>
          <p:nvPr/>
        </p:nvSpPr>
        <p:spPr bwMode="auto">
          <a:xfrm rot="10800000" flipH="1">
            <a:off x="4479925" y="5529263"/>
            <a:ext cx="0" cy="349250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61" name="Line 1065"/>
          <p:cNvSpPr>
            <a:spLocks noChangeShapeType="1"/>
          </p:cNvSpPr>
          <p:nvPr/>
        </p:nvSpPr>
        <p:spPr bwMode="auto">
          <a:xfrm>
            <a:off x="6675438" y="3148013"/>
            <a:ext cx="447675" cy="0"/>
          </a:xfrm>
          <a:prstGeom prst="line">
            <a:avLst/>
          </a:prstGeom>
          <a:noFill/>
          <a:ln w="9525">
            <a:solidFill>
              <a:srgbClr val="2B519A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rIns="126999" anchor="b"/>
          <a:lstStyle/>
          <a:p>
            <a:r>
              <a:rPr lang="en-US"/>
              <a:t>Availability metrics - GridView</a:t>
            </a:r>
          </a:p>
        </p:txBody>
      </p:sp>
      <p:pic>
        <p:nvPicPr>
          <p:cNvPr id="23654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9013" y="892175"/>
            <a:ext cx="7161212" cy="54054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Gained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931863"/>
            <a:ext cx="7640638" cy="310673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Middleware </a:t>
            </a:r>
            <a:r>
              <a:rPr lang="en-US" sz="2400" dirty="0" smtClean="0">
                <a:solidFill>
                  <a:srgbClr val="FF0000"/>
                </a:solidFill>
              </a:rPr>
              <a:t>flavor </a:t>
            </a:r>
            <a:r>
              <a:rPr lang="en-US" sz="2400" dirty="0" smtClean="0">
                <a:solidFill>
                  <a:schemeClr val="tx1"/>
                </a:solidFill>
              </a:rPr>
              <a:t>is almost irrelevant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As long as some minimal functionality is provided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Authentication, Authorization, Accounting, robustness, scalability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Leave complex services to user communities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Distributed Operations is the challenge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Policies, Security, Monitoring, User Support…….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Upgrades take months…</a:t>
            </a:r>
          </a:p>
          <a:p>
            <a:pPr lvl="1">
              <a:lnSpc>
                <a:spcPct val="90000"/>
              </a:lnSpc>
            </a:pP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514600" y="3352800"/>
            <a:ext cx="5476875" cy="3743325"/>
            <a:chOff x="3498850" y="2709726"/>
            <a:chExt cx="5476875" cy="3743325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98850" y="2709726"/>
              <a:ext cx="5476875" cy="374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4234377" y="2813539"/>
              <a:ext cx="4065562" cy="636201"/>
              <a:chOff x="337626" y="4726745"/>
              <a:chExt cx="4065562" cy="636201"/>
            </a:xfrm>
          </p:grpSpPr>
          <p:sp>
            <p:nvSpPr>
              <p:cNvPr id="7" name="Rectangle 9"/>
              <p:cNvSpPr>
                <a:spLocks noChangeArrowheads="1"/>
              </p:cNvSpPr>
              <p:nvPr/>
            </p:nvSpPr>
            <p:spPr bwMode="auto">
              <a:xfrm>
                <a:off x="337626" y="4726745"/>
                <a:ext cx="4065562" cy="636201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20000"/>
                  </a:spcBef>
                  <a:buClr>
                    <a:srgbClr val="FFCC66"/>
                  </a:buClr>
                </a:pPr>
                <a:r>
                  <a:rPr lang="en-US" sz="1600">
                    <a:solidFill>
                      <a:schemeClr val="accent1"/>
                    </a:solidFill>
                  </a:rPr>
                  <a:t>No. Tickets Processed</a:t>
                </a:r>
              </a:p>
              <a:p>
                <a:pPr>
                  <a:spcBef>
                    <a:spcPct val="20000"/>
                  </a:spcBef>
                  <a:buClr>
                    <a:srgbClr val="FFCC66"/>
                  </a:buClr>
                </a:pPr>
                <a:r>
                  <a:rPr lang="en-US" sz="1600">
                    <a:solidFill>
                      <a:schemeClr val="accent1"/>
                    </a:solidFill>
                  </a:rPr>
                  <a:t>    Operations      Network       User        All</a:t>
                </a:r>
                <a:endParaRPr lang="en-GB" sz="160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8" name="Rectangle 10"/>
              <p:cNvSpPr>
                <a:spLocks noChangeArrowheads="1"/>
              </p:cNvSpPr>
              <p:nvPr/>
            </p:nvSpPr>
            <p:spPr bwMode="auto">
              <a:xfrm>
                <a:off x="422031" y="5120640"/>
                <a:ext cx="168812" cy="140677"/>
              </a:xfrm>
              <a:prstGeom prst="rect">
                <a:avLst/>
              </a:prstGeom>
              <a:solidFill>
                <a:srgbClr val="8181FF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9" name="Rectangle 11"/>
              <p:cNvSpPr>
                <a:spLocks noChangeArrowheads="1"/>
              </p:cNvSpPr>
              <p:nvPr/>
            </p:nvSpPr>
            <p:spPr bwMode="auto">
              <a:xfrm>
                <a:off x="1742049" y="5132363"/>
                <a:ext cx="168812" cy="140677"/>
              </a:xfrm>
              <a:prstGeom prst="rect">
                <a:avLst/>
              </a:prstGeom>
              <a:solidFill>
                <a:srgbClr val="990099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10" name="Rectangle 12"/>
              <p:cNvSpPr>
                <a:spLocks noChangeArrowheads="1"/>
              </p:cNvSpPr>
              <p:nvPr/>
            </p:nvSpPr>
            <p:spPr bwMode="auto">
              <a:xfrm>
                <a:off x="2853397" y="5132362"/>
                <a:ext cx="168812" cy="140677"/>
              </a:xfrm>
              <a:prstGeom prst="rect">
                <a:avLst/>
              </a:prstGeom>
              <a:solidFill>
                <a:srgbClr val="FFFFB7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3711527" y="5118295"/>
                <a:ext cx="168812" cy="140677"/>
              </a:xfrm>
              <a:prstGeom prst="rect">
                <a:avLst/>
              </a:prstGeom>
              <a:solidFill>
                <a:srgbClr val="CEF5FE"/>
              </a:solidFill>
              <a:ln w="25400">
                <a:noFill/>
                <a:round/>
                <a:headEnd/>
                <a:tailEnd type="triangle" w="med" len="med"/>
              </a:ln>
            </p:spPr>
            <p:txBody>
              <a:bodyPr lIns="90000" tIns="46800" rIns="90000" bIns="46800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rgbClr val="FFCC66"/>
                  </a:buClr>
                  <a:buFontTx/>
                  <a:buChar char="•"/>
                </a:pPr>
                <a:endParaRPr lang="en-US"/>
              </a:p>
            </p:txBody>
          </p:sp>
        </p:grpSp>
      </p:grpSp>
      <p:sp>
        <p:nvSpPr>
          <p:cNvPr id="12" name="Right Arrow 11"/>
          <p:cNvSpPr/>
          <p:nvPr/>
        </p:nvSpPr>
        <p:spPr>
          <a:xfrm>
            <a:off x="1676400" y="4419600"/>
            <a:ext cx="838200" cy="152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600200" y="34290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1300 tickets/month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Gained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931863"/>
            <a:ext cx="7640638" cy="5530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We</a:t>
            </a:r>
            <a:r>
              <a:rPr lang="en-US" dirty="0" smtClean="0">
                <a:solidFill>
                  <a:schemeClr val="tx1"/>
                </a:solidFill>
              </a:rPr>
              <a:t> have been victims </a:t>
            </a:r>
            <a:r>
              <a:rPr lang="en-US" dirty="0" smtClean="0">
                <a:solidFill>
                  <a:schemeClr val="tx1"/>
                </a:solidFill>
              </a:rPr>
              <a:t>of our own success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Moved prototypes into production very early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Complex software stack</a:t>
            </a:r>
          </a:p>
          <a:p>
            <a:pPr lvl="3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Didn’t understood the right split ( lightweight </a:t>
            </a:r>
            <a:r>
              <a:rPr lang="en-US" dirty="0" err="1" smtClean="0">
                <a:solidFill>
                  <a:schemeClr val="tx1"/>
                </a:solidFill>
              </a:rPr>
              <a:t>WNs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Hard to port to other platforms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Since we have users we can only slowly migrate to new approaches (standards)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Interoperability/Interoperation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Is absolutely a key area 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All middleware that is sufficiently fit will survive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OSG 100%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Prototypes: ARC, </a:t>
            </a:r>
            <a:r>
              <a:rPr lang="en-US" dirty="0" err="1" smtClean="0">
                <a:solidFill>
                  <a:schemeClr val="tx1"/>
                </a:solidFill>
              </a:rPr>
              <a:t>Unicore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Naregi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Standards have to follow practice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OGF only recently agrees to this concept</a:t>
            </a: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931863"/>
            <a:ext cx="7640638" cy="553085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>
                <a:solidFill>
                  <a:srgbClr val="FF0000"/>
                </a:solidFill>
              </a:rPr>
              <a:t> grid </a:t>
            </a:r>
            <a:r>
              <a:rPr lang="en-US" dirty="0" smtClean="0">
                <a:solidFill>
                  <a:srgbClr val="FF0000"/>
                </a:solidFill>
              </a:rPr>
              <a:t>production infrastructure for LHC computing is available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In the next</a:t>
            </a:r>
            <a:r>
              <a:rPr lang="en-US" dirty="0" smtClean="0">
                <a:solidFill>
                  <a:schemeClr val="tx1"/>
                </a:solidFill>
              </a:rPr>
              <a:t> years </a:t>
            </a:r>
            <a:r>
              <a:rPr lang="en-US" dirty="0" smtClean="0">
                <a:solidFill>
                  <a:schemeClr val="tx1"/>
                </a:solidFill>
              </a:rPr>
              <a:t>the focus will be on: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Scaling (jobs and data management)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Handle chaotic use cases (analysis)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Data management for analysis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Monitoring to improve: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Availability and Reliability</a:t>
            </a:r>
          </a:p>
          <a:p>
            <a:pPr lvl="2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Automate more (reduce operations cost)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Interoperation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Lessons Learned: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Operations is the hardest part in grid computing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A strict, monitored software lifecycle is essential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Keep the software as simple as possible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solidFill>
                  <a:schemeClr val="tx1"/>
                </a:solidFill>
              </a:rPr>
              <a:t>You can’t monitor too much  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Flow to the CERN Computer Center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  <p:pic>
        <p:nvPicPr>
          <p:cNvPr id="7" name="Content Placeholder 6" descr="LHCFlow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295400" y="990600"/>
            <a:ext cx="7620000" cy="5334000"/>
          </a:xfrm>
        </p:spPr>
      </p:pic>
      <p:sp>
        <p:nvSpPr>
          <p:cNvPr id="8" name="TextBox 7"/>
          <p:cNvSpPr txBox="1"/>
          <p:nvPr/>
        </p:nvSpPr>
        <p:spPr>
          <a:xfrm>
            <a:off x="4648200" y="35052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10Gbit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34290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10Gbit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28194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10Gbit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00800" y="3048000"/>
            <a:ext cx="86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10Gbit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Flow out of the center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097869" y="6549496"/>
            <a:ext cx="4948262" cy="214314"/>
          </a:xfrm>
          <a:noFill/>
        </p:spPr>
        <p:txBody>
          <a:bodyPr/>
          <a:lstStyle/>
          <a:p>
            <a:r>
              <a:rPr lang="en-US" smtClean="0"/>
              <a:t>Markus Schulz, CERN, IT Department </a:t>
            </a:r>
            <a:endParaRPr lang="en-US" dirty="0" smtClean="0"/>
          </a:p>
        </p:txBody>
      </p:sp>
      <p:pic>
        <p:nvPicPr>
          <p:cNvPr id="8" name="Content Placeholder 7" descr="Processing 2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981200" y="1295400"/>
            <a:ext cx="6705600" cy="4648200"/>
          </a:xfrm>
        </p:spPr>
      </p:pic>
      <p:sp>
        <p:nvSpPr>
          <p:cNvPr id="5" name="Oval 4"/>
          <p:cNvSpPr/>
          <p:nvPr/>
        </p:nvSpPr>
        <p:spPr>
          <a:xfrm>
            <a:off x="6858000" y="2667000"/>
            <a:ext cx="12192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ular Callout 6"/>
          <p:cNvSpPr/>
          <p:nvPr/>
        </p:nvSpPr>
        <p:spPr>
          <a:xfrm>
            <a:off x="5181600" y="3429000"/>
            <a:ext cx="2286000" cy="609600"/>
          </a:xfrm>
          <a:prstGeom prst="wedgeRectCallout">
            <a:avLst>
              <a:gd name="adj1" fmla="val 35200"/>
              <a:gd name="adj2" fmla="val -770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of 1.5 </a:t>
            </a:r>
            <a:r>
              <a:rPr lang="en-US" dirty="0" err="1" smtClean="0"/>
              <a:t>Gbyte</a:t>
            </a:r>
            <a:r>
              <a:rPr lang="en-US" dirty="0" smtClean="0"/>
              <a:t>/sec required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_Meeting_2008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T no bor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IT no bor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2652</TotalTime>
  <Words>4422</Words>
  <Application>Microsoft Office PowerPoint</Application>
  <PresentationFormat>On-screen Show (4:3)</PresentationFormat>
  <Paragraphs>1037</Paragraphs>
  <Slides>77</Slides>
  <Notes>52</Notes>
  <HiddenSlides>2</HiddenSlides>
  <MMClips>0</MMClips>
  <ScaleCrop>false</ScaleCrop>
  <HeadingPairs>
    <vt:vector size="6" baseType="variant">
      <vt:variant>
        <vt:lpstr>Design Template</vt:lpstr>
      </vt:variant>
      <vt:variant>
        <vt:i4>5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77</vt:i4>
      </vt:variant>
    </vt:vector>
  </HeadingPairs>
  <TitlesOfParts>
    <vt:vector size="88" baseType="lpstr">
      <vt:lpstr>Dept_Meeting_2008_final</vt:lpstr>
      <vt:lpstr>1_EGEE_template</vt:lpstr>
      <vt:lpstr>IT no border</vt:lpstr>
      <vt:lpstr>1_IT no border</vt:lpstr>
      <vt:lpstr>2_EGEE_template</vt:lpstr>
      <vt:lpstr>Feuille de calcul</vt:lpstr>
      <vt:lpstr>Présentation</vt:lpstr>
      <vt:lpstr>Chart</vt:lpstr>
      <vt:lpstr>Graphique</vt:lpstr>
      <vt:lpstr>Image Wang</vt:lpstr>
      <vt:lpstr>Visio</vt:lpstr>
      <vt:lpstr>Slide 1</vt:lpstr>
      <vt:lpstr>Outline</vt:lpstr>
      <vt:lpstr>Slide 3</vt:lpstr>
      <vt:lpstr>The LHC Computing Challenge</vt:lpstr>
      <vt:lpstr>Timeline: LHC Computing</vt:lpstr>
      <vt:lpstr>Slide 6</vt:lpstr>
      <vt:lpstr>Data Flow</vt:lpstr>
      <vt:lpstr>Flow to the CERN Computer Center</vt:lpstr>
      <vt:lpstr>Flow out of the center</vt:lpstr>
      <vt:lpstr>LHC Computing Grid project (LCG)</vt:lpstr>
      <vt:lpstr>LHC DATA ANALYSIS</vt:lpstr>
      <vt:lpstr>LHC Computing  Multi-science</vt:lpstr>
      <vt:lpstr>WLCG Collaboration</vt:lpstr>
      <vt:lpstr>The EGEE project</vt:lpstr>
      <vt:lpstr>Registered Collaborating Projects</vt:lpstr>
      <vt:lpstr>Collaborating infrastructures</vt:lpstr>
      <vt:lpstr>Virtual Organizations</vt:lpstr>
      <vt:lpstr>Slide 18</vt:lpstr>
      <vt:lpstr>Sustainability</vt:lpstr>
      <vt:lpstr>For more information:</vt:lpstr>
      <vt:lpstr>WLCG  Usage</vt:lpstr>
      <vt:lpstr>Slide 22</vt:lpstr>
      <vt:lpstr> Grid Activity CPU Hours</vt:lpstr>
      <vt:lpstr> Grid Activity Jobs</vt:lpstr>
      <vt:lpstr>CPU Contributions</vt:lpstr>
      <vt:lpstr>Data Transfers</vt:lpstr>
      <vt:lpstr>Site  Site Data Transfers (CMS) </vt:lpstr>
      <vt:lpstr>Site Reliability</vt:lpstr>
      <vt:lpstr>Grid Computing at CERN</vt:lpstr>
      <vt:lpstr>Grid Computing at CERN</vt:lpstr>
      <vt:lpstr>Slide 31</vt:lpstr>
      <vt:lpstr>gLite Middleware Distribution</vt:lpstr>
      <vt:lpstr>gLite Services</vt:lpstr>
      <vt:lpstr>Middleware structure</vt:lpstr>
      <vt:lpstr>Standards</vt:lpstr>
      <vt:lpstr>gLite code base</vt:lpstr>
      <vt:lpstr>gLite code details</vt:lpstr>
      <vt:lpstr>gLite code details</vt:lpstr>
      <vt:lpstr>gLite code details</vt:lpstr>
      <vt:lpstr>Complex Dependencies</vt:lpstr>
      <vt:lpstr>Data Management</vt:lpstr>
      <vt:lpstr>Component based software life cycle process</vt:lpstr>
      <vt:lpstr>The Process is monitored</vt:lpstr>
      <vt:lpstr>Change Management</vt:lpstr>
      <vt:lpstr>Slide 45</vt:lpstr>
      <vt:lpstr>Authentication </vt:lpstr>
      <vt:lpstr>Authorization</vt:lpstr>
      <vt:lpstr>Common AuthZ interface</vt:lpstr>
      <vt:lpstr>Information System</vt:lpstr>
      <vt:lpstr>Information System Architecture</vt:lpstr>
      <vt:lpstr>Performance Improvements</vt:lpstr>
      <vt:lpstr>EGEE/LCG Data Management</vt:lpstr>
      <vt:lpstr>Storage Element</vt:lpstr>
      <vt:lpstr>Storage Element - DPM</vt:lpstr>
      <vt:lpstr>LCG File Catalog</vt:lpstr>
      <vt:lpstr>Encrypted Data Storage</vt:lpstr>
      <vt:lpstr>File Transfer Service</vt:lpstr>
      <vt:lpstr>FTS server architecture</vt:lpstr>
      <vt:lpstr>High Level  Services: Catalogues</vt:lpstr>
      <vt:lpstr>Job Management Services</vt:lpstr>
      <vt:lpstr>Workload Management (compact) </vt:lpstr>
      <vt:lpstr>Workload Management System</vt:lpstr>
      <vt:lpstr>CREAM status</vt:lpstr>
      <vt:lpstr>Coming: support for pilot jobs</vt:lpstr>
      <vt:lpstr>Why Interoperability Matters </vt:lpstr>
      <vt:lpstr>Interoperability models</vt:lpstr>
      <vt:lpstr>Google Earth Demo</vt:lpstr>
      <vt:lpstr>The distributed EGEE/LCG  Operations Infrastructure</vt:lpstr>
      <vt:lpstr>User Support</vt:lpstr>
      <vt:lpstr>Security &amp; Policy</vt:lpstr>
      <vt:lpstr>Grid Monitoring</vt:lpstr>
      <vt:lpstr>Prototype site implementation</vt:lpstr>
      <vt:lpstr>GridMap Prototype Visualization</vt:lpstr>
      <vt:lpstr>Availability metrics - GridView</vt:lpstr>
      <vt:lpstr>Experience Gained</vt:lpstr>
      <vt:lpstr>Experience Gained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Computing Grid</dc:title>
  <dc:creator>Frédéric Hemmer</dc:creator>
  <cp:lastModifiedBy>Markus Schulz</cp:lastModifiedBy>
  <cp:revision>528</cp:revision>
  <dcterms:created xsi:type="dcterms:W3CDTF">2009-01-14T07:28:16Z</dcterms:created>
  <dcterms:modified xsi:type="dcterms:W3CDTF">2009-01-14T09:55:45Z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layBack">
    <vt:bool>true</vt:bool>
  </property>
</Properties>
</file>