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8" r:id="rId1"/>
  </p:sldMasterIdLst>
  <p:notesMasterIdLst>
    <p:notesMasterId r:id="rId23"/>
  </p:notesMasterIdLst>
  <p:sldIdLst>
    <p:sldId id="256" r:id="rId2"/>
    <p:sldId id="274" r:id="rId3"/>
    <p:sldId id="270" r:id="rId4"/>
    <p:sldId id="277" r:id="rId5"/>
    <p:sldId id="275" r:id="rId6"/>
    <p:sldId id="259" r:id="rId7"/>
    <p:sldId id="278" r:id="rId8"/>
    <p:sldId id="262" r:id="rId9"/>
    <p:sldId id="263" r:id="rId10"/>
    <p:sldId id="285" r:id="rId11"/>
    <p:sldId id="286" r:id="rId12"/>
    <p:sldId id="287" r:id="rId13"/>
    <p:sldId id="281" r:id="rId14"/>
    <p:sldId id="282" r:id="rId15"/>
    <p:sldId id="265" r:id="rId16"/>
    <p:sldId id="284" r:id="rId17"/>
    <p:sldId id="283" r:id="rId18"/>
    <p:sldId id="273" r:id="rId19"/>
    <p:sldId id="279" r:id="rId20"/>
    <p:sldId id="280" r:id="rId21"/>
    <p:sldId id="28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57"/>
    <p:restoredTop sz="95337"/>
  </p:normalViewPr>
  <p:slideViewPr>
    <p:cSldViewPr snapToGrid="0" snapToObjects="1">
      <p:cViewPr varScale="1">
        <p:scale>
          <a:sx n="63" d="100"/>
          <a:sy n="63" d="100"/>
        </p:scale>
        <p:origin x="59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2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4CF71-F631-784B-A8DE-0A5413D2352F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EAE6C-1ECC-4E44-B717-92797C046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958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EAE6C-1ECC-4E44-B717-92797C0467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42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EAE6C-1ECC-4E44-B717-92797C0467E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0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B99A8-A29A-4F62-AD8C-894207E4B23D}" type="datetime1">
              <a:rPr lang="it-IT" smtClean="0"/>
              <a:t>10/02/2016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58AD260E-F627-BE43-AA74-0368C9B26D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63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B4C-499C-4748-A4B2-3BC9AFB650B5}" type="datetime1">
              <a:rPr lang="it-IT" smtClean="0"/>
              <a:t>10/02/2016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6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AC28-E976-4600-AC21-021B5F673FE0}" type="datetime1">
              <a:rPr lang="it-IT" smtClean="0"/>
              <a:t>10/02/2016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74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139BB-028F-4317-A8D6-9B9348FBFBD2}" type="datetime1">
              <a:rPr lang="it-IT" smtClean="0"/>
              <a:t>10/02/2016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68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6F2F-87B5-4CF4-98BD-CE18769D705A}" type="datetime1">
              <a:rPr lang="it-IT" smtClean="0"/>
              <a:t>10/02/2016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7CCD-F70D-458C-BB02-144058B1AF85}" type="datetime1">
              <a:rPr lang="it-IT" smtClean="0"/>
              <a:t>10/02/2016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9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665A-F537-462B-8A2F-5C429CAA6E2C}" type="datetime1">
              <a:rPr lang="it-IT" smtClean="0"/>
              <a:t>10/02/2016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50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3764-0C91-4DF9-AAA4-422D6EE1406D}" type="datetime1">
              <a:rPr lang="it-IT" smtClean="0"/>
              <a:t>10/02/2016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B36B-3BE2-4729-A8BB-CF5A9F8D5C0E}" type="datetime1">
              <a:rPr lang="it-IT" smtClean="0"/>
              <a:t>10/02/2016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08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3C71-8A17-424D-ABDC-0DFE987A1F9B}" type="datetime1">
              <a:rPr lang="it-IT" smtClean="0"/>
              <a:t>10/02/2016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25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EAE3-CF83-4A76-ABA3-1F4FA81454F4}" type="datetime1">
              <a:rPr lang="it-IT" smtClean="0"/>
              <a:t>10/02/2016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43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99FA8-66EA-4D88-8D7E-EFB21A0B6BC9}" type="datetime1">
              <a:rPr lang="it-IT" smtClean="0"/>
              <a:t>10/02/2016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D260E-F627-BE43-AA74-0368C9B26D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865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Cambria" charset="0"/>
              </a:rPr>
              <a:t>Emulsion Test Beam </a:t>
            </a:r>
            <a:r>
              <a:rPr lang="en-US" sz="6000" dirty="0">
                <a:latin typeface="Cambria" charset="0"/>
              </a:rPr>
              <a:t>f</a:t>
            </a:r>
            <a:r>
              <a:rPr lang="en-US" sz="6000" dirty="0" smtClean="0">
                <a:latin typeface="Cambria" charset="0"/>
              </a:rPr>
              <a:t>irst results</a:t>
            </a:r>
            <a:endParaRPr lang="en-US" sz="6000" dirty="0">
              <a:latin typeface="Cambria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8888" y="4016566"/>
            <a:ext cx="6858000" cy="1655762"/>
          </a:xfrm>
        </p:spPr>
        <p:txBody>
          <a:bodyPr>
            <a:normAutofit/>
          </a:bodyPr>
          <a:lstStyle/>
          <a:p>
            <a:r>
              <a:rPr lang="en-US" dirty="0" err="1" smtClean="0"/>
              <a:t>Annarita</a:t>
            </a:r>
            <a:r>
              <a:rPr lang="en-US" dirty="0" smtClean="0"/>
              <a:t> </a:t>
            </a:r>
            <a:r>
              <a:rPr lang="en-US" dirty="0" err="1" smtClean="0"/>
              <a:t>Buonaura</a:t>
            </a:r>
            <a:r>
              <a:rPr lang="en-US" dirty="0" smtClean="0"/>
              <a:t>, Valeri </a:t>
            </a:r>
            <a:r>
              <a:rPr lang="en-US" dirty="0" err="1" smtClean="0"/>
              <a:t>Tioukov</a:t>
            </a:r>
            <a:endParaRPr lang="en-US" dirty="0" smtClean="0"/>
          </a:p>
          <a:p>
            <a:r>
              <a:rPr lang="en-US" dirty="0" smtClean="0"/>
              <a:t>On behalf of Napoli emulsion group</a:t>
            </a:r>
          </a:p>
          <a:p>
            <a:endParaRPr lang="en-US" dirty="0"/>
          </a:p>
          <a:p>
            <a:r>
              <a:rPr lang="en-US" i="1" dirty="0" smtClean="0"/>
              <a:t>This activity was supported by AIDA2020</a:t>
            </a:r>
            <a:endParaRPr lang="en-US" i="1" dirty="0"/>
          </a:p>
        </p:txBody>
      </p:sp>
      <p:pic>
        <p:nvPicPr>
          <p:cNvPr id="1026" name="Picture 2" descr="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727" y="5456384"/>
            <a:ext cx="2369249" cy="62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07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" y="3690484"/>
            <a:ext cx="9144000" cy="28850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239"/>
            <a:ext cx="4065696" cy="34256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04924" y="2194868"/>
            <a:ext cx="47757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separate different beams</a:t>
            </a:r>
          </a:p>
          <a:p>
            <a:r>
              <a:rPr lang="en-US" dirty="0" smtClean="0"/>
              <a:t>but the absolute values of </a:t>
            </a:r>
            <a:r>
              <a:rPr lang="en-US" dirty="0" err="1" smtClean="0"/>
              <a:t>sagitta</a:t>
            </a:r>
            <a:r>
              <a:rPr lang="en-US" dirty="0" smtClean="0"/>
              <a:t> appeared to be </a:t>
            </a:r>
          </a:p>
          <a:p>
            <a:r>
              <a:rPr lang="en-US" dirty="0" smtClean="0"/>
              <a:t>not correct and some position-dependent </a:t>
            </a:r>
          </a:p>
          <a:p>
            <a:r>
              <a:rPr lang="en-US" dirty="0" smtClean="0"/>
              <a:t>effects are present when all peaks reconstructed together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920435"/>
              </p:ext>
            </p:extLst>
          </p:nvPr>
        </p:nvGraphicFramePr>
        <p:xfrm>
          <a:off x="5985462" y="241301"/>
          <a:ext cx="2493244" cy="1866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6622"/>
                <a:gridCol w="1246622"/>
              </a:tblGrid>
              <a:tr h="2390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(</a:t>
                      </a:r>
                      <a:r>
                        <a:rPr lang="en-US" baseline="0" dirty="0" err="1" smtClean="0">
                          <a:solidFill>
                            <a:sysClr val="windowText" lastClr="000000"/>
                          </a:solidFill>
                        </a:rPr>
                        <a:t>GeV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/c)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&lt;</a:t>
                      </a:r>
                      <a:r>
                        <a:rPr lang="en-US" dirty="0" err="1" smtClean="0">
                          <a:solidFill>
                            <a:sysClr val="windowText" lastClr="000000"/>
                          </a:solidFill>
                        </a:rPr>
                        <a:t>sgt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&gt; (</a:t>
                      </a:r>
                      <a:r>
                        <a:rPr lang="en-US" dirty="0" err="1" smtClean="0">
                          <a:solidFill>
                            <a:sysClr val="windowText" lastClr="000000"/>
                          </a:solidFill>
                        </a:rPr>
                        <a:t>μm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8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35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8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17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8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8.8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8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4.4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8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4.2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569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98"/>
          <a:stretch/>
        </p:blipFill>
        <p:spPr>
          <a:xfrm>
            <a:off x="45719" y="468458"/>
            <a:ext cx="7772399" cy="28850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" y="3353463"/>
            <a:ext cx="4590230" cy="31261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71873" y="3925824"/>
            <a:ext cx="3316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10 GeV beam</a:t>
            </a:r>
          </a:p>
          <a:p>
            <a:r>
              <a:rPr lang="en-US" sz="2400" dirty="0" smtClean="0"/>
              <a:t>The position (“</a:t>
            </a:r>
            <a:r>
              <a:rPr lang="en-US" sz="2400" dirty="0" err="1" smtClean="0"/>
              <a:t>sagitta</a:t>
            </a:r>
            <a:r>
              <a:rPr lang="en-US" sz="2400" dirty="0" smtClean="0"/>
              <a:t>”) resolution is measured with the accuracy of about 1 micron on the area of 2x3 cm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52698" y="3919729"/>
            <a:ext cx="2709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 micron coordinate resolution over cm scale is confirmed</a:t>
            </a:r>
          </a:p>
        </p:txBody>
      </p:sp>
    </p:spTree>
    <p:extLst>
      <p:ext uri="{BB962C8B-B14F-4D97-AF65-F5344CB8AC3E}">
        <p14:creationId xmlns:p14="http://schemas.microsoft.com/office/powerpoint/2010/main" val="332470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98"/>
          <a:stretch/>
        </p:blipFill>
        <p:spPr>
          <a:xfrm>
            <a:off x="45719" y="294766"/>
            <a:ext cx="7680960" cy="28850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" y="3310400"/>
            <a:ext cx="3442064" cy="24373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7462" y="5798176"/>
            <a:ext cx="718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46377" y="5785113"/>
            <a:ext cx="718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31584" y="3695187"/>
            <a:ext cx="4637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momentum (8 and 2 GeV) with the same angle clearly separated</a:t>
            </a:r>
          </a:p>
        </p:txBody>
      </p:sp>
    </p:spTree>
    <p:extLst>
      <p:ext uri="{BB962C8B-B14F-4D97-AF65-F5344CB8AC3E}">
        <p14:creationId xmlns:p14="http://schemas.microsoft.com/office/powerpoint/2010/main" val="399395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reconstruction without magnetic field (OPERA like)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13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Started from 3D segments reconstructed in each plate with the accuracy of about 1 micron in position, and of 3 </a:t>
            </a:r>
            <a:r>
              <a:rPr lang="en-US" dirty="0" err="1" smtClean="0"/>
              <a:t>mrad</a:t>
            </a:r>
            <a:r>
              <a:rPr lang="en-US" dirty="0" smtClean="0"/>
              <a:t> in angle</a:t>
            </a:r>
          </a:p>
          <a:p>
            <a:r>
              <a:rPr lang="en-US" dirty="0" smtClean="0"/>
              <a:t>Plate to plate alignment procedure is performed using passing-through tracks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ssumed that the tracks in medium are straight</a:t>
            </a:r>
          </a:p>
          <a:p>
            <a:pPr lvl="1"/>
            <a:r>
              <a:rPr lang="en-US" dirty="0" smtClean="0"/>
              <a:t>Assumed that the emulsions are flat and parallel</a:t>
            </a:r>
          </a:p>
          <a:p>
            <a:r>
              <a:rPr lang="en-US" dirty="0" smtClean="0"/>
              <a:t>Alignment procedure optimize </a:t>
            </a:r>
          </a:p>
          <a:p>
            <a:pPr lvl="1"/>
            <a:r>
              <a:rPr lang="en-US" dirty="0" smtClean="0"/>
              <a:t>gap between emulsions (</a:t>
            </a:r>
            <a:r>
              <a:rPr lang="en-US" dirty="0" err="1" smtClean="0"/>
              <a:t>deltaZ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Calculate the affine transformation between segments patterns that can be decomposed as shift(XY), rotation, scaling(XY)</a:t>
            </a:r>
          </a:p>
          <a:p>
            <a:r>
              <a:rPr lang="en-US" dirty="0" smtClean="0"/>
              <a:t>After the alignment tracking is performed by segments extrapolation and track following using </a:t>
            </a:r>
            <a:r>
              <a:rPr lang="en-US" dirty="0" err="1" smtClean="0"/>
              <a:t>Kalman</a:t>
            </a:r>
            <a:r>
              <a:rPr lang="en-US" dirty="0" smtClean="0"/>
              <a:t> Filter</a:t>
            </a:r>
          </a:p>
        </p:txBody>
      </p:sp>
    </p:spTree>
    <p:extLst>
      <p:ext uri="{BB962C8B-B14F-4D97-AF65-F5344CB8AC3E}">
        <p14:creationId xmlns:p14="http://schemas.microsoft.com/office/powerpoint/2010/main" val="123808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case of CES this procedure appeared not sufficient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14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We found that the global corrections does not converge well</a:t>
            </a:r>
          </a:p>
          <a:p>
            <a:r>
              <a:rPr lang="en-US" dirty="0" smtClean="0"/>
              <a:t>If we work peak by peak we reach the 1 micron accuracy on the </a:t>
            </a:r>
            <a:r>
              <a:rPr lang="en-US" dirty="0" err="1" smtClean="0"/>
              <a:t>sagitta</a:t>
            </a:r>
            <a:r>
              <a:rPr lang="en-US" dirty="0" smtClean="0"/>
              <a:t> measurement as it expected</a:t>
            </a:r>
          </a:p>
          <a:p>
            <a:r>
              <a:rPr lang="en-US" dirty="0" smtClean="0"/>
              <a:t>If we reconstruct globally different angles (even that without magnetic field) together the position-dependent effects appears</a:t>
            </a:r>
          </a:p>
          <a:p>
            <a:r>
              <a:rPr lang="en-US" dirty="0" smtClean="0"/>
              <a:t>Explanation we found is that the spacer was not sufficiently flat so one of our basic assumptions does not work</a:t>
            </a:r>
          </a:p>
          <a:p>
            <a:r>
              <a:rPr lang="en-US" dirty="0" err="1" smtClean="0"/>
              <a:t>Rohacell</a:t>
            </a:r>
            <a:r>
              <a:rPr lang="en-US" dirty="0" smtClean="0"/>
              <a:t> plates thickness as specified by producer is 15+-0.2 mm, this does not guarantee the gap uniformity over the scanned area</a:t>
            </a:r>
            <a:endParaRPr lang="en-US" baseline="30000" dirty="0" smtClean="0"/>
          </a:p>
          <a:p>
            <a:r>
              <a:rPr lang="en-US" dirty="0" smtClean="0"/>
              <a:t>Two possible solutions: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oftware – we add tilt correction algorithm (under development)</a:t>
            </a:r>
          </a:p>
          <a:p>
            <a:pPr lvl="1"/>
            <a:r>
              <a:rPr lang="en-US" dirty="0" smtClean="0"/>
              <a:t>Hardware – make spectrometer layers precisely flat (the preferred one)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980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/>
          <p:cNvSpPr/>
          <p:nvPr/>
        </p:nvSpPr>
        <p:spPr>
          <a:xfrm>
            <a:off x="1735779" y="5762632"/>
            <a:ext cx="533400" cy="152440"/>
          </a:xfrm>
          <a:prstGeom prst="rightArrow">
            <a:avLst>
              <a:gd name="adj1" fmla="val 28378"/>
              <a:gd name="adj2" fmla="val 68919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629811" y="5588234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560" y="145196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dirty="0" smtClean="0"/>
              <a:t>Emulsions and </a:t>
            </a:r>
            <a:r>
              <a:rPr lang="en-US" dirty="0" smtClean="0"/>
              <a:t>GEM exposure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0744" y="1757948"/>
            <a:ext cx="85148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Setups:</a:t>
            </a:r>
          </a:p>
          <a:p>
            <a:endParaRPr lang="en-US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/>
              <a:t>2 CS doublets attached on GEM </a:t>
            </a:r>
            <a:r>
              <a:rPr lang="en-US" dirty="0"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uFill>
                  <a:solidFill/>
                </a:uFill>
                <a:ea typeface="Palatino"/>
                <a:cs typeface="Palatino"/>
                <a:sym typeface="Palatino"/>
              </a:rPr>
              <a:t>upstream and downstream </a:t>
            </a:r>
            <a:r>
              <a:rPr lang="en-US" dirty="0" smtClean="0"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uFill>
                  <a:solidFill/>
                </a:uFill>
                <a:ea typeface="Palatino"/>
                <a:cs typeface="Palatino"/>
                <a:sym typeface="Palatino"/>
              </a:rPr>
              <a:t>surfaces</a:t>
            </a:r>
            <a:r>
              <a:rPr lang="en-US" dirty="0" smtClean="0"/>
              <a:t> in magnetic field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379" y="4877247"/>
            <a:ext cx="727449" cy="18740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56" y="4877247"/>
            <a:ext cx="736600" cy="1874048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456156" y="5661831"/>
            <a:ext cx="533400" cy="152440"/>
          </a:xfrm>
          <a:prstGeom prst="rightArrow">
            <a:avLst>
              <a:gd name="adj1" fmla="val 28378"/>
              <a:gd name="adj2" fmla="val 68919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50188" y="5487433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97897" y="6509008"/>
            <a:ext cx="955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Front view</a:t>
            </a:r>
            <a:endParaRPr lang="en-US" sz="1400"/>
          </a:p>
        </p:txBody>
      </p:sp>
      <p:sp>
        <p:nvSpPr>
          <p:cNvPr id="17" name="TextBox 16"/>
          <p:cNvSpPr txBox="1"/>
          <p:nvPr/>
        </p:nvSpPr>
        <p:spPr>
          <a:xfrm>
            <a:off x="2344011" y="6509007"/>
            <a:ext cx="906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Back view</a:t>
            </a:r>
            <a:endParaRPr lang="en-US" sz="14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28" y="3010356"/>
            <a:ext cx="2070575" cy="1575087"/>
          </a:xfrm>
          <a:prstGeom prst="rect">
            <a:avLst/>
          </a:prstGeom>
        </p:spPr>
      </p:pic>
      <p:sp>
        <p:nvSpPr>
          <p:cNvPr id="28" name="Right Arrow 27"/>
          <p:cNvSpPr/>
          <p:nvPr/>
        </p:nvSpPr>
        <p:spPr>
          <a:xfrm>
            <a:off x="239009" y="3580202"/>
            <a:ext cx="525219" cy="389036"/>
          </a:xfrm>
          <a:prstGeom prst="rightArrow">
            <a:avLst>
              <a:gd name="adj1" fmla="val 28378"/>
              <a:gd name="adj2" fmla="val 68919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79676" y="3344871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</a:t>
            </a:r>
            <a:endParaRPr lang="en-US" sz="1200" dirty="0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867" y="3822597"/>
            <a:ext cx="2947527" cy="105465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4598416" y="28845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400" lvl="3">
              <a:spcBef>
                <a:spcPts val="400"/>
              </a:spcBef>
              <a:buClr>
                <a:schemeClr val="tx1"/>
              </a:buClr>
              <a:buSzPct val="68000"/>
              <a:defRPr sz="1800"/>
            </a:pPr>
            <a:r>
              <a:rPr lang="en-US" dirty="0" smtClean="0">
                <a:uFill>
                  <a:solidFill/>
                </a:uFill>
                <a:ea typeface="Palatino"/>
                <a:cs typeface="Palatino"/>
                <a:sym typeface="Palatino"/>
              </a:rPr>
              <a:t>Low </a:t>
            </a:r>
            <a:r>
              <a:rPr lang="en-US" dirty="0">
                <a:uFill>
                  <a:solidFill/>
                </a:uFill>
                <a:ea typeface="Palatino"/>
                <a:cs typeface="Palatino"/>
                <a:sym typeface="Palatino"/>
              </a:rPr>
              <a:t>density: </a:t>
            </a:r>
            <a:r>
              <a:rPr lang="en-US">
                <a:uFill>
                  <a:solidFill/>
                </a:uFill>
                <a:ea typeface="Palatino"/>
                <a:cs typeface="Palatino"/>
                <a:sym typeface="Palatino"/>
              </a:rPr>
              <a:t>50</a:t>
            </a:r>
            <a:r>
              <a:rPr lang="en-US" baseline="31999">
                <a:uFill>
                  <a:solidFill/>
                </a:uFill>
                <a:ea typeface="Palatino"/>
                <a:cs typeface="Palatino"/>
                <a:sym typeface="Palatino"/>
              </a:rPr>
              <a:t> </a:t>
            </a:r>
            <a:r>
              <a:rPr lang="en-US" smtClean="0">
                <a:uFill>
                  <a:solidFill/>
                </a:uFill>
                <a:ea typeface="Palatino"/>
                <a:cs typeface="Palatino"/>
                <a:sym typeface="Palatino"/>
              </a:rPr>
              <a:t>tracks/cm</a:t>
            </a:r>
            <a:r>
              <a:rPr lang="en-US" baseline="31999" smtClean="0">
                <a:uFill>
                  <a:solidFill/>
                </a:uFill>
                <a:ea typeface="Palatino"/>
                <a:cs typeface="Palatino"/>
                <a:sym typeface="Palatino"/>
              </a:rPr>
              <a:t>2</a:t>
            </a:r>
            <a:r>
              <a:rPr lang="en-US" smtClean="0">
                <a:uFill>
                  <a:solidFill/>
                </a:uFill>
                <a:ea typeface="Palatino"/>
                <a:cs typeface="Palatino"/>
                <a:sym typeface="Palatino"/>
              </a:rPr>
              <a:t>/angle</a:t>
            </a:r>
            <a:endParaRPr lang="en-US" baseline="31999" dirty="0">
              <a:uFill>
                <a:solidFill/>
              </a:uFill>
              <a:ea typeface="Palatino"/>
              <a:cs typeface="Palatino"/>
              <a:sym typeface="Palatino"/>
            </a:endParaRP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676" y="5377093"/>
            <a:ext cx="3193296" cy="1067888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5749778" y="3453265"/>
            <a:ext cx="1228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Exposure 1</a:t>
            </a:r>
            <a:endParaRPr lang="en-US" b="1" dirty="0"/>
          </a:p>
        </p:txBody>
      </p:sp>
      <p:sp>
        <p:nvSpPr>
          <p:cNvPr id="78" name="Rectangle 77"/>
          <p:cNvSpPr/>
          <p:nvPr/>
        </p:nvSpPr>
        <p:spPr>
          <a:xfrm>
            <a:off x="6987394" y="4026756"/>
            <a:ext cx="2158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/>
              <a:t>Target: </a:t>
            </a:r>
            <a:r>
              <a:rPr lang="en-US" smtClean="0"/>
              <a:t>2 x CS</a:t>
            </a:r>
          </a:p>
          <a:p>
            <a:r>
              <a:rPr lang="en-US" b="1" dirty="0" smtClean="0"/>
              <a:t>Magnetic Field: </a:t>
            </a:r>
            <a:r>
              <a:rPr lang="en-US" dirty="0" smtClean="0"/>
              <a:t>+ 1T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5749777" y="4973199"/>
            <a:ext cx="1228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Exposure 2</a:t>
            </a:r>
            <a:endParaRPr lang="en-US" b="1" dirty="0"/>
          </a:p>
        </p:txBody>
      </p:sp>
      <p:sp>
        <p:nvSpPr>
          <p:cNvPr id="80" name="Rectangle 79"/>
          <p:cNvSpPr/>
          <p:nvPr/>
        </p:nvSpPr>
        <p:spPr>
          <a:xfrm>
            <a:off x="3799172" y="5487433"/>
            <a:ext cx="20604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Target: </a:t>
            </a:r>
            <a:r>
              <a:rPr lang="en-US" dirty="0"/>
              <a:t>2 x CS</a:t>
            </a:r>
          </a:p>
          <a:p>
            <a:r>
              <a:rPr lang="en-US" b="1" dirty="0"/>
              <a:t>Magnetic </a:t>
            </a:r>
            <a:r>
              <a:rPr lang="en-US" b="1" dirty="0" smtClean="0"/>
              <a:t>Field: </a:t>
            </a:r>
            <a:r>
              <a:rPr lang="en-US" dirty="0" smtClean="0"/>
              <a:t>-1T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3781771" y="3408198"/>
            <a:ext cx="5253740" cy="14535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3781771" y="4930874"/>
            <a:ext cx="5253740" cy="145355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79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82274"/>
            <a:ext cx="9144000" cy="343359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47574" y="3290896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CS3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141919" y="3293673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CS4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125012" y="3293673"/>
            <a:ext cx="893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GEM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193"/>
            <a:ext cx="4680204" cy="318738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770849" y="2250381"/>
            <a:ext cx="1834499" cy="511193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674870" y="157193"/>
            <a:ext cx="38404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CS consists of 2 emulsion plates</a:t>
            </a:r>
          </a:p>
          <a:p>
            <a:r>
              <a:rPr lang="en-US" dirty="0" smtClean="0"/>
              <a:t>Each plate has 2 sensitive layers</a:t>
            </a:r>
          </a:p>
          <a:p>
            <a:r>
              <a:rPr lang="en-US" dirty="0" smtClean="0"/>
              <a:t>The surface of each layer is 10x12 cm</a:t>
            </a:r>
            <a:r>
              <a:rPr lang="en-US" baseline="30000" dirty="0" smtClean="0"/>
              <a:t>2</a:t>
            </a:r>
          </a:p>
          <a:p>
            <a:endParaRPr lang="en-US" baseline="30000" dirty="0" smtClean="0"/>
          </a:p>
          <a:p>
            <a:r>
              <a:rPr lang="en-US" dirty="0" smtClean="0"/>
              <a:t>The full surface was scanned and track matching done in all 4 layers of each CS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65194" y="1926596"/>
            <a:ext cx="384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first matching with GEM was attempted for the peak at 0 angle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88297" y="2691642"/>
            <a:ext cx="2785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GEM data provided by </a:t>
            </a:r>
            <a:r>
              <a:rPr lang="en-US" dirty="0" err="1" smtClean="0"/>
              <a:t>Frascati</a:t>
            </a:r>
            <a:r>
              <a:rPr lang="en-US" dirty="0" smtClean="0"/>
              <a:t> group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6" idx="1"/>
          </p:cNvCxnSpPr>
          <p:nvPr/>
        </p:nvCxnSpPr>
        <p:spPr>
          <a:xfrm flipH="1">
            <a:off x="3790338" y="2249762"/>
            <a:ext cx="1074856" cy="1520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6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646" y="3230794"/>
            <a:ext cx="2880000" cy="2520000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111" y="3150751"/>
            <a:ext cx="2880000" cy="252000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5399">
            <a:off x="2989000" y="3065763"/>
            <a:ext cx="2880000" cy="252000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43279">
            <a:off x="2643514" y="3126609"/>
            <a:ext cx="2880000" cy="2520000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283" y="3166422"/>
            <a:ext cx="2880000" cy="2520000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64" y="3162046"/>
            <a:ext cx="2880000" cy="25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560" y="145196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Pattern matching between 2 patterns – “alignment” procedure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2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96 0.01088 L -0.03698 0.05093 C -0.0493 0.05995 -0.0684 0.06505 -0.08837 0.06505 C -0.11076 0.06505 -0.12882 0.05995 -0.14132 0.05093 L -0.20121 0.01088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67" y="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2 0.01158 L 0.07379 0.05186 C 0.08629 0.06112 0.10538 0.06644 0.12518 0.06644 C 0.14775 0.06644 0.1658 0.06112 0.1783 0.05186 L 0.23924 0.01158 " pathEditMode="relative" rAng="0" ptsTypes="AAA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67" y="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path" presetSubtype="0" repeatCount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7 0.01319 L 0.03229 0.02245 L 0.05694 0.02245 L 0.07569 0.01319 L 0.07569 -0.0007 L 0.05694 -0.01065 L 0.03229 -0.01065 L 0.01527 -0.0007 L 0.01527 0.01319 Z " pathEditMode="fixed" rAng="0" ptsTypes="AAAAAAAAA">
                                      <p:cBhvr>
                                        <p:cTn id="2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-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0" presetClass="path" presetSubtype="0" repeatCount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54 0.02546 L 0.03265 0.03728 L 0.05487 0.03728 L 0.07188 0.02546 L 0.07188 0.00904 L 0.05487 -0.003 L 0.03265 -0.003 L 0.01754 0.00904 L 0.01754 0.02546 Z " pathEditMode="fixed" rAng="0" ptsTypes="AAAAAAAAA">
                                      <p:cBhvr>
                                        <p:cTn id="3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8" y="-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0" presetClass="path" presetSubtype="0" repeatCount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73 0.01668 L 0.06284 0.02848 L 0.08506 0.02848 L 0.10207 0.01668 L 0.10207 0.00024 L 0.08506 -0.0118 L 0.06284 -0.0118 L 0.04773 0.00024 L 0.04773 0.01668 Z " pathEditMode="fixed" rAng="0" ptsTypes="AAAAAAAAA">
                                      <p:cBhvr>
                                        <p:cTn id="4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8" y="-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560" y="145196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Matching between Emulsions and GEM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24" y="2993438"/>
            <a:ext cx="4458916" cy="36172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3438"/>
            <a:ext cx="4535424" cy="36172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24" y="2993438"/>
            <a:ext cx="4458916" cy="36172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36914" y="2873834"/>
            <a:ext cx="1576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CS3 &lt;-&gt;CS4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82491" y="287377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GEM &lt;-&gt;CS4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92676" y="1550339"/>
            <a:ext cx="49555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“Total alignment” was developed for this case</a:t>
            </a:r>
          </a:p>
          <a:p>
            <a:r>
              <a:rPr lang="en-US" sz="2000" dirty="0" smtClean="0"/>
              <a:t>Offset range in XY: +-10 mm</a:t>
            </a:r>
          </a:p>
          <a:p>
            <a:r>
              <a:rPr lang="en-US" sz="2000" dirty="0" smtClean="0"/>
              <a:t>Angular range +- Pi</a:t>
            </a:r>
          </a:p>
          <a:p>
            <a:r>
              <a:rPr lang="en-US" sz="2000" dirty="0" smtClean="0"/>
              <a:t>Position acceptance 500 microns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6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8" y="464765"/>
            <a:ext cx="4510560" cy="32797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" y="3744517"/>
            <a:ext cx="4510561" cy="30718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222" y="3744517"/>
            <a:ext cx="4525134" cy="30817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7462" y="1158295"/>
            <a:ext cx="1576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CS3 &lt;-&gt;CS4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48878" y="443804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GEM &lt;-&gt;CS4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335485" y="458876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GEM &lt;-&gt;CS3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12350" y="496575"/>
            <a:ext cx="35967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“Total alignment”</a:t>
            </a:r>
          </a:p>
          <a:p>
            <a:r>
              <a:rPr lang="en-US" sz="2000" dirty="0" smtClean="0"/>
              <a:t>Offset range in XY: +-10 mm</a:t>
            </a:r>
          </a:p>
          <a:p>
            <a:r>
              <a:rPr lang="en-US" sz="2000" dirty="0" smtClean="0"/>
              <a:t>Angular range +- 0.08</a:t>
            </a:r>
          </a:p>
          <a:p>
            <a:r>
              <a:rPr lang="en-US" sz="2000" dirty="0" smtClean="0"/>
              <a:t>Position acceptance 250 microns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3468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elements in </a:t>
            </a:r>
            <a:r>
              <a:rPr lang="en-US" dirty="0" smtClean="0"/>
              <a:t>respect to </a:t>
            </a:r>
            <a:r>
              <a:rPr lang="en-US" dirty="0" smtClean="0"/>
              <a:t>OPERA were tested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New emulsions produced in Nagoya lab</a:t>
            </a:r>
          </a:p>
          <a:p>
            <a:pPr lvl="1"/>
            <a:r>
              <a:rPr lang="en-US" dirty="0" smtClean="0"/>
              <a:t>Different emulsion base material (unexpected effects found)</a:t>
            </a:r>
          </a:p>
          <a:p>
            <a:pPr lvl="1"/>
            <a:r>
              <a:rPr lang="en-US" dirty="0" smtClean="0"/>
              <a:t>Different layers thickness</a:t>
            </a:r>
          </a:p>
          <a:p>
            <a:pPr lvl="1"/>
            <a:r>
              <a:rPr lang="en-US" dirty="0" smtClean="0"/>
              <a:t>Different emulsion handling</a:t>
            </a:r>
          </a:p>
          <a:p>
            <a:r>
              <a:rPr lang="en-US" dirty="0" smtClean="0"/>
              <a:t>Emulsion spectrometer in a magnetic field</a:t>
            </a:r>
          </a:p>
          <a:p>
            <a:pPr lvl="1"/>
            <a:r>
              <a:rPr lang="en-US" dirty="0" smtClean="0"/>
              <a:t>Different geometry (15 mm instead of 1 mm gap)</a:t>
            </a:r>
          </a:p>
          <a:p>
            <a:pPr lvl="1"/>
            <a:r>
              <a:rPr lang="en-US" dirty="0" smtClean="0"/>
              <a:t>Different accuracy requirements: 1 micron resolution over cm scale </a:t>
            </a:r>
            <a:r>
              <a:rPr lang="en-US" dirty="0" smtClean="0"/>
              <a:t>(1/10000) instead of </a:t>
            </a:r>
            <a:r>
              <a:rPr lang="en-US" dirty="0" smtClean="0"/>
              <a:t>1 micron over mm scale </a:t>
            </a:r>
            <a:r>
              <a:rPr lang="en-US" dirty="0" smtClean="0"/>
              <a:t>(1/1000) in OPERA</a:t>
            </a:r>
            <a:endParaRPr lang="en-US" dirty="0" smtClean="0"/>
          </a:p>
          <a:p>
            <a:r>
              <a:rPr lang="en-US" dirty="0" smtClean="0"/>
              <a:t>Emulsion to electronic detector matching</a:t>
            </a:r>
          </a:p>
          <a:p>
            <a:pPr lvl="1"/>
            <a:r>
              <a:rPr lang="en-US" dirty="0" smtClean="0"/>
              <a:t>Different coordinate </a:t>
            </a:r>
            <a:r>
              <a:rPr lang="en-US" dirty="0" smtClean="0"/>
              <a:t>resolution in the detectors, </a:t>
            </a:r>
            <a:r>
              <a:rPr lang="en-US" dirty="0" smtClean="0"/>
              <a:t>no angular information in TT, no time information in emulsion</a:t>
            </a:r>
          </a:p>
          <a:p>
            <a:r>
              <a:rPr lang="en-US" dirty="0" smtClean="0"/>
              <a:t>Higher signal tracks density expected in </a:t>
            </a:r>
            <a:r>
              <a:rPr lang="en-US" dirty="0" err="1" smtClean="0"/>
              <a:t>SHiP</a:t>
            </a:r>
            <a:endParaRPr lang="en-US" dirty="0" smtClean="0"/>
          </a:p>
          <a:p>
            <a:r>
              <a:rPr lang="en-US" dirty="0" smtClean="0"/>
              <a:t>Fast scanning with a new scanning system</a:t>
            </a:r>
          </a:p>
          <a:p>
            <a:pPr lvl="1"/>
            <a:r>
              <a:rPr lang="en-US" dirty="0" smtClean="0"/>
              <a:t>Speed of 80 cm/h instead of 20/h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0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74" y="1225184"/>
            <a:ext cx="7581900" cy="5467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6122" y="260075"/>
            <a:ext cx="65027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Common tracks are reconstructed in CS3-GEM-CS4</a:t>
            </a:r>
          </a:p>
          <a:p>
            <a:r>
              <a:rPr lang="en-US" sz="2400" dirty="0" smtClean="0"/>
              <a:t>(preliminary data with hard cuts)</a:t>
            </a:r>
          </a:p>
        </p:txBody>
      </p:sp>
    </p:spTree>
    <p:extLst>
      <p:ext uri="{BB962C8B-B14F-4D97-AF65-F5344CB8AC3E}">
        <p14:creationId xmlns:p14="http://schemas.microsoft.com/office/powerpoint/2010/main" val="260974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21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CES: emulsion position resolution is sufficient for resolving &gt; 10 GeV momentum at 3 cm base, but the mechanical construction should be improved to obtain reliable absolute values</a:t>
            </a:r>
          </a:p>
          <a:p>
            <a:pPr lvl="1"/>
            <a:r>
              <a:rPr lang="en-US" dirty="0" smtClean="0"/>
              <a:t>Software compensation of mechanical inaccuracy is possible in case of sufficient calibration sample (straight high momentum tracks) – under development</a:t>
            </a:r>
          </a:p>
          <a:p>
            <a:pPr lvl="1"/>
            <a:r>
              <a:rPr lang="en-US" dirty="0" smtClean="0"/>
              <a:t>We plan also to test the different and more precise mechanical solution</a:t>
            </a:r>
          </a:p>
          <a:p>
            <a:r>
              <a:rPr lang="en-US" dirty="0" smtClean="0"/>
              <a:t>Emulsion – GEM matching is verified to be good at 0 angle and B=0 </a:t>
            </a:r>
          </a:p>
          <a:p>
            <a:r>
              <a:rPr lang="en-US" dirty="0" smtClean="0"/>
              <a:t>To do for GEM-emulsion data:</a:t>
            </a:r>
          </a:p>
          <a:p>
            <a:pPr lvl="1"/>
            <a:r>
              <a:rPr lang="en-US" dirty="0" smtClean="0"/>
              <a:t>matching resolution and efficiency study</a:t>
            </a:r>
          </a:p>
          <a:p>
            <a:pPr lvl="1"/>
            <a:r>
              <a:rPr lang="en-US" dirty="0" smtClean="0"/>
              <a:t>Analyze all data sets with different angles and B</a:t>
            </a:r>
          </a:p>
          <a:p>
            <a:pPr lvl="1"/>
            <a:r>
              <a:rPr lang="en-US" dirty="0" smtClean="0"/>
              <a:t>Matching with CES and ECC </a:t>
            </a:r>
            <a:r>
              <a:rPr lang="en-US" dirty="0" err="1" smtClean="0"/>
              <a:t>assemblings</a:t>
            </a:r>
            <a:endParaRPr lang="en-US" dirty="0" smtClean="0"/>
          </a:p>
          <a:p>
            <a:r>
              <a:rPr lang="en-US" dirty="0" err="1" smtClean="0"/>
              <a:t>Micromegas</a:t>
            </a:r>
            <a:r>
              <a:rPr lang="en-US" dirty="0" smtClean="0"/>
              <a:t> data set has to be analyzed yet</a:t>
            </a:r>
          </a:p>
        </p:txBody>
      </p:sp>
    </p:spTree>
    <p:extLst>
      <p:ext uri="{BB962C8B-B14F-4D97-AF65-F5344CB8AC3E}">
        <p14:creationId xmlns:p14="http://schemas.microsoft.com/office/powerpoint/2010/main" val="343588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Exposures 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37309" y="2203895"/>
            <a:ext cx="787804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At PS (Sep 2015)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/>
              <a:t>ECC (OPERA-like brick)  exposure  with </a:t>
            </a:r>
            <a:r>
              <a:rPr lang="en-US" sz="2000" dirty="0"/>
              <a:t>high density in magnetic </a:t>
            </a:r>
            <a:r>
              <a:rPr lang="en-US" sz="2000" dirty="0" smtClean="0"/>
              <a:t>field @ different angles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/>
              <a:t>CES (Compact Emulsion Spectrometer) exposure with different density and angles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/>
              <a:t>Matching between emulsions and </a:t>
            </a:r>
            <a:r>
              <a:rPr lang="en-US" sz="2000" dirty="0" err="1" smtClean="0"/>
              <a:t>Micromegas</a:t>
            </a:r>
            <a:r>
              <a:rPr lang="en-US" sz="2000" dirty="0" smtClean="0"/>
              <a:t> </a:t>
            </a:r>
            <a:r>
              <a:rPr lang="en-US" sz="2000" dirty="0" smtClean="0"/>
              <a:t>chambers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/>
              <a:t>In collaboration with Napoli Atlas group</a:t>
            </a:r>
            <a:endParaRPr lang="en-US" sz="2000" dirty="0" smtClean="0"/>
          </a:p>
          <a:p>
            <a:pPr lvl="1"/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At the SPS (Oct 2015):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/>
              <a:t>Matching between emulsions and GEM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/>
              <a:t>CS (emulsion doublets), ECC and CES was exposure together with GEM at different angles and magnetic </a:t>
            </a:r>
            <a:r>
              <a:rPr lang="en-US" sz="2000" dirty="0" smtClean="0"/>
              <a:t>field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/>
              <a:t>In collaboration with </a:t>
            </a:r>
            <a:r>
              <a:rPr lang="en-US" sz="2000" dirty="0" err="1" smtClean="0"/>
              <a:t>Frascati</a:t>
            </a:r>
            <a:r>
              <a:rPr lang="en-US" sz="2000" dirty="0" smtClean="0"/>
              <a:t> GEM group </a:t>
            </a: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7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5483689" cy="3084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368" y="2942082"/>
            <a:ext cx="6961632" cy="39159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63184" y="512879"/>
            <a:ext cx="2361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MNP17 at T9 (PS)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815584" y="2323391"/>
            <a:ext cx="2954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CES inside the magnet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526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800" y="3050888"/>
            <a:ext cx="6768199" cy="3807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23801" cy="30508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23801" y="512879"/>
            <a:ext cx="24947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TT installed Inside </a:t>
            </a:r>
          </a:p>
          <a:p>
            <a:r>
              <a:rPr lang="en-US" sz="2400" dirty="0" smtClean="0"/>
              <a:t>Goliath </a:t>
            </a:r>
            <a:r>
              <a:rPr lang="en-US" sz="2400" dirty="0" smtClean="0"/>
              <a:t>magnet at </a:t>
            </a:r>
          </a:p>
          <a:p>
            <a:r>
              <a:rPr lang="en-US" sz="2400" dirty="0" smtClean="0"/>
              <a:t>East Area (SPS)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759899" y="2447418"/>
            <a:ext cx="2661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CS attached to GEM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961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03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Emulsion Films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1557851"/>
            <a:ext cx="71915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Emulsion films produced in Nagoya </a:t>
            </a:r>
            <a:r>
              <a:rPr lang="en-US" dirty="0" smtClean="0"/>
              <a:t>University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Film dimensions</a:t>
            </a:r>
          </a:p>
          <a:p>
            <a:pPr marL="742950" lvl="1" indent="-285750">
              <a:buFont typeface="Arial" charset="0"/>
              <a:buChar char="•"/>
            </a:pPr>
            <a:r>
              <a:rPr lang="it-IT" dirty="0" err="1" smtClean="0"/>
              <a:t>Surface</a:t>
            </a:r>
            <a:r>
              <a:rPr lang="it-IT" dirty="0" smtClean="0"/>
              <a:t>: 125 mm x 100 mm</a:t>
            </a:r>
          </a:p>
          <a:p>
            <a:pPr marL="742950" lvl="1" indent="-285750">
              <a:buFont typeface="Arial" charset="0"/>
              <a:buChar char="•"/>
            </a:pPr>
            <a:r>
              <a:rPr lang="it-IT" dirty="0" smtClean="0"/>
              <a:t> Total </a:t>
            </a:r>
            <a:r>
              <a:rPr lang="it-IT" dirty="0" err="1" smtClean="0"/>
              <a:t>thickness</a:t>
            </a:r>
            <a:r>
              <a:rPr lang="it-IT" dirty="0" smtClean="0"/>
              <a:t>: 290 </a:t>
            </a:r>
            <a:r>
              <a:rPr lang="it-IT" dirty="0" err="1" smtClean="0"/>
              <a:t>μm</a:t>
            </a:r>
            <a:endParaRPr lang="it-IT" dirty="0" smtClean="0"/>
          </a:p>
          <a:p>
            <a:pPr marL="1200150" lvl="2" indent="-285750">
              <a:buFont typeface="Arial" charset="0"/>
              <a:buChar char="•"/>
            </a:pPr>
            <a:r>
              <a:rPr lang="en-US" dirty="0"/>
              <a:t>Emulsion Layer: 60 </a:t>
            </a:r>
            <a:r>
              <a:rPr lang="en-US" dirty="0" err="1"/>
              <a:t>μm</a:t>
            </a:r>
            <a:endParaRPr lang="en-US" dirty="0"/>
          </a:p>
          <a:p>
            <a:pPr marL="1200150" lvl="2" indent="-285750">
              <a:buFont typeface="Arial" charset="0"/>
              <a:buChar char="•"/>
            </a:pPr>
            <a:r>
              <a:rPr lang="en-US" dirty="0"/>
              <a:t>Plastic Base: polystyrene</a:t>
            </a:r>
            <a:r>
              <a:rPr lang="en-US" dirty="0" smtClean="0"/>
              <a:t> </a:t>
            </a:r>
            <a:r>
              <a:rPr lang="en-US" dirty="0"/>
              <a:t>: 170 </a:t>
            </a:r>
            <a:r>
              <a:rPr lang="en-US" dirty="0" err="1"/>
              <a:t>μm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New emulsion gel developed in Nagoya University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/>
              <a:t>Grain density: 50 grains/100 </a:t>
            </a:r>
            <a:r>
              <a:rPr lang="en-US" dirty="0" err="1" smtClean="0"/>
              <a:t>μm</a:t>
            </a:r>
            <a:r>
              <a:rPr lang="en-US" dirty="0" smtClean="0"/>
              <a:t> (higher than OPERA films)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Emulsion </a:t>
            </a:r>
            <a:r>
              <a:rPr lang="en-US" dirty="0"/>
              <a:t>production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Emulsion </a:t>
            </a:r>
            <a:r>
              <a:rPr lang="en-US" dirty="0"/>
              <a:t>poured in middle August 2015 and cut by hand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Shipped </a:t>
            </a:r>
            <a:r>
              <a:rPr lang="en-US" dirty="0"/>
              <a:t>to CERN by plane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Total </a:t>
            </a:r>
            <a:r>
              <a:rPr lang="en-US" dirty="0"/>
              <a:t>amount of emulsion films produced: 120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Emulsion </a:t>
            </a:r>
            <a:r>
              <a:rPr lang="en-US" dirty="0"/>
              <a:t>films used in the test beam: </a:t>
            </a:r>
            <a:r>
              <a:rPr lang="en-US" dirty="0" smtClean="0"/>
              <a:t>91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615" y="1557851"/>
            <a:ext cx="4340003" cy="1676018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z="1600" smtClean="0"/>
              <a:t>6</a:t>
            </a:fld>
            <a:endParaRPr lang="en-US" sz="16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9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emulsion assembling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 (</a:t>
            </a:r>
            <a:r>
              <a:rPr lang="en-US" dirty="0"/>
              <a:t>C</a:t>
            </a:r>
            <a:r>
              <a:rPr lang="en-US" dirty="0" smtClean="0"/>
              <a:t>hangeable </a:t>
            </a:r>
            <a:r>
              <a:rPr lang="en-US" dirty="0"/>
              <a:t>S</a:t>
            </a:r>
            <a:r>
              <a:rPr lang="en-US" dirty="0" smtClean="0"/>
              <a:t>heet) – emulsions films doublet without spacer </a:t>
            </a:r>
            <a:r>
              <a:rPr lang="en-US" dirty="0" smtClean="0"/>
              <a:t>enclosed inside </a:t>
            </a:r>
            <a:r>
              <a:rPr lang="en-US" dirty="0" smtClean="0"/>
              <a:t>an envelope sealed under vacuum</a:t>
            </a:r>
          </a:p>
          <a:p>
            <a:r>
              <a:rPr lang="en-US" dirty="0" smtClean="0"/>
              <a:t>ECC (Emulsion Cloud Chamber) – emulsions interleaved with dense spacers (1 mm </a:t>
            </a:r>
            <a:r>
              <a:rPr lang="en-US" dirty="0" smtClean="0"/>
              <a:t>lead) </a:t>
            </a:r>
            <a:r>
              <a:rPr lang="en-US" dirty="0" smtClean="0"/>
              <a:t>tightly assembled together</a:t>
            </a:r>
          </a:p>
          <a:p>
            <a:r>
              <a:rPr lang="en-US" dirty="0" smtClean="0"/>
              <a:t>CES (Compact Emulsion Spectrometer) – emulsions interleaved with low density spacer (15 mm </a:t>
            </a:r>
            <a:r>
              <a:rPr lang="en-US" dirty="0" err="1" smtClean="0"/>
              <a:t>Rohacell</a:t>
            </a:r>
            <a:r>
              <a:rPr lang="en-US" dirty="0" smtClean="0"/>
              <a:t> in this test)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" y="4237229"/>
            <a:ext cx="3767328" cy="21191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416" y="4237229"/>
            <a:ext cx="3121152" cy="2119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56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Measurement of momenta and charge in magnetic field 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199678" y="2004379"/>
            <a:ext cx="2052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/>
              <a:t>Exposure at </a:t>
            </a:r>
            <a:r>
              <a:rPr lang="en-US" sz="2000" b="1" dirty="0" smtClean="0"/>
              <a:t>CERN</a:t>
            </a:r>
            <a:endParaRPr lang="en-US" sz="20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189814" y="2554220"/>
            <a:ext cx="5347854" cy="1806176"/>
            <a:chOff x="804892" y="3211246"/>
            <a:chExt cx="5018727" cy="173191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4892" y="3436523"/>
              <a:ext cx="5018727" cy="150663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715719" y="3211246"/>
              <a:ext cx="6222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290 </a:t>
              </a:r>
              <a:r>
                <a:rPr lang="en-US" sz="1100" dirty="0" err="1" smtClean="0"/>
                <a:t>μm</a:t>
              </a:r>
              <a:endParaRPr lang="en-US" sz="1100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5785047" y="3016063"/>
            <a:ext cx="26508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Target: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CES (10 </a:t>
            </a:r>
            <a:r>
              <a:rPr lang="en-US" sz="1600" dirty="0">
                <a:solidFill>
                  <a:srgbClr val="000000"/>
                </a:solidFill>
              </a:rPr>
              <a:t>emulsion films interleaved with </a:t>
            </a:r>
            <a:r>
              <a:rPr lang="en-US" sz="1600" dirty="0" err="1" smtClean="0">
                <a:solidFill>
                  <a:srgbClr val="000000"/>
                </a:solidFill>
              </a:rPr>
              <a:t>Rohacell</a:t>
            </a:r>
            <a:r>
              <a:rPr lang="en-US" sz="1600" dirty="0" smtClean="0">
                <a:solidFill>
                  <a:srgbClr val="000000"/>
                </a:solidFill>
              </a:rPr>
              <a:t> plates)</a:t>
            </a:r>
            <a:endParaRPr lang="en-US" sz="16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3257" y="4076589"/>
            <a:ext cx="4943636" cy="204046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89814" y="4655771"/>
            <a:ext cx="38046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Beam exposure:</a:t>
            </a:r>
            <a:endParaRPr lang="en-US" b="1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High </a:t>
            </a:r>
            <a:r>
              <a:rPr lang="en-US" dirty="0">
                <a:solidFill>
                  <a:srgbClr val="000000"/>
                </a:solidFill>
              </a:rPr>
              <a:t>density: </a:t>
            </a:r>
            <a:r>
              <a:rPr lang="en-US" dirty="0" smtClean="0">
                <a:solidFill>
                  <a:srgbClr val="000000"/>
                </a:solidFill>
              </a:rPr>
              <a:t>104 tracks/cm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/angle</a:t>
            </a: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Magnetic </a:t>
            </a:r>
            <a:r>
              <a:rPr lang="en-US" dirty="0">
                <a:solidFill>
                  <a:srgbClr val="000000"/>
                </a:solidFill>
              </a:rPr>
              <a:t>field: </a:t>
            </a:r>
            <a:r>
              <a:rPr lang="en-US" dirty="0" smtClean="0">
                <a:solidFill>
                  <a:srgbClr val="000000"/>
                </a:solidFill>
              </a:rPr>
              <a:t>1T, -1T</a:t>
            </a: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15 </a:t>
            </a:r>
            <a:r>
              <a:rPr lang="en-US" dirty="0">
                <a:solidFill>
                  <a:srgbClr val="000000"/>
                </a:solidFill>
              </a:rPr>
              <a:t>angles, 5 momenta</a:t>
            </a:r>
            <a:endParaRPr lang="en-US" dirty="0"/>
          </a:p>
        </p:txBody>
      </p:sp>
      <p:cxnSp>
        <p:nvCxnSpPr>
          <p:cNvPr id="18" name="Elbow Connector 17"/>
          <p:cNvCxnSpPr/>
          <p:nvPr/>
        </p:nvCxnSpPr>
        <p:spPr>
          <a:xfrm rot="10800000" flipV="1">
            <a:off x="4921864" y="2558378"/>
            <a:ext cx="391858" cy="52430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13722" y="2404489"/>
            <a:ext cx="2622706" cy="307777"/>
          </a:xfrm>
          <a:prstGeom prst="rect">
            <a:avLst/>
          </a:prstGeom>
          <a:solidFill>
            <a:srgbClr val="FFFF00">
              <a:alpha val="64000"/>
            </a:srgbClr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First time with Passive Material !</a:t>
            </a:r>
            <a:endParaRPr lang="en-US" sz="1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6" name="Arc 5"/>
          <p:cNvSpPr/>
          <p:nvPr/>
        </p:nvSpPr>
        <p:spPr>
          <a:xfrm rot="517285">
            <a:off x="920407" y="3594094"/>
            <a:ext cx="3293194" cy="491221"/>
          </a:xfrm>
          <a:prstGeom prst="arc">
            <a:avLst>
              <a:gd name="adj1" fmla="val 11172865"/>
              <a:gd name="adj2" fmla="val 213396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61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240382" y="4012410"/>
            <a:ext cx="4128918" cy="2709066"/>
            <a:chOff x="4710416" y="3960745"/>
            <a:chExt cx="3741827" cy="270906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1"/>
            <a:stretch/>
          </p:blipFill>
          <p:spPr>
            <a:xfrm>
              <a:off x="4710416" y="3960745"/>
              <a:ext cx="3664842" cy="2664560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7192749" y="4911865"/>
              <a:ext cx="66877" cy="89013"/>
            </a:xfrm>
            <a:prstGeom prst="ellipse">
              <a:avLst/>
            </a:prstGeom>
            <a:pattFill prst="pct60">
              <a:fgClr>
                <a:srgbClr val="FF40FF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/>
            </a:p>
          </p:txBody>
        </p:sp>
        <p:sp>
          <p:nvSpPr>
            <p:cNvPr id="12" name="Oval 11"/>
            <p:cNvSpPr/>
            <p:nvPr/>
          </p:nvSpPr>
          <p:spPr>
            <a:xfrm>
              <a:off x="6862136" y="5614521"/>
              <a:ext cx="45678" cy="89013"/>
            </a:xfrm>
            <a:prstGeom prst="ellipse">
              <a:avLst/>
            </a:prstGeom>
            <a:pattFill prst="pct60">
              <a:fgClr>
                <a:srgbClr val="FF40FF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38281" y="4663351"/>
              <a:ext cx="126747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 smtClean="0">
                  <a:solidFill>
                    <a:srgbClr val="C00000"/>
                  </a:solidFill>
                </a:rPr>
                <a:t>1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61903" y="4663351"/>
              <a:ext cx="110238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 smtClean="0">
                  <a:solidFill>
                    <a:srgbClr val="C00000"/>
                  </a:solidFill>
                </a:rPr>
                <a:t>2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51361" y="4653344"/>
              <a:ext cx="115225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 smtClean="0">
                  <a:solidFill>
                    <a:srgbClr val="C00000"/>
                  </a:solidFill>
                </a:rPr>
                <a:t>3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56935" y="4653343"/>
              <a:ext cx="115225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 smtClean="0">
                  <a:solidFill>
                    <a:srgbClr val="C00000"/>
                  </a:solidFill>
                </a:rPr>
                <a:t>4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198011" y="4653342"/>
              <a:ext cx="115225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 smtClean="0">
                  <a:solidFill>
                    <a:srgbClr val="C00000"/>
                  </a:solidFill>
                </a:rPr>
                <a:t>5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37694" y="4647219"/>
              <a:ext cx="115225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 smtClean="0">
                  <a:solidFill>
                    <a:srgbClr val="C00000"/>
                  </a:solidFill>
                </a:rPr>
                <a:t>6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982209" y="4647218"/>
              <a:ext cx="115225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 smtClean="0">
                  <a:solidFill>
                    <a:srgbClr val="C00000"/>
                  </a:solidFill>
                </a:rPr>
                <a:t>7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80843" y="5784693"/>
              <a:ext cx="126747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 smtClean="0">
                  <a:solidFill>
                    <a:srgbClr val="C00000"/>
                  </a:solidFill>
                </a:rPr>
                <a:t>8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283605" y="5784693"/>
              <a:ext cx="126747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 smtClean="0">
                  <a:solidFill>
                    <a:srgbClr val="C00000"/>
                  </a:solidFill>
                </a:rPr>
                <a:t>9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93483" y="5784693"/>
              <a:ext cx="268491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smtClean="0">
                  <a:solidFill>
                    <a:srgbClr val="C00000"/>
                  </a:solidFill>
                </a:rPr>
                <a:t>10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80300" y="5784693"/>
              <a:ext cx="268490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500" b="1" smtClean="0">
                  <a:solidFill>
                    <a:srgbClr val="C00000"/>
                  </a:solidFill>
                </a:rPr>
                <a:t>11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66803" y="5784693"/>
              <a:ext cx="293238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500" b="1" dirty="0" smtClean="0">
                  <a:solidFill>
                    <a:srgbClr val="C00000"/>
                  </a:solidFill>
                </a:rPr>
                <a:t>12</a:t>
              </a:r>
              <a:endParaRPr lang="en-US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942322" y="6408201"/>
              <a:ext cx="5099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 smtClean="0"/>
                <a:t>s.eTX</a:t>
              </a:r>
              <a:endParaRPr lang="en-US" sz="1100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4557723" y="4231860"/>
              <a:ext cx="5910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s.eTY</a:t>
              </a:r>
              <a:endParaRPr lang="en-US" sz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Measurement of momenta and charge in magnetic field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260E-F627-BE43-AA74-0368C9B26D37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8202" y="2044536"/>
            <a:ext cx="627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Scanning of the CES emulsions in the Napoli Emulsion Laboratory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730" y="3388018"/>
            <a:ext cx="2074966" cy="11597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0"/>
          <a:stretch/>
        </p:blipFill>
        <p:spPr>
          <a:xfrm>
            <a:off x="137963" y="2812790"/>
            <a:ext cx="4192559" cy="28622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0544" y="2741166"/>
            <a:ext cx="3059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Angular distribution of reconstructed tracks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76855" y="3972271"/>
            <a:ext cx="2299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Angular distribution </a:t>
            </a:r>
            <a:r>
              <a:rPr lang="en-US" sz="1200" b="1" smtClean="0"/>
              <a:t>of MC </a:t>
            </a:r>
            <a:r>
              <a:rPr lang="en-US" sz="1200" b="1" dirty="0" smtClean="0"/>
              <a:t>tracks</a:t>
            </a:r>
            <a:endParaRPr lang="en-US" sz="1200" b="1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11/02/2016</a:t>
            </a:r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369938" y="2533817"/>
            <a:ext cx="3480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fragment of data 2x3 cm was scanned on 10 plates, tracks reconstructed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83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64B7F875-C1D5-7244-BBFB-1A4F0029CC85}" vid="{87E021E6-2E03-B848-94F5-86EB73BAF4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2999</TotalTime>
  <Words>1206</Words>
  <Application>Microsoft Office PowerPoint</Application>
  <PresentationFormat>On-screen Show (4:3)</PresentationFormat>
  <Paragraphs>218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</vt:lpstr>
      <vt:lpstr>Palatino</vt:lpstr>
      <vt:lpstr>Office Theme</vt:lpstr>
      <vt:lpstr>Emulsion Test Beam first results</vt:lpstr>
      <vt:lpstr>New elements in respect to OPERA were tested</vt:lpstr>
      <vt:lpstr>Exposures Summary</vt:lpstr>
      <vt:lpstr>PowerPoint Presentation</vt:lpstr>
      <vt:lpstr>PowerPoint Presentation</vt:lpstr>
      <vt:lpstr>Emulsion Films</vt:lpstr>
      <vt:lpstr>Types of emulsion assembling</vt:lpstr>
      <vt:lpstr>Measurement of momenta and charge in magnetic field </vt:lpstr>
      <vt:lpstr>Measurement of momenta and charge in magnetic field </vt:lpstr>
      <vt:lpstr>PowerPoint Presentation</vt:lpstr>
      <vt:lpstr>PowerPoint Presentation</vt:lpstr>
      <vt:lpstr>PowerPoint Presentation</vt:lpstr>
      <vt:lpstr>Tracks reconstruction without magnetic field (OPERA like)</vt:lpstr>
      <vt:lpstr>In case of CES this procedure appeared not sufficient</vt:lpstr>
      <vt:lpstr> Emulsions and GEM exposure</vt:lpstr>
      <vt:lpstr>PowerPoint Presentation</vt:lpstr>
      <vt:lpstr>Pattern matching between 2 patterns – “alignment” procedure</vt:lpstr>
      <vt:lpstr>Matching between Emulsions and GEM</vt:lpstr>
      <vt:lpstr>PowerPoint Presentation</vt:lpstr>
      <vt:lpstr>PowerPoint Presentation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vt</cp:lastModifiedBy>
  <cp:revision>91</cp:revision>
  <dcterms:created xsi:type="dcterms:W3CDTF">2016-02-06T14:43:59Z</dcterms:created>
  <dcterms:modified xsi:type="dcterms:W3CDTF">2016-02-11T10:16:14Z</dcterms:modified>
</cp:coreProperties>
</file>