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82" r:id="rId3"/>
    <p:sldId id="258" r:id="rId4"/>
    <p:sldId id="277" r:id="rId5"/>
    <p:sldId id="259" r:id="rId6"/>
    <p:sldId id="260" r:id="rId7"/>
    <p:sldId id="263" r:id="rId8"/>
    <p:sldId id="264" r:id="rId9"/>
    <p:sldId id="265" r:id="rId10"/>
    <p:sldId id="267" r:id="rId11"/>
    <p:sldId id="268" r:id="rId12"/>
    <p:sldId id="269" r:id="rId13"/>
    <p:sldId id="271" r:id="rId14"/>
    <p:sldId id="272" r:id="rId15"/>
    <p:sldId id="279" r:id="rId16"/>
    <p:sldId id="280" r:id="rId17"/>
    <p:sldId id="281" r:id="rId18"/>
    <p:sldId id="276" r:id="rId19"/>
  </p:sldIdLst>
  <p:sldSz cx="13004800" cy="9753600"/>
  <p:notesSz cx="6858000" cy="9144000"/>
  <p:defaultTextStyle>
    <a:lvl1pPr algn="ctr" defTabSz="584200">
      <a:defRPr sz="3600">
        <a:latin typeface="+mn-lt"/>
        <a:ea typeface="+mn-ea"/>
        <a:cs typeface="+mn-cs"/>
        <a:sym typeface="Helvetica Light"/>
      </a:defRPr>
    </a:lvl1pPr>
    <a:lvl2pPr indent="228600" algn="ctr" defTabSz="584200">
      <a:defRPr sz="3600">
        <a:latin typeface="+mn-lt"/>
        <a:ea typeface="+mn-ea"/>
        <a:cs typeface="+mn-cs"/>
        <a:sym typeface="Helvetica Light"/>
      </a:defRPr>
    </a:lvl2pPr>
    <a:lvl3pPr indent="457200" algn="ctr" defTabSz="584200">
      <a:defRPr sz="3600">
        <a:latin typeface="+mn-lt"/>
        <a:ea typeface="+mn-ea"/>
        <a:cs typeface="+mn-cs"/>
        <a:sym typeface="Helvetica Light"/>
      </a:defRPr>
    </a:lvl3pPr>
    <a:lvl4pPr indent="685800" algn="ctr" defTabSz="584200">
      <a:defRPr sz="3600">
        <a:latin typeface="+mn-lt"/>
        <a:ea typeface="+mn-ea"/>
        <a:cs typeface="+mn-cs"/>
        <a:sym typeface="Helvetica Light"/>
      </a:defRPr>
    </a:lvl4pPr>
    <a:lvl5pPr indent="914400" algn="ctr" defTabSz="584200">
      <a:defRPr sz="3600">
        <a:latin typeface="+mn-lt"/>
        <a:ea typeface="+mn-ea"/>
        <a:cs typeface="+mn-cs"/>
        <a:sym typeface="Helvetica Light"/>
      </a:defRPr>
    </a:lvl5pPr>
    <a:lvl6pPr indent="1143000" algn="ctr" defTabSz="584200">
      <a:defRPr sz="3600">
        <a:latin typeface="+mn-lt"/>
        <a:ea typeface="+mn-ea"/>
        <a:cs typeface="+mn-cs"/>
        <a:sym typeface="Helvetica Light"/>
      </a:defRPr>
    </a:lvl6pPr>
    <a:lvl7pPr indent="1371600" algn="ctr" defTabSz="584200">
      <a:defRPr sz="3600">
        <a:latin typeface="+mn-lt"/>
        <a:ea typeface="+mn-ea"/>
        <a:cs typeface="+mn-cs"/>
        <a:sym typeface="Helvetica Light"/>
      </a:defRPr>
    </a:lvl7pPr>
    <a:lvl8pPr indent="1600200" algn="ctr" defTabSz="584200">
      <a:defRPr sz="3600">
        <a:latin typeface="+mn-lt"/>
        <a:ea typeface="+mn-ea"/>
        <a:cs typeface="+mn-cs"/>
        <a:sym typeface="Helvetica Light"/>
      </a:defRPr>
    </a:lvl8pPr>
    <a:lvl9pPr indent="1828800" algn="ctr" defTabSz="584200">
      <a:defRPr sz="3600">
        <a:latin typeface="+mn-lt"/>
        <a:ea typeface="+mn-ea"/>
        <a:cs typeface="+mn-cs"/>
        <a:sym typeface="Helvetica 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574" autoAdjust="0"/>
  </p:normalViewPr>
  <p:slideViewPr>
    <p:cSldViewPr snapToGrid="0" snapToObjects="1">
      <p:cViewPr varScale="1">
        <p:scale>
          <a:sx n="58" d="100"/>
          <a:sy n="58" d="100"/>
        </p:scale>
        <p:origin x="-1296" y="-104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162496542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83" name="Shape 48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" dirty="0">
                <a:solidFill>
                  <a:srgbClr val="C82506"/>
                </a:solidFill>
              </a:rPr>
              <a:t>\begin{equation}</a:t>
            </a:r>
          </a:p>
          <a:p>
            <a:pPr lvl="0">
              <a:defRPr sz="1800"/>
            </a:pPr>
            <a:r>
              <a:rPr sz="800" dirty="0">
                <a:solidFill>
                  <a:srgbClr val="C82506"/>
                </a:solidFill>
              </a:rPr>
              <a:t>\begin{split}</a:t>
            </a:r>
          </a:p>
          <a:p>
            <a:pPr lvl="0">
              <a:defRPr sz="1800"/>
            </a:pPr>
            <a:r>
              <a:rPr sz="800" dirty="0">
                <a:solidFill>
                  <a:srgbClr val="C82506"/>
                </a:solidFill>
              </a:rPr>
              <a:t>N^{DET}_{double-charm} =  &amp; N_{pot} \times f_{int}  \times \frac{\sigma_{c\overline{c}}}{\sigma_{pN}}  \mbox{\phantom{iaaaa}}\times \epsilon^{DET}_{double-charm}\\</a:t>
            </a:r>
          </a:p>
          <a:p>
            <a:pPr lvl="0">
              <a:defRPr sz="1800"/>
            </a:pPr>
            <a:r>
              <a:rPr sz="800" dirty="0">
                <a:solidFill>
                  <a:srgbClr val="C82506"/>
                </a:solidFill>
              </a:rPr>
              <a:t> = &amp; N_{pot} \times 0.10 \times 1.7\cdot10^{-3} \times 0.59 \\</a:t>
            </a:r>
          </a:p>
          <a:p>
            <a:pPr lvl="0">
              <a:defRPr sz="1800"/>
            </a:pPr>
            <a:r>
              <a:rPr sz="800" dirty="0">
                <a:solidFill>
                  <a:srgbClr val="C82506"/>
                </a:solidFill>
              </a:rPr>
              <a:t> = &amp; N_{pot} \times 1\cdot 10^{-4} \\</a:t>
            </a:r>
          </a:p>
          <a:p>
            <a:pPr lvl="0">
              <a:defRPr sz="1800"/>
            </a:pPr>
            <a:r>
              <a:rPr sz="800" dirty="0">
                <a:solidFill>
                  <a:srgbClr val="C82506"/>
                </a:solidFill>
              </a:rPr>
              <a:t>\end{split}</a:t>
            </a:r>
          </a:p>
          <a:p>
            <a:pPr lvl="0">
              <a:defRPr sz="1800"/>
            </a:pPr>
            <a:r>
              <a:rPr sz="800" dirty="0">
                <a:solidFill>
                  <a:srgbClr val="C82506"/>
                </a:solidFill>
              </a:rPr>
              <a:t>\end{equation}</a:t>
            </a:r>
          </a:p>
          <a:p>
            <a:pPr lvl="0">
              <a:defRPr sz="1800"/>
            </a:pPr>
            <a:endParaRPr sz="800" dirty="0">
              <a:solidFill>
                <a:srgbClr val="C82506"/>
              </a:solidFill>
            </a:endParaRPr>
          </a:p>
          <a:p>
            <a:pPr lvl="0">
              <a:defRPr sz="1800"/>
            </a:pPr>
            <a:r>
              <a:rPr sz="800" dirty="0">
                <a:solidFill>
                  <a:srgbClr val="164F86"/>
                </a:solidFill>
              </a:rPr>
              <a:t>\begin{equation}</a:t>
            </a:r>
          </a:p>
          <a:p>
            <a:pPr lvl="0">
              <a:defRPr sz="1800"/>
            </a:pPr>
            <a:r>
              <a:rPr sz="800" dirty="0">
                <a:solidFill>
                  <a:srgbClr val="164F86"/>
                </a:solidFill>
              </a:rPr>
              <a:t>\begin{split}</a:t>
            </a:r>
          </a:p>
          <a:p>
            <a:pPr lvl="0">
              <a:defRPr sz="1800"/>
            </a:pPr>
            <a:r>
              <a:rPr sz="800" dirty="0">
                <a:solidFill>
                  <a:srgbClr val="164F86"/>
                </a:solidFill>
              </a:rPr>
              <a:t>N^{KIN}_{double-charm} =  N_{pot} \times 8.5\cdot 10^{-6} \\</a:t>
            </a:r>
          </a:p>
          <a:p>
            <a:pPr lvl="0">
              <a:defRPr sz="1800"/>
            </a:pPr>
            <a:r>
              <a:rPr sz="800" dirty="0">
                <a:solidFill>
                  <a:srgbClr val="164F86"/>
                </a:solidFill>
              </a:rPr>
              <a:t>\end{split}</a:t>
            </a:r>
          </a:p>
          <a:p>
            <a:pPr lvl="0">
              <a:defRPr sz="1800"/>
            </a:pPr>
            <a:r>
              <a:rPr sz="800" dirty="0">
                <a:solidFill>
                  <a:srgbClr val="164F86"/>
                </a:solidFill>
              </a:rPr>
              <a:t>\end{equation}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Titolo Testo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Corpo livello uno</a:t>
            </a:r>
          </a:p>
          <a:p>
            <a:pPr lvl="1">
              <a:defRPr sz="1800"/>
            </a:pPr>
            <a:r>
              <a:rPr sz="3200"/>
              <a:t>Corpo livello due</a:t>
            </a:r>
          </a:p>
          <a:p>
            <a:pPr lvl="2">
              <a:defRPr sz="1800"/>
            </a:pPr>
            <a:r>
              <a:rPr sz="3200"/>
              <a:t>Corpo livello tre</a:t>
            </a:r>
          </a:p>
          <a:p>
            <a:pPr lvl="3">
              <a:defRPr sz="1800"/>
            </a:pPr>
            <a:r>
              <a:rPr sz="3200"/>
              <a:t>Corpo livello quattro</a:t>
            </a:r>
          </a:p>
          <a:p>
            <a:pPr lvl="4">
              <a:defRPr sz="1800"/>
            </a:pPr>
            <a:r>
              <a:rPr sz="3200"/>
              <a:t>Livello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0998" y="1068992"/>
            <a:ext cx="12217401" cy="1016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Chalk_Line_10x7.png"/>
          <p:cNvPicPr/>
          <p:nvPr/>
        </p:nvPicPr>
        <p:blipFill>
          <a:blip r:embed="rId2">
            <a:alphaModFix amt="45000"/>
            <a:extLst/>
          </a:blip>
          <a:stretch>
            <a:fillRect/>
          </a:stretch>
        </p:blipFill>
        <p:spPr>
          <a:xfrm>
            <a:off x="393700" y="355600"/>
            <a:ext cx="12217400" cy="8775700"/>
          </a:xfrm>
          <a:prstGeom prst="rect">
            <a:avLst/>
          </a:prstGeom>
          <a:ln w="12700">
            <a:miter lim="400000"/>
          </a:ln>
        </p:spPr>
      </p:pic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901700" y="0"/>
            <a:ext cx="11201400" cy="4775200"/>
          </a:xfrm>
          <a:prstGeom prst="rect">
            <a:avLst/>
          </a:prstGeom>
        </p:spPr>
        <p:txBody>
          <a:bodyPr anchor="b"/>
          <a:lstStyle>
            <a:lvl1pPr algn="l">
              <a:lnSpc>
                <a:spcPct val="80000"/>
              </a:lnSpc>
              <a:defRPr sz="4800" b="1" cap="all" spc="384">
                <a:solidFill>
                  <a:srgbClr val="3E3B39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4800" b="1" cap="all" spc="384">
                <a:solidFill>
                  <a:srgbClr val="3E3B39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</a:rPr>
              <a:t>Titolo Testo</a:t>
            </a:r>
          </a:p>
        </p:txBody>
      </p:sp>
      <p:sp>
        <p:nvSpPr>
          <p:cNvPr id="33" name="Shape 33"/>
          <p:cNvSpPr>
            <a:spLocks noGrp="1"/>
          </p:cNvSpPr>
          <p:nvPr>
            <p:ph type="body" idx="1"/>
          </p:nvPr>
        </p:nvSpPr>
        <p:spPr>
          <a:xfrm>
            <a:off x="901700" y="4775200"/>
            <a:ext cx="11201400" cy="49784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  <a:latin typeface="Avenir Next"/>
                <a:ea typeface="Avenir Next"/>
                <a:cs typeface="Avenir Next"/>
                <a:sym typeface="Avenir Next"/>
              </a:defRPr>
            </a:lvl1pPr>
            <a:lvl2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  <a:latin typeface="Avenir Next"/>
                <a:ea typeface="Avenir Next"/>
                <a:cs typeface="Avenir Next"/>
                <a:sym typeface="Avenir Next"/>
              </a:defRPr>
            </a:lvl2pPr>
            <a:lvl3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  <a:latin typeface="Avenir Next"/>
                <a:ea typeface="Avenir Next"/>
                <a:cs typeface="Avenir Next"/>
                <a:sym typeface="Avenir Next"/>
              </a:defRPr>
            </a:lvl3pPr>
            <a:lvl4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  <a:latin typeface="Avenir Next"/>
                <a:ea typeface="Avenir Next"/>
                <a:cs typeface="Avenir Next"/>
                <a:sym typeface="Avenir Next"/>
              </a:defRPr>
            </a:lvl4pPr>
            <a:lvl5pPr marL="0" indent="0">
              <a:lnSpc>
                <a:spcPct val="80000"/>
              </a:lnSpc>
              <a:spcBef>
                <a:spcPts val="0"/>
              </a:spcBef>
              <a:buSzTx/>
              <a:buNone/>
              <a:defRPr cap="all" spc="288">
                <a:solidFill>
                  <a:srgbClr val="3E3B39"/>
                </a:solidFill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  <a:latin typeface="Avenir Next"/>
                <a:ea typeface="Avenir Next"/>
                <a:cs typeface="Avenir Next"/>
                <a:sym typeface="Avenir Next"/>
              </a:defRPr>
            </a:lvl5pPr>
          </a:lstStyle>
          <a:p>
            <a:pPr lvl="0">
              <a:defRPr sz="1800" cap="none" spc="0">
                <a:solidFill>
                  <a:srgbClr val="000000"/>
                </a:solidFill>
                <a:effectLst/>
              </a:defRPr>
            </a:pPr>
            <a:r>
              <a:rPr sz="3600" cap="all" spc="288">
                <a:solidFill>
                  <a:srgbClr val="3E3B39"/>
                </a:solidFill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</a:rPr>
              <a:t>Corpo livello uno</a:t>
            </a:r>
          </a:p>
          <a:p>
            <a:pPr lvl="1">
              <a:defRPr sz="1800" cap="none" spc="0">
                <a:solidFill>
                  <a:srgbClr val="000000"/>
                </a:solidFill>
                <a:effectLst/>
              </a:defRPr>
            </a:pPr>
            <a:r>
              <a:rPr sz="3600" cap="all" spc="288">
                <a:solidFill>
                  <a:srgbClr val="3E3B39"/>
                </a:solidFill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</a:rPr>
              <a:t>Corpo livello due</a:t>
            </a:r>
          </a:p>
          <a:p>
            <a:pPr lvl="2">
              <a:defRPr sz="1800" cap="none" spc="0">
                <a:solidFill>
                  <a:srgbClr val="000000"/>
                </a:solidFill>
                <a:effectLst/>
              </a:defRPr>
            </a:pPr>
            <a:r>
              <a:rPr sz="3600" cap="all" spc="288">
                <a:solidFill>
                  <a:srgbClr val="3E3B39"/>
                </a:solidFill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</a:rPr>
              <a:t>Corpo livello tre</a:t>
            </a:r>
          </a:p>
          <a:p>
            <a:pPr lvl="3">
              <a:defRPr sz="1800" cap="none" spc="0">
                <a:solidFill>
                  <a:srgbClr val="000000"/>
                </a:solidFill>
                <a:effectLst/>
              </a:defRPr>
            </a:pPr>
            <a:r>
              <a:rPr sz="3600" cap="all" spc="288">
                <a:solidFill>
                  <a:srgbClr val="3E3B39"/>
                </a:solidFill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</a:rPr>
              <a:t>Corpo livello quattro</a:t>
            </a:r>
          </a:p>
          <a:p>
            <a:pPr lvl="4">
              <a:defRPr sz="1800" cap="none" spc="0">
                <a:solidFill>
                  <a:srgbClr val="000000"/>
                </a:solidFill>
                <a:effectLst/>
              </a:defRPr>
            </a:pPr>
            <a:r>
              <a:rPr sz="3600" cap="all" spc="288">
                <a:solidFill>
                  <a:srgbClr val="3E3B39"/>
                </a:solidFill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</a:rPr>
              <a:t>Livello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6665" y="121310"/>
            <a:ext cx="12691469" cy="9282909"/>
          </a:xfrm>
          <a:prstGeom prst="rect">
            <a:avLst/>
          </a:prstGeom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36" name="Shape 36"/>
          <p:cNvSpPr>
            <a:spLocks noGrp="1"/>
          </p:cNvSpPr>
          <p:nvPr>
            <p:ph type="sldNum" sz="quarter" idx="2"/>
          </p:nvPr>
        </p:nvSpPr>
        <p:spPr>
          <a:xfrm>
            <a:off x="12343953" y="9359900"/>
            <a:ext cx="326862" cy="27699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>
              <a:defRPr sz="1800">
                <a:solidFill>
                  <a:srgbClr val="4A3318">
                    <a:alpha val="70000"/>
                  </a:srgbClr>
                </a:solidFill>
                <a:latin typeface="Times New Roman"/>
                <a:ea typeface="Times New Roman"/>
                <a:cs typeface="Times New Roman"/>
                <a:sym typeface="Palatino"/>
              </a:defRPr>
            </a:lvl1pPr>
          </a:lstStyle>
          <a:p>
            <a:fld id="{86CB4B4D-7CA3-9044-876B-883B54F8677D}" type="slidenum">
              <a:rPr lang="it-IT" smtClean="0"/>
              <a:pPr/>
              <a:t>‹n.›</a:t>
            </a:fld>
            <a:endParaRPr lang="it-IT" dirty="0"/>
          </a:p>
        </p:txBody>
      </p:sp>
      <p:pic>
        <p:nvPicPr>
          <p:cNvPr id="37" name="image4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80998" y="1068992"/>
            <a:ext cx="12217401" cy="1016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Fare clic per modificare gli stili del testo dello schema</a:t>
            </a:r>
          </a:p>
          <a:p>
            <a:pPr lvl="1"/>
            <a:r>
              <a:rPr lang="en-US" smtClean="0"/>
              <a:t>Secondo livello</a:t>
            </a:r>
          </a:p>
          <a:p>
            <a:pPr lvl="2"/>
            <a:r>
              <a:rPr lang="en-US" smtClean="0"/>
              <a:t>Terzo livello</a:t>
            </a:r>
          </a:p>
          <a:p>
            <a:pPr lvl="3"/>
            <a:r>
              <a:rPr lang="en-US" smtClean="0"/>
              <a:t>Quarto livello</a:t>
            </a:r>
          </a:p>
          <a:p>
            <a:pPr lvl="4"/>
            <a:r>
              <a:rPr lang="en-US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650240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fld id="{D3A7EDD7-02CE-8E49-AF1F-3238537B91EE}" type="datetime1">
              <a:rPr lang="it-IT" smtClean="0"/>
              <a:t>11/02/16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443307" y="9040143"/>
            <a:ext cx="4118187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9320107" y="9040143"/>
            <a:ext cx="3034453" cy="519289"/>
          </a:xfrm>
          <a:prstGeom prst="rect">
            <a:avLst/>
          </a:prstGeom>
        </p:spPr>
        <p:txBody>
          <a:bodyPr lIns="130046" tIns="65023" rIns="130046" bIns="65023"/>
          <a:lstStyle/>
          <a:p>
            <a:fld id="{1B95D911-9D4E-7A43-B2B6-10E661239487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1553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Oriz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000"/>
              <a:t>Titolo Testo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Corpo livello uno</a:t>
            </a:r>
          </a:p>
          <a:p>
            <a:pPr lvl="1">
              <a:defRPr sz="1800"/>
            </a:pPr>
            <a:r>
              <a:rPr sz="3200"/>
              <a:t>Corpo livello due</a:t>
            </a:r>
          </a:p>
          <a:p>
            <a:pPr lvl="2">
              <a:defRPr sz="1800"/>
            </a:pPr>
            <a:r>
              <a:rPr sz="3200"/>
              <a:t>Corpo livello tre</a:t>
            </a:r>
          </a:p>
          <a:p>
            <a:pPr lvl="3">
              <a:defRPr sz="1800"/>
            </a:pPr>
            <a:r>
              <a:rPr sz="3200"/>
              <a:t>Corpo livello quattro</a:t>
            </a:r>
          </a:p>
          <a:p>
            <a:pPr lvl="4">
              <a:defRPr sz="1800"/>
            </a:pPr>
            <a:r>
              <a:rPr sz="3200"/>
              <a:t>Livello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Centr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Titolo Testo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Titolo Testo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Corpo livello uno</a:t>
            </a:r>
          </a:p>
          <a:p>
            <a:pPr lvl="1">
              <a:defRPr sz="1800"/>
            </a:pPr>
            <a:r>
              <a:rPr sz="3200"/>
              <a:t>Corpo livello due</a:t>
            </a:r>
          </a:p>
          <a:p>
            <a:pPr lvl="2">
              <a:defRPr sz="1800"/>
            </a:pPr>
            <a:r>
              <a:rPr sz="3200"/>
              <a:t>Corpo livello tre</a:t>
            </a:r>
          </a:p>
          <a:p>
            <a:pPr lvl="3">
              <a:defRPr sz="1800"/>
            </a:pPr>
            <a:r>
              <a:rPr sz="3200"/>
              <a:t>Corpo livello quattro</a:t>
            </a:r>
          </a:p>
          <a:p>
            <a:pPr lvl="4">
              <a:defRPr sz="1800"/>
            </a:pPr>
            <a:r>
              <a:rPr sz="3200"/>
              <a:t>Livello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- In al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Titolo Testo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 e 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Titolo Testo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Corpo livello uno</a:t>
            </a:r>
          </a:p>
          <a:p>
            <a:pPr lvl="1">
              <a:defRPr sz="1800"/>
            </a:pPr>
            <a:r>
              <a:rPr sz="3600"/>
              <a:t>Corpo livello due</a:t>
            </a:r>
          </a:p>
          <a:p>
            <a:pPr lvl="2">
              <a:defRPr sz="1800"/>
            </a:pPr>
            <a:r>
              <a:rPr sz="3600"/>
              <a:t>Corpo livello tre</a:t>
            </a:r>
          </a:p>
          <a:p>
            <a:pPr lvl="3">
              <a:defRPr sz="1800"/>
            </a:pPr>
            <a:r>
              <a:rPr sz="3600"/>
              <a:t>Corpo livello quattro</a:t>
            </a:r>
          </a:p>
          <a:p>
            <a:pPr lvl="4">
              <a:defRPr sz="1800"/>
            </a:pPr>
            <a:r>
              <a:rPr sz="3600"/>
              <a:t>Livello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olo, punti elenco 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0"/>
              <a:t>Titolo Testo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Corpo livello uno</a:t>
            </a:r>
          </a:p>
          <a:p>
            <a:pPr lvl="1">
              <a:defRPr sz="1800"/>
            </a:pPr>
            <a:r>
              <a:rPr sz="2800"/>
              <a:t>Corpo livello due</a:t>
            </a:r>
          </a:p>
          <a:p>
            <a:pPr lvl="2">
              <a:defRPr sz="1800"/>
            </a:pPr>
            <a:r>
              <a:rPr sz="2800"/>
              <a:t>Corpo livello tre</a:t>
            </a:r>
          </a:p>
          <a:p>
            <a:pPr lvl="3">
              <a:defRPr sz="1800"/>
            </a:pPr>
            <a:r>
              <a:rPr sz="2800"/>
              <a:t>Corpo livello quattro</a:t>
            </a:r>
          </a:p>
          <a:p>
            <a:pPr lvl="4">
              <a:defRPr sz="1800"/>
            </a:pPr>
            <a:r>
              <a:rPr sz="2800"/>
              <a:t>Livello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unti ele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Corpo livello uno</a:t>
            </a:r>
          </a:p>
          <a:p>
            <a:pPr lvl="1">
              <a:defRPr sz="1800"/>
            </a:pPr>
            <a:r>
              <a:rPr sz="3600"/>
              <a:t>Corpo livello due</a:t>
            </a:r>
          </a:p>
          <a:p>
            <a:pPr lvl="2">
              <a:defRPr sz="1800"/>
            </a:pPr>
            <a:r>
              <a:rPr sz="3600"/>
              <a:t>Corpo livello tre</a:t>
            </a:r>
          </a:p>
          <a:p>
            <a:pPr lvl="3">
              <a:defRPr sz="1800"/>
            </a:pPr>
            <a:r>
              <a:rPr sz="3600"/>
              <a:t>Corpo livello quattro</a:t>
            </a:r>
          </a:p>
          <a:p>
            <a:pPr lvl="4">
              <a:defRPr sz="1800"/>
            </a:pPr>
            <a:r>
              <a:rPr sz="3600"/>
              <a:t>Livello 5</a:t>
            </a:r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Foto - 3 per 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000"/>
              <a:t>Titolo Testo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600"/>
              <a:t>Corpo livello uno</a:t>
            </a:r>
          </a:p>
          <a:p>
            <a:pPr lvl="1">
              <a:defRPr sz="1800"/>
            </a:pPr>
            <a:r>
              <a:rPr sz="3600"/>
              <a:t>Corpo livello due</a:t>
            </a:r>
          </a:p>
          <a:p>
            <a:pPr lvl="2">
              <a:defRPr sz="1800"/>
            </a:pPr>
            <a:r>
              <a:rPr sz="3600"/>
              <a:t>Corpo livello tre</a:t>
            </a:r>
          </a:p>
          <a:p>
            <a:pPr lvl="3">
              <a:defRPr sz="1800"/>
            </a:pPr>
            <a:r>
              <a:rPr sz="3600"/>
              <a:t>Corpo livello quattro</a:t>
            </a:r>
          </a:p>
          <a:p>
            <a:pPr lvl="4">
              <a:defRPr sz="1800"/>
            </a:pPr>
            <a:r>
              <a:rPr sz="3600"/>
              <a:t>Livello 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ransition xmlns:p14="http://schemas.microsoft.com/office/powerpoint/2010/main" spd="med"/>
  <p:txStyles>
    <p:titleStyle>
      <a:lvl1pPr algn="ctr" defTabSz="584200">
        <a:defRPr sz="80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0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0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0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0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0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0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0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000">
          <a:latin typeface="+mn-lt"/>
          <a:ea typeface="+mn-ea"/>
          <a:cs typeface="+mn-cs"/>
          <a:sym typeface="Helvetica Light"/>
        </a:defRPr>
      </a:lvl9pPr>
    </p:titleStyle>
    <p:bodyStyle>
      <a:lvl1pPr marL="444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1pPr>
      <a:lvl2pPr marL="889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2pPr>
      <a:lvl3pPr marL="1333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3pPr>
      <a:lvl4pPr marL="1778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4pPr>
      <a:lvl5pPr marL="2222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5pPr>
      <a:lvl6pPr marL="2667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6pPr>
      <a:lvl7pPr marL="3111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7pPr>
      <a:lvl8pPr marL="35560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8pPr>
      <a:lvl9pPr marL="4000500" indent="-444500" defTabSz="584200">
        <a:spcBef>
          <a:spcPts val="4200"/>
        </a:spcBef>
        <a:buSzPct val="75000"/>
        <a:buChar char="•"/>
        <a:defRPr sz="36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1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23.png"/><Relationship Id="rId8" Type="http://schemas.openxmlformats.org/officeDocument/2006/relationships/image" Target="../media/image51.png"/><Relationship Id="rId9" Type="http://schemas.openxmlformats.org/officeDocument/2006/relationships/image" Target="../media/image5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5" Type="http://schemas.openxmlformats.org/officeDocument/2006/relationships/image" Target="../media/image60.png"/><Relationship Id="rId6" Type="http://schemas.openxmlformats.org/officeDocument/2006/relationships/image" Target="../media/image61.png"/><Relationship Id="rId7" Type="http://schemas.openxmlformats.org/officeDocument/2006/relationships/image" Target="../media/image62.png"/><Relationship Id="rId8" Type="http://schemas.openxmlformats.org/officeDocument/2006/relationships/image" Target="../media/image63.png"/><Relationship Id="rId9" Type="http://schemas.openxmlformats.org/officeDocument/2006/relationships/image" Target="../media/image64.png"/><Relationship Id="rId10" Type="http://schemas.openxmlformats.org/officeDocument/2006/relationships/image" Target="../media/image6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4.png"/><Relationship Id="rId12" Type="http://schemas.openxmlformats.org/officeDocument/2006/relationships/image" Target="../media/image75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Relationship Id="rId4" Type="http://schemas.openxmlformats.org/officeDocument/2006/relationships/image" Target="../media/image68.png"/><Relationship Id="rId5" Type="http://schemas.openxmlformats.org/officeDocument/2006/relationships/image" Target="../media/image69.png"/><Relationship Id="rId6" Type="http://schemas.openxmlformats.org/officeDocument/2006/relationships/image" Target="../media/image23.png"/><Relationship Id="rId7" Type="http://schemas.openxmlformats.org/officeDocument/2006/relationships/image" Target="../media/image70.png"/><Relationship Id="rId8" Type="http://schemas.openxmlformats.org/officeDocument/2006/relationships/image" Target="../media/image71.png"/><Relationship Id="rId9" Type="http://schemas.openxmlformats.org/officeDocument/2006/relationships/image" Target="../media/image72.png"/><Relationship Id="rId10" Type="http://schemas.openxmlformats.org/officeDocument/2006/relationships/image" Target="../media/image7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7" Type="http://schemas.openxmlformats.org/officeDocument/2006/relationships/image" Target="../media/image81.png"/><Relationship Id="rId8" Type="http://schemas.openxmlformats.org/officeDocument/2006/relationships/image" Target="../media/image8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5" Type="http://schemas.openxmlformats.org/officeDocument/2006/relationships/image" Target="../media/image85.png"/><Relationship Id="rId6" Type="http://schemas.openxmlformats.org/officeDocument/2006/relationships/image" Target="../media/image86.png"/><Relationship Id="rId7" Type="http://schemas.openxmlformats.org/officeDocument/2006/relationships/image" Target="../media/image87.png"/><Relationship Id="rId8" Type="http://schemas.openxmlformats.org/officeDocument/2006/relationships/image" Target="../media/image88.png"/><Relationship Id="rId9" Type="http://schemas.openxmlformats.org/officeDocument/2006/relationships/image" Target="../media/image89.png"/><Relationship Id="rId10" Type="http://schemas.openxmlformats.org/officeDocument/2006/relationships/image" Target="../media/image90.png"/><Relationship Id="rId11" Type="http://schemas.openxmlformats.org/officeDocument/2006/relationships/image" Target="../media/image91.e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png"/><Relationship Id="rId12" Type="http://schemas.openxmlformats.org/officeDocument/2006/relationships/image" Target="../media/image18.png"/><Relationship Id="rId13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0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1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23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/>
          </p:cNvSpPr>
          <p:nvPr>
            <p:ph type="title"/>
          </p:nvPr>
        </p:nvSpPr>
        <p:spPr>
          <a:xfrm>
            <a:off x="910234" y="2682084"/>
            <a:ext cx="11218993" cy="302745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246064">
              <a:lnSpc>
                <a:spcPct val="90000"/>
              </a:lnSpc>
              <a:defRPr sz="6480" cap="small" spc="182">
                <a:solidFill>
                  <a:srgbClr val="9D2D12"/>
                </a:solidFill>
                <a:effectLst>
                  <a:outerShdw blurRad="10287" dist="10698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6600" b="0" cap="small" spc="182" dirty="0">
                <a:solidFill>
                  <a:srgbClr val="9D2D12"/>
                </a:solidFill>
                <a:effectLst>
                  <a:outerShdw blurRad="10287" dist="10698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Charmed Hadron Production Measurement</a:t>
            </a:r>
          </a:p>
        </p:txBody>
      </p:sp>
      <p:pic>
        <p:nvPicPr>
          <p:cNvPr id="42" name="image6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9443" y="464240"/>
            <a:ext cx="12116343" cy="8762840"/>
          </a:xfrm>
          <a:prstGeom prst="rect">
            <a:avLst/>
          </a:prstGeom>
          <a:ln w="12700">
            <a:miter lim="400000"/>
          </a:ln>
          <a:effectLst>
            <a:outerShdw blurRad="38100" dist="25400" dir="5760000" rotWithShape="0">
              <a:srgbClr val="FFFFFF">
                <a:alpha val="30000"/>
              </a:srgbClr>
            </a:outerShdw>
          </a:effectLst>
        </p:spPr>
      </p:pic>
      <p:pic>
        <p:nvPicPr>
          <p:cNvPr id="43" name="image7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5902" y="305061"/>
            <a:ext cx="2602356" cy="3027455"/>
          </a:xfrm>
          <a:prstGeom prst="rect">
            <a:avLst/>
          </a:prstGeom>
          <a:ln w="12700">
            <a:miter lim="400000"/>
          </a:ln>
        </p:spPr>
      </p:pic>
      <p:pic>
        <p:nvPicPr>
          <p:cNvPr id="44" name="image8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938101" y="305061"/>
            <a:ext cx="2602356" cy="3027455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Shape 45"/>
          <p:cNvSpPr/>
          <p:nvPr/>
        </p:nvSpPr>
        <p:spPr>
          <a:xfrm>
            <a:off x="3799189" y="7924789"/>
            <a:ext cx="5390281" cy="861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2800" spc="222" dirty="0"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Palatino"/>
              </a:rPr>
              <a:t>7</a:t>
            </a:r>
            <a:r>
              <a:rPr sz="2800" spc="222" baseline="31999" dirty="0"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Palatino"/>
              </a:rPr>
              <a:t>th</a:t>
            </a:r>
            <a:r>
              <a:rPr sz="2800" spc="222" dirty="0"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Palatino"/>
              </a:rPr>
              <a:t> SHiP Collaboration Meeting</a:t>
            </a:r>
          </a:p>
          <a:p>
            <a:pPr lvl="0">
              <a:defRPr sz="1800"/>
            </a:pPr>
            <a:r>
              <a:rPr sz="2800" spc="222" dirty="0"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  <a:latin typeface="Times New Roman"/>
                <a:ea typeface="Times New Roman"/>
                <a:cs typeface="Times New Roman"/>
                <a:sym typeface="Palatino"/>
              </a:rPr>
              <a:t>CERN, 10-12 February 2016</a:t>
            </a:r>
          </a:p>
        </p:txBody>
      </p:sp>
      <p:sp>
        <p:nvSpPr>
          <p:cNvPr id="46" name="Shape 46"/>
          <p:cNvSpPr/>
          <p:nvPr/>
        </p:nvSpPr>
        <p:spPr>
          <a:xfrm>
            <a:off x="4683818" y="6154005"/>
            <a:ext cx="3338874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lnSpc>
                <a:spcPct val="80000"/>
              </a:lnSpc>
              <a:defRPr sz="2800" b="1" i="1" spc="222"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i="0" spc="0">
                <a:effectLst/>
              </a:defRPr>
            </a:pPr>
            <a:r>
              <a:rPr sz="2800" b="0" spc="222" dirty="0" smtClean="0"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G</a:t>
            </a:r>
            <a:r>
              <a:rPr lang="it-IT" sz="2800" b="0" spc="222" dirty="0" err="1" smtClean="0"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iovanni</a:t>
            </a:r>
            <a:r>
              <a:rPr sz="2800" b="0" spc="222" dirty="0" smtClean="0"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</a:t>
            </a:r>
            <a:r>
              <a:rPr sz="2800" b="0" spc="222" dirty="0">
                <a:effectLst>
                  <a:outerShdw blurRad="25400" dist="25400" dir="5520000" rotWithShape="0">
                    <a:srgbClr val="FFFFFF">
                      <a:alpha val="71999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De Lellis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/>
        </p:nvSpPr>
        <p:spPr>
          <a:xfrm>
            <a:off x="-393296" y="-1144395"/>
            <a:ext cx="13629583" cy="21465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lnSpc>
                <a:spcPct val="80000"/>
              </a:lnSpc>
              <a:defRPr sz="6400" b="1" cap="small" spc="73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6400" b="0" cap="small" spc="73" dirty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Decay Search</a:t>
            </a:r>
          </a:p>
        </p:txBody>
      </p:sp>
      <p:sp>
        <p:nvSpPr>
          <p:cNvPr id="223" name="Shape 223"/>
          <p:cNvSpPr/>
          <p:nvPr/>
        </p:nvSpPr>
        <p:spPr>
          <a:xfrm>
            <a:off x="537831" y="1366211"/>
            <a:ext cx="11929138" cy="2257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4000" lvl="0" indent="-254000" algn="l" defTabSz="914400">
              <a:buClr>
                <a:srgbClr val="008500"/>
              </a:buClr>
              <a:buSzPct val="100000"/>
              <a:buFont typeface="Wingdings 3"/>
              <a:buChar char="‣"/>
              <a:defRPr sz="1800"/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Charm decay vertex identification:</a:t>
            </a:r>
          </a:p>
          <a:p>
            <a:pPr marL="1168400" lvl="3" indent="-254000" algn="l" defTabSz="914400">
              <a:buClr>
                <a:srgbClr val="008500"/>
              </a:buClr>
              <a:buSzPct val="100000"/>
              <a:buFont typeface="Wingdings 3"/>
              <a:buChar char="‣"/>
              <a:defRPr sz="1800"/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Impact parameter of daughter track w.r.t. primary vertex &gt;10 μm</a:t>
            </a:r>
          </a:p>
          <a:p>
            <a:pPr marL="1168400" lvl="3" indent="-254000" algn="l" defTabSz="914400">
              <a:buClr>
                <a:srgbClr val="008500"/>
              </a:buClr>
              <a:buSzPct val="100000"/>
              <a:buFont typeface="Wingdings 3"/>
              <a:buChar char="‣"/>
              <a:defRPr sz="1800"/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1-prong topology: kink angle&gt;20 mrad </a:t>
            </a:r>
          </a:p>
          <a:p>
            <a:pPr marL="1168400" lvl="3" indent="-254000" algn="l" defTabSz="914400">
              <a:buClr>
                <a:srgbClr val="008500"/>
              </a:buClr>
              <a:buSzPct val="100000"/>
              <a:buFont typeface="Wingdings 3"/>
              <a:buChar char="‣"/>
              <a:defRPr sz="1800"/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at least one track with &gt;1 GeV/c</a:t>
            </a:r>
          </a:p>
          <a:p>
            <a:pPr marL="1168400" lvl="3" indent="-254000" algn="l" defTabSz="914400">
              <a:buClr>
                <a:srgbClr val="008500"/>
              </a:buClr>
              <a:buSzPct val="100000"/>
              <a:buFont typeface="Wingdings 3"/>
              <a:buChar char="‣"/>
              <a:defRPr sz="1800"/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Fight length &lt;6 mm </a:t>
            </a:r>
          </a:p>
        </p:txBody>
      </p:sp>
      <p:grpSp>
        <p:nvGrpSpPr>
          <p:cNvPr id="228" name="Group 228"/>
          <p:cNvGrpSpPr/>
          <p:nvPr/>
        </p:nvGrpSpPr>
        <p:grpSpPr>
          <a:xfrm>
            <a:off x="6957351" y="4925086"/>
            <a:ext cx="4968391" cy="4412865"/>
            <a:chOff x="-139700" y="-149810"/>
            <a:chExt cx="4968390" cy="4412864"/>
          </a:xfrm>
        </p:grpSpPr>
        <p:grpSp>
          <p:nvGrpSpPr>
            <p:cNvPr id="226" name="Group 226"/>
            <p:cNvGrpSpPr/>
            <p:nvPr/>
          </p:nvGrpSpPr>
          <p:grpSpPr>
            <a:xfrm>
              <a:off x="-139701" y="-149811"/>
              <a:ext cx="4968392" cy="4412866"/>
              <a:chOff x="-139700" y="-139700"/>
              <a:chExt cx="4968390" cy="4412864"/>
            </a:xfrm>
          </p:grpSpPr>
          <p:pic>
            <p:nvPicPr>
              <p:cNvPr id="225" name="Schermata 2016-02-10 alle 19.23.15.png"/>
              <p:cNvPicPr/>
              <p:nvPr/>
            </p:nvPicPr>
            <p:blipFill>
              <a:blip r:embed="rId2">
                <a:extLst/>
              </a:blip>
              <a:srcRect t="1201" b="1201"/>
              <a:stretch>
                <a:fillRect/>
              </a:stretch>
            </p:blipFill>
            <p:spPr>
              <a:xfrm>
                <a:off x="0" y="0"/>
                <a:ext cx="4688991" cy="4133465"/>
              </a:xfrm>
              <a:prstGeom prst="rect">
                <a:avLst/>
              </a:prstGeom>
              <a:ln>
                <a:noFill/>
              </a:ln>
              <a:effectLst/>
            </p:spPr>
          </p:pic>
          <p:pic>
            <p:nvPicPr>
              <p:cNvPr id="224" name="Immagine 223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-139701" y="-139700"/>
                <a:ext cx="4968392" cy="4412865"/>
              </a:xfrm>
              <a:prstGeom prst="rect">
                <a:avLst/>
              </a:prstGeom>
              <a:effectLst/>
            </p:spPr>
          </p:pic>
        </p:grpSp>
        <p:sp>
          <p:nvSpPr>
            <p:cNvPr id="227" name="Shape 227"/>
            <p:cNvSpPr/>
            <p:nvPr/>
          </p:nvSpPr>
          <p:spPr>
            <a:xfrm>
              <a:off x="1254952" y="1693723"/>
              <a:ext cx="3058803" cy="5938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1800"/>
              </a:pPr>
              <a:r>
                <a:rPr sz="2800" b="1" dirty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&lt;θ</a:t>
              </a:r>
              <a:r>
                <a:rPr sz="2800" b="1" baseline="-5999" dirty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kink</a:t>
              </a:r>
              <a:r>
                <a:rPr sz="2800" b="1" dirty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&gt; ~ 96 mrad</a:t>
              </a:r>
            </a:p>
          </p:txBody>
        </p:sp>
      </p:grpSp>
      <p:grpSp>
        <p:nvGrpSpPr>
          <p:cNvPr id="233" name="Group 233"/>
          <p:cNvGrpSpPr/>
          <p:nvPr/>
        </p:nvGrpSpPr>
        <p:grpSpPr>
          <a:xfrm>
            <a:off x="980879" y="4943214"/>
            <a:ext cx="4968391" cy="4345112"/>
            <a:chOff x="-139700" y="-139699"/>
            <a:chExt cx="4968390" cy="4345111"/>
          </a:xfrm>
        </p:grpSpPr>
        <p:grpSp>
          <p:nvGrpSpPr>
            <p:cNvPr id="231" name="Group 231"/>
            <p:cNvGrpSpPr/>
            <p:nvPr/>
          </p:nvGrpSpPr>
          <p:grpSpPr>
            <a:xfrm>
              <a:off x="-139701" y="-139700"/>
              <a:ext cx="4968392" cy="4345112"/>
              <a:chOff x="-139700" y="-139699"/>
              <a:chExt cx="4968390" cy="4345111"/>
            </a:xfrm>
          </p:grpSpPr>
          <p:pic>
            <p:nvPicPr>
              <p:cNvPr id="230" name="Schermata 2016-02-10 alle 19.23.01.png"/>
              <p:cNvPicPr/>
              <p:nvPr/>
            </p:nvPicPr>
            <p:blipFill>
              <a:blip r:embed="rId4">
                <a:extLst/>
              </a:blip>
              <a:srcRect l="178" r="178"/>
              <a:stretch>
                <a:fillRect/>
              </a:stretch>
            </p:blipFill>
            <p:spPr>
              <a:xfrm>
                <a:off x="0" y="0"/>
                <a:ext cx="4688990" cy="4065712"/>
              </a:xfrm>
              <a:prstGeom prst="rect">
                <a:avLst/>
              </a:prstGeom>
              <a:ln>
                <a:noFill/>
              </a:ln>
              <a:effectLst/>
            </p:spPr>
          </p:pic>
          <p:pic>
            <p:nvPicPr>
              <p:cNvPr id="229" name="Immagine 228"/>
              <p:cNvPicPr/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-139700" y="-139700"/>
                <a:ext cx="4968390" cy="4345112"/>
              </a:xfrm>
              <a:prstGeom prst="rect">
                <a:avLst/>
              </a:prstGeom>
              <a:effectLst/>
            </p:spPr>
          </p:pic>
        </p:grpSp>
        <p:sp>
          <p:nvSpPr>
            <p:cNvPr id="232" name="Shape 232"/>
            <p:cNvSpPr/>
            <p:nvPr/>
          </p:nvSpPr>
          <p:spPr>
            <a:xfrm>
              <a:off x="1329420" y="1307717"/>
              <a:ext cx="2615434" cy="6101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2800" b="1">
                  <a:solidFill>
                    <a:srgbClr val="861001"/>
                  </a:solidFill>
                  <a:uFill>
                    <a:solidFill/>
                  </a:u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  <a:uFillTx/>
                </a:defRPr>
              </a:pPr>
              <a:r>
                <a:rPr sz="2800" b="1" dirty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</a:rPr>
                <a:t>&lt;IP&gt; ~ 150 μm</a:t>
              </a:r>
            </a:p>
          </p:txBody>
        </p:sp>
      </p:grpSp>
      <p:sp>
        <p:nvSpPr>
          <p:cNvPr id="234" name="Shape 234"/>
          <p:cNvSpPr/>
          <p:nvPr/>
        </p:nvSpPr>
        <p:spPr>
          <a:xfrm>
            <a:off x="4660111" y="3889131"/>
            <a:ext cx="3684577" cy="8576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914400">
              <a:lnSpc>
                <a:spcPct val="8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2800" b="1" dirty="0">
                <a:solidFill>
                  <a:srgbClr val="164F86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Decay search efficiency</a:t>
            </a:r>
          </a:p>
          <a:p>
            <a:pPr lvl="0" defTabSz="914400">
              <a:lnSpc>
                <a:spcPct val="80000"/>
              </a:lnSpc>
              <a:spcBef>
                <a:spcPts val="400"/>
              </a:spcBef>
              <a:defRPr sz="1800"/>
            </a:pPr>
            <a:r>
              <a:rPr sz="2800" b="1" dirty="0">
                <a:solidFill>
                  <a:srgbClr val="164F86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90%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magine 43" descr="Schermata 2016-02-11 alle 22.10.2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2369" y="4553090"/>
            <a:ext cx="5948972" cy="5038521"/>
          </a:xfrm>
          <a:prstGeom prst="rect">
            <a:avLst/>
          </a:prstGeom>
          <a:ln>
            <a:solidFill>
              <a:schemeClr val="bg2">
                <a:lumMod val="90000"/>
              </a:schemeClr>
            </a:solidFill>
          </a:ln>
        </p:spPr>
      </p:pic>
      <p:sp>
        <p:nvSpPr>
          <p:cNvPr id="239" name="Shape 239"/>
          <p:cNvSpPr/>
          <p:nvPr/>
        </p:nvSpPr>
        <p:spPr>
          <a:xfrm>
            <a:off x="-281881" y="-1188957"/>
            <a:ext cx="13629583" cy="21465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lnSpc>
                <a:spcPct val="80000"/>
              </a:lnSpc>
              <a:defRPr sz="6400" b="1" cap="small" spc="73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6400" b="0" cap="small" spc="73" dirty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Charge Measurement</a:t>
            </a:r>
          </a:p>
        </p:txBody>
      </p:sp>
      <p:grpSp>
        <p:nvGrpSpPr>
          <p:cNvPr id="273" name="Group 273"/>
          <p:cNvGrpSpPr/>
          <p:nvPr/>
        </p:nvGrpSpPr>
        <p:grpSpPr>
          <a:xfrm>
            <a:off x="509511" y="1402801"/>
            <a:ext cx="6277433" cy="6554828"/>
            <a:chOff x="-38519" y="-139700"/>
            <a:chExt cx="6277431" cy="6554827"/>
          </a:xfrm>
        </p:grpSpPr>
        <p:grpSp>
          <p:nvGrpSpPr>
            <p:cNvPr id="271" name="Group 271"/>
            <p:cNvGrpSpPr/>
            <p:nvPr/>
          </p:nvGrpSpPr>
          <p:grpSpPr>
            <a:xfrm>
              <a:off x="-38520" y="-139701"/>
              <a:ext cx="6277432" cy="6554828"/>
              <a:chOff x="-38519" y="-139700"/>
              <a:chExt cx="6277431" cy="6554826"/>
            </a:xfrm>
          </p:grpSpPr>
          <p:pic>
            <p:nvPicPr>
              <p:cNvPr id="240" name="Immagine 239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-38520" y="-139700"/>
                <a:ext cx="6277432" cy="6548088"/>
              </a:xfrm>
              <a:prstGeom prst="rect">
                <a:avLst/>
              </a:prstGeom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</p:pic>
          <p:sp>
            <p:nvSpPr>
              <p:cNvPr id="241" name="Shape 241"/>
              <p:cNvSpPr/>
              <p:nvPr/>
            </p:nvSpPr>
            <p:spPr>
              <a:xfrm>
                <a:off x="1637538" y="796617"/>
                <a:ext cx="1891784" cy="4735681"/>
              </a:xfrm>
              <a:prstGeom prst="rect">
                <a:avLst/>
              </a:prstGeom>
              <a:noFill/>
              <a:ln w="50800" cap="flat">
                <a:solidFill>
                  <a:srgbClr val="85888D"/>
                </a:solidFill>
                <a:prstDash val="sysDot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42" name="Shape 242"/>
              <p:cNvSpPr/>
              <p:nvPr/>
            </p:nvSpPr>
            <p:spPr>
              <a:xfrm>
                <a:off x="2006396" y="4893090"/>
                <a:ext cx="1243484" cy="5842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/>
              <a:p>
                <a:pPr lvl="0">
                  <a:defRPr sz="1800"/>
                </a:pPr>
                <a:r>
                  <a:rPr sz="1600"/>
                  <a:t>Magnetized</a:t>
                </a:r>
              </a:p>
              <a:p>
                <a:pPr lvl="0">
                  <a:defRPr sz="1800"/>
                </a:pPr>
                <a:r>
                  <a:rPr sz="1600"/>
                  <a:t>Volume</a:t>
                </a:r>
              </a:p>
            </p:txBody>
          </p:sp>
          <p:sp>
            <p:nvSpPr>
              <p:cNvPr id="243" name="Shape 243"/>
              <p:cNvSpPr/>
              <p:nvPr/>
            </p:nvSpPr>
            <p:spPr>
              <a:xfrm>
                <a:off x="1134399" y="365673"/>
                <a:ext cx="599878" cy="342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1600" b="1">
                    <a:solidFill>
                      <a:srgbClr val="164F86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1600" b="1">
                    <a:solidFill>
                      <a:srgbClr val="164F86"/>
                    </a:solidFill>
                  </a:rPr>
                  <a:t>SciFi</a:t>
                </a:r>
              </a:p>
            </p:txBody>
          </p:sp>
          <p:sp>
            <p:nvSpPr>
              <p:cNvPr id="244" name="Shape 244"/>
              <p:cNvSpPr/>
              <p:nvPr/>
            </p:nvSpPr>
            <p:spPr>
              <a:xfrm>
                <a:off x="3437461" y="349188"/>
                <a:ext cx="599878" cy="342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1600" b="1">
                    <a:solidFill>
                      <a:srgbClr val="164F86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1600" b="1">
                    <a:solidFill>
                      <a:srgbClr val="164F86"/>
                    </a:solidFill>
                  </a:rPr>
                  <a:t>SciFi</a:t>
                </a:r>
              </a:p>
            </p:txBody>
          </p:sp>
          <p:sp>
            <p:nvSpPr>
              <p:cNvPr id="245" name="Shape 245"/>
              <p:cNvSpPr/>
              <p:nvPr/>
            </p:nvSpPr>
            <p:spPr>
              <a:xfrm>
                <a:off x="3677488" y="750275"/>
                <a:ext cx="119824" cy="4786481"/>
              </a:xfrm>
              <a:prstGeom prst="rect">
                <a:avLst/>
              </a:prstGeom>
              <a:blipFill rotWithShape="1">
                <a:blip r:embed="rId4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46" name="Shape 246"/>
              <p:cNvSpPr/>
              <p:nvPr/>
            </p:nvSpPr>
            <p:spPr>
              <a:xfrm>
                <a:off x="3479038" y="750274"/>
                <a:ext cx="119823" cy="4786482"/>
              </a:xfrm>
              <a:prstGeom prst="rect">
                <a:avLst/>
              </a:prstGeom>
              <a:blipFill rotWithShape="1">
                <a:blip r:embed="rId4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47" name="Shape 247"/>
              <p:cNvSpPr/>
              <p:nvPr/>
            </p:nvSpPr>
            <p:spPr>
              <a:xfrm>
                <a:off x="1556588" y="750274"/>
                <a:ext cx="119824" cy="4786482"/>
              </a:xfrm>
              <a:prstGeom prst="rect">
                <a:avLst/>
              </a:prstGeom>
              <a:blipFill rotWithShape="1">
                <a:blip r:embed="rId4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48" name="Shape 248"/>
              <p:cNvSpPr/>
              <p:nvPr/>
            </p:nvSpPr>
            <p:spPr>
              <a:xfrm>
                <a:off x="1332738" y="737574"/>
                <a:ext cx="127001" cy="4786482"/>
              </a:xfrm>
              <a:prstGeom prst="rect">
                <a:avLst/>
              </a:prstGeom>
              <a:blipFill rotWithShape="1">
                <a:blip r:embed="rId4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49" name="Shape 249"/>
              <p:cNvSpPr/>
              <p:nvPr/>
            </p:nvSpPr>
            <p:spPr>
              <a:xfrm>
                <a:off x="861548" y="5645741"/>
                <a:ext cx="1145580" cy="342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1600" b="1">
                    <a:solidFill>
                      <a:srgbClr val="164F86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1600" b="1">
                    <a:solidFill>
                      <a:srgbClr val="164F86"/>
                    </a:solidFill>
                  </a:rPr>
                  <a:t>STATION 1</a:t>
                </a:r>
              </a:p>
            </p:txBody>
          </p:sp>
          <p:sp>
            <p:nvSpPr>
              <p:cNvPr id="250" name="Shape 250"/>
              <p:cNvSpPr/>
              <p:nvPr/>
            </p:nvSpPr>
            <p:spPr>
              <a:xfrm>
                <a:off x="3098709" y="5658441"/>
                <a:ext cx="1145580" cy="342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1600" b="1">
                    <a:solidFill>
                      <a:srgbClr val="164F86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1600" b="1">
                    <a:solidFill>
                      <a:srgbClr val="164F86"/>
                    </a:solidFill>
                  </a:rPr>
                  <a:t>STATION 2</a:t>
                </a:r>
              </a:p>
            </p:txBody>
          </p:sp>
          <p:pic>
            <p:nvPicPr>
              <p:cNvPr id="251" name="Immagine 250"/>
              <p:cNvPicPr/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1252766" y="1631081"/>
                <a:ext cx="2619268" cy="342901"/>
              </a:xfrm>
              <a:prstGeom prst="rect">
                <a:avLst/>
              </a:prstGeom>
              <a:effectLst/>
            </p:spPr>
          </p:pic>
          <p:pic>
            <p:nvPicPr>
              <p:cNvPr id="253" name="Immagine 252"/>
              <p:cNvPicPr/>
              <p:nvPr/>
            </p:nvPicPr>
            <p:blipFill>
              <a:blip r:embed="rId6">
                <a:extLst/>
              </a:blip>
              <a:stretch>
                <a:fillRect/>
              </a:stretch>
            </p:blipFill>
            <p:spPr>
              <a:xfrm rot="10800000">
                <a:off x="1265466" y="3606322"/>
                <a:ext cx="2619268" cy="342902"/>
              </a:xfrm>
              <a:prstGeom prst="rect">
                <a:avLst/>
              </a:prstGeom>
              <a:effectLst/>
            </p:spPr>
          </p:pic>
          <p:sp>
            <p:nvSpPr>
              <p:cNvPr id="255" name="Shape 255"/>
              <p:cNvSpPr/>
              <p:nvPr/>
            </p:nvSpPr>
            <p:spPr>
              <a:xfrm flipV="1">
                <a:off x="345566" y="4370970"/>
                <a:ext cx="1" cy="180624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tailEnd type="stealth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56" name="Shape 256"/>
              <p:cNvSpPr/>
              <p:nvPr/>
            </p:nvSpPr>
            <p:spPr>
              <a:xfrm flipH="1">
                <a:off x="243624" y="6063984"/>
                <a:ext cx="1807767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  <a:headEnd type="stealth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57" name="Shape 257"/>
              <p:cNvSpPr/>
              <p:nvPr/>
            </p:nvSpPr>
            <p:spPr>
              <a:xfrm>
                <a:off x="1751294" y="6072226"/>
                <a:ext cx="238456" cy="342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1600"/>
                </a:lvl1pPr>
              </a:lstStyle>
              <a:p>
                <a:pPr lvl="0">
                  <a:defRPr sz="1800"/>
                </a:pPr>
                <a:r>
                  <a:rPr sz="1600"/>
                  <a:t>Z</a:t>
                </a:r>
              </a:p>
            </p:txBody>
          </p:sp>
          <p:sp>
            <p:nvSpPr>
              <p:cNvPr id="258" name="Shape 258"/>
              <p:cNvSpPr/>
              <p:nvPr/>
            </p:nvSpPr>
            <p:spPr>
              <a:xfrm>
                <a:off x="38099" y="4468421"/>
                <a:ext cx="238457" cy="342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1600"/>
                </a:lvl1pPr>
              </a:lstStyle>
              <a:p>
                <a:pPr lvl="0">
                  <a:defRPr sz="1800"/>
                </a:pPr>
                <a:r>
                  <a:rPr sz="1600"/>
                  <a:t>X</a:t>
                </a:r>
              </a:p>
            </p:txBody>
          </p:sp>
          <p:sp>
            <p:nvSpPr>
              <p:cNvPr id="259" name="Shape 259"/>
              <p:cNvSpPr/>
              <p:nvPr/>
            </p:nvSpPr>
            <p:spPr>
              <a:xfrm flipH="1">
                <a:off x="184635" y="2519462"/>
                <a:ext cx="995704" cy="5155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458" y="15870"/>
                    </a:moveTo>
                    <a:lnTo>
                      <a:pt x="11458" y="21600"/>
                    </a:lnTo>
                    <a:lnTo>
                      <a:pt x="0" y="10800"/>
                    </a:lnTo>
                    <a:lnTo>
                      <a:pt x="11458" y="0"/>
                    </a:lnTo>
                    <a:lnTo>
                      <a:pt x="11458" y="5730"/>
                    </a:lnTo>
                    <a:lnTo>
                      <a:pt x="21600" y="5730"/>
                    </a:lnTo>
                    <a:lnTo>
                      <a:pt x="21600" y="15870"/>
                    </a:lnTo>
                    <a:close/>
                  </a:path>
                </a:pathLst>
              </a:custGeom>
              <a:blipFill rotWithShape="1">
                <a:blip r:embed="rId7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260" name="Shape 260"/>
              <p:cNvSpPr/>
              <p:nvPr/>
            </p:nvSpPr>
            <p:spPr>
              <a:xfrm flipV="1">
                <a:off x="1388263" y="1082190"/>
                <a:ext cx="3283783" cy="800676"/>
              </a:xfrm>
              <a:prstGeom prst="line">
                <a:avLst/>
              </a:prstGeom>
              <a:noFill/>
              <a:ln w="38100" cap="flat">
                <a:solidFill>
                  <a:srgbClr val="861001"/>
                </a:solidFill>
                <a:prstDash val="sysDot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61" name="Shape 261"/>
              <p:cNvSpPr/>
              <p:nvPr/>
            </p:nvSpPr>
            <p:spPr>
              <a:xfrm>
                <a:off x="3520899" y="1819194"/>
                <a:ext cx="983675" cy="306750"/>
              </a:xfrm>
              <a:prstGeom prst="line">
                <a:avLst/>
              </a:prstGeom>
              <a:noFill/>
              <a:ln w="38100" cap="flat">
                <a:solidFill>
                  <a:srgbClr val="861001"/>
                </a:solidFill>
                <a:prstDash val="sysDot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62" name="Shape 262"/>
              <p:cNvSpPr/>
              <p:nvPr/>
            </p:nvSpPr>
            <p:spPr>
              <a:xfrm flipV="1">
                <a:off x="3714483" y="3305486"/>
                <a:ext cx="979203" cy="410273"/>
              </a:xfrm>
              <a:prstGeom prst="line">
                <a:avLst/>
              </a:prstGeom>
              <a:noFill/>
              <a:ln w="38100" cap="flat">
                <a:solidFill>
                  <a:srgbClr val="002452"/>
                </a:solidFill>
                <a:prstDash val="sysDot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63" name="Shape 263"/>
              <p:cNvSpPr/>
              <p:nvPr/>
            </p:nvSpPr>
            <p:spPr>
              <a:xfrm>
                <a:off x="1342820" y="3702171"/>
                <a:ext cx="3298469" cy="718066"/>
              </a:xfrm>
              <a:prstGeom prst="line">
                <a:avLst/>
              </a:prstGeom>
              <a:noFill/>
              <a:ln w="38100" cap="flat">
                <a:solidFill>
                  <a:srgbClr val="002452"/>
                </a:solidFill>
                <a:prstDash val="sysDot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64" name="Shape 264"/>
              <p:cNvSpPr/>
              <p:nvPr/>
            </p:nvSpPr>
            <p:spPr>
              <a:xfrm rot="15915458">
                <a:off x="3984263" y="1502652"/>
                <a:ext cx="895858" cy="1689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02" extrusionOk="0">
                    <a:moveTo>
                      <a:pt x="0" y="609"/>
                    </a:moveTo>
                    <a:cubicBezTo>
                      <a:pt x="3274" y="14383"/>
                      <a:pt x="7006" y="21600"/>
                      <a:pt x="10805" y="21501"/>
                    </a:cubicBezTo>
                    <a:cubicBezTo>
                      <a:pt x="14609" y="21402"/>
                      <a:pt x="18338" y="13974"/>
                      <a:pt x="21600" y="0"/>
                    </a:cubicBezTo>
                  </a:path>
                </a:pathLst>
              </a:custGeom>
              <a:noFill/>
              <a:ln w="38100" cap="flat">
                <a:solidFill>
                  <a:srgbClr val="861001"/>
                </a:solidFill>
                <a:custDash>
                  <a:ds d="200000" sp="200000"/>
                </a:custDash>
                <a:miter lim="400000"/>
                <a:headEnd type="stealth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65" name="Shape 265"/>
              <p:cNvSpPr/>
              <p:nvPr/>
            </p:nvSpPr>
            <p:spPr>
              <a:xfrm rot="15915458">
                <a:off x="3984263" y="3845252"/>
                <a:ext cx="895858" cy="1689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02" extrusionOk="0">
                    <a:moveTo>
                      <a:pt x="0" y="609"/>
                    </a:moveTo>
                    <a:cubicBezTo>
                      <a:pt x="3274" y="14383"/>
                      <a:pt x="7006" y="21600"/>
                      <a:pt x="10805" y="21501"/>
                    </a:cubicBezTo>
                    <a:cubicBezTo>
                      <a:pt x="14609" y="21402"/>
                      <a:pt x="18338" y="13974"/>
                      <a:pt x="21600" y="0"/>
                    </a:cubicBezTo>
                  </a:path>
                </a:pathLst>
              </a:custGeom>
              <a:noFill/>
              <a:ln w="38100" cap="flat">
                <a:solidFill>
                  <a:srgbClr val="002452"/>
                </a:solidFill>
                <a:custDash>
                  <a:ds d="200000" sp="200000"/>
                </a:custDash>
                <a:miter lim="400000"/>
                <a:tailEnd type="stealth" w="med" len="med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66" name="Shape 266"/>
              <p:cNvSpPr/>
              <p:nvPr/>
            </p:nvSpPr>
            <p:spPr>
              <a:xfrm>
                <a:off x="2281375" y="2543844"/>
                <a:ext cx="466745" cy="4667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67" name="Shape 267"/>
              <p:cNvSpPr/>
              <p:nvPr/>
            </p:nvSpPr>
            <p:spPr>
              <a:xfrm>
                <a:off x="2447661" y="2710130"/>
                <a:ext cx="134173" cy="1341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000000"/>
              </a:solidFill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268" name="Shape 268"/>
              <p:cNvSpPr/>
              <p:nvPr/>
            </p:nvSpPr>
            <p:spPr>
              <a:xfrm>
                <a:off x="2258142" y="3067039"/>
                <a:ext cx="616844" cy="3429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50800" tIns="50800" rIns="50800" bIns="50800" numCol="1" anchor="ctr">
                <a:spAutoFit/>
              </a:bodyPr>
              <a:lstStyle>
                <a:lvl1pPr>
                  <a:defRPr sz="1600" b="1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/>
                </a:pPr>
                <a:r>
                  <a:rPr sz="1600" b="1"/>
                  <a:t>B=1T</a:t>
                </a:r>
              </a:p>
            </p:txBody>
          </p:sp>
          <p:sp>
            <p:nvSpPr>
              <p:cNvPr id="269" name="Shape 269"/>
              <p:cNvSpPr/>
              <p:nvPr/>
            </p:nvSpPr>
            <p:spPr>
              <a:xfrm>
                <a:off x="4445265" y="1304183"/>
                <a:ext cx="1716981" cy="609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lvl="0">
                  <a:defRPr sz="1800"/>
                </a:pPr>
                <a:r>
                  <a:rPr sz="1500" b="1">
                    <a:solidFill>
                      <a:srgbClr val="861001"/>
                    </a:solidFill>
                    <a:latin typeface="Helvetica"/>
                    <a:ea typeface="Helvetica"/>
                    <a:cs typeface="Helvetica"/>
                    <a:sym typeface="Helvetica"/>
                  </a:rPr>
                  <a:t>Positive Charge</a:t>
                </a:r>
              </a:p>
              <a:p>
                <a:pPr lvl="0" defTabSz="914400">
                  <a:spcBef>
                    <a:spcPts val="400"/>
                  </a:spcBef>
                  <a:buClr>
                    <a:srgbClr val="008500"/>
                  </a:buClr>
                  <a:buFont typeface="Wingdings 3"/>
                  <a:defRPr sz="1800"/>
                </a:pPr>
                <a:r>
                  <a:rPr sz="1500" b="1">
                    <a:solidFill>
                      <a:srgbClr val="861001"/>
                    </a:solidFill>
                    <a:uFill>
                      <a:solidFill/>
                    </a:uFill>
                    <a:latin typeface="Helvetica"/>
                    <a:ea typeface="Helvetica"/>
                    <a:cs typeface="Helvetica"/>
                    <a:sym typeface="Helvetica"/>
                  </a:rPr>
                  <a:t>Δθ&gt;0</a:t>
                </a:r>
              </a:p>
            </p:txBody>
          </p:sp>
          <p:sp>
            <p:nvSpPr>
              <p:cNvPr id="270" name="Shape 270"/>
              <p:cNvSpPr/>
              <p:nvPr/>
            </p:nvSpPr>
            <p:spPr>
              <a:xfrm>
                <a:off x="4483365" y="3630397"/>
                <a:ext cx="1716981" cy="6096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spAutoFit/>
              </a:bodyPr>
              <a:lstStyle/>
              <a:p>
                <a:pPr lvl="0">
                  <a:defRPr sz="1800"/>
                </a:pPr>
                <a:r>
                  <a:rPr sz="1500" b="1">
                    <a:solidFill>
                      <a:srgbClr val="002452"/>
                    </a:solidFill>
                    <a:latin typeface="Helvetica"/>
                    <a:ea typeface="Helvetica"/>
                    <a:cs typeface="Helvetica"/>
                    <a:sym typeface="Helvetica"/>
                  </a:rPr>
                  <a:t>Negative Charge</a:t>
                </a:r>
              </a:p>
              <a:p>
                <a:pPr lvl="0" defTabSz="914400">
                  <a:spcBef>
                    <a:spcPts val="400"/>
                  </a:spcBef>
                  <a:buClr>
                    <a:srgbClr val="008500"/>
                  </a:buClr>
                  <a:buFont typeface="Wingdings 3"/>
                  <a:defRPr sz="1800"/>
                </a:pPr>
                <a:r>
                  <a:rPr sz="1500" b="1">
                    <a:solidFill>
                      <a:srgbClr val="002452"/>
                    </a:solidFill>
                    <a:uFill>
                      <a:solidFill/>
                    </a:uFill>
                    <a:latin typeface="Helvetica"/>
                    <a:ea typeface="Helvetica"/>
                    <a:cs typeface="Helvetica"/>
                    <a:sym typeface="Helvetica"/>
                  </a:rPr>
                  <a:t>Δθ&lt;0</a:t>
                </a:r>
              </a:p>
            </p:txBody>
          </p:sp>
        </p:grpSp>
        <p:sp>
          <p:nvSpPr>
            <p:cNvPr id="272" name="Shape 272"/>
            <p:cNvSpPr/>
            <p:nvPr/>
          </p:nvSpPr>
          <p:spPr>
            <a:xfrm>
              <a:off x="1698188" y="40485"/>
              <a:ext cx="1807766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600" b="1">
                  <a:solidFill>
                    <a:srgbClr val="164F86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1">
                  <a:solidFill>
                    <a:srgbClr val="164F86"/>
                  </a:solidFill>
                </a:rPr>
                <a:t>SPECTROMETER</a:t>
              </a:r>
            </a:p>
          </p:txBody>
        </p:sp>
      </p:grpSp>
      <p:sp>
        <p:nvSpPr>
          <p:cNvPr id="274" name="Shape 274"/>
          <p:cNvSpPr/>
          <p:nvPr/>
        </p:nvSpPr>
        <p:spPr>
          <a:xfrm>
            <a:off x="6827955" y="1325209"/>
            <a:ext cx="5483980" cy="964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698668" indent="-228600" algn="l" defTabSz="914400">
              <a:spcBef>
                <a:spcPts val="400"/>
              </a:spcBef>
              <a:buClr>
                <a:srgbClr val="008500"/>
              </a:buClr>
              <a:buSzPct val="100000"/>
              <a:buFont typeface="Wingdings 3"/>
              <a:buChar char="‣"/>
              <a:defRPr sz="2800"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uFillTx/>
              </a:defRPr>
            </a:pPr>
            <a:r>
              <a:rPr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Assum</a:t>
            </a:r>
            <a:r>
              <a:rPr lang="en-US"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e 2 </a:t>
            </a:r>
            <a:r>
              <a:rPr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mrad </a:t>
            </a: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angular resolution at each station</a:t>
            </a:r>
          </a:p>
        </p:txBody>
      </p:sp>
      <p:sp>
        <p:nvSpPr>
          <p:cNvPr id="275" name="Shape 275"/>
          <p:cNvSpPr/>
          <p:nvPr/>
        </p:nvSpPr>
        <p:spPr>
          <a:xfrm>
            <a:off x="8269871" y="3075720"/>
            <a:ext cx="2600146" cy="8576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defTabSz="914400">
              <a:lnSpc>
                <a:spcPct val="8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Resolution on Δθ</a:t>
            </a:r>
          </a:p>
          <a:p>
            <a:pPr lvl="0" defTabSz="914400">
              <a:lnSpc>
                <a:spcPct val="8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σ</a:t>
            </a:r>
            <a:r>
              <a:rPr sz="2800" baseline="-5999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Δθ</a:t>
            </a:r>
            <a:r>
              <a:rPr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~</a:t>
            </a:r>
            <a:r>
              <a:rPr lang="en-US"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3</a:t>
            </a:r>
            <a:r>
              <a:rPr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</a:t>
            </a: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mrad</a:t>
            </a:r>
          </a:p>
        </p:txBody>
      </p:sp>
      <p:pic>
        <p:nvPicPr>
          <p:cNvPr id="276" name="Immagine 275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 rot="5400000">
            <a:off x="9078625" y="2503562"/>
            <a:ext cx="982639" cy="485091"/>
          </a:xfrm>
          <a:prstGeom prst="rect">
            <a:avLst/>
          </a:prstGeom>
        </p:spPr>
      </p:pic>
      <p:pic>
        <p:nvPicPr>
          <p:cNvPr id="278" name="Immagine 277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0311652" y="6524773"/>
            <a:ext cx="2568016" cy="546436"/>
          </a:xfrm>
          <a:prstGeom prst="rect">
            <a:avLst/>
          </a:prstGeom>
        </p:spPr>
      </p:pic>
      <p:sp>
        <p:nvSpPr>
          <p:cNvPr id="280" name="Shape 280"/>
          <p:cNvSpPr/>
          <p:nvPr/>
        </p:nvSpPr>
        <p:spPr>
          <a:xfrm>
            <a:off x="2272519" y="2341148"/>
            <a:ext cx="1800169" cy="1"/>
          </a:xfrm>
          <a:prstGeom prst="line">
            <a:avLst/>
          </a:prstGeom>
          <a:ln w="38100">
            <a:solidFill/>
            <a:miter lim="400000"/>
            <a:headEnd type="stealth"/>
            <a:tailEnd type="stealth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281" name="Shape 281"/>
          <p:cNvSpPr/>
          <p:nvPr/>
        </p:nvSpPr>
        <p:spPr>
          <a:xfrm>
            <a:off x="2946086" y="1996581"/>
            <a:ext cx="453036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1 m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8065230" y="4036500"/>
            <a:ext cx="3987069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3600" b="0" i="0" u="none" strike="noStrike" cap="none" spc="0" normalizeH="0" baseline="0" smtClean="0">
                <a:ln>
                  <a:noFill/>
                </a:ln>
                <a:solidFill>
                  <a:srgbClr val="000090"/>
                </a:solidFill>
                <a:effectLst/>
                <a:uFillTx/>
                <a:latin typeface="Times New Roman"/>
                <a:ea typeface="+mn-ea"/>
                <a:cs typeface="Times New Roman"/>
                <a:sym typeface="Helvetica Light"/>
              </a:rPr>
              <a:t>Unbended projection</a:t>
            </a: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000090"/>
              </a:solidFill>
              <a:effectLst/>
              <a:uFillTx/>
              <a:latin typeface="Times New Roman"/>
              <a:ea typeface="+mn-ea"/>
              <a:cs typeface="Times New Roman"/>
              <a:sym typeface="Helvetica Light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 descr="dp_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5215" y="3825338"/>
            <a:ext cx="5929585" cy="5358386"/>
          </a:xfrm>
          <a:prstGeom prst="rect">
            <a:avLst/>
          </a:prstGeom>
        </p:spPr>
      </p:pic>
      <p:sp>
        <p:nvSpPr>
          <p:cNvPr id="283" name="Shape 283"/>
          <p:cNvSpPr/>
          <p:nvPr/>
        </p:nvSpPr>
        <p:spPr>
          <a:xfrm>
            <a:off x="-281881" y="-1233519"/>
            <a:ext cx="13629583" cy="21465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lnSpc>
                <a:spcPct val="80000"/>
              </a:lnSpc>
              <a:defRPr sz="6400" b="1" cap="small" spc="73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5400" b="0" cap="small" spc="73" dirty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Charge </a:t>
            </a:r>
            <a:r>
              <a:rPr lang="en-US" sz="5400" b="0" cap="small" spc="73" dirty="0" smtClean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and Momentum </a:t>
            </a:r>
            <a:r>
              <a:rPr sz="5400" b="0" cap="small" spc="73" dirty="0" smtClean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Measurement</a:t>
            </a:r>
            <a:endParaRPr sz="5400" b="0" cap="small" spc="73" dirty="0">
              <a:solidFill>
                <a:srgbClr val="BB3714"/>
              </a:solidFill>
              <a:effectLst>
                <a:outerShdw blurRad="25400" dist="25400" dir="5520000" rotWithShape="0">
                  <a:srgbClr val="FFFFFF">
                    <a:alpha val="72000"/>
                  </a:srgbClr>
                </a:outerShdw>
              </a:effectLst>
              <a:latin typeface="Times New Roman"/>
              <a:ea typeface="Times New Roman"/>
              <a:cs typeface="Times New Roman"/>
            </a:endParaRPr>
          </a:p>
        </p:txBody>
      </p:sp>
      <p:grpSp>
        <p:nvGrpSpPr>
          <p:cNvPr id="289" name="Group 289"/>
          <p:cNvGrpSpPr/>
          <p:nvPr/>
        </p:nvGrpSpPr>
        <p:grpSpPr>
          <a:xfrm>
            <a:off x="186140" y="3700616"/>
            <a:ext cx="6142970" cy="5692770"/>
            <a:chOff x="-279402" y="-249172"/>
            <a:chExt cx="6142968" cy="5692768"/>
          </a:xfrm>
        </p:grpSpPr>
        <p:grpSp>
          <p:nvGrpSpPr>
            <p:cNvPr id="286" name="Group 286"/>
            <p:cNvGrpSpPr/>
            <p:nvPr/>
          </p:nvGrpSpPr>
          <p:grpSpPr>
            <a:xfrm>
              <a:off x="-279402" y="-249172"/>
              <a:ext cx="6142968" cy="5692768"/>
              <a:chOff x="-279401" y="-249171"/>
              <a:chExt cx="6142966" cy="5692767"/>
            </a:xfrm>
          </p:grpSpPr>
          <p:pic>
            <p:nvPicPr>
              <p:cNvPr id="285" name="Schermata 2016-02-10 alle 19.21.46.png"/>
              <p:cNvPicPr/>
              <p:nvPr/>
            </p:nvPicPr>
            <p:blipFill>
              <a:blip r:embed="rId3">
                <a:extLst/>
              </a:blip>
              <a:srcRect t="964" b="964"/>
              <a:stretch>
                <a:fillRect/>
              </a:stretch>
            </p:blipFill>
            <p:spPr>
              <a:xfrm>
                <a:off x="0" y="0"/>
                <a:ext cx="5863565" cy="5413367"/>
              </a:xfrm>
              <a:prstGeom prst="rect">
                <a:avLst/>
              </a:prstGeom>
              <a:ln>
                <a:noFill/>
              </a:ln>
              <a:effectLst/>
            </p:spPr>
          </p:pic>
          <p:pic>
            <p:nvPicPr>
              <p:cNvPr id="284" name="Immagine 283"/>
              <p:cNvPicPr/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-279401" y="-249171"/>
                <a:ext cx="6142966" cy="5692767"/>
              </a:xfrm>
              <a:prstGeom prst="rect">
                <a:avLst/>
              </a:prstGeom>
              <a:effectLst/>
            </p:spPr>
          </p:pic>
        </p:grpSp>
        <p:sp>
          <p:nvSpPr>
            <p:cNvPr id="287" name="Shape 287"/>
            <p:cNvSpPr/>
            <p:nvPr/>
          </p:nvSpPr>
          <p:spPr>
            <a:xfrm>
              <a:off x="3631279" y="513119"/>
              <a:ext cx="1237819" cy="6175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500" b="1">
                  <a:solidFill>
                    <a:srgbClr val="861001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500" b="1">
                  <a:solidFill>
                    <a:srgbClr val="861001"/>
                  </a:solidFill>
                </a:rPr>
                <a:t>Positive Charge</a:t>
              </a:r>
            </a:p>
          </p:txBody>
        </p:sp>
        <p:sp>
          <p:nvSpPr>
            <p:cNvPr id="288" name="Shape 288"/>
            <p:cNvSpPr/>
            <p:nvPr/>
          </p:nvSpPr>
          <p:spPr>
            <a:xfrm>
              <a:off x="1236934" y="513119"/>
              <a:ext cx="1119164" cy="6243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500" b="1">
                  <a:solidFill>
                    <a:srgbClr val="164F86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500" b="1">
                  <a:solidFill>
                    <a:srgbClr val="164F86"/>
                  </a:solidFill>
                </a:rPr>
                <a:t>Negative Charge</a:t>
              </a:r>
            </a:p>
          </p:txBody>
        </p:sp>
      </p:grpSp>
      <p:sp>
        <p:nvSpPr>
          <p:cNvPr id="290" name="Shape 290"/>
          <p:cNvSpPr/>
          <p:nvPr/>
        </p:nvSpPr>
        <p:spPr>
          <a:xfrm>
            <a:off x="537395" y="1236875"/>
            <a:ext cx="5696972" cy="1253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 defTabSz="914400">
              <a:lnSpc>
                <a:spcPct val="8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2800" b="1" dirty="0">
                <a:solidFill>
                  <a:srgbClr val="0365C0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Charge </a:t>
            </a:r>
            <a:r>
              <a:rPr sz="2800" b="1" dirty="0" smtClean="0">
                <a:solidFill>
                  <a:srgbClr val="0365C0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efficiency </a:t>
            </a:r>
            <a:r>
              <a:rPr lang="en-US" sz="2800" b="1" dirty="0" smtClean="0">
                <a:solidFill>
                  <a:srgbClr val="0365C0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94</a:t>
            </a:r>
            <a:r>
              <a:rPr sz="2800" b="1" dirty="0" smtClean="0">
                <a:solidFill>
                  <a:srgbClr val="0365C0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% </a:t>
            </a:r>
            <a:r>
              <a:rPr sz="2800" dirty="0" smtClean="0">
                <a:solidFill>
                  <a:srgbClr val="0365C0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(</a:t>
            </a:r>
            <a:r>
              <a:rPr sz="2800" dirty="0">
                <a:solidFill>
                  <a:srgbClr val="0365C0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single track</a:t>
            </a:r>
            <a:r>
              <a:rPr sz="2800" dirty="0" smtClean="0">
                <a:solidFill>
                  <a:srgbClr val="0365C0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)</a:t>
            </a:r>
            <a:endParaRPr sz="2800" dirty="0"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  <a:p>
            <a:pPr lvl="0" algn="l" defTabSz="914400">
              <a:lnSpc>
                <a:spcPct val="8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Charge mis-identification               </a:t>
            </a:r>
            <a:r>
              <a:rPr lang="en-US"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4</a:t>
            </a:r>
            <a:r>
              <a:rPr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%</a:t>
            </a:r>
            <a:endParaRPr sz="2800" dirty="0"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  <a:p>
            <a:pPr lvl="0" algn="l" defTabSz="914400">
              <a:lnSpc>
                <a:spcPct val="8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Charge not measurable                 </a:t>
            </a:r>
            <a:r>
              <a:rPr lang="en-US"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  </a:t>
            </a:r>
            <a:r>
              <a:rPr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2%</a:t>
            </a:r>
            <a:endParaRPr sz="2800" dirty="0"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</p:txBody>
      </p:sp>
      <p:grpSp>
        <p:nvGrpSpPr>
          <p:cNvPr id="293" name="Group 293"/>
          <p:cNvGrpSpPr/>
          <p:nvPr/>
        </p:nvGrpSpPr>
        <p:grpSpPr>
          <a:xfrm>
            <a:off x="988624" y="2513402"/>
            <a:ext cx="4953014" cy="1182185"/>
            <a:chOff x="-53882" y="-53882"/>
            <a:chExt cx="4953012" cy="1182184"/>
          </a:xfrm>
        </p:grpSpPr>
        <p:sp>
          <p:nvSpPr>
            <p:cNvPr id="292" name="Shape 292"/>
            <p:cNvSpPr/>
            <p:nvPr/>
          </p:nvSpPr>
          <p:spPr>
            <a:xfrm>
              <a:off x="349016" y="159672"/>
              <a:ext cx="4147217" cy="7550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 defTabSz="914400">
                <a:lnSpc>
                  <a:spcPct val="80000"/>
                </a:lnSpc>
                <a:spcBef>
                  <a:spcPts val="400"/>
                </a:spcBef>
                <a:buClr>
                  <a:srgbClr val="008500"/>
                </a:buClr>
                <a:buFont typeface="Wingdings 3"/>
                <a:defRPr sz="1800"/>
              </a:pPr>
              <a:r>
                <a:rPr sz="28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Charge measurement criteria</a:t>
              </a:r>
            </a:p>
            <a:p>
              <a:pPr lvl="0" defTabSz="914400">
                <a:lnSpc>
                  <a:spcPct val="80000"/>
                </a:lnSpc>
                <a:spcBef>
                  <a:spcPts val="400"/>
                </a:spcBef>
                <a:buClr>
                  <a:srgbClr val="008500"/>
                </a:buClr>
                <a:buFont typeface="Wingdings 3"/>
                <a:defRPr sz="1800"/>
              </a:pPr>
              <a:r>
                <a:rPr sz="28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Δθ</a:t>
              </a:r>
              <a:r>
                <a:rPr sz="2800" baseline="-5999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X </a:t>
              </a:r>
              <a:r>
                <a:rPr sz="28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&gt; 3*σ</a:t>
              </a:r>
              <a:r>
                <a:rPr sz="2800" baseline="-5999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Δθ</a:t>
              </a:r>
            </a:p>
          </p:txBody>
        </p:sp>
        <p:pic>
          <p:nvPicPr>
            <p:cNvPr id="291" name="Immagine 290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53882" y="-53882"/>
              <a:ext cx="4953012" cy="1182184"/>
            </a:xfrm>
            <a:prstGeom prst="rect">
              <a:avLst/>
            </a:prstGeom>
            <a:effectLst/>
          </p:spPr>
        </p:pic>
      </p:grpSp>
      <p:grpSp>
        <p:nvGrpSpPr>
          <p:cNvPr id="16" name="Group 302"/>
          <p:cNvGrpSpPr/>
          <p:nvPr/>
        </p:nvGrpSpPr>
        <p:grpSpPr>
          <a:xfrm>
            <a:off x="8021196" y="2286928"/>
            <a:ext cx="3929969" cy="1182185"/>
            <a:chOff x="-163373" y="-63236"/>
            <a:chExt cx="3929968" cy="1182184"/>
          </a:xfrm>
        </p:grpSpPr>
        <p:sp>
          <p:nvSpPr>
            <p:cNvPr id="17" name="Shape 301"/>
            <p:cNvSpPr/>
            <p:nvPr/>
          </p:nvSpPr>
          <p:spPr>
            <a:xfrm>
              <a:off x="308099" y="357674"/>
              <a:ext cx="3206005" cy="3590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 defTabSz="914400">
                <a:lnSpc>
                  <a:spcPct val="80000"/>
                </a:lnSpc>
                <a:spcBef>
                  <a:spcPts val="400"/>
                </a:spcBef>
                <a:buClr>
                  <a:srgbClr val="008500"/>
                </a:buClr>
                <a:buFont typeface="Wingdings 3"/>
                <a:defRPr sz="1800"/>
              </a:pPr>
              <a:r>
                <a:rPr sz="28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Momentum </a:t>
              </a:r>
              <a:r>
                <a:rPr sz="2800" dirty="0" smtClean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resolution</a:t>
              </a:r>
              <a:endPara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endParaRPr>
            </a:p>
          </p:txBody>
        </p:sp>
        <p:pic>
          <p:nvPicPr>
            <p:cNvPr id="18" name="Immagine 17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163373" y="-63236"/>
              <a:ext cx="3929968" cy="1182184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/>
          <p:nvPr/>
        </p:nvSpPr>
        <p:spPr>
          <a:xfrm>
            <a:off x="-281881" y="-1188957"/>
            <a:ext cx="13629583" cy="21465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lnSpc>
                <a:spcPct val="80000"/>
              </a:lnSpc>
              <a:defRPr sz="6400" b="1" cap="small" spc="73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6400" b="0" cap="small" spc="73" dirty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Spectrometer: Requirements</a:t>
            </a:r>
          </a:p>
        </p:txBody>
      </p:sp>
      <p:sp>
        <p:nvSpPr>
          <p:cNvPr id="310" name="Shape 310"/>
          <p:cNvSpPr/>
          <p:nvPr/>
        </p:nvSpPr>
        <p:spPr>
          <a:xfrm>
            <a:off x="229943" y="1420975"/>
            <a:ext cx="9823202" cy="1015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698668" lvl="0" indent="-228600" algn="l" defTabSz="914400">
              <a:spcBef>
                <a:spcPts val="400"/>
              </a:spcBef>
              <a:buClr>
                <a:srgbClr val="008500"/>
              </a:buClr>
              <a:buSzPct val="100000"/>
              <a:buFont typeface="Wingdings 3"/>
              <a:buChar char="‣"/>
              <a:defRPr sz="1800"/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Requirement: </a:t>
            </a:r>
            <a:r>
              <a:rPr lang="en-US"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2 </a:t>
            </a:r>
            <a:r>
              <a:rPr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mrad </a:t>
            </a: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angular resolution at each station</a:t>
            </a:r>
          </a:p>
          <a:p>
            <a:pPr marL="698668" lvl="0" indent="-228600" algn="l" defTabSz="914400">
              <a:spcBef>
                <a:spcPts val="400"/>
              </a:spcBef>
              <a:buClr>
                <a:srgbClr val="008500"/>
              </a:buClr>
              <a:buSzPct val="100000"/>
              <a:buFont typeface="Wingdings 3"/>
              <a:buChar char="‣"/>
              <a:defRPr sz="1800"/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Angle measured from the track position in two layers (P</a:t>
            </a:r>
            <a:r>
              <a:rPr sz="2800" baseline="-5999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A</a:t>
            </a: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and P</a:t>
            </a:r>
            <a:r>
              <a:rPr sz="2800" baseline="-5999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B</a:t>
            </a: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)</a:t>
            </a:r>
          </a:p>
        </p:txBody>
      </p:sp>
      <p:grpSp>
        <p:nvGrpSpPr>
          <p:cNvPr id="342" name="Group 342"/>
          <p:cNvGrpSpPr/>
          <p:nvPr/>
        </p:nvGrpSpPr>
        <p:grpSpPr>
          <a:xfrm>
            <a:off x="1799152" y="7118016"/>
            <a:ext cx="9635097" cy="2160170"/>
            <a:chOff x="0" y="0"/>
            <a:chExt cx="9635095" cy="2160168"/>
          </a:xfrm>
        </p:grpSpPr>
        <p:grpSp>
          <p:nvGrpSpPr>
            <p:cNvPr id="322" name="Group 322"/>
            <p:cNvGrpSpPr/>
            <p:nvPr/>
          </p:nvGrpSpPr>
          <p:grpSpPr>
            <a:xfrm>
              <a:off x="98312" y="311614"/>
              <a:ext cx="2738955" cy="1325902"/>
              <a:chOff x="0" y="0"/>
              <a:chExt cx="2738954" cy="1325901"/>
            </a:xfrm>
          </p:grpSpPr>
          <p:sp>
            <p:nvSpPr>
              <p:cNvPr id="311" name="Shape 311"/>
              <p:cNvSpPr/>
              <p:nvPr/>
            </p:nvSpPr>
            <p:spPr>
              <a:xfrm>
                <a:off x="0" y="0"/>
                <a:ext cx="2738955" cy="1325902"/>
              </a:xfrm>
              <a:prstGeom prst="rect">
                <a:avLst/>
              </a:prstGeom>
              <a:blipFill rotWithShape="1">
                <a:blip r:embed="rId2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12" name="Shape 312"/>
              <p:cNvSpPr/>
              <p:nvPr/>
            </p:nvSpPr>
            <p:spPr>
              <a:xfrm flipH="1" flipV="1">
                <a:off x="237894" y="27951"/>
                <a:ext cx="1" cy="127000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3" name="Shape 313"/>
              <p:cNvSpPr/>
              <p:nvPr/>
            </p:nvSpPr>
            <p:spPr>
              <a:xfrm flipV="1">
                <a:off x="491894" y="27951"/>
                <a:ext cx="1" cy="127000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4" name="Shape 314"/>
              <p:cNvSpPr/>
              <p:nvPr/>
            </p:nvSpPr>
            <p:spPr>
              <a:xfrm flipV="1">
                <a:off x="745894" y="27951"/>
                <a:ext cx="1" cy="127000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5" name="Shape 315"/>
              <p:cNvSpPr/>
              <p:nvPr/>
            </p:nvSpPr>
            <p:spPr>
              <a:xfrm flipV="1">
                <a:off x="999894" y="27951"/>
                <a:ext cx="1" cy="127000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6" name="Shape 316"/>
              <p:cNvSpPr/>
              <p:nvPr/>
            </p:nvSpPr>
            <p:spPr>
              <a:xfrm flipV="1">
                <a:off x="1253894" y="27951"/>
                <a:ext cx="1" cy="127000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7" name="Shape 317"/>
              <p:cNvSpPr/>
              <p:nvPr/>
            </p:nvSpPr>
            <p:spPr>
              <a:xfrm flipV="1">
                <a:off x="1507894" y="27951"/>
                <a:ext cx="1" cy="127000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8" name="Shape 318"/>
              <p:cNvSpPr/>
              <p:nvPr/>
            </p:nvSpPr>
            <p:spPr>
              <a:xfrm flipV="1">
                <a:off x="1761894" y="27951"/>
                <a:ext cx="1" cy="127000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19" name="Shape 319"/>
              <p:cNvSpPr/>
              <p:nvPr/>
            </p:nvSpPr>
            <p:spPr>
              <a:xfrm flipV="1">
                <a:off x="2015894" y="27951"/>
                <a:ext cx="1" cy="127000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20" name="Shape 320"/>
              <p:cNvSpPr/>
              <p:nvPr/>
            </p:nvSpPr>
            <p:spPr>
              <a:xfrm flipV="1">
                <a:off x="2269894" y="27951"/>
                <a:ext cx="1" cy="127000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21" name="Shape 321"/>
              <p:cNvSpPr/>
              <p:nvPr/>
            </p:nvSpPr>
            <p:spPr>
              <a:xfrm flipV="1">
                <a:off x="2511194" y="27951"/>
                <a:ext cx="1" cy="1270000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29" name="Group 329"/>
            <p:cNvGrpSpPr/>
            <p:nvPr/>
          </p:nvGrpSpPr>
          <p:grpSpPr>
            <a:xfrm>
              <a:off x="3377523" y="311614"/>
              <a:ext cx="2738955" cy="1325902"/>
              <a:chOff x="0" y="0"/>
              <a:chExt cx="2738954" cy="1325901"/>
            </a:xfrm>
          </p:grpSpPr>
          <p:sp>
            <p:nvSpPr>
              <p:cNvPr id="323" name="Shape 323"/>
              <p:cNvSpPr/>
              <p:nvPr/>
            </p:nvSpPr>
            <p:spPr>
              <a:xfrm>
                <a:off x="0" y="0"/>
                <a:ext cx="2738955" cy="1325902"/>
              </a:xfrm>
              <a:prstGeom prst="rect">
                <a:avLst/>
              </a:prstGeom>
              <a:blipFill rotWithShape="1">
                <a:blip r:embed="rId2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24" name="Shape 324"/>
              <p:cNvSpPr/>
              <p:nvPr/>
            </p:nvSpPr>
            <p:spPr>
              <a:xfrm>
                <a:off x="0" y="225792"/>
                <a:ext cx="2738955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25" name="Shape 325"/>
              <p:cNvSpPr/>
              <p:nvPr/>
            </p:nvSpPr>
            <p:spPr>
              <a:xfrm>
                <a:off x="0" y="479792"/>
                <a:ext cx="2738954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26" name="Shape 326"/>
              <p:cNvSpPr/>
              <p:nvPr/>
            </p:nvSpPr>
            <p:spPr>
              <a:xfrm>
                <a:off x="0" y="733792"/>
                <a:ext cx="2738954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27" name="Shape 327"/>
              <p:cNvSpPr/>
              <p:nvPr/>
            </p:nvSpPr>
            <p:spPr>
              <a:xfrm>
                <a:off x="0" y="987792"/>
                <a:ext cx="2738954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28" name="Shape 328"/>
              <p:cNvSpPr/>
              <p:nvPr/>
            </p:nvSpPr>
            <p:spPr>
              <a:xfrm>
                <a:off x="0" y="1190992"/>
                <a:ext cx="2738954" cy="1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grpSp>
          <p:nvGrpSpPr>
            <p:cNvPr id="336" name="Group 336"/>
            <p:cNvGrpSpPr/>
            <p:nvPr/>
          </p:nvGrpSpPr>
          <p:grpSpPr>
            <a:xfrm>
              <a:off x="6656734" y="0"/>
              <a:ext cx="2978361" cy="1949130"/>
              <a:chOff x="0" y="0"/>
              <a:chExt cx="2978360" cy="1949129"/>
            </a:xfrm>
          </p:grpSpPr>
          <p:sp>
            <p:nvSpPr>
              <p:cNvPr id="330" name="Shape 330"/>
              <p:cNvSpPr/>
              <p:nvPr/>
            </p:nvSpPr>
            <p:spPr>
              <a:xfrm rot="840000">
                <a:off x="119703" y="311614"/>
                <a:ext cx="2738955" cy="1325902"/>
              </a:xfrm>
              <a:prstGeom prst="rect">
                <a:avLst/>
              </a:prstGeom>
              <a:blipFill rotWithShape="1">
                <a:blip r:embed="rId2"/>
                <a:srcRect/>
                <a:tile tx="0" ty="0" sx="100000" sy="100000" flip="none" algn="tl"/>
              </a:blipFill>
              <a:ln w="12700" cap="flat">
                <a:noFill/>
                <a:miter lim="400000"/>
              </a:ln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331" name="Shape 331"/>
              <p:cNvSpPr/>
              <p:nvPr/>
            </p:nvSpPr>
            <p:spPr>
              <a:xfrm>
                <a:off x="269405" y="206100"/>
                <a:ext cx="2657596" cy="66261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32" name="Shape 332"/>
              <p:cNvSpPr/>
              <p:nvPr/>
            </p:nvSpPr>
            <p:spPr>
              <a:xfrm>
                <a:off x="205753" y="434700"/>
                <a:ext cx="2657597" cy="66261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33" name="Shape 333"/>
              <p:cNvSpPr/>
              <p:nvPr/>
            </p:nvSpPr>
            <p:spPr>
              <a:xfrm>
                <a:off x="142253" y="676000"/>
                <a:ext cx="2657597" cy="66261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34" name="Shape 334"/>
              <p:cNvSpPr/>
              <p:nvPr/>
            </p:nvSpPr>
            <p:spPr>
              <a:xfrm>
                <a:off x="78753" y="917300"/>
                <a:ext cx="2657597" cy="66261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  <p:sp>
            <p:nvSpPr>
              <p:cNvPr id="335" name="Shape 335"/>
              <p:cNvSpPr/>
              <p:nvPr/>
            </p:nvSpPr>
            <p:spPr>
              <a:xfrm>
                <a:off x="40653" y="1145900"/>
                <a:ext cx="2657597" cy="662614"/>
              </a:xfrm>
              <a:prstGeom prst="line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lvl="0">
                  <a:defRPr sz="2400"/>
                </a:pPr>
                <a:endParaRPr/>
              </a:p>
            </p:txBody>
          </p:sp>
        </p:grpSp>
        <p:sp>
          <p:nvSpPr>
            <p:cNvPr id="337" name="Shape 337"/>
            <p:cNvSpPr/>
            <p:nvPr/>
          </p:nvSpPr>
          <p:spPr>
            <a:xfrm>
              <a:off x="2296854" y="707825"/>
              <a:ext cx="305097" cy="5334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indent="470068" algn="l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2800">
                  <a:uFill>
                    <a:solidFill/>
                  </a:u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8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</a:rPr>
                <a:t>+</a:t>
              </a:r>
            </a:p>
          </p:txBody>
        </p:sp>
        <p:sp>
          <p:nvSpPr>
            <p:cNvPr id="338" name="Shape 338"/>
            <p:cNvSpPr/>
            <p:nvPr/>
          </p:nvSpPr>
          <p:spPr>
            <a:xfrm>
              <a:off x="5619845" y="707825"/>
              <a:ext cx="305097" cy="53347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indent="470068" algn="l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2800">
                  <a:uFill>
                    <a:solidFill/>
                  </a:u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8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</a:rPr>
                <a:t>+</a:t>
              </a:r>
            </a:p>
          </p:txBody>
        </p:sp>
        <p:sp>
          <p:nvSpPr>
            <p:cNvPr id="339" name="Shape 339"/>
            <p:cNvSpPr/>
            <p:nvPr/>
          </p:nvSpPr>
          <p:spPr>
            <a:xfrm>
              <a:off x="0" y="1743211"/>
              <a:ext cx="1436291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indent="470068" algn="l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2000">
                  <a:uFill>
                    <a:solidFill/>
                  </a:u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</a:rPr>
                <a:t>X coordinate</a:t>
              </a:r>
            </a:p>
          </p:txBody>
        </p:sp>
        <p:sp>
          <p:nvSpPr>
            <p:cNvPr id="340" name="Shape 340"/>
            <p:cNvSpPr/>
            <p:nvPr/>
          </p:nvSpPr>
          <p:spPr>
            <a:xfrm>
              <a:off x="3134400" y="1743211"/>
              <a:ext cx="1436291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indent="470068" algn="l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2000">
                  <a:uFill>
                    <a:solidFill/>
                  </a:u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</a:rPr>
                <a:t>Y coordinate</a:t>
              </a:r>
            </a:p>
          </p:txBody>
        </p:sp>
        <p:sp>
          <p:nvSpPr>
            <p:cNvPr id="341" name="Shape 341"/>
            <p:cNvSpPr/>
            <p:nvPr/>
          </p:nvSpPr>
          <p:spPr>
            <a:xfrm>
              <a:off x="6264335" y="1749799"/>
              <a:ext cx="1333698" cy="4103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 indent="470068" algn="l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2000">
                  <a:uFill>
                    <a:solidFill/>
                  </a:u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20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</a:rPr>
                <a:t>Stereo view</a:t>
              </a:r>
            </a:p>
          </p:txBody>
        </p:sp>
      </p:grpSp>
      <p:grpSp>
        <p:nvGrpSpPr>
          <p:cNvPr id="357" name="Group 357"/>
          <p:cNvGrpSpPr/>
          <p:nvPr/>
        </p:nvGrpSpPr>
        <p:grpSpPr>
          <a:xfrm>
            <a:off x="726649" y="2604338"/>
            <a:ext cx="3753099" cy="3924699"/>
            <a:chOff x="-139699" y="-139700"/>
            <a:chExt cx="3753098" cy="3924698"/>
          </a:xfrm>
        </p:grpSpPr>
        <p:pic>
          <p:nvPicPr>
            <p:cNvPr id="343" name="Immagine 342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39700" y="-139700"/>
              <a:ext cx="3753099" cy="3924699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sp>
          <p:nvSpPr>
            <p:cNvPr id="344" name="Shape 344"/>
            <p:cNvSpPr/>
            <p:nvPr/>
          </p:nvSpPr>
          <p:spPr>
            <a:xfrm>
              <a:off x="1118557" y="375329"/>
              <a:ext cx="119824" cy="3084611"/>
            </a:xfrm>
            <a:prstGeom prst="rect">
              <a:avLst/>
            </a:prstGeom>
            <a:blipFill rotWithShape="1">
              <a:blip r:embed="rId2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5" name="Shape 345"/>
            <p:cNvSpPr/>
            <p:nvPr/>
          </p:nvSpPr>
          <p:spPr>
            <a:xfrm>
              <a:off x="1791657" y="375329"/>
              <a:ext cx="119824" cy="3084611"/>
            </a:xfrm>
            <a:prstGeom prst="rect">
              <a:avLst/>
            </a:prstGeom>
            <a:blipFill rotWithShape="1">
              <a:blip r:embed="rId2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50800" tIns="50800" rIns="50800" bIns="5080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46" name="Shape 346"/>
            <p:cNvSpPr/>
            <p:nvPr/>
          </p:nvSpPr>
          <p:spPr>
            <a:xfrm>
              <a:off x="919541" y="-66934"/>
              <a:ext cx="1145581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600" b="1">
                  <a:solidFill>
                    <a:srgbClr val="164F86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600" b="1">
                  <a:solidFill>
                    <a:srgbClr val="164F86"/>
                  </a:solidFill>
                </a:rPr>
                <a:t>STATION 1</a:t>
              </a:r>
            </a:p>
          </p:txBody>
        </p:sp>
        <p:sp>
          <p:nvSpPr>
            <p:cNvPr id="347" name="Shape 347"/>
            <p:cNvSpPr/>
            <p:nvPr/>
          </p:nvSpPr>
          <p:spPr>
            <a:xfrm flipV="1">
              <a:off x="1257818" y="2851447"/>
              <a:ext cx="550001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miter lim="400000"/>
              <a:headEnd type="stealth" w="med" len="med"/>
              <a:tail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48" name="Shape 348"/>
            <p:cNvSpPr/>
            <p:nvPr/>
          </p:nvSpPr>
          <p:spPr>
            <a:xfrm>
              <a:off x="1232011" y="2426167"/>
              <a:ext cx="566015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>
              <a:lvl1pPr>
                <a:defRPr sz="1600"/>
              </a:lvl1pPr>
            </a:lstStyle>
            <a:p>
              <a:pPr lvl="0">
                <a:defRPr sz="1800"/>
              </a:pPr>
              <a:r>
                <a:rPr sz="1600"/>
                <a:t>1 cm</a:t>
              </a:r>
            </a:p>
          </p:txBody>
        </p:sp>
        <p:sp>
          <p:nvSpPr>
            <p:cNvPr id="349" name="Shape 349"/>
            <p:cNvSpPr/>
            <p:nvPr/>
          </p:nvSpPr>
          <p:spPr>
            <a:xfrm flipV="1">
              <a:off x="543468" y="830321"/>
              <a:ext cx="1780103" cy="1294052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50" name="Shape 350"/>
            <p:cNvSpPr/>
            <p:nvPr/>
          </p:nvSpPr>
          <p:spPr>
            <a:xfrm>
              <a:off x="1089562" y="1561122"/>
              <a:ext cx="179644" cy="1796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C82506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51" name="Shape 351"/>
            <p:cNvSpPr/>
            <p:nvPr/>
          </p:nvSpPr>
          <p:spPr>
            <a:xfrm>
              <a:off x="1761747" y="1081307"/>
              <a:ext cx="179643" cy="179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C82506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52" name="Shape 352"/>
            <p:cNvSpPr/>
            <p:nvPr/>
          </p:nvSpPr>
          <p:spPr>
            <a:xfrm>
              <a:off x="751455" y="1393296"/>
              <a:ext cx="347664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1600" b="1">
                  <a:solidFill>
                    <a:srgbClr val="C82506"/>
                  </a:solidFill>
                  <a:latin typeface="Helvetica"/>
                  <a:ea typeface="Helvetica"/>
                  <a:cs typeface="Helvetica"/>
                  <a:sym typeface="Helvetica"/>
                </a:rPr>
                <a:t>P</a:t>
              </a:r>
              <a:r>
                <a:rPr sz="1600" b="1" baseline="-5999">
                  <a:solidFill>
                    <a:srgbClr val="C82506"/>
                  </a:solidFill>
                  <a:latin typeface="Helvetica"/>
                  <a:ea typeface="Helvetica"/>
                  <a:cs typeface="Helvetica"/>
                  <a:sym typeface="Helvetica"/>
                </a:rPr>
                <a:t>A</a:t>
              </a:r>
            </a:p>
          </p:txBody>
        </p:sp>
        <p:sp>
          <p:nvSpPr>
            <p:cNvPr id="353" name="Shape 353"/>
            <p:cNvSpPr/>
            <p:nvPr/>
          </p:nvSpPr>
          <p:spPr>
            <a:xfrm>
              <a:off x="1912453" y="642029"/>
              <a:ext cx="347663" cy="3429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>
                <a:defRPr sz="1800"/>
              </a:pPr>
              <a:r>
                <a:rPr sz="1600" b="1">
                  <a:solidFill>
                    <a:srgbClr val="C82506"/>
                  </a:solidFill>
                  <a:latin typeface="Helvetica"/>
                  <a:ea typeface="Helvetica"/>
                  <a:cs typeface="Helvetica"/>
                  <a:sym typeface="Helvetica"/>
                </a:rPr>
                <a:t>P</a:t>
              </a:r>
              <a:r>
                <a:rPr sz="1600" b="1" baseline="-5999">
                  <a:solidFill>
                    <a:srgbClr val="C82506"/>
                  </a:solidFill>
                  <a:latin typeface="Helvetica"/>
                  <a:ea typeface="Helvetica"/>
                  <a:cs typeface="Helvetica"/>
                  <a:sym typeface="Helvetica"/>
                </a:rPr>
                <a:t>B</a:t>
              </a:r>
            </a:p>
          </p:txBody>
        </p:sp>
        <p:sp>
          <p:nvSpPr>
            <p:cNvPr id="354" name="Shape 354"/>
            <p:cNvSpPr/>
            <p:nvPr/>
          </p:nvSpPr>
          <p:spPr>
            <a:xfrm rot="15915458">
              <a:off x="1908984" y="1258798"/>
              <a:ext cx="660060" cy="17575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02" extrusionOk="0">
                  <a:moveTo>
                    <a:pt x="0" y="609"/>
                  </a:moveTo>
                  <a:cubicBezTo>
                    <a:pt x="3274" y="14383"/>
                    <a:pt x="7006" y="21600"/>
                    <a:pt x="10805" y="21501"/>
                  </a:cubicBezTo>
                  <a:cubicBezTo>
                    <a:pt x="14609" y="21402"/>
                    <a:pt x="18338" y="13974"/>
                    <a:pt x="21600" y="0"/>
                  </a:cubicBezTo>
                </a:path>
              </a:pathLst>
            </a:custGeom>
            <a:noFill/>
            <a:ln w="38100" cap="flat">
              <a:solidFill>
                <a:srgbClr val="C82506"/>
              </a:solidFill>
              <a:custDash>
                <a:ds d="200000" sp="200000"/>
              </a:custDash>
              <a:miter lim="400000"/>
              <a:headEnd type="stealth" w="med" len="med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355" name="Shape 355"/>
            <p:cNvSpPr/>
            <p:nvPr/>
          </p:nvSpPr>
          <p:spPr>
            <a:xfrm>
              <a:off x="2433932" y="1072277"/>
              <a:ext cx="400743" cy="4572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lvl="0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1800"/>
              </a:pPr>
              <a:r>
                <a:rPr sz="2300" b="1">
                  <a:solidFill>
                    <a:srgbClr val="C82506"/>
                  </a:solidFill>
                  <a:uFill>
                    <a:solidFill/>
                  </a:uFill>
                  <a:latin typeface="Helvetica"/>
                  <a:ea typeface="Helvetica"/>
                  <a:cs typeface="Helvetica"/>
                  <a:sym typeface="Helvetica"/>
                </a:rPr>
                <a:t>θ</a:t>
              </a:r>
              <a:r>
                <a:rPr sz="2300" b="1" baseline="-5999">
                  <a:solidFill>
                    <a:srgbClr val="C82506"/>
                  </a:solidFill>
                  <a:uFill>
                    <a:solidFill/>
                  </a:uFill>
                  <a:latin typeface="Helvetica"/>
                  <a:ea typeface="Helvetica"/>
                  <a:cs typeface="Helvetica"/>
                  <a:sym typeface="Helvetica"/>
                </a:rPr>
                <a:t>1</a:t>
              </a:r>
            </a:p>
          </p:txBody>
        </p:sp>
        <p:sp>
          <p:nvSpPr>
            <p:cNvPr id="356" name="Shape 356"/>
            <p:cNvSpPr/>
            <p:nvPr/>
          </p:nvSpPr>
          <p:spPr>
            <a:xfrm flipV="1">
              <a:off x="1201850" y="1689043"/>
              <a:ext cx="206515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ysDot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/>
              </a:pPr>
              <a:endParaRPr/>
            </a:p>
          </p:txBody>
        </p:sp>
      </p:grpSp>
      <p:sp>
        <p:nvSpPr>
          <p:cNvPr id="358" name="Shape 358"/>
          <p:cNvSpPr/>
          <p:nvPr/>
        </p:nvSpPr>
        <p:spPr>
          <a:xfrm>
            <a:off x="5469200" y="2920059"/>
            <a:ext cx="5214878" cy="964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698668" indent="-228600" algn="l" defTabSz="914400">
              <a:spcBef>
                <a:spcPts val="400"/>
              </a:spcBef>
              <a:buClr>
                <a:srgbClr val="008500"/>
              </a:buClr>
              <a:buSzPct val="100000"/>
              <a:buFont typeface="Wingdings 3"/>
              <a:buChar char="‣"/>
              <a:defRPr sz="2800"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uFillTx/>
              </a:defRPr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If the distance between the two layers is </a:t>
            </a:r>
            <a:r>
              <a:rPr lang="en-US"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2.5</a:t>
            </a:r>
            <a:r>
              <a:rPr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 </a:t>
            </a: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cm </a:t>
            </a:r>
          </a:p>
        </p:txBody>
      </p:sp>
      <p:pic>
        <p:nvPicPr>
          <p:cNvPr id="359" name="Immagine 358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347976" y="5728245"/>
            <a:ext cx="746921" cy="699192"/>
          </a:xfrm>
          <a:prstGeom prst="rect">
            <a:avLst/>
          </a:prstGeom>
        </p:spPr>
      </p:pic>
      <p:sp>
        <p:nvSpPr>
          <p:cNvPr id="361" name="Shape 361"/>
          <p:cNvSpPr/>
          <p:nvPr/>
        </p:nvSpPr>
        <p:spPr>
          <a:xfrm>
            <a:off x="5764336" y="4648158"/>
            <a:ext cx="5061431" cy="964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 algn="l" defTabSz="914400">
              <a:spcBef>
                <a:spcPts val="400"/>
              </a:spcBef>
              <a:buClr>
                <a:srgbClr val="008500"/>
              </a:buClr>
              <a:defRPr sz="1800"/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Required position resolution at each layer = </a:t>
            </a:r>
            <a:r>
              <a:rPr lang="en-US" sz="2800" b="1" dirty="0">
                <a:solidFill>
                  <a:srgbClr val="00882B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5</a:t>
            </a:r>
            <a:r>
              <a:rPr sz="2800" b="1" dirty="0" smtClean="0">
                <a:solidFill>
                  <a:srgbClr val="00882B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0 </a:t>
            </a:r>
            <a:r>
              <a:rPr sz="2800" b="1" dirty="0">
                <a:solidFill>
                  <a:srgbClr val="00882B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μm</a:t>
            </a:r>
          </a:p>
        </p:txBody>
      </p:sp>
      <p:pic>
        <p:nvPicPr>
          <p:cNvPr id="362" name="Immagine 361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 rot="5400000">
            <a:off x="7781558" y="4163625"/>
            <a:ext cx="902069" cy="303182"/>
          </a:xfrm>
          <a:prstGeom prst="rect">
            <a:avLst/>
          </a:prstGeom>
        </p:spPr>
      </p:pic>
      <p:pic>
        <p:nvPicPr>
          <p:cNvPr id="364" name="Immagine 363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 rot="16200000">
            <a:off x="2289368" y="6628499"/>
            <a:ext cx="627662" cy="71843"/>
          </a:xfrm>
          <a:prstGeom prst="rect">
            <a:avLst/>
          </a:prstGeom>
        </p:spPr>
      </p:pic>
      <p:pic>
        <p:nvPicPr>
          <p:cNvPr id="366" name="Immagine 365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 rot="5400000">
            <a:off x="2524250" y="6628499"/>
            <a:ext cx="615424" cy="71843"/>
          </a:xfrm>
          <a:prstGeom prst="rect">
            <a:avLst/>
          </a:prstGeom>
        </p:spPr>
      </p:pic>
      <p:pic>
        <p:nvPicPr>
          <p:cNvPr id="368" name="Immagine 367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 rot="13412586">
            <a:off x="2245143" y="6850394"/>
            <a:ext cx="571238" cy="71843"/>
          </a:xfrm>
          <a:prstGeom prst="rect">
            <a:avLst/>
          </a:prstGeom>
        </p:spPr>
      </p:pic>
      <p:pic>
        <p:nvPicPr>
          <p:cNvPr id="370" name="Immagine 369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 rot="19023032">
            <a:off x="2608562" y="6851405"/>
            <a:ext cx="573800" cy="71844"/>
          </a:xfrm>
          <a:prstGeom prst="rect">
            <a:avLst/>
          </a:prstGeom>
        </p:spPr>
      </p:pic>
      <p:pic>
        <p:nvPicPr>
          <p:cNvPr id="372" name="Immagine 371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555761" y="7035993"/>
            <a:ext cx="10120329" cy="228413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/>
          <p:nvPr/>
        </p:nvSpPr>
        <p:spPr>
          <a:xfrm>
            <a:off x="-281881" y="-1188957"/>
            <a:ext cx="13629583" cy="21465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lnSpc>
                <a:spcPct val="80000"/>
              </a:lnSpc>
              <a:defRPr sz="6400" b="1" cap="small" spc="73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6400" b="0" cap="small" spc="73" dirty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Muon Identification</a:t>
            </a:r>
          </a:p>
        </p:txBody>
      </p:sp>
      <p:pic>
        <p:nvPicPr>
          <p:cNvPr id="376" name="Immagine 375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2947" y="1449769"/>
            <a:ext cx="7163758" cy="5701049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grpSp>
        <p:nvGrpSpPr>
          <p:cNvPr id="383" name="Group 383"/>
          <p:cNvGrpSpPr/>
          <p:nvPr/>
        </p:nvGrpSpPr>
        <p:grpSpPr>
          <a:xfrm>
            <a:off x="1824981" y="2102476"/>
            <a:ext cx="4529098" cy="4353744"/>
            <a:chOff x="0" y="439127"/>
            <a:chExt cx="4529097" cy="4353742"/>
          </a:xfrm>
        </p:grpSpPr>
        <p:sp>
          <p:nvSpPr>
            <p:cNvPr id="377" name="Shape 377"/>
            <p:cNvSpPr/>
            <p:nvPr/>
          </p:nvSpPr>
          <p:spPr>
            <a:xfrm>
              <a:off x="0" y="439127"/>
              <a:ext cx="4527075" cy="4353744"/>
            </a:xfrm>
            <a:prstGeom prst="rect">
              <a:avLst/>
            </a:prstGeom>
            <a:solidFill>
              <a:srgbClr val="0B5D18">
                <a:alpha val="77000"/>
              </a:srgbClr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78" name="Shape 378"/>
            <p:cNvSpPr/>
            <p:nvPr/>
          </p:nvSpPr>
          <p:spPr>
            <a:xfrm>
              <a:off x="1616204" y="448596"/>
              <a:ext cx="126817" cy="4316549"/>
            </a:xfrm>
            <a:prstGeom prst="rect">
              <a:avLst/>
            </a:prstGeom>
            <a:solidFill>
              <a:srgbClr val="F5D328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79" name="Shape 379"/>
            <p:cNvSpPr/>
            <p:nvPr/>
          </p:nvSpPr>
          <p:spPr>
            <a:xfrm>
              <a:off x="2534477" y="448596"/>
              <a:ext cx="126817" cy="4316549"/>
            </a:xfrm>
            <a:prstGeom prst="rect">
              <a:avLst/>
            </a:prstGeom>
            <a:solidFill>
              <a:srgbClr val="F5D328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80" name="Shape 380"/>
            <p:cNvSpPr/>
            <p:nvPr/>
          </p:nvSpPr>
          <p:spPr>
            <a:xfrm>
              <a:off x="3462038" y="448596"/>
              <a:ext cx="126817" cy="4316549"/>
            </a:xfrm>
            <a:prstGeom prst="rect">
              <a:avLst/>
            </a:prstGeom>
            <a:solidFill>
              <a:srgbClr val="F5D328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81" name="Shape 381"/>
            <p:cNvSpPr/>
            <p:nvPr/>
          </p:nvSpPr>
          <p:spPr>
            <a:xfrm>
              <a:off x="766892" y="448596"/>
              <a:ext cx="126818" cy="4316549"/>
            </a:xfrm>
            <a:prstGeom prst="rect">
              <a:avLst/>
            </a:prstGeom>
            <a:solidFill>
              <a:srgbClr val="F5D328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382" name="Shape 382"/>
            <p:cNvSpPr/>
            <p:nvPr/>
          </p:nvSpPr>
          <p:spPr>
            <a:xfrm>
              <a:off x="4402280" y="448596"/>
              <a:ext cx="126818" cy="4316549"/>
            </a:xfrm>
            <a:prstGeom prst="rect">
              <a:avLst/>
            </a:prstGeom>
            <a:solidFill>
              <a:srgbClr val="F5D328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384" name="Shape 384"/>
          <p:cNvSpPr/>
          <p:nvPr/>
        </p:nvSpPr>
        <p:spPr>
          <a:xfrm>
            <a:off x="3490777" y="1498663"/>
            <a:ext cx="1487687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 b="1">
                <a:solidFill>
                  <a:srgbClr val="0B5D1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>
                <a:solidFill>
                  <a:srgbClr val="0B5D18"/>
                </a:solidFill>
              </a:rPr>
              <a:t>MUON FILTER</a:t>
            </a:r>
          </a:p>
        </p:txBody>
      </p:sp>
      <p:sp>
        <p:nvSpPr>
          <p:cNvPr id="385" name="Shape 385"/>
          <p:cNvSpPr/>
          <p:nvPr/>
        </p:nvSpPr>
        <p:spPr>
          <a:xfrm>
            <a:off x="5615838" y="5332516"/>
            <a:ext cx="351434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>
                <a:solidFill>
                  <a:srgbClr val="FFFFFF"/>
                </a:solidFill>
              </a:rPr>
              <a:t>Fe</a:t>
            </a:r>
          </a:p>
        </p:txBody>
      </p:sp>
      <p:sp>
        <p:nvSpPr>
          <p:cNvPr id="386" name="Shape 386"/>
          <p:cNvSpPr/>
          <p:nvPr/>
        </p:nvSpPr>
        <p:spPr>
          <a:xfrm>
            <a:off x="5433043" y="5814174"/>
            <a:ext cx="764724" cy="1"/>
          </a:xfrm>
          <a:prstGeom prst="line">
            <a:avLst/>
          </a:prstGeom>
          <a:ln w="25400">
            <a:solidFill>
              <a:srgbClr val="FFFFFF"/>
            </a:solidFill>
            <a:miter lim="400000"/>
            <a:headEnd type="stealth"/>
            <a:tailEnd type="stealth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387" name="Shape 387"/>
          <p:cNvSpPr/>
          <p:nvPr/>
        </p:nvSpPr>
        <p:spPr>
          <a:xfrm>
            <a:off x="5421893" y="5731881"/>
            <a:ext cx="764724" cy="721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1800" b="1" dirty="0">
                <a:solidFill>
                  <a:schemeClr val="bg1"/>
                </a:solidFill>
                <a:latin typeface="Times New Roman"/>
                <a:ea typeface="Helvetica"/>
                <a:cs typeface="Times New Roman"/>
                <a:sym typeface="Helvetica"/>
              </a:rPr>
              <a:t>3.4 cm</a:t>
            </a:r>
          </a:p>
          <a:p>
            <a:pPr lvl="0">
              <a:defRPr sz="1800"/>
            </a:pPr>
            <a:r>
              <a:rPr sz="1800" b="1" dirty="0">
                <a:solidFill>
                  <a:schemeClr val="bg1"/>
                </a:solidFill>
                <a:latin typeface="Times New Roman"/>
                <a:ea typeface="Helvetica"/>
                <a:cs typeface="Times New Roman"/>
                <a:sym typeface="Helvetica"/>
              </a:rPr>
              <a:t>~2 </a:t>
            </a:r>
            <a:r>
              <a:rPr lang="el-GR" sz="1800" dirty="0">
                <a:solidFill>
                  <a:schemeClr val="bg1"/>
                </a:solidFill>
                <a:latin typeface="Times New Roman"/>
                <a:cs typeface="Times New Roman"/>
              </a:rPr>
              <a:t>λ</a:t>
            </a:r>
            <a:endParaRPr sz="1800" b="1" dirty="0">
              <a:solidFill>
                <a:schemeClr val="bg1"/>
              </a:solidFill>
              <a:latin typeface="Times New Roman"/>
              <a:ea typeface="Helvetica"/>
              <a:cs typeface="Times New Roman"/>
              <a:sym typeface="Helvetica"/>
            </a:endParaRPr>
          </a:p>
        </p:txBody>
      </p:sp>
      <p:sp>
        <p:nvSpPr>
          <p:cNvPr id="388" name="Shape 388"/>
          <p:cNvSpPr/>
          <p:nvPr/>
        </p:nvSpPr>
        <p:spPr>
          <a:xfrm>
            <a:off x="4148094" y="6589121"/>
            <a:ext cx="223853" cy="1"/>
          </a:xfrm>
          <a:prstGeom prst="line">
            <a:avLst/>
          </a:prstGeom>
          <a:ln w="25400">
            <a:solidFill/>
            <a:miter lim="400000"/>
            <a:tailEnd type="stealth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/>
          </a:p>
        </p:txBody>
      </p:sp>
      <p:sp>
        <p:nvSpPr>
          <p:cNvPr id="389" name="Shape 389"/>
          <p:cNvSpPr/>
          <p:nvPr/>
        </p:nvSpPr>
        <p:spPr>
          <a:xfrm flipH="1">
            <a:off x="4469851" y="6589121"/>
            <a:ext cx="223852" cy="1"/>
          </a:xfrm>
          <a:prstGeom prst="line">
            <a:avLst/>
          </a:prstGeom>
          <a:ln w="25400">
            <a:solidFill/>
            <a:miter lim="400000"/>
            <a:tailEnd type="stealth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/>
          </a:p>
        </p:txBody>
      </p:sp>
      <p:sp>
        <p:nvSpPr>
          <p:cNvPr id="390" name="Shape 390"/>
          <p:cNvSpPr/>
          <p:nvPr/>
        </p:nvSpPr>
        <p:spPr>
          <a:xfrm>
            <a:off x="1690174" y="2111946"/>
            <a:ext cx="126817" cy="4316548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91" name="Shape 391"/>
          <p:cNvSpPr/>
          <p:nvPr/>
        </p:nvSpPr>
        <p:spPr>
          <a:xfrm flipV="1">
            <a:off x="4373189" y="6473051"/>
            <a:ext cx="1" cy="281887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392" name="Shape 392"/>
          <p:cNvSpPr/>
          <p:nvPr/>
        </p:nvSpPr>
        <p:spPr>
          <a:xfrm>
            <a:off x="3621929" y="6700519"/>
            <a:ext cx="1616821" cy="323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500"/>
            </a:lvl1pPr>
          </a:lstStyle>
          <a:p>
            <a:pPr lvl="0">
              <a:defRPr sz="1800"/>
            </a:pPr>
            <a:r>
              <a:rPr sz="1500"/>
              <a:t>Sensitive planes</a:t>
            </a:r>
          </a:p>
        </p:txBody>
      </p:sp>
      <p:sp>
        <p:nvSpPr>
          <p:cNvPr id="393" name="Shape 393"/>
          <p:cNvSpPr/>
          <p:nvPr/>
        </p:nvSpPr>
        <p:spPr>
          <a:xfrm flipV="1">
            <a:off x="4474789" y="6473051"/>
            <a:ext cx="1" cy="281887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pic>
        <p:nvPicPr>
          <p:cNvPr id="394" name="Immagine 393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 rot="21052575">
            <a:off x="1249551" y="3144949"/>
            <a:ext cx="6020939" cy="143685"/>
          </a:xfrm>
          <a:prstGeom prst="rect">
            <a:avLst/>
          </a:prstGeom>
        </p:spPr>
      </p:pic>
      <p:pic>
        <p:nvPicPr>
          <p:cNvPr id="396" name="Immagine 395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56646" y="4061680"/>
            <a:ext cx="1894384" cy="143685"/>
          </a:xfrm>
          <a:prstGeom prst="rect">
            <a:avLst/>
          </a:prstGeom>
        </p:spPr>
      </p:pic>
      <p:pic>
        <p:nvPicPr>
          <p:cNvPr id="398" name="Immagine 397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 rot="700126">
            <a:off x="1259599" y="4599348"/>
            <a:ext cx="1128667" cy="143685"/>
          </a:xfrm>
          <a:prstGeom prst="rect">
            <a:avLst/>
          </a:prstGeom>
        </p:spPr>
      </p:pic>
      <p:sp>
        <p:nvSpPr>
          <p:cNvPr id="400" name="Shape 400"/>
          <p:cNvSpPr/>
          <p:nvPr/>
        </p:nvSpPr>
        <p:spPr>
          <a:xfrm rot="21000000">
            <a:off x="6416398" y="2220300"/>
            <a:ext cx="1020203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914400">
              <a:lnSpc>
                <a:spcPct val="8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2800" i="1">
                <a:solidFill>
                  <a:srgbClr val="C82506"/>
                </a:solidFill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i="0">
                <a:solidFill>
                  <a:srgbClr val="000000"/>
                </a:solidFill>
                <a:uFillTx/>
              </a:defRPr>
            </a:pPr>
            <a:r>
              <a:rPr sz="2800" i="1" dirty="0">
                <a:solidFill>
                  <a:srgbClr val="C82506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muon</a:t>
            </a:r>
          </a:p>
        </p:txBody>
      </p:sp>
      <p:sp>
        <p:nvSpPr>
          <p:cNvPr id="401" name="Shape 401"/>
          <p:cNvSpPr/>
          <p:nvPr/>
        </p:nvSpPr>
        <p:spPr>
          <a:xfrm>
            <a:off x="263141" y="4694874"/>
            <a:ext cx="1439764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914400">
              <a:lnSpc>
                <a:spcPct val="8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2800" b="1" i="1">
                <a:solidFill>
                  <a:srgbClr val="51A7F9"/>
                </a:solidFill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i="0">
                <a:solidFill>
                  <a:srgbClr val="000000"/>
                </a:solidFill>
                <a:uFillTx/>
              </a:defRPr>
            </a:pPr>
            <a:r>
              <a:rPr sz="2800" b="1" i="1" dirty="0">
                <a:solidFill>
                  <a:srgbClr val="51A7F9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hadrons</a:t>
            </a:r>
          </a:p>
        </p:txBody>
      </p:sp>
      <p:sp>
        <p:nvSpPr>
          <p:cNvPr id="402" name="Shape 402"/>
          <p:cNvSpPr/>
          <p:nvPr/>
        </p:nvSpPr>
        <p:spPr>
          <a:xfrm flipH="1">
            <a:off x="931355" y="6801935"/>
            <a:ext cx="1807767" cy="1"/>
          </a:xfrm>
          <a:prstGeom prst="line">
            <a:avLst/>
          </a:prstGeom>
          <a:ln w="25400">
            <a:solidFill/>
            <a:miter lim="400000"/>
            <a:headEnd type="stealth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403" name="Shape 403"/>
          <p:cNvSpPr/>
          <p:nvPr/>
        </p:nvSpPr>
        <p:spPr>
          <a:xfrm>
            <a:off x="2327766" y="6774337"/>
            <a:ext cx="238456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Z</a:t>
            </a:r>
          </a:p>
        </p:txBody>
      </p:sp>
      <p:sp>
        <p:nvSpPr>
          <p:cNvPr id="404" name="Shape 404"/>
          <p:cNvSpPr/>
          <p:nvPr/>
        </p:nvSpPr>
        <p:spPr>
          <a:xfrm flipH="1">
            <a:off x="239043" y="3870717"/>
            <a:ext cx="995704" cy="5155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58" y="15870"/>
                </a:moveTo>
                <a:lnTo>
                  <a:pt x="11458" y="21600"/>
                </a:lnTo>
                <a:lnTo>
                  <a:pt x="0" y="10800"/>
                </a:lnTo>
                <a:lnTo>
                  <a:pt x="11458" y="0"/>
                </a:lnTo>
                <a:lnTo>
                  <a:pt x="11458" y="5730"/>
                </a:lnTo>
                <a:lnTo>
                  <a:pt x="21600" y="5730"/>
                </a:lnTo>
                <a:lnTo>
                  <a:pt x="21600" y="15870"/>
                </a:lnTo>
                <a:close/>
              </a:path>
            </a:pathLst>
          </a:custGeom>
          <a:blipFill>
            <a:blip r:embed="rId6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05" name="Shape 405"/>
          <p:cNvSpPr/>
          <p:nvPr/>
        </p:nvSpPr>
        <p:spPr>
          <a:xfrm flipV="1">
            <a:off x="1236498" y="5227672"/>
            <a:ext cx="1" cy="1806239"/>
          </a:xfrm>
          <a:prstGeom prst="line">
            <a:avLst/>
          </a:prstGeom>
          <a:ln w="25400">
            <a:solidFill/>
            <a:miter lim="400000"/>
            <a:tailEnd type="stealth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406" name="Shape 406"/>
          <p:cNvSpPr/>
          <p:nvPr/>
        </p:nvSpPr>
        <p:spPr>
          <a:xfrm>
            <a:off x="889195" y="5392150"/>
            <a:ext cx="238456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X</a:t>
            </a:r>
          </a:p>
        </p:txBody>
      </p:sp>
      <p:sp>
        <p:nvSpPr>
          <p:cNvPr id="407" name="Shape 407"/>
          <p:cNvSpPr/>
          <p:nvPr/>
        </p:nvSpPr>
        <p:spPr>
          <a:xfrm>
            <a:off x="2492764" y="1719438"/>
            <a:ext cx="34731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 b="1">
                <a:solidFill>
                  <a:srgbClr val="92460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500" b="1">
                <a:solidFill>
                  <a:srgbClr val="924607"/>
                </a:solidFill>
              </a:rPr>
              <a:t>S1</a:t>
            </a:r>
          </a:p>
        </p:txBody>
      </p:sp>
      <p:sp>
        <p:nvSpPr>
          <p:cNvPr id="408" name="Shape 408"/>
          <p:cNvSpPr/>
          <p:nvPr/>
        </p:nvSpPr>
        <p:spPr>
          <a:xfrm>
            <a:off x="3352565" y="1731176"/>
            <a:ext cx="34731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 b="1">
                <a:solidFill>
                  <a:srgbClr val="92460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500" b="1">
                <a:solidFill>
                  <a:srgbClr val="924607"/>
                </a:solidFill>
              </a:rPr>
              <a:t>S2</a:t>
            </a:r>
          </a:p>
        </p:txBody>
      </p:sp>
      <p:sp>
        <p:nvSpPr>
          <p:cNvPr id="409" name="Shape 409"/>
          <p:cNvSpPr/>
          <p:nvPr/>
        </p:nvSpPr>
        <p:spPr>
          <a:xfrm>
            <a:off x="4273366" y="1746445"/>
            <a:ext cx="34731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 b="1">
                <a:solidFill>
                  <a:srgbClr val="92460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500" b="1">
                <a:solidFill>
                  <a:srgbClr val="924607"/>
                </a:solidFill>
              </a:rPr>
              <a:t>S3</a:t>
            </a:r>
          </a:p>
        </p:txBody>
      </p:sp>
      <p:sp>
        <p:nvSpPr>
          <p:cNvPr id="410" name="Shape 410"/>
          <p:cNvSpPr/>
          <p:nvPr/>
        </p:nvSpPr>
        <p:spPr>
          <a:xfrm>
            <a:off x="5181844" y="1746445"/>
            <a:ext cx="34731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 b="1">
                <a:solidFill>
                  <a:srgbClr val="92460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500" b="1">
                <a:solidFill>
                  <a:srgbClr val="924607"/>
                </a:solidFill>
              </a:rPr>
              <a:t>S4</a:t>
            </a:r>
          </a:p>
        </p:txBody>
      </p:sp>
      <p:sp>
        <p:nvSpPr>
          <p:cNvPr id="411" name="Shape 411"/>
          <p:cNvSpPr/>
          <p:nvPr/>
        </p:nvSpPr>
        <p:spPr>
          <a:xfrm>
            <a:off x="6094681" y="1744838"/>
            <a:ext cx="34731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 b="1">
                <a:solidFill>
                  <a:srgbClr val="92460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500" b="1">
                <a:solidFill>
                  <a:srgbClr val="924607"/>
                </a:solidFill>
              </a:rPr>
              <a:t>S5</a:t>
            </a:r>
          </a:p>
        </p:txBody>
      </p:sp>
      <p:sp>
        <p:nvSpPr>
          <p:cNvPr id="412" name="Shape 412"/>
          <p:cNvSpPr/>
          <p:nvPr/>
        </p:nvSpPr>
        <p:spPr>
          <a:xfrm>
            <a:off x="1523287" y="1731176"/>
            <a:ext cx="347310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500" b="1">
                <a:solidFill>
                  <a:srgbClr val="92460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500" b="1">
                <a:solidFill>
                  <a:srgbClr val="924607"/>
                </a:solidFill>
              </a:rPr>
              <a:t>S0</a:t>
            </a:r>
          </a:p>
        </p:txBody>
      </p:sp>
      <p:grpSp>
        <p:nvGrpSpPr>
          <p:cNvPr id="415" name="Group 415"/>
          <p:cNvGrpSpPr/>
          <p:nvPr/>
        </p:nvGrpSpPr>
        <p:grpSpPr>
          <a:xfrm>
            <a:off x="8038801" y="1445014"/>
            <a:ext cx="4297608" cy="1113605"/>
            <a:chOff x="-53882" y="-53882"/>
            <a:chExt cx="4297606" cy="1113604"/>
          </a:xfrm>
        </p:grpSpPr>
        <p:sp>
          <p:nvSpPr>
            <p:cNvPr id="414" name="Shape 414"/>
            <p:cNvSpPr/>
            <p:nvPr/>
          </p:nvSpPr>
          <p:spPr>
            <a:xfrm>
              <a:off x="243928" y="163084"/>
              <a:ext cx="3701985" cy="6796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/>
            <a:p>
              <a:pPr lvl="0" defTabSz="914400">
                <a:lnSpc>
                  <a:spcPct val="80000"/>
                </a:lnSpc>
                <a:spcBef>
                  <a:spcPts val="400"/>
                </a:spcBef>
                <a:buClr>
                  <a:srgbClr val="008500"/>
                </a:buClr>
                <a:buFont typeface="Wingdings 3"/>
                <a:defRPr sz="1800"/>
              </a:pPr>
              <a:r>
                <a:rPr sz="25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MuonID criterium</a:t>
              </a:r>
            </a:p>
            <a:p>
              <a:pPr lvl="0" defTabSz="914400">
                <a:lnSpc>
                  <a:spcPct val="80000"/>
                </a:lnSpc>
                <a:spcBef>
                  <a:spcPts val="400"/>
                </a:spcBef>
                <a:buClr>
                  <a:srgbClr val="008500"/>
                </a:buClr>
                <a:buFont typeface="Wingdings 3"/>
                <a:defRPr sz="1800"/>
              </a:pPr>
              <a:r>
                <a:rPr sz="25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number of crossed layers</a:t>
              </a:r>
              <a:r>
                <a:rPr sz="2500" baseline="-5999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 </a:t>
              </a:r>
              <a:r>
                <a:rPr sz="25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&gt; 3</a:t>
              </a:r>
            </a:p>
          </p:txBody>
        </p:sp>
        <p:pic>
          <p:nvPicPr>
            <p:cNvPr id="413" name="Immagine 412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-53882" y="-53882"/>
              <a:ext cx="4297606" cy="1113604"/>
            </a:xfrm>
            <a:prstGeom prst="rect">
              <a:avLst/>
            </a:prstGeom>
            <a:effectLst/>
          </p:spPr>
        </p:pic>
      </p:grpSp>
      <p:grpSp>
        <p:nvGrpSpPr>
          <p:cNvPr id="433" name="Group 433"/>
          <p:cNvGrpSpPr/>
          <p:nvPr/>
        </p:nvGrpSpPr>
        <p:grpSpPr>
          <a:xfrm>
            <a:off x="7427913" y="4396481"/>
            <a:ext cx="5292561" cy="5003274"/>
            <a:chOff x="-139700" y="-324765"/>
            <a:chExt cx="5292559" cy="5003273"/>
          </a:xfrm>
        </p:grpSpPr>
        <p:grpSp>
          <p:nvGrpSpPr>
            <p:cNvPr id="427" name="Group 427"/>
            <p:cNvGrpSpPr/>
            <p:nvPr/>
          </p:nvGrpSpPr>
          <p:grpSpPr>
            <a:xfrm>
              <a:off x="-139700" y="-324766"/>
              <a:ext cx="5292560" cy="5003274"/>
              <a:chOff x="-139700" y="-324765"/>
              <a:chExt cx="5292559" cy="5003273"/>
            </a:xfrm>
          </p:grpSpPr>
          <p:grpSp>
            <p:nvGrpSpPr>
              <p:cNvPr id="419" name="Group 419"/>
              <p:cNvGrpSpPr/>
              <p:nvPr/>
            </p:nvGrpSpPr>
            <p:grpSpPr>
              <a:xfrm>
                <a:off x="-139700" y="-324766"/>
                <a:ext cx="5292560" cy="5003274"/>
                <a:chOff x="-139700" y="-139700"/>
                <a:chExt cx="5292559" cy="5003273"/>
              </a:xfrm>
            </p:grpSpPr>
            <p:pic>
              <p:nvPicPr>
                <p:cNvPr id="418" name="Schermata 2016-02-10 alle 19.19.38.png"/>
                <p:cNvPicPr/>
                <p:nvPr/>
              </p:nvPicPr>
              <p:blipFill>
                <a:blip r:embed="rId8">
                  <a:extLst/>
                </a:blip>
                <a:srcRect t="1184" b="1184"/>
                <a:stretch>
                  <a:fillRect/>
                </a:stretch>
              </p:blipFill>
              <p:spPr>
                <a:xfrm>
                  <a:off x="0" y="0"/>
                  <a:ext cx="5013160" cy="4723874"/>
                </a:xfrm>
                <a:prstGeom prst="rect">
                  <a:avLst/>
                </a:prstGeom>
                <a:ln>
                  <a:noFill/>
                </a:ln>
                <a:effectLst/>
              </p:spPr>
            </p:pic>
            <p:pic>
              <p:nvPicPr>
                <p:cNvPr id="417" name="Immagine 416"/>
                <p:cNvPicPr/>
                <p:nvPr/>
              </p:nvPicPr>
              <p:blipFill>
                <a:blip r:embed="rId9">
                  <a:extLst/>
                </a:blip>
                <a:stretch>
                  <a:fillRect/>
                </a:stretch>
              </p:blipFill>
              <p:spPr>
                <a:xfrm>
                  <a:off x="-139700" y="-139700"/>
                  <a:ext cx="5292560" cy="5003274"/>
                </a:xfrm>
                <a:prstGeom prst="rect">
                  <a:avLst/>
                </a:prstGeom>
                <a:effectLst/>
              </p:spPr>
            </p:pic>
          </p:grpSp>
          <p:sp>
            <p:nvSpPr>
              <p:cNvPr id="420" name="Shape 420"/>
              <p:cNvSpPr/>
              <p:nvPr/>
            </p:nvSpPr>
            <p:spPr>
              <a:xfrm>
                <a:off x="573430" y="345459"/>
                <a:ext cx="377803" cy="3591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500" b="1">
                    <a:solidFill>
                      <a:srgbClr val="924607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1500" b="1">
                    <a:solidFill>
                      <a:srgbClr val="924607"/>
                    </a:solidFill>
                  </a:rPr>
                  <a:t>S1</a:t>
                </a:r>
              </a:p>
            </p:txBody>
          </p:sp>
          <p:sp>
            <p:nvSpPr>
              <p:cNvPr id="421" name="Shape 421"/>
              <p:cNvSpPr/>
              <p:nvPr/>
            </p:nvSpPr>
            <p:spPr>
              <a:xfrm>
                <a:off x="1393412" y="2959083"/>
                <a:ext cx="377804" cy="3591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500" b="1">
                    <a:solidFill>
                      <a:srgbClr val="924607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1500" b="1">
                    <a:solidFill>
                      <a:srgbClr val="924607"/>
                    </a:solidFill>
                  </a:rPr>
                  <a:t>S2</a:t>
                </a:r>
              </a:p>
            </p:txBody>
          </p:sp>
          <p:sp>
            <p:nvSpPr>
              <p:cNvPr id="422" name="Shape 422"/>
              <p:cNvSpPr/>
              <p:nvPr/>
            </p:nvSpPr>
            <p:spPr>
              <a:xfrm>
                <a:off x="1994117" y="3412611"/>
                <a:ext cx="377803" cy="3591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500" b="1">
                    <a:solidFill>
                      <a:srgbClr val="924607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1500" b="1">
                    <a:solidFill>
                      <a:srgbClr val="924607"/>
                    </a:solidFill>
                  </a:rPr>
                  <a:t>S3</a:t>
                </a:r>
              </a:p>
            </p:txBody>
          </p:sp>
          <p:sp>
            <p:nvSpPr>
              <p:cNvPr id="423" name="Shape 423"/>
              <p:cNvSpPr/>
              <p:nvPr/>
            </p:nvSpPr>
            <p:spPr>
              <a:xfrm>
                <a:off x="2763023" y="3412611"/>
                <a:ext cx="377803" cy="3591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500" b="1">
                    <a:solidFill>
                      <a:srgbClr val="924607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1500" b="1">
                    <a:solidFill>
                      <a:srgbClr val="924607"/>
                    </a:solidFill>
                  </a:rPr>
                  <a:t>S4</a:t>
                </a:r>
              </a:p>
            </p:txBody>
          </p:sp>
          <p:sp>
            <p:nvSpPr>
              <p:cNvPr id="424" name="Shape 424"/>
              <p:cNvSpPr/>
              <p:nvPr/>
            </p:nvSpPr>
            <p:spPr>
              <a:xfrm>
                <a:off x="3456854" y="2646679"/>
                <a:ext cx="377804" cy="3591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500" b="1">
                    <a:solidFill>
                      <a:srgbClr val="924607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1500" b="1">
                    <a:solidFill>
                      <a:srgbClr val="924607"/>
                    </a:solidFill>
                  </a:rPr>
                  <a:t>S5</a:t>
                </a:r>
              </a:p>
            </p:txBody>
          </p:sp>
          <p:sp>
            <p:nvSpPr>
              <p:cNvPr id="425" name="Shape 425"/>
              <p:cNvSpPr/>
              <p:nvPr/>
            </p:nvSpPr>
            <p:spPr>
              <a:xfrm>
                <a:off x="3512251" y="345459"/>
                <a:ext cx="1124427" cy="3591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500" b="1">
                    <a:solidFill>
                      <a:srgbClr val="861001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1500" b="1">
                    <a:solidFill>
                      <a:srgbClr val="861001"/>
                    </a:solidFill>
                  </a:rPr>
                  <a:t>Muons</a:t>
                </a:r>
              </a:p>
            </p:txBody>
          </p:sp>
          <p:sp>
            <p:nvSpPr>
              <p:cNvPr id="426" name="Shape 426"/>
              <p:cNvSpPr/>
              <p:nvPr/>
            </p:nvSpPr>
            <p:spPr>
              <a:xfrm>
                <a:off x="3512251" y="783214"/>
                <a:ext cx="1124427" cy="3591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ctr">
                <a:noAutofit/>
              </a:bodyPr>
              <a:lstStyle>
                <a:lvl1pPr>
                  <a:defRPr sz="1500" b="1">
                    <a:solidFill>
                      <a:srgbClr val="164F86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lvl="0">
                  <a:defRPr sz="1800" b="0">
                    <a:solidFill>
                      <a:srgbClr val="000000"/>
                    </a:solidFill>
                  </a:defRPr>
                </a:pPr>
                <a:r>
                  <a:rPr sz="1500" b="1">
                    <a:solidFill>
                      <a:srgbClr val="164F86"/>
                    </a:solidFill>
                  </a:rPr>
                  <a:t>Hadrons</a:t>
                </a:r>
              </a:p>
            </p:txBody>
          </p:sp>
        </p:grpSp>
        <p:pic>
          <p:nvPicPr>
            <p:cNvPr id="428" name="Immagine 427"/>
            <p:cNvPicPr/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 rot="5400000">
              <a:off x="1503072" y="2934382"/>
              <a:ext cx="2404256" cy="89804"/>
            </a:xfrm>
            <a:prstGeom prst="rect">
              <a:avLst/>
            </a:prstGeom>
            <a:effectLst/>
          </p:spPr>
        </p:pic>
        <p:pic>
          <p:nvPicPr>
            <p:cNvPr id="430" name="Immagine 429"/>
            <p:cNvPicPr/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 rot="10800000">
              <a:off x="2686718" y="2448325"/>
              <a:ext cx="1016628" cy="257705"/>
            </a:xfrm>
            <a:prstGeom prst="rect">
              <a:avLst/>
            </a:prstGeom>
            <a:effectLst/>
          </p:spPr>
        </p:pic>
        <p:sp>
          <p:nvSpPr>
            <p:cNvPr id="432" name="Shape 432"/>
            <p:cNvSpPr/>
            <p:nvPr/>
          </p:nvSpPr>
          <p:spPr>
            <a:xfrm>
              <a:off x="2515041" y="1751595"/>
              <a:ext cx="1758775" cy="359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1500" b="1" i="1">
                  <a:solidFill>
                    <a:srgbClr val="0B5D18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lvl="0">
                <a:defRPr sz="1800" b="0" i="0">
                  <a:solidFill>
                    <a:srgbClr val="000000"/>
                  </a:solidFill>
                </a:defRPr>
              </a:pPr>
              <a:r>
                <a:rPr sz="1500" b="1" i="1">
                  <a:solidFill>
                    <a:srgbClr val="0B5D18"/>
                  </a:solidFill>
                </a:rPr>
                <a:t>muonID =1</a:t>
              </a:r>
            </a:p>
          </p:txBody>
        </p:sp>
      </p:grpSp>
      <p:pic>
        <p:nvPicPr>
          <p:cNvPr id="3" name="Immagine 2" descr="latex-image-1.pdf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1914" y="7194606"/>
            <a:ext cx="1892300" cy="2501900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Shape 435"/>
          <p:cNvSpPr/>
          <p:nvPr/>
        </p:nvSpPr>
        <p:spPr>
          <a:xfrm>
            <a:off x="2614010" y="2427794"/>
            <a:ext cx="11942018" cy="5668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914400">
              <a:lnSpc>
                <a:spcPct val="12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endParaRPr sz="2500" b="1" dirty="0">
              <a:solidFill>
                <a:srgbClr val="0B5D18"/>
              </a:solidFill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  <a:p>
            <a:pPr lvl="0" algn="l" defTabSz="914400"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Charmed hadrons decaying in the target         </a:t>
            </a:r>
            <a:r>
              <a:rPr lang="it-IT"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     </a:t>
            </a:r>
            <a:r>
              <a:rPr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85</a:t>
            </a:r>
            <a:r>
              <a: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%                    80%       </a:t>
            </a:r>
          </a:p>
          <a:p>
            <a:pPr lvl="0" algn="l" defTabSz="914400"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Visible decay vertex                                              79% </a:t>
            </a:r>
            <a:r>
              <a:rPr lang="it-IT"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</a:t>
            </a:r>
            <a:r>
              <a:rPr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                 </a:t>
            </a:r>
            <a:r>
              <a: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72%</a:t>
            </a:r>
          </a:p>
          <a:p>
            <a:pPr lvl="0" algn="l" defTabSz="914400">
              <a:spcBef>
                <a:spcPts val="400"/>
              </a:spcBef>
              <a:defRPr sz="1800"/>
            </a:pPr>
            <a:r>
              <a: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Charmed hadrons detected in emulsion           </a:t>
            </a:r>
            <a:r>
              <a:rPr lang="it-IT"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     </a:t>
            </a:r>
            <a:r>
              <a:rPr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71%                    </a:t>
            </a:r>
            <a:r>
              <a: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59%</a:t>
            </a:r>
          </a:p>
          <a:p>
            <a:pPr lvl="0" algn="l" defTabSz="914400">
              <a:lnSpc>
                <a:spcPct val="140000"/>
              </a:lnSpc>
              <a:spcBef>
                <a:spcPts val="400"/>
              </a:spcBef>
              <a:defRPr sz="1800"/>
            </a:pPr>
            <a:r>
              <a:rPr sz="2500" b="1" dirty="0">
                <a:solidFill>
                  <a:srgbClr val="0B5D18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DETECTION EFFICIENCY (ε</a:t>
            </a:r>
            <a:r>
              <a:rPr sz="2500" b="1" baseline="31999" dirty="0">
                <a:solidFill>
                  <a:srgbClr val="0B5D18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DET</a:t>
            </a:r>
            <a:r>
              <a:rPr sz="2500" b="1" dirty="0">
                <a:solidFill>
                  <a:srgbClr val="0B5D18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)                   </a:t>
            </a:r>
            <a:r>
              <a:rPr sz="2500" b="1" dirty="0" smtClean="0">
                <a:solidFill>
                  <a:srgbClr val="164F86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7</a:t>
            </a:r>
            <a:r>
              <a:rPr lang="it-IT" sz="2500" b="1" dirty="0" smtClean="0">
                <a:solidFill>
                  <a:srgbClr val="164F86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1</a:t>
            </a:r>
            <a:r>
              <a:rPr sz="2500" b="1" dirty="0" smtClean="0">
                <a:solidFill>
                  <a:srgbClr val="164F86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%                   </a:t>
            </a:r>
            <a:r>
              <a:rPr sz="2500" b="1" dirty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59%</a:t>
            </a:r>
          </a:p>
          <a:p>
            <a:pPr lvl="0" algn="l" defTabSz="914400">
              <a:lnSpc>
                <a:spcPct val="14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endParaRPr sz="2500" dirty="0"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  <a:p>
            <a:pPr lvl="0" algn="l" defTabSz="914400"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All daughters enter in the spectrometer            </a:t>
            </a:r>
            <a:r>
              <a:rPr lang="it-IT"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    </a:t>
            </a:r>
            <a:r>
              <a:rPr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60</a:t>
            </a:r>
            <a:r>
              <a: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% </a:t>
            </a:r>
            <a:r>
              <a:rPr lang="it-IT"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</a:t>
            </a:r>
            <a:r>
              <a:rPr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                 </a:t>
            </a:r>
            <a:r>
              <a: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42%</a:t>
            </a:r>
          </a:p>
          <a:p>
            <a:pPr lvl="0" algn="l" defTabSz="914400"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All daughters cross the spectrometer                 </a:t>
            </a:r>
            <a:r>
              <a:rPr lang="it-IT"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   </a:t>
            </a:r>
            <a:r>
              <a:rPr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43</a:t>
            </a:r>
            <a:r>
              <a: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%   </a:t>
            </a:r>
            <a:r>
              <a:rPr lang="it-IT"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</a:t>
            </a:r>
            <a:r>
              <a:rPr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               </a:t>
            </a:r>
            <a:r>
              <a: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22%</a:t>
            </a:r>
          </a:p>
          <a:p>
            <a:pPr lvl="0" algn="l" defTabSz="914400">
              <a:spcBef>
                <a:spcPts val="400"/>
              </a:spcBef>
              <a:defRPr sz="1800"/>
            </a:pPr>
            <a:r>
              <a: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Charge &amp; momentum measurement                  </a:t>
            </a:r>
            <a:r>
              <a:rPr lang="it-IT"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   37</a:t>
            </a:r>
            <a:r>
              <a:rPr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%   </a:t>
            </a:r>
            <a:r>
              <a:rPr lang="it-IT"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 </a:t>
            </a:r>
            <a:r>
              <a:rPr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               </a:t>
            </a:r>
            <a:r>
              <a:rPr lang="it-IT"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16</a:t>
            </a:r>
            <a:r>
              <a:rPr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% </a:t>
            </a:r>
            <a:endParaRPr sz="2500" dirty="0"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  <a:p>
            <a:pPr lvl="0" algn="l" defTabSz="914400">
              <a:spcBef>
                <a:spcPts val="400"/>
              </a:spcBef>
              <a:defRPr sz="1800"/>
            </a:pPr>
            <a:r>
              <a: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Particle ID                                                              </a:t>
            </a:r>
            <a:r>
              <a:rPr lang="it-IT"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36</a:t>
            </a:r>
            <a:r>
              <a:rPr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%   </a:t>
            </a:r>
            <a:r>
              <a:rPr lang="it-IT"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 </a:t>
            </a:r>
            <a:r>
              <a:rPr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               </a:t>
            </a:r>
            <a:r>
              <a:rPr lang="it-IT"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16</a:t>
            </a:r>
            <a:r>
              <a:rPr sz="25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%</a:t>
            </a:r>
            <a:endParaRPr sz="2500" dirty="0"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  <a:p>
            <a:pPr lvl="0" algn="l" defTabSz="914400">
              <a:spcBef>
                <a:spcPts val="400"/>
              </a:spcBef>
              <a:defRPr sz="1800"/>
            </a:pPr>
            <a:endParaRPr sz="2500" dirty="0"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  <a:p>
            <a:pPr lvl="0" algn="l" defTabSz="914400">
              <a:spcBef>
                <a:spcPts val="400"/>
              </a:spcBef>
              <a:defRPr sz="1800"/>
            </a:pPr>
            <a:r>
              <a:rPr sz="2500" b="1" dirty="0">
                <a:solidFill>
                  <a:srgbClr val="0B5D18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OVERALL EFFICIENCY (ε</a:t>
            </a:r>
            <a:r>
              <a:rPr sz="2500" b="1" baseline="31999" dirty="0">
                <a:solidFill>
                  <a:srgbClr val="0B5D18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KIN</a:t>
            </a:r>
            <a:r>
              <a:rPr sz="2500" b="1" dirty="0">
                <a:solidFill>
                  <a:srgbClr val="0B5D18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)</a:t>
            </a:r>
            <a:r>
              <a:rPr sz="2500" b="1" dirty="0">
                <a:solidFill>
                  <a:srgbClr val="164F86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                        </a:t>
            </a:r>
            <a:r>
              <a:rPr lang="it-IT" sz="2500" b="1" dirty="0" smtClean="0">
                <a:solidFill>
                  <a:srgbClr val="164F86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36</a:t>
            </a:r>
            <a:r>
              <a:rPr sz="2500" b="1" dirty="0" smtClean="0">
                <a:solidFill>
                  <a:srgbClr val="164F86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%                  </a:t>
            </a:r>
            <a:r>
              <a:rPr sz="2500" b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</a:t>
            </a:r>
            <a:r>
              <a:rPr lang="it-IT" sz="2500" b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16</a:t>
            </a:r>
            <a:r>
              <a:rPr sz="2500" b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%</a:t>
            </a:r>
            <a:endParaRPr sz="2500" b="1" dirty="0">
              <a:solidFill>
                <a:srgbClr val="861001"/>
              </a:solidFill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</p:txBody>
      </p:sp>
      <p:pic>
        <p:nvPicPr>
          <p:cNvPr id="436" name="Immagine 435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219492" y="2502525"/>
            <a:ext cx="1952220" cy="5790764"/>
          </a:xfrm>
          <a:prstGeom prst="rect">
            <a:avLst/>
          </a:prstGeom>
        </p:spPr>
      </p:pic>
      <p:pic>
        <p:nvPicPr>
          <p:cNvPr id="438" name="Immagine 437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475832" y="2427794"/>
            <a:ext cx="1952221" cy="5790764"/>
          </a:xfrm>
          <a:prstGeom prst="rect">
            <a:avLst/>
          </a:prstGeom>
        </p:spPr>
      </p:pic>
      <p:sp>
        <p:nvSpPr>
          <p:cNvPr id="440" name="Shape 440"/>
          <p:cNvSpPr/>
          <p:nvPr/>
        </p:nvSpPr>
        <p:spPr>
          <a:xfrm>
            <a:off x="-325092" y="-1204875"/>
            <a:ext cx="13629583" cy="21465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lnSpc>
                <a:spcPct val="80000"/>
              </a:lnSpc>
              <a:defRPr sz="5600" b="1" cap="small" spc="-47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5600" b="0" cap="small" spc="-47" dirty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Charm Detection Efficiency</a:t>
            </a:r>
          </a:p>
        </p:txBody>
      </p:sp>
      <p:sp>
        <p:nvSpPr>
          <p:cNvPr id="441" name="Shape 441"/>
          <p:cNvSpPr/>
          <p:nvPr/>
        </p:nvSpPr>
        <p:spPr>
          <a:xfrm>
            <a:off x="8218976" y="1630752"/>
            <a:ext cx="2009346" cy="687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lnSpc>
                <a:spcPct val="60000"/>
              </a:lnSpc>
              <a:defRPr sz="3000" b="1" cap="small" spc="-25">
                <a:solidFill>
                  <a:srgbClr val="164F86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3000" b="1" cap="small" spc="-25" dirty="0">
                <a:solidFill>
                  <a:srgbClr val="164F86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Single-Charm</a:t>
            </a:r>
          </a:p>
        </p:txBody>
      </p:sp>
      <p:sp>
        <p:nvSpPr>
          <p:cNvPr id="442" name="Shape 442"/>
          <p:cNvSpPr/>
          <p:nvPr/>
        </p:nvSpPr>
        <p:spPr>
          <a:xfrm>
            <a:off x="10206039" y="1616599"/>
            <a:ext cx="2474074" cy="687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60000"/>
              </a:lnSpc>
              <a:defRPr sz="3000" b="1" cap="small" spc="-25">
                <a:solidFill>
                  <a:srgbClr val="861001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3000" b="1" cap="small" spc="-25" dirty="0">
                <a:solidFill>
                  <a:srgbClr val="861001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Double-Charm</a:t>
            </a:r>
          </a:p>
        </p:txBody>
      </p:sp>
      <p:pic>
        <p:nvPicPr>
          <p:cNvPr id="443" name="Immagine 442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489249" y="7300747"/>
            <a:ext cx="1952221" cy="914401"/>
          </a:xfrm>
          <a:prstGeom prst="rect">
            <a:avLst/>
          </a:prstGeom>
        </p:spPr>
      </p:pic>
      <p:pic>
        <p:nvPicPr>
          <p:cNvPr id="445" name="Immagine 444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218976" y="7338248"/>
            <a:ext cx="1952220" cy="955041"/>
          </a:xfrm>
          <a:prstGeom prst="rect">
            <a:avLst/>
          </a:prstGeom>
        </p:spPr>
      </p:pic>
      <p:pic>
        <p:nvPicPr>
          <p:cNvPr id="447" name="Immagine 446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218976" y="4221744"/>
            <a:ext cx="1952220" cy="955041"/>
          </a:xfrm>
          <a:prstGeom prst="rect">
            <a:avLst/>
          </a:prstGeom>
        </p:spPr>
      </p:pic>
      <p:pic>
        <p:nvPicPr>
          <p:cNvPr id="449" name="Immagine 448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489249" y="4221744"/>
            <a:ext cx="1952221" cy="955041"/>
          </a:xfrm>
          <a:prstGeom prst="rect">
            <a:avLst/>
          </a:prstGeom>
        </p:spPr>
      </p:pic>
      <p:sp>
        <p:nvSpPr>
          <p:cNvPr id="451" name="Shape 451"/>
          <p:cNvSpPr/>
          <p:nvPr/>
        </p:nvSpPr>
        <p:spPr>
          <a:xfrm>
            <a:off x="233603" y="3013410"/>
            <a:ext cx="2627314" cy="9118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914400">
              <a:lnSpc>
                <a:spcPct val="12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2200" b="1"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>
                <a:uFillTx/>
              </a:defRPr>
            </a:pPr>
            <a:r>
              <a:rPr sz="2200" b="1" dirty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TOPOLOGICAL SELECTION</a:t>
            </a:r>
          </a:p>
        </p:txBody>
      </p:sp>
      <p:sp>
        <p:nvSpPr>
          <p:cNvPr id="452" name="Shape 452"/>
          <p:cNvSpPr/>
          <p:nvPr/>
        </p:nvSpPr>
        <p:spPr>
          <a:xfrm>
            <a:off x="265211" y="5976992"/>
            <a:ext cx="2187423" cy="10792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 algn="l" defTabSz="914400">
              <a:lnSpc>
                <a:spcPct val="14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2200" b="1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KINEMATICAL</a:t>
            </a:r>
          </a:p>
          <a:p>
            <a:pPr lvl="0" algn="l" defTabSz="914400">
              <a:lnSpc>
                <a:spcPct val="14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2200" b="1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SELECTION</a:t>
            </a:r>
          </a:p>
        </p:txBody>
      </p:sp>
      <p:pic>
        <p:nvPicPr>
          <p:cNvPr id="453" name="Immagine 452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324766" y="2803493"/>
            <a:ext cx="321682" cy="1700667"/>
          </a:xfrm>
          <a:prstGeom prst="rect">
            <a:avLst/>
          </a:prstGeom>
        </p:spPr>
      </p:pic>
      <p:pic>
        <p:nvPicPr>
          <p:cNvPr id="455" name="Immagine 454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308059" y="5525746"/>
            <a:ext cx="349942" cy="191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56208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8" name="Immagine 457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01235" y="5877714"/>
            <a:ext cx="5396214" cy="940576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459" name="Shape 459"/>
          <p:cNvSpPr/>
          <p:nvPr/>
        </p:nvSpPr>
        <p:spPr>
          <a:xfrm>
            <a:off x="-325092" y="-1249437"/>
            <a:ext cx="13629583" cy="21465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lnSpc>
                <a:spcPct val="80000"/>
              </a:lnSpc>
              <a:defRPr sz="5600" b="1" cap="small" spc="-47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5600" b="0" cap="small" spc="-47" dirty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Double-Charm Detection</a:t>
            </a:r>
          </a:p>
        </p:txBody>
      </p:sp>
      <p:sp>
        <p:nvSpPr>
          <p:cNvPr id="460" name="Shape 460"/>
          <p:cNvSpPr/>
          <p:nvPr/>
        </p:nvSpPr>
        <p:spPr>
          <a:xfrm>
            <a:off x="449406" y="1613065"/>
            <a:ext cx="4449936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228600" indent="-228600" algn="l" defTabSz="914400">
              <a:spcBef>
                <a:spcPts val="400"/>
              </a:spcBef>
              <a:buClr>
                <a:srgbClr val="008500"/>
              </a:buClr>
              <a:buSzPct val="100000"/>
              <a:buFont typeface="Wingdings 3"/>
              <a:buChar char="‣"/>
              <a:defRPr sz="2500"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uFillTx/>
              </a:defRPr>
            </a:pPr>
            <a:r>
              <a: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Number of detected charm pairs </a:t>
            </a:r>
          </a:p>
        </p:txBody>
      </p:sp>
      <p:grpSp>
        <p:nvGrpSpPr>
          <p:cNvPr id="474" name="Group 474"/>
          <p:cNvGrpSpPr/>
          <p:nvPr/>
        </p:nvGrpSpPr>
        <p:grpSpPr>
          <a:xfrm>
            <a:off x="2208943" y="1128624"/>
            <a:ext cx="10121495" cy="3903982"/>
            <a:chOff x="-86849" y="-656668"/>
            <a:chExt cx="10121494" cy="3903981"/>
          </a:xfrm>
        </p:grpSpPr>
        <p:pic>
          <p:nvPicPr>
            <p:cNvPr id="461" name="Immagine 460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29389" y="1246354"/>
              <a:ext cx="8149288" cy="2000959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pic>
          <p:nvPicPr>
            <p:cNvPr id="462" name="Immagine 461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5824269">
              <a:off x="2976991" y="812400"/>
              <a:ext cx="1405808" cy="303183"/>
            </a:xfrm>
            <a:prstGeom prst="rect">
              <a:avLst/>
            </a:prstGeom>
            <a:effectLst/>
          </p:spPr>
        </p:pic>
        <p:pic>
          <p:nvPicPr>
            <p:cNvPr id="464" name="Immagine 463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 rot="7408076">
              <a:off x="4442054" y="1039742"/>
              <a:ext cx="752226" cy="303182"/>
            </a:xfrm>
            <a:prstGeom prst="rect">
              <a:avLst/>
            </a:prstGeom>
            <a:effectLst/>
          </p:spPr>
        </p:pic>
        <p:pic>
          <p:nvPicPr>
            <p:cNvPr id="466" name="Immagine 465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 rot="7072614">
              <a:off x="6680376" y="1106467"/>
              <a:ext cx="869047" cy="303182"/>
            </a:xfrm>
            <a:prstGeom prst="rect">
              <a:avLst/>
            </a:prstGeom>
            <a:effectLst/>
          </p:spPr>
        </p:pic>
        <p:pic>
          <p:nvPicPr>
            <p:cNvPr id="468" name="Immagine 467"/>
            <p:cNvPicPr/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 rot="2700000">
              <a:off x="1767483" y="1045114"/>
              <a:ext cx="856882" cy="303183"/>
            </a:xfrm>
            <a:prstGeom prst="rect">
              <a:avLst/>
            </a:prstGeom>
            <a:effectLst/>
          </p:spPr>
        </p:pic>
        <p:sp>
          <p:nvSpPr>
            <p:cNvPr id="470" name="Shape 470"/>
            <p:cNvSpPr/>
            <p:nvPr/>
          </p:nvSpPr>
          <p:spPr>
            <a:xfrm>
              <a:off x="-86849" y="650671"/>
              <a:ext cx="1967154" cy="4831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2200" i="1">
                  <a:solidFill>
                    <a:srgbClr val="861001"/>
                  </a:solidFill>
                  <a:uFill>
                    <a:solidFill/>
                  </a:u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>
                <a:defRPr sz="1800" i="0">
                  <a:solidFill>
                    <a:srgbClr val="000000"/>
                  </a:solidFill>
                  <a:uFillTx/>
                </a:defRPr>
              </a:pPr>
              <a:r>
                <a:rPr sz="2200" i="1" dirty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</a:rPr>
                <a:t>Number of pot</a:t>
              </a:r>
            </a:p>
          </p:txBody>
        </p:sp>
        <p:sp>
          <p:nvSpPr>
            <p:cNvPr id="471" name="Shape 471"/>
            <p:cNvSpPr/>
            <p:nvPr/>
          </p:nvSpPr>
          <p:spPr>
            <a:xfrm>
              <a:off x="3388937" y="-656669"/>
              <a:ext cx="2914097" cy="11453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2200" i="1">
                  <a:solidFill>
                    <a:srgbClr val="861001"/>
                  </a:solidFill>
                  <a:uFill>
                    <a:solidFill/>
                  </a:u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>
                <a:defRPr sz="1800" i="0">
                  <a:solidFill>
                    <a:srgbClr val="000000"/>
                  </a:solidFill>
                  <a:uFillTx/>
                </a:defRPr>
              </a:pPr>
              <a:r>
                <a:rPr sz="2200" i="1" dirty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</a:rPr>
                <a:t>fraction of protons interacting in the target</a:t>
              </a:r>
            </a:p>
          </p:txBody>
        </p:sp>
        <p:sp>
          <p:nvSpPr>
            <p:cNvPr id="472" name="Shape 472"/>
            <p:cNvSpPr/>
            <p:nvPr/>
          </p:nvSpPr>
          <p:spPr>
            <a:xfrm>
              <a:off x="4186923" y="328113"/>
              <a:ext cx="2360429" cy="8503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2200" i="1">
                  <a:solidFill>
                    <a:srgbClr val="861001"/>
                  </a:solidFill>
                  <a:uFill>
                    <a:solidFill/>
                  </a:u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>
                <a:defRPr sz="1800" i="0">
                  <a:solidFill>
                    <a:srgbClr val="000000"/>
                  </a:solidFill>
                  <a:uFillTx/>
                </a:defRPr>
              </a:pPr>
              <a:r>
                <a:rPr sz="2200" i="1" dirty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</a:rPr>
                <a:t>double-charm yield</a:t>
              </a:r>
            </a:p>
          </p:txBody>
        </p:sp>
        <p:sp>
          <p:nvSpPr>
            <p:cNvPr id="473" name="Shape 473"/>
            <p:cNvSpPr/>
            <p:nvPr/>
          </p:nvSpPr>
          <p:spPr>
            <a:xfrm>
              <a:off x="7377645" y="320035"/>
              <a:ext cx="2657001" cy="86654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2200" i="1">
                  <a:solidFill>
                    <a:srgbClr val="861001"/>
                  </a:solidFill>
                  <a:uFill>
                    <a:solidFill/>
                  </a:u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>
                <a:defRPr sz="1800" i="0">
                  <a:solidFill>
                    <a:srgbClr val="000000"/>
                  </a:solidFill>
                  <a:uFillTx/>
                </a:defRPr>
              </a:pPr>
              <a:r>
                <a:rPr sz="2200" i="1" dirty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</a:rPr>
                <a:t>double-charm detection efficiency</a:t>
              </a:r>
            </a:p>
          </p:txBody>
        </p:sp>
      </p:grpSp>
      <p:grpSp>
        <p:nvGrpSpPr>
          <p:cNvPr id="478" name="Group 478"/>
          <p:cNvGrpSpPr/>
          <p:nvPr/>
        </p:nvGrpSpPr>
        <p:grpSpPr>
          <a:xfrm>
            <a:off x="1351618" y="7455083"/>
            <a:ext cx="11295122" cy="923330"/>
            <a:chOff x="200547" y="24054"/>
            <a:chExt cx="11295120" cy="923329"/>
          </a:xfrm>
        </p:grpSpPr>
        <p:sp>
          <p:nvSpPr>
            <p:cNvPr id="475" name="Shape 475"/>
            <p:cNvSpPr/>
            <p:nvPr/>
          </p:nvSpPr>
          <p:spPr>
            <a:xfrm>
              <a:off x="200547" y="24054"/>
              <a:ext cx="11295120" cy="923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50800" tIns="50800" rIns="50800" bIns="50800" numCol="1" anchor="ctr">
              <a:spAutoFit/>
            </a:bodyPr>
            <a:lstStyle/>
            <a:p>
              <a:pPr marL="228600" lvl="0" indent="-228600" algn="l" defTabSz="914400">
                <a:spcBef>
                  <a:spcPts val="400"/>
                </a:spcBef>
                <a:buClr>
                  <a:srgbClr val="008500"/>
                </a:buClr>
                <a:buSzPct val="100000"/>
                <a:buFont typeface="Wingdings 3"/>
                <a:buChar char="‣"/>
                <a:defRPr sz="1800"/>
              </a:pPr>
              <a:r>
                <a:rPr sz="25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Assuming </a:t>
              </a:r>
              <a:r>
                <a:rPr sz="2500" b="1" dirty="0">
                  <a:solidFill>
                    <a:srgbClr val="0B5D18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10</a:t>
              </a:r>
              <a:r>
                <a:rPr sz="2500" b="1" baseline="31999" dirty="0">
                  <a:solidFill>
                    <a:srgbClr val="0B5D18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9 </a:t>
              </a:r>
              <a:r>
                <a:rPr sz="2500" b="1" dirty="0">
                  <a:solidFill>
                    <a:srgbClr val="0B5D18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pot</a:t>
              </a:r>
              <a:r>
                <a:rPr sz="25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 from SPS                </a:t>
              </a:r>
              <a:r>
                <a:rPr sz="2500" b="1" dirty="0">
                  <a:solidFill>
                    <a:srgbClr val="0B5D18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100 000</a:t>
              </a:r>
              <a:r>
                <a:rPr sz="25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 detected charm pairs    </a:t>
              </a:r>
            </a:p>
            <a:p>
              <a:pPr lvl="0" algn="l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1800"/>
              </a:pPr>
              <a:r>
                <a:rPr sz="25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                                                                 </a:t>
              </a:r>
              <a:r>
                <a:rPr lang="it-IT" sz="2500" dirty="0" smtClean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 </a:t>
              </a:r>
              <a:r>
                <a:rPr lang="it-IT" sz="2500" b="1" dirty="0" smtClean="0">
                  <a:solidFill>
                    <a:srgbClr val="0B5D18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27 0</a:t>
              </a:r>
              <a:r>
                <a:rPr sz="2500" b="1" dirty="0" smtClean="0">
                  <a:solidFill>
                    <a:srgbClr val="0B5D18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00 </a:t>
              </a:r>
              <a:r>
                <a:rPr sz="2500" dirty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fully kinematically </a:t>
              </a:r>
              <a:r>
                <a:rPr sz="2500" dirty="0" smtClean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reconstructed</a:t>
              </a:r>
              <a:r>
                <a:rPr lang="en-US" sz="2500" dirty="0" smtClean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 pairs</a:t>
              </a:r>
              <a:r>
                <a:rPr sz="2500" dirty="0" smtClean="0"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 </a:t>
              </a:r>
              <a:endPara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endParaRPr>
            </a:p>
          </p:txBody>
        </p:sp>
        <p:pic>
          <p:nvPicPr>
            <p:cNvPr id="476" name="Immagine 475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4249581" y="118751"/>
              <a:ext cx="1089947" cy="348660"/>
            </a:xfrm>
            <a:prstGeom prst="rect">
              <a:avLst/>
            </a:prstGeom>
            <a:effectLst/>
          </p:spPr>
        </p:pic>
      </p:grpSp>
      <p:sp>
        <p:nvSpPr>
          <p:cNvPr id="479" name="Shape 479"/>
          <p:cNvSpPr/>
          <p:nvPr/>
        </p:nvSpPr>
        <p:spPr>
          <a:xfrm>
            <a:off x="462788" y="5211227"/>
            <a:ext cx="8784456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marL="228600" indent="-228600" algn="l" defTabSz="914400">
              <a:spcBef>
                <a:spcPts val="400"/>
              </a:spcBef>
              <a:buClr>
                <a:srgbClr val="008500"/>
              </a:buClr>
              <a:buSzPct val="100000"/>
              <a:buFont typeface="Wingdings 3"/>
              <a:buChar char="‣"/>
              <a:defRPr sz="2500"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uFillTx/>
              </a:defRPr>
            </a:pPr>
            <a:r>
              <a:rPr sz="2500" dirty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Number of detected charm pairs fully kinematically reconstructed</a:t>
            </a:r>
          </a:p>
        </p:txBody>
      </p:sp>
      <p:pic>
        <p:nvPicPr>
          <p:cNvPr id="481" name="pasted-image.pdf"/>
          <p:cNvPicPr/>
          <p:nvPr/>
        </p:nvPicPr>
        <p:blipFill>
          <a:blip r:embed="rId10">
            <a:extLst/>
          </a:blip>
          <a:srcRect r="16015"/>
          <a:stretch>
            <a:fillRect/>
          </a:stretch>
        </p:blipFill>
        <p:spPr>
          <a:xfrm>
            <a:off x="2559817" y="3296930"/>
            <a:ext cx="7752402" cy="16583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" name="Immagine 1" descr="latex-image-1.pdf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7029" b="-52774"/>
          <a:stretch/>
        </p:blipFill>
        <p:spPr>
          <a:xfrm>
            <a:off x="2266403" y="6073268"/>
            <a:ext cx="5331046" cy="721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73325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Schermata 2016-02-11 alle 23.06.4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7" y="1688490"/>
            <a:ext cx="4566535" cy="3717522"/>
          </a:xfrm>
          <a:prstGeom prst="rect">
            <a:avLst/>
          </a:prstGeom>
        </p:spPr>
      </p:pic>
      <p:pic>
        <p:nvPicPr>
          <p:cNvPr id="3" name="Immagine 2" descr="Schermata 2016-02-11 alle 23.06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4202" y="3553058"/>
            <a:ext cx="4598733" cy="3773960"/>
          </a:xfrm>
          <a:prstGeom prst="rect">
            <a:avLst/>
          </a:prstGeom>
        </p:spPr>
      </p:pic>
      <p:pic>
        <p:nvPicPr>
          <p:cNvPr id="2" name="Immagine 1" descr="Schermata 2016-02-11 alle 23.06.2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4337" y="5232210"/>
            <a:ext cx="4680948" cy="3866147"/>
          </a:xfrm>
          <a:prstGeom prst="rect">
            <a:avLst/>
          </a:prstGeom>
        </p:spPr>
      </p:pic>
      <p:sp>
        <p:nvSpPr>
          <p:cNvPr id="485" name="Shape 485"/>
          <p:cNvSpPr/>
          <p:nvPr/>
        </p:nvSpPr>
        <p:spPr>
          <a:xfrm>
            <a:off x="206400" y="-1205748"/>
            <a:ext cx="12592000" cy="21465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 defTabSz="560831">
              <a:defRPr sz="6335" b="1" cap="small" spc="262">
                <a:solidFill>
                  <a:srgbClr val="BB3714"/>
                </a:solidFill>
                <a:effectLst>
                  <a:outerShdw blurRad="24384" dist="24384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6335" b="0" cap="small" spc="262" dirty="0">
                <a:solidFill>
                  <a:srgbClr val="BB3714"/>
                </a:solidFill>
                <a:effectLst>
                  <a:outerShdw blurRad="24384" dist="24384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Charmed Hadron Separation</a:t>
            </a:r>
          </a:p>
        </p:txBody>
      </p:sp>
      <p:sp>
        <p:nvSpPr>
          <p:cNvPr id="486" name="Shape 486"/>
          <p:cNvSpPr/>
          <p:nvPr/>
        </p:nvSpPr>
        <p:spPr>
          <a:xfrm>
            <a:off x="3982687" y="2407158"/>
            <a:ext cx="5414022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algn="l" defTabSz="914400">
              <a:defRPr sz="1800"/>
            </a:pPr>
            <a:endParaRPr sz="2800" dirty="0"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</p:txBody>
      </p:sp>
      <p:sp>
        <p:nvSpPr>
          <p:cNvPr id="490" name="Shape 490"/>
          <p:cNvSpPr/>
          <p:nvPr/>
        </p:nvSpPr>
        <p:spPr>
          <a:xfrm>
            <a:off x="1392599" y="2966485"/>
            <a:ext cx="2103998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914400">
              <a:spcBef>
                <a:spcPts val="400"/>
              </a:spcBef>
              <a:buClr>
                <a:srgbClr val="008500"/>
              </a:buClr>
              <a:buFont typeface="Wingdings 3"/>
              <a:defRPr sz="2500" b="1">
                <a:solidFill>
                  <a:srgbClr val="861001"/>
                </a:solidFill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500" b="1" dirty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&lt;L&gt; ~ </a:t>
            </a:r>
            <a:r>
              <a:rPr sz="2500" b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 </a:t>
            </a:r>
            <a:r>
              <a:rPr lang="it-IT" sz="2500" b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5.9 </a:t>
            </a:r>
            <a:r>
              <a:rPr sz="2500" b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mm</a:t>
            </a:r>
            <a:endParaRPr sz="2500" b="1" dirty="0">
              <a:solidFill>
                <a:srgbClr val="861001"/>
              </a:solidFill>
              <a:uFill>
                <a:solidFill/>
              </a:u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94" name="Shape 494"/>
          <p:cNvSpPr/>
          <p:nvPr/>
        </p:nvSpPr>
        <p:spPr>
          <a:xfrm>
            <a:off x="5585395" y="4826331"/>
            <a:ext cx="2184148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914400">
              <a:spcBef>
                <a:spcPts val="400"/>
              </a:spcBef>
              <a:buClr>
                <a:srgbClr val="008500"/>
              </a:buClr>
              <a:buFont typeface="Wingdings 3"/>
              <a:defRPr sz="2500" b="1">
                <a:solidFill>
                  <a:srgbClr val="861001"/>
                </a:solidFill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500" b="1" dirty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&lt;L&gt; ~ </a:t>
            </a:r>
            <a:r>
              <a:rPr sz="2500" b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 </a:t>
            </a:r>
            <a:r>
              <a:rPr lang="it-IT" sz="2500" b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2.8  </a:t>
            </a:r>
            <a:r>
              <a:rPr sz="2500" b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mm</a:t>
            </a:r>
            <a:endParaRPr sz="2500" b="1" dirty="0">
              <a:solidFill>
                <a:srgbClr val="861001"/>
              </a:solidFill>
              <a:uFill>
                <a:solidFill/>
              </a:u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498" name="Shape 498"/>
          <p:cNvSpPr/>
          <p:nvPr/>
        </p:nvSpPr>
        <p:spPr>
          <a:xfrm>
            <a:off x="1822107" y="1179861"/>
            <a:ext cx="622491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Times New Roman"/>
                <a:ea typeface="Times New Roman"/>
                <a:cs typeface="Times New Roman"/>
                <a:sym typeface="Palatino"/>
              </a:rPr>
              <a:t>D</a:t>
            </a:r>
            <a:r>
              <a:rPr sz="3600" baseline="31999" dirty="0">
                <a:latin typeface="Times New Roman"/>
                <a:ea typeface="Times New Roman"/>
                <a:cs typeface="Times New Roman"/>
                <a:sym typeface="Palatino"/>
              </a:rPr>
              <a:t>+</a:t>
            </a:r>
            <a:r>
              <a:rPr sz="3600" dirty="0">
                <a:latin typeface="Times New Roman"/>
                <a:ea typeface="Times New Roman"/>
                <a:cs typeface="Times New Roman"/>
                <a:sym typeface="Palatino"/>
              </a:rPr>
              <a:t> </a:t>
            </a:r>
          </a:p>
        </p:txBody>
      </p:sp>
      <p:sp>
        <p:nvSpPr>
          <p:cNvPr id="499" name="Shape 499"/>
          <p:cNvSpPr/>
          <p:nvPr/>
        </p:nvSpPr>
        <p:spPr>
          <a:xfrm>
            <a:off x="5847574" y="2942788"/>
            <a:ext cx="802153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Times New Roman"/>
                <a:ea typeface="Times New Roman"/>
                <a:cs typeface="Times New Roman"/>
                <a:sym typeface="Palatino"/>
              </a:rPr>
              <a:t>Ds</a:t>
            </a:r>
            <a:r>
              <a:rPr sz="3600" baseline="31999" dirty="0">
                <a:latin typeface="Times New Roman"/>
                <a:ea typeface="Times New Roman"/>
                <a:cs typeface="Times New Roman"/>
                <a:sym typeface="Palatino"/>
              </a:rPr>
              <a:t>+</a:t>
            </a:r>
            <a:r>
              <a:rPr sz="3600" dirty="0">
                <a:latin typeface="Times New Roman"/>
                <a:ea typeface="Times New Roman"/>
                <a:cs typeface="Times New Roman"/>
                <a:sym typeface="Palatino"/>
              </a:rPr>
              <a:t> </a:t>
            </a:r>
          </a:p>
        </p:txBody>
      </p:sp>
      <p:sp>
        <p:nvSpPr>
          <p:cNvPr id="500" name="Shape 500"/>
          <p:cNvSpPr/>
          <p:nvPr/>
        </p:nvSpPr>
        <p:spPr>
          <a:xfrm>
            <a:off x="9676437" y="6665674"/>
            <a:ext cx="2026196" cy="487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914400">
              <a:spcBef>
                <a:spcPts val="400"/>
              </a:spcBef>
              <a:buClr>
                <a:srgbClr val="008500"/>
              </a:buClr>
              <a:buFont typeface="Wingdings 3"/>
              <a:defRPr sz="2500" b="1">
                <a:solidFill>
                  <a:srgbClr val="861001"/>
                </a:solidFill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500" b="1" dirty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&lt;L&gt; ~ </a:t>
            </a:r>
            <a:r>
              <a:rPr sz="2500" b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1.</a:t>
            </a:r>
            <a:r>
              <a:rPr lang="it-IT" sz="2500" b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3</a:t>
            </a:r>
            <a:r>
              <a:rPr sz="2500" b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 </a:t>
            </a:r>
            <a:r>
              <a:rPr sz="2500" b="1" dirty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mm</a:t>
            </a:r>
          </a:p>
        </p:txBody>
      </p:sp>
      <p:sp>
        <p:nvSpPr>
          <p:cNvPr id="501" name="Shape 501"/>
          <p:cNvSpPr/>
          <p:nvPr/>
        </p:nvSpPr>
        <p:spPr>
          <a:xfrm>
            <a:off x="9866982" y="4791958"/>
            <a:ext cx="828753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3600" dirty="0">
                <a:latin typeface="Times New Roman"/>
                <a:ea typeface="Times New Roman"/>
                <a:cs typeface="Times New Roman"/>
                <a:sym typeface="Palatino"/>
              </a:rPr>
              <a:t>Λc</a:t>
            </a:r>
            <a:r>
              <a:rPr sz="3600" baseline="31999" dirty="0">
                <a:latin typeface="Times New Roman"/>
                <a:ea typeface="Times New Roman"/>
                <a:cs typeface="Times New Roman"/>
                <a:sym typeface="Palatino"/>
              </a:rPr>
              <a:t>+</a:t>
            </a:r>
            <a:r>
              <a:rPr sz="3600" dirty="0">
                <a:latin typeface="Times New Roman"/>
                <a:ea typeface="Times New Roman"/>
                <a:cs typeface="Times New Roman"/>
                <a:sym typeface="Palatino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0763353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Shape 503"/>
          <p:cNvSpPr/>
          <p:nvPr/>
        </p:nvSpPr>
        <p:spPr>
          <a:xfrm>
            <a:off x="393698" y="-1120054"/>
            <a:ext cx="12217404" cy="21465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defRPr sz="7000" b="1" cap="small" spc="36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7000" b="0" cap="small" spc="360" dirty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Conclusions &amp; Outlook</a:t>
            </a:r>
          </a:p>
        </p:txBody>
      </p:sp>
      <p:sp>
        <p:nvSpPr>
          <p:cNvPr id="504" name="Shape 504"/>
          <p:cNvSpPr/>
          <p:nvPr/>
        </p:nvSpPr>
        <p:spPr>
          <a:xfrm>
            <a:off x="503652" y="1313682"/>
            <a:ext cx="12501148" cy="74312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lvl="0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defRPr sz="1800"/>
            </a:pPr>
            <a:endParaRPr sz="2600" dirty="0"/>
          </a:p>
          <a:p>
            <a:pPr marL="457200" lvl="0" indent="-457200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Font typeface="Arial"/>
              <a:buChar char="•"/>
              <a:defRPr sz="1800"/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Preliminary </a:t>
            </a:r>
            <a:r>
              <a:rPr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considerations </a:t>
            </a: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for </a:t>
            </a:r>
            <a:r>
              <a:rPr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charm </a:t>
            </a: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production measurement in p-Mo </a:t>
            </a:r>
            <a:r>
              <a:rPr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interactions</a:t>
            </a:r>
            <a:endParaRPr lang="en-US" sz="2800" dirty="0"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  <a:p>
            <a:pPr marL="457200" lvl="0" indent="-457200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Font typeface="Arial"/>
              <a:buChar char="•"/>
              <a:defRPr sz="1800"/>
            </a:pPr>
            <a:r>
              <a:rPr lang="en-GB" sz="2800" dirty="0" smtClean="0">
                <a:latin typeface="Times New Roman"/>
                <a:cs typeface="Times New Roman"/>
              </a:rPr>
              <a:t>10</a:t>
            </a:r>
            <a:r>
              <a:rPr lang="en-GB" sz="2800" baseline="30000" dirty="0" smtClean="0">
                <a:latin typeface="Times New Roman"/>
                <a:cs typeface="Times New Roman"/>
              </a:rPr>
              <a:t>9</a:t>
            </a:r>
            <a:r>
              <a:rPr lang="en-GB" sz="2800" dirty="0" smtClean="0">
                <a:latin typeface="Times New Roman"/>
                <a:cs typeface="Times New Roman"/>
              </a:rPr>
              <a:t> </a:t>
            </a:r>
            <a:r>
              <a:rPr lang="en-GB" sz="2800" dirty="0">
                <a:latin typeface="Times New Roman"/>
                <a:cs typeface="Times New Roman"/>
              </a:rPr>
              <a:t>protons from </a:t>
            </a:r>
            <a:r>
              <a:rPr lang="en-GB" sz="2800" dirty="0" smtClean="0">
                <a:latin typeface="Times New Roman"/>
                <a:cs typeface="Times New Roman"/>
              </a:rPr>
              <a:t>SPS</a:t>
            </a:r>
          </a:p>
          <a:p>
            <a:pPr marL="457200" lvl="0" indent="-457200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Font typeface="Arial"/>
              <a:buChar char="•"/>
              <a:defRPr sz="1800"/>
            </a:pPr>
            <a:r>
              <a:rPr lang="en-GB" sz="2800" dirty="0" smtClean="0">
                <a:latin typeface="Times New Roman"/>
                <a:cs typeface="Times New Roman"/>
              </a:rPr>
              <a:t>Assume </a:t>
            </a:r>
            <a:r>
              <a:rPr lang="en-GB" sz="2800" dirty="0">
                <a:latin typeface="Times New Roman"/>
                <a:cs typeface="Times New Roman"/>
              </a:rPr>
              <a:t>10</a:t>
            </a:r>
            <a:r>
              <a:rPr lang="en-GB" sz="2800" baseline="30000" dirty="0">
                <a:latin typeface="Times New Roman"/>
                <a:cs typeface="Times New Roman"/>
              </a:rPr>
              <a:t>4</a:t>
            </a:r>
            <a:r>
              <a:rPr lang="en-GB" sz="2800" dirty="0">
                <a:latin typeface="Times New Roman"/>
                <a:cs typeface="Times New Roman"/>
              </a:rPr>
              <a:t>/cm</a:t>
            </a:r>
            <a:r>
              <a:rPr lang="en-GB" sz="2800" baseline="30000" dirty="0">
                <a:latin typeface="Times New Roman"/>
                <a:cs typeface="Times New Roman"/>
              </a:rPr>
              <a:t>2</a:t>
            </a:r>
            <a:r>
              <a:rPr lang="en-GB" sz="2800" dirty="0">
                <a:latin typeface="Times New Roman"/>
                <a:cs typeface="Times New Roman"/>
              </a:rPr>
              <a:t> in emulsions </a:t>
            </a:r>
            <a:r>
              <a:rPr lang="en-GB" sz="2800" dirty="0">
                <a:latin typeface="Times New Roman"/>
                <a:cs typeface="Times New Roman"/>
                <a:sym typeface="Wingdings"/>
              </a:rPr>
              <a:t> 10</a:t>
            </a:r>
            <a:r>
              <a:rPr lang="en-GB" sz="2800" baseline="30000" dirty="0">
                <a:latin typeface="Times New Roman"/>
                <a:cs typeface="Times New Roman"/>
                <a:sym typeface="Wingdings"/>
              </a:rPr>
              <a:t>5</a:t>
            </a:r>
            <a:r>
              <a:rPr lang="en-GB" sz="2800" dirty="0">
                <a:latin typeface="Times New Roman"/>
                <a:cs typeface="Times New Roman"/>
                <a:sym typeface="Wingdings"/>
              </a:rPr>
              <a:t> cm</a:t>
            </a:r>
            <a:r>
              <a:rPr lang="en-GB" sz="2800" baseline="30000" dirty="0">
                <a:latin typeface="Times New Roman"/>
                <a:cs typeface="Times New Roman"/>
                <a:sym typeface="Wingdings"/>
              </a:rPr>
              <a:t>2</a:t>
            </a:r>
            <a:r>
              <a:rPr lang="en-GB" sz="2800" dirty="0">
                <a:latin typeface="Times New Roman"/>
                <a:cs typeface="Times New Roman"/>
                <a:sym typeface="Wingdings"/>
              </a:rPr>
              <a:t> x 15 films = 1.5 x 10</a:t>
            </a:r>
            <a:r>
              <a:rPr lang="en-GB" sz="2800" baseline="30000" dirty="0">
                <a:latin typeface="Times New Roman"/>
                <a:cs typeface="Times New Roman"/>
                <a:sym typeface="Wingdings"/>
              </a:rPr>
              <a:t>6</a:t>
            </a:r>
            <a:r>
              <a:rPr lang="en-GB" sz="2800" dirty="0">
                <a:latin typeface="Times New Roman"/>
                <a:cs typeface="Times New Roman"/>
                <a:sym typeface="Wingdings"/>
              </a:rPr>
              <a:t> cm</a:t>
            </a:r>
            <a:r>
              <a:rPr lang="en-GB" sz="2800" baseline="30000" dirty="0">
                <a:latin typeface="Times New Roman"/>
                <a:cs typeface="Times New Roman"/>
                <a:sym typeface="Wingdings"/>
              </a:rPr>
              <a:t>2</a:t>
            </a:r>
            <a:r>
              <a:rPr lang="en-GB" sz="2800" dirty="0">
                <a:latin typeface="Times New Roman"/>
                <a:cs typeface="Times New Roman"/>
                <a:sym typeface="Wingdings"/>
              </a:rPr>
              <a:t> </a:t>
            </a:r>
            <a:r>
              <a:rPr lang="en-GB" sz="2800" dirty="0" smtClean="0">
                <a:latin typeface="Times New Roman"/>
                <a:cs typeface="Times New Roman"/>
                <a:sym typeface="Wingdings"/>
              </a:rPr>
              <a:t>(1000 bricks)</a:t>
            </a:r>
            <a:endParaRPr lang="en-GB" sz="2800" dirty="0">
              <a:latin typeface="Times New Roman"/>
              <a:cs typeface="Times New Roman"/>
              <a:sym typeface="Wingdings"/>
            </a:endParaRPr>
          </a:p>
          <a:p>
            <a:pPr marL="457200" lvl="0" indent="-457200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Font typeface="Arial"/>
              <a:buChar char="•"/>
              <a:defRPr sz="1800"/>
            </a:pPr>
            <a:r>
              <a:rPr lang="en-GB" sz="2800" dirty="0" smtClean="0">
                <a:latin typeface="Times New Roman"/>
                <a:cs typeface="Times New Roman"/>
                <a:sym typeface="Wingdings"/>
              </a:rPr>
              <a:t>Current </a:t>
            </a:r>
            <a:r>
              <a:rPr lang="en-GB" sz="2800" dirty="0">
                <a:latin typeface="Times New Roman"/>
                <a:cs typeface="Times New Roman"/>
                <a:sym typeface="Wingdings"/>
              </a:rPr>
              <a:t>speed per system ~ 100 cm</a:t>
            </a:r>
            <a:r>
              <a:rPr lang="en-GB" sz="2800" baseline="30000" dirty="0">
                <a:latin typeface="Times New Roman"/>
                <a:cs typeface="Times New Roman"/>
                <a:sym typeface="Wingdings"/>
              </a:rPr>
              <a:t>2</a:t>
            </a:r>
            <a:r>
              <a:rPr lang="en-GB" sz="2800" dirty="0">
                <a:latin typeface="Times New Roman"/>
                <a:cs typeface="Times New Roman"/>
                <a:sym typeface="Wingdings"/>
              </a:rPr>
              <a:t>/h  analysis </a:t>
            </a:r>
            <a:r>
              <a:rPr lang="en-GB" sz="2800" dirty="0" smtClean="0">
                <a:latin typeface="Times New Roman"/>
                <a:cs typeface="Times New Roman"/>
                <a:sym typeface="Wingdings"/>
              </a:rPr>
              <a:t>time = 1.5 </a:t>
            </a:r>
            <a:r>
              <a:rPr lang="en-GB" sz="2800" dirty="0">
                <a:latin typeface="Times New Roman"/>
                <a:cs typeface="Times New Roman"/>
                <a:sym typeface="Wingdings"/>
              </a:rPr>
              <a:t>x 10</a:t>
            </a:r>
            <a:r>
              <a:rPr lang="en-GB" sz="2800" baseline="30000" dirty="0">
                <a:latin typeface="Times New Roman"/>
                <a:cs typeface="Times New Roman"/>
                <a:sym typeface="Wingdings"/>
              </a:rPr>
              <a:t>4</a:t>
            </a:r>
            <a:r>
              <a:rPr lang="en-GB" sz="2800" dirty="0">
                <a:latin typeface="Times New Roman"/>
                <a:cs typeface="Times New Roman"/>
                <a:sym typeface="Wingdings"/>
              </a:rPr>
              <a:t> hours </a:t>
            </a:r>
            <a:r>
              <a:rPr lang="en-GB" sz="2800" dirty="0" smtClean="0">
                <a:latin typeface="Times New Roman"/>
                <a:cs typeface="Times New Roman"/>
                <a:sym typeface="Wingdings"/>
              </a:rPr>
              <a:t> ~ </a:t>
            </a:r>
            <a:r>
              <a:rPr lang="en-GB" sz="2800" dirty="0">
                <a:latin typeface="Times New Roman"/>
                <a:cs typeface="Times New Roman"/>
                <a:sym typeface="Wingdings"/>
              </a:rPr>
              <a:t>2 months for 10 systems</a:t>
            </a:r>
            <a:endParaRPr lang="en-GB" sz="2800" dirty="0">
              <a:latin typeface="Times New Roman"/>
              <a:cs typeface="Times New Roman"/>
            </a:endParaRPr>
          </a:p>
          <a:p>
            <a:pPr lvl="0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defRPr sz="1800"/>
            </a:pPr>
            <a:endParaRPr sz="2600" dirty="0"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  <a:p>
            <a:pPr lvl="0" indent="109728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26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</a:t>
            </a:r>
          </a:p>
          <a:p>
            <a:pPr lvl="0" indent="109728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2600" b="1" dirty="0">
                <a:solidFill>
                  <a:srgbClr val="0B5D18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NEXT STEPS</a:t>
            </a:r>
          </a:p>
          <a:p>
            <a:pPr marL="817540" lvl="0" indent="-360340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SzPct val="68000"/>
              <a:buFont typeface="Wingdings 3"/>
              <a:buChar char=""/>
              <a:defRPr sz="1800"/>
            </a:pPr>
            <a:r>
              <a:rPr sz="26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Charmed hadron separation </a:t>
            </a:r>
            <a:r>
              <a:rPr lang="en-US"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with a </a:t>
            </a:r>
            <a:r>
              <a:rPr lang="en-US"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likelihood approach</a:t>
            </a:r>
            <a:endParaRPr sz="2600" dirty="0"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  <a:p>
            <a:pPr marL="817540" lvl="0" indent="-360340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SzPct val="68000"/>
              <a:buFont typeface="Wingdings 3"/>
              <a:buChar char=""/>
              <a:defRPr sz="1800"/>
            </a:pPr>
            <a:r>
              <a:rPr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Optimiz</a:t>
            </a:r>
            <a:r>
              <a:rPr lang="en-US"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e</a:t>
            </a:r>
            <a:r>
              <a:rPr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the </a:t>
            </a:r>
            <a:r>
              <a:rPr sz="26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detector </a:t>
            </a:r>
            <a:r>
              <a:rPr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layout</a:t>
            </a:r>
            <a:r>
              <a:rPr lang="en-US"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</a:t>
            </a:r>
            <a:endParaRPr sz="2600" dirty="0"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  <a:p>
            <a:pPr marL="817540" lvl="0" indent="-360340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SzPct val="68000"/>
              <a:buFont typeface="Wingdings 3"/>
              <a:buChar char=""/>
              <a:defRPr sz="1800"/>
            </a:pPr>
            <a:r>
              <a:rPr sz="26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Background evaluation</a:t>
            </a:r>
          </a:p>
          <a:p>
            <a:pPr marL="817540" lvl="0" indent="-360340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SzPct val="68000"/>
              <a:buFont typeface="Wingdings 3"/>
              <a:buChar char=""/>
              <a:defRPr sz="1800"/>
            </a:pPr>
            <a:r>
              <a:rPr lang="en-US"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D</a:t>
            </a:r>
            <a:r>
              <a:rPr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etector </a:t>
            </a:r>
            <a:r>
              <a:rPr sz="26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performances </a:t>
            </a:r>
          </a:p>
          <a:p>
            <a:pPr marL="817540" lvl="0" indent="-360340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SzPct val="68000"/>
              <a:buFont typeface="Wingdings 3"/>
              <a:buChar char=""/>
              <a:defRPr sz="1800"/>
            </a:pPr>
            <a:r>
              <a:rPr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Inclu</a:t>
            </a:r>
            <a:r>
              <a:rPr lang="en-US"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de</a:t>
            </a:r>
            <a:r>
              <a:rPr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primary </a:t>
            </a:r>
            <a:r>
              <a:rPr sz="26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vertex tracks</a:t>
            </a:r>
          </a:p>
          <a:p>
            <a:pPr marL="817540" lvl="0" indent="-360340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SzPct val="68000"/>
              <a:buFont typeface="Wingdings 3"/>
              <a:buChar char=""/>
              <a:defRPr sz="1800"/>
            </a:pPr>
            <a:r>
              <a:rPr lang="en-US" sz="26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I</a:t>
            </a:r>
            <a:r>
              <a:rPr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mplementation </a:t>
            </a:r>
            <a:r>
              <a:rPr sz="26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in </a:t>
            </a:r>
            <a:r>
              <a:rPr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Fair</a:t>
            </a:r>
            <a:r>
              <a:rPr lang="en-US"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Ship</a:t>
            </a:r>
            <a:endParaRPr sz="2600" dirty="0"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/>
        </p:nvSpPr>
        <p:spPr>
          <a:xfrm>
            <a:off x="393698" y="-1092204"/>
            <a:ext cx="12217404" cy="21465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defRPr sz="7000" b="1" cap="small" spc="50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7000" b="0" cap="small" spc="500" dirty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Motivation</a:t>
            </a:r>
          </a:p>
        </p:txBody>
      </p:sp>
      <p:sp>
        <p:nvSpPr>
          <p:cNvPr id="49" name="Shape 49"/>
          <p:cNvSpPr/>
          <p:nvPr/>
        </p:nvSpPr>
        <p:spPr>
          <a:xfrm>
            <a:off x="722621" y="2094535"/>
            <a:ext cx="11634743" cy="57164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indent="109728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endParaRPr sz="3200" dirty="0"/>
          </a:p>
          <a:p>
            <a:pPr lvl="0" indent="109728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32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Measurement of angular and momentum distributions of charmed hadrons in p-Mo collisions</a:t>
            </a:r>
          </a:p>
          <a:p>
            <a:pPr lvl="0" indent="109728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32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</a:t>
            </a:r>
          </a:p>
          <a:p>
            <a:pPr lvl="0" indent="109728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Font typeface="Wingdings 3"/>
              <a:defRPr sz="1800"/>
            </a:pPr>
            <a:r>
              <a:rPr sz="32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Reduction of the uncertainty on the flux of particles originated from charmed hadrons: </a:t>
            </a:r>
          </a:p>
          <a:p>
            <a:pPr marL="817540" indent="-360340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SzPct val="68000"/>
              <a:buFont typeface="Wingdings 3"/>
              <a:buChar char=""/>
              <a:defRPr sz="1800"/>
            </a:pPr>
            <a:r>
              <a:rPr lang="it-IT" sz="32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tau </a:t>
            </a:r>
            <a:r>
              <a:rPr lang="it-IT" sz="3200" dirty="0" err="1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neutrinos</a:t>
            </a:r>
            <a:endParaRPr lang="it-IT" sz="3200" dirty="0"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  <a:p>
            <a:pPr marL="817540" lvl="0" indent="-360340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SzPct val="68000"/>
              <a:buFont typeface="Wingdings 3"/>
              <a:buChar char=""/>
              <a:defRPr sz="1800"/>
            </a:pPr>
            <a:r>
              <a:rPr sz="32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HNL</a:t>
            </a:r>
            <a:endParaRPr sz="3200" dirty="0">
              <a:uFill>
                <a:solidFill/>
              </a:uFill>
              <a:latin typeface="Times New Roman"/>
              <a:ea typeface="Times New Roman"/>
              <a:cs typeface="Times New Roman"/>
              <a:sym typeface="Palatino"/>
            </a:endParaRPr>
          </a:p>
          <a:p>
            <a:pPr marL="817540" lvl="0" indent="-360340" algn="l" defTabSz="914400">
              <a:lnSpc>
                <a:spcPct val="110000"/>
              </a:lnSpc>
              <a:spcBef>
                <a:spcPts val="400"/>
              </a:spcBef>
              <a:buClr>
                <a:srgbClr val="008500"/>
              </a:buClr>
              <a:buSzPct val="68000"/>
              <a:buFont typeface="Wingdings 3"/>
              <a:buChar char=""/>
              <a:defRPr sz="1800"/>
            </a:pPr>
            <a:r>
              <a:rPr sz="32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a </a:t>
            </a:r>
            <a:r>
              <a:rPr sz="32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significant fraction </a:t>
            </a:r>
            <a:r>
              <a:rPr sz="32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of high</a:t>
            </a:r>
            <a:r>
              <a:rPr lang="en-US" sz="32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-</a:t>
            </a:r>
            <a:r>
              <a:rPr sz="32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energy </a:t>
            </a:r>
            <a:r>
              <a:rPr sz="32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(electron and muon) neutrinos</a:t>
            </a:r>
          </a:p>
        </p:txBody>
      </p:sp>
    </p:spTree>
    <p:extLst>
      <p:ext uri="{BB962C8B-B14F-4D97-AF65-F5344CB8AC3E}">
        <p14:creationId xmlns:p14="http://schemas.microsoft.com/office/powerpoint/2010/main" val="60256779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-338547" y="-1155890"/>
            <a:ext cx="14056491" cy="21465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defRPr sz="5700" b="1" cap="small" spc="65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5700" b="0" cap="small" spc="65" dirty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Charm Production Cross-Section</a:t>
            </a:r>
          </a:p>
        </p:txBody>
      </p:sp>
      <p:grpSp>
        <p:nvGrpSpPr>
          <p:cNvPr id="60" name="Group 60"/>
          <p:cNvGrpSpPr/>
          <p:nvPr/>
        </p:nvGrpSpPr>
        <p:grpSpPr>
          <a:xfrm>
            <a:off x="953500" y="1308568"/>
            <a:ext cx="5025104" cy="4844406"/>
            <a:chOff x="-139700" y="-139700"/>
            <a:chExt cx="5025103" cy="4844405"/>
          </a:xfrm>
        </p:grpSpPr>
        <p:grpSp>
          <p:nvGrpSpPr>
            <p:cNvPr id="54" name="Group 54"/>
            <p:cNvGrpSpPr/>
            <p:nvPr/>
          </p:nvGrpSpPr>
          <p:grpSpPr>
            <a:xfrm>
              <a:off x="-139700" y="-139700"/>
              <a:ext cx="5025103" cy="4844405"/>
              <a:chOff x="-139700" y="-139700"/>
              <a:chExt cx="5025102" cy="4844404"/>
            </a:xfrm>
          </p:grpSpPr>
          <p:pic>
            <p:nvPicPr>
              <p:cNvPr id="53" name="pasted-image.png"/>
              <p:cNvPicPr/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4745702" cy="4565004"/>
              </a:xfrm>
              <a:prstGeom prst="rect">
                <a:avLst/>
              </a:prstGeom>
              <a:ln>
                <a:noFill/>
              </a:ln>
              <a:effectLst/>
            </p:spPr>
          </p:pic>
          <p:pic>
            <p:nvPicPr>
              <p:cNvPr id="52" name="Immagine 51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-139700" y="-139700"/>
                <a:ext cx="5025102" cy="4844404"/>
              </a:xfrm>
              <a:prstGeom prst="rect">
                <a:avLst/>
              </a:prstGeom>
              <a:effectLst/>
            </p:spPr>
          </p:pic>
        </p:grpSp>
        <p:pic>
          <p:nvPicPr>
            <p:cNvPr id="55" name="Immagine 54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1692594" y="1456011"/>
              <a:ext cx="926017" cy="866260"/>
            </a:xfrm>
            <a:prstGeom prst="rect">
              <a:avLst/>
            </a:prstGeom>
            <a:effectLst/>
          </p:spPr>
        </p:pic>
        <p:pic>
          <p:nvPicPr>
            <p:cNvPr id="57" name="Immagine 56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 rot="13500000">
              <a:off x="2329528" y="2251167"/>
              <a:ext cx="675290" cy="303182"/>
            </a:xfrm>
            <a:prstGeom prst="rect">
              <a:avLst/>
            </a:prstGeom>
            <a:effectLst/>
          </p:spPr>
        </p:pic>
        <p:sp>
          <p:nvSpPr>
            <p:cNvPr id="59" name="Shape 59"/>
            <p:cNvSpPr/>
            <p:nvPr/>
          </p:nvSpPr>
          <p:spPr>
            <a:xfrm>
              <a:off x="2877383" y="2290882"/>
              <a:ext cx="1703980" cy="6609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 defTabSz="457200">
                <a:defRPr sz="1800" b="1" i="1">
                  <a:solidFill>
                    <a:srgbClr val="0B5D18"/>
                  </a:solidFill>
                  <a:latin typeface="Palatino"/>
                  <a:ea typeface="Palatino"/>
                  <a:cs typeface="Palatino"/>
                  <a:sym typeface="Palatino"/>
                </a:defRPr>
              </a:lvl1pPr>
            </a:lstStyle>
            <a:p>
              <a:pPr lvl="0">
                <a:defRPr b="0" i="0">
                  <a:solidFill>
                    <a:srgbClr val="000000"/>
                  </a:solidFill>
                </a:defRPr>
              </a:pPr>
              <a:r>
                <a:rPr b="1" i="1" dirty="0">
                  <a:solidFill>
                    <a:srgbClr val="0B5D18"/>
                  </a:solidFill>
                  <a:latin typeface="Times New Roman"/>
                  <a:ea typeface="Times New Roman"/>
                  <a:cs typeface="Times New Roman"/>
                </a:rPr>
                <a:t>NA27 with 400 GeV protons</a:t>
              </a:r>
            </a:p>
          </p:txBody>
        </p:sp>
      </p:grpSp>
      <p:grpSp>
        <p:nvGrpSpPr>
          <p:cNvPr id="72" name="Group 72"/>
          <p:cNvGrpSpPr/>
          <p:nvPr/>
        </p:nvGrpSpPr>
        <p:grpSpPr>
          <a:xfrm>
            <a:off x="955319" y="6661847"/>
            <a:ext cx="11066194" cy="2671944"/>
            <a:chOff x="-139699" y="-61225"/>
            <a:chExt cx="11066192" cy="2671942"/>
          </a:xfrm>
        </p:grpSpPr>
        <p:pic>
          <p:nvPicPr>
            <p:cNvPr id="61" name="Immagine 60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139700" y="-61226"/>
              <a:ext cx="11066194" cy="2671944"/>
            </a:xfrm>
            <a:prstGeom prst="rect">
              <a:avLst/>
            </a:prstGeom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</p:pic>
        <p:pic>
          <p:nvPicPr>
            <p:cNvPr id="62" name="Schermata 2016-02-10 alle 23.28.54.png"/>
            <p:cNvPicPr/>
            <p:nvPr/>
          </p:nvPicPr>
          <p:blipFill>
            <a:blip r:embed="rId7">
              <a:extLst/>
            </a:blip>
            <a:srcRect t="7285" b="5944"/>
            <a:stretch>
              <a:fillRect/>
            </a:stretch>
          </p:blipFill>
          <p:spPr>
            <a:xfrm>
              <a:off x="5987863" y="1681694"/>
              <a:ext cx="4053558" cy="7415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3" name="Schermata 2016-02-10 alle 23.30.29.png"/>
            <p:cNvPicPr/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5986032" y="970906"/>
              <a:ext cx="4828729" cy="6949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4" name="Schermata 2016-02-10 alle 23.32.06.png"/>
            <p:cNvPicPr/>
            <p:nvPr/>
          </p:nvPicPr>
          <p:blipFill>
            <a:blip r:embed="rId9">
              <a:extLst/>
            </a:blip>
            <a:srcRect t="12236" b="12236"/>
            <a:stretch>
              <a:fillRect/>
            </a:stretch>
          </p:blipFill>
          <p:spPr>
            <a:xfrm>
              <a:off x="970992" y="1327853"/>
              <a:ext cx="3976062" cy="69509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5" name="Schermata 2016-02-10 alle 23.26.17.png"/>
            <p:cNvPicPr/>
            <p:nvPr/>
          </p:nvPicPr>
          <p:blipFill>
            <a:blip r:embed="rId10">
              <a:extLst/>
            </a:blip>
            <a:srcRect t="6906" b="13535"/>
            <a:stretch>
              <a:fillRect/>
            </a:stretch>
          </p:blipFill>
          <p:spPr>
            <a:xfrm>
              <a:off x="77519" y="19615"/>
              <a:ext cx="9305470" cy="10465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66" name="Immagine 65"/>
            <p:cNvPicPr/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 rot="8100000">
              <a:off x="1508211" y="928881"/>
              <a:ext cx="1510328" cy="303182"/>
            </a:xfrm>
            <a:prstGeom prst="rect">
              <a:avLst/>
            </a:prstGeom>
            <a:effectLst/>
          </p:spPr>
        </p:pic>
        <p:pic>
          <p:nvPicPr>
            <p:cNvPr id="68" name="Immagine 67"/>
            <p:cNvPicPr/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 rot="1791685">
              <a:off x="3574453" y="1268796"/>
              <a:ext cx="2733983" cy="303183"/>
            </a:xfrm>
            <a:prstGeom prst="rect">
              <a:avLst/>
            </a:prstGeom>
            <a:effectLst/>
          </p:spPr>
        </p:pic>
        <p:pic>
          <p:nvPicPr>
            <p:cNvPr id="70" name="Immagine 69"/>
            <p:cNvPicPr/>
            <p:nvPr/>
          </p:nvPicPr>
          <p:blipFill>
            <a:blip r:embed="rId13">
              <a:extLst/>
            </a:blip>
            <a:stretch>
              <a:fillRect/>
            </a:stretch>
          </p:blipFill>
          <p:spPr>
            <a:xfrm rot="1800000">
              <a:off x="4946384" y="930506"/>
              <a:ext cx="1089753" cy="303182"/>
            </a:xfrm>
            <a:prstGeom prst="rect">
              <a:avLst/>
            </a:prstGeom>
            <a:effectLst/>
          </p:spPr>
        </p:pic>
      </p:grpSp>
      <p:sp>
        <p:nvSpPr>
          <p:cNvPr id="73" name="Shape 73"/>
          <p:cNvSpPr/>
          <p:nvPr/>
        </p:nvSpPr>
        <p:spPr>
          <a:xfrm>
            <a:off x="2100896" y="8672191"/>
            <a:ext cx="3143076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800" i="1">
                <a:solidFill>
                  <a:srgbClr val="0B5D18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 dirty="0">
                <a:solidFill>
                  <a:srgbClr val="0B5D18"/>
                </a:solidFill>
                <a:latin typeface="Times New Roman"/>
                <a:ea typeface="Times New Roman"/>
                <a:cs typeface="Times New Roman"/>
              </a:rPr>
              <a:t>Physics Reports 433 (2006) 127</a:t>
            </a:r>
          </a:p>
        </p:txBody>
      </p:sp>
      <p:sp>
        <p:nvSpPr>
          <p:cNvPr id="74" name="Shape 74"/>
          <p:cNvSpPr/>
          <p:nvPr/>
        </p:nvSpPr>
        <p:spPr>
          <a:xfrm>
            <a:off x="10783146" y="7466237"/>
            <a:ext cx="117491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800" i="1">
                <a:solidFill>
                  <a:srgbClr val="0B5D18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 dirty="0">
                <a:solidFill>
                  <a:srgbClr val="0B5D18"/>
                </a:solidFill>
                <a:latin typeface="Times New Roman"/>
                <a:ea typeface="Times New Roman"/>
                <a:cs typeface="Times New Roman"/>
              </a:rPr>
              <a:t>PDG 2014 </a:t>
            </a:r>
          </a:p>
        </p:txBody>
      </p:sp>
      <p:sp>
        <p:nvSpPr>
          <p:cNvPr id="75" name="Shape 75"/>
          <p:cNvSpPr/>
          <p:nvPr/>
        </p:nvSpPr>
        <p:spPr>
          <a:xfrm>
            <a:off x="9011988" y="8951716"/>
            <a:ext cx="2328737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800" i="1">
                <a:solidFill>
                  <a:srgbClr val="0B5D18"/>
                </a:solid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i="0">
                <a:solidFill>
                  <a:srgbClr val="000000"/>
                </a:solidFill>
              </a:defRPr>
            </a:pPr>
            <a:r>
              <a:rPr i="1" dirty="0">
                <a:solidFill>
                  <a:srgbClr val="0B5D18"/>
                </a:solidFill>
                <a:latin typeface="Times New Roman"/>
                <a:ea typeface="Times New Roman"/>
                <a:cs typeface="Times New Roman"/>
              </a:rPr>
              <a:t>JHEP 1309 (2013) 058 </a:t>
            </a:r>
          </a:p>
        </p:txBody>
      </p:sp>
      <p:sp>
        <p:nvSpPr>
          <p:cNvPr id="76" name="Shape 76"/>
          <p:cNvSpPr/>
          <p:nvPr/>
        </p:nvSpPr>
        <p:spPr>
          <a:xfrm>
            <a:off x="475907" y="6066394"/>
            <a:ext cx="3013645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698668" lvl="0" indent="-228600" algn="l" defTabSz="914400">
              <a:spcBef>
                <a:spcPts val="400"/>
              </a:spcBef>
              <a:buClr>
                <a:srgbClr val="008500"/>
              </a:buClr>
              <a:buSzPct val="100000"/>
              <a:buFont typeface="Wingdings 3"/>
              <a:buChar char="‣"/>
              <a:defRPr sz="1800"/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Impact on ν</a:t>
            </a:r>
            <a:r>
              <a:rPr sz="2800" baseline="-5999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τ</a:t>
            </a: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 yield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dsdeca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705"/>
            <a:ext cx="13004800" cy="4150165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50240" y="39345"/>
            <a:ext cx="11704320" cy="738436"/>
          </a:xfrm>
        </p:spPr>
        <p:txBody>
          <a:bodyPr>
            <a:noAutofit/>
          </a:bodyPr>
          <a:lstStyle/>
          <a:p>
            <a:r>
              <a:rPr lang="it-IT" sz="5100" dirty="0">
                <a:solidFill>
                  <a:srgbClr val="008000"/>
                </a:solidFill>
                <a:latin typeface="Times New Roman"/>
                <a:cs typeface="Times New Roman"/>
              </a:rPr>
              <a:t>Branching ratio Ds </a:t>
            </a:r>
            <a:r>
              <a:rPr lang="it-IT" sz="5100" dirty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 tau</a:t>
            </a:r>
            <a:endParaRPr lang="it-IT" sz="5100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5144992"/>
            <a:ext cx="13004800" cy="4296398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>
                <a:solidFill>
                  <a:srgbClr val="008000"/>
                </a:solidFill>
                <a:latin typeface="Times New Roman"/>
                <a:cs typeface="Times New Roman"/>
              </a:rPr>
              <a:t>BES III measurement </a:t>
            </a:r>
            <a:r>
              <a:rPr lang="en-GB" dirty="0" smtClean="0">
                <a:solidFill>
                  <a:srgbClr val="008000"/>
                </a:solidFill>
                <a:latin typeface="Times New Roman"/>
                <a:cs typeface="Times New Roman"/>
              </a:rPr>
              <a:t>during this winter</a:t>
            </a:r>
            <a:r>
              <a:rPr lang="en-GB" dirty="0" smtClean="0">
                <a:solidFill>
                  <a:srgbClr val="008000"/>
                </a:solidFill>
                <a:latin typeface="Times New Roman"/>
                <a:cs typeface="Times New Roman"/>
              </a:rPr>
              <a:t>, a dedicated run at the Ds+ Ds- mass </a:t>
            </a:r>
          </a:p>
          <a:p>
            <a:r>
              <a:rPr lang="en-GB" dirty="0" smtClean="0">
                <a:solidFill>
                  <a:srgbClr val="008000"/>
                </a:solidFill>
                <a:latin typeface="Times New Roman"/>
                <a:cs typeface="Times New Roman"/>
              </a:rPr>
              <a:t>Compared to CLEO, gather ~5 times larger statistics </a:t>
            </a:r>
            <a:r>
              <a:rPr lang="en-GB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 reduce the statistical uncertainty by a factor of 2. First results available by the end of 2016</a:t>
            </a:r>
          </a:p>
          <a:p>
            <a:r>
              <a:rPr lang="en-GB" dirty="0" smtClean="0">
                <a:solidFill>
                  <a:srgbClr val="008000"/>
                </a:solidFill>
                <a:latin typeface="Times New Roman"/>
                <a:cs typeface="Times New Roman"/>
                <a:sym typeface="Wingdings"/>
              </a:rPr>
              <a:t>BELL2: systematic uncertainties related to the tagging procedure. Data driven methods for background estimates will improve with the statistics. Although no dedicated study has been done, they expect 1-2% at the end dominated by systematics</a:t>
            </a:r>
            <a:endParaRPr lang="en-GB" dirty="0" smtClean="0">
              <a:solidFill>
                <a:srgbClr val="008000"/>
              </a:solidFill>
              <a:latin typeface="Times New Roman"/>
              <a:cs typeface="Times New Roman"/>
            </a:endParaRPr>
          </a:p>
          <a:p>
            <a:endParaRPr lang="en-GB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2544299" y="9107739"/>
            <a:ext cx="7977695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mtClean="0">
                <a:solidFill>
                  <a:srgbClr val="800000"/>
                </a:solidFill>
                <a:latin typeface="Times New Roman"/>
                <a:cs typeface="Times New Roman"/>
              </a:rPr>
              <a:t>No need to measure Ds </a:t>
            </a:r>
            <a:r>
              <a:rPr lang="en-GB" smtClean="0">
                <a:solidFill>
                  <a:srgbClr val="800000"/>
                </a:solidFill>
                <a:latin typeface="Times New Roman"/>
                <a:cs typeface="Times New Roman"/>
                <a:sym typeface="Wingdings"/>
              </a:rPr>
              <a:t> tau decays only</a:t>
            </a:r>
            <a:endParaRPr kumimoji="0" lang="en-GB" sz="3600" b="0" i="0" u="none" strike="noStrike" cap="none" spc="0" normalizeH="0" baseline="0">
              <a:ln>
                <a:noFill/>
              </a:ln>
              <a:solidFill>
                <a:srgbClr val="800000"/>
              </a:solidFill>
              <a:effectLst/>
              <a:uFillTx/>
              <a:latin typeface="Times New Roman"/>
              <a:cs typeface="Times New Roman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396733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Immagine 7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64384" y="2081766"/>
            <a:ext cx="12059717" cy="6343258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79" name="Schermata 2016-02-07 alle 19.55.26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084481" y="3472194"/>
            <a:ext cx="3227837" cy="3311121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Shape 80"/>
          <p:cNvSpPr/>
          <p:nvPr/>
        </p:nvSpPr>
        <p:spPr>
          <a:xfrm>
            <a:off x="5710250" y="2591160"/>
            <a:ext cx="127001" cy="5073189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1" name="Shape 81"/>
          <p:cNvSpPr/>
          <p:nvPr/>
        </p:nvSpPr>
        <p:spPr>
          <a:xfrm>
            <a:off x="7090833" y="2591160"/>
            <a:ext cx="127001" cy="5073189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2" name="Shape 82"/>
          <p:cNvSpPr/>
          <p:nvPr/>
        </p:nvSpPr>
        <p:spPr>
          <a:xfrm flipH="1">
            <a:off x="883516" y="4928797"/>
            <a:ext cx="995704" cy="5155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58" y="15870"/>
                </a:moveTo>
                <a:lnTo>
                  <a:pt x="11458" y="21600"/>
                </a:lnTo>
                <a:lnTo>
                  <a:pt x="0" y="10800"/>
                </a:lnTo>
                <a:lnTo>
                  <a:pt x="11458" y="0"/>
                </a:lnTo>
                <a:lnTo>
                  <a:pt x="11458" y="5730"/>
                </a:lnTo>
                <a:lnTo>
                  <a:pt x="21600" y="5730"/>
                </a:lnTo>
                <a:lnTo>
                  <a:pt x="21600" y="15870"/>
                </a:lnTo>
                <a:close/>
              </a:path>
            </a:pathLst>
          </a:custGeom>
          <a:blipFill>
            <a:blip r:embed="rId5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3" name="Shape 83"/>
          <p:cNvSpPr/>
          <p:nvPr/>
        </p:nvSpPr>
        <p:spPr>
          <a:xfrm>
            <a:off x="506264" y="4082483"/>
            <a:ext cx="1699409" cy="8443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2200">
                <a:solidFill>
                  <a:srgbClr val="9D2D12"/>
                </a:solidFill>
              </a:rPr>
              <a:t>p</a:t>
            </a:r>
          </a:p>
          <a:p>
            <a:pPr lvl="0">
              <a:defRPr sz="1800"/>
            </a:pPr>
            <a:r>
              <a:rPr sz="2200">
                <a:solidFill>
                  <a:srgbClr val="9D2D12"/>
                </a:solidFill>
              </a:rPr>
              <a:t>(400 GeV)</a:t>
            </a:r>
          </a:p>
        </p:txBody>
      </p:sp>
      <p:grpSp>
        <p:nvGrpSpPr>
          <p:cNvPr id="88" name="Group 88"/>
          <p:cNvGrpSpPr/>
          <p:nvPr/>
        </p:nvGrpSpPr>
        <p:grpSpPr>
          <a:xfrm>
            <a:off x="781441" y="2325361"/>
            <a:ext cx="1591912" cy="937241"/>
            <a:chOff x="0" y="-38100"/>
            <a:chExt cx="1591910" cy="937240"/>
          </a:xfrm>
        </p:grpSpPr>
        <p:sp>
          <p:nvSpPr>
            <p:cNvPr id="84" name="Shape 84"/>
            <p:cNvSpPr/>
            <p:nvPr/>
          </p:nvSpPr>
          <p:spPr>
            <a:xfrm>
              <a:off x="0" y="463744"/>
              <a:ext cx="565844" cy="184243"/>
            </a:xfrm>
            <a:prstGeom prst="rect">
              <a:avLst/>
            </a:prstGeom>
            <a:blipFill rotWithShape="1">
              <a:blip r:embed="rId6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0" y="102711"/>
              <a:ext cx="565844" cy="184244"/>
            </a:xfrm>
            <a:prstGeom prst="rect">
              <a:avLst/>
            </a:prstGeom>
            <a:blipFill rotWithShape="1">
              <a:blip r:embed="rId7"/>
              <a:srcRect/>
              <a:tile tx="0" ty="0" sx="100000" sy="100000" flip="none" algn="tl"/>
            </a:blip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580644" y="-38100"/>
              <a:ext cx="931169" cy="52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defRPr sz="1400"/>
              </a:lvl1pPr>
            </a:lstStyle>
            <a:p>
              <a:pPr lvl="0">
                <a:defRPr sz="1800"/>
              </a:pPr>
              <a:r>
                <a:rPr sz="1400"/>
                <a:t>Mo Plate</a:t>
              </a:r>
            </a:p>
          </p:txBody>
        </p:sp>
        <p:sp>
          <p:nvSpPr>
            <p:cNvPr id="87" name="Shape 87"/>
            <p:cNvSpPr/>
            <p:nvPr/>
          </p:nvSpPr>
          <p:spPr>
            <a:xfrm>
              <a:off x="588409" y="376822"/>
              <a:ext cx="1003502" cy="52231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 algn="l">
                <a:defRPr sz="1400"/>
              </a:lvl1pPr>
            </a:lstStyle>
            <a:p>
              <a:pPr lvl="0">
                <a:defRPr sz="1800"/>
              </a:pPr>
              <a:r>
                <a:rPr sz="1400"/>
                <a:t>Emulsion Film</a:t>
              </a:r>
            </a:p>
          </p:txBody>
        </p:sp>
      </p:grpSp>
      <p:sp>
        <p:nvSpPr>
          <p:cNvPr id="89" name="Shape 89"/>
          <p:cNvSpPr/>
          <p:nvPr/>
        </p:nvSpPr>
        <p:spPr>
          <a:xfrm>
            <a:off x="2300322" y="6931027"/>
            <a:ext cx="314291" cy="1"/>
          </a:xfrm>
          <a:prstGeom prst="line">
            <a:avLst/>
          </a:prstGeom>
          <a:ln w="25400">
            <a:solidFill/>
            <a:miter lim="400000"/>
            <a:headEnd type="stealth"/>
            <a:tailEnd type="stealth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/>
          </a:p>
        </p:txBody>
      </p:sp>
      <p:sp>
        <p:nvSpPr>
          <p:cNvPr id="90" name="Shape 90"/>
          <p:cNvSpPr/>
          <p:nvPr/>
        </p:nvSpPr>
        <p:spPr>
          <a:xfrm>
            <a:off x="2168327" y="6961261"/>
            <a:ext cx="578281" cy="323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500"/>
            </a:lvl1pPr>
          </a:lstStyle>
          <a:p>
            <a:pPr lvl="0">
              <a:defRPr sz="1800"/>
            </a:pPr>
            <a:r>
              <a:rPr sz="1500"/>
              <a:t>1 mm</a:t>
            </a:r>
          </a:p>
        </p:txBody>
      </p:sp>
      <p:sp>
        <p:nvSpPr>
          <p:cNvPr id="91" name="Shape 91"/>
          <p:cNvSpPr/>
          <p:nvPr/>
        </p:nvSpPr>
        <p:spPr>
          <a:xfrm>
            <a:off x="3957594" y="6924009"/>
            <a:ext cx="223853" cy="1"/>
          </a:xfrm>
          <a:prstGeom prst="line">
            <a:avLst/>
          </a:prstGeom>
          <a:ln w="25400">
            <a:solidFill/>
            <a:miter lim="400000"/>
            <a:tailEnd type="stealth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/>
          </a:p>
        </p:txBody>
      </p:sp>
      <p:sp>
        <p:nvSpPr>
          <p:cNvPr id="92" name="Shape 92"/>
          <p:cNvSpPr/>
          <p:nvPr/>
        </p:nvSpPr>
        <p:spPr>
          <a:xfrm flipH="1">
            <a:off x="4279351" y="6924009"/>
            <a:ext cx="223852" cy="1"/>
          </a:xfrm>
          <a:prstGeom prst="line">
            <a:avLst/>
          </a:prstGeom>
          <a:ln w="25400">
            <a:solidFill/>
            <a:miter lim="400000"/>
            <a:tailEnd type="stealth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/>
          </a:p>
        </p:txBody>
      </p:sp>
      <p:sp>
        <p:nvSpPr>
          <p:cNvPr id="93" name="Shape 93"/>
          <p:cNvSpPr/>
          <p:nvPr/>
        </p:nvSpPr>
        <p:spPr>
          <a:xfrm flipV="1">
            <a:off x="4197764" y="6807938"/>
            <a:ext cx="1" cy="281887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94" name="Shape 94"/>
          <p:cNvSpPr/>
          <p:nvPr/>
        </p:nvSpPr>
        <p:spPr>
          <a:xfrm flipV="1">
            <a:off x="4246189" y="6807938"/>
            <a:ext cx="1" cy="281887"/>
          </a:xfrm>
          <a:prstGeom prst="line">
            <a:avLst/>
          </a:prstGeom>
          <a:ln w="1270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95" name="Shape 95"/>
          <p:cNvSpPr/>
          <p:nvPr/>
        </p:nvSpPr>
        <p:spPr>
          <a:xfrm>
            <a:off x="3734304" y="7035406"/>
            <a:ext cx="973822" cy="323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500"/>
            </a:lvl1pPr>
          </a:lstStyle>
          <a:p>
            <a:pPr lvl="0">
              <a:defRPr sz="1800"/>
            </a:pPr>
            <a:r>
              <a:rPr sz="1500"/>
              <a:t>290 um</a:t>
            </a:r>
          </a:p>
        </p:txBody>
      </p:sp>
      <p:sp>
        <p:nvSpPr>
          <p:cNvPr id="96" name="Shape 96"/>
          <p:cNvSpPr/>
          <p:nvPr/>
        </p:nvSpPr>
        <p:spPr>
          <a:xfrm>
            <a:off x="5511800" y="2616561"/>
            <a:ext cx="1891784" cy="5056030"/>
          </a:xfrm>
          <a:prstGeom prst="rect">
            <a:avLst/>
          </a:prstGeom>
          <a:ln w="50800">
            <a:solidFill>
              <a:srgbClr val="85888D"/>
            </a:solidFill>
            <a:prstDash val="sysDot"/>
            <a:miter lim="400000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7301983" y="2591160"/>
            <a:ext cx="127001" cy="5073189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8" name="Shape 98"/>
          <p:cNvSpPr/>
          <p:nvPr/>
        </p:nvSpPr>
        <p:spPr>
          <a:xfrm>
            <a:off x="5486400" y="2591160"/>
            <a:ext cx="127000" cy="5073189"/>
          </a:xfrm>
          <a:prstGeom prst="rect">
            <a:avLst/>
          </a:prstGeom>
          <a:blipFill>
            <a:blip r:embed="rId4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9" name="Shape 99"/>
          <p:cNvSpPr/>
          <p:nvPr/>
        </p:nvSpPr>
        <p:spPr>
          <a:xfrm>
            <a:off x="5858202" y="3210682"/>
            <a:ext cx="1243483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lvl="0">
              <a:defRPr sz="1800"/>
            </a:pPr>
            <a:r>
              <a:rPr sz="1600"/>
              <a:t>Magnetized</a:t>
            </a:r>
          </a:p>
          <a:p>
            <a:pPr lvl="0">
              <a:defRPr sz="1800"/>
            </a:pPr>
            <a:r>
              <a:rPr sz="1600"/>
              <a:t>Volume</a:t>
            </a:r>
          </a:p>
        </p:txBody>
      </p:sp>
      <p:sp>
        <p:nvSpPr>
          <p:cNvPr id="100" name="Shape 100"/>
          <p:cNvSpPr/>
          <p:nvPr/>
        </p:nvSpPr>
        <p:spPr>
          <a:xfrm>
            <a:off x="5313461" y="2225883"/>
            <a:ext cx="599878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 b="1">
                <a:solidFill>
                  <a:srgbClr val="164F8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>
                <a:solidFill>
                  <a:srgbClr val="164F86"/>
                </a:solidFill>
              </a:rPr>
              <a:t>SciFi</a:t>
            </a:r>
          </a:p>
        </p:txBody>
      </p:sp>
      <p:sp>
        <p:nvSpPr>
          <p:cNvPr id="101" name="Shape 101"/>
          <p:cNvSpPr/>
          <p:nvPr/>
        </p:nvSpPr>
        <p:spPr>
          <a:xfrm>
            <a:off x="6930594" y="2198317"/>
            <a:ext cx="599878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 b="1">
                <a:solidFill>
                  <a:srgbClr val="164F8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>
                <a:solidFill>
                  <a:srgbClr val="164F86"/>
                </a:solidFill>
              </a:rPr>
              <a:t>SciFi</a:t>
            </a:r>
          </a:p>
        </p:txBody>
      </p:sp>
      <p:sp>
        <p:nvSpPr>
          <p:cNvPr id="102" name="Shape 102"/>
          <p:cNvSpPr/>
          <p:nvPr/>
        </p:nvSpPr>
        <p:spPr>
          <a:xfrm>
            <a:off x="9359565" y="7868741"/>
            <a:ext cx="1209180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 b="1">
                <a:solidFill>
                  <a:srgbClr val="0B5D18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>
                <a:solidFill>
                  <a:srgbClr val="0B5D18"/>
                </a:solidFill>
              </a:rPr>
              <a:t>Muon Filter</a:t>
            </a:r>
          </a:p>
        </p:txBody>
      </p:sp>
      <p:sp>
        <p:nvSpPr>
          <p:cNvPr id="103" name="Shape 103"/>
          <p:cNvSpPr/>
          <p:nvPr/>
        </p:nvSpPr>
        <p:spPr>
          <a:xfrm>
            <a:off x="2075014" y="4953369"/>
            <a:ext cx="1402699" cy="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/>
          </a:p>
        </p:txBody>
      </p:sp>
      <p:sp>
        <p:nvSpPr>
          <p:cNvPr id="104" name="Shape 104"/>
          <p:cNvSpPr/>
          <p:nvPr/>
        </p:nvSpPr>
        <p:spPr>
          <a:xfrm flipV="1">
            <a:off x="3453585" y="4746218"/>
            <a:ext cx="201591" cy="20159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/>
          </a:p>
        </p:txBody>
      </p:sp>
      <p:sp>
        <p:nvSpPr>
          <p:cNvPr id="105" name="Shape 105"/>
          <p:cNvSpPr/>
          <p:nvPr/>
        </p:nvSpPr>
        <p:spPr>
          <a:xfrm>
            <a:off x="3444363" y="4949100"/>
            <a:ext cx="457273" cy="482672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/>
          </a:p>
        </p:txBody>
      </p:sp>
      <p:sp>
        <p:nvSpPr>
          <p:cNvPr id="106" name="Shape 106"/>
          <p:cNvSpPr/>
          <p:nvPr/>
        </p:nvSpPr>
        <p:spPr>
          <a:xfrm flipV="1">
            <a:off x="3651043" y="4544603"/>
            <a:ext cx="1825761" cy="212613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/>
          </a:p>
        </p:txBody>
      </p:sp>
      <p:sp>
        <p:nvSpPr>
          <p:cNvPr id="107" name="Shape 107"/>
          <p:cNvSpPr/>
          <p:nvPr/>
        </p:nvSpPr>
        <p:spPr>
          <a:xfrm>
            <a:off x="3891506" y="5428265"/>
            <a:ext cx="1586844" cy="318011"/>
          </a:xfrm>
          <a:prstGeom prst="line">
            <a:avLst/>
          </a:prstGeom>
          <a:ln w="25400">
            <a:solidFill/>
            <a:miter lim="400000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/>
          </a:p>
        </p:txBody>
      </p:sp>
      <p:sp>
        <p:nvSpPr>
          <p:cNvPr id="108" name="Shape 108"/>
          <p:cNvSpPr/>
          <p:nvPr/>
        </p:nvSpPr>
        <p:spPr>
          <a:xfrm>
            <a:off x="393698" y="-1142335"/>
            <a:ext cx="12217404" cy="21465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defRPr sz="6900" b="1" cap="small" spc="216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6900" b="0" cap="small" spc="216" dirty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Detector Layout</a:t>
            </a:r>
          </a:p>
        </p:txBody>
      </p:sp>
      <p:grpSp>
        <p:nvGrpSpPr>
          <p:cNvPr id="115" name="Group 115"/>
          <p:cNvGrpSpPr/>
          <p:nvPr/>
        </p:nvGrpSpPr>
        <p:grpSpPr>
          <a:xfrm>
            <a:off x="7640134" y="2591160"/>
            <a:ext cx="4535661" cy="5090010"/>
            <a:chOff x="0" y="0"/>
            <a:chExt cx="4535659" cy="5090008"/>
          </a:xfrm>
        </p:grpSpPr>
        <p:sp>
          <p:nvSpPr>
            <p:cNvPr id="109" name="Shape 109"/>
            <p:cNvSpPr/>
            <p:nvPr/>
          </p:nvSpPr>
          <p:spPr>
            <a:xfrm>
              <a:off x="0" y="0"/>
              <a:ext cx="4533634" cy="5073188"/>
            </a:xfrm>
            <a:prstGeom prst="rect">
              <a:avLst/>
            </a:prstGeom>
            <a:solidFill>
              <a:srgbClr val="0B5D18">
                <a:alpha val="77000"/>
              </a:srgbClr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>
              <a:off x="1618546" y="0"/>
              <a:ext cx="127001" cy="5073188"/>
            </a:xfrm>
            <a:prstGeom prst="rect">
              <a:avLst/>
            </a:prstGeom>
            <a:solidFill>
              <a:srgbClr val="F5D328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>
              <a:off x="2538149" y="0"/>
              <a:ext cx="127001" cy="5073188"/>
            </a:xfrm>
            <a:prstGeom prst="rect">
              <a:avLst/>
            </a:prstGeom>
            <a:solidFill>
              <a:srgbClr val="F5D328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2" name="Shape 112"/>
            <p:cNvSpPr/>
            <p:nvPr/>
          </p:nvSpPr>
          <p:spPr>
            <a:xfrm>
              <a:off x="3467054" y="16821"/>
              <a:ext cx="127001" cy="5073188"/>
            </a:xfrm>
            <a:prstGeom prst="rect">
              <a:avLst/>
            </a:prstGeom>
            <a:solidFill>
              <a:srgbClr val="F5D328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>
              <a:off x="768004" y="16821"/>
              <a:ext cx="127001" cy="5073188"/>
            </a:xfrm>
            <a:prstGeom prst="rect">
              <a:avLst/>
            </a:prstGeom>
            <a:solidFill>
              <a:srgbClr val="F5D328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>
              <a:off x="4408659" y="0"/>
              <a:ext cx="127001" cy="5073188"/>
            </a:xfrm>
            <a:prstGeom prst="rect">
              <a:avLst/>
            </a:prstGeom>
            <a:solidFill>
              <a:srgbClr val="F5D328"/>
            </a:solidFill>
            <a:ln w="12700" cap="flat">
              <a:noFill/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sz="2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26" name="Shape 126"/>
          <p:cNvSpPr/>
          <p:nvPr/>
        </p:nvSpPr>
        <p:spPr>
          <a:xfrm>
            <a:off x="7997196" y="4992531"/>
            <a:ext cx="4656381" cy="9742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8960" y="17684"/>
                  <a:pt x="16160" y="10484"/>
                  <a:pt x="21600" y="0"/>
                </a:cubicBezTo>
              </a:path>
            </a:pathLst>
          </a:custGeom>
          <a:ln w="25400">
            <a:solidFill/>
            <a:miter lim="400000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117" name="Shape 117"/>
          <p:cNvSpPr/>
          <p:nvPr/>
        </p:nvSpPr>
        <p:spPr>
          <a:xfrm>
            <a:off x="7557238" y="2607981"/>
            <a:ext cx="127001" cy="5073189"/>
          </a:xfrm>
          <a:prstGeom prst="rect">
            <a:avLst/>
          </a:prstGeom>
          <a:solidFill>
            <a:srgbClr val="F5D328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7" name="Shape 127"/>
          <p:cNvSpPr/>
          <p:nvPr/>
        </p:nvSpPr>
        <p:spPr>
          <a:xfrm>
            <a:off x="5421499" y="4515150"/>
            <a:ext cx="3017301" cy="6761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8908" extrusionOk="0">
                <a:moveTo>
                  <a:pt x="0" y="1118"/>
                </a:moveTo>
                <a:cubicBezTo>
                  <a:pt x="6904" y="-2692"/>
                  <a:pt x="14104" y="3238"/>
                  <a:pt x="21600" y="18908"/>
                </a:cubicBezTo>
              </a:path>
            </a:pathLst>
          </a:custGeom>
          <a:ln w="25400">
            <a:solidFill/>
            <a:miter lim="400000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128" name="Shape 128"/>
          <p:cNvSpPr/>
          <p:nvPr/>
        </p:nvSpPr>
        <p:spPr>
          <a:xfrm>
            <a:off x="5459797" y="5744210"/>
            <a:ext cx="2634019" cy="2620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7719" extrusionOk="0">
                <a:moveTo>
                  <a:pt x="0" y="0"/>
                </a:moveTo>
                <a:cubicBezTo>
                  <a:pt x="6738" y="16708"/>
                  <a:pt x="13938" y="21600"/>
                  <a:pt x="21600" y="14677"/>
                </a:cubicBezTo>
              </a:path>
            </a:pathLst>
          </a:custGeom>
          <a:ln w="25400">
            <a:solidFill/>
            <a:miter lim="400000"/>
          </a:ln>
        </p:spPr>
        <p:txBody>
          <a:bodyPr/>
          <a:lstStyle/>
          <a:p>
            <a:pPr lvl="0"/>
            <a:endParaRPr/>
          </a:p>
        </p:txBody>
      </p:sp>
      <p:sp>
        <p:nvSpPr>
          <p:cNvPr id="120" name="Shape 120"/>
          <p:cNvSpPr/>
          <p:nvPr/>
        </p:nvSpPr>
        <p:spPr>
          <a:xfrm>
            <a:off x="5767800" y="7868741"/>
            <a:ext cx="1424286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 b="1">
                <a:solidFill>
                  <a:srgbClr val="164F8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>
                <a:solidFill>
                  <a:srgbClr val="164F86"/>
                </a:solidFill>
              </a:rPr>
              <a:t>Spectrometer</a:t>
            </a:r>
          </a:p>
        </p:txBody>
      </p:sp>
      <p:sp>
        <p:nvSpPr>
          <p:cNvPr id="121" name="Shape 121"/>
          <p:cNvSpPr/>
          <p:nvPr/>
        </p:nvSpPr>
        <p:spPr>
          <a:xfrm>
            <a:off x="11418354" y="2786602"/>
            <a:ext cx="351434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>
                <a:solidFill>
                  <a:srgbClr val="FFFFFF"/>
                </a:solidFill>
              </a:rPr>
              <a:t>Fe</a:t>
            </a:r>
          </a:p>
        </p:txBody>
      </p:sp>
      <p:sp>
        <p:nvSpPr>
          <p:cNvPr id="122" name="Shape 122"/>
          <p:cNvSpPr/>
          <p:nvPr/>
        </p:nvSpPr>
        <p:spPr>
          <a:xfrm>
            <a:off x="11248259" y="3230159"/>
            <a:ext cx="764725" cy="1"/>
          </a:xfrm>
          <a:prstGeom prst="line">
            <a:avLst/>
          </a:prstGeom>
          <a:ln w="25400">
            <a:solidFill>
              <a:srgbClr val="FFFFFF"/>
            </a:solidFill>
            <a:miter lim="400000"/>
            <a:headEnd type="stealth"/>
            <a:tailEnd type="stealth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23" name="Shape 123"/>
          <p:cNvSpPr/>
          <p:nvPr/>
        </p:nvSpPr>
        <p:spPr>
          <a:xfrm>
            <a:off x="11275209" y="3287566"/>
            <a:ext cx="764724" cy="323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15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500" b="1" dirty="0" smtClean="0">
                <a:solidFill>
                  <a:srgbClr val="FFFFFF"/>
                </a:solidFill>
              </a:rPr>
              <a:t>34 </a:t>
            </a:r>
            <a:r>
              <a:rPr sz="1500" b="1" dirty="0">
                <a:solidFill>
                  <a:srgbClr val="FFFFFF"/>
                </a:solidFill>
              </a:rPr>
              <a:t>cm</a:t>
            </a:r>
          </a:p>
        </p:txBody>
      </p:sp>
      <p:sp>
        <p:nvSpPr>
          <p:cNvPr id="124" name="Shape 124"/>
          <p:cNvSpPr/>
          <p:nvPr/>
        </p:nvSpPr>
        <p:spPr>
          <a:xfrm>
            <a:off x="2457672" y="7529639"/>
            <a:ext cx="2063850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 b="1">
                <a:solidFill>
                  <a:srgbClr val="53585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>
                <a:solidFill>
                  <a:srgbClr val="53585F"/>
                </a:solidFill>
              </a:rPr>
              <a:t>Instrumented Target</a:t>
            </a:r>
          </a:p>
        </p:txBody>
      </p:sp>
      <p:sp>
        <p:nvSpPr>
          <p:cNvPr id="125" name="Shape 125"/>
          <p:cNvSpPr/>
          <p:nvPr/>
        </p:nvSpPr>
        <p:spPr>
          <a:xfrm>
            <a:off x="721079" y="7852574"/>
            <a:ext cx="2537908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3000" spc="-209">
                <a:latin typeface="Courier"/>
                <a:ea typeface="Courier"/>
                <a:cs typeface="Courier"/>
                <a:sym typeface="Courier"/>
              </a:defRPr>
            </a:lvl1pPr>
          </a:lstStyle>
          <a:p>
            <a:pPr lvl="0">
              <a:defRPr sz="1800" spc="0"/>
            </a:pPr>
            <a:r>
              <a:rPr sz="3000" spc="-209"/>
              <a:t>not to scale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/>
          <p:nvPr/>
        </p:nvSpPr>
        <p:spPr>
          <a:xfrm>
            <a:off x="415981" y="-1075492"/>
            <a:ext cx="12217404" cy="21465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defRPr sz="6900" b="1" cap="small" spc="216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4000" b="0" cap="small" spc="216" dirty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Geant4 </a:t>
            </a:r>
            <a:r>
              <a:rPr sz="4000" b="0" cap="small" spc="216" dirty="0" smtClean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Implementation</a:t>
            </a:r>
            <a:r>
              <a:rPr lang="en-US" sz="4000" b="0" cap="small" spc="216" dirty="0" smtClean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(A. Di </a:t>
            </a:r>
            <a:r>
              <a:rPr lang="en-US" sz="4000" b="0" cap="small" spc="216" dirty="0" err="1" smtClean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Crescenzo</a:t>
            </a:r>
            <a:r>
              <a:rPr lang="en-US" sz="4000" b="0" cap="small" spc="216" dirty="0" smtClean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)</a:t>
            </a:r>
            <a:endParaRPr sz="4000" b="0" cap="small" spc="216" dirty="0">
              <a:solidFill>
                <a:srgbClr val="BB3714"/>
              </a:solidFill>
              <a:effectLst>
                <a:outerShdw blurRad="25400" dist="25400" dir="5520000" rotWithShape="0">
                  <a:srgbClr val="FFFFFF">
                    <a:alpha val="72000"/>
                  </a:srgbClr>
                </a:outerShdw>
              </a:effectLst>
              <a:latin typeface="Times New Roman"/>
              <a:ea typeface="Times New Roman"/>
              <a:cs typeface="Times New Roman"/>
            </a:endParaRPr>
          </a:p>
        </p:txBody>
      </p:sp>
      <p:grpSp>
        <p:nvGrpSpPr>
          <p:cNvPr id="133" name="Group 133"/>
          <p:cNvGrpSpPr/>
          <p:nvPr/>
        </p:nvGrpSpPr>
        <p:grpSpPr>
          <a:xfrm>
            <a:off x="1125274" y="1332905"/>
            <a:ext cx="9410880" cy="4763629"/>
            <a:chOff x="-50800" y="-50800"/>
            <a:chExt cx="9410879" cy="4763627"/>
          </a:xfrm>
        </p:grpSpPr>
        <p:pic>
          <p:nvPicPr>
            <p:cNvPr id="132" name="CHARM12.png"/>
            <p:cNvPicPr/>
            <p:nvPr/>
          </p:nvPicPr>
          <p:blipFill>
            <a:blip r:embed="rId2">
              <a:extLst/>
            </a:blip>
            <a:srcRect l="27101" t="14509" r="5421" b="31423"/>
            <a:stretch>
              <a:fillRect/>
            </a:stretch>
          </p:blipFill>
          <p:spPr>
            <a:xfrm>
              <a:off x="0" y="0"/>
              <a:ext cx="9309280" cy="4662028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31" name="Immagine 130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50800" y="-50800"/>
              <a:ext cx="9410880" cy="4763628"/>
            </a:xfrm>
            <a:prstGeom prst="rect">
              <a:avLst/>
            </a:prstGeom>
            <a:effectLst/>
          </p:spPr>
        </p:pic>
      </p:grpSp>
      <p:grpSp>
        <p:nvGrpSpPr>
          <p:cNvPr id="136" name="Group 136"/>
          <p:cNvGrpSpPr/>
          <p:nvPr/>
        </p:nvGrpSpPr>
        <p:grpSpPr>
          <a:xfrm>
            <a:off x="6963491" y="5067375"/>
            <a:ext cx="6148466" cy="4415471"/>
            <a:chOff x="-4068" y="-23014"/>
            <a:chExt cx="6148465" cy="4415469"/>
          </a:xfrm>
        </p:grpSpPr>
        <p:pic>
          <p:nvPicPr>
            <p:cNvPr id="135" name="CHARM13.pn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1" y="0"/>
              <a:ext cx="5520590" cy="412519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34" name="Immagine 133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4068" y="-23014"/>
              <a:ext cx="6148465" cy="4415469"/>
            </a:xfrm>
            <a:prstGeom prst="rect">
              <a:avLst/>
            </a:prstGeom>
            <a:effectLst/>
          </p:spPr>
        </p:pic>
      </p:grpSp>
      <p:sp>
        <p:nvSpPr>
          <p:cNvPr id="137" name="Shape 137"/>
          <p:cNvSpPr/>
          <p:nvPr/>
        </p:nvSpPr>
        <p:spPr>
          <a:xfrm>
            <a:off x="2105161" y="2422602"/>
            <a:ext cx="1424286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>
                <a:solidFill>
                  <a:srgbClr val="FFFFFF"/>
                </a:solidFill>
              </a:rPr>
              <a:t>Spectrometer</a:t>
            </a:r>
          </a:p>
        </p:txBody>
      </p:sp>
      <p:sp>
        <p:nvSpPr>
          <p:cNvPr id="138" name="Shape 138"/>
          <p:cNvSpPr/>
          <p:nvPr/>
        </p:nvSpPr>
        <p:spPr>
          <a:xfrm>
            <a:off x="6030318" y="1671295"/>
            <a:ext cx="1152725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 dirty="0">
                <a:solidFill>
                  <a:srgbClr val="FFFFFF"/>
                </a:solidFill>
              </a:rPr>
              <a:t>Muon filter</a:t>
            </a:r>
          </a:p>
        </p:txBody>
      </p:sp>
      <p:sp>
        <p:nvSpPr>
          <p:cNvPr id="139" name="Shape 139"/>
          <p:cNvSpPr/>
          <p:nvPr/>
        </p:nvSpPr>
        <p:spPr>
          <a:xfrm>
            <a:off x="1455065" y="5506680"/>
            <a:ext cx="886436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2000" b="1" dirty="0">
                <a:solidFill>
                  <a:srgbClr val="FFFFFF"/>
                </a:solidFill>
              </a:rPr>
              <a:t>Target</a:t>
            </a:r>
          </a:p>
        </p:txBody>
      </p:sp>
      <p:sp>
        <p:nvSpPr>
          <p:cNvPr id="140" name="Shape 140"/>
          <p:cNvSpPr/>
          <p:nvPr/>
        </p:nvSpPr>
        <p:spPr>
          <a:xfrm flipV="1">
            <a:off x="2028179" y="4413176"/>
            <a:ext cx="129106" cy="1093503"/>
          </a:xfrm>
          <a:prstGeom prst="line">
            <a:avLst/>
          </a:prstGeom>
          <a:ln w="38100" cmpd="sng">
            <a:solidFill>
              <a:srgbClr val="FFFFFF"/>
            </a:solidFill>
            <a:miter lim="400000"/>
            <a:tailEnd type="stealth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141" name="Shape 141"/>
          <p:cNvSpPr/>
          <p:nvPr/>
        </p:nvSpPr>
        <p:spPr>
          <a:xfrm>
            <a:off x="7370943" y="6449407"/>
            <a:ext cx="720330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6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600" b="1">
                <a:solidFill>
                  <a:srgbClr val="FFFFFF"/>
                </a:solidFill>
              </a:rPr>
              <a:t>Target</a:t>
            </a:r>
          </a:p>
        </p:txBody>
      </p:sp>
      <p:cxnSp>
        <p:nvCxnSpPr>
          <p:cNvPr id="3" name="Connettore 2 2"/>
          <p:cNvCxnSpPr/>
          <p:nvPr/>
        </p:nvCxnSpPr>
        <p:spPr>
          <a:xfrm flipV="1">
            <a:off x="2850609" y="4926061"/>
            <a:ext cx="2703113" cy="291356"/>
          </a:xfrm>
          <a:prstGeom prst="straightConnector1">
            <a:avLst/>
          </a:prstGeom>
          <a:noFill/>
          <a:ln w="25400" cap="flat">
            <a:solidFill>
              <a:schemeClr val="bg1"/>
            </a:solidFill>
            <a:prstDash val="solid"/>
            <a:miter lim="400000"/>
            <a:headEnd type="arrow"/>
            <a:tailEnd type="arrow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" name="Connettore 2 5"/>
          <p:cNvCxnSpPr/>
          <p:nvPr/>
        </p:nvCxnSpPr>
        <p:spPr>
          <a:xfrm flipH="1" flipV="1">
            <a:off x="1465684" y="4750912"/>
            <a:ext cx="1140197" cy="357028"/>
          </a:xfrm>
          <a:prstGeom prst="straightConnector1">
            <a:avLst/>
          </a:prstGeom>
          <a:noFill/>
          <a:ln w="25400" cap="flat">
            <a:solidFill>
              <a:srgbClr val="FFFFFF"/>
            </a:solidFill>
            <a:prstDash val="solid"/>
            <a:miter lim="400000"/>
            <a:headEnd type="arrow"/>
            <a:tailEnd type="arrow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" name="Connettore 2 7"/>
          <p:cNvCxnSpPr/>
          <p:nvPr/>
        </p:nvCxnSpPr>
        <p:spPr>
          <a:xfrm>
            <a:off x="1465684" y="3327828"/>
            <a:ext cx="0" cy="1085350"/>
          </a:xfrm>
          <a:prstGeom prst="straightConnector1">
            <a:avLst/>
          </a:prstGeom>
          <a:noFill/>
          <a:ln w="25400" cap="flat">
            <a:solidFill>
              <a:srgbClr val="FFFFFF"/>
            </a:solidFill>
            <a:prstDash val="solid"/>
            <a:miter lim="400000"/>
            <a:headEnd type="arrow"/>
            <a:tailEnd type="arrow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CasellaDiTesto 8"/>
          <p:cNvSpPr txBox="1"/>
          <p:nvPr/>
        </p:nvSpPr>
        <p:spPr>
          <a:xfrm>
            <a:off x="3920360" y="5094936"/>
            <a:ext cx="62697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32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imes New Roman"/>
                <a:ea typeface="+mn-ea"/>
                <a:cs typeface="Times New Roman"/>
                <a:sym typeface="Helvetica Light"/>
              </a:rPr>
              <a:t>1m</a:t>
            </a:r>
            <a:endParaRPr kumimoji="0" lang="it-IT" sz="32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/>
              <a:ea typeface="+mn-ea"/>
              <a:cs typeface="Times New Roman"/>
              <a:sym typeface="Helvetica Light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101120" y="3561498"/>
            <a:ext cx="1037343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3200" dirty="0" smtClean="0">
                <a:solidFill>
                  <a:schemeClr val="tx1"/>
                </a:solidFill>
                <a:latin typeface="Times New Roman"/>
                <a:cs typeface="Times New Roman"/>
              </a:rPr>
              <a:t>0.5 </a:t>
            </a:r>
            <a:r>
              <a:rPr kumimoji="0" lang="it-IT" sz="3200" b="0" i="0" u="none" strike="noStrike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Times New Roman"/>
                <a:ea typeface="+mn-ea"/>
                <a:cs typeface="Times New Roman"/>
                <a:sym typeface="Helvetica Light"/>
              </a:rPr>
              <a:t>m</a:t>
            </a:r>
            <a:endParaRPr kumimoji="0" lang="it-IT" sz="32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Times New Roman"/>
              <a:ea typeface="+mn-ea"/>
              <a:cs typeface="Times New Roman"/>
              <a:sym typeface="Helvetica Light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1401204" y="4699986"/>
            <a:ext cx="626975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32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imes New Roman"/>
                <a:ea typeface="+mn-ea"/>
                <a:cs typeface="Times New Roman"/>
                <a:sym typeface="Helvetica Light"/>
              </a:rPr>
              <a:t>1m</a:t>
            </a:r>
            <a:endParaRPr kumimoji="0" lang="it-IT" sz="32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/>
              <a:ea typeface="+mn-ea"/>
              <a:cs typeface="Times New Roman"/>
              <a:sym typeface="Helvetica Light"/>
            </a:endParaRPr>
          </a:p>
        </p:txBody>
      </p:sp>
      <p:cxnSp>
        <p:nvCxnSpPr>
          <p:cNvPr id="24" name="Connettore 2 23"/>
          <p:cNvCxnSpPr>
            <a:endCxn id="134" idx="0"/>
          </p:cNvCxnSpPr>
          <p:nvPr/>
        </p:nvCxnSpPr>
        <p:spPr>
          <a:xfrm flipV="1">
            <a:off x="5364146" y="5067375"/>
            <a:ext cx="4673578" cy="499488"/>
          </a:xfrm>
          <a:prstGeom prst="straightConnector1">
            <a:avLst/>
          </a:prstGeom>
          <a:noFill/>
          <a:ln w="25400" cap="flat">
            <a:solidFill>
              <a:schemeClr val="bg1"/>
            </a:solidFill>
            <a:prstDash val="solid"/>
            <a:miter lim="400000"/>
            <a:headEnd type="arrow"/>
            <a:tailEnd type="arrow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CasellaDiTesto 25"/>
          <p:cNvSpPr txBox="1"/>
          <p:nvPr/>
        </p:nvSpPr>
        <p:spPr>
          <a:xfrm>
            <a:off x="6232560" y="5378700"/>
            <a:ext cx="1037343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32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Times New Roman"/>
                <a:ea typeface="+mn-ea"/>
                <a:cs typeface="Times New Roman"/>
                <a:sym typeface="Helvetica Light"/>
              </a:rPr>
              <a:t>1.7 m</a:t>
            </a:r>
            <a:endParaRPr kumimoji="0" lang="it-IT" sz="32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Times New Roman"/>
              <a:ea typeface="+mn-ea"/>
              <a:cs typeface="Times New Roman"/>
              <a:sym typeface="Helvetica Light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/>
        </p:nvSpPr>
        <p:spPr>
          <a:xfrm>
            <a:off x="393698" y="-1164616"/>
            <a:ext cx="12217404" cy="21465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defRPr sz="6900" b="1" cap="small" spc="216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6900" b="0" cap="small" spc="216" dirty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Analysis Chain</a:t>
            </a:r>
          </a:p>
        </p:txBody>
      </p:sp>
      <p:grpSp>
        <p:nvGrpSpPr>
          <p:cNvPr id="168" name="Group 168"/>
          <p:cNvGrpSpPr/>
          <p:nvPr/>
        </p:nvGrpSpPr>
        <p:grpSpPr>
          <a:xfrm>
            <a:off x="634015" y="2007267"/>
            <a:ext cx="4111613" cy="4478886"/>
            <a:chOff x="-143685" y="0"/>
            <a:chExt cx="4111611" cy="4478884"/>
          </a:xfrm>
        </p:grpSpPr>
        <p:sp>
          <p:nvSpPr>
            <p:cNvPr id="167" name="Shape 167"/>
            <p:cNvSpPr/>
            <p:nvPr/>
          </p:nvSpPr>
          <p:spPr>
            <a:xfrm>
              <a:off x="0" y="0"/>
              <a:ext cx="3967926" cy="4322083"/>
            </a:xfrm>
            <a:prstGeom prst="roundRect">
              <a:avLst>
                <a:gd name="adj" fmla="val 10126"/>
              </a:avLst>
            </a:prstGeom>
            <a:solidFill>
              <a:srgbClr val="FFFFFF">
                <a:alpha val="66000"/>
              </a:srgbClr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defTabSz="914400">
                <a:lnSpc>
                  <a:spcPct val="90000"/>
                </a:lnSpc>
                <a:spcBef>
                  <a:spcPts val="400"/>
                </a:spcBef>
                <a:buClr>
                  <a:srgbClr val="008500"/>
                </a:buClr>
                <a:defRPr sz="1800"/>
              </a:pPr>
              <a:r>
                <a:rPr sz="2700" dirty="0">
                  <a:solidFill>
                    <a:srgbClr val="002452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Charmed hadron production in p-Mo collisions </a:t>
              </a:r>
            </a:p>
            <a:p>
              <a:pPr lvl="0" defTabSz="914400">
                <a:lnSpc>
                  <a:spcPct val="90000"/>
                </a:lnSpc>
                <a:spcBef>
                  <a:spcPts val="400"/>
                </a:spcBef>
                <a:buClr>
                  <a:srgbClr val="008500"/>
                </a:buClr>
                <a:defRPr sz="1800"/>
              </a:pPr>
              <a:r>
                <a:rPr sz="2700" dirty="0">
                  <a:solidFill>
                    <a:srgbClr val="002452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+ Cascade production</a:t>
              </a:r>
            </a:p>
            <a:p>
              <a:pPr lvl="0" indent="127000" algn="l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1800"/>
              </a:pPr>
              <a:endParaRPr sz="2700" dirty="0">
                <a:solidFill>
                  <a:srgbClr val="002452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endParaRPr>
            </a:p>
            <a:p>
              <a:pPr lvl="0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1800"/>
              </a:pPr>
              <a:r>
                <a:rPr sz="2700" b="1" dirty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PYTHIA 6</a:t>
              </a:r>
            </a:p>
            <a:p>
              <a:pPr lvl="0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1800"/>
              </a:pPr>
              <a:r>
                <a:rPr lang="en-US" sz="2700" i="1" dirty="0" smtClean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Thomas</a:t>
              </a:r>
              <a:endParaRPr sz="2700" i="1" dirty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endParaRPr>
            </a:p>
          </p:txBody>
        </p:sp>
        <p:pic>
          <p:nvPicPr>
            <p:cNvPr id="166" name="Immagine 165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-143685" y="13116"/>
              <a:ext cx="4111611" cy="4465768"/>
            </a:xfrm>
            <a:prstGeom prst="rect">
              <a:avLst/>
            </a:prstGeom>
            <a:effectLst/>
          </p:spPr>
        </p:pic>
      </p:grpSp>
      <p:grpSp>
        <p:nvGrpSpPr>
          <p:cNvPr id="171" name="Group 171"/>
          <p:cNvGrpSpPr/>
          <p:nvPr/>
        </p:nvGrpSpPr>
        <p:grpSpPr>
          <a:xfrm>
            <a:off x="5212759" y="5038805"/>
            <a:ext cx="3741316" cy="3969382"/>
            <a:chOff x="-206944" y="0"/>
            <a:chExt cx="3554808" cy="3969381"/>
          </a:xfrm>
        </p:grpSpPr>
        <p:sp>
          <p:nvSpPr>
            <p:cNvPr id="170" name="Shape 170"/>
            <p:cNvSpPr/>
            <p:nvPr/>
          </p:nvSpPr>
          <p:spPr>
            <a:xfrm>
              <a:off x="0" y="0"/>
              <a:ext cx="3347864" cy="3676921"/>
            </a:xfrm>
            <a:prstGeom prst="roundRect">
              <a:avLst>
                <a:gd name="adj" fmla="val 12903"/>
              </a:avLst>
            </a:prstGeom>
            <a:solidFill>
              <a:srgbClr val="FFFFFF">
                <a:alpha val="66000"/>
              </a:srgbClr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914400">
                <a:spcBef>
                  <a:spcPts val="400"/>
                </a:spcBef>
                <a:buClr>
                  <a:srgbClr val="008500"/>
                </a:buClr>
                <a:defRPr sz="1800"/>
              </a:pPr>
              <a:r>
                <a:rPr sz="2700" dirty="0">
                  <a:solidFill>
                    <a:srgbClr val="002452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Charmed hadron decay</a:t>
              </a:r>
            </a:p>
            <a:p>
              <a:pPr lvl="0" algn="l" defTabSz="914400">
                <a:spcBef>
                  <a:spcPts val="400"/>
                </a:spcBef>
                <a:defRPr sz="1800"/>
              </a:pPr>
              <a:endParaRPr sz="2700" dirty="0">
                <a:solidFill>
                  <a:srgbClr val="002452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endParaRPr>
            </a:p>
            <a:p>
              <a:pPr lvl="0" defTabSz="914400">
                <a:spcBef>
                  <a:spcPts val="400"/>
                </a:spcBef>
                <a:defRPr sz="1800"/>
              </a:pPr>
              <a:r>
                <a:rPr sz="2700" b="1" dirty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PYTHIA 8</a:t>
              </a:r>
            </a:p>
            <a:p>
              <a:pPr lvl="0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1800"/>
              </a:pPr>
              <a:r>
                <a:rPr sz="2700" i="1" dirty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(standard libraries</a:t>
              </a:r>
              <a:r>
                <a:rPr sz="2700" i="1" dirty="0" smtClean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)</a:t>
              </a:r>
              <a:endParaRPr lang="en-US" sz="2700" i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endParaRPr>
            </a:p>
            <a:p>
              <a:pPr lvl="0" defTabSz="914400">
                <a:spcBef>
                  <a:spcPts val="400"/>
                </a:spcBef>
                <a:buClr>
                  <a:srgbClr val="008500"/>
                </a:buClr>
                <a:buFont typeface="Wingdings 3"/>
                <a:defRPr sz="1800"/>
              </a:pPr>
              <a:r>
                <a:rPr lang="en-US" sz="2700" i="1" dirty="0" smtClean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A. Di </a:t>
              </a:r>
              <a:r>
                <a:rPr lang="en-US" sz="2700" i="1" dirty="0" err="1" smtClean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Crescenzo</a:t>
              </a:r>
              <a:endParaRPr sz="2700" i="1" dirty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endParaRPr>
            </a:p>
          </p:txBody>
        </p:sp>
        <p:pic>
          <p:nvPicPr>
            <p:cNvPr id="169" name="Immagine 168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206944" y="148775"/>
              <a:ext cx="3491549" cy="3820606"/>
            </a:xfrm>
            <a:prstGeom prst="rect">
              <a:avLst/>
            </a:prstGeom>
            <a:effectLst/>
          </p:spPr>
        </p:pic>
      </p:grpSp>
      <p:grpSp>
        <p:nvGrpSpPr>
          <p:cNvPr id="174" name="Group 174"/>
          <p:cNvGrpSpPr/>
          <p:nvPr/>
        </p:nvGrpSpPr>
        <p:grpSpPr>
          <a:xfrm>
            <a:off x="9345731" y="1507822"/>
            <a:ext cx="3257752" cy="3704015"/>
            <a:chOff x="-2641151" y="-71843"/>
            <a:chExt cx="3257750" cy="3704014"/>
          </a:xfrm>
        </p:grpSpPr>
        <p:sp>
          <p:nvSpPr>
            <p:cNvPr id="173" name="Shape 173"/>
            <p:cNvSpPr/>
            <p:nvPr/>
          </p:nvSpPr>
          <p:spPr>
            <a:xfrm>
              <a:off x="-2641151" y="-71843"/>
              <a:ext cx="3114065" cy="3536072"/>
            </a:xfrm>
            <a:prstGeom prst="roundRect">
              <a:avLst>
                <a:gd name="adj" fmla="val 12903"/>
              </a:avLst>
            </a:prstGeom>
            <a:solidFill>
              <a:srgbClr val="FFFFFF">
                <a:alpha val="66000"/>
              </a:srgbClr>
            </a:solidFill>
            <a:ln>
              <a:noFill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defTabSz="914400">
                <a:spcBef>
                  <a:spcPts val="400"/>
                </a:spcBef>
                <a:buClr>
                  <a:srgbClr val="008500"/>
                </a:buClr>
                <a:defRPr sz="1800"/>
              </a:pPr>
              <a:r>
                <a:rPr sz="2700" dirty="0">
                  <a:solidFill>
                    <a:srgbClr val="002452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Particle propagation   &amp; detector response</a:t>
              </a:r>
            </a:p>
            <a:p>
              <a:pPr defTabSz="914400">
                <a:spcBef>
                  <a:spcPts val="400"/>
                </a:spcBef>
                <a:defRPr sz="1800"/>
              </a:pPr>
              <a:endParaRPr sz="2700" dirty="0">
                <a:solidFill>
                  <a:srgbClr val="002452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endParaRPr>
            </a:p>
            <a:p>
              <a:pPr defTabSz="914400">
                <a:spcBef>
                  <a:spcPts val="400"/>
                </a:spcBef>
                <a:defRPr sz="1800"/>
              </a:pPr>
              <a:r>
                <a:rPr sz="2700" b="1" dirty="0" smtClean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GEANT4</a:t>
              </a:r>
              <a:endParaRPr lang="en-US" sz="2700" b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endParaRPr>
            </a:p>
            <a:p>
              <a:pPr defTabSz="914400">
                <a:spcBef>
                  <a:spcPts val="400"/>
                </a:spcBef>
                <a:defRPr sz="1800"/>
              </a:pPr>
              <a:r>
                <a:rPr lang="en-US" sz="2700" i="1" dirty="0" smtClean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A. Di </a:t>
              </a:r>
              <a:r>
                <a:rPr lang="en-US" sz="2700" i="1" dirty="0" err="1" smtClean="0">
                  <a:solidFill>
                    <a:srgbClr val="861001"/>
                  </a:solidFill>
                  <a:uFill>
                    <a:solidFill/>
                  </a:uFill>
                  <a:latin typeface="Times New Roman"/>
                  <a:ea typeface="Times New Roman"/>
                  <a:cs typeface="Times New Roman"/>
                  <a:sym typeface="Palatino"/>
                </a:rPr>
                <a:t>Crescenzo</a:t>
              </a:r>
              <a:endParaRPr sz="2700" i="1" dirty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endParaRPr>
            </a:p>
          </p:txBody>
        </p:sp>
        <p:pic>
          <p:nvPicPr>
            <p:cNvPr id="172" name="Immagine 171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-2641151" y="-47586"/>
              <a:ext cx="3257750" cy="3679757"/>
            </a:xfrm>
            <a:prstGeom prst="rect">
              <a:avLst/>
            </a:prstGeom>
            <a:effectLst/>
          </p:spPr>
        </p:pic>
      </p:grpSp>
      <p:pic>
        <p:nvPicPr>
          <p:cNvPr id="177" name="Immagine 176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724617" y="3139956"/>
            <a:ext cx="1918341" cy="1919813"/>
          </a:xfrm>
          <a:prstGeom prst="rect">
            <a:avLst/>
          </a:prstGeom>
        </p:spPr>
      </p:pic>
      <p:pic>
        <p:nvPicPr>
          <p:cNvPr id="179" name="Immagine 178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887497" y="5099807"/>
            <a:ext cx="2488190" cy="1941155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/>
          <p:nvPr/>
        </p:nvSpPr>
        <p:spPr>
          <a:xfrm>
            <a:off x="-281881" y="-1170019"/>
            <a:ext cx="13629583" cy="21465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lnSpc>
                <a:spcPct val="80000"/>
              </a:lnSpc>
              <a:defRPr sz="6400" b="1" cap="small" spc="73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6400" b="0" cap="small" spc="73" dirty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Charmed Hadron Production</a:t>
            </a:r>
          </a:p>
        </p:txBody>
      </p:sp>
      <p:grpSp>
        <p:nvGrpSpPr>
          <p:cNvPr id="185" name="Group 185"/>
          <p:cNvGrpSpPr/>
          <p:nvPr/>
        </p:nvGrpSpPr>
        <p:grpSpPr>
          <a:xfrm>
            <a:off x="6409695" y="4021251"/>
            <a:ext cx="6212625" cy="5002677"/>
            <a:chOff x="-139699" y="-139700"/>
            <a:chExt cx="6212623" cy="5002676"/>
          </a:xfrm>
        </p:grpSpPr>
        <p:pic>
          <p:nvPicPr>
            <p:cNvPr id="184" name="Schermata 2016-02-10 alle 12.06.21.png"/>
            <p:cNvPicPr/>
            <p:nvPr/>
          </p:nvPicPr>
          <p:blipFill>
            <a:blip r:embed="rId2">
              <a:extLst/>
            </a:blip>
            <a:srcRect l="176" r="176"/>
            <a:stretch>
              <a:fillRect/>
            </a:stretch>
          </p:blipFill>
          <p:spPr>
            <a:xfrm>
              <a:off x="0" y="0"/>
              <a:ext cx="5933224" cy="4723277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83" name="Immagine 182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-139700" y="-139700"/>
              <a:ext cx="6212624" cy="5002677"/>
            </a:xfrm>
            <a:prstGeom prst="rect">
              <a:avLst/>
            </a:prstGeom>
            <a:effectLst/>
          </p:spPr>
        </p:pic>
      </p:grpSp>
      <p:sp>
        <p:nvSpPr>
          <p:cNvPr id="189" name="Shape 189"/>
          <p:cNvSpPr/>
          <p:nvPr/>
        </p:nvSpPr>
        <p:spPr>
          <a:xfrm>
            <a:off x="6255928" y="1434317"/>
            <a:ext cx="6539460" cy="964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698668" indent="-228600" algn="l" defTabSz="914400">
              <a:spcBef>
                <a:spcPts val="400"/>
              </a:spcBef>
              <a:buClr>
                <a:srgbClr val="008500"/>
              </a:buClr>
              <a:buSzPct val="100000"/>
              <a:buFont typeface="Wingdings 3"/>
              <a:buChar char="‣"/>
              <a:defRPr sz="2800"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uFillTx/>
              </a:defRPr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Charm production vertex uniformly distributed in (x,y) plane  </a:t>
            </a:r>
          </a:p>
        </p:txBody>
      </p:sp>
      <p:sp>
        <p:nvSpPr>
          <p:cNvPr id="190" name="Shape 190"/>
          <p:cNvSpPr/>
          <p:nvPr/>
        </p:nvSpPr>
        <p:spPr>
          <a:xfrm>
            <a:off x="-177407" y="7217545"/>
            <a:ext cx="6848466" cy="964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698668" lvl="0" indent="-228600" algn="l" defTabSz="914400">
              <a:spcBef>
                <a:spcPts val="400"/>
              </a:spcBef>
              <a:buClr>
                <a:srgbClr val="008500"/>
              </a:buClr>
              <a:buSzPct val="100000"/>
              <a:buFont typeface="Wingdings 3"/>
              <a:buChar char="‣"/>
              <a:defRPr sz="1800"/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Charm production along the beam axis </a:t>
            </a:r>
            <a:r>
              <a:rPr lang="en-US"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exponential, </a:t>
            </a:r>
            <a:r>
              <a:rPr sz="2800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λ</a:t>
            </a:r>
            <a:r>
              <a:rPr sz="2800" dirty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  <a:sym typeface="Palatino"/>
              </a:rPr>
              <a:t>=1/0.006076 ~ 160 mm</a:t>
            </a:r>
          </a:p>
        </p:txBody>
      </p:sp>
      <p:sp>
        <p:nvSpPr>
          <p:cNvPr id="191" name="Shape 191"/>
          <p:cNvSpPr/>
          <p:nvPr/>
        </p:nvSpPr>
        <p:spPr>
          <a:xfrm flipH="1">
            <a:off x="6661321" y="7131552"/>
            <a:ext cx="995703" cy="5155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458" y="15870"/>
                </a:moveTo>
                <a:lnTo>
                  <a:pt x="11458" y="21600"/>
                </a:lnTo>
                <a:lnTo>
                  <a:pt x="0" y="10800"/>
                </a:lnTo>
                <a:lnTo>
                  <a:pt x="11458" y="0"/>
                </a:lnTo>
                <a:lnTo>
                  <a:pt x="11458" y="5730"/>
                </a:lnTo>
                <a:lnTo>
                  <a:pt x="21600" y="5730"/>
                </a:lnTo>
                <a:lnTo>
                  <a:pt x="21600" y="15870"/>
                </a:lnTo>
                <a:close/>
              </a:path>
            </a:pathLst>
          </a:custGeom>
          <a:blipFill>
            <a:blip r:embed="rId4"/>
          </a:blip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2" name="Shape 192"/>
          <p:cNvSpPr/>
          <p:nvPr/>
        </p:nvSpPr>
        <p:spPr>
          <a:xfrm>
            <a:off x="6415249" y="6107619"/>
            <a:ext cx="1411648" cy="8443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lvl="0">
              <a:defRPr sz="1800"/>
            </a:pPr>
            <a:r>
              <a:rPr>
                <a:solidFill>
                  <a:srgbClr val="9D2D12"/>
                </a:solidFill>
              </a:rPr>
              <a:t>p</a:t>
            </a:r>
          </a:p>
          <a:p>
            <a:pPr lvl="0">
              <a:defRPr sz="1800"/>
            </a:pPr>
            <a:r>
              <a:rPr>
                <a:solidFill>
                  <a:srgbClr val="9D2D12"/>
                </a:solidFill>
              </a:rPr>
              <a:t>(400 GeV)</a:t>
            </a:r>
          </a:p>
        </p:txBody>
      </p:sp>
      <p:sp>
        <p:nvSpPr>
          <p:cNvPr id="16" name="Shape 202"/>
          <p:cNvSpPr/>
          <p:nvPr/>
        </p:nvSpPr>
        <p:spPr>
          <a:xfrm>
            <a:off x="324657" y="5730551"/>
            <a:ext cx="4220532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54000" indent="-254000" algn="l" defTabSz="914400">
              <a:buClr>
                <a:srgbClr val="008500"/>
              </a:buClr>
              <a:buSzPct val="100000"/>
              <a:buFont typeface="Wingdings 3"/>
              <a:buChar char="‣"/>
              <a:defRPr sz="2800"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uFillTx/>
              </a:defRPr>
            </a:pP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Charmed </a:t>
            </a:r>
            <a:r>
              <a:rPr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hadrons</a:t>
            </a:r>
            <a:endParaRPr sz="2800" dirty="0">
              <a:uFill>
                <a:solidFill/>
              </a:uFill>
              <a:latin typeface="Times New Roman"/>
              <a:ea typeface="Times New Roman"/>
              <a:cs typeface="Times New Roman"/>
            </a:endParaRPr>
          </a:p>
        </p:txBody>
      </p:sp>
      <p:pic>
        <p:nvPicPr>
          <p:cNvPr id="2" name="Immagine 1" descr="charm_spe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38" y="1210432"/>
            <a:ext cx="5157124" cy="4520119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momentum_char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1476" y="1204738"/>
            <a:ext cx="5244830" cy="4121541"/>
          </a:xfrm>
          <a:prstGeom prst="rect">
            <a:avLst/>
          </a:prstGeom>
        </p:spPr>
      </p:pic>
      <p:pic>
        <p:nvPicPr>
          <p:cNvPr id="3" name="Immagine 2" descr="fligh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2926" y="1358729"/>
            <a:ext cx="4795231" cy="3851779"/>
          </a:xfrm>
          <a:prstGeom prst="rect">
            <a:avLst/>
          </a:prstGeom>
        </p:spPr>
      </p:pic>
      <p:pic>
        <p:nvPicPr>
          <p:cNvPr id="29" name="Immagin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2642" y="5516395"/>
            <a:ext cx="4911111" cy="4196585"/>
          </a:xfrm>
          <a:prstGeom prst="rect">
            <a:avLst/>
          </a:prstGeom>
        </p:spPr>
      </p:pic>
      <p:sp>
        <p:nvSpPr>
          <p:cNvPr id="200" name="Shape 200"/>
          <p:cNvSpPr/>
          <p:nvPr/>
        </p:nvSpPr>
        <p:spPr>
          <a:xfrm>
            <a:off x="-281881" y="-1301383"/>
            <a:ext cx="13629583" cy="21465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/>
          </a:bodyPr>
          <a:lstStyle>
            <a:lvl1pPr>
              <a:lnSpc>
                <a:spcPct val="80000"/>
              </a:lnSpc>
              <a:defRPr sz="6400" b="1" cap="small" spc="73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 cap="none" spc="0">
                <a:solidFill>
                  <a:srgbClr val="000000"/>
                </a:solidFill>
                <a:effectLst/>
              </a:defRPr>
            </a:pPr>
            <a:r>
              <a:rPr sz="4800" b="0" cap="small" spc="73" dirty="0" smtClean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Charm</a:t>
            </a:r>
            <a:r>
              <a:rPr lang="en-US" sz="4800" b="0" cap="small" spc="73" dirty="0" smtClean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</a:t>
            </a:r>
            <a:r>
              <a:rPr sz="4800" b="0" cap="small" spc="73" dirty="0" smtClean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Production</a:t>
            </a:r>
            <a:r>
              <a:rPr lang="en-US" sz="4800" b="0" cap="small" spc="73" dirty="0" smtClean="0">
                <a:solidFill>
                  <a:srgbClr val="BB3714"/>
                </a:solidFill>
                <a:effectLst>
                  <a:outerShdw blurRad="25400" dist="25400" dir="5520000" rotWithShape="0">
                    <a:srgbClr val="FFFFFF">
                      <a:alpha val="72000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 And Decay</a:t>
            </a:r>
            <a:endParaRPr sz="4800" b="0" cap="small" spc="73" dirty="0">
              <a:solidFill>
                <a:srgbClr val="BB3714"/>
              </a:solidFill>
              <a:effectLst>
                <a:outerShdw blurRad="25400" dist="25400" dir="5520000" rotWithShape="0">
                  <a:srgbClr val="FFFFFF">
                    <a:alpha val="72000"/>
                  </a:srgbClr>
                </a:outerShdw>
              </a:effectLst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01" name="Shape 201"/>
          <p:cNvSpPr/>
          <p:nvPr/>
        </p:nvSpPr>
        <p:spPr>
          <a:xfrm>
            <a:off x="8402610" y="1234206"/>
            <a:ext cx="2064735" cy="533479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54000" indent="-254000" algn="l" defTabSz="914400">
              <a:buClr>
                <a:srgbClr val="008500"/>
              </a:buClr>
              <a:buSzPct val="100000"/>
              <a:buFont typeface="Wingdings 3"/>
              <a:buChar char="‣"/>
              <a:defRPr sz="2800"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uFillTx/>
              </a:defRPr>
            </a:pPr>
            <a:r>
              <a:rPr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momentum</a:t>
            </a:r>
            <a:endParaRPr sz="2800" dirty="0">
              <a:uFill>
                <a:solidFill/>
              </a:uFill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206" name="Shape 206"/>
          <p:cNvSpPr/>
          <p:nvPr/>
        </p:nvSpPr>
        <p:spPr>
          <a:xfrm>
            <a:off x="1160903" y="1151309"/>
            <a:ext cx="2338111" cy="533479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54000" indent="-254000" algn="l" defTabSz="914400">
              <a:buClr>
                <a:srgbClr val="008500"/>
              </a:buClr>
              <a:buSzPct val="100000"/>
              <a:buFont typeface="Wingdings 3"/>
              <a:buChar char="‣"/>
              <a:defRPr sz="2800"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uFillTx/>
              </a:defRPr>
            </a:pPr>
            <a:r>
              <a:rPr lang="en-US"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Fl</a:t>
            </a:r>
            <a:r>
              <a:rPr sz="28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ight </a:t>
            </a:r>
            <a:r>
              <a:rPr sz="2800" dirty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length</a:t>
            </a:r>
          </a:p>
        </p:txBody>
      </p:sp>
      <p:sp>
        <p:nvSpPr>
          <p:cNvPr id="208" name="Shape 208"/>
          <p:cNvSpPr/>
          <p:nvPr/>
        </p:nvSpPr>
        <p:spPr>
          <a:xfrm>
            <a:off x="9682337" y="2619776"/>
            <a:ext cx="2483728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914400">
              <a:spcBef>
                <a:spcPts val="400"/>
              </a:spcBef>
              <a:buClr>
                <a:srgbClr val="008500"/>
              </a:buClr>
              <a:buFont typeface="Wingdings 3"/>
              <a:defRPr sz="2800" b="1">
                <a:solidFill>
                  <a:srgbClr val="861001"/>
                </a:solidFill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800" b="1" dirty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&lt;p&gt; ~ </a:t>
            </a:r>
            <a:r>
              <a:rPr sz="2800" b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3</a:t>
            </a:r>
            <a:r>
              <a:rPr lang="en-US" sz="2800" b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5</a:t>
            </a:r>
            <a:r>
              <a:rPr sz="2800" b="1" dirty="0" smtClean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 </a:t>
            </a:r>
            <a:r>
              <a:rPr sz="2800" b="1" dirty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GeV/c</a:t>
            </a:r>
          </a:p>
        </p:txBody>
      </p:sp>
      <p:sp>
        <p:nvSpPr>
          <p:cNvPr id="20" name="Shape 211"/>
          <p:cNvSpPr/>
          <p:nvPr/>
        </p:nvSpPr>
        <p:spPr>
          <a:xfrm>
            <a:off x="3082582" y="6985397"/>
            <a:ext cx="3114612" cy="9028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marL="254000" indent="-254000" algn="l" defTabSz="914400">
              <a:buClr>
                <a:srgbClr val="008500"/>
              </a:buClr>
              <a:buSzPct val="100000"/>
              <a:buFont typeface="Wingdings 3"/>
              <a:buChar char="‣"/>
              <a:defRPr sz="2600"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uFillTx/>
              </a:defRPr>
            </a:pPr>
            <a:r>
              <a:rPr sz="2600" dirty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Number of charged </a:t>
            </a:r>
            <a:r>
              <a:rPr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decay </a:t>
            </a:r>
            <a:r>
              <a:rPr sz="2600" dirty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daughters </a:t>
            </a:r>
          </a:p>
        </p:txBody>
      </p:sp>
      <p:grpSp>
        <p:nvGrpSpPr>
          <p:cNvPr id="21" name="Group 218"/>
          <p:cNvGrpSpPr/>
          <p:nvPr/>
        </p:nvGrpSpPr>
        <p:grpSpPr>
          <a:xfrm>
            <a:off x="7134487" y="5654690"/>
            <a:ext cx="4878275" cy="4058291"/>
            <a:chOff x="-139699" y="-139699"/>
            <a:chExt cx="5773317" cy="5304192"/>
          </a:xfrm>
        </p:grpSpPr>
        <p:pic>
          <p:nvPicPr>
            <p:cNvPr id="22" name="Schermata 2016-02-10 alle 19.25.36.png"/>
            <p:cNvPicPr/>
            <p:nvPr/>
          </p:nvPicPr>
          <p:blipFill>
            <a:blip r:embed="rId5">
              <a:extLst/>
            </a:blip>
            <a:srcRect l="1940" r="588"/>
            <a:stretch>
              <a:fillRect/>
            </a:stretch>
          </p:blipFill>
          <p:spPr>
            <a:xfrm>
              <a:off x="-1" y="0"/>
              <a:ext cx="5493919" cy="5024793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23" name="Immagine 22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-139700" y="-139700"/>
              <a:ext cx="5773318" cy="5304193"/>
            </a:xfrm>
            <a:prstGeom prst="rect">
              <a:avLst/>
            </a:prstGeom>
            <a:effectLst/>
          </p:spPr>
        </p:pic>
      </p:grpSp>
      <p:sp>
        <p:nvSpPr>
          <p:cNvPr id="24" name="Shape 219"/>
          <p:cNvSpPr/>
          <p:nvPr/>
        </p:nvSpPr>
        <p:spPr>
          <a:xfrm>
            <a:off x="8839476" y="6735998"/>
            <a:ext cx="2304192" cy="5334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914400">
              <a:spcBef>
                <a:spcPts val="400"/>
              </a:spcBef>
              <a:buClr>
                <a:srgbClr val="008500"/>
              </a:buClr>
              <a:buFont typeface="Wingdings 3"/>
              <a:defRPr sz="2800" b="1">
                <a:solidFill>
                  <a:srgbClr val="861001"/>
                </a:solidFill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sz="2800" b="1" dirty="0">
                <a:solidFill>
                  <a:srgbClr val="861001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&lt;p&gt; ~ 9 GeV/c</a:t>
            </a:r>
          </a:p>
        </p:txBody>
      </p:sp>
      <p:sp>
        <p:nvSpPr>
          <p:cNvPr id="25" name="Shape 215"/>
          <p:cNvSpPr/>
          <p:nvPr/>
        </p:nvSpPr>
        <p:spPr>
          <a:xfrm>
            <a:off x="7044146" y="5396839"/>
            <a:ext cx="5414022" cy="502702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54000" indent="-254000" algn="l" defTabSz="914400">
              <a:buClr>
                <a:srgbClr val="008500"/>
              </a:buClr>
              <a:buSzPct val="100000"/>
              <a:buFont typeface="Wingdings 3"/>
              <a:buChar char="‣"/>
              <a:defRPr sz="2600">
                <a:uFill>
                  <a:solidFill/>
                </a:uFill>
                <a:latin typeface="Palatino"/>
                <a:ea typeface="Palatino"/>
                <a:cs typeface="Palatino"/>
                <a:sym typeface="Palatino"/>
              </a:defRPr>
            </a:lvl1pPr>
          </a:lstStyle>
          <a:p>
            <a:pPr lvl="0">
              <a:defRPr sz="1800">
                <a:uFillTx/>
              </a:defRPr>
            </a:pPr>
            <a:r>
              <a:rPr lang="en-US"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Da</a:t>
            </a:r>
            <a:r>
              <a:rPr sz="2600" dirty="0" smtClean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ughters </a:t>
            </a:r>
            <a:r>
              <a:rPr sz="2600" dirty="0"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momentum</a:t>
            </a:r>
          </a:p>
        </p:txBody>
      </p:sp>
      <p:sp>
        <p:nvSpPr>
          <p:cNvPr id="2" name="Rettangolo 1"/>
          <p:cNvSpPr/>
          <p:nvPr/>
        </p:nvSpPr>
        <p:spPr>
          <a:xfrm>
            <a:off x="3139942" y="5130014"/>
            <a:ext cx="67249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 sz="1800" b="0">
                <a:solidFill>
                  <a:srgbClr val="000000"/>
                </a:solidFill>
                <a:uFillTx/>
              </a:defRPr>
            </a:pPr>
            <a:r>
              <a:rPr lang="en-GB" sz="2400" dirty="0" smtClean="0">
                <a:solidFill>
                  <a:srgbClr val="0B5D18"/>
                </a:solidFill>
                <a:uFill>
                  <a:solidFill/>
                </a:uFill>
                <a:latin typeface="Times New Roman"/>
                <a:ea typeface="Times New Roman"/>
                <a:cs typeface="Times New Roman"/>
              </a:rPr>
              <a:t>~85% of charmed hadrons decaying within the target</a:t>
            </a:r>
            <a:endParaRPr lang="en-GB" sz="2400" dirty="0">
              <a:solidFill>
                <a:srgbClr val="0B5D18"/>
              </a:solidFill>
              <a:uFill>
                <a:solidFill/>
              </a:uFill>
              <a:latin typeface="Times New Roman"/>
              <a:ea typeface="Times New Roman"/>
              <a:cs typeface="Times New Roman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1046</Words>
  <Application>Microsoft Macintosh PowerPoint</Application>
  <PresentationFormat>Personalizzato</PresentationFormat>
  <Paragraphs>220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19" baseType="lpstr">
      <vt:lpstr>White</vt:lpstr>
      <vt:lpstr>Charmed Hadron Production Measurement</vt:lpstr>
      <vt:lpstr>Presentazione di PowerPoint</vt:lpstr>
      <vt:lpstr>Presentazione di PowerPoint</vt:lpstr>
      <vt:lpstr>Branching ratio Ds  tau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Charmed Hadron Production Measurement</dc:title>
  <cp:lastModifiedBy>Giovanni De Lellis</cp:lastModifiedBy>
  <cp:revision>55</cp:revision>
  <dcterms:modified xsi:type="dcterms:W3CDTF">2016-02-12T00:14:01Z</dcterms:modified>
</cp:coreProperties>
</file>