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9" r:id="rId3"/>
    <p:sldId id="267" r:id="rId4"/>
    <p:sldId id="268" r:id="rId5"/>
    <p:sldId id="270" r:id="rId6"/>
    <p:sldId id="262" r:id="rId7"/>
    <p:sldId id="271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94" d="100"/>
          <a:sy n="94" d="100"/>
        </p:scale>
        <p:origin x="-2496" y="-10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HL-LHC IT String Test</a:t>
            </a:r>
            <a:br>
              <a:rPr lang="en-GB" dirty="0" smtClean="0"/>
            </a:b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GB" dirty="0" smtClean="0"/>
              <a:t>MPE brainstorming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D. Wollmann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Cern</a:t>
            </a:r>
            <a:r>
              <a:rPr lang="en-GB" dirty="0" smtClean="0"/>
              <a:t>, MPE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 of HL-LHC string test</a:t>
            </a:r>
          </a:p>
          <a:p>
            <a:r>
              <a:rPr lang="en-US" dirty="0" smtClean="0"/>
              <a:t>Components</a:t>
            </a:r>
          </a:p>
          <a:p>
            <a:r>
              <a:rPr lang="en-US" dirty="0" smtClean="0"/>
              <a:t>Schedule</a:t>
            </a:r>
          </a:p>
          <a:p>
            <a:endParaRPr lang="en-US" dirty="0" smtClean="0"/>
          </a:p>
          <a:p>
            <a:r>
              <a:rPr lang="en-US" dirty="0" smtClean="0"/>
              <a:t>Discussion on MPE requirements and test wish list.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93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SCOPE of the HL LHC STRING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MAIN GOAL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HL LHC IT STRING will be a test stand to </a:t>
            </a:r>
            <a:r>
              <a:rPr lang="en-GB" sz="2000" u="sng" dirty="0"/>
              <a:t>STUDY and VALIDATE the COLLECTIVE BEHAVIOURE </a:t>
            </a:r>
            <a:r>
              <a:rPr lang="en-GB" sz="2000" dirty="0"/>
              <a:t>of the different </a:t>
            </a:r>
            <a:r>
              <a:rPr lang="en-GB" sz="2000" dirty="0" smtClean="0"/>
              <a:t>systems of the HL LHC: </a:t>
            </a:r>
            <a:r>
              <a:rPr lang="en-GB" sz="2000" dirty="0"/>
              <a:t>magnets, magnet protection, cryogenics for magnets and superconducting link, magnet powering, vacuum, and interconnections between magnets and superconducting link, </a:t>
            </a:r>
            <a:r>
              <a:rPr lang="en-GB" sz="2000" dirty="0" smtClean="0"/>
              <a:t>alignment, interlocks. 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 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TIMELINE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test is necessary to be performed </a:t>
            </a:r>
            <a:r>
              <a:rPr lang="en-GB" sz="2000" u="sng" dirty="0"/>
              <a:t>BEFORE</a:t>
            </a:r>
            <a:r>
              <a:rPr lang="en-GB" sz="2000" b="1" dirty="0"/>
              <a:t> </a:t>
            </a:r>
            <a:r>
              <a:rPr lang="en-GB" sz="2000" dirty="0"/>
              <a:t>the series equipment will be INSTALLED in the future HL LHC machine. </a:t>
            </a:r>
            <a:r>
              <a:rPr lang="en-GB" sz="2000" dirty="0" smtClean="0"/>
              <a:t>The HL LHC STRING test is planned for </a:t>
            </a:r>
            <a:r>
              <a:rPr lang="en-GB" sz="2000" dirty="0"/>
              <a:t>a total duration of max. 2 </a:t>
            </a:r>
            <a:r>
              <a:rPr lang="en-GB" sz="2000" dirty="0" smtClean="0"/>
              <a:t>years while it will be operated in alternate with the HL LHC SC LINK test station using the same cryogenic installations and electrical powering systems.  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67633"/>
            <a:ext cx="1392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2"/>
                </a:solidFill>
              </a:rPr>
              <a:t>Courtesy M. </a:t>
            </a:r>
            <a:r>
              <a:rPr lang="en-US" sz="1100" dirty="0" err="1" smtClean="0">
                <a:solidFill>
                  <a:schemeClr val="bg2"/>
                </a:solidFill>
              </a:rPr>
              <a:t>Bajko</a:t>
            </a:r>
            <a:r>
              <a:rPr lang="en-US" sz="1100" dirty="0" smtClean="0">
                <a:solidFill>
                  <a:schemeClr val="bg2"/>
                </a:solidFill>
              </a:rPr>
              <a:t> 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6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29450" r="55518" b="40212"/>
          <a:stretch/>
        </p:blipFill>
        <p:spPr bwMode="auto">
          <a:xfrm>
            <a:off x="152400" y="1616149"/>
            <a:ext cx="5054002" cy="267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185" y="198438"/>
            <a:ext cx="6323990" cy="914400"/>
          </a:xfrm>
        </p:spPr>
        <p:txBody>
          <a:bodyPr/>
          <a:lstStyle/>
          <a:p>
            <a:r>
              <a:rPr lang="en-US" sz="2800" b="1" dirty="0" smtClean="0"/>
              <a:t>IT STRING COMPONENTS</a:t>
            </a:r>
            <a:endParaRPr lang="en-GB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703" y="1431985"/>
            <a:ext cx="4015214" cy="119811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93102" y="1578634"/>
            <a:ext cx="1500996" cy="7763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5045362" y="2775132"/>
            <a:ext cx="4015214" cy="3265099"/>
            <a:chOff x="1346339" y="3176338"/>
            <a:chExt cx="4011188" cy="3278381"/>
          </a:xfrm>
        </p:grpSpPr>
        <p:pic>
          <p:nvPicPr>
            <p:cNvPr id="18" name="Picture 17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4" t="31423" r="46404" b="5730"/>
            <a:stretch/>
          </p:blipFill>
          <p:spPr>
            <a:xfrm>
              <a:off x="1346339" y="3176338"/>
              <a:ext cx="4011188" cy="327838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 rot="18710046">
              <a:off x="3345159" y="4260499"/>
              <a:ext cx="1570886" cy="66767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1897815" y="3532519"/>
            <a:ext cx="284671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9" idx="1"/>
          </p:cNvCxnSpPr>
          <p:nvPr/>
        </p:nvCxnSpPr>
        <p:spPr>
          <a:xfrm>
            <a:off x="2790077" y="3833334"/>
            <a:ext cx="4520594" cy="637661"/>
          </a:xfrm>
          <a:prstGeom prst="bentConnector4">
            <a:avLst>
              <a:gd name="adj1" fmla="val 47119"/>
              <a:gd name="adj2" fmla="val 13585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 flipH="1" flipV="1">
            <a:off x="4636697" y="2514598"/>
            <a:ext cx="1112808" cy="897147"/>
          </a:xfrm>
          <a:prstGeom prst="bentConnector3">
            <a:avLst>
              <a:gd name="adj1" fmla="val 25969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403733" y="4008768"/>
            <a:ext cx="167296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42092" y="4726056"/>
            <a:ext cx="4994961" cy="1222778"/>
            <a:chOff x="0" y="1326333"/>
            <a:chExt cx="9451060" cy="3377962"/>
          </a:xfrm>
        </p:grpSpPr>
        <p:pic>
          <p:nvPicPr>
            <p:cNvPr id="14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5" t="77072" r="54228" b="5473"/>
            <a:stretch/>
          </p:blipFill>
          <p:spPr bwMode="auto">
            <a:xfrm rot="5400000">
              <a:off x="-102698" y="1753661"/>
              <a:ext cx="2494196" cy="228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1" name="Straight Connector 140"/>
            <p:cNvCxnSpPr/>
            <p:nvPr/>
          </p:nvCxnSpPr>
          <p:spPr>
            <a:xfrm flipV="1">
              <a:off x="865208" y="1981862"/>
              <a:ext cx="5791317" cy="13957"/>
            </a:xfrm>
            <a:prstGeom prst="line">
              <a:avLst/>
            </a:prstGeom>
            <a:ln w="762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4169051" y="840273"/>
              <a:ext cx="2578368" cy="498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" name="TextBox 142"/>
            <p:cNvSpPr txBox="1"/>
            <p:nvPr/>
          </p:nvSpPr>
          <p:spPr>
            <a:xfrm>
              <a:off x="2106598" y="3161532"/>
              <a:ext cx="1259332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E</a:t>
              </a:r>
              <a:endParaRPr lang="en-GB" sz="10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108924" y="2206171"/>
              <a:ext cx="12926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D</a:t>
              </a:r>
              <a:endParaRPr lang="en-GB" sz="1000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306282" y="429464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306282" y="3962279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306282" y="314602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306282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306282" y="235464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306282" y="2698718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123199" y="395935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123199" y="4284391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123199" y="321776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123199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5" name="Right Brace 154"/>
            <p:cNvSpPr/>
            <p:nvPr/>
          </p:nvSpPr>
          <p:spPr>
            <a:xfrm>
              <a:off x="7905701" y="23546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8155701" y="2339245"/>
              <a:ext cx="12835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A</a:t>
              </a:r>
              <a:endParaRPr lang="en-GB" sz="1000" dirty="0"/>
            </a:p>
          </p:txBody>
        </p:sp>
        <p:sp>
          <p:nvSpPr>
            <p:cNvPr id="157" name="Right Brace 156"/>
            <p:cNvSpPr/>
            <p:nvPr/>
          </p:nvSpPr>
          <p:spPr>
            <a:xfrm>
              <a:off x="7916949" y="3238260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8170113" y="3222860"/>
              <a:ext cx="1274497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B</a:t>
              </a:r>
              <a:endParaRPr lang="en-GB" sz="1000" dirty="0"/>
            </a:p>
          </p:txBody>
        </p:sp>
        <p:sp>
          <p:nvSpPr>
            <p:cNvPr id="159" name="Right Brace 158"/>
            <p:cNvSpPr/>
            <p:nvPr/>
          </p:nvSpPr>
          <p:spPr>
            <a:xfrm>
              <a:off x="7925378" y="40182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8179596" y="4002844"/>
              <a:ext cx="1271464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C</a:t>
              </a:r>
              <a:endParaRPr lang="en-GB" sz="1000" dirty="0"/>
            </a:p>
          </p:txBody>
        </p:sp>
        <p:sp>
          <p:nvSpPr>
            <p:cNvPr id="161" name="Right Brace 160"/>
            <p:cNvSpPr/>
            <p:nvPr/>
          </p:nvSpPr>
          <p:spPr>
            <a:xfrm flipH="1">
              <a:off x="2925240" y="3206778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199515" y="2254507"/>
              <a:ext cx="350926" cy="218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236632" y="3697676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531321" y="3688892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5" name="Rectangle 164"/>
            <p:cNvSpPr/>
            <p:nvPr/>
          </p:nvSpPr>
          <p:spPr>
            <a:xfrm rot="5400000">
              <a:off x="4643447" y="2693421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6" name="Rectangle 165"/>
            <p:cNvSpPr/>
            <p:nvPr/>
          </p:nvSpPr>
          <p:spPr>
            <a:xfrm rot="5400000">
              <a:off x="5450540" y="4309677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7" name="Rectangle 166"/>
            <p:cNvSpPr/>
            <p:nvPr/>
          </p:nvSpPr>
          <p:spPr>
            <a:xfrm rot="5400000">
              <a:off x="4651844" y="2327054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68" name="Elbow Connector 167"/>
            <p:cNvCxnSpPr>
              <a:endCxn id="148" idx="1"/>
            </p:cNvCxnSpPr>
            <p:nvPr/>
          </p:nvCxnSpPr>
          <p:spPr>
            <a:xfrm flipV="1">
              <a:off x="5713530" y="3643094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Elbow Connector 168"/>
            <p:cNvCxnSpPr>
              <a:endCxn id="146" idx="1"/>
            </p:cNvCxnSpPr>
            <p:nvPr/>
          </p:nvCxnSpPr>
          <p:spPr>
            <a:xfrm flipV="1">
              <a:off x="5713532" y="4054519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/>
            <p:nvPr/>
          </p:nvCxnSpPr>
          <p:spPr>
            <a:xfrm flipH="1" flipV="1">
              <a:off x="4606764" y="3269743"/>
              <a:ext cx="592750" cy="63198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Elbow Connector 170"/>
            <p:cNvCxnSpPr/>
            <p:nvPr/>
          </p:nvCxnSpPr>
          <p:spPr>
            <a:xfrm flipH="1" flipV="1">
              <a:off x="4606763" y="3674577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>
              <a:off x="3122451" y="4052961"/>
              <a:ext cx="1454287" cy="340965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2107554" y="3992628"/>
              <a:ext cx="125326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F</a:t>
              </a:r>
              <a:endParaRPr lang="en-GB" sz="1000" dirty="0"/>
            </a:p>
          </p:txBody>
        </p:sp>
        <p:sp>
          <p:nvSpPr>
            <p:cNvPr id="174" name="Right Brace 173"/>
            <p:cNvSpPr/>
            <p:nvPr/>
          </p:nvSpPr>
          <p:spPr>
            <a:xfrm flipH="1">
              <a:off x="2925240" y="3968619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814234" y="1900934"/>
              <a:ext cx="328822" cy="1600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7233683" y="1915901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7633712" y="1928850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8049948" y="1932284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8452239" y="1938363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8609139" y="193228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8766041" y="1935720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8922942" y="193915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960708" y="1353867"/>
              <a:ext cx="2108592" cy="680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DFH + CL       IR PC</a:t>
              </a:r>
              <a:endParaRPr lang="en-US" sz="1000" dirty="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05479" y="1768201"/>
              <a:ext cx="328822" cy="30709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85" name="Elbow Connector 184"/>
            <p:cNvCxnSpPr/>
            <p:nvPr/>
          </p:nvCxnSpPr>
          <p:spPr>
            <a:xfrm>
              <a:off x="5609902" y="2484302"/>
              <a:ext cx="723186" cy="257158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Elbow Connector 185"/>
            <p:cNvCxnSpPr>
              <a:stCxn id="167" idx="2"/>
            </p:cNvCxnSpPr>
            <p:nvPr/>
          </p:nvCxnSpPr>
          <p:spPr>
            <a:xfrm rot="10800000" flipV="1">
              <a:off x="4242315" y="2437123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Elbow Connector 186"/>
            <p:cNvCxnSpPr/>
            <p:nvPr/>
          </p:nvCxnSpPr>
          <p:spPr>
            <a:xfrm rot="10800000">
              <a:off x="4269120" y="2715136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/>
            <p:cNvCxnSpPr/>
            <p:nvPr/>
          </p:nvCxnSpPr>
          <p:spPr>
            <a:xfrm flipV="1">
              <a:off x="5684517" y="3271816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stCxn id="166" idx="0"/>
            </p:cNvCxnSpPr>
            <p:nvPr/>
          </p:nvCxnSpPr>
          <p:spPr>
            <a:xfrm flipV="1">
              <a:off x="5713533" y="4381688"/>
              <a:ext cx="661418" cy="3805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Elbow Connector 189"/>
            <p:cNvCxnSpPr/>
            <p:nvPr/>
          </p:nvCxnSpPr>
          <p:spPr>
            <a:xfrm flipV="1">
              <a:off x="5581992" y="2371880"/>
              <a:ext cx="876689" cy="154292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Rectangle 190"/>
            <p:cNvSpPr/>
            <p:nvPr/>
          </p:nvSpPr>
          <p:spPr>
            <a:xfrm>
              <a:off x="896744" y="1814722"/>
              <a:ext cx="5745825" cy="833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2250747" y="1326333"/>
              <a:ext cx="3974958" cy="701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 </a:t>
              </a:r>
              <a:r>
                <a:rPr lang="en-US" sz="1000" dirty="0" smtClean="0"/>
                <a:t>        IR  STRING            DSH</a:t>
              </a:r>
              <a:endParaRPr lang="en-US" sz="1000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441960" y="1369737"/>
              <a:ext cx="8690498" cy="851832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0"/>
              </a:schemeClr>
            </a:solidFill>
            <a:ln w="28575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195" name="Elbow Connector 194"/>
          <p:cNvCxnSpPr/>
          <p:nvPr/>
        </p:nvCxnSpPr>
        <p:spPr>
          <a:xfrm rot="5400000">
            <a:off x="2993962" y="4076548"/>
            <a:ext cx="717287" cy="58172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668344" y="67633"/>
            <a:ext cx="1392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2"/>
                </a:solidFill>
              </a:rPr>
              <a:t>Courtesy M. </a:t>
            </a:r>
            <a:r>
              <a:rPr lang="en-US" sz="1100" dirty="0" err="1" smtClean="0">
                <a:solidFill>
                  <a:schemeClr val="bg2"/>
                </a:solidFill>
              </a:rPr>
              <a:t>Bajko</a:t>
            </a:r>
            <a:r>
              <a:rPr lang="en-US" sz="1100" dirty="0" smtClean="0">
                <a:solidFill>
                  <a:schemeClr val="bg2"/>
                </a:solidFill>
              </a:rPr>
              <a:t> 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5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5607981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273280" y="0"/>
            <a:ext cx="8229600" cy="914400"/>
          </a:xfrm>
        </p:spPr>
        <p:txBody>
          <a:bodyPr/>
          <a:lstStyle/>
          <a:p>
            <a:r>
              <a:rPr lang="en-GB" sz="2800" b="1" dirty="0" smtClean="0"/>
              <a:t>TIMLINE : HL LHC STRING</a:t>
            </a:r>
            <a:endParaRPr lang="en-GB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76488" y="5182894"/>
            <a:ext cx="3120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 </a:t>
            </a:r>
            <a:r>
              <a:rPr lang="en-GB" sz="1600" b="1" dirty="0" smtClean="0"/>
              <a:t>STRING Phase2</a:t>
            </a:r>
            <a:endParaRPr lang="en-GB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t="11047" r="1917" b="45667"/>
          <a:stretch/>
        </p:blipFill>
        <p:spPr bwMode="auto">
          <a:xfrm>
            <a:off x="150374" y="1547969"/>
            <a:ext cx="8820578" cy="307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901605" y="3929349"/>
            <a:ext cx="1847850" cy="320673"/>
            <a:chOff x="3477509" y="5762625"/>
            <a:chExt cx="1847850" cy="32067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225" t="23748" r="55786" b="49960"/>
          <a:stretch/>
        </p:blipFill>
        <p:spPr>
          <a:xfrm>
            <a:off x="6328659" y="4103606"/>
            <a:ext cx="1847850" cy="3452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321727" y="5212764"/>
            <a:ext cx="3120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 </a:t>
            </a:r>
            <a:r>
              <a:rPr lang="en-GB" sz="1600" b="1" dirty="0" smtClean="0"/>
              <a:t>STRING Phase1</a:t>
            </a:r>
            <a:endParaRPr lang="en-GB" sz="1600" dirty="0"/>
          </a:p>
        </p:txBody>
      </p:sp>
      <p:sp>
        <p:nvSpPr>
          <p:cNvPr id="25" name="Up Arrow 24"/>
          <p:cNvSpPr/>
          <p:nvPr/>
        </p:nvSpPr>
        <p:spPr>
          <a:xfrm>
            <a:off x="3657022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7233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113733" y="115343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789542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48496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495358" y="114727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2022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850137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2023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113733" y="11534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446541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779325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148496" y="12201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495358" y="11439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50137" y="11161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0" y="5823238"/>
            <a:ext cx="11052720" cy="1062146"/>
            <a:chOff x="0" y="5661248"/>
            <a:chExt cx="11052720" cy="1062146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7750"/>
            <a:stretch/>
          </p:blipFill>
          <p:spPr>
            <a:xfrm>
              <a:off x="0" y="5805264"/>
              <a:ext cx="7046045" cy="91813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481" b="18931"/>
            <a:stretch/>
          </p:blipFill>
          <p:spPr>
            <a:xfrm>
              <a:off x="6863609" y="5661248"/>
              <a:ext cx="4189111" cy="1032219"/>
            </a:xfrm>
            <a:prstGeom prst="rect">
              <a:avLst/>
            </a:prstGeom>
          </p:spPr>
        </p:pic>
      </p:grpSp>
      <p:sp>
        <p:nvSpPr>
          <p:cNvPr id="42" name="TextBox 41"/>
          <p:cNvSpPr txBox="1"/>
          <p:nvPr/>
        </p:nvSpPr>
        <p:spPr>
          <a:xfrm>
            <a:off x="7668344" y="67633"/>
            <a:ext cx="1392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2"/>
                </a:solidFill>
              </a:rPr>
              <a:t>Courtesy M. </a:t>
            </a:r>
            <a:r>
              <a:rPr lang="en-US" sz="1100" dirty="0" err="1" smtClean="0">
                <a:solidFill>
                  <a:schemeClr val="bg2"/>
                </a:solidFill>
              </a:rPr>
              <a:t>Bajko</a:t>
            </a:r>
            <a:r>
              <a:rPr lang="en-US" sz="1100" dirty="0" smtClean="0">
                <a:solidFill>
                  <a:schemeClr val="bg2"/>
                </a:solidFill>
              </a:rPr>
              <a:t> 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3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Some notes from meeting IT string meeting 17.11.2015</a:t>
            </a:r>
            <a:endParaRPr lang="en-GB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0000"/>
            <a:ext cx="8424936" cy="52261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String goals to use full HL-LHC topology i.e. magnets</a:t>
            </a:r>
            <a:r>
              <a:rPr lang="en-US" dirty="0"/>
              <a:t>, magnet protection, cryogenics, </a:t>
            </a:r>
            <a:r>
              <a:rPr lang="en-US" dirty="0" err="1"/>
              <a:t>sc</a:t>
            </a:r>
            <a:r>
              <a:rPr lang="en-US" dirty="0"/>
              <a:t> link, powering, vacuum, interconnections between </a:t>
            </a:r>
            <a:r>
              <a:rPr lang="en-US" dirty="0" err="1"/>
              <a:t>sc</a:t>
            </a:r>
            <a:r>
              <a:rPr lang="en-US" dirty="0"/>
              <a:t> link and magnets, alignment, interlocks + control </a:t>
            </a:r>
            <a:r>
              <a:rPr lang="en-US" dirty="0" smtClean="0"/>
              <a:t>systems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Two phased approach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Magnets</a:t>
            </a:r>
            <a:r>
              <a:rPr lang="en-US" dirty="0"/>
              <a:t>: D1, Q3, Q2b, Q2a, Q1 + corrector packages + D2, ifD1 and D2 will be powered together.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SM18 </a:t>
            </a:r>
            <a:r>
              <a:rPr lang="en-US" dirty="0" err="1"/>
              <a:t>sc</a:t>
            </a:r>
            <a:r>
              <a:rPr lang="en-US" dirty="0"/>
              <a:t> link test station + visitor area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Testing up to </a:t>
            </a:r>
            <a:r>
              <a:rPr lang="en-US" dirty="0"/>
              <a:t>ultimate current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Alignment </a:t>
            </a:r>
            <a:r>
              <a:rPr lang="en-US" dirty="0"/>
              <a:t>of beam screen after quench —&gt; to be discussed with alignment experts how and what could be done</a:t>
            </a:r>
            <a:r>
              <a:rPr lang="en-US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Test electro magnetic coupling between different circuits.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Use of quench antennas?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MPE wish list -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electro magnetic coupling between different circuits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444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2350</TotalTime>
  <Words>345</Words>
  <Application>Microsoft Macintosh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HL-LHC IT String Test 1st MPE brainstorming </vt:lpstr>
      <vt:lpstr>Outline</vt:lpstr>
      <vt:lpstr>THE SCOPE of the HL LHC STRING</vt:lpstr>
      <vt:lpstr>IT STRING COMPONENTS</vt:lpstr>
      <vt:lpstr>TIMLINE : HL LHC STRING</vt:lpstr>
      <vt:lpstr>Some notes from meeting IT string meeting 17.11.2015</vt:lpstr>
      <vt:lpstr>MPE wish list - brainstorming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Wollmann</cp:lastModifiedBy>
  <cp:revision>33</cp:revision>
  <dcterms:created xsi:type="dcterms:W3CDTF">2016-01-11T14:38:10Z</dcterms:created>
  <dcterms:modified xsi:type="dcterms:W3CDTF">2016-01-12T17:34:57Z</dcterms:modified>
</cp:coreProperties>
</file>