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 id="2147483664" r:id="rId2"/>
  </p:sldMasterIdLst>
  <p:notesMasterIdLst>
    <p:notesMasterId r:id="rId47"/>
  </p:notesMasterIdLst>
  <p:handoutMasterIdLst>
    <p:handoutMasterId r:id="rId48"/>
  </p:handoutMasterIdLst>
  <p:sldIdLst>
    <p:sldId id="523" r:id="rId3"/>
    <p:sldId id="524" r:id="rId4"/>
    <p:sldId id="525" r:id="rId5"/>
    <p:sldId id="468" r:id="rId6"/>
    <p:sldId id="508" r:id="rId7"/>
    <p:sldId id="471" r:id="rId8"/>
    <p:sldId id="486" r:id="rId9"/>
    <p:sldId id="499" r:id="rId10"/>
    <p:sldId id="473" r:id="rId11"/>
    <p:sldId id="474" r:id="rId12"/>
    <p:sldId id="477" r:id="rId13"/>
    <p:sldId id="478" r:id="rId14"/>
    <p:sldId id="479" r:id="rId15"/>
    <p:sldId id="480" r:id="rId16"/>
    <p:sldId id="438" r:id="rId17"/>
    <p:sldId id="437" r:id="rId18"/>
    <p:sldId id="439" r:id="rId19"/>
    <p:sldId id="530" r:id="rId20"/>
    <p:sldId id="528" r:id="rId21"/>
    <p:sldId id="527" r:id="rId22"/>
    <p:sldId id="485" r:id="rId23"/>
    <p:sldId id="506" r:id="rId24"/>
    <p:sldId id="502" r:id="rId25"/>
    <p:sldId id="504" r:id="rId26"/>
    <p:sldId id="505" r:id="rId27"/>
    <p:sldId id="518" r:id="rId28"/>
    <p:sldId id="519" r:id="rId29"/>
    <p:sldId id="403" r:id="rId30"/>
    <p:sldId id="493" r:id="rId31"/>
    <p:sldId id="494" r:id="rId32"/>
    <p:sldId id="419" r:id="rId33"/>
    <p:sldId id="495" r:id="rId34"/>
    <p:sldId id="507" r:id="rId35"/>
    <p:sldId id="420" r:id="rId36"/>
    <p:sldId id="422" r:id="rId37"/>
    <p:sldId id="526" r:id="rId38"/>
    <p:sldId id="423" r:id="rId39"/>
    <p:sldId id="531" r:id="rId40"/>
    <p:sldId id="520" r:id="rId41"/>
    <p:sldId id="532" r:id="rId42"/>
    <p:sldId id="509" r:id="rId43"/>
    <p:sldId id="510" r:id="rId44"/>
    <p:sldId id="426" r:id="rId45"/>
    <p:sldId id="501" r:id="rId46"/>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5">
          <p15:clr>
            <a:srgbClr val="A4A3A4"/>
          </p15:clr>
        </p15:guide>
        <p15:guide id="2" pos="29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CCFF"/>
    <a:srgbClr val="3399FF"/>
    <a:srgbClr val="FF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99797" autoAdjust="0"/>
  </p:normalViewPr>
  <p:slideViewPr>
    <p:cSldViewPr snapToGrid="0" snapToObjects="1" showGuides="1">
      <p:cViewPr varScale="1">
        <p:scale>
          <a:sx n="122" d="100"/>
          <a:sy n="122" d="100"/>
        </p:scale>
        <p:origin x="1158" y="90"/>
      </p:cViewPr>
      <p:guideLst>
        <p:guide orient="horz" pos="4175"/>
        <p:guide pos="291"/>
      </p:guideLst>
    </p:cSldViewPr>
  </p:slideViewPr>
  <p:outlineViewPr>
    <p:cViewPr>
      <p:scale>
        <a:sx n="33" d="100"/>
        <a:sy n="33" d="100"/>
      </p:scale>
      <p:origin x="0" y="43"/>
    </p:cViewPr>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p:scale>
          <a:sx n="59" d="100"/>
          <a:sy n="59" d="100"/>
        </p:scale>
        <p:origin x="-2544" y="-61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image" Target="../media/image1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dgm:spPr/>
      <dgm:t>
        <a:bodyPr/>
        <a:lstStyle/>
        <a:p>
          <a:pPr algn="l" rtl="0"/>
          <a:r>
            <a:rPr lang="fr-CH" u="none" dirty="0" smtClean="0">
              <a:latin typeface="+mn-lt"/>
            </a:rPr>
            <a:t>Engineering &amp; Design</a:t>
          </a:r>
          <a:endParaRPr lang="en-US" dirty="0"/>
        </a:p>
      </dgm:t>
    </dgm:pt>
    <dgm:pt modelId="{0099EC22-9CC7-A944-8931-181143166811}" type="parTrans" cxnId="{AA2530E7-272E-254A-8887-055D90A8E14B}">
      <dgm:prSet/>
      <dgm:spPr/>
      <dgm:t>
        <a:bodyPr/>
        <a:lstStyle/>
        <a:p>
          <a:endParaRPr lang="en-US"/>
        </a:p>
      </dgm:t>
    </dgm:pt>
    <dgm:pt modelId="{3F9A0CC0-E54B-0748-B4DF-250817C8D17E}" type="sibTrans" cxnId="{AA2530E7-272E-254A-8887-055D90A8E14B}">
      <dgm:prSet/>
      <dgm:spPr/>
      <dgm:t>
        <a:bodyPr/>
        <a:lstStyle/>
        <a:p>
          <a:endParaRPr lang="en-US"/>
        </a:p>
      </dgm:t>
    </dgm:pt>
    <dgm:pt modelId="{A29DFBB2-78DA-F44F-BDCB-93A69E026BCE}">
      <dgm:prSet phldrT="[Text]"/>
      <dgm:spPr/>
      <dgm:t>
        <a:bodyPr/>
        <a:lstStyle/>
        <a:p>
          <a:r>
            <a:rPr lang="en-GB" u="none" dirty="0" smtClean="0">
              <a:latin typeface="+mn-lt"/>
            </a:rPr>
            <a:t>Fabrication</a:t>
          </a:r>
          <a:endParaRPr lang="en-US" dirty="0"/>
        </a:p>
      </dgm:t>
    </dgm:pt>
    <dgm:pt modelId="{4D7B32C6-1D57-554D-8E5B-C60C1E4B6061}" type="parTrans" cxnId="{F3155A1B-F55C-C545-818F-6535CF89BAB0}">
      <dgm:prSet/>
      <dgm:spPr/>
      <dgm:t>
        <a:bodyPr/>
        <a:lstStyle/>
        <a:p>
          <a:endParaRPr lang="en-US"/>
        </a:p>
      </dgm:t>
    </dgm:pt>
    <dgm:pt modelId="{6311B83B-E289-474C-A8C7-6655631626D4}" type="sibTrans" cxnId="{F3155A1B-F55C-C545-818F-6535CF89BAB0}">
      <dgm:prSet/>
      <dgm:spPr/>
      <dgm:t>
        <a:bodyPr/>
        <a:lstStyle/>
        <a:p>
          <a:endParaRPr lang="en-US"/>
        </a:p>
      </dgm:t>
    </dgm:pt>
    <dgm:pt modelId="{45BC7AC0-56CE-874D-9F9B-DC27C973B4AC}">
      <dgm:prSet phldrT="[Text]"/>
      <dgm:spPr/>
      <dgm:t>
        <a:bodyPr/>
        <a:lstStyle/>
        <a:p>
          <a:pPr rtl="0"/>
          <a:r>
            <a:rPr lang="fr-CH" u="none" dirty="0" smtClean="0">
              <a:latin typeface="+mn-lt"/>
            </a:rPr>
            <a:t>Machining &amp; Maintenance</a:t>
          </a:r>
          <a:endParaRPr lang="en-US" dirty="0"/>
        </a:p>
      </dgm:t>
    </dgm:pt>
    <dgm:pt modelId="{76DED7B0-A63A-D149-A8A5-8A03B50E3787}" type="parTrans" cxnId="{6910317A-128E-DF49-8884-32BFC381D9C8}">
      <dgm:prSet/>
      <dgm:spPr/>
      <dgm:t>
        <a:bodyPr/>
        <a:lstStyle/>
        <a:p>
          <a:endParaRPr lang="en-US"/>
        </a:p>
      </dgm:t>
    </dgm:pt>
    <dgm:pt modelId="{406AB681-4738-2842-8982-3AEB3B476C86}" type="sibTrans" cxnId="{6910317A-128E-DF49-8884-32BFC381D9C8}">
      <dgm:prSet/>
      <dgm:spPr/>
      <dgm:t>
        <a:bodyPr/>
        <a:lstStyle/>
        <a:p>
          <a:endParaRPr lang="en-US"/>
        </a:p>
      </dgm:t>
    </dgm:pt>
    <dgm:pt modelId="{24B4B2A2-7449-E249-B176-DAB3F911261B}">
      <dgm:prSet phldrT="[Text]"/>
      <dgm:spPr/>
      <dgm:t>
        <a:bodyPr/>
        <a:lstStyle/>
        <a:p>
          <a:pPr rtl="0"/>
          <a:r>
            <a:rPr lang="fr-CH" u="none" dirty="0" smtClean="0">
              <a:latin typeface="+mn-lt"/>
            </a:rPr>
            <a:t>Preparation &amp; Subcontracting</a:t>
          </a:r>
          <a:endParaRPr lang="en-US" dirty="0"/>
        </a:p>
      </dgm:t>
    </dgm:pt>
    <dgm:pt modelId="{BC32BF9F-A802-0145-8BEC-D5CC16272AC6}" type="parTrans" cxnId="{DDA7BC65-EE36-2B4A-A2D1-DFFA65A27EDB}">
      <dgm:prSet/>
      <dgm:spPr/>
      <dgm:t>
        <a:bodyPr/>
        <a:lstStyle/>
        <a:p>
          <a:endParaRPr lang="en-US"/>
        </a:p>
      </dgm:t>
    </dgm:pt>
    <dgm:pt modelId="{684BF16F-07AE-3340-9DDE-DFC8176AC7FB}" type="sibTrans" cxnId="{DDA7BC65-EE36-2B4A-A2D1-DFFA65A27EDB}">
      <dgm:prSet/>
      <dgm:spPr/>
      <dgm:t>
        <a:bodyPr/>
        <a:lstStyle/>
        <a:p>
          <a:endParaRPr lang="en-US"/>
        </a:p>
      </dgm:t>
    </dgm:pt>
    <dgm:pt modelId="{01672464-DA78-B64D-855E-D30AF769B3E4}">
      <dgm:prSet phldrT="[Text]"/>
      <dgm:spPr/>
      <dgm:t>
        <a:bodyPr/>
        <a:lstStyle/>
        <a:p>
          <a:pPr rtl="0"/>
          <a:r>
            <a:rPr lang="fr-CH" u="none" dirty="0" smtClean="0">
              <a:latin typeface="+mn-lt"/>
            </a:rPr>
            <a:t>Assembly &amp; Forming</a:t>
          </a:r>
          <a:endParaRPr lang="en-US" dirty="0"/>
        </a:p>
      </dgm:t>
    </dgm:pt>
    <dgm:pt modelId="{EABD38D7-C1AC-0F43-BB7A-568A2074B6FA}" type="parTrans" cxnId="{29162321-7826-CA4B-AFB1-02F538ED5A70}">
      <dgm:prSet/>
      <dgm:spPr/>
      <dgm:t>
        <a:bodyPr/>
        <a:lstStyle/>
        <a:p>
          <a:endParaRPr lang="en-US"/>
        </a:p>
      </dgm:t>
    </dgm:pt>
    <dgm:pt modelId="{D8652462-0F29-BD4D-948D-5C3E775CFA9C}" type="sibTrans" cxnId="{29162321-7826-CA4B-AFB1-02F538ED5A70}">
      <dgm:prSet/>
      <dgm:spPr/>
      <dgm:t>
        <a:bodyPr/>
        <a:lstStyle/>
        <a:p>
          <a:endParaRPr lang="en-US"/>
        </a:p>
      </dgm:t>
    </dgm:pt>
    <dgm:pt modelId="{6E2910B1-B5FD-AB46-B240-118C347F5B97}">
      <dgm:prSet phldrT="[Text]"/>
      <dgm:spPr/>
      <dgm:t>
        <a:bodyPr/>
        <a:lstStyle/>
        <a:p>
          <a:pPr algn="l" rtl="0"/>
          <a:r>
            <a:rPr lang="fr-CH" u="none" dirty="0" smtClean="0">
              <a:latin typeface="+mn-lt"/>
            </a:rPr>
            <a:t>Materials &amp; Metrology</a:t>
          </a:r>
          <a:endParaRPr lang="en-US" dirty="0"/>
        </a:p>
      </dgm:t>
    </dgm:pt>
    <dgm:pt modelId="{D8CFE2DD-B72F-954F-9CCE-E3D1C9D8F1F2}" type="sibTrans" cxnId="{97C59FC9-5D7F-5A48-862C-785AB6AB591C}">
      <dgm:prSet/>
      <dgm:spPr/>
      <dgm:t>
        <a:bodyPr/>
        <a:lstStyle/>
        <a:p>
          <a:endParaRPr lang="en-US"/>
        </a:p>
      </dgm:t>
    </dgm:pt>
    <dgm:pt modelId="{FFBDD027-287D-FD47-848D-77A9DE580621}" type="parTrans" cxnId="{97C59FC9-5D7F-5A48-862C-785AB6AB591C}">
      <dgm:prSet/>
      <dgm:spPr/>
      <dgm:t>
        <a:bodyPr/>
        <a:lstStyle/>
        <a:p>
          <a:endParaRPr lang="en-US"/>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t>
        <a:bodyPr/>
        <a:lstStyle/>
        <a:p>
          <a:endParaRPr lang="en-US"/>
        </a:p>
      </dgm:t>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t>
        <a:bodyPr/>
        <a:lstStyle/>
        <a:p>
          <a:endParaRPr lang="en-US"/>
        </a:p>
      </dgm:t>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a:blipFill rotWithShape="1">
          <a:blip xmlns:r="http://schemas.openxmlformats.org/officeDocument/2006/relationships" r:embed="rId3"/>
          <a:stretch>
            <a:fillRect/>
          </a:stretch>
        </a:blipFill>
      </dgm:spPr>
    </dgm:pt>
    <dgm:pt modelId="{590BB13B-E57C-0E41-960B-A0C034302F47}" type="pres">
      <dgm:prSet presAssocID="{6E2910B1-B5FD-AB46-B240-118C347F5B97}" presName="txShp" presStyleLbl="node1" presStyleIdx="2" presStyleCnt="3" custLinFactNeighborX="-10701" custLinFactNeighborY="-957">
        <dgm:presLayoutVars>
          <dgm:bulletEnabled val="1"/>
        </dgm:presLayoutVars>
      </dgm:prSet>
      <dgm:spPr/>
      <dgm:t>
        <a:bodyPr/>
        <a:lstStyle/>
        <a:p>
          <a:endParaRPr lang="en-US"/>
        </a:p>
      </dgm:t>
    </dgm:pt>
  </dgm:ptLst>
  <dgm:cxnLst>
    <dgm:cxn modelId="{6AFFEBFF-6AF8-4BC7-BB8E-E0606EE6D6A0}" type="presOf" srcId="{24B4B2A2-7449-E249-B176-DAB3F911261B}" destId="{137C01A2-99D4-A447-86A3-403E25126D5E}" srcOrd="0" destOrd="2" presId="urn:microsoft.com/office/officeart/2005/8/layout/vList3"/>
    <dgm:cxn modelId="{565D3B5A-3D0F-41B2-9710-09C00C2F5942}" type="presOf" srcId="{45BC7AC0-56CE-874D-9F9B-DC27C973B4AC}" destId="{137C01A2-99D4-A447-86A3-403E25126D5E}" srcOrd="0" destOrd="1" presId="urn:microsoft.com/office/officeart/2005/8/layout/vList3"/>
    <dgm:cxn modelId="{DDA7BC65-EE36-2B4A-A2D1-DFFA65A27EDB}" srcId="{A29DFBB2-78DA-F44F-BDCB-93A69E026BCE}" destId="{24B4B2A2-7449-E249-B176-DAB3F911261B}" srcOrd="1" destOrd="0" parTransId="{BC32BF9F-A802-0145-8BEC-D5CC16272AC6}" sibTransId="{684BF16F-07AE-3340-9DDE-DFC8176AC7FB}"/>
    <dgm:cxn modelId="{6E5519D1-DB11-41BE-A51E-F2BD75BED4CD}" type="presOf" srcId="{632AB310-AA23-6048-8A24-9BF5402B095F}" destId="{0E738DB2-B352-B74C-84DD-BA7F830795BB}" srcOrd="0" destOrd="0" presId="urn:microsoft.com/office/officeart/2005/8/layout/vList3"/>
    <dgm:cxn modelId="{F3155A1B-F55C-C545-818F-6535CF89BAB0}" srcId="{90962B67-56DF-2B4A-B00B-E3CD1F557695}" destId="{A29DFBB2-78DA-F44F-BDCB-93A69E026BCE}" srcOrd="1" destOrd="0" parTransId="{4D7B32C6-1D57-554D-8E5B-C60C1E4B6061}" sibTransId="{6311B83B-E289-474C-A8C7-6655631626D4}"/>
    <dgm:cxn modelId="{297CCDA6-40A3-406A-B132-73C485EE4FC0}" type="presOf" srcId="{90962B67-56DF-2B4A-B00B-E3CD1F557695}" destId="{8825C8AC-4340-7343-BECF-0D6C9F816AFA}" srcOrd="0" destOrd="0" presId="urn:microsoft.com/office/officeart/2005/8/layout/vList3"/>
    <dgm:cxn modelId="{070B3A3D-0C8C-4E5B-811C-DAB42C10C1DB}" type="presOf" srcId="{6E2910B1-B5FD-AB46-B240-118C347F5B97}" destId="{590BB13B-E57C-0E41-960B-A0C034302F47}" srcOrd="0" destOrd="0" presId="urn:microsoft.com/office/officeart/2005/8/layout/vList3"/>
    <dgm:cxn modelId="{F0716361-392E-4734-91D7-456253805189}" type="presOf" srcId="{01672464-DA78-B64D-855E-D30AF769B3E4}" destId="{137C01A2-99D4-A447-86A3-403E25126D5E}" srcOrd="0" destOrd="3" presId="urn:microsoft.com/office/officeart/2005/8/layout/vList3"/>
    <dgm:cxn modelId="{6910317A-128E-DF49-8884-32BFC381D9C8}" srcId="{A29DFBB2-78DA-F44F-BDCB-93A69E026BCE}" destId="{45BC7AC0-56CE-874D-9F9B-DC27C973B4AC}" srcOrd="0" destOrd="0" parTransId="{76DED7B0-A63A-D149-A8A5-8A03B50E3787}" sibTransId="{406AB681-4738-2842-8982-3AEB3B476C86}"/>
    <dgm:cxn modelId="{97C59FC9-5D7F-5A48-862C-785AB6AB591C}" srcId="{90962B67-56DF-2B4A-B00B-E3CD1F557695}" destId="{6E2910B1-B5FD-AB46-B240-118C347F5B97}" srcOrd="2" destOrd="0" parTransId="{FFBDD027-287D-FD47-848D-77A9DE580621}" sibTransId="{D8CFE2DD-B72F-954F-9CCE-E3D1C9D8F1F2}"/>
    <dgm:cxn modelId="{29162321-7826-CA4B-AFB1-02F538ED5A70}" srcId="{A29DFBB2-78DA-F44F-BDCB-93A69E026BCE}" destId="{01672464-DA78-B64D-855E-D30AF769B3E4}" srcOrd="2" destOrd="0" parTransId="{EABD38D7-C1AC-0F43-BB7A-568A2074B6FA}" sibTransId="{D8652462-0F29-BD4D-948D-5C3E775CFA9C}"/>
    <dgm:cxn modelId="{70413782-85E2-4E6E-9718-1A043F8138E3}" type="presOf" srcId="{A29DFBB2-78DA-F44F-BDCB-93A69E026BCE}" destId="{137C01A2-99D4-A447-86A3-403E25126D5E}"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69CD5070-E7B1-484B-B168-759B1F54FD32}" type="presParOf" srcId="{8825C8AC-4340-7343-BECF-0D6C9F816AFA}" destId="{05F042E6-126B-9546-A6B1-5EEB3D492703}" srcOrd="0" destOrd="0" presId="urn:microsoft.com/office/officeart/2005/8/layout/vList3"/>
    <dgm:cxn modelId="{656A2B1D-3779-46B7-AC14-8414138814EF}" type="presParOf" srcId="{05F042E6-126B-9546-A6B1-5EEB3D492703}" destId="{F6CBE14D-8658-F844-8338-FF2BDE459606}" srcOrd="0" destOrd="0" presId="urn:microsoft.com/office/officeart/2005/8/layout/vList3"/>
    <dgm:cxn modelId="{89BBED92-3692-4A4C-B026-743B69BED917}" type="presParOf" srcId="{05F042E6-126B-9546-A6B1-5EEB3D492703}" destId="{0E738DB2-B352-B74C-84DD-BA7F830795BB}" srcOrd="1" destOrd="0" presId="urn:microsoft.com/office/officeart/2005/8/layout/vList3"/>
    <dgm:cxn modelId="{1136FB21-E923-4E79-B294-198DF77750D8}" type="presParOf" srcId="{8825C8AC-4340-7343-BECF-0D6C9F816AFA}" destId="{69A95BCA-BE5A-704F-96C9-59704D029E1C}" srcOrd="1" destOrd="0" presId="urn:microsoft.com/office/officeart/2005/8/layout/vList3"/>
    <dgm:cxn modelId="{D26E4A08-FCC4-414A-91E4-55CB8E8ED4AF}" type="presParOf" srcId="{8825C8AC-4340-7343-BECF-0D6C9F816AFA}" destId="{8368AD55-5863-5849-9A8D-00A23DB183A4}" srcOrd="2" destOrd="0" presId="urn:microsoft.com/office/officeart/2005/8/layout/vList3"/>
    <dgm:cxn modelId="{9793025F-ABC0-477E-AE4D-2DFDC3E7EA21}" type="presParOf" srcId="{8368AD55-5863-5849-9A8D-00A23DB183A4}" destId="{5887C235-FE0D-2A4C-B6F6-2470971CA96F}" srcOrd="0" destOrd="0" presId="urn:microsoft.com/office/officeart/2005/8/layout/vList3"/>
    <dgm:cxn modelId="{7FD7DC32-903C-431C-9C03-062DF1F55617}" type="presParOf" srcId="{8368AD55-5863-5849-9A8D-00A23DB183A4}" destId="{137C01A2-99D4-A447-86A3-403E25126D5E}" srcOrd="1" destOrd="0" presId="urn:microsoft.com/office/officeart/2005/8/layout/vList3"/>
    <dgm:cxn modelId="{6CDD9ECA-81D7-4DE8-AAB5-EEF6F6090F72}" type="presParOf" srcId="{8825C8AC-4340-7343-BECF-0D6C9F816AFA}" destId="{15DD420B-AC4C-154E-8592-16F2644467AB}" srcOrd="3" destOrd="0" presId="urn:microsoft.com/office/officeart/2005/8/layout/vList3"/>
    <dgm:cxn modelId="{F5604239-ECA6-42E6-B7D9-8B09E343E87C}" type="presParOf" srcId="{8825C8AC-4340-7343-BECF-0D6C9F816AFA}" destId="{83DB1D73-6BF3-D44A-87E5-2416E7EA57F1}" srcOrd="4" destOrd="0" presId="urn:microsoft.com/office/officeart/2005/8/layout/vList3"/>
    <dgm:cxn modelId="{F8993189-B21F-487B-BC8C-EAB29496E94B}" type="presParOf" srcId="{83DB1D73-6BF3-D44A-87E5-2416E7EA57F1}" destId="{4971F503-73C1-864A-84F6-BB5F4E7598C8}" srcOrd="0" destOrd="0" presId="urn:microsoft.com/office/officeart/2005/8/layout/vList3"/>
    <dgm:cxn modelId="{D5EECB4B-A815-4C94-86A3-41A6F9C92BCF}"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45659" cy="496411"/>
          </a:xfrm>
          <a:prstGeom prst="rect">
            <a:avLst/>
          </a:prstGeom>
        </p:spPr>
        <p:txBody>
          <a:bodyPr vert="horz" lIns="92291" tIns="46146" rIns="92291" bIns="46146" rtlCol="0"/>
          <a:lstStyle>
            <a:lvl1pPr algn="l">
              <a:defRPr sz="1200"/>
            </a:lvl1pPr>
          </a:lstStyle>
          <a:p>
            <a:endParaRPr lang="en-US"/>
          </a:p>
        </p:txBody>
      </p:sp>
      <p:sp>
        <p:nvSpPr>
          <p:cNvPr id="3" name="Date Placeholder 2"/>
          <p:cNvSpPr>
            <a:spLocks noGrp="1"/>
          </p:cNvSpPr>
          <p:nvPr>
            <p:ph type="dt" sz="quarter" idx="1"/>
          </p:nvPr>
        </p:nvSpPr>
        <p:spPr>
          <a:xfrm>
            <a:off x="3850447" y="1"/>
            <a:ext cx="2945659" cy="496411"/>
          </a:xfrm>
          <a:prstGeom prst="rect">
            <a:avLst/>
          </a:prstGeom>
        </p:spPr>
        <p:txBody>
          <a:bodyPr vert="horz" lIns="92291" tIns="46146" rIns="92291" bIns="46146" rtlCol="0"/>
          <a:lstStyle>
            <a:lvl1pPr algn="r">
              <a:defRPr sz="1200"/>
            </a:lvl1pPr>
          </a:lstStyle>
          <a:p>
            <a:fld id="{EABD029F-6BCD-C547-8DCE-6FC2F466EFE1}" type="datetimeFigureOut">
              <a:rPr lang="en-US" smtClean="0"/>
              <a:pPr/>
              <a:t>2/1/2016</a:t>
            </a:fld>
            <a:endParaRPr lang="en-US"/>
          </a:p>
        </p:txBody>
      </p:sp>
      <p:sp>
        <p:nvSpPr>
          <p:cNvPr id="4" name="Footer Placeholder 3"/>
          <p:cNvSpPr>
            <a:spLocks noGrp="1"/>
          </p:cNvSpPr>
          <p:nvPr>
            <p:ph type="ftr" sz="quarter" idx="2"/>
          </p:nvPr>
        </p:nvSpPr>
        <p:spPr>
          <a:xfrm>
            <a:off x="4" y="9430093"/>
            <a:ext cx="2945659" cy="496411"/>
          </a:xfrm>
          <a:prstGeom prst="rect">
            <a:avLst/>
          </a:prstGeom>
        </p:spPr>
        <p:txBody>
          <a:bodyPr vert="horz" lIns="92291" tIns="46146" rIns="92291" bIns="46146" rtlCol="0" anchor="b"/>
          <a:lstStyle>
            <a:lvl1pPr algn="l">
              <a:defRPr sz="1200"/>
            </a:lvl1pPr>
          </a:lstStyle>
          <a:p>
            <a:r>
              <a:rPr lang="en-US" smtClean="0"/>
              <a:t>April 2, 2015</a:t>
            </a:r>
            <a:endParaRPr lang="en-US"/>
          </a:p>
        </p:txBody>
      </p:sp>
      <p:sp>
        <p:nvSpPr>
          <p:cNvPr id="5" name="Slide Number Placeholder 4"/>
          <p:cNvSpPr>
            <a:spLocks noGrp="1"/>
          </p:cNvSpPr>
          <p:nvPr>
            <p:ph type="sldNum" sz="quarter" idx="3"/>
          </p:nvPr>
        </p:nvSpPr>
        <p:spPr>
          <a:xfrm>
            <a:off x="3850447" y="9430093"/>
            <a:ext cx="2945659" cy="496411"/>
          </a:xfrm>
          <a:prstGeom prst="rect">
            <a:avLst/>
          </a:prstGeom>
        </p:spPr>
        <p:txBody>
          <a:bodyPr vert="horz" lIns="92291" tIns="46146" rIns="92291" bIns="46146" rtlCol="0" anchor="b"/>
          <a:lstStyle>
            <a:lvl1pPr algn="r">
              <a:defRPr sz="1200"/>
            </a:lvl1pPr>
          </a:lstStyle>
          <a:p>
            <a:fld id="{E5F328B9-C310-8946-A516-6BDAEFC85CD1}" type="slidenum">
              <a:rPr lang="en-US" smtClean="0"/>
              <a:pPr/>
              <a:t>‹#›</a:t>
            </a:fld>
            <a:endParaRPr lang="en-US"/>
          </a:p>
        </p:txBody>
      </p:sp>
    </p:spTree>
    <p:extLst>
      <p:ext uri="{BB962C8B-B14F-4D97-AF65-F5344CB8AC3E}">
        <p14:creationId xmlns:p14="http://schemas.microsoft.com/office/powerpoint/2010/main" val="86123822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45659" cy="496411"/>
          </a:xfrm>
          <a:prstGeom prst="rect">
            <a:avLst/>
          </a:prstGeom>
        </p:spPr>
        <p:txBody>
          <a:bodyPr vert="horz" lIns="92291" tIns="46146" rIns="92291" bIns="46146" rtlCol="0"/>
          <a:lstStyle>
            <a:lvl1pPr algn="l">
              <a:defRPr sz="1200"/>
            </a:lvl1pPr>
          </a:lstStyle>
          <a:p>
            <a:endParaRPr lang="en-US"/>
          </a:p>
        </p:txBody>
      </p:sp>
      <p:sp>
        <p:nvSpPr>
          <p:cNvPr id="3" name="Date Placeholder 2"/>
          <p:cNvSpPr>
            <a:spLocks noGrp="1"/>
          </p:cNvSpPr>
          <p:nvPr>
            <p:ph type="dt" idx="1"/>
          </p:nvPr>
        </p:nvSpPr>
        <p:spPr>
          <a:xfrm>
            <a:off x="3850447" y="1"/>
            <a:ext cx="2945659" cy="496411"/>
          </a:xfrm>
          <a:prstGeom prst="rect">
            <a:avLst/>
          </a:prstGeom>
        </p:spPr>
        <p:txBody>
          <a:bodyPr vert="horz" lIns="92291" tIns="46146" rIns="92291" bIns="46146" rtlCol="0"/>
          <a:lstStyle>
            <a:lvl1pPr algn="r">
              <a:defRPr sz="1200"/>
            </a:lvl1pPr>
          </a:lstStyle>
          <a:p>
            <a:fld id="{62886B0B-AEBF-3C43-A255-39452EB85F4B}" type="datetimeFigureOut">
              <a:rPr lang="en-US" smtClean="0"/>
              <a:pPr/>
              <a:t>2/1/2016</a:t>
            </a:fld>
            <a:endParaRPr lang="en-US"/>
          </a:p>
        </p:txBody>
      </p:sp>
      <p:sp>
        <p:nvSpPr>
          <p:cNvPr id="4" name="Slide Image Placeholder 3"/>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291" tIns="46146" rIns="92291" bIns="46146" rtlCol="0" anchor="ctr"/>
          <a:lstStyle/>
          <a:p>
            <a:endParaRPr lang="en-US"/>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291" tIns="46146" rIns="92291" bIns="461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9430093"/>
            <a:ext cx="2945659" cy="496411"/>
          </a:xfrm>
          <a:prstGeom prst="rect">
            <a:avLst/>
          </a:prstGeom>
        </p:spPr>
        <p:txBody>
          <a:bodyPr vert="horz" lIns="92291" tIns="46146" rIns="92291" bIns="46146" rtlCol="0" anchor="b"/>
          <a:lstStyle>
            <a:lvl1pPr algn="l">
              <a:defRPr sz="1200"/>
            </a:lvl1pPr>
          </a:lstStyle>
          <a:p>
            <a:r>
              <a:rPr lang="en-US" smtClean="0"/>
              <a:t>April 2, 2015</a:t>
            </a:r>
            <a:endParaRPr lang="en-US"/>
          </a:p>
        </p:txBody>
      </p:sp>
      <p:sp>
        <p:nvSpPr>
          <p:cNvPr id="7" name="Slide Number Placeholder 6"/>
          <p:cNvSpPr>
            <a:spLocks noGrp="1"/>
          </p:cNvSpPr>
          <p:nvPr>
            <p:ph type="sldNum" sz="quarter" idx="5"/>
          </p:nvPr>
        </p:nvSpPr>
        <p:spPr>
          <a:xfrm>
            <a:off x="3850447" y="9430093"/>
            <a:ext cx="2945659" cy="496411"/>
          </a:xfrm>
          <a:prstGeom prst="rect">
            <a:avLst/>
          </a:prstGeom>
        </p:spPr>
        <p:txBody>
          <a:bodyPr vert="horz" lIns="92291" tIns="46146" rIns="92291" bIns="46146" rtlCol="0" anchor="b"/>
          <a:lstStyle>
            <a:lvl1pPr algn="r">
              <a:defRPr sz="1200"/>
            </a:lvl1pPr>
          </a:lstStyle>
          <a:p>
            <a:fld id="{2A15E0D6-D7DE-E042-9F2C-D87766267DF0}" type="slidenum">
              <a:rPr lang="en-US" smtClean="0"/>
              <a:pPr/>
              <a:t>‹#›</a:t>
            </a:fld>
            <a:endParaRPr lang="en-US"/>
          </a:p>
        </p:txBody>
      </p:sp>
    </p:spTree>
    <p:extLst>
      <p:ext uri="{BB962C8B-B14F-4D97-AF65-F5344CB8AC3E}">
        <p14:creationId xmlns:p14="http://schemas.microsoft.com/office/powerpoint/2010/main" val="1388926027"/>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noProof="0" dirty="0" smtClean="0"/>
          </a:p>
        </p:txBody>
      </p:sp>
      <p:sp>
        <p:nvSpPr>
          <p:cNvPr id="4" name="Slide Number Placeholder 3"/>
          <p:cNvSpPr>
            <a:spLocks noGrp="1"/>
          </p:cNvSpPr>
          <p:nvPr>
            <p:ph type="sldNum" sz="quarter" idx="10"/>
          </p:nvPr>
        </p:nvSpPr>
        <p:spPr/>
        <p:txBody>
          <a:bodyPr/>
          <a:lstStyle/>
          <a:p>
            <a:fld id="{2A15E0D6-D7DE-E042-9F2C-D87766267DF0}" type="slidenum">
              <a:rPr lang="en-US" smtClean="0"/>
              <a:pPr/>
              <a:t>1</a:t>
            </a:fld>
            <a:endParaRPr lang="en-US" dirty="0"/>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2991149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813DB1C-AA90-4B9D-83BC-400FA9AFD7B2}" type="slidenum">
              <a:rPr lang="en-GB" smtClean="0"/>
              <a:t>36</a:t>
            </a:fld>
            <a:endParaRPr lang="en-GB"/>
          </a:p>
        </p:txBody>
      </p:sp>
      <p:sp>
        <p:nvSpPr>
          <p:cNvPr id="5" name="Footer Placeholder 4"/>
          <p:cNvSpPr>
            <a:spLocks noGrp="1"/>
          </p:cNvSpPr>
          <p:nvPr>
            <p:ph type="ftr" sz="quarter" idx="11"/>
          </p:nvPr>
        </p:nvSpPr>
        <p:spPr/>
        <p:txBody>
          <a:bodyPr/>
          <a:lstStyle/>
          <a:p>
            <a:r>
              <a:rPr lang="en-GB" smtClean="0"/>
              <a:t>Handling Engineering Group</a:t>
            </a:r>
            <a:endParaRPr lang="en-GB"/>
          </a:p>
        </p:txBody>
      </p:sp>
    </p:spTree>
    <p:extLst>
      <p:ext uri="{BB962C8B-B14F-4D97-AF65-F5344CB8AC3E}">
        <p14:creationId xmlns:p14="http://schemas.microsoft.com/office/powerpoint/2010/main" val="2564987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err="1" smtClean="0"/>
              <a:t>Industrial</a:t>
            </a:r>
            <a:r>
              <a:rPr lang="fr-CH" b="1" dirty="0" smtClean="0"/>
              <a:t> </a:t>
            </a:r>
            <a:r>
              <a:rPr lang="fr-CH" b="1" dirty="0" err="1" smtClean="0"/>
              <a:t>Controls</a:t>
            </a:r>
            <a:r>
              <a:rPr lang="fr-CH" b="1" dirty="0" smtClean="0"/>
              <a:t> &amp; Engineering</a:t>
            </a:r>
            <a:r>
              <a:rPr lang="fr-CH" dirty="0" smtClean="0"/>
              <a:t>: </a:t>
            </a:r>
            <a:r>
              <a:rPr lang="en-US" dirty="0" smtClean="0"/>
              <a:t>develops solutions and provides support in the domain of industrial control systems. </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err="1" smtClean="0"/>
              <a:t>Industrial</a:t>
            </a:r>
            <a:r>
              <a:rPr lang="fr-CH" b="1" dirty="0" smtClean="0"/>
              <a:t> </a:t>
            </a:r>
            <a:r>
              <a:rPr lang="fr-CH" b="1" dirty="0" err="1" smtClean="0"/>
              <a:t>Controls</a:t>
            </a:r>
            <a:r>
              <a:rPr lang="fr-CH" b="1" dirty="0" smtClean="0"/>
              <a:t> &amp; Engineering</a:t>
            </a:r>
            <a:r>
              <a:rPr lang="fr-CH" dirty="0" smtClean="0"/>
              <a:t>: </a:t>
            </a:r>
            <a:r>
              <a:rPr lang="en-US" dirty="0" smtClean="0"/>
              <a:t>develops solutions and provides support in the domain of industrial control systems. </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577526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
        <p:nvSpPr>
          <p:cNvPr id="6" name="Date Placeholder 5"/>
          <p:cNvSpPr>
            <a:spLocks noGrp="1"/>
          </p:cNvSpPr>
          <p:nvPr>
            <p:ph type="dt" idx="12"/>
          </p:nvPr>
        </p:nvSpPr>
        <p:spPr/>
        <p:txBody>
          <a:bodyPr/>
          <a:lstStyle/>
          <a:p>
            <a:r>
              <a:rPr lang="en-US" smtClean="0"/>
              <a:t>February 3, 2015</a:t>
            </a:r>
            <a:endParaRPr lang="en-US"/>
          </a:p>
        </p:txBody>
      </p:sp>
    </p:spTree>
    <p:extLst>
      <p:ext uri="{BB962C8B-B14F-4D97-AF65-F5344CB8AC3E}">
        <p14:creationId xmlns:p14="http://schemas.microsoft.com/office/powerpoint/2010/main" val="1726077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41</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Sources, Targets &amp; Interactions</a:t>
            </a:r>
            <a:r>
              <a:rPr lang="en-US" dirty="0" smtClean="0"/>
              <a:t>: studies beam interactions with matter (like the FLUKA simulation) and manages some accelerators equipment that aims to intercept particles. </a:t>
            </a:r>
            <a:endParaRPr lang="en-GB"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US" smtClean="0">
                <a:solidFill>
                  <a:prstClr val="black"/>
                </a:solidFill>
              </a:rPr>
              <a:t>April 2, 2015</a:t>
            </a:r>
            <a:endParaRPr lang="en-US">
              <a:solidFill>
                <a:prstClr val="black"/>
              </a:solidFill>
            </a:endParaRPr>
          </a:p>
        </p:txBody>
      </p:sp>
      <p:sp>
        <p:nvSpPr>
          <p:cNvPr id="5" name="Slide Number Placeholder 4"/>
          <p:cNvSpPr>
            <a:spLocks noGrp="1"/>
          </p:cNvSpPr>
          <p:nvPr>
            <p:ph type="sldNum" sz="quarter" idx="11"/>
          </p:nvPr>
        </p:nvSpPr>
        <p:spPr/>
        <p:txBody>
          <a:bodyPr/>
          <a:lstStyle/>
          <a:p>
            <a:fld id="{2A15E0D6-D7DE-E042-9F2C-D87766267DF0}"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796902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smtClean="0"/>
              <a:t>Mayor experimento y el mayor instituto</a:t>
            </a:r>
            <a:r>
              <a:rPr lang="es-ES" baseline="0" dirty="0" smtClean="0"/>
              <a:t> de </a:t>
            </a:r>
            <a:r>
              <a:rPr lang="es-ES" baseline="0" dirty="0" err="1" smtClean="0"/>
              <a:t>investigacion</a:t>
            </a:r>
            <a:r>
              <a:rPr lang="es-ES" baseline="0" dirty="0" smtClean="0"/>
              <a:t> del mundo del mundo</a:t>
            </a:r>
          </a:p>
          <a:p>
            <a:r>
              <a:rPr lang="es-ES" baseline="0" dirty="0" smtClean="0"/>
              <a:t>Mas de 85 </a:t>
            </a:r>
            <a:r>
              <a:rPr lang="es-ES" baseline="0" dirty="0" err="1" smtClean="0"/>
              <a:t>paises</a:t>
            </a:r>
            <a:r>
              <a:rPr lang="es-ES" baseline="0" dirty="0" smtClean="0"/>
              <a:t>, y mas de 10.000 </a:t>
            </a:r>
            <a:r>
              <a:rPr lang="es-ES" baseline="0" dirty="0" err="1" smtClean="0"/>
              <a:t>cientificos</a:t>
            </a:r>
            <a:r>
              <a:rPr lang="es-ES" baseline="0" dirty="0" smtClean="0"/>
              <a:t> e Ingenieros trabajando para una meta </a:t>
            </a:r>
            <a:r>
              <a:rPr lang="es-ES" baseline="0" dirty="0" err="1" smtClean="0"/>
              <a:t>comun</a:t>
            </a:r>
            <a:endParaRPr lang="es-ES" dirty="0" smtClean="0"/>
          </a:p>
        </p:txBody>
      </p:sp>
      <p:sp>
        <p:nvSpPr>
          <p:cNvPr id="4" name="Date Placeholder 3"/>
          <p:cNvSpPr>
            <a:spLocks noGrp="1"/>
          </p:cNvSpPr>
          <p:nvPr>
            <p:ph type="dt" idx="10"/>
          </p:nvPr>
        </p:nvSpPr>
        <p:spPr/>
        <p:txBody>
          <a:bodyPr/>
          <a:lstStyle/>
          <a:p>
            <a:pPr>
              <a:defRPr/>
            </a:pPr>
            <a:r>
              <a:rPr lang="en-US" smtClean="0">
                <a:solidFill>
                  <a:prstClr val="black"/>
                </a:solidFill>
              </a:rPr>
              <a:t>17-Feb-2010</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Enrique Blanco, CERN</a:t>
            </a:r>
            <a:endParaRPr lang="en-US">
              <a:solidFill>
                <a:prstClr val="black"/>
              </a:solidFill>
            </a:endParaRPr>
          </a:p>
        </p:txBody>
      </p:sp>
    </p:spTree>
    <p:extLst>
      <p:ext uri="{BB962C8B-B14F-4D97-AF65-F5344CB8AC3E}">
        <p14:creationId xmlns:p14="http://schemas.microsoft.com/office/powerpoint/2010/main" val="3953515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15E0D6-D7DE-E042-9F2C-D87766267DF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3963172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smtClean="0"/>
              <a:t>February 3, 2015</a:t>
            </a:r>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
        <p:nvSpPr>
          <p:cNvPr id="6" name="Slide Number Placeholder 5"/>
          <p:cNvSpPr>
            <a:spLocks noGrp="1"/>
          </p:cNvSpPr>
          <p:nvPr>
            <p:ph type="sldNum" sz="quarter" idx="12"/>
          </p:nvPr>
        </p:nvSpPr>
        <p:spPr/>
        <p:txBody>
          <a:bodyPr/>
          <a:lstStyle/>
          <a:p>
            <a:fld id="{2A15E0D6-D7DE-E042-9F2C-D87766267DF0}" type="slidenum">
              <a:rPr lang="en-US" smtClean="0"/>
              <a:pPr/>
              <a:t>26</a:t>
            </a:fld>
            <a:endParaRPr lang="en-US"/>
          </a:p>
        </p:txBody>
      </p:sp>
    </p:spTree>
    <p:extLst>
      <p:ext uri="{BB962C8B-B14F-4D97-AF65-F5344CB8AC3E}">
        <p14:creationId xmlns:p14="http://schemas.microsoft.com/office/powerpoint/2010/main" val="95500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smtClean="0"/>
              <a:t>Cooling</a:t>
            </a:r>
            <a:r>
              <a:rPr lang="fr-CH" b="1" dirty="0" smtClean="0"/>
              <a:t> &amp;</a:t>
            </a:r>
            <a:r>
              <a:rPr lang="fr-CH" b="1" baseline="0" dirty="0" smtClean="0"/>
              <a:t> Ventilation Group</a:t>
            </a:r>
            <a:r>
              <a:rPr lang="fr-CH" baseline="0" dirty="0" smtClean="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smtClean="0"/>
              <a:t>	</a:t>
            </a:r>
            <a:r>
              <a:rPr lang="fr-CH" sz="1200" baseline="0" dirty="0" err="1" smtClean="0"/>
              <a:t>is</a:t>
            </a:r>
            <a:r>
              <a:rPr lang="fr-CH" sz="1200" baseline="0" dirty="0" smtClean="0"/>
              <a:t> in charge of the </a:t>
            </a:r>
            <a:r>
              <a:rPr lang="en-US" sz="1200" dirty="0" smtClean="0"/>
              <a:t>operation,</a:t>
            </a:r>
            <a:r>
              <a:rPr lang="en-US" sz="1200" baseline="0" dirty="0" smtClean="0"/>
              <a:t> </a:t>
            </a:r>
            <a:r>
              <a:rPr lang="en-US" sz="1200" dirty="0" smtClean="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latin typeface="Calibri" pitchFamily="34" charset="0"/>
              </a:rPr>
              <a:t>Electrical Engineering Group</a:t>
            </a:r>
            <a:r>
              <a:rPr lang="en-US" dirty="0" smtClean="0">
                <a:latin typeface="Calibri" pitchFamily="34" charset="0"/>
              </a:rPr>
              <a:t>: is </a:t>
            </a:r>
            <a:r>
              <a:rPr lang="en-US" dirty="0" smtClean="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defRPr/>
            </a:pPr>
            <a:r>
              <a:rPr lang="en-US" b="1" dirty="0" smtClean="0"/>
              <a:t>General Management &amp; Secretariat Group</a:t>
            </a:r>
            <a:r>
              <a:rPr lang="en-US" dirty="0" smtClean="0"/>
              <a:t>:</a:t>
            </a:r>
            <a:r>
              <a:rPr lang="fr-CH" dirty="0" smtClean="0"/>
              <a:t> </a:t>
            </a:r>
            <a:r>
              <a:rPr lang="fr-CH" dirty="0" err="1" smtClean="0">
                <a:latin typeface="Calibri" pitchFamily="34" charset="0"/>
              </a:rPr>
              <a:t>is</a:t>
            </a:r>
            <a:r>
              <a:rPr lang="fr-CH" dirty="0" smtClean="0">
                <a:latin typeface="Calibri" pitchFamily="34" charset="0"/>
              </a:rPr>
              <a:t> </a:t>
            </a:r>
            <a:r>
              <a:rPr lang="en-US" dirty="0" smtClean="0"/>
              <a:t>in charge of the management of department resources in terms of personnel, budget, space, as well as group secretariats.</a:t>
            </a:r>
            <a:endParaRPr lang="fr-CH" dirty="0" smtClean="0">
              <a:latin typeface="Calibri" pitchFamily="34" charset="0"/>
            </a:endParaRP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smtClean="0"/>
              <a:t>Handling Engineering Group</a:t>
            </a:r>
            <a:r>
              <a:rPr lang="fr-CH" dirty="0" smtClean="0"/>
              <a:t>: </a:t>
            </a:r>
            <a:r>
              <a:rPr lang="en-US" dirty="0" smtClean="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269342"/>
            <a:ext cx="6858000" cy="2607458"/>
          </a:xfrm>
        </p:spPr>
        <p:txBody>
          <a:bodyPr anchor="ctr" anchorCtr="0"/>
          <a:lstStyle>
            <a:lvl1pPr algn="r">
              <a:defRPr sz="3200">
                <a:solidFill>
                  <a:schemeClr val="tx1"/>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1" name="Rectangle 20"/>
          <p:cNvSpPr/>
          <p:nvPr/>
        </p:nvSpPr>
        <p:spPr>
          <a:xfrm>
            <a:off x="904875" y="2269342"/>
            <a:ext cx="7315200" cy="2658893"/>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4" y="2269342"/>
            <a:ext cx="238125" cy="2658893"/>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0" name="Picture 9"/>
          <p:cNvPicPr>
            <a:picLocks noChangeAspect="1"/>
          </p:cNvPicPr>
          <p:nvPr/>
        </p:nvPicPr>
        <p:blipFill>
          <a:blip r:embed="rId2"/>
          <a:stretch>
            <a:fillRect/>
          </a:stretch>
        </p:blipFill>
        <p:spPr>
          <a:xfrm>
            <a:off x="904874" y="1218811"/>
            <a:ext cx="5207000" cy="762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9" y="258763"/>
            <a:ext cx="4111967" cy="1025526"/>
          </a:xfrm>
        </p:spPr>
        <p:txBody>
          <a:bodyPr/>
          <a:lstStyle/>
          <a:p>
            <a:r>
              <a:rPr kumimoji="0" lang="en-US" smtClean="0"/>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February 2nd 2016</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a:t>
            </a:fld>
            <a:endParaRPr lang="en-GB"/>
          </a:p>
        </p:txBody>
      </p:sp>
    </p:spTree>
    <p:extLst>
      <p:ext uri="{BB962C8B-B14F-4D97-AF65-F5344CB8AC3E}">
        <p14:creationId xmlns:p14="http://schemas.microsoft.com/office/powerpoint/2010/main" val="2953813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269342"/>
            <a:ext cx="6858000" cy="2607458"/>
          </a:xfrm>
        </p:spPr>
        <p:txBody>
          <a:bodyPr anchor="ctr" anchorCtr="0"/>
          <a:lstStyle>
            <a:lvl1pPr algn="r">
              <a:defRPr sz="3200">
                <a:solidFill>
                  <a:schemeClr val="tx1"/>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1" name="Rectangle 20"/>
          <p:cNvSpPr/>
          <p:nvPr/>
        </p:nvSpPr>
        <p:spPr>
          <a:xfrm>
            <a:off x="904875" y="2269342"/>
            <a:ext cx="7315200" cy="2658893"/>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Rectangle 21"/>
          <p:cNvSpPr/>
          <p:nvPr/>
        </p:nvSpPr>
        <p:spPr>
          <a:xfrm>
            <a:off x="904874" y="2269342"/>
            <a:ext cx="238125" cy="2658893"/>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10" name="Picture 9"/>
          <p:cNvPicPr>
            <a:picLocks noChangeAspect="1"/>
          </p:cNvPicPr>
          <p:nvPr/>
        </p:nvPicPr>
        <p:blipFill>
          <a:blip r:embed="rId2"/>
          <a:stretch>
            <a:fillRect/>
          </a:stretch>
        </p:blipFill>
        <p:spPr>
          <a:xfrm>
            <a:off x="904874" y="1218811"/>
            <a:ext cx="5207000" cy="762000"/>
          </a:xfrm>
          <a:prstGeom prst="rect">
            <a:avLst/>
          </a:prstGeom>
        </p:spPr>
      </p:pic>
    </p:spTree>
    <p:extLst>
      <p:ext uri="{BB962C8B-B14F-4D97-AF65-F5344CB8AC3E}">
        <p14:creationId xmlns:p14="http://schemas.microsoft.com/office/powerpoint/2010/main" val="30672966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smtClean="0"/>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February 2nd 2016</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Tree>
    <p:extLst>
      <p:ext uri="{BB962C8B-B14F-4D97-AF65-F5344CB8AC3E}">
        <p14:creationId xmlns:p14="http://schemas.microsoft.com/office/powerpoint/2010/main" val="39712728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a:t>
            </a:fld>
            <a:endParaRPr lang="en-GB"/>
          </a:p>
        </p:txBody>
      </p:sp>
    </p:spTree>
    <p:extLst>
      <p:ext uri="{BB962C8B-B14F-4D97-AF65-F5344CB8AC3E}">
        <p14:creationId xmlns:p14="http://schemas.microsoft.com/office/powerpoint/2010/main" val="39901106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1999" y="265701"/>
            <a:ext cx="4111967" cy="1013627"/>
          </a:xfrm>
          <a:prstGeom prst="rect">
            <a:avLst/>
          </a:prstGeom>
        </p:spPr>
        <p:txBody>
          <a:bodyPr vert="horz" anchor="ctr" anchorCtr="0">
            <a:normAutofit/>
          </a:bodyPr>
          <a:lstStyle/>
          <a:p>
            <a:r>
              <a:rPr kumimoji="0" lang="en-US" noProof="0" smtClean="0"/>
              <a:t>Click to edit Master title style</a:t>
            </a:r>
            <a:endParaRPr kumimoji="0" lang="it-IT" noProof="0" dirty="0"/>
          </a:p>
        </p:txBody>
      </p:sp>
      <p:sp>
        <p:nvSpPr>
          <p:cNvPr id="13" name="Text Placeholder 12"/>
          <p:cNvSpPr>
            <a:spLocks noGrp="1"/>
          </p:cNvSpPr>
          <p:nvPr>
            <p:ph type="body" idx="1"/>
          </p:nvPr>
        </p:nvSpPr>
        <p:spPr>
          <a:xfrm>
            <a:off x="457200" y="1479661"/>
            <a:ext cx="8229600" cy="4731424"/>
          </a:xfrm>
          <a:prstGeom prst="rect">
            <a:avLst/>
          </a:prstGeom>
        </p:spPr>
        <p:txBody>
          <a:bodyPr vert="horz">
            <a:normAutofit/>
          </a:bodyPr>
          <a:lstStyle/>
          <a:p>
            <a:pPr lvl="0" eaLnBrk="1" latinLnBrk="0" hangingPunct="1"/>
            <a:r>
              <a:rPr kumimoji="0" lang="en-US" noProof="0" smtClean="0"/>
              <a:t>Click to edit Master text styles</a:t>
            </a:r>
          </a:p>
          <a:p>
            <a:pPr lvl="1" eaLnBrk="1" latinLnBrk="0" hangingPunct="1"/>
            <a:r>
              <a:rPr kumimoji="0" lang="en-US" noProof="0" smtClean="0"/>
              <a:t>Second level</a:t>
            </a:r>
          </a:p>
          <a:p>
            <a:pPr lvl="2" eaLnBrk="1" latinLnBrk="0" hangingPunct="1"/>
            <a:r>
              <a:rPr kumimoji="0" lang="en-US" noProof="0" smtClean="0"/>
              <a:t>Third level</a:t>
            </a:r>
          </a:p>
          <a:p>
            <a:pPr lvl="3" eaLnBrk="1" latinLnBrk="0" hangingPunct="1"/>
            <a:r>
              <a:rPr kumimoji="0" lang="en-US" noProof="0" smtClean="0"/>
              <a:t>Fourth level</a:t>
            </a:r>
          </a:p>
          <a:p>
            <a:pPr lvl="4" eaLnBrk="1" latinLnBrk="0" hangingPunct="1"/>
            <a:r>
              <a:rPr kumimoji="0" lang="en-US" noProof="0" smtClean="0"/>
              <a:t>Fifth level</a:t>
            </a:r>
            <a:endParaRPr kumimoji="0" lang="it-IT" noProof="0" dirty="0"/>
          </a:p>
        </p:txBody>
      </p:sp>
      <p:sp>
        <p:nvSpPr>
          <p:cNvPr id="14"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February 2nd 2016</a:t>
            </a:r>
            <a:endParaRPr lang="en-US" dirty="0"/>
          </a:p>
        </p:txBody>
      </p:sp>
      <p:sp>
        <p:nvSpPr>
          <p:cNvPr id="3"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nchor="ctr"/>
          <a:lstStyle>
            <a:lvl1pPr algn="l" eaLnBrk="1" latinLnBrk="0" hangingPunct="1">
              <a:defRPr kumimoji="0" sz="1200">
                <a:solidFill>
                  <a:srgbClr val="638CAE"/>
                </a:solidFill>
              </a:defRPr>
            </a:lvl1pPr>
          </a:lstStyle>
          <a:p>
            <a:fld id="{9BBCADDF-C6D9-C14C-883B-1CD09994D60D}" type="slidenum">
              <a:rPr lang="en-US" smtClean="0"/>
              <a:pPr/>
              <a:t>‹#›</a:t>
            </a:fld>
            <a:endParaRPr lang="en-US"/>
          </a:p>
        </p:txBody>
      </p:sp>
      <p:sp>
        <p:nvSpPr>
          <p:cNvPr id="28" name="Straight Connector 27"/>
          <p:cNvSpPr>
            <a:spLocks noChangeShapeType="1"/>
          </p:cNvSpPr>
          <p:nvPr/>
        </p:nvSpPr>
        <p:spPr bwMode="auto">
          <a:xfrm>
            <a:off x="574682" y="6345186"/>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4367" y="864805"/>
            <a:ext cx="411763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53650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5" name="Picture 14"/>
          <p:cNvPicPr>
            <a:picLocks noChangeAspect="1"/>
          </p:cNvPicPr>
          <p:nvPr/>
        </p:nvPicPr>
        <p:blipFill>
          <a:blip r:embed="rId5"/>
          <a:stretch>
            <a:fillRect/>
          </a:stretch>
        </p:blipFill>
        <p:spPr>
          <a:xfrm>
            <a:off x="454368" y="265701"/>
            <a:ext cx="3553961" cy="52009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p:txStyles>
    <p:titleStyle>
      <a:lvl1pPr algn="r"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4367" y="265701"/>
            <a:ext cx="8229599" cy="1013627"/>
          </a:xfrm>
          <a:prstGeom prst="rect">
            <a:avLst/>
          </a:prstGeom>
        </p:spPr>
        <p:txBody>
          <a:bodyPr vert="horz" anchor="ctr" anchorCtr="0">
            <a:normAutofit/>
          </a:bodyPr>
          <a:lstStyle/>
          <a:p>
            <a:r>
              <a:rPr kumimoji="0" lang="en-US" noProof="0" smtClean="0"/>
              <a:t>Click to edit Master title style</a:t>
            </a:r>
            <a:endParaRPr kumimoji="0" lang="it-IT" noProof="0" dirty="0"/>
          </a:p>
        </p:txBody>
      </p:sp>
      <p:sp>
        <p:nvSpPr>
          <p:cNvPr id="13" name="Text Placeholder 12"/>
          <p:cNvSpPr>
            <a:spLocks noGrp="1"/>
          </p:cNvSpPr>
          <p:nvPr>
            <p:ph type="body" idx="1"/>
          </p:nvPr>
        </p:nvSpPr>
        <p:spPr>
          <a:xfrm>
            <a:off x="457200" y="1479661"/>
            <a:ext cx="8229600" cy="4731424"/>
          </a:xfrm>
          <a:prstGeom prst="rect">
            <a:avLst/>
          </a:prstGeom>
        </p:spPr>
        <p:txBody>
          <a:bodyPr vert="horz">
            <a:normAutofit/>
          </a:bodyPr>
          <a:lstStyle/>
          <a:p>
            <a:pPr lvl="0" eaLnBrk="1" latinLnBrk="0" hangingPunct="1"/>
            <a:r>
              <a:rPr kumimoji="0" lang="en-US" noProof="0" smtClean="0"/>
              <a:t>Click to edit Master text styles</a:t>
            </a:r>
          </a:p>
          <a:p>
            <a:pPr lvl="1" eaLnBrk="1" latinLnBrk="0" hangingPunct="1"/>
            <a:r>
              <a:rPr kumimoji="0" lang="en-US" noProof="0" smtClean="0"/>
              <a:t>Second level</a:t>
            </a:r>
          </a:p>
          <a:p>
            <a:pPr lvl="2" eaLnBrk="1" latinLnBrk="0" hangingPunct="1"/>
            <a:r>
              <a:rPr kumimoji="0" lang="en-US" noProof="0" smtClean="0"/>
              <a:t>Third level</a:t>
            </a:r>
          </a:p>
          <a:p>
            <a:pPr lvl="3" eaLnBrk="1" latinLnBrk="0" hangingPunct="1"/>
            <a:r>
              <a:rPr kumimoji="0" lang="en-US" noProof="0" smtClean="0"/>
              <a:t>Fourth level</a:t>
            </a:r>
          </a:p>
          <a:p>
            <a:pPr lvl="4" eaLnBrk="1" latinLnBrk="0" hangingPunct="1"/>
            <a:r>
              <a:rPr kumimoji="0" lang="en-US" noProof="0" smtClean="0"/>
              <a:t>Fifth level</a:t>
            </a:r>
            <a:endParaRPr kumimoji="0" lang="it-IT" noProof="0" dirty="0"/>
          </a:p>
        </p:txBody>
      </p:sp>
      <p:sp>
        <p:nvSpPr>
          <p:cNvPr id="14"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February 2nd 2016</a:t>
            </a:r>
            <a:endParaRPr lang="en-US" dirty="0"/>
          </a:p>
        </p:txBody>
      </p:sp>
      <p:sp>
        <p:nvSpPr>
          <p:cNvPr id="3"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nchor="ctr"/>
          <a:lstStyle>
            <a:lvl1pPr algn="l" eaLnBrk="1" latinLnBrk="0" hangingPunct="1">
              <a:defRPr kumimoji="0" sz="1200">
                <a:solidFill>
                  <a:srgbClr val="638CAE"/>
                </a:solidFill>
              </a:defRPr>
            </a:lvl1pPr>
          </a:lstStyle>
          <a:p>
            <a:fld id="{9BBCADDF-C6D9-C14C-883B-1CD09994D60D}" type="slidenum">
              <a:rPr lang="en-US" smtClean="0"/>
              <a:pPr/>
              <a:t>‹#›</a:t>
            </a:fld>
            <a:endParaRPr lang="en-US"/>
          </a:p>
        </p:txBody>
      </p:sp>
      <p:sp>
        <p:nvSpPr>
          <p:cNvPr id="28" name="Straight Connector 27"/>
          <p:cNvSpPr>
            <a:spLocks noChangeShapeType="1"/>
          </p:cNvSpPr>
          <p:nvPr/>
        </p:nvSpPr>
        <p:spPr bwMode="auto">
          <a:xfrm>
            <a:off x="574682" y="6345186"/>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Isosceles Triangle 9"/>
          <p:cNvSpPr>
            <a:spLocks noChangeAspect="1"/>
          </p:cNvSpPr>
          <p:nvPr/>
        </p:nvSpPr>
        <p:spPr>
          <a:xfrm rot="5400000">
            <a:off x="419100" y="653650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8960611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iming>
    <p:tnLst>
      <p:par>
        <p:cTn id="1" dur="indefinite" restart="never" nodeType="tmRoot"/>
      </p:par>
    </p:tnLst>
  </p:timing>
  <p:hf hdr="0"/>
  <p:txStyles>
    <p:titleStyle>
      <a:lvl1pPr algn="r"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te-dep.web.cern.ch/te-dep/" TargetMode="External"/><Relationship Id="rId2" Type="http://schemas.openxmlformats.org/officeDocument/2006/relationships/hyperlink" Target="http://espace.cern.ch/be-dep/default.aspx" TargetMode="External"/><Relationship Id="rId1" Type="http://schemas.openxmlformats.org/officeDocument/2006/relationships/slideLayout" Target="../slideLayouts/slideLayout3.xml"/><Relationship Id="rId4" Type="http://schemas.openxmlformats.org/officeDocument/2006/relationships/hyperlink" Target="http://en-dep.web.cern.ch/en-de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3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3.xml"/><Relationship Id="rId4" Type="http://schemas.openxmlformats.org/officeDocument/2006/relationships/image" Target="../media/image65.jpeg"/></Relationships>
</file>

<file path=ppt/slides/_rels/slide3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68.png"/><Relationship Id="rId4" Type="http://schemas.openxmlformats.org/officeDocument/2006/relationships/image" Target="../media/image67.jpeg"/></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71.png"/><Relationship Id="rId4" Type="http://schemas.openxmlformats.org/officeDocument/2006/relationships/image" Target="../media/image70.jpeg"/></Relationships>
</file>

<file path=ppt/slides/_rels/slide36.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 Id="rId9" Type="http://schemas.openxmlformats.org/officeDocument/2006/relationships/image" Target="../media/image78.jpe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jpeg"/><Relationship Id="rId4" Type="http://schemas.openxmlformats.org/officeDocument/2006/relationships/image" Target="../media/image80.png"/></Relationships>
</file>

<file path=ppt/slides/_rels/slide3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4.emf"/><Relationship Id="rId18" Type="http://schemas.openxmlformats.org/officeDocument/2006/relationships/image" Target="../media/image99.jpeg"/><Relationship Id="rId3" Type="http://schemas.openxmlformats.org/officeDocument/2006/relationships/image" Target="../media/image84.png"/><Relationship Id="rId7" Type="http://schemas.openxmlformats.org/officeDocument/2006/relationships/image" Target="../media/image88.jpeg"/><Relationship Id="rId12" Type="http://schemas.openxmlformats.org/officeDocument/2006/relationships/image" Target="../media/image93.jpeg"/><Relationship Id="rId17" Type="http://schemas.openxmlformats.org/officeDocument/2006/relationships/image" Target="../media/image98.jpeg"/><Relationship Id="rId2" Type="http://schemas.openxmlformats.org/officeDocument/2006/relationships/notesSlide" Target="../notesSlides/notesSlide12.xml"/><Relationship Id="rId16" Type="http://schemas.openxmlformats.org/officeDocument/2006/relationships/image" Target="../media/image97.png"/><Relationship Id="rId20" Type="http://schemas.openxmlformats.org/officeDocument/2006/relationships/image" Target="../media/image101.png"/><Relationship Id="rId1" Type="http://schemas.openxmlformats.org/officeDocument/2006/relationships/slideLayout" Target="../slideLayouts/slideLayout3.xml"/><Relationship Id="rId6" Type="http://schemas.openxmlformats.org/officeDocument/2006/relationships/image" Target="../media/image87.png"/><Relationship Id="rId11" Type="http://schemas.openxmlformats.org/officeDocument/2006/relationships/image" Target="../media/image92.jpeg"/><Relationship Id="rId5" Type="http://schemas.openxmlformats.org/officeDocument/2006/relationships/image" Target="../media/image86.jpeg"/><Relationship Id="rId15" Type="http://schemas.openxmlformats.org/officeDocument/2006/relationships/image" Target="../media/image96.png"/><Relationship Id="rId10" Type="http://schemas.openxmlformats.org/officeDocument/2006/relationships/image" Target="../media/image91.jpeg"/><Relationship Id="rId19" Type="http://schemas.openxmlformats.org/officeDocument/2006/relationships/image" Target="../media/image100.jpeg"/><Relationship Id="rId4" Type="http://schemas.openxmlformats.org/officeDocument/2006/relationships/image" Target="../media/image85.jpeg"/><Relationship Id="rId9" Type="http://schemas.openxmlformats.org/officeDocument/2006/relationships/image" Target="../media/image90.png"/><Relationship Id="rId14" Type="http://schemas.openxmlformats.org/officeDocument/2006/relationships/image" Target="../media/image95.png"/></Relationships>
</file>

<file path=ppt/slides/_rels/slide39.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03.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05.jpeg"/><Relationship Id="rId7" Type="http://schemas.openxmlformats.org/officeDocument/2006/relationships/image" Target="../media/image109.png"/><Relationship Id="rId2" Type="http://schemas.openxmlformats.org/officeDocument/2006/relationships/image" Target="../media/image104.jpeg"/><Relationship Id="rId1" Type="http://schemas.openxmlformats.org/officeDocument/2006/relationships/slideLayout" Target="../slideLayouts/slideLayout3.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41.xml.rels><?xml version="1.0" encoding="UTF-8" standalone="yes"?>
<Relationships xmlns="http://schemas.openxmlformats.org/package/2006/relationships"><Relationship Id="rId3" Type="http://schemas.openxmlformats.org/officeDocument/2006/relationships/image" Target="../media/image110.gif"/><Relationship Id="rId7" Type="http://schemas.openxmlformats.org/officeDocument/2006/relationships/image" Target="../media/image11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13.jpeg"/><Relationship Id="rId5" Type="http://schemas.openxmlformats.org/officeDocument/2006/relationships/image" Target="../media/image112.png"/><Relationship Id="rId4" Type="http://schemas.openxmlformats.org/officeDocument/2006/relationships/image" Target="../media/image111.gif"/></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21.png"/><Relationship Id="rId5" Type="http://schemas.openxmlformats.org/officeDocument/2006/relationships/image" Target="../media/image120.jpeg"/><Relationship Id="rId4" Type="http://schemas.openxmlformats.org/officeDocument/2006/relationships/image" Target="../media/image11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wmf"/><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cid:image003.jpg@01CBC3D8.A3E77B80"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618778" y="2568043"/>
            <a:ext cx="6342598" cy="20755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400" dirty="0" smtClean="0"/>
              <a:t>Welcome to the Engineering Department at CERN</a:t>
            </a:r>
            <a:endParaRPr lang="en-US" sz="4400" dirty="0"/>
          </a:p>
        </p:txBody>
      </p:sp>
      <p:sp>
        <p:nvSpPr>
          <p:cNvPr id="2" name="Title 1"/>
          <p:cNvSpPr>
            <a:spLocks noGrp="1"/>
          </p:cNvSpPr>
          <p:nvPr>
            <p:ph type="ctrTitle"/>
          </p:nvPr>
        </p:nvSpPr>
        <p:spPr>
          <a:xfrm>
            <a:off x="1219200" y="2269342"/>
            <a:ext cx="6858000" cy="565714"/>
          </a:xfrm>
        </p:spPr>
        <p:txBody>
          <a:bodyPr>
            <a:normAutofit fontScale="90000"/>
          </a:bodyPr>
          <a:lstStyle/>
          <a:p>
            <a:r>
              <a:rPr lang="en-US" dirty="0" smtClean="0"/>
              <a:t> </a:t>
            </a:r>
            <a:endParaRPr lang="en-US" dirty="0"/>
          </a:p>
        </p:txBody>
      </p:sp>
      <p:sp>
        <p:nvSpPr>
          <p:cNvPr id="3" name="Subtitle 2"/>
          <p:cNvSpPr>
            <a:spLocks noGrp="1"/>
          </p:cNvSpPr>
          <p:nvPr>
            <p:ph type="subTitle" idx="1"/>
          </p:nvPr>
        </p:nvSpPr>
        <p:spPr/>
        <p:txBody>
          <a:bodyPr>
            <a:normAutofit/>
          </a:bodyPr>
          <a:lstStyle/>
          <a:p>
            <a:pPr>
              <a:spcBef>
                <a:spcPts val="0"/>
              </a:spcBef>
            </a:pPr>
            <a:r>
              <a:rPr lang="en-US" dirty="0" smtClean="0"/>
              <a:t>Katy Foraz, ACE Group Leader, 2nd </a:t>
            </a:r>
            <a:r>
              <a:rPr lang="en-US" dirty="0"/>
              <a:t>F</a:t>
            </a:r>
            <a:r>
              <a:rPr lang="en-US" dirty="0" smtClean="0"/>
              <a:t>ebruary 2016</a:t>
            </a:r>
          </a:p>
        </p:txBody>
      </p:sp>
    </p:spTree>
    <p:extLst>
      <p:ext uri="{BB962C8B-B14F-4D97-AF65-F5344CB8AC3E}">
        <p14:creationId xmlns:p14="http://schemas.microsoft.com/office/powerpoint/2010/main" val="138399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105" y="146609"/>
            <a:ext cx="5413765" cy="841976"/>
          </a:xfrm>
          <a:solidFill>
            <a:srgbClr val="FFFFFF"/>
          </a:solidFill>
        </p:spPr>
        <p:txBody>
          <a:bodyPr>
            <a:noAutofit/>
          </a:bodyPr>
          <a:lstStyle/>
          <a:p>
            <a:pPr algn="l"/>
            <a:r>
              <a:rPr lang="en-US" sz="3600" dirty="0" smtClean="0">
                <a:solidFill>
                  <a:srgbClr val="0070C0"/>
                </a:solidFill>
                <a:latin typeface="Cambria" panose="02040503050406030204" pitchFamily="18" charset="0"/>
              </a:rPr>
              <a:t>The LHC</a:t>
            </a:r>
            <a:endParaRPr lang="en-US" sz="3600" dirty="0">
              <a:solidFill>
                <a:srgbClr val="0070C0"/>
              </a:solidFill>
              <a:latin typeface="Cambria" panose="02040503050406030204" pitchFamily="18" charset="0"/>
            </a:endParaRPr>
          </a:p>
        </p:txBody>
      </p:sp>
      <p:sp>
        <p:nvSpPr>
          <p:cNvPr id="3" name="Content Placeholder 2"/>
          <p:cNvSpPr>
            <a:spLocks noGrp="1"/>
          </p:cNvSpPr>
          <p:nvPr>
            <p:ph idx="1"/>
          </p:nvPr>
        </p:nvSpPr>
        <p:spPr>
          <a:xfrm>
            <a:off x="97686" y="988585"/>
            <a:ext cx="8945142" cy="810053"/>
          </a:xfrm>
        </p:spPr>
        <p:txBody>
          <a:bodyPr>
            <a:normAutofit lnSpcReduction="10000"/>
          </a:bodyPr>
          <a:lstStyle/>
          <a:p>
            <a:pPr marL="36576" indent="0" algn="just">
              <a:buNone/>
            </a:pPr>
            <a:r>
              <a:rPr lang="en-US" sz="2400" dirty="0" smtClean="0">
                <a:solidFill>
                  <a:srgbClr val="0070C0"/>
                </a:solidFill>
                <a:latin typeface="Arial" panose="020B0604020202020204" pitchFamily="34" charset="0"/>
                <a:cs typeface="Arial" panose="020B0604020202020204" pitchFamily="34" charset="0"/>
              </a:rPr>
              <a:t>A collider situated in an underground 27 km in an almost circular tunnel designed to accelerate two proton beams to 7 TeV </a:t>
            </a:r>
          </a:p>
        </p:txBody>
      </p:sp>
      <p:sp>
        <p:nvSpPr>
          <p:cNvPr id="7" name="Rectangle 6"/>
          <p:cNvSpPr/>
          <p:nvPr/>
        </p:nvSpPr>
        <p:spPr>
          <a:xfrm>
            <a:off x="612648" y="1854461"/>
            <a:ext cx="5054544" cy="2031325"/>
          </a:xfrm>
          <a:prstGeom prst="rect">
            <a:avLst/>
          </a:prstGeom>
        </p:spPr>
        <p:txBody>
          <a:bodyPr wrap="square">
            <a:spAutoFit/>
          </a:bodyPr>
          <a:lstStyle/>
          <a:p>
            <a:pPr marL="622300" indent="-622300" defTabSz="914400"/>
            <a:r>
              <a:rPr lang="de-DE" dirty="0">
                <a:solidFill>
                  <a:prstClr val="white">
                    <a:lumMod val="50000"/>
                  </a:prstClr>
                </a:solidFill>
              </a:rPr>
              <a:t>1982 </a:t>
            </a:r>
            <a:r>
              <a:rPr lang="en-GB" dirty="0">
                <a:solidFill>
                  <a:prstClr val="white">
                    <a:lumMod val="50000"/>
                  </a:prstClr>
                </a:solidFill>
              </a:rPr>
              <a:t>: </a:t>
            </a:r>
            <a:r>
              <a:rPr lang="en-GB" dirty="0" smtClean="0">
                <a:solidFill>
                  <a:prstClr val="white">
                    <a:lumMod val="50000"/>
                  </a:prstClr>
                </a:solidFill>
              </a:rPr>
              <a:t>First studies</a:t>
            </a:r>
          </a:p>
          <a:p>
            <a:pPr marL="622300" indent="-622300" defTabSz="914400"/>
            <a:r>
              <a:rPr lang="en-GB" dirty="0" smtClean="0">
                <a:solidFill>
                  <a:prstClr val="white">
                    <a:lumMod val="50000"/>
                  </a:prstClr>
                </a:solidFill>
              </a:rPr>
              <a:t>1994 </a:t>
            </a:r>
            <a:r>
              <a:rPr lang="en-GB" dirty="0">
                <a:solidFill>
                  <a:prstClr val="white">
                    <a:lumMod val="50000"/>
                  </a:prstClr>
                </a:solidFill>
              </a:rPr>
              <a:t>: </a:t>
            </a:r>
            <a:r>
              <a:rPr lang="en-GB" dirty="0" smtClean="0">
                <a:solidFill>
                  <a:prstClr val="white">
                    <a:lumMod val="50000"/>
                  </a:prstClr>
                </a:solidFill>
              </a:rPr>
              <a:t>Project Approved by the CERN Council</a:t>
            </a:r>
          </a:p>
          <a:p>
            <a:pPr marL="622300" indent="-622300" defTabSz="914400"/>
            <a:r>
              <a:rPr lang="en-GB" dirty="0" smtClean="0">
                <a:solidFill>
                  <a:prstClr val="white">
                    <a:lumMod val="50000"/>
                  </a:prstClr>
                </a:solidFill>
              </a:rPr>
              <a:t>1996 </a:t>
            </a:r>
            <a:r>
              <a:rPr lang="en-GB" dirty="0">
                <a:solidFill>
                  <a:prstClr val="white">
                    <a:lumMod val="50000"/>
                  </a:prstClr>
                </a:solidFill>
              </a:rPr>
              <a:t>: </a:t>
            </a:r>
            <a:r>
              <a:rPr lang="en-GB" dirty="0" smtClean="0">
                <a:solidFill>
                  <a:prstClr val="white">
                    <a:lumMod val="50000"/>
                  </a:prstClr>
                </a:solidFill>
              </a:rPr>
              <a:t>Final Decision and start of the construction</a:t>
            </a:r>
          </a:p>
          <a:p>
            <a:pPr marL="622300" indent="-622300" defTabSz="914400"/>
            <a:r>
              <a:rPr lang="en-GB" dirty="0" smtClean="0">
                <a:solidFill>
                  <a:prstClr val="white">
                    <a:lumMod val="50000"/>
                  </a:prstClr>
                </a:solidFill>
              </a:rPr>
              <a:t>2004 </a:t>
            </a:r>
            <a:r>
              <a:rPr lang="en-GB" dirty="0">
                <a:solidFill>
                  <a:prstClr val="white">
                    <a:lumMod val="50000"/>
                  </a:prstClr>
                </a:solidFill>
              </a:rPr>
              <a:t>: </a:t>
            </a:r>
            <a:r>
              <a:rPr lang="en-GB" dirty="0" smtClean="0">
                <a:solidFill>
                  <a:prstClr val="white">
                    <a:lumMod val="50000"/>
                  </a:prstClr>
                </a:solidFill>
              </a:rPr>
              <a:t>Installation Starts</a:t>
            </a:r>
            <a:endParaRPr lang="en-GB" dirty="0">
              <a:solidFill>
                <a:prstClr val="white">
                  <a:lumMod val="50000"/>
                </a:prstClr>
              </a:solidFill>
            </a:endParaRPr>
          </a:p>
          <a:p>
            <a:pPr marL="622300" indent="-622300" defTabSz="914400"/>
            <a:r>
              <a:rPr lang="en-GB" dirty="0">
                <a:solidFill>
                  <a:prstClr val="white">
                    <a:lumMod val="50000"/>
                  </a:prstClr>
                </a:solidFill>
              </a:rPr>
              <a:t>2006 : </a:t>
            </a:r>
            <a:r>
              <a:rPr lang="en-GB" dirty="0" smtClean="0">
                <a:solidFill>
                  <a:prstClr val="white">
                    <a:lumMod val="50000"/>
                  </a:prstClr>
                </a:solidFill>
              </a:rPr>
              <a:t>Hardware Commissioning Starts</a:t>
            </a:r>
            <a:endParaRPr lang="en-GB" dirty="0">
              <a:solidFill>
                <a:prstClr val="white">
                  <a:lumMod val="50000"/>
                </a:prstClr>
              </a:solidFill>
            </a:endParaRPr>
          </a:p>
          <a:p>
            <a:pPr marL="622300" indent="-622300" defTabSz="914400"/>
            <a:r>
              <a:rPr lang="en-GB" dirty="0">
                <a:solidFill>
                  <a:prstClr val="white">
                    <a:lumMod val="50000"/>
                  </a:prstClr>
                </a:solidFill>
              </a:rPr>
              <a:t>2008 : </a:t>
            </a:r>
            <a:r>
              <a:rPr lang="en-GB" dirty="0" smtClean="0">
                <a:solidFill>
                  <a:prstClr val="white">
                    <a:lumMod val="50000"/>
                  </a:prstClr>
                </a:solidFill>
              </a:rPr>
              <a:t>End of Hardware Commissioning</a:t>
            </a:r>
            <a:endParaRPr lang="en-GB" dirty="0">
              <a:solidFill>
                <a:prstClr val="white">
                  <a:lumMod val="50000"/>
                </a:prstClr>
              </a:solidFill>
            </a:endParaRPr>
          </a:p>
          <a:p>
            <a:pPr marL="622300" indent="-622300" defTabSz="914400"/>
            <a:r>
              <a:rPr lang="en-GB" dirty="0">
                <a:solidFill>
                  <a:srgbClr val="FF9DA0"/>
                </a:solidFill>
              </a:rPr>
              <a:t>2009-2030: </a:t>
            </a:r>
            <a:r>
              <a:rPr lang="en-GB" dirty="0" smtClean="0">
                <a:solidFill>
                  <a:srgbClr val="FF9DA0"/>
                </a:solidFill>
              </a:rPr>
              <a:t>Physics</a:t>
            </a:r>
            <a:endParaRPr lang="en-GB" dirty="0">
              <a:solidFill>
                <a:srgbClr val="FF9DA0"/>
              </a:solidFill>
            </a:endParaRPr>
          </a:p>
        </p:txBody>
      </p:sp>
      <p:sp>
        <p:nvSpPr>
          <p:cNvPr id="8" name="Rectangle 7"/>
          <p:cNvSpPr/>
          <p:nvPr/>
        </p:nvSpPr>
        <p:spPr>
          <a:xfrm rot="16200000">
            <a:off x="-558887" y="2657244"/>
            <a:ext cx="2005677" cy="400110"/>
          </a:xfrm>
          <a:prstGeom prst="rect">
            <a:avLst/>
          </a:prstGeom>
          <a:noFill/>
        </p:spPr>
        <p:txBody>
          <a:bodyPr wrap="none" lIns="91440" tIns="45720" rIns="91440" bIns="45720">
            <a:spAutoFit/>
          </a:bodyPr>
          <a:lstStyle/>
          <a:p>
            <a:pPr algn="ctr" defTabSz="914400"/>
            <a:r>
              <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 </a:t>
            </a:r>
            <a:r>
              <a:rPr lang="it-IT" sz="2000" b="1" dirty="0" err="1"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than</a:t>
            </a:r>
            <a:r>
              <a:rPr lang="it-IT" sz="2000" b="1" dirty="0"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 </a:t>
            </a:r>
            <a:r>
              <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25 </a:t>
            </a:r>
            <a:r>
              <a:rPr lang="it-IT" sz="2000" b="1" dirty="0" err="1"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years</a:t>
            </a:r>
            <a:endPar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endParaRPr>
          </a:p>
        </p:txBody>
      </p:sp>
      <p:sp>
        <p:nvSpPr>
          <p:cNvPr id="9"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10</a:t>
            </a:fld>
            <a:endParaRPr lang="en-US" dirty="0"/>
          </a:p>
        </p:txBody>
      </p:sp>
      <p:sp>
        <p:nvSpPr>
          <p:cNvPr id="11"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pic>
        <p:nvPicPr>
          <p:cNvPr id="12" name="Picture 2" descr="9906026_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82683" y="3879457"/>
            <a:ext cx="2852558" cy="2430442"/>
          </a:xfrm>
          <a:prstGeom prst="rect">
            <a:avLst/>
          </a:prstGeom>
          <a:noFill/>
          <a:ln w="9525">
            <a:noFill/>
            <a:miter lim="800000"/>
            <a:headEnd/>
            <a:tailEnd/>
          </a:ln>
        </p:spPr>
      </p:pic>
      <p:pic>
        <p:nvPicPr>
          <p:cNvPr id="13" name="Picture 7" descr="0911188_01-A4-at-144-dpi.jpg"/>
          <p:cNvPicPr>
            <a:picLocks noChangeAspect="1"/>
          </p:cNvPicPr>
          <p:nvPr/>
        </p:nvPicPr>
        <p:blipFill>
          <a:blip r:embed="rId3" cstate="print"/>
          <a:srcRect l="5579" r="5174"/>
          <a:stretch>
            <a:fillRect/>
          </a:stretch>
        </p:blipFill>
        <p:spPr bwMode="auto">
          <a:xfrm>
            <a:off x="5342970" y="3698539"/>
            <a:ext cx="3406036" cy="2554527"/>
          </a:xfrm>
          <a:prstGeom prst="rect">
            <a:avLst/>
          </a:prstGeom>
          <a:noFill/>
          <a:ln w="9525">
            <a:noFill/>
            <a:miter lim="800000"/>
            <a:headEnd/>
            <a:tailEnd/>
          </a:ln>
        </p:spPr>
      </p:pic>
      <p:grpSp>
        <p:nvGrpSpPr>
          <p:cNvPr id="14" name="Group 13"/>
          <p:cNvGrpSpPr/>
          <p:nvPr/>
        </p:nvGrpSpPr>
        <p:grpSpPr>
          <a:xfrm>
            <a:off x="6403848" y="1854460"/>
            <a:ext cx="2345158" cy="1648685"/>
            <a:chOff x="5544856" y="4246566"/>
            <a:chExt cx="2939051" cy="1728100"/>
          </a:xfrm>
        </p:grpSpPr>
        <p:pic>
          <p:nvPicPr>
            <p:cNvPr id="15" name="Picture 15" descr="porte avion"/>
            <p:cNvPicPr>
              <a:picLocks noChangeAspect="1" noChangeArrowheads="1"/>
            </p:cNvPicPr>
            <p:nvPr/>
          </p:nvPicPr>
          <p:blipFill rotWithShape="1">
            <a:blip r:embed="rId4">
              <a:lum bright="6000"/>
            </a:blip>
            <a:srcRect t="8990" b="15164"/>
            <a:stretch/>
          </p:blipFill>
          <p:spPr bwMode="auto">
            <a:xfrm>
              <a:off x="5544856" y="4246566"/>
              <a:ext cx="2939051" cy="1728100"/>
            </a:xfrm>
            <a:prstGeom prst="rect">
              <a:avLst/>
            </a:prstGeom>
            <a:noFill/>
            <a:ln w="12700" cmpd="sng">
              <a:solidFill>
                <a:schemeClr val="tx2">
                  <a:lumMod val="60000"/>
                  <a:lumOff val="40000"/>
                </a:schemeClr>
              </a:solidFill>
              <a:miter lim="800000"/>
              <a:headEnd/>
              <a:tailEnd/>
            </a:ln>
            <a:effectLst>
              <a:outerShdw blurRad="63500" dist="38100" dir="2700000" algn="tl" rotWithShape="0">
                <a:schemeClr val="accent2">
                  <a:lumMod val="75000"/>
                  <a:alpha val="40000"/>
                </a:schemeClr>
              </a:outerShdw>
            </a:effectLst>
          </p:spPr>
        </p:pic>
        <p:sp>
          <p:nvSpPr>
            <p:cNvPr id="16" name="TextBox 15"/>
            <p:cNvSpPr txBox="1"/>
            <p:nvPr/>
          </p:nvSpPr>
          <p:spPr>
            <a:xfrm>
              <a:off x="6220529" y="4267360"/>
              <a:ext cx="1876460" cy="369332"/>
            </a:xfrm>
            <a:prstGeom prst="rect">
              <a:avLst/>
            </a:prstGeom>
            <a:noFill/>
          </p:spPr>
          <p:txBody>
            <a:bodyPr wrap="none" rtlCol="0">
              <a:spAutoFit/>
            </a:bodyPr>
            <a:lstStyle/>
            <a:p>
              <a:pPr defTabSz="914400"/>
              <a:r>
                <a:rPr lang="en-US" dirty="0" smtClean="0">
                  <a:solidFill>
                    <a:srgbClr val="0055A0"/>
                  </a:solidFill>
                  <a:latin typeface="Book Antiqua"/>
                  <a:cs typeface="Book Antiqua"/>
                </a:rPr>
                <a:t>10 GJ = 55 km/h</a:t>
              </a:r>
              <a:endParaRPr lang="en-US" dirty="0">
                <a:solidFill>
                  <a:srgbClr val="0055A0"/>
                </a:solidFill>
                <a:latin typeface="Book Antiqua"/>
                <a:cs typeface="Book Antiqua"/>
              </a:endParaRPr>
            </a:p>
          </p:txBody>
        </p:sp>
      </p:grpSp>
      <p:sp>
        <p:nvSpPr>
          <p:cNvPr id="5" name="Date Placeholder 4"/>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228925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10" y="232160"/>
            <a:ext cx="8679837" cy="1093731"/>
          </a:xfrm>
          <a:solidFill>
            <a:srgbClr val="FFFFFF"/>
          </a:solidFill>
        </p:spPr>
        <p:txBody>
          <a:bodyPr>
            <a:normAutofit/>
          </a:bodyPr>
          <a:lstStyle/>
          <a:p>
            <a:pPr algn="l"/>
            <a:r>
              <a:rPr lang="en-US" sz="3600" dirty="0" smtClean="0">
                <a:solidFill>
                  <a:srgbClr val="0070C0"/>
                </a:solidFill>
                <a:latin typeface="Cambria" panose="02040503050406030204" pitchFamily="18" charset="0"/>
                <a:cs typeface="Arial" panose="020B0604020202020204" pitchFamily="34" charset="0"/>
              </a:rPr>
              <a:t>A Big Experiment at the LHC : </a:t>
            </a:r>
            <a:r>
              <a:rPr lang="en-US" sz="3600" dirty="0">
                <a:solidFill>
                  <a:srgbClr val="0070C0"/>
                </a:solidFill>
                <a:latin typeface="Cambria" panose="02040503050406030204" pitchFamily="18" charset="0"/>
                <a:cs typeface="Arial" panose="020B0604020202020204" pitchFamily="34" charset="0"/>
              </a:rPr>
              <a:t>ATLAS </a:t>
            </a:r>
          </a:p>
        </p:txBody>
      </p:sp>
      <p:pic>
        <p:nvPicPr>
          <p:cNvPr id="7" name="Picture 6" descr="Atlas_Toroid_high_res.jpg"/>
          <p:cNvPicPr>
            <a:picLocks noChangeAspect="1"/>
          </p:cNvPicPr>
          <p:nvPr/>
        </p:nvPicPr>
        <p:blipFill>
          <a:blip r:embed="rId2" cstate="print"/>
          <a:srcRect/>
          <a:stretch>
            <a:fillRect/>
          </a:stretch>
        </p:blipFill>
        <p:spPr bwMode="auto">
          <a:xfrm>
            <a:off x="861388" y="1379638"/>
            <a:ext cx="7323987" cy="4772126"/>
          </a:xfrm>
          <a:prstGeom prst="rect">
            <a:avLst/>
          </a:prstGeom>
          <a:noFill/>
          <a:ln w="9525">
            <a:noFill/>
            <a:miter lim="800000"/>
            <a:headEnd/>
            <a:tailEnd/>
          </a:ln>
        </p:spPr>
      </p:pic>
      <p:sp>
        <p:nvSpPr>
          <p:cNvPr id="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11</a:t>
            </a:fld>
            <a:endParaRPr lang="en-US" dirty="0"/>
          </a:p>
        </p:txBody>
      </p:sp>
      <p:sp>
        <p:nvSpPr>
          <p:cNvPr id="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3496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C5B1FEA-406A-7749-A5C3-DDCB5F67A4CE}" type="slidenum">
              <a:rPr lang="en-US" smtClean="0">
                <a:solidFill>
                  <a:prstClr val="black">
                    <a:lumMod val="50000"/>
                    <a:lumOff val="50000"/>
                  </a:prstClr>
                </a:solidFill>
              </a:rPr>
              <a:pPr/>
              <a:t>12</a:t>
            </a:fld>
            <a:endParaRPr lang="en-US" dirty="0">
              <a:solidFill>
                <a:prstClr val="black">
                  <a:lumMod val="50000"/>
                  <a:lumOff val="50000"/>
                </a:prstClr>
              </a:solidFill>
            </a:endParaRPr>
          </a:p>
        </p:txBody>
      </p:sp>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25" y="1484275"/>
            <a:ext cx="5791200" cy="40624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362200"/>
            <a:ext cx="1143000" cy="493713"/>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a:spLocks noGrp="1"/>
          </p:cNvSpPr>
          <p:nvPr>
            <p:ph type="title"/>
          </p:nvPr>
        </p:nvSpPr>
        <p:spPr>
          <a:xfrm>
            <a:off x="250074" y="199449"/>
            <a:ext cx="8592173" cy="707747"/>
          </a:xfrm>
          <a:solidFill>
            <a:srgbClr val="FFFFFF"/>
          </a:solidFill>
        </p:spPr>
        <p:txBody>
          <a:bodyPr>
            <a:noAutofit/>
          </a:bodyPr>
          <a:lstStyle/>
          <a:p>
            <a:pPr algn="l"/>
            <a:r>
              <a:rPr lang="en-US" sz="3600" dirty="0" smtClean="0">
                <a:solidFill>
                  <a:srgbClr val="0070C0"/>
                </a:solidFill>
                <a:latin typeface="Cambria" panose="02040503050406030204" pitchFamily="18" charset="0"/>
              </a:rPr>
              <a:t>How do we study the elementary particles? </a:t>
            </a:r>
            <a:endParaRPr lang="en-US" sz="3600" dirty="0">
              <a:solidFill>
                <a:srgbClr val="0070C0"/>
              </a:solidFill>
              <a:latin typeface="Cambria" panose="02040503050406030204" pitchFamily="18" charset="0"/>
            </a:endParaRPr>
          </a:p>
        </p:txBody>
      </p:sp>
      <p:sp>
        <p:nvSpPr>
          <p:cNvPr id="20"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grpSp>
        <p:nvGrpSpPr>
          <p:cNvPr id="22" name="Group 21"/>
          <p:cNvGrpSpPr/>
          <p:nvPr/>
        </p:nvGrpSpPr>
        <p:grpSpPr>
          <a:xfrm>
            <a:off x="4393324" y="2037520"/>
            <a:ext cx="4635547" cy="1231197"/>
            <a:chOff x="4393324" y="2037520"/>
            <a:chExt cx="4750676" cy="1231197"/>
          </a:xfrm>
        </p:grpSpPr>
        <p:sp>
          <p:nvSpPr>
            <p:cNvPr id="13" name="Rectangle 5"/>
            <p:cNvSpPr>
              <a:spLocks noChangeArrowheads="1"/>
            </p:cNvSpPr>
            <p:nvPr/>
          </p:nvSpPr>
          <p:spPr bwMode="auto">
            <a:xfrm>
              <a:off x="5638800" y="2037520"/>
              <a:ext cx="3505200" cy="584776"/>
            </a:xfrm>
            <a:prstGeom prst="rect">
              <a:avLst/>
            </a:prstGeom>
            <a:noFill/>
            <a:ln w="9525">
              <a:noFill/>
              <a:miter lim="800000"/>
              <a:headEnd/>
              <a:tailEnd/>
            </a:ln>
            <a:effectLst/>
            <a:extLst/>
          </p:spPr>
          <p:txBody>
            <a:bodyPr wrap="square">
              <a:spAutoFit/>
            </a:bodyPr>
            <a:lstStyle/>
            <a:p>
              <a:r>
                <a:rPr lang="en-US" altLang="fr-FR" sz="1600" dirty="0"/>
                <a:t>1) </a:t>
              </a:r>
              <a:r>
                <a:rPr lang="en-US" altLang="fr-FR" sz="1600" dirty="0" smtClean="0"/>
                <a:t>Accelerate protons or ions to high energy</a:t>
              </a:r>
              <a:endParaRPr lang="en-US" altLang="fr-FR" sz="1600" dirty="0"/>
            </a:p>
          </p:txBody>
        </p:sp>
        <p:cxnSp>
          <p:nvCxnSpPr>
            <p:cNvPr id="3" name="Straight Arrow Connector 2"/>
            <p:cNvCxnSpPr/>
            <p:nvPr/>
          </p:nvCxnSpPr>
          <p:spPr>
            <a:xfrm flipH="1">
              <a:off x="4393324" y="2459421"/>
              <a:ext cx="1114097" cy="809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3" name="Group 22"/>
          <p:cNvGrpSpPr/>
          <p:nvPr/>
        </p:nvGrpSpPr>
        <p:grpSpPr>
          <a:xfrm>
            <a:off x="371553" y="3733800"/>
            <a:ext cx="3505200" cy="2421311"/>
            <a:chOff x="371553" y="3733800"/>
            <a:chExt cx="3505200" cy="2421311"/>
          </a:xfrm>
        </p:grpSpPr>
        <p:sp>
          <p:nvSpPr>
            <p:cNvPr id="14" name="Rectangle 6"/>
            <p:cNvSpPr>
              <a:spLocks noChangeArrowheads="1"/>
            </p:cNvSpPr>
            <p:nvPr/>
          </p:nvSpPr>
          <p:spPr bwMode="auto">
            <a:xfrm>
              <a:off x="371553" y="5570336"/>
              <a:ext cx="3505200" cy="584775"/>
            </a:xfrm>
            <a:prstGeom prst="rect">
              <a:avLst/>
            </a:prstGeom>
            <a:noFill/>
            <a:ln w="9525">
              <a:noFill/>
              <a:miter lim="800000"/>
              <a:headEnd/>
              <a:tailEnd/>
            </a:ln>
            <a:effectLst/>
            <a:extLst/>
          </p:spPr>
          <p:txBody>
            <a:bodyPr>
              <a:spAutoFit/>
            </a:bodyPr>
            <a:lstStyle/>
            <a:p>
              <a:r>
                <a:rPr lang="en-US" altLang="fr-FR" sz="1600" dirty="0" smtClean="0"/>
                <a:t>2) Collide these head-on to recreate the conditions of the Big Bang</a:t>
              </a:r>
              <a:endParaRPr lang="en-US" altLang="fr-FR" sz="1600" dirty="0"/>
            </a:p>
          </p:txBody>
        </p:sp>
        <p:cxnSp>
          <p:nvCxnSpPr>
            <p:cNvPr id="5" name="Straight Arrow Connector 4"/>
            <p:cNvCxnSpPr/>
            <p:nvPr/>
          </p:nvCxnSpPr>
          <p:spPr>
            <a:xfrm flipV="1">
              <a:off x="1807779" y="3733800"/>
              <a:ext cx="998483" cy="18128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4" name="Group 23"/>
          <p:cNvGrpSpPr/>
          <p:nvPr/>
        </p:nvGrpSpPr>
        <p:grpSpPr>
          <a:xfrm>
            <a:off x="4557970" y="4767616"/>
            <a:ext cx="4284278" cy="584775"/>
            <a:chOff x="4593022" y="4767617"/>
            <a:chExt cx="4284278" cy="584775"/>
          </a:xfrm>
        </p:grpSpPr>
        <p:sp>
          <p:nvSpPr>
            <p:cNvPr id="12" name="Text Box 4"/>
            <p:cNvSpPr txBox="1">
              <a:spLocks noChangeArrowheads="1"/>
            </p:cNvSpPr>
            <p:nvPr/>
          </p:nvSpPr>
          <p:spPr bwMode="auto">
            <a:xfrm>
              <a:off x="5372100" y="4767617"/>
              <a:ext cx="3505200" cy="584775"/>
            </a:xfrm>
            <a:prstGeom prst="rect">
              <a:avLst/>
            </a:prstGeom>
            <a:noFill/>
            <a:ln w="9525">
              <a:noFill/>
              <a:miter lim="800000"/>
              <a:headEnd/>
              <a:tailEnd/>
            </a:ln>
            <a:effectLst/>
            <a:extLst/>
          </p:spPr>
          <p:txBody>
            <a:bodyPr>
              <a:spAutoFit/>
            </a:bodyPr>
            <a:lstStyle/>
            <a:p>
              <a:r>
                <a:rPr lang="en-US" altLang="fr-FR" sz="1600" dirty="0" smtClean="0"/>
                <a:t>3 Identify the particles created in the collisions</a:t>
              </a:r>
              <a:endParaRPr lang="en-US" altLang="fr-FR" dirty="0"/>
            </a:p>
          </p:txBody>
        </p:sp>
        <p:cxnSp>
          <p:nvCxnSpPr>
            <p:cNvPr id="8" name="Straight Arrow Connector 7"/>
            <p:cNvCxnSpPr/>
            <p:nvPr/>
          </p:nvCxnSpPr>
          <p:spPr>
            <a:xfrm flipH="1">
              <a:off x="4593022" y="4939862"/>
              <a:ext cx="714702"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5" name="Group 24"/>
          <p:cNvGrpSpPr/>
          <p:nvPr/>
        </p:nvGrpSpPr>
        <p:grpSpPr>
          <a:xfrm>
            <a:off x="5372100" y="5352392"/>
            <a:ext cx="3314700" cy="1074262"/>
            <a:chOff x="5372100" y="5352392"/>
            <a:chExt cx="3314700" cy="1074262"/>
          </a:xfrm>
        </p:grpSpPr>
        <p:sp>
          <p:nvSpPr>
            <p:cNvPr id="17" name="Rectangle 10"/>
            <p:cNvSpPr>
              <a:spLocks noChangeArrowheads="1"/>
            </p:cNvSpPr>
            <p:nvPr/>
          </p:nvSpPr>
          <p:spPr bwMode="auto">
            <a:xfrm>
              <a:off x="5372100" y="5841879"/>
              <a:ext cx="3314700" cy="584775"/>
            </a:xfrm>
            <a:prstGeom prst="rect">
              <a:avLst/>
            </a:prstGeom>
            <a:noFill/>
            <a:ln w="9525">
              <a:noFill/>
              <a:miter lim="800000"/>
              <a:headEnd/>
              <a:tailEnd/>
            </a:ln>
            <a:effectLst/>
            <a:extLst/>
          </p:spPr>
          <p:txBody>
            <a:bodyPr>
              <a:spAutoFit/>
            </a:bodyPr>
            <a:lstStyle/>
            <a:p>
              <a:r>
                <a:rPr lang="en-US" altLang="fr-FR" sz="1600" dirty="0"/>
                <a:t>4) </a:t>
              </a:r>
              <a:r>
                <a:rPr lang="en-US" altLang="fr-FR" sz="1600" dirty="0" smtClean="0"/>
                <a:t>Collect </a:t>
              </a:r>
              <a:r>
                <a:rPr lang="en-US" altLang="fr-FR" sz="1600" smtClean="0"/>
                <a:t>and analyze </a:t>
              </a:r>
              <a:r>
                <a:rPr lang="en-US" altLang="fr-FR" sz="1600" dirty="0" smtClean="0"/>
                <a:t>the data from many collisions</a:t>
              </a:r>
              <a:endParaRPr lang="en-US" altLang="fr-FR" sz="1600" dirty="0"/>
            </a:p>
          </p:txBody>
        </p:sp>
        <p:cxnSp>
          <p:nvCxnSpPr>
            <p:cNvPr id="21" name="Straight Arrow Connector 20"/>
            <p:cNvCxnSpPr/>
            <p:nvPr/>
          </p:nvCxnSpPr>
          <p:spPr>
            <a:xfrm>
              <a:off x="6663559" y="5352392"/>
              <a:ext cx="0" cy="5103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
        <p:nvSpPr>
          <p:cNvPr id="2" name="Date Placeholder 1"/>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227741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224" y="255329"/>
            <a:ext cx="4625247" cy="609600"/>
          </a:xfrm>
          <a:solidFill>
            <a:srgbClr val="FFFFFF"/>
          </a:solidFill>
        </p:spPr>
        <p:txBody>
          <a:bodyPr>
            <a:noAutofit/>
          </a:bodyPr>
          <a:lstStyle/>
          <a:p>
            <a:pPr algn="l"/>
            <a:r>
              <a:rPr lang="en-US" sz="3600" dirty="0">
                <a:solidFill>
                  <a:srgbClr val="0070C0"/>
                </a:solidFill>
                <a:latin typeface="Cambria" panose="02040503050406030204" pitchFamily="18" charset="0"/>
                <a:cs typeface="Bookman Old Style"/>
              </a:rPr>
              <a:t>H </a:t>
            </a:r>
            <a:r>
              <a:rPr lang="en-US" sz="3600" dirty="0">
                <a:solidFill>
                  <a:srgbClr val="0070C0"/>
                </a:solidFill>
                <a:latin typeface="Cambria" panose="02040503050406030204" pitchFamily="18" charset="0"/>
                <a:cs typeface="Bookman Old Style"/>
                <a:sym typeface="Wingdings"/>
              </a:rPr>
              <a:t> </a:t>
            </a:r>
            <a:r>
              <a:rPr lang="en-US" sz="3600" dirty="0" err="1">
                <a:solidFill>
                  <a:srgbClr val="0070C0"/>
                </a:solidFill>
                <a:latin typeface="Cambria" panose="02040503050406030204" pitchFamily="18" charset="0"/>
                <a:cs typeface="Bookman Old Style"/>
                <a:sym typeface="Wingdings"/>
              </a:rPr>
              <a:t>γ</a:t>
            </a:r>
            <a:r>
              <a:rPr lang="en-US" sz="3600" dirty="0">
                <a:solidFill>
                  <a:srgbClr val="0070C0"/>
                </a:solidFill>
                <a:latin typeface="Cambria" panose="02040503050406030204" pitchFamily="18" charset="0"/>
                <a:cs typeface="Bookman Old Style"/>
                <a:sym typeface="Wingdings"/>
              </a:rPr>
              <a:t> </a:t>
            </a:r>
            <a:r>
              <a:rPr lang="en-US" sz="3600" dirty="0" err="1">
                <a:solidFill>
                  <a:srgbClr val="0070C0"/>
                </a:solidFill>
                <a:latin typeface="Cambria" panose="02040503050406030204" pitchFamily="18" charset="0"/>
                <a:cs typeface="Bookman Old Style"/>
                <a:sym typeface="Wingdings"/>
              </a:rPr>
              <a:t>γ</a:t>
            </a:r>
            <a:endParaRPr lang="en-US" sz="3600" dirty="0">
              <a:solidFill>
                <a:srgbClr val="0070C0"/>
              </a:solidFill>
              <a:latin typeface="Cambria" panose="02040503050406030204" pitchFamily="18" charset="0"/>
              <a:cs typeface="Bookman Old Style"/>
            </a:endParaRPr>
          </a:p>
        </p:txBody>
      </p:sp>
      <p:pic>
        <p:nvPicPr>
          <p:cNvPr id="7" name="Content Placeholder 6" descr="gammagamma_run194108_evt564224000_ispy_3d-annotated-2-1.png"/>
          <p:cNvPicPr>
            <a:picLocks noGrp="1" noChangeAspect="1"/>
          </p:cNvPicPr>
          <p:nvPr>
            <p:ph sz="quarter" idx="1"/>
          </p:nvPr>
        </p:nvPicPr>
        <p:blipFill>
          <a:blip r:embed="rId2">
            <a:extLst>
              <a:ext uri="{28A0092B-C50C-407E-A947-70E740481C1C}">
                <a14:useLocalDpi xmlns:a14="http://schemas.microsoft.com/office/drawing/2010/main" val="0"/>
              </a:ext>
            </a:extLst>
          </a:blip>
          <a:srcRect t="5046" b="5046"/>
          <a:stretch>
            <a:fillRect/>
          </a:stretch>
        </p:blipFill>
        <p:spPr>
          <a:xfrm>
            <a:off x="454366" y="1530973"/>
            <a:ext cx="8229600" cy="4746187"/>
          </a:xfrm>
        </p:spPr>
      </p:pic>
      <p:sp>
        <p:nvSpPr>
          <p:cNvPr id="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13</a:t>
            </a:fld>
            <a:endParaRPr lang="en-US" dirty="0"/>
          </a:p>
        </p:txBody>
      </p:sp>
      <p:sp>
        <p:nvSpPr>
          <p:cNvPr id="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368901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60" y="0"/>
            <a:ext cx="8871361" cy="1116540"/>
          </a:xfrm>
          <a:solidFill>
            <a:schemeClr val="bg1"/>
          </a:solidFill>
        </p:spPr>
        <p:txBody>
          <a:bodyPr>
            <a:noAutofit/>
          </a:bodyPr>
          <a:lstStyle/>
          <a:p>
            <a:pPr algn="ctr"/>
            <a:r>
              <a:rPr lang="en-US" sz="3600" dirty="0">
                <a:solidFill>
                  <a:srgbClr val="0070C0"/>
                </a:solidFill>
                <a:latin typeface="Cambria" panose="02040503050406030204" pitchFamily="18" charset="0"/>
                <a:cs typeface="Arial" panose="020B0604020202020204" pitchFamily="34" charset="0"/>
              </a:rPr>
              <a:t>2012 : </a:t>
            </a:r>
            <a:r>
              <a:rPr lang="en-US" sz="3600" dirty="0" smtClean="0">
                <a:solidFill>
                  <a:srgbClr val="0070C0"/>
                </a:solidFill>
                <a:latin typeface="Cambria" panose="02040503050406030204" pitchFamily="18" charset="0"/>
                <a:cs typeface="Arial" panose="020B0604020202020204" pitchFamily="34" charset="0"/>
              </a:rPr>
              <a:t>The year of the Higgs Boson</a:t>
            </a:r>
            <a:endParaRPr lang="en-US" sz="3600" dirty="0">
              <a:solidFill>
                <a:srgbClr val="0070C0"/>
              </a:solidFill>
              <a:latin typeface="Cambria" panose="02040503050406030204" pitchFamily="18" charset="0"/>
              <a:cs typeface="Arial" panose="020B0604020202020204" pitchFamily="34" charset="0"/>
            </a:endParaRPr>
          </a:p>
        </p:txBody>
      </p:sp>
      <p:pic>
        <p:nvPicPr>
          <p:cNvPr id="7" name="Content Placeholder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t="871" b="871"/>
          <a:stretch>
            <a:fillRect/>
          </a:stretch>
        </p:blipFill>
        <p:spPr>
          <a:xfrm>
            <a:off x="612648" y="1490494"/>
            <a:ext cx="3554238" cy="4694277"/>
          </a:xfrm>
          <a:prstGeom prst="rect">
            <a:avLst/>
          </a:prstGeom>
          <a:ln>
            <a:noFill/>
          </a:ln>
          <a:effectLst>
            <a:outerShdw blurRad="292100" dist="139700" dir="2700000" algn="tl" rotWithShape="0">
              <a:srgbClr val="333333">
                <a:alpha val="65000"/>
              </a:srgbClr>
            </a:outerShdw>
          </a:effectLst>
        </p:spPr>
      </p:pic>
      <p:pic>
        <p:nvPicPr>
          <p:cNvPr id="8" name="Picture 7" descr="economist p1.jpg"/>
          <p:cNvPicPr>
            <a:picLocks noChangeAspect="1"/>
          </p:cNvPicPr>
          <p:nvPr/>
        </p:nvPicPr>
        <p:blipFill rotWithShape="1">
          <a:blip r:embed="rId3"/>
          <a:srcRect t="3979" r="3195"/>
          <a:stretch/>
        </p:blipFill>
        <p:spPr>
          <a:xfrm>
            <a:off x="4841525" y="1494712"/>
            <a:ext cx="3643562" cy="4687097"/>
          </a:xfrm>
          <a:prstGeom prst="rect">
            <a:avLst/>
          </a:prstGeom>
          <a:ln>
            <a:noFill/>
          </a:ln>
          <a:effectLst>
            <a:outerShdw blurRad="292100" dist="139700" dir="2700000" algn="tl" rotWithShape="0">
              <a:srgbClr val="333333">
                <a:alpha val="65000"/>
              </a:srgbClr>
            </a:outerShdw>
          </a:effectLst>
        </p:spPr>
      </p:pic>
      <p:sp>
        <p:nvSpPr>
          <p:cNvPr id="11" name="Slide Number Placeholder 2"/>
          <p:cNvSpPr>
            <a:spLocks noGrp="1"/>
          </p:cNvSpPr>
          <p:nvPr>
            <p:ph type="sldNum" sz="quarter" idx="12"/>
          </p:nvPr>
        </p:nvSpPr>
        <p:spPr>
          <a:xfrm>
            <a:off x="612648" y="6442591"/>
            <a:ext cx="1981200" cy="289903"/>
          </a:xfrm>
        </p:spPr>
        <p:txBody>
          <a:bodyPr/>
          <a:lstStyle/>
          <a:p>
            <a:fld id="{9BBCADDF-C6D9-C14C-883B-1CD09994D60D}" type="slidenum">
              <a:rPr lang="en-US" smtClean="0"/>
              <a:pPr/>
              <a:t>14</a:t>
            </a:fld>
            <a:endParaRPr lang="en-US" dirty="0"/>
          </a:p>
        </p:txBody>
      </p:sp>
      <p:sp>
        <p:nvSpPr>
          <p:cNvPr id="13"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23123240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15</a:t>
            </a:fld>
            <a:endParaRPr lang="en-GB"/>
          </a:p>
        </p:txBody>
      </p:sp>
      <p:sp>
        <p:nvSpPr>
          <p:cNvPr id="6" name="Rectangle 5"/>
          <p:cNvSpPr/>
          <p:nvPr/>
        </p:nvSpPr>
        <p:spPr>
          <a:xfrm>
            <a:off x="461963" y="1112725"/>
            <a:ext cx="4643219" cy="2246769"/>
          </a:xfrm>
          <a:prstGeom prst="rect">
            <a:avLst/>
          </a:prstGeom>
          <a:solidFill>
            <a:schemeClr val="bg1"/>
          </a:solidFill>
          <a:ln>
            <a:noFill/>
          </a:ln>
        </p:spPr>
        <p:txBody>
          <a:bodyPr wrap="square">
            <a:spAutoFit/>
          </a:bodyPr>
          <a:lstStyle/>
          <a:p>
            <a:pPr algn="just"/>
            <a:r>
              <a:rPr lang="en-US" sz="2000" b="1" dirty="0" smtClean="0"/>
              <a:t>At CERN Safety is our highest priority!</a:t>
            </a:r>
          </a:p>
          <a:p>
            <a:pPr algn="just"/>
            <a:r>
              <a:rPr lang="en-US" sz="2000" dirty="0" smtClean="0"/>
              <a:t>To </a:t>
            </a:r>
            <a:r>
              <a:rPr lang="en-US" sz="2000" dirty="0"/>
              <a:t>be allowed to work on CERN sites you must complete basic safety training. </a:t>
            </a:r>
          </a:p>
          <a:p>
            <a:pPr algn="just"/>
            <a:r>
              <a:rPr lang="en-US" sz="2000" dirty="0"/>
              <a:t>You find it in the </a:t>
            </a:r>
            <a:r>
              <a:rPr lang="en-US" sz="2000" dirty="0" smtClean="0"/>
              <a:t>Safety Information </a:t>
            </a:r>
            <a:r>
              <a:rPr lang="en-US" sz="2000" dirty="0"/>
              <a:t>R</a:t>
            </a:r>
            <a:r>
              <a:rPr lang="en-US" sz="2000" dirty="0" smtClean="0"/>
              <a:t>egistration application, Type SIR in your browser’s address window.</a:t>
            </a:r>
          </a:p>
        </p:txBody>
      </p:sp>
      <p:grpSp>
        <p:nvGrpSpPr>
          <p:cNvPr id="9" name="Group 8"/>
          <p:cNvGrpSpPr/>
          <p:nvPr/>
        </p:nvGrpSpPr>
        <p:grpSpPr>
          <a:xfrm>
            <a:off x="4351494" y="4132494"/>
            <a:ext cx="4387378" cy="1574995"/>
            <a:chOff x="2643118" y="2593303"/>
            <a:chExt cx="6154867" cy="2251966"/>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18" y="2593303"/>
              <a:ext cx="6154867" cy="2251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a:off x="4666593" y="3493314"/>
              <a:ext cx="672662" cy="4519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p:cNvSpPr txBox="1"/>
          <p:nvPr/>
        </p:nvSpPr>
        <p:spPr>
          <a:xfrm>
            <a:off x="461963" y="3980101"/>
            <a:ext cx="3709172" cy="1631216"/>
          </a:xfrm>
          <a:prstGeom prst="rect">
            <a:avLst/>
          </a:prstGeom>
          <a:solidFill>
            <a:schemeClr val="bg1"/>
          </a:solidFill>
          <a:ln>
            <a:noFill/>
          </a:ln>
        </p:spPr>
        <p:txBody>
          <a:bodyPr wrap="square" rtlCol="0">
            <a:spAutoFit/>
          </a:bodyPr>
          <a:lstStyle/>
          <a:p>
            <a:pPr algn="just"/>
            <a:r>
              <a:rPr lang="en-US" sz="2000" dirty="0" smtClean="0"/>
              <a:t>More advanced safety training</a:t>
            </a:r>
            <a:r>
              <a:rPr lang="en-US" sz="2000" dirty="0"/>
              <a:t> </a:t>
            </a:r>
            <a:r>
              <a:rPr lang="en-US" sz="2000" dirty="0" smtClean="0"/>
              <a:t>is</a:t>
            </a:r>
          </a:p>
          <a:p>
            <a:pPr algn="just"/>
            <a:r>
              <a:rPr lang="en-US" sz="2000" dirty="0" smtClean="0"/>
              <a:t>needed to perform certain tasks </a:t>
            </a:r>
          </a:p>
          <a:p>
            <a:pPr algn="just"/>
            <a:r>
              <a:rPr lang="en-US" sz="2000" dirty="0" smtClean="0"/>
              <a:t>or to access certain areas. </a:t>
            </a:r>
          </a:p>
          <a:p>
            <a:pPr algn="just"/>
            <a:r>
              <a:rPr lang="en-US" sz="2000" dirty="0" smtClean="0"/>
              <a:t>The list is found in the HR web-page</a:t>
            </a:r>
          </a:p>
        </p:txBody>
      </p:sp>
      <p:sp>
        <p:nvSpPr>
          <p:cNvPr id="12" name="TextBox 11"/>
          <p:cNvSpPr txBox="1"/>
          <p:nvPr/>
        </p:nvSpPr>
        <p:spPr>
          <a:xfrm>
            <a:off x="350874" y="158618"/>
            <a:ext cx="8793126" cy="646331"/>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US" sz="3600" dirty="0">
              <a:solidFill>
                <a:srgbClr val="0070C0"/>
              </a:solidFill>
              <a:latin typeface="Cambria" panose="02040503050406030204" pitchFamily="18"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1261" y="1112725"/>
            <a:ext cx="3543584" cy="2295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881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3849" y="4581375"/>
            <a:ext cx="2314575"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16</a:t>
            </a:fld>
            <a:endParaRPr lang="en-GB"/>
          </a:p>
        </p:txBody>
      </p:sp>
      <p:sp>
        <p:nvSpPr>
          <p:cNvPr id="6" name="TextBox 5"/>
          <p:cNvSpPr txBox="1"/>
          <p:nvPr/>
        </p:nvSpPr>
        <p:spPr>
          <a:xfrm>
            <a:off x="400430" y="158618"/>
            <a:ext cx="8743570" cy="646331"/>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US" sz="3600" dirty="0">
              <a:solidFill>
                <a:srgbClr val="0070C0"/>
              </a:solidFill>
              <a:latin typeface="Cambria" panose="02040503050406030204" pitchFamily="18" charset="0"/>
            </a:endParaRPr>
          </a:p>
        </p:txBody>
      </p:sp>
      <p:sp>
        <p:nvSpPr>
          <p:cNvPr id="7" name="TextBox 6"/>
          <p:cNvSpPr txBox="1"/>
          <p:nvPr/>
        </p:nvSpPr>
        <p:spPr>
          <a:xfrm>
            <a:off x="400430" y="1380117"/>
            <a:ext cx="8077200" cy="1323439"/>
          </a:xfrm>
          <a:prstGeom prst="rect">
            <a:avLst/>
          </a:prstGeom>
          <a:solidFill>
            <a:srgbClr val="0070C0"/>
          </a:solidFill>
        </p:spPr>
        <p:txBody>
          <a:bodyPr wrap="square" rtlCol="0">
            <a:spAutoFit/>
          </a:bodyPr>
          <a:lstStyle/>
          <a:p>
            <a:r>
              <a:rPr lang="en-US" sz="2000" b="1" dirty="0">
                <a:solidFill>
                  <a:schemeClr val="bg1"/>
                </a:solidFill>
              </a:rPr>
              <a:t>Your role in </a:t>
            </a:r>
            <a:r>
              <a:rPr lang="en-US" sz="2000" b="1" dirty="0" smtClean="0">
                <a:solidFill>
                  <a:schemeClr val="bg1"/>
                </a:solidFill>
              </a:rPr>
              <a:t>safety:</a:t>
            </a:r>
            <a:endParaRPr lang="en-US" sz="2000" dirty="0">
              <a:solidFill>
                <a:schemeClr val="bg1"/>
              </a:solidFill>
            </a:endParaRPr>
          </a:p>
          <a:p>
            <a:r>
              <a:rPr lang="en-US" sz="2000" dirty="0">
                <a:solidFill>
                  <a:schemeClr val="bg1"/>
                </a:solidFill>
              </a:rPr>
              <a:t>You are responsible for your own safety! If you </a:t>
            </a:r>
            <a:r>
              <a:rPr lang="en-US" sz="2000" dirty="0" smtClean="0">
                <a:solidFill>
                  <a:schemeClr val="bg1"/>
                </a:solidFill>
              </a:rPr>
              <a:t>take </a:t>
            </a:r>
            <a:r>
              <a:rPr lang="en-US" sz="2000" dirty="0">
                <a:solidFill>
                  <a:schemeClr val="bg1"/>
                </a:solidFill>
              </a:rPr>
              <a:t>risks you are at fault. </a:t>
            </a:r>
            <a:endParaRPr lang="en-US" sz="2000" dirty="0" smtClean="0">
              <a:solidFill>
                <a:schemeClr val="bg1"/>
              </a:solidFill>
            </a:endParaRPr>
          </a:p>
          <a:p>
            <a:r>
              <a:rPr lang="en-US" sz="2000" dirty="0" smtClean="0">
                <a:solidFill>
                  <a:schemeClr val="bg1"/>
                </a:solidFill>
              </a:rPr>
              <a:t>By </a:t>
            </a:r>
            <a:r>
              <a:rPr lang="en-US" sz="2000" dirty="0">
                <a:solidFill>
                  <a:schemeClr val="bg1"/>
                </a:solidFill>
              </a:rPr>
              <a:t>taking up work at CERN you agree to work at minimum risk, and do everything to obtain the information that you need to do so</a:t>
            </a:r>
            <a:r>
              <a:rPr lang="en-US" sz="2000" dirty="0" smtClean="0">
                <a:solidFill>
                  <a:schemeClr val="bg1"/>
                </a:solidFill>
              </a:rPr>
              <a:t>.</a:t>
            </a:r>
            <a:endParaRPr lang="en-US" sz="2000" dirty="0">
              <a:solidFill>
                <a:schemeClr val="bg1"/>
              </a:solidFill>
            </a:endParaRPr>
          </a:p>
        </p:txBody>
      </p:sp>
      <p:sp>
        <p:nvSpPr>
          <p:cNvPr id="8" name="TextBox 7"/>
          <p:cNvSpPr txBox="1"/>
          <p:nvPr/>
        </p:nvSpPr>
        <p:spPr>
          <a:xfrm>
            <a:off x="400430" y="3137353"/>
            <a:ext cx="8077200" cy="1015663"/>
          </a:xfrm>
          <a:prstGeom prst="rect">
            <a:avLst/>
          </a:prstGeom>
          <a:solidFill>
            <a:srgbClr val="0070C0"/>
          </a:solidFill>
        </p:spPr>
        <p:txBody>
          <a:bodyPr wrap="square" rtlCol="0">
            <a:spAutoFit/>
          </a:bodyPr>
          <a:lstStyle/>
          <a:p>
            <a:r>
              <a:rPr lang="en-US" sz="2000" b="1" dirty="0" smtClean="0">
                <a:solidFill>
                  <a:schemeClr val="bg1"/>
                </a:solidFill>
              </a:rPr>
              <a:t>Your </a:t>
            </a:r>
            <a:r>
              <a:rPr lang="en-US" sz="2000" b="1" dirty="0">
                <a:solidFill>
                  <a:schemeClr val="bg1"/>
                </a:solidFill>
              </a:rPr>
              <a:t>supervisors role in </a:t>
            </a:r>
            <a:r>
              <a:rPr lang="en-US" sz="2000" b="1" dirty="0" smtClean="0">
                <a:solidFill>
                  <a:schemeClr val="bg1"/>
                </a:solidFill>
              </a:rPr>
              <a:t>safety</a:t>
            </a:r>
            <a:r>
              <a:rPr lang="en-US" sz="2000" b="1" dirty="0">
                <a:solidFill>
                  <a:schemeClr val="bg1"/>
                </a:solidFill>
              </a:rPr>
              <a:t>:</a:t>
            </a:r>
            <a:endParaRPr lang="en-US" sz="2000" dirty="0">
              <a:solidFill>
                <a:schemeClr val="bg1"/>
              </a:solidFill>
            </a:endParaRPr>
          </a:p>
          <a:p>
            <a:r>
              <a:rPr lang="en-US" sz="2000" dirty="0">
                <a:solidFill>
                  <a:schemeClr val="bg1"/>
                </a:solidFill>
              </a:rPr>
              <a:t>Your supervisor is responsible for the safety of your activities.  D</a:t>
            </a:r>
            <a:r>
              <a:rPr lang="en-US" sz="2000" dirty="0" smtClean="0">
                <a:solidFill>
                  <a:schemeClr val="bg1"/>
                </a:solidFill>
              </a:rPr>
              <a:t>o </a:t>
            </a:r>
            <a:r>
              <a:rPr lang="en-US" sz="2000" dirty="0">
                <a:solidFill>
                  <a:schemeClr val="bg1"/>
                </a:solidFill>
              </a:rPr>
              <a:t>not make his life difficult:  </a:t>
            </a:r>
            <a:r>
              <a:rPr lang="en-US" sz="2000" dirty="0" smtClean="0">
                <a:solidFill>
                  <a:schemeClr val="bg1"/>
                </a:solidFill>
              </a:rPr>
              <a:t>Respect </a:t>
            </a:r>
            <a:r>
              <a:rPr lang="en-US" sz="2000" dirty="0">
                <a:solidFill>
                  <a:schemeClr val="bg1"/>
                </a:solidFill>
              </a:rPr>
              <a:t>the </a:t>
            </a:r>
            <a:r>
              <a:rPr lang="en-US" sz="2000" dirty="0" smtClean="0">
                <a:solidFill>
                  <a:schemeClr val="bg1"/>
                </a:solidFill>
              </a:rPr>
              <a:t>rules; respect the signs!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981" y="4576445"/>
            <a:ext cx="1390650"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12648" y="4972416"/>
            <a:ext cx="2045945" cy="646331"/>
          </a:xfrm>
          <a:prstGeom prst="rect">
            <a:avLst/>
          </a:prstGeom>
          <a:noFill/>
        </p:spPr>
        <p:txBody>
          <a:bodyPr wrap="none" rtlCol="0">
            <a:spAutoFit/>
          </a:bodyPr>
          <a:lstStyle/>
          <a:p>
            <a:r>
              <a:rPr lang="en-US" dirty="0"/>
              <a:t>S</a:t>
            </a:r>
            <a:r>
              <a:rPr lang="en-US" dirty="0" smtClean="0"/>
              <a:t>urely you would </a:t>
            </a:r>
          </a:p>
          <a:p>
            <a:r>
              <a:rPr lang="en-US" dirty="0" smtClean="0"/>
              <a:t>not ignore this sign?</a:t>
            </a:r>
            <a:endParaRPr lang="en-GB" dirty="0"/>
          </a:p>
        </p:txBody>
      </p:sp>
      <p:sp>
        <p:nvSpPr>
          <p:cNvPr id="10" name="TextBox 9"/>
          <p:cNvSpPr txBox="1"/>
          <p:nvPr/>
        </p:nvSpPr>
        <p:spPr>
          <a:xfrm>
            <a:off x="5514049" y="4695416"/>
            <a:ext cx="1612301" cy="1200329"/>
          </a:xfrm>
          <a:prstGeom prst="rect">
            <a:avLst/>
          </a:prstGeom>
          <a:noFill/>
        </p:spPr>
        <p:txBody>
          <a:bodyPr wrap="none" rtlCol="0">
            <a:spAutoFit/>
          </a:bodyPr>
          <a:lstStyle/>
          <a:p>
            <a:r>
              <a:rPr lang="en-US" dirty="0" smtClean="0"/>
              <a:t>So why ignore </a:t>
            </a:r>
          </a:p>
          <a:p>
            <a:r>
              <a:rPr lang="en-US" dirty="0" smtClean="0"/>
              <a:t>this one? </a:t>
            </a:r>
          </a:p>
          <a:p>
            <a:r>
              <a:rPr lang="en-US" dirty="0" smtClean="0"/>
              <a:t>This is also for </a:t>
            </a:r>
          </a:p>
          <a:p>
            <a:r>
              <a:rPr lang="en-US" dirty="0" smtClean="0"/>
              <a:t>your safety</a:t>
            </a:r>
            <a:endParaRPr lang="en-GB" dirty="0"/>
          </a:p>
        </p:txBody>
      </p:sp>
    </p:spTree>
    <p:extLst>
      <p:ext uri="{BB962C8B-B14F-4D97-AF65-F5344CB8AC3E}">
        <p14:creationId xmlns:p14="http://schemas.microsoft.com/office/powerpoint/2010/main" val="257753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17</a:t>
            </a:fld>
            <a:endParaRPr lang="en-GB"/>
          </a:p>
        </p:txBody>
      </p:sp>
      <p:sp>
        <p:nvSpPr>
          <p:cNvPr id="5" name="TextBox 4"/>
          <p:cNvSpPr txBox="1"/>
          <p:nvPr/>
        </p:nvSpPr>
        <p:spPr>
          <a:xfrm>
            <a:off x="612648" y="1284065"/>
            <a:ext cx="8077200" cy="1477328"/>
          </a:xfrm>
          <a:prstGeom prst="rect">
            <a:avLst/>
          </a:prstGeom>
          <a:solidFill>
            <a:srgbClr val="0070C0"/>
          </a:solidFill>
        </p:spPr>
        <p:txBody>
          <a:bodyPr wrap="square" rtlCol="0">
            <a:spAutoFit/>
          </a:bodyPr>
          <a:lstStyle/>
          <a:p>
            <a:r>
              <a:rPr lang="en-US" b="1" dirty="0" smtClean="0">
                <a:solidFill>
                  <a:schemeClr val="bg1"/>
                </a:solidFill>
              </a:rPr>
              <a:t>Radiation safety</a:t>
            </a:r>
            <a:endParaRPr lang="en-US" dirty="0">
              <a:solidFill>
                <a:schemeClr val="bg1"/>
              </a:solidFill>
            </a:endParaRPr>
          </a:p>
          <a:p>
            <a:r>
              <a:rPr lang="en-US" dirty="0" smtClean="0">
                <a:solidFill>
                  <a:schemeClr val="bg1"/>
                </a:solidFill>
              </a:rPr>
              <a:t>In the EN department there is a Radiation Safety Officer, or RSO. </a:t>
            </a:r>
          </a:p>
          <a:p>
            <a:r>
              <a:rPr lang="en-US" dirty="0" smtClean="0">
                <a:solidFill>
                  <a:schemeClr val="bg1"/>
                </a:solidFill>
              </a:rPr>
              <a:t>Each group has Radiation Support Safety Officers, or RSSO.  Their </a:t>
            </a:r>
          </a:p>
          <a:p>
            <a:r>
              <a:rPr lang="en-US" dirty="0" smtClean="0">
                <a:solidFill>
                  <a:schemeClr val="bg1"/>
                </a:solidFill>
              </a:rPr>
              <a:t>job is to help their colleagues to prepare interventions in radiation </a:t>
            </a:r>
          </a:p>
          <a:p>
            <a:r>
              <a:rPr lang="en-US" dirty="0" smtClean="0">
                <a:solidFill>
                  <a:schemeClr val="bg1"/>
                </a:solidFill>
              </a:rPr>
              <a:t>areas.</a:t>
            </a:r>
          </a:p>
        </p:txBody>
      </p:sp>
      <p:sp>
        <p:nvSpPr>
          <p:cNvPr id="7" name="TextBox 6"/>
          <p:cNvSpPr txBox="1"/>
          <p:nvPr/>
        </p:nvSpPr>
        <p:spPr>
          <a:xfrm>
            <a:off x="474425" y="158618"/>
            <a:ext cx="8531352" cy="1077218"/>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p>
          <a:p>
            <a:endParaRPr lang="en-US" sz="2800" dirty="0">
              <a:solidFill>
                <a:srgbClr val="0070C0"/>
              </a:solidFill>
              <a:latin typeface="Bookman Old Style" panose="02050604050505020204" pitchFamily="18" charset="0"/>
            </a:endParaRPr>
          </a:p>
        </p:txBody>
      </p:sp>
      <p:sp>
        <p:nvSpPr>
          <p:cNvPr id="8" name="TextBox 7"/>
          <p:cNvSpPr txBox="1"/>
          <p:nvPr/>
        </p:nvSpPr>
        <p:spPr>
          <a:xfrm>
            <a:off x="2707451" y="3613422"/>
            <a:ext cx="6053371" cy="2031325"/>
          </a:xfrm>
          <a:prstGeom prst="rect">
            <a:avLst/>
          </a:prstGeom>
          <a:solidFill>
            <a:srgbClr val="0070C0"/>
          </a:solidFill>
        </p:spPr>
        <p:txBody>
          <a:bodyPr wrap="square" rtlCol="0">
            <a:spAutoFit/>
          </a:bodyPr>
          <a:lstStyle/>
          <a:p>
            <a:r>
              <a:rPr lang="en-US" b="1" dirty="0" smtClean="0">
                <a:solidFill>
                  <a:schemeClr val="bg1"/>
                </a:solidFill>
              </a:rPr>
              <a:t>Access Control</a:t>
            </a:r>
            <a:endParaRPr lang="en-US" dirty="0">
              <a:solidFill>
                <a:schemeClr val="bg1"/>
              </a:solidFill>
            </a:endParaRPr>
          </a:p>
          <a:p>
            <a:r>
              <a:rPr lang="en-US" dirty="0" smtClean="0">
                <a:solidFill>
                  <a:schemeClr val="bg1"/>
                </a:solidFill>
              </a:rPr>
              <a:t>The access to many areas at CERN, in particular underground, </a:t>
            </a:r>
          </a:p>
          <a:p>
            <a:pPr algn="just"/>
            <a:r>
              <a:rPr lang="en-US" dirty="0" smtClean="0">
                <a:solidFill>
                  <a:schemeClr val="bg1"/>
                </a:solidFill>
              </a:rPr>
              <a:t>is controlled. In order to access these areas you need to complete the required safety training. Once you have done so, you must request access</a:t>
            </a:r>
            <a:r>
              <a:rPr lang="en-US" dirty="0">
                <a:solidFill>
                  <a:schemeClr val="bg1"/>
                </a:solidFill>
              </a:rPr>
              <a:t>.</a:t>
            </a:r>
            <a:r>
              <a:rPr lang="en-US" dirty="0" smtClean="0">
                <a:solidFill>
                  <a:schemeClr val="bg1"/>
                </a:solidFill>
              </a:rPr>
              <a:t> When access has been granted by the </a:t>
            </a:r>
          </a:p>
          <a:p>
            <a:r>
              <a:rPr lang="en-US" dirty="0" smtClean="0">
                <a:solidFill>
                  <a:schemeClr val="bg1"/>
                </a:solidFill>
              </a:rPr>
              <a:t>access controller of the area, you may access. </a:t>
            </a:r>
          </a:p>
          <a:p>
            <a:r>
              <a:rPr lang="en-US" dirty="0" smtClean="0">
                <a:solidFill>
                  <a:schemeClr val="bg1"/>
                </a:solidFill>
              </a:rPr>
              <a:t>Do not forget the obligatory Personal Protection Equipment!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4057" y="1284066"/>
            <a:ext cx="1705791" cy="1504636"/>
          </a:xfrm>
          <a:prstGeom prst="rect">
            <a:avLst/>
          </a:prstGeom>
          <a:noFill/>
          <a:ln>
            <a:noFill/>
          </a:ln>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648" y="3609385"/>
            <a:ext cx="2094804" cy="203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2339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1984" y="1284289"/>
            <a:ext cx="8077200" cy="3785652"/>
          </a:xfrm>
          <a:prstGeom prst="rect">
            <a:avLst/>
          </a:prstGeom>
          <a:solidFill>
            <a:srgbClr val="0070C0"/>
          </a:solidFill>
        </p:spPr>
        <p:txBody>
          <a:bodyPr wrap="square" rtlCol="0">
            <a:spAutoFit/>
          </a:bodyPr>
          <a:lstStyle/>
          <a:p>
            <a:r>
              <a:rPr lang="en-US" sz="2000" b="1" dirty="0" smtClean="0">
                <a:solidFill>
                  <a:schemeClr val="bg1"/>
                </a:solidFill>
              </a:rPr>
              <a:t>Should you witness, or be part of an accident or a near miss:</a:t>
            </a:r>
          </a:p>
          <a:p>
            <a:r>
              <a:rPr lang="en-US" sz="2000" b="1" dirty="0" smtClean="0">
                <a:solidFill>
                  <a:schemeClr val="bg1"/>
                </a:solidFill>
              </a:rPr>
              <a:t>Notify immediately your supervisor, your group leader and the DSO of your department. </a:t>
            </a:r>
          </a:p>
          <a:p>
            <a:r>
              <a:rPr lang="en-US" sz="2000" b="1" dirty="0" smtClean="0">
                <a:solidFill>
                  <a:schemeClr val="bg1"/>
                </a:solidFill>
              </a:rPr>
              <a:t>Find out who they are, so you know it when you need it.</a:t>
            </a:r>
          </a:p>
          <a:p>
            <a:endParaRPr lang="en-US" sz="2000" b="1" dirty="0" smtClean="0">
              <a:solidFill>
                <a:schemeClr val="bg1"/>
              </a:solidFill>
            </a:endParaRPr>
          </a:p>
          <a:p>
            <a:r>
              <a:rPr lang="en-US" sz="2000" b="1" dirty="0" smtClean="0">
                <a:solidFill>
                  <a:schemeClr val="bg1"/>
                </a:solidFill>
              </a:rPr>
              <a:t>If you need the fire Rescue and Fire Service, call </a:t>
            </a:r>
            <a:r>
              <a:rPr lang="en-US" sz="2000" b="1" dirty="0" smtClean="0">
                <a:solidFill>
                  <a:srgbClr val="FF0000"/>
                </a:solidFill>
              </a:rPr>
              <a:t>7 44 44</a:t>
            </a:r>
            <a:r>
              <a:rPr lang="en-US" sz="2000" b="1" dirty="0">
                <a:solidFill>
                  <a:schemeClr val="bg1"/>
                </a:solidFill>
              </a:rPr>
              <a:t> </a:t>
            </a:r>
            <a:r>
              <a:rPr lang="en-US" sz="2000" b="1" dirty="0" smtClean="0">
                <a:solidFill>
                  <a:schemeClr val="bg1"/>
                </a:solidFill>
              </a:rPr>
              <a:t>and wait for them.</a:t>
            </a:r>
          </a:p>
          <a:p>
            <a:endParaRPr lang="en-US" sz="2000" b="1" dirty="0">
              <a:solidFill>
                <a:schemeClr val="bg1"/>
              </a:solidFill>
            </a:endParaRPr>
          </a:p>
          <a:p>
            <a:r>
              <a:rPr lang="en-US" sz="2000" b="1" dirty="0" smtClean="0">
                <a:solidFill>
                  <a:srgbClr val="FF0000"/>
                </a:solidFill>
              </a:rPr>
              <a:t>Never ever transport an accident victim in your own car!</a:t>
            </a:r>
          </a:p>
          <a:p>
            <a:endParaRPr lang="en-US" sz="2000" b="1" dirty="0" smtClean="0">
              <a:solidFill>
                <a:srgbClr val="FF0000"/>
              </a:solidFill>
            </a:endParaRPr>
          </a:p>
          <a:p>
            <a:r>
              <a:rPr lang="en-US" sz="2000" b="1" dirty="0" smtClean="0">
                <a:solidFill>
                  <a:schemeClr val="bg1"/>
                </a:solidFill>
              </a:rPr>
              <a:t>As soon as possible, and within 24 hours, you must fill in the Internal Accident Report.</a:t>
            </a:r>
            <a:endParaRPr lang="en-US" sz="2000" dirty="0">
              <a:solidFill>
                <a:schemeClr val="bg1"/>
              </a:solidFill>
            </a:endParaRPr>
          </a:p>
        </p:txBody>
      </p:sp>
      <p:sp>
        <p:nvSpPr>
          <p:cNvPr id="2" name="Title 1"/>
          <p:cNvSpPr>
            <a:spLocks noGrp="1"/>
          </p:cNvSpPr>
          <p:nvPr>
            <p:ph type="title"/>
          </p:nvPr>
        </p:nvSpPr>
        <p:spPr>
          <a:xfrm>
            <a:off x="457201" y="258763"/>
            <a:ext cx="8226766" cy="1025526"/>
          </a:xfrm>
          <a:solidFill>
            <a:schemeClr val="bg1"/>
          </a:solidFill>
        </p:spPr>
        <p:txBody>
          <a:bodyPr anchor="t">
            <a:noAutofit/>
          </a:bodyPr>
          <a:lstStyle/>
          <a:p>
            <a:pPr algn="l"/>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GB" sz="3600"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18</a:t>
            </a:fld>
            <a:endParaRPr lang="en-US"/>
          </a:p>
        </p:txBody>
      </p:sp>
      <p:sp>
        <p:nvSpPr>
          <p:cNvPr id="5" name="Date Placeholder 4"/>
          <p:cNvSpPr>
            <a:spLocks noGrp="1"/>
          </p:cNvSpPr>
          <p:nvPr>
            <p:ph type="dt" sz="half" idx="2"/>
          </p:nvPr>
        </p:nvSpPr>
        <p:spPr/>
        <p:txBody>
          <a:bodyPr/>
          <a:lstStyle/>
          <a:p>
            <a:r>
              <a:rPr lang="en-US" smtClean="0"/>
              <a:t>February 2nd 2016</a:t>
            </a:r>
            <a:endParaRPr lang="en-US" dirty="0"/>
          </a:p>
        </p:txBody>
      </p:sp>
      <p:sp>
        <p:nvSpPr>
          <p:cNvPr id="6" name="Footer Placeholder 5"/>
          <p:cNvSpPr>
            <a:spLocks noGrp="1"/>
          </p:cNvSpPr>
          <p:nvPr>
            <p:ph type="ftr" sz="quarter" idx="3"/>
          </p:nvPr>
        </p:nvSpPr>
        <p:spPr/>
        <p:txBody>
          <a:bodyPr/>
          <a:lstStyle/>
          <a:p>
            <a:r>
              <a:rPr lang="en-US" smtClean="0"/>
              <a:t>Welcome to the EN Department</a:t>
            </a:r>
            <a:endParaRPr lang="en-US" dirty="0"/>
          </a:p>
        </p:txBody>
      </p:sp>
      <p:grpSp>
        <p:nvGrpSpPr>
          <p:cNvPr id="14" name="Group 13"/>
          <p:cNvGrpSpPr/>
          <p:nvPr/>
        </p:nvGrpSpPr>
        <p:grpSpPr>
          <a:xfrm>
            <a:off x="531984" y="2915505"/>
            <a:ext cx="2699039" cy="3114670"/>
            <a:chOff x="531984" y="2915505"/>
            <a:chExt cx="2699039" cy="3114670"/>
          </a:xfrm>
        </p:grpSpPr>
        <p:pic>
          <p:nvPicPr>
            <p:cNvPr id="10" name="Picture 9"/>
            <p:cNvPicPr>
              <a:picLocks noChangeAspect="1"/>
            </p:cNvPicPr>
            <p:nvPr/>
          </p:nvPicPr>
          <p:blipFill>
            <a:blip r:embed="rId2"/>
            <a:stretch>
              <a:fillRect/>
            </a:stretch>
          </p:blipFill>
          <p:spPr>
            <a:xfrm>
              <a:off x="531984" y="2915505"/>
              <a:ext cx="2699039" cy="3114670"/>
            </a:xfrm>
            <a:prstGeom prst="rect">
              <a:avLst/>
            </a:prstGeom>
          </p:spPr>
        </p:pic>
        <p:sp>
          <p:nvSpPr>
            <p:cNvPr id="13" name="Left Arrow 12"/>
            <p:cNvSpPr/>
            <p:nvPr/>
          </p:nvSpPr>
          <p:spPr>
            <a:xfrm rot="2143407">
              <a:off x="1184477" y="5726547"/>
              <a:ext cx="492662" cy="251768"/>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2391375" y="2937601"/>
            <a:ext cx="3023322" cy="3327730"/>
            <a:chOff x="2391375" y="2937601"/>
            <a:chExt cx="3023322" cy="3327730"/>
          </a:xfrm>
        </p:grpSpPr>
        <p:pic>
          <p:nvPicPr>
            <p:cNvPr id="11" name="Picture 10"/>
            <p:cNvPicPr>
              <a:picLocks noChangeAspect="1"/>
            </p:cNvPicPr>
            <p:nvPr/>
          </p:nvPicPr>
          <p:blipFill>
            <a:blip r:embed="rId3"/>
            <a:stretch>
              <a:fillRect/>
            </a:stretch>
          </p:blipFill>
          <p:spPr>
            <a:xfrm>
              <a:off x="2391375" y="2937601"/>
              <a:ext cx="3023322" cy="3327730"/>
            </a:xfrm>
            <a:prstGeom prst="rect">
              <a:avLst/>
            </a:prstGeom>
            <a:effectLst>
              <a:outerShdw blurRad="50800" dist="38100" dir="13500000" algn="br" rotWithShape="0">
                <a:prstClr val="black">
                  <a:alpha val="40000"/>
                </a:prstClr>
              </a:outerShdw>
            </a:effectLst>
          </p:spPr>
        </p:pic>
        <p:sp>
          <p:nvSpPr>
            <p:cNvPr id="15" name="Left Arrow 14"/>
            <p:cNvSpPr/>
            <p:nvPr/>
          </p:nvSpPr>
          <p:spPr>
            <a:xfrm rot="2334992">
              <a:off x="3924087" y="5387153"/>
              <a:ext cx="597669" cy="221927"/>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2" name="Picture 11"/>
          <p:cNvPicPr>
            <a:picLocks noChangeAspect="1"/>
          </p:cNvPicPr>
          <p:nvPr/>
        </p:nvPicPr>
        <p:blipFill>
          <a:blip r:embed="rId4"/>
          <a:stretch>
            <a:fillRect/>
          </a:stretch>
        </p:blipFill>
        <p:spPr>
          <a:xfrm>
            <a:off x="3519727" y="1028234"/>
            <a:ext cx="5221453" cy="5070222"/>
          </a:xfrm>
          <a:prstGeom prst="rect">
            <a:avLst/>
          </a:prstGeom>
        </p:spPr>
      </p:pic>
    </p:spTree>
    <p:extLst>
      <p:ext uri="{BB962C8B-B14F-4D97-AF65-F5344CB8AC3E}">
        <p14:creationId xmlns:p14="http://schemas.microsoft.com/office/powerpoint/2010/main" val="3482596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19</a:t>
            </a:fld>
            <a:endParaRPr lang="en-GB"/>
          </a:p>
        </p:txBody>
      </p:sp>
      <p:pic>
        <p:nvPicPr>
          <p:cNvPr id="6" name="Picture 5"/>
          <p:cNvPicPr>
            <a:picLocks noChangeAspect="1"/>
          </p:cNvPicPr>
          <p:nvPr/>
        </p:nvPicPr>
        <p:blipFill>
          <a:blip r:embed="rId2"/>
          <a:stretch>
            <a:fillRect/>
          </a:stretch>
        </p:blipFill>
        <p:spPr>
          <a:xfrm>
            <a:off x="1971675" y="173412"/>
            <a:ext cx="4802349" cy="6684588"/>
          </a:xfrm>
          <a:prstGeom prst="rect">
            <a:avLst/>
          </a:prstGeom>
        </p:spPr>
      </p:pic>
    </p:spTree>
    <p:extLst>
      <p:ext uri="{BB962C8B-B14F-4D97-AF65-F5344CB8AC3E}">
        <p14:creationId xmlns:p14="http://schemas.microsoft.com/office/powerpoint/2010/main" val="970482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a:t>
            </a:fld>
            <a:endParaRPr lang="en-GB"/>
          </a:p>
        </p:txBody>
      </p:sp>
      <p:sp>
        <p:nvSpPr>
          <p:cNvPr id="9" name="Rectangle 8"/>
          <p:cNvSpPr/>
          <p:nvPr/>
        </p:nvSpPr>
        <p:spPr>
          <a:xfrm>
            <a:off x="2012879" y="2967335"/>
            <a:ext cx="5118261" cy="923330"/>
          </a:xfrm>
          <a:prstGeom prst="rect">
            <a:avLst/>
          </a:prstGeom>
          <a:noFill/>
        </p:spPr>
        <p:txBody>
          <a:bodyPr wrap="none" lIns="91440" tIns="45720" rIns="91440" bIns="45720">
            <a:spAutoFit/>
          </a:bodyPr>
          <a:lstStyle/>
          <a:p>
            <a:pPr algn="ctr"/>
            <a:r>
              <a:rPr lang="x-none" sz="5400" b="1" dirty="0" smtClean="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rPr>
              <a:t>Who are we</a:t>
            </a:r>
            <a:r>
              <a:rPr lang="fr-CH" sz="5400" b="1" dirty="0" smtClean="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rPr>
              <a:t> ???</a:t>
            </a:r>
            <a:endParaRPr lang="x-none" sz="5400" b="1" dirty="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314854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20</a:t>
            </a:fld>
            <a:endParaRPr lang="en-GB"/>
          </a:p>
        </p:txBody>
      </p:sp>
      <p:pic>
        <p:nvPicPr>
          <p:cNvPr id="6" name="Picture 5"/>
          <p:cNvPicPr>
            <a:picLocks noChangeAspect="1"/>
          </p:cNvPicPr>
          <p:nvPr/>
        </p:nvPicPr>
        <p:blipFill>
          <a:blip r:embed="rId2"/>
          <a:stretch>
            <a:fillRect/>
          </a:stretch>
        </p:blipFill>
        <p:spPr>
          <a:xfrm>
            <a:off x="1953694" y="0"/>
            <a:ext cx="4950959" cy="6823384"/>
          </a:xfrm>
          <a:prstGeom prst="rect">
            <a:avLst/>
          </a:prstGeom>
        </p:spPr>
      </p:pic>
    </p:spTree>
    <p:extLst>
      <p:ext uri="{BB962C8B-B14F-4D97-AF65-F5344CB8AC3E}">
        <p14:creationId xmlns:p14="http://schemas.microsoft.com/office/powerpoint/2010/main" val="1438684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C5B1FEA-406A-7749-A5C3-DDCB5F67A4CE}" type="slidenum">
              <a:rPr lang="en-US"/>
              <a:pPr/>
              <a:t>21</a:t>
            </a:fld>
            <a:endParaRPr lang="en-US" dirty="0"/>
          </a:p>
        </p:txBody>
      </p:sp>
      <p:sp>
        <p:nvSpPr>
          <p:cNvPr id="12"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dirty="0" smtClean="0">
                <a:solidFill>
                  <a:srgbClr val="0070C0"/>
                </a:solidFill>
                <a:latin typeface="Cambria" panose="02040503050406030204" pitchFamily="18" charset="0"/>
                <a:cs typeface="Bookman Old Style"/>
              </a:rPr>
              <a:t>A longer term perspective</a:t>
            </a:r>
            <a:endParaRPr lang="en-US" sz="3600" dirty="0">
              <a:solidFill>
                <a:srgbClr val="0070C0"/>
              </a:solidFill>
              <a:latin typeface="Cambria" panose="02040503050406030204" pitchFamily="18" charset="0"/>
              <a:cs typeface="Bookman Old Style"/>
            </a:endParaRPr>
          </a:p>
        </p:txBody>
      </p:sp>
      <p:sp>
        <p:nvSpPr>
          <p:cNvPr id="4" name="Date Placeholder 3"/>
          <p:cNvSpPr>
            <a:spLocks noGrp="1"/>
          </p:cNvSpPr>
          <p:nvPr>
            <p:ph type="dt" sz="half" idx="2"/>
          </p:nvPr>
        </p:nvSpPr>
        <p:spPr/>
        <p:txBody>
          <a:bodyPr/>
          <a:lstStyle/>
          <a:p>
            <a:r>
              <a:rPr lang="en-US" smtClean="0"/>
              <a:t>February 2nd 2016</a:t>
            </a:r>
            <a:endParaRPr lang="en-US" dirty="0"/>
          </a:p>
        </p:txBody>
      </p:sp>
      <p:pic>
        <p:nvPicPr>
          <p:cNvPr id="6" name="Picture 5"/>
          <p:cNvPicPr>
            <a:picLocks noChangeAspect="1"/>
          </p:cNvPicPr>
          <p:nvPr/>
        </p:nvPicPr>
        <p:blipFill>
          <a:blip r:embed="rId2"/>
          <a:stretch>
            <a:fillRect/>
          </a:stretch>
        </p:blipFill>
        <p:spPr>
          <a:xfrm>
            <a:off x="81907" y="817975"/>
            <a:ext cx="8760341" cy="5614231"/>
          </a:xfrm>
          <a:prstGeom prst="rect">
            <a:avLst/>
          </a:prstGeom>
        </p:spPr>
      </p:pic>
    </p:spTree>
    <p:extLst>
      <p:ext uri="{BB962C8B-B14F-4D97-AF65-F5344CB8AC3E}">
        <p14:creationId xmlns:p14="http://schemas.microsoft.com/office/powerpoint/2010/main" val="22465859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22</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970713295"/>
              </p:ext>
            </p:extLst>
          </p:nvPr>
        </p:nvGraphicFramePr>
        <p:xfrm>
          <a:off x="612648" y="1717993"/>
          <a:ext cx="7561384" cy="2995914"/>
        </p:xfrm>
        <a:graphic>
          <a:graphicData uri="http://schemas.openxmlformats.org/drawingml/2006/table">
            <a:tbl>
              <a:tblPr/>
              <a:tblGrid>
                <a:gridCol w="3780692"/>
                <a:gridCol w="3780692"/>
              </a:tblGrid>
              <a:tr h="396479">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96479">
                <a:tc>
                  <a:txBody>
                    <a:bodyPr/>
                    <a:lstStyle/>
                    <a:p>
                      <a:r>
                        <a:rPr lang="en-US" dirty="0">
                          <a:solidFill>
                            <a:schemeClr val="tx1"/>
                          </a:solidFill>
                        </a:rPr>
                        <a:t>Director 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69383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991197">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672469" y="1120494"/>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11122840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23</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460908188"/>
              </p:ext>
            </p:extLst>
          </p:nvPr>
        </p:nvGraphicFramePr>
        <p:xfrm>
          <a:off x="612648" y="1708206"/>
          <a:ext cx="7561384" cy="2560320"/>
        </p:xfrm>
        <a:graphic>
          <a:graphicData uri="http://schemas.openxmlformats.org/drawingml/2006/table">
            <a:tbl>
              <a:tblPr/>
              <a:tblGrid>
                <a:gridCol w="3780692"/>
                <a:gridCol w="3780692"/>
              </a:tblGrid>
              <a:tr h="351478">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51478">
                <a:tc>
                  <a:txBody>
                    <a:bodyPr/>
                    <a:lstStyle/>
                    <a:p>
                      <a:r>
                        <a:rPr lang="en-US" dirty="0">
                          <a:solidFill>
                            <a:srgbClr val="FF0000"/>
                          </a:solidFill>
                        </a:rPr>
                        <a:t>Director for Research and Computing</a:t>
                      </a:r>
                    </a:p>
                  </a:txBody>
                  <a:tcPr anchor="ctr">
                    <a:lnL>
                      <a:noFill/>
                    </a:lnL>
                    <a:lnR>
                      <a:noFill/>
                    </a:lnR>
                    <a:lnT>
                      <a:noFill/>
                    </a:lnT>
                    <a:lnB>
                      <a:noFill/>
                    </a:lnB>
                  </a:tcPr>
                </a:tc>
                <a:tc>
                  <a:txBody>
                    <a:bodyPr/>
                    <a:lstStyle/>
                    <a:p>
                      <a:r>
                        <a:rPr lang="en-GB" dirty="0" err="1" smtClean="0">
                          <a:solidFill>
                            <a:srgbClr val="FF0000"/>
                          </a:solidFill>
                        </a:rPr>
                        <a:t>Eckhard</a:t>
                      </a:r>
                      <a:r>
                        <a:rPr lang="en-GB" dirty="0" smtClean="0">
                          <a:solidFill>
                            <a:srgbClr val="FF0000"/>
                          </a:solidFill>
                        </a:rPr>
                        <a:t> </a:t>
                      </a:r>
                      <a:r>
                        <a:rPr lang="en-GB" dirty="0" err="1" smtClean="0">
                          <a:solidFill>
                            <a:srgbClr val="FF0000"/>
                          </a:solidFill>
                        </a:rPr>
                        <a:t>Elsen</a:t>
                      </a:r>
                      <a:endParaRPr lang="en-GB" dirty="0">
                        <a:solidFill>
                          <a:srgbClr val="FF0000"/>
                        </a:solidFill>
                      </a:endParaRPr>
                    </a:p>
                  </a:txBody>
                  <a:tcPr anchor="ctr">
                    <a:lnL>
                      <a:noFill/>
                    </a:lnL>
                    <a:lnR>
                      <a:noFill/>
                    </a:lnR>
                    <a:lnT>
                      <a:noFill/>
                    </a:lnT>
                    <a:lnB>
                      <a:noFill/>
                    </a:lnB>
                  </a:tcPr>
                </a:tc>
              </a:tr>
              <a:tr h="35147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615086">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702696" y="1110461"/>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76154125"/>
              </p:ext>
            </p:extLst>
          </p:nvPr>
        </p:nvGraphicFramePr>
        <p:xfrm>
          <a:off x="612648" y="4710286"/>
          <a:ext cx="7843098" cy="1280160"/>
        </p:xfrm>
        <a:graphic>
          <a:graphicData uri="http://schemas.openxmlformats.org/drawingml/2006/table">
            <a:tbl>
              <a:tblPr/>
              <a:tblGrid>
                <a:gridCol w="3921549"/>
                <a:gridCol w="3921549"/>
              </a:tblGrid>
              <a:tr h="3712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Experimental</a:t>
                      </a:r>
                      <a:r>
                        <a:rPr lang="en-GB" baseline="0" dirty="0" smtClean="0">
                          <a:solidFill>
                            <a:srgbClr val="FF0000"/>
                          </a:solidFill>
                        </a:rPr>
                        <a:t> Physics</a:t>
                      </a:r>
                      <a:r>
                        <a:rPr lang="en-GB" dirty="0" smtClean="0">
                          <a:solidFill>
                            <a:srgbClr val="FF0000"/>
                          </a:solidFill>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CH" dirty="0" err="1" smtClean="0">
                          <a:solidFill>
                            <a:srgbClr val="FF0000"/>
                          </a:solidFill>
                        </a:rPr>
                        <a:t>Theoretical</a:t>
                      </a:r>
                      <a:r>
                        <a:rPr lang="fr-CH" dirty="0" smtClean="0">
                          <a:solidFill>
                            <a:srgbClr val="FF0000"/>
                          </a:solidFill>
                        </a:rPr>
                        <a:t> </a:t>
                      </a:r>
                      <a:r>
                        <a:rPr lang="fr-CH" dirty="0" err="1" smtClean="0">
                          <a:solidFill>
                            <a:srgbClr val="FF0000"/>
                          </a:solidFill>
                        </a:rPr>
                        <a:t>Physics</a:t>
                      </a:r>
                      <a:endParaRPr lang="en-GB" dirty="0" smtClean="0">
                        <a:solidFill>
                          <a:srgbClr val="FF0000"/>
                        </a:solidFill>
                      </a:endParaRPr>
                    </a:p>
                  </a:txBody>
                  <a:tcPr anchor="ctr">
                    <a:lnL>
                      <a:noFill/>
                    </a:lnL>
                    <a:lnR>
                      <a:noFill/>
                    </a:lnR>
                    <a:lnT>
                      <a:noFill/>
                    </a:lnT>
                    <a:lnB>
                      <a:noFill/>
                    </a:lnB>
                  </a:tcPr>
                </a:tc>
                <a:tc>
                  <a:txBody>
                    <a:bodyPr/>
                    <a:lstStyle/>
                    <a:p>
                      <a:r>
                        <a:rPr lang="en-GB" dirty="0" smtClean="0">
                          <a:solidFill>
                            <a:srgbClr val="FF0000"/>
                          </a:solidFill>
                        </a:rPr>
                        <a:t>Manfred </a:t>
                      </a:r>
                      <a:r>
                        <a:rPr lang="en-GB" dirty="0" err="1" smtClean="0">
                          <a:solidFill>
                            <a:srgbClr val="FF0000"/>
                          </a:solidFill>
                        </a:rPr>
                        <a:t>Krammer</a:t>
                      </a:r>
                      <a:endParaRPr lang="en-GB" dirty="0" smtClean="0">
                        <a:solidFill>
                          <a:srgbClr val="FF0000"/>
                        </a:solidFill>
                      </a:endParaRPr>
                    </a:p>
                    <a:p>
                      <a:r>
                        <a:rPr lang="fr-CH" dirty="0" smtClean="0">
                          <a:solidFill>
                            <a:srgbClr val="FF0000"/>
                          </a:solidFill>
                        </a:rPr>
                        <a:t>Gian </a:t>
                      </a:r>
                      <a:r>
                        <a:rPr lang="fr-CH" dirty="0" err="1" smtClean="0">
                          <a:solidFill>
                            <a:srgbClr val="FF0000"/>
                          </a:solidFill>
                        </a:rPr>
                        <a:t>Giudice</a:t>
                      </a:r>
                      <a:endParaRPr lang="en-GB" dirty="0">
                        <a:solidFill>
                          <a:srgbClr val="FF0000"/>
                        </a:solidFill>
                      </a:endParaRPr>
                    </a:p>
                  </a:txBody>
                  <a:tcPr anchor="ctr">
                    <a:lnL>
                      <a:noFill/>
                    </a:lnL>
                    <a:lnR>
                      <a:noFill/>
                    </a:lnR>
                    <a:lnT>
                      <a:noFill/>
                    </a:lnT>
                    <a:lnB>
                      <a:noFill/>
                    </a:lnB>
                    <a:noFill/>
                  </a:tcPr>
                </a:tc>
              </a:tr>
              <a:tr h="378823">
                <a:tc>
                  <a:txBody>
                    <a:bodyPr/>
                    <a:lstStyle/>
                    <a:p>
                      <a:r>
                        <a:rPr lang="en-GB" dirty="0">
                          <a:solidFill>
                            <a:srgbClr val="FF0000"/>
                          </a:solidFill>
                        </a:rPr>
                        <a:t>Information Technology </a:t>
                      </a:r>
                      <a:endParaRPr lang="en-GB" dirty="0" smtClean="0">
                        <a:solidFill>
                          <a:srgbClr val="FF0000"/>
                        </a:solidFill>
                      </a:endParaRPr>
                    </a:p>
                    <a:p>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Frederic </a:t>
                      </a:r>
                      <a:r>
                        <a:rPr lang="en-GB" dirty="0" smtClean="0">
                          <a:solidFill>
                            <a:srgbClr val="FF0000"/>
                          </a:solidFill>
                        </a:rPr>
                        <a:t>Hemmer</a:t>
                      </a:r>
                    </a:p>
                    <a:p>
                      <a:endParaRPr lang="en-GB" dirty="0">
                        <a:solidFill>
                          <a:srgbClr val="FF0000"/>
                        </a:solidFill>
                      </a:endParaRPr>
                    </a:p>
                  </a:txBody>
                  <a:tcPr anchor="ctr">
                    <a:lnL>
                      <a:noFill/>
                    </a:lnL>
                    <a:lnR>
                      <a:noFill/>
                    </a:lnR>
                    <a:lnT>
                      <a:noFill/>
                    </a:lnT>
                    <a:lnB>
                      <a:noFill/>
                    </a:lnB>
                    <a:noFill/>
                  </a:tcPr>
                </a:tc>
              </a:tr>
            </a:tbl>
          </a:graphicData>
        </a:graphic>
      </p:graphicFrame>
      <p:sp>
        <p:nvSpPr>
          <p:cNvPr id="9" name="Rectangle 2"/>
          <p:cNvSpPr>
            <a:spLocks noChangeArrowheads="1"/>
          </p:cNvSpPr>
          <p:nvPr/>
        </p:nvSpPr>
        <p:spPr bwMode="auto">
          <a:xfrm>
            <a:off x="702696" y="4191187"/>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31309924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24</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4105459030"/>
              </p:ext>
            </p:extLst>
          </p:nvPr>
        </p:nvGraphicFramePr>
        <p:xfrm>
          <a:off x="612648" y="1708206"/>
          <a:ext cx="7561384" cy="2560320"/>
        </p:xfrm>
        <a:graphic>
          <a:graphicData uri="http://schemas.openxmlformats.org/drawingml/2006/table">
            <a:tbl>
              <a:tblPr/>
              <a:tblGrid>
                <a:gridCol w="3780692"/>
                <a:gridCol w="3780692"/>
              </a:tblGrid>
              <a:tr h="351478">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51478">
                <a:tc>
                  <a:txBody>
                    <a:bodyPr/>
                    <a:lstStyle/>
                    <a:p>
                      <a:r>
                        <a:rPr lang="en-US" dirty="0">
                          <a:solidFill>
                            <a:schemeClr val="tx1"/>
                          </a:solidFill>
                        </a:rPr>
                        <a:t>Director 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351478">
                <a:tc>
                  <a:txBody>
                    <a:bodyPr/>
                    <a:lstStyle/>
                    <a:p>
                      <a:r>
                        <a:rPr lang="en-US" dirty="0">
                          <a:solidFill>
                            <a:srgbClr val="FF0000"/>
                          </a:solidFill>
                        </a:rPr>
                        <a:t>Director for Accelerators and Technology</a:t>
                      </a:r>
                    </a:p>
                  </a:txBody>
                  <a:tcPr anchor="ctr">
                    <a:lnL>
                      <a:noFill/>
                    </a:lnL>
                    <a:lnR>
                      <a:noFill/>
                    </a:lnR>
                    <a:lnT>
                      <a:noFill/>
                    </a:lnT>
                    <a:lnB>
                      <a:noFill/>
                    </a:lnB>
                  </a:tcPr>
                </a:tc>
                <a:tc>
                  <a:txBody>
                    <a:bodyPr/>
                    <a:lstStyle/>
                    <a:p>
                      <a:r>
                        <a:rPr lang="en-GB" dirty="0" err="1">
                          <a:solidFill>
                            <a:srgbClr val="FF0000"/>
                          </a:solidFill>
                        </a:rPr>
                        <a:t>Frédérick</a:t>
                      </a:r>
                      <a:r>
                        <a:rPr lang="en-GB" dirty="0">
                          <a:solidFill>
                            <a:srgbClr val="FF0000"/>
                          </a:solidFill>
                        </a:rPr>
                        <a:t> Bordry</a:t>
                      </a:r>
                    </a:p>
                  </a:txBody>
                  <a:tcPr anchor="ctr">
                    <a:lnL>
                      <a:noFill/>
                    </a:lnL>
                    <a:lnR>
                      <a:noFill/>
                    </a:lnR>
                    <a:lnT>
                      <a:noFill/>
                    </a:lnT>
                    <a:lnB>
                      <a:noFill/>
                    </a:lnB>
                  </a:tcPr>
                </a:tc>
              </a:tr>
              <a:tr h="615086">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395654" y="1110707"/>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686211" y="4275987"/>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317807426"/>
              </p:ext>
            </p:extLst>
          </p:nvPr>
        </p:nvGraphicFramePr>
        <p:xfrm>
          <a:off x="612648" y="4801726"/>
          <a:ext cx="8229600" cy="1097280"/>
        </p:xfrm>
        <a:graphic>
          <a:graphicData uri="http://schemas.openxmlformats.org/drawingml/2006/table">
            <a:tbl>
              <a:tblPr/>
              <a:tblGrid>
                <a:gridCol w="4114800"/>
                <a:gridCol w="4114800"/>
              </a:tblGrid>
              <a:tr h="0">
                <a:tc>
                  <a:txBody>
                    <a:bodyPr/>
                    <a:lstStyle/>
                    <a:p>
                      <a:r>
                        <a:rPr lang="en-GB" dirty="0">
                          <a:solidFill>
                            <a:srgbClr val="FF0000"/>
                          </a:solidFill>
                        </a:rPr>
                        <a:t>Beams – </a:t>
                      </a:r>
                      <a:r>
                        <a:rPr lang="en-GB" dirty="0">
                          <a:solidFill>
                            <a:srgbClr val="FF0000"/>
                          </a:solidFill>
                          <a:hlinkClick r:id="rId2"/>
                        </a:rPr>
                        <a:t>BE</a:t>
                      </a:r>
                      <a:endParaRPr lang="en-GB" dirty="0">
                        <a:solidFill>
                          <a:srgbClr val="FF0000"/>
                        </a:solidFill>
                      </a:endParaRPr>
                    </a:p>
                  </a:txBody>
                  <a:tcPr anchor="ctr">
                    <a:lnL>
                      <a:noFill/>
                    </a:lnL>
                    <a:lnR>
                      <a:noFill/>
                    </a:lnR>
                    <a:lnT>
                      <a:noFill/>
                    </a:lnT>
                    <a:lnB>
                      <a:noFill/>
                    </a:lnB>
                  </a:tcPr>
                </a:tc>
                <a:tc>
                  <a:txBody>
                    <a:bodyPr/>
                    <a:lstStyle/>
                    <a:p>
                      <a:r>
                        <a:rPr lang="en-GB">
                          <a:solidFill>
                            <a:srgbClr val="FF0000"/>
                          </a:solidFill>
                        </a:rPr>
                        <a:t>Paul Collier</a:t>
                      </a:r>
                    </a:p>
                  </a:txBody>
                  <a:tcPr anchor="ctr">
                    <a:lnL>
                      <a:noFill/>
                    </a:lnL>
                    <a:lnR>
                      <a:noFill/>
                    </a:lnR>
                    <a:lnT>
                      <a:noFill/>
                    </a:lnT>
                    <a:lnB>
                      <a:noFill/>
                    </a:lnB>
                  </a:tcPr>
                </a:tc>
              </a:tr>
              <a:tr h="0">
                <a:tc>
                  <a:txBody>
                    <a:bodyPr/>
                    <a:lstStyle/>
                    <a:p>
                      <a:r>
                        <a:rPr lang="en-GB" dirty="0">
                          <a:solidFill>
                            <a:srgbClr val="FF0000"/>
                          </a:solidFill>
                        </a:rPr>
                        <a:t>Technology – </a:t>
                      </a:r>
                      <a:r>
                        <a:rPr lang="en-GB" dirty="0">
                          <a:solidFill>
                            <a:srgbClr val="FF0000"/>
                          </a:solidFill>
                          <a:hlinkClick r:id="rId3"/>
                        </a:rPr>
                        <a:t>TE</a:t>
                      </a:r>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José Miguel Jimenez</a:t>
                      </a:r>
                    </a:p>
                  </a:txBody>
                  <a:tcPr anchor="ctr">
                    <a:lnL>
                      <a:noFill/>
                    </a:lnL>
                    <a:lnR>
                      <a:noFill/>
                    </a:lnR>
                    <a:lnT>
                      <a:noFill/>
                    </a:lnT>
                    <a:lnB>
                      <a:noFill/>
                    </a:lnB>
                  </a:tcPr>
                </a:tc>
              </a:tr>
              <a:tr h="0">
                <a:tc>
                  <a:txBody>
                    <a:bodyPr/>
                    <a:lstStyle/>
                    <a:p>
                      <a:r>
                        <a:rPr lang="en-GB">
                          <a:solidFill>
                            <a:srgbClr val="FF0000"/>
                          </a:solidFill>
                        </a:rPr>
                        <a:t>Engineering – </a:t>
                      </a:r>
                      <a:r>
                        <a:rPr lang="en-GB">
                          <a:solidFill>
                            <a:srgbClr val="FF0000"/>
                          </a:solidFill>
                          <a:hlinkClick r:id="rId4"/>
                        </a:rPr>
                        <a:t>EN</a:t>
                      </a:r>
                      <a:endParaRPr lang="en-GB">
                        <a:solidFill>
                          <a:srgbClr val="FF0000"/>
                        </a:solidFill>
                      </a:endParaRPr>
                    </a:p>
                  </a:txBody>
                  <a:tcPr anchor="ctr">
                    <a:lnL>
                      <a:noFill/>
                    </a:lnL>
                    <a:lnR>
                      <a:noFill/>
                    </a:lnR>
                    <a:lnT>
                      <a:noFill/>
                    </a:lnT>
                    <a:lnB>
                      <a:noFill/>
                    </a:lnB>
                  </a:tcPr>
                </a:tc>
                <a:tc>
                  <a:txBody>
                    <a:bodyPr/>
                    <a:lstStyle/>
                    <a:p>
                      <a:r>
                        <a:rPr lang="en-GB" dirty="0" smtClean="0">
                          <a:solidFill>
                            <a:srgbClr val="FF0000"/>
                          </a:solidFill>
                        </a:rPr>
                        <a:t>Roberto Losito</a:t>
                      </a:r>
                      <a:endParaRPr lang="en-GB" dirty="0">
                        <a:solidFill>
                          <a:srgbClr val="FF0000"/>
                        </a:solidFill>
                      </a:endParaRPr>
                    </a:p>
                  </a:txBody>
                  <a:tcPr anchor="ctr">
                    <a:lnL>
                      <a:noFill/>
                    </a:lnL>
                    <a:lnR>
                      <a:noFill/>
                    </a:lnR>
                    <a:lnT>
                      <a:noFill/>
                    </a:lnT>
                    <a:lnB>
                      <a:noFill/>
                    </a:lnB>
                  </a:tcPr>
                </a:tc>
              </a:tr>
            </a:tbl>
          </a:graphicData>
        </a:graphic>
      </p:graphicFrame>
      <p:sp>
        <p:nvSpPr>
          <p:cNvPr id="11" name="TextBox 10"/>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234915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25</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116833952"/>
              </p:ext>
            </p:extLst>
          </p:nvPr>
        </p:nvGraphicFramePr>
        <p:xfrm>
          <a:off x="484461" y="1198903"/>
          <a:ext cx="7561384" cy="3108960"/>
        </p:xfrm>
        <a:graphic>
          <a:graphicData uri="http://schemas.openxmlformats.org/drawingml/2006/table">
            <a:tbl>
              <a:tblPr/>
              <a:tblGrid>
                <a:gridCol w="3780692"/>
                <a:gridCol w="3780692"/>
              </a:tblGrid>
              <a:tr h="1447948">
                <a:tc>
                  <a:txBody>
                    <a:bodyPr/>
                    <a:lstStyle/>
                    <a:p>
                      <a:r>
                        <a:rPr lang="en-GB" dirty="0" smtClean="0"/>
                        <a:t>Director-General</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Director of International Relations         </a:t>
                      </a:r>
                      <a:endParaRPr lang="en-US" dirty="0" smtClean="0">
                        <a:solidFill>
                          <a:schemeClr val="tx1"/>
                        </a:solidFill>
                      </a:endParaRPr>
                    </a:p>
                  </a:txBody>
                  <a:tcPr anchor="ctr">
                    <a:lnL>
                      <a:noFill/>
                    </a:lnL>
                    <a:lnR>
                      <a:noFill/>
                    </a:lnR>
                    <a:lnT>
                      <a:noFill/>
                    </a:lnT>
                    <a:lnB>
                      <a:noFill/>
                    </a:lnB>
                  </a:tcPr>
                </a:tc>
                <a:tc>
                  <a:txBody>
                    <a:bodyPr/>
                    <a:lstStyle/>
                    <a:p>
                      <a:endParaRPr lang="en-GB" dirty="0" smtClean="0"/>
                    </a:p>
                    <a:p>
                      <a:r>
                        <a:rPr lang="en-GB" dirty="0" smtClean="0"/>
                        <a:t>Fabiola </a:t>
                      </a:r>
                      <a:r>
                        <a:rPr lang="en-GB" dirty="0" err="1" smtClean="0"/>
                        <a:t>Gianotti</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tx1"/>
                          </a:solidFill>
                        </a:rPr>
                        <a:t>Charlotte </a:t>
                      </a:r>
                      <a:r>
                        <a:rPr lang="fr-CH" dirty="0" err="1" smtClean="0">
                          <a:solidFill>
                            <a:schemeClr val="tx1"/>
                          </a:solidFill>
                        </a:rPr>
                        <a:t>Lindberg</a:t>
                      </a:r>
                      <a:r>
                        <a:rPr lang="fr-CH" baseline="0" dirty="0" smtClean="0">
                          <a:solidFill>
                            <a:schemeClr val="tx1"/>
                          </a:solidFill>
                        </a:rPr>
                        <a:t> </a:t>
                      </a:r>
                      <a:r>
                        <a:rPr lang="fr-CH" baseline="0" dirty="0" err="1" smtClean="0">
                          <a:solidFill>
                            <a:schemeClr val="tx1"/>
                          </a:solidFill>
                        </a:rPr>
                        <a:t>Warakaulle</a:t>
                      </a:r>
                      <a:endParaRPr lang="fr-CH" dirty="0" smtClean="0">
                        <a:solidFill>
                          <a:schemeClr val="tx1"/>
                        </a:solidFill>
                      </a:endParaRPr>
                    </a:p>
                    <a:p>
                      <a:endParaRPr lang="en-GB" dirty="0"/>
                    </a:p>
                  </a:txBody>
                  <a:tcPr anchor="ctr">
                    <a:lnL>
                      <a:noFill/>
                    </a:lnL>
                    <a:lnR>
                      <a:noFill/>
                    </a:lnR>
                    <a:lnT>
                      <a:noFill/>
                    </a:lnT>
                    <a:lnB>
                      <a:noFill/>
                    </a:lnB>
                  </a:tcPr>
                </a:tc>
              </a:tr>
              <a:tr h="351478">
                <a:tc>
                  <a:txBody>
                    <a:bodyPr/>
                    <a:lstStyle/>
                    <a:p>
                      <a:r>
                        <a:rPr lang="en-US" dirty="0" smtClean="0">
                          <a:solidFill>
                            <a:schemeClr val="tx1"/>
                          </a:solidFill>
                        </a:rPr>
                        <a:t>Director </a:t>
                      </a:r>
                      <a:r>
                        <a:rPr lang="en-US" dirty="0">
                          <a:solidFill>
                            <a:schemeClr val="tx1"/>
                          </a:solidFill>
                        </a:rPr>
                        <a:t>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35147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615086">
                <a:tc>
                  <a:txBody>
                    <a:bodyPr/>
                    <a:lstStyle/>
                    <a:p>
                      <a:r>
                        <a:rPr lang="en-US" dirty="0">
                          <a:solidFill>
                            <a:srgbClr val="FF0000"/>
                          </a:solidFill>
                        </a:rPr>
                        <a:t>Director for </a:t>
                      </a:r>
                      <a:r>
                        <a:rPr lang="en-US" dirty="0" smtClean="0">
                          <a:solidFill>
                            <a:srgbClr val="FF0000"/>
                          </a:solidFill>
                        </a:rPr>
                        <a:t>Finance and Human</a:t>
                      </a:r>
                      <a:r>
                        <a:rPr lang="en-US" baseline="0" dirty="0" smtClean="0">
                          <a:solidFill>
                            <a:srgbClr val="FF0000"/>
                          </a:solidFill>
                        </a:rPr>
                        <a:t> Resources</a:t>
                      </a:r>
                    </a:p>
                  </a:txBody>
                  <a:tcPr anchor="ctr">
                    <a:lnL>
                      <a:noFill/>
                    </a:lnL>
                    <a:lnR>
                      <a:noFill/>
                    </a:lnR>
                    <a:lnT>
                      <a:noFill/>
                    </a:lnT>
                    <a:lnB>
                      <a:noFill/>
                    </a:lnB>
                  </a:tcPr>
                </a:tc>
                <a:tc>
                  <a:txBody>
                    <a:bodyPr/>
                    <a:lstStyle/>
                    <a:p>
                      <a:r>
                        <a:rPr lang="en-GB" dirty="0" smtClean="0">
                          <a:solidFill>
                            <a:srgbClr val="FF0000"/>
                          </a:solidFill>
                        </a:rPr>
                        <a:t>Martin </a:t>
                      </a:r>
                      <a:r>
                        <a:rPr lang="en-GB" dirty="0" err="1" smtClean="0">
                          <a:solidFill>
                            <a:srgbClr val="FF0000"/>
                          </a:solidFill>
                        </a:rPr>
                        <a:t>Steinacher</a:t>
                      </a:r>
                      <a:endParaRPr lang="en-GB" dirty="0" smtClean="0">
                        <a:solidFill>
                          <a:srgbClr val="FF0000"/>
                        </a:solidFill>
                      </a:endParaRPr>
                    </a:p>
                    <a:p>
                      <a:endParaRPr lang="en-GB" dirty="0" smtClean="0">
                        <a:solidFill>
                          <a:srgbClr val="FF0000"/>
                        </a:solidFill>
                      </a:endParaRPr>
                    </a:p>
                  </a:txBody>
                  <a:tcPr anchor="ctr">
                    <a:lnL>
                      <a:noFill/>
                    </a:lnL>
                    <a:lnR>
                      <a:noFill/>
                    </a:lnR>
                    <a:lnT>
                      <a:noFill/>
                    </a:lnT>
                    <a:lnB>
                      <a:noFill/>
                    </a:lnB>
                  </a:tcPr>
                </a:tc>
              </a:tr>
            </a:tbl>
          </a:graphicData>
        </a:graphic>
      </p:graphicFrame>
      <p:sp>
        <p:nvSpPr>
          <p:cNvPr id="7" name="Rectangle 1"/>
          <p:cNvSpPr>
            <a:spLocks noChangeArrowheads="1"/>
          </p:cNvSpPr>
          <p:nvPr/>
        </p:nvSpPr>
        <p:spPr bwMode="auto">
          <a:xfrm>
            <a:off x="529180" y="959481"/>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612648" y="4182542"/>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682318818"/>
              </p:ext>
            </p:extLst>
          </p:nvPr>
        </p:nvGraphicFramePr>
        <p:xfrm>
          <a:off x="529180" y="4648944"/>
          <a:ext cx="8077200" cy="1783278"/>
        </p:xfrm>
        <a:graphic>
          <a:graphicData uri="http://schemas.openxmlformats.org/drawingml/2006/table">
            <a:tbl>
              <a:tblPr/>
              <a:tblGrid>
                <a:gridCol w="4038600"/>
                <a:gridCol w="4038600"/>
              </a:tblGrid>
              <a:tr h="693497">
                <a:tc>
                  <a:txBody>
                    <a:bodyPr/>
                    <a:lstStyle/>
                    <a:p>
                      <a:r>
                        <a:rPr lang="en-GB" dirty="0" smtClean="0">
                          <a:solidFill>
                            <a:srgbClr val="FF0000"/>
                          </a:solidFill>
                        </a:rPr>
                        <a:t>Human Resources </a:t>
                      </a:r>
                    </a:p>
                    <a:p>
                      <a:r>
                        <a:rPr lang="fr-CH" dirty="0" smtClean="0">
                          <a:solidFill>
                            <a:srgbClr val="FF0000"/>
                          </a:solidFill>
                        </a:rPr>
                        <a:t>Finance</a:t>
                      </a:r>
                      <a:r>
                        <a:rPr lang="fr-CH" baseline="0" dirty="0" smtClean="0">
                          <a:solidFill>
                            <a:srgbClr val="FF0000"/>
                          </a:solidFill>
                        </a:rPr>
                        <a:t> and Administrative </a:t>
                      </a:r>
                      <a:r>
                        <a:rPr lang="fr-CH" baseline="0" dirty="0" err="1" smtClean="0">
                          <a:solidFill>
                            <a:srgbClr val="FF0000"/>
                          </a:solidFill>
                        </a:rPr>
                        <a:t>Process</a:t>
                      </a:r>
                      <a:r>
                        <a:rPr lang="fr-CH" baseline="0" dirty="0" smtClean="0">
                          <a:solidFill>
                            <a:srgbClr val="FF0000"/>
                          </a:solidFill>
                        </a:rPr>
                        <a:t> </a:t>
                      </a:r>
                      <a:endParaRPr lang="en-GB" dirty="0">
                        <a:solidFill>
                          <a:srgbClr val="FF0000"/>
                        </a:solidFill>
                      </a:endParaRPr>
                    </a:p>
                  </a:txBody>
                  <a:tcPr anchor="ctr">
                    <a:lnL>
                      <a:noFill/>
                    </a:lnL>
                    <a:lnR>
                      <a:noFill/>
                    </a:lnR>
                    <a:lnT>
                      <a:noFill/>
                    </a:lnT>
                    <a:lnB>
                      <a:noFill/>
                    </a:lnB>
                  </a:tcPr>
                </a:tc>
                <a:tc>
                  <a:txBody>
                    <a:bodyPr/>
                    <a:lstStyle/>
                    <a:p>
                      <a:r>
                        <a:rPr lang="en-GB" dirty="0" smtClean="0">
                          <a:solidFill>
                            <a:srgbClr val="FF0000"/>
                          </a:solidFill>
                        </a:rPr>
                        <a:t>Anne-Sylvie Catherin</a:t>
                      </a:r>
                    </a:p>
                    <a:p>
                      <a:r>
                        <a:rPr lang="fr-CH" dirty="0" smtClean="0">
                          <a:solidFill>
                            <a:srgbClr val="FF0000"/>
                          </a:solidFill>
                        </a:rPr>
                        <a:t>Florian </a:t>
                      </a:r>
                      <a:r>
                        <a:rPr lang="fr-CH" dirty="0" err="1" smtClean="0">
                          <a:solidFill>
                            <a:srgbClr val="FF0000"/>
                          </a:solidFill>
                        </a:rPr>
                        <a:t>Sonnemann</a:t>
                      </a:r>
                      <a:endParaRPr lang="en-GB" dirty="0">
                        <a:solidFill>
                          <a:srgbClr val="FF0000"/>
                        </a:solidFill>
                      </a:endParaRPr>
                    </a:p>
                  </a:txBody>
                  <a:tcPr anchor="ctr">
                    <a:lnL>
                      <a:noFill/>
                    </a:lnL>
                    <a:lnR>
                      <a:noFill/>
                    </a:lnR>
                    <a:lnT>
                      <a:noFill/>
                    </a:lnT>
                    <a:lnB>
                      <a:noFill/>
                    </a:lnB>
                  </a:tcPr>
                </a:tc>
              </a:tr>
              <a:tr h="693497">
                <a:tc>
                  <a:txBody>
                    <a:bodyPr/>
                    <a:lstStyle/>
                    <a:p>
                      <a:r>
                        <a:rPr lang="en-US" dirty="0" smtClean="0">
                          <a:solidFill>
                            <a:srgbClr val="FF0000"/>
                          </a:solidFill>
                        </a:rPr>
                        <a:t>Industry, </a:t>
                      </a:r>
                      <a:r>
                        <a:rPr lang="en-US" dirty="0">
                          <a:solidFill>
                            <a:srgbClr val="FF0000"/>
                          </a:solidFill>
                        </a:rPr>
                        <a:t>Procurement and Knowledge Transfer </a:t>
                      </a:r>
                    </a:p>
                  </a:txBody>
                  <a:tcPr anchor="ctr">
                    <a:lnL>
                      <a:noFill/>
                    </a:lnL>
                    <a:lnR>
                      <a:noFill/>
                    </a:lnR>
                    <a:lnT>
                      <a:noFill/>
                    </a:lnT>
                    <a:lnB>
                      <a:noFill/>
                    </a:lnB>
                  </a:tcPr>
                </a:tc>
                <a:tc>
                  <a:txBody>
                    <a:bodyPr/>
                    <a:lstStyle/>
                    <a:p>
                      <a:r>
                        <a:rPr lang="en-GB" dirty="0">
                          <a:solidFill>
                            <a:srgbClr val="FF0000"/>
                          </a:solidFill>
                        </a:rPr>
                        <a:t>Thierry Lagrange</a:t>
                      </a:r>
                    </a:p>
                  </a:txBody>
                  <a:tcPr anchor="ctr">
                    <a:lnL>
                      <a:noFill/>
                    </a:lnL>
                    <a:lnR>
                      <a:noFill/>
                    </a:lnR>
                    <a:lnT>
                      <a:noFill/>
                    </a:lnT>
                    <a:lnB>
                      <a:noFill/>
                    </a:lnB>
                  </a:tcPr>
                </a:tc>
              </a:tr>
              <a:tr h="396284">
                <a:tc>
                  <a:txBody>
                    <a:bodyPr/>
                    <a:lstStyle/>
                    <a:p>
                      <a:r>
                        <a:rPr lang="en-GB" dirty="0" smtClean="0">
                          <a:solidFill>
                            <a:srgbClr val="FF0000"/>
                          </a:solidFill>
                        </a:rPr>
                        <a:t>Site Management and Buildings</a:t>
                      </a:r>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Lluis </a:t>
                      </a:r>
                      <a:r>
                        <a:rPr lang="en-GB" dirty="0" err="1">
                          <a:solidFill>
                            <a:srgbClr val="FF0000"/>
                          </a:solidFill>
                        </a:rPr>
                        <a:t>Miralles</a:t>
                      </a:r>
                      <a:r>
                        <a:rPr lang="en-GB" dirty="0">
                          <a:solidFill>
                            <a:srgbClr val="FF0000"/>
                          </a:solidFill>
                        </a:rPr>
                        <a:t> </a:t>
                      </a:r>
                    </a:p>
                  </a:txBody>
                  <a:tcPr anchor="ctr">
                    <a:lnL>
                      <a:noFill/>
                    </a:lnL>
                    <a:lnR>
                      <a:noFill/>
                    </a:lnR>
                    <a:lnT>
                      <a:noFill/>
                    </a:lnT>
                    <a:lnB>
                      <a:noFill/>
                    </a:lnB>
                  </a:tcPr>
                </a:tc>
              </a:tr>
            </a:tbl>
          </a:graphicData>
        </a:graphic>
      </p:graphicFrame>
      <p:sp>
        <p:nvSpPr>
          <p:cNvPr id="12" name="TextBox 11"/>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1239293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smtClean="0">
                <a:solidFill>
                  <a:schemeClr val="bg1"/>
                </a:solidFill>
              </a:rPr>
              <a:t>61</a:t>
            </a:r>
            <a:endParaRPr lang="en-US" dirty="0">
              <a:solidFill>
                <a:schemeClr val="bg1"/>
              </a:solidFill>
            </a:endParaRP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smtClean="0">
                <a:solidFill>
                  <a:schemeClr val="bg1"/>
                </a:solidFill>
              </a:rPr>
              <a:t>67</a:t>
            </a:r>
            <a:endParaRPr lang="en-US" dirty="0">
              <a:solidFill>
                <a:schemeClr val="bg1"/>
              </a:solidFill>
            </a:endParaRP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smtClean="0">
                <a:solidFill>
                  <a:schemeClr val="bg1"/>
                </a:solidFill>
              </a:rPr>
              <a:t>11</a:t>
            </a:r>
            <a:endParaRPr lang="en-US" dirty="0">
              <a:solidFill>
                <a:schemeClr val="bg1"/>
              </a:solidFill>
            </a:endParaRP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smtClean="0">
                <a:solidFill>
                  <a:schemeClr val="bg1"/>
                </a:solidFill>
              </a:rPr>
              <a:t>27</a:t>
            </a:r>
            <a:endParaRPr lang="en-US" dirty="0">
              <a:solidFill>
                <a:schemeClr val="bg1"/>
              </a:solidFill>
            </a:endParaRP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smtClean="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smtClean="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smtClean="0">
                <a:solidFill>
                  <a:schemeClr val="bg1"/>
                </a:solidFill>
              </a:rPr>
              <a:t>78</a:t>
            </a:r>
            <a:endParaRPr lang="en-US" dirty="0">
              <a:solidFill>
                <a:schemeClr val="bg1"/>
              </a:solidFill>
            </a:endParaRP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smtClean="0">
                <a:solidFill>
                  <a:schemeClr val="bg1"/>
                </a:solidFill>
              </a:rPr>
              <a:t>37</a:t>
            </a:r>
            <a:endParaRPr lang="en-US" dirty="0">
              <a:solidFill>
                <a:schemeClr val="bg1"/>
              </a:solidFill>
            </a:endParaRP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smtClean="0">
                <a:solidFill>
                  <a:schemeClr val="bg1"/>
                </a:solidFill>
              </a:rPr>
              <a:t>5</a:t>
            </a:r>
            <a:endParaRPr lang="en-US" dirty="0">
              <a:solidFill>
                <a:schemeClr val="bg1"/>
              </a:solidFill>
            </a:endParaRPr>
          </a:p>
        </p:txBody>
      </p:sp>
      <p:sp>
        <p:nvSpPr>
          <p:cNvPr id="18" name="Content Placeholder 2"/>
          <p:cNvSpPr txBox="1">
            <a:spLocks/>
          </p:cNvSpPr>
          <p:nvPr/>
        </p:nvSpPr>
        <p:spPr>
          <a:xfrm>
            <a:off x="6213070" y="1347905"/>
            <a:ext cx="2572920" cy="4534056"/>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smtClean="0"/>
              <a:t>Operation</a:t>
            </a:r>
          </a:p>
          <a:p>
            <a:pPr lvl="1"/>
            <a:r>
              <a:rPr lang="en-US" dirty="0" smtClean="0"/>
              <a:t>Infrastructure</a:t>
            </a:r>
          </a:p>
          <a:p>
            <a:pPr lvl="1"/>
            <a:r>
              <a:rPr lang="en-US" dirty="0" smtClean="0"/>
              <a:t>Accelerators</a:t>
            </a:r>
          </a:p>
          <a:p>
            <a:pPr lvl="1"/>
            <a:r>
              <a:rPr lang="en-US" dirty="0" smtClean="0"/>
              <a:t>Experimental Areas</a:t>
            </a:r>
          </a:p>
          <a:p>
            <a:r>
              <a:rPr lang="en-US" dirty="0" smtClean="0"/>
              <a:t>Projects</a:t>
            </a:r>
          </a:p>
          <a:p>
            <a:pPr lvl="1"/>
            <a:r>
              <a:rPr lang="en-US" dirty="0" smtClean="0"/>
              <a:t>Consolidation</a:t>
            </a:r>
          </a:p>
          <a:p>
            <a:pPr lvl="1"/>
            <a:r>
              <a:rPr lang="en-US" dirty="0" smtClean="0"/>
              <a:t>Upgrades</a:t>
            </a:r>
          </a:p>
          <a:p>
            <a:pPr lvl="1"/>
            <a:r>
              <a:rPr lang="en-US" dirty="0" smtClean="0"/>
              <a:t>New facilities</a:t>
            </a:r>
          </a:p>
          <a:p>
            <a:pPr lvl="1"/>
            <a:r>
              <a:rPr lang="en-US" dirty="0" smtClean="0"/>
              <a:t>Design &amp; Manufacturing</a:t>
            </a:r>
          </a:p>
          <a:p>
            <a:r>
              <a:rPr lang="en-US" dirty="0" smtClean="0"/>
              <a:t>Studies</a:t>
            </a:r>
          </a:p>
        </p:txBody>
      </p:sp>
      <p:sp>
        <p:nvSpPr>
          <p:cNvPr id="4" name="Date Placeholder 3"/>
          <p:cNvSpPr>
            <a:spLocks noGrp="1"/>
          </p:cNvSpPr>
          <p:nvPr>
            <p:ph type="dt" sz="half" idx="2"/>
          </p:nvPr>
        </p:nvSpPr>
        <p:spPr/>
        <p:txBody>
          <a:bodyPr/>
          <a:lstStyle/>
          <a:p>
            <a:r>
              <a:rPr lang="en-US" smtClean="0"/>
              <a:t>February 2nd 2016</a:t>
            </a:r>
            <a:endParaRPr lang="en-US" dirty="0"/>
          </a:p>
        </p:txBody>
      </p:sp>
      <p:sp>
        <p:nvSpPr>
          <p:cNvPr id="5" name="Footer Placeholder 4"/>
          <p:cNvSpPr>
            <a:spLocks noGrp="1"/>
          </p:cNvSpPr>
          <p:nvPr>
            <p:ph type="ftr" sz="quarter" idx="3"/>
          </p:nvPr>
        </p:nvSpPr>
        <p:spPr/>
        <p:txBody>
          <a:bodyPr/>
          <a:lstStyle/>
          <a:p>
            <a:r>
              <a:rPr lang="en-US" dirty="0" smtClean="0"/>
              <a:t>Welcome to the EN Department</a:t>
            </a:r>
            <a:endParaRPr lang="en-US" dirty="0"/>
          </a:p>
        </p:txBody>
      </p:sp>
      <p:sp>
        <p:nvSpPr>
          <p:cNvPr id="20" name="Slide Number Placeholder 19"/>
          <p:cNvSpPr>
            <a:spLocks noGrp="1"/>
          </p:cNvSpPr>
          <p:nvPr>
            <p:ph type="sldNum" sz="quarter" idx="12"/>
          </p:nvPr>
        </p:nvSpPr>
        <p:spPr/>
        <p:txBody>
          <a:bodyPr/>
          <a:lstStyle/>
          <a:p>
            <a:fld id="{9BBCADDF-C6D9-C14C-883B-1CD09994D60D}" type="slidenum">
              <a:rPr lang="en-US" smtClean="0"/>
              <a:pPr/>
              <a:t>26</a:t>
            </a:fld>
            <a:endParaRPr lang="en-US" dirty="0"/>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2724" y="93585"/>
            <a:ext cx="1080000" cy="143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stretch>
            <a:fillRect/>
          </a:stretch>
        </p:blipFill>
        <p:spPr>
          <a:xfrm>
            <a:off x="502961" y="902345"/>
            <a:ext cx="4102339" cy="5425176"/>
          </a:xfrm>
          <a:prstGeom prst="rect">
            <a:avLst/>
          </a:prstGeom>
        </p:spPr>
      </p:pic>
      <p:sp>
        <p:nvSpPr>
          <p:cNvPr id="21" name="TextBox 20"/>
          <p:cNvSpPr txBox="1"/>
          <p:nvPr/>
        </p:nvSpPr>
        <p:spPr>
          <a:xfrm>
            <a:off x="6403848" y="326066"/>
            <a:ext cx="2193036"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Head of Department:</a:t>
            </a:r>
          </a:p>
          <a:p>
            <a:r>
              <a:rPr lang="en-US" dirty="0" smtClean="0">
                <a:solidFill>
                  <a:schemeClr val="accent1">
                    <a:lumMod val="50000"/>
                  </a:schemeClr>
                </a:solidFill>
                <a:effectLst>
                  <a:outerShdw blurRad="50800" dist="38100" dir="2700000" algn="tl" rotWithShape="0">
                    <a:srgbClr val="000000">
                      <a:alpha val="43000"/>
                    </a:srgbClr>
                  </a:outerShdw>
                </a:effectLst>
              </a:rPr>
              <a:t>Roberto Losito</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109671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are we, in EN?</a:t>
            </a:r>
          </a:p>
        </p:txBody>
      </p:sp>
      <p:sp>
        <p:nvSpPr>
          <p:cNvPr id="4" name="Date Placeholder 3"/>
          <p:cNvSpPr>
            <a:spLocks noGrp="1"/>
          </p:cNvSpPr>
          <p:nvPr>
            <p:ph type="dt" sz="half" idx="4294967295"/>
          </p:nvPr>
        </p:nvSpPr>
        <p:spPr>
          <a:xfrm>
            <a:off x="7265015" y="6394594"/>
            <a:ext cx="1577675" cy="365125"/>
          </a:xfrm>
          <a:prstGeom prst="rect">
            <a:avLst/>
          </a:prstGeom>
        </p:spPr>
        <p:txBody>
          <a:bodyPr/>
          <a:lstStyle/>
          <a:p>
            <a:pPr algn="r"/>
            <a:r>
              <a:rPr lang="en-US" sz="1200" smtClean="0">
                <a:solidFill>
                  <a:srgbClr val="638CAE"/>
                </a:solidFill>
              </a:rPr>
              <a:t>February 2nd 2016</a:t>
            </a:r>
            <a:endParaRPr lang="en-US" sz="1200" dirty="0">
              <a:solidFill>
                <a:srgbClr val="638CAE"/>
              </a:solidFill>
            </a:endParaRPr>
          </a:p>
        </p:txBody>
      </p:sp>
      <p:sp>
        <p:nvSpPr>
          <p:cNvPr id="5" name="Footer Placeholder 4"/>
          <p:cNvSpPr>
            <a:spLocks noGrp="1"/>
          </p:cNvSpPr>
          <p:nvPr>
            <p:ph type="ftr" sz="quarter" idx="4294967295"/>
          </p:nvPr>
        </p:nvSpPr>
        <p:spPr>
          <a:xfrm>
            <a:off x="2544059" y="6431694"/>
            <a:ext cx="4083923" cy="365125"/>
          </a:xfrm>
          <a:prstGeom prst="rect">
            <a:avLst/>
          </a:prstGeom>
        </p:spPr>
        <p:txBody>
          <a:bodyPr/>
          <a:lstStyle/>
          <a:p>
            <a:pPr algn="ctr"/>
            <a:r>
              <a:rPr lang="en-GB" sz="1200" dirty="0">
                <a:solidFill>
                  <a:srgbClr val="638CAE"/>
                </a:solidFill>
              </a:rPr>
              <a:t>Welcome to the EN Department</a:t>
            </a:r>
            <a:endParaRPr lang="en-US" sz="1200" dirty="0">
              <a:solidFill>
                <a:srgbClr val="638CAE"/>
              </a:solidFill>
            </a:endParaRPr>
          </a:p>
        </p:txBody>
      </p:sp>
      <p:sp>
        <p:nvSpPr>
          <p:cNvPr id="6" name="Slide Number Placeholder 5"/>
          <p:cNvSpPr>
            <a:spLocks noGrp="1"/>
          </p:cNvSpPr>
          <p:nvPr>
            <p:ph type="sldNum" sz="quarter" idx="12"/>
          </p:nvPr>
        </p:nvSpPr>
        <p:spPr/>
        <p:txBody>
          <a:bodyPr/>
          <a:lstStyle/>
          <a:p>
            <a:fld id="{AC5B1FEA-406A-7749-A5C3-DDCB5F67A4CE}" type="slidenum">
              <a:rPr lang="en-US" smtClean="0">
                <a:solidFill>
                  <a:prstClr val="black">
                    <a:lumMod val="50000"/>
                    <a:lumOff val="50000"/>
                  </a:prstClr>
                </a:solidFill>
              </a:rPr>
              <a:pPr/>
              <a:t>27</a:t>
            </a:fld>
            <a:endParaRPr lang="en-US" dirty="0">
              <a:solidFill>
                <a:prstClr val="black">
                  <a:lumMod val="50000"/>
                  <a:lumOff val="50000"/>
                </a:prstClr>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2520708875"/>
              </p:ext>
            </p:extLst>
          </p:nvPr>
        </p:nvGraphicFramePr>
        <p:xfrm>
          <a:off x="7107449" y="2186096"/>
          <a:ext cx="946403" cy="452120"/>
        </p:xfrm>
        <a:graphic>
          <a:graphicData uri="http://schemas.openxmlformats.org/drawingml/2006/table">
            <a:tbl>
              <a:tblPr firstRow="1" bandRow="1">
                <a:tableStyleId>{8A107856-5554-42FB-B03E-39F5DBC370BA}</a:tableStyleId>
              </a:tblPr>
              <a:tblGrid>
                <a:gridCol w="459078"/>
                <a:gridCol w="487325"/>
              </a:tblGrid>
              <a:tr h="220121">
                <a:tc>
                  <a:txBody>
                    <a:bodyPr/>
                    <a:lstStyle/>
                    <a:p>
                      <a:pPr algn="ctr" fontAlgn="b"/>
                      <a:r>
                        <a:rPr lang="en-US" sz="1400" b="0" i="0" u="none" strike="noStrike" dirty="0">
                          <a:solidFill>
                            <a:srgbClr val="000000"/>
                          </a:solidFill>
                          <a:effectLst/>
                          <a:latin typeface="Ubuntu Condensed"/>
                          <a:cs typeface="Ubuntu Condensed"/>
                        </a:rPr>
                        <a:t>F</a:t>
                      </a: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b="0" i="0" u="none" strike="noStrike" dirty="0">
                          <a:solidFill>
                            <a:srgbClr val="000000"/>
                          </a:solidFill>
                          <a:effectLst/>
                          <a:latin typeface="Ubuntu Condensed"/>
                          <a:cs typeface="Ubuntu Condensed"/>
                        </a:rPr>
                        <a:t>M</a:t>
                      </a: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20121">
                <a:tc>
                  <a:txBody>
                    <a:bodyPr/>
                    <a:lstStyle/>
                    <a:p>
                      <a:pPr algn="ctr" fontAlgn="b"/>
                      <a:r>
                        <a:rPr lang="en-US" sz="1400" b="0" i="0" u="none" strike="noStrike" dirty="0" smtClean="0">
                          <a:solidFill>
                            <a:srgbClr val="000000"/>
                          </a:solidFill>
                          <a:effectLst/>
                          <a:latin typeface="Ubuntu Condensed"/>
                          <a:cs typeface="Ubuntu Condensed"/>
                        </a:rPr>
                        <a:t>11%</a:t>
                      </a:r>
                      <a:endParaRPr lang="en-US" sz="1400" b="0" i="0" u="none" strike="noStrike" dirty="0">
                        <a:solidFill>
                          <a:srgbClr val="000000"/>
                        </a:solidFill>
                        <a:effectLst/>
                        <a:latin typeface="Ubuntu Condensed"/>
                        <a:cs typeface="Ubuntu Condensed"/>
                      </a:endParaRP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b="0" i="0" u="none" strike="noStrike" dirty="0" smtClean="0">
                          <a:solidFill>
                            <a:srgbClr val="000000"/>
                          </a:solidFill>
                          <a:effectLst/>
                          <a:latin typeface="Ubuntu Condensed"/>
                          <a:cs typeface="Ubuntu Condensed"/>
                        </a:rPr>
                        <a:t>89%</a:t>
                      </a:r>
                      <a:endParaRPr lang="en-US" sz="1400" b="0" i="0" u="none" strike="noStrike" dirty="0">
                        <a:solidFill>
                          <a:srgbClr val="000000"/>
                        </a:solidFill>
                        <a:effectLst/>
                        <a:latin typeface="Ubuntu Condensed"/>
                        <a:cs typeface="Ubuntu Condensed"/>
                      </a:endParaRP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20" name="TextBox 19"/>
          <p:cNvSpPr txBox="1"/>
          <p:nvPr/>
        </p:nvSpPr>
        <p:spPr>
          <a:xfrm>
            <a:off x="4609358" y="5206920"/>
            <a:ext cx="3315848" cy="646331"/>
          </a:xfrm>
          <a:prstGeom prst="rect">
            <a:avLst/>
          </a:prstGeom>
          <a:noFill/>
        </p:spPr>
        <p:txBody>
          <a:bodyPr wrap="none" rtlCol="0">
            <a:spAutoFit/>
          </a:bodyPr>
          <a:lstStyle/>
          <a:p>
            <a:pPr defTabSz="457200"/>
            <a:r>
              <a:rPr lang="en-US" dirty="0">
                <a:solidFill>
                  <a:prstClr val="black"/>
                </a:solidFill>
                <a:latin typeface="Ubuntu Light"/>
                <a:cs typeface="Ubuntu Light"/>
              </a:rPr>
              <a:t>+ many colleagues in industrial </a:t>
            </a:r>
            <a:endParaRPr lang="en-US" dirty="0" smtClean="0">
              <a:solidFill>
                <a:prstClr val="black"/>
              </a:solidFill>
              <a:latin typeface="Ubuntu Light"/>
              <a:cs typeface="Ubuntu Light"/>
            </a:endParaRPr>
          </a:p>
          <a:p>
            <a:pPr defTabSz="457200"/>
            <a:r>
              <a:rPr lang="en-US" dirty="0" smtClean="0">
                <a:solidFill>
                  <a:prstClr val="black"/>
                </a:solidFill>
                <a:latin typeface="Ubuntu Light"/>
                <a:cs typeface="Ubuntu Light"/>
              </a:rPr>
              <a:t>support </a:t>
            </a:r>
            <a:r>
              <a:rPr lang="en-US" dirty="0">
                <a:solidFill>
                  <a:prstClr val="black"/>
                </a:solidFill>
                <a:latin typeface="Ubuntu Light"/>
                <a:cs typeface="Ubuntu Light"/>
              </a:rPr>
              <a:t>contracts</a:t>
            </a:r>
          </a:p>
        </p:txBody>
      </p:sp>
      <p:sp>
        <p:nvSpPr>
          <p:cNvPr id="13" name="TextBox 12"/>
          <p:cNvSpPr txBox="1"/>
          <p:nvPr/>
        </p:nvSpPr>
        <p:spPr>
          <a:xfrm>
            <a:off x="5075240" y="2236591"/>
            <a:ext cx="570990" cy="400110"/>
          </a:xfrm>
          <a:prstGeom prst="rect">
            <a:avLst/>
          </a:prstGeom>
          <a:noFill/>
        </p:spPr>
        <p:txBody>
          <a:bodyPr wrap="none" rtlCol="0">
            <a:spAutoFit/>
          </a:bodyPr>
          <a:lstStyle/>
          <a:p>
            <a:pPr defTabSz="457200"/>
            <a:r>
              <a:rPr lang="en-US" sz="2000" dirty="0" smtClean="0">
                <a:solidFill>
                  <a:srgbClr val="4C1304">
                    <a:lumMod val="75000"/>
                    <a:lumOff val="25000"/>
                  </a:srgbClr>
                </a:solidFill>
                <a:latin typeface="Ubuntu Condensed"/>
                <a:cs typeface="Ubuntu Condensed"/>
              </a:rPr>
              <a:t>38%</a:t>
            </a:r>
            <a:endParaRPr lang="en-US" sz="2000" dirty="0">
              <a:solidFill>
                <a:srgbClr val="4C1304">
                  <a:lumMod val="75000"/>
                  <a:lumOff val="25000"/>
                </a:srgbClr>
              </a:solidFill>
              <a:latin typeface="Ubuntu Condensed"/>
              <a:cs typeface="Ubuntu Condensed"/>
            </a:endParaRPr>
          </a:p>
        </p:txBody>
      </p:sp>
      <p:sp>
        <p:nvSpPr>
          <p:cNvPr id="16" name="TextBox 15"/>
          <p:cNvSpPr txBox="1"/>
          <p:nvPr/>
        </p:nvSpPr>
        <p:spPr>
          <a:xfrm>
            <a:off x="5075240" y="2544669"/>
            <a:ext cx="570990" cy="400110"/>
          </a:xfrm>
          <a:prstGeom prst="rect">
            <a:avLst/>
          </a:prstGeom>
          <a:noFill/>
        </p:spPr>
        <p:txBody>
          <a:bodyPr wrap="none" rtlCol="0">
            <a:spAutoFit/>
          </a:bodyPr>
          <a:lstStyle/>
          <a:p>
            <a:pPr defTabSz="457200"/>
            <a:r>
              <a:rPr lang="en-US" sz="2000" dirty="0" smtClean="0">
                <a:solidFill>
                  <a:srgbClr val="4C1304">
                    <a:lumMod val="75000"/>
                    <a:lumOff val="25000"/>
                  </a:srgbClr>
                </a:solidFill>
                <a:latin typeface="Ubuntu Condensed"/>
                <a:cs typeface="Ubuntu Condensed"/>
              </a:rPr>
              <a:t>58%</a:t>
            </a:r>
            <a:endParaRPr lang="en-US" sz="2000" dirty="0">
              <a:solidFill>
                <a:srgbClr val="4C1304">
                  <a:lumMod val="75000"/>
                  <a:lumOff val="25000"/>
                </a:srgbClr>
              </a:solidFill>
              <a:latin typeface="Ubuntu Condensed"/>
              <a:cs typeface="Ubuntu Condensed"/>
            </a:endParaRPr>
          </a:p>
        </p:txBody>
      </p:sp>
      <p:sp>
        <p:nvSpPr>
          <p:cNvPr id="17" name="TextBox 16"/>
          <p:cNvSpPr txBox="1"/>
          <p:nvPr/>
        </p:nvSpPr>
        <p:spPr>
          <a:xfrm>
            <a:off x="5181750" y="3168316"/>
            <a:ext cx="460378" cy="400110"/>
          </a:xfrm>
          <a:prstGeom prst="rect">
            <a:avLst/>
          </a:prstGeom>
          <a:noFill/>
        </p:spPr>
        <p:txBody>
          <a:bodyPr wrap="none" rtlCol="0">
            <a:spAutoFit/>
          </a:bodyPr>
          <a:lstStyle/>
          <a:p>
            <a:pPr defTabSz="457200"/>
            <a:r>
              <a:rPr lang="en-US" sz="2000" dirty="0">
                <a:solidFill>
                  <a:srgbClr val="4C1304">
                    <a:lumMod val="75000"/>
                    <a:lumOff val="25000"/>
                  </a:srgbClr>
                </a:solidFill>
                <a:latin typeface="Ubuntu Condensed"/>
                <a:cs typeface="Ubuntu Condensed"/>
              </a:rPr>
              <a:t>4%</a:t>
            </a:r>
          </a:p>
        </p:txBody>
      </p:sp>
      <p:sp>
        <p:nvSpPr>
          <p:cNvPr id="18" name="Right Brace 17"/>
          <p:cNvSpPr/>
          <p:nvPr/>
        </p:nvSpPr>
        <p:spPr>
          <a:xfrm>
            <a:off x="5012520" y="2636701"/>
            <a:ext cx="62720" cy="570149"/>
          </a:xfrm>
          <a:prstGeom prst="rightBrace">
            <a:avLst>
              <a:gd name="adj1" fmla="val 50065"/>
              <a:gd name="adj2" fmla="val 24941"/>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solidFill>
                <a:prstClr val="black"/>
              </a:solidFill>
            </a:endParaRPr>
          </a:p>
        </p:txBody>
      </p:sp>
      <p:grpSp>
        <p:nvGrpSpPr>
          <p:cNvPr id="30" name="Group 29"/>
          <p:cNvGrpSpPr/>
          <p:nvPr/>
        </p:nvGrpSpPr>
        <p:grpSpPr>
          <a:xfrm>
            <a:off x="4072553" y="5825271"/>
            <a:ext cx="2728766" cy="397312"/>
            <a:chOff x="3898684" y="5249309"/>
            <a:chExt cx="3638354" cy="397312"/>
          </a:xfrm>
        </p:grpSpPr>
        <p:cxnSp>
          <p:nvCxnSpPr>
            <p:cNvPr id="26" name="Straight Arrow Connector 25"/>
            <p:cNvCxnSpPr/>
            <p:nvPr/>
          </p:nvCxnSpPr>
          <p:spPr>
            <a:xfrm flipV="1">
              <a:off x="3906068" y="5249309"/>
              <a:ext cx="0" cy="244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898684" y="5486400"/>
              <a:ext cx="712304" cy="0"/>
            </a:xfrm>
            <a:prstGeom prst="line">
              <a:avLst/>
            </a:prstGeom>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4559300" y="5277289"/>
              <a:ext cx="2977738" cy="369332"/>
            </a:xfrm>
            <a:prstGeom prst="rect">
              <a:avLst/>
            </a:prstGeom>
            <a:noFill/>
          </p:spPr>
          <p:txBody>
            <a:bodyPr wrap="none" rtlCol="0">
              <a:spAutoFit/>
            </a:bodyPr>
            <a:lstStyle/>
            <a:p>
              <a:pPr defTabSz="457200"/>
              <a:r>
                <a:rPr lang="en-US" dirty="0" smtClean="0">
                  <a:solidFill>
                    <a:prstClr val="black"/>
                  </a:solidFill>
                  <a:latin typeface="Ubuntu Condensed"/>
                  <a:cs typeface="Ubuntu Condensed"/>
                </a:rPr>
                <a:t>+46 </a:t>
              </a:r>
              <a:r>
                <a:rPr lang="en-US" dirty="0">
                  <a:solidFill>
                    <a:prstClr val="black"/>
                  </a:solidFill>
                  <a:latin typeface="Ubuntu Condensed"/>
                  <a:cs typeface="Ubuntu Condensed"/>
                </a:rPr>
                <a:t>with respect to </a:t>
              </a:r>
              <a:r>
                <a:rPr lang="en-US" dirty="0" smtClean="0">
                  <a:solidFill>
                    <a:prstClr val="black"/>
                  </a:solidFill>
                  <a:latin typeface="Ubuntu Condensed"/>
                  <a:cs typeface="Ubuntu Condensed"/>
                </a:rPr>
                <a:t>2014</a:t>
              </a:r>
              <a:endParaRPr lang="en-US" dirty="0">
                <a:solidFill>
                  <a:prstClr val="black"/>
                </a:solidFill>
                <a:latin typeface="Ubuntu Condensed"/>
                <a:cs typeface="Ubuntu Condensed"/>
              </a:endParaRPr>
            </a:p>
          </p:txBody>
        </p:sp>
      </p:grpSp>
      <p:pic>
        <p:nvPicPr>
          <p:cNvPr id="9" name="Picture 8"/>
          <p:cNvPicPr>
            <a:picLocks noChangeAspect="1"/>
          </p:cNvPicPr>
          <p:nvPr/>
        </p:nvPicPr>
        <p:blipFill>
          <a:blip r:embed="rId2"/>
          <a:stretch>
            <a:fillRect/>
          </a:stretch>
        </p:blipFill>
        <p:spPr>
          <a:xfrm>
            <a:off x="422376" y="1093210"/>
            <a:ext cx="8291279" cy="871804"/>
          </a:xfrm>
          <a:prstGeom prst="rect">
            <a:avLst/>
          </a:prstGeom>
        </p:spPr>
      </p:pic>
      <p:pic>
        <p:nvPicPr>
          <p:cNvPr id="10" name="Picture 9"/>
          <p:cNvPicPr>
            <a:picLocks noChangeAspect="1"/>
          </p:cNvPicPr>
          <p:nvPr/>
        </p:nvPicPr>
        <p:blipFill>
          <a:blip r:embed="rId3"/>
          <a:stretch>
            <a:fillRect/>
          </a:stretch>
        </p:blipFill>
        <p:spPr>
          <a:xfrm>
            <a:off x="459327" y="2228859"/>
            <a:ext cx="4413887" cy="1493649"/>
          </a:xfrm>
          <a:prstGeom prst="rect">
            <a:avLst/>
          </a:prstGeom>
        </p:spPr>
      </p:pic>
      <p:pic>
        <p:nvPicPr>
          <p:cNvPr id="11" name="Picture 10"/>
          <p:cNvPicPr>
            <a:picLocks noChangeAspect="1"/>
          </p:cNvPicPr>
          <p:nvPr/>
        </p:nvPicPr>
        <p:blipFill>
          <a:blip r:embed="rId4"/>
          <a:stretch>
            <a:fillRect/>
          </a:stretch>
        </p:blipFill>
        <p:spPr>
          <a:xfrm>
            <a:off x="5748638" y="2656744"/>
            <a:ext cx="3322608" cy="2005758"/>
          </a:xfrm>
          <a:prstGeom prst="rect">
            <a:avLst/>
          </a:prstGeom>
        </p:spPr>
      </p:pic>
      <p:pic>
        <p:nvPicPr>
          <p:cNvPr id="12" name="Picture 11"/>
          <p:cNvPicPr>
            <a:picLocks noChangeAspect="1"/>
          </p:cNvPicPr>
          <p:nvPr/>
        </p:nvPicPr>
        <p:blipFill>
          <a:blip r:embed="rId5"/>
          <a:stretch>
            <a:fillRect/>
          </a:stretch>
        </p:blipFill>
        <p:spPr>
          <a:xfrm>
            <a:off x="483484" y="3687933"/>
            <a:ext cx="3700593" cy="2365453"/>
          </a:xfrm>
          <a:prstGeom prst="rect">
            <a:avLst/>
          </a:prstGeom>
        </p:spPr>
      </p:pic>
    </p:spTree>
    <p:extLst>
      <p:ext uri="{BB962C8B-B14F-4D97-AF65-F5344CB8AC3E}">
        <p14:creationId xmlns:p14="http://schemas.microsoft.com/office/powerpoint/2010/main" val="114588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nodeType="after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ern.ch\dfs\Users\g\gpeon\Documents\DSC_4293.JPG"/>
          <p:cNvPicPr>
            <a:picLocks noChangeAspect="1" noChangeArrowheads="1"/>
          </p:cNvPicPr>
          <p:nvPr/>
        </p:nvPicPr>
        <p:blipFill>
          <a:blip r:embed="rId3" cstate="print"/>
          <a:srcRect/>
          <a:stretch>
            <a:fillRect/>
          </a:stretch>
        </p:blipFill>
        <p:spPr bwMode="auto">
          <a:xfrm>
            <a:off x="4235672" y="2933988"/>
            <a:ext cx="4529957" cy="3012127"/>
          </a:xfrm>
          <a:prstGeom prst="rect">
            <a:avLst/>
          </a:prstGeom>
          <a:noFill/>
        </p:spPr>
      </p:pic>
      <p:sp>
        <p:nvSpPr>
          <p:cNvPr id="4" name="TextBox 3"/>
          <p:cNvSpPr txBox="1"/>
          <p:nvPr/>
        </p:nvSpPr>
        <p:spPr>
          <a:xfrm>
            <a:off x="6860393" y="5946115"/>
            <a:ext cx="1905236" cy="400110"/>
          </a:xfrm>
          <a:prstGeom prst="rect">
            <a:avLst/>
          </a:prstGeom>
          <a:noFill/>
        </p:spPr>
        <p:txBody>
          <a:bodyPr wrap="square" rtlCol="0">
            <a:spAutoFit/>
          </a:bodyPr>
          <a:lstStyle/>
          <a:p>
            <a:pPr algn="r"/>
            <a:r>
              <a:rPr lang="en-GB" sz="2000" dirty="0" smtClean="0"/>
              <a:t>Cooling station</a:t>
            </a:r>
            <a:endParaRPr lang="en-GB" sz="2000" dirty="0"/>
          </a:p>
        </p:txBody>
      </p:sp>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28</a:t>
            </a:fld>
            <a:endParaRPr lang="en-GB" dirty="0"/>
          </a:p>
        </p:txBody>
      </p:sp>
      <p:sp>
        <p:nvSpPr>
          <p:cNvPr id="3" name="Rectangle 2"/>
          <p:cNvSpPr/>
          <p:nvPr/>
        </p:nvSpPr>
        <p:spPr>
          <a:xfrm>
            <a:off x="546812" y="1003300"/>
            <a:ext cx="8218817" cy="1692771"/>
          </a:xfrm>
          <a:prstGeom prst="rect">
            <a:avLst/>
          </a:prstGeom>
        </p:spPr>
        <p:txBody>
          <a:bodyPr wrap="square">
            <a:spAutoFit/>
          </a:bodyPr>
          <a:lstStyle/>
          <a:p>
            <a:pPr algn="just"/>
            <a:r>
              <a:rPr lang="en-GB" sz="2400" dirty="0">
                <a:solidFill>
                  <a:schemeClr val="tx2"/>
                </a:solidFill>
                <a:effectLst>
                  <a:outerShdw blurRad="50800" dist="38100" dir="2700000" algn="tl" rotWithShape="0">
                    <a:srgbClr val="000000">
                      <a:alpha val="43000"/>
                    </a:srgbClr>
                  </a:outerShdw>
                </a:effectLst>
              </a:rPr>
              <a:t>The </a:t>
            </a:r>
            <a:r>
              <a:rPr lang="en-GB" sz="2400" dirty="0" smtClean="0">
                <a:solidFill>
                  <a:schemeClr val="tx2"/>
                </a:solidFill>
                <a:effectLst>
                  <a:outerShdw blurRad="50800" dist="38100" dir="2700000" algn="tl" rotWithShape="0">
                    <a:srgbClr val="000000">
                      <a:alpha val="43000"/>
                    </a:srgbClr>
                  </a:outerShdw>
                </a:effectLst>
              </a:rPr>
              <a:t>mandate </a:t>
            </a:r>
            <a:r>
              <a:rPr lang="en-GB" sz="2000" dirty="0">
                <a:solidFill>
                  <a:schemeClr val="tx2"/>
                </a:solidFill>
              </a:rPr>
              <a:t>T</a:t>
            </a:r>
            <a:r>
              <a:rPr lang="en-GB" sz="2000" dirty="0" smtClean="0">
                <a:solidFill>
                  <a:schemeClr val="tx2"/>
                </a:solidFill>
              </a:rPr>
              <a:t>he </a:t>
            </a:r>
            <a:r>
              <a:rPr lang="en-GB" sz="2000" dirty="0">
                <a:solidFill>
                  <a:schemeClr val="tx2"/>
                </a:solidFill>
              </a:rPr>
              <a:t>operation and maintenance of the </a:t>
            </a:r>
            <a:r>
              <a:rPr lang="en-GB" sz="2000" b="1" dirty="0">
                <a:solidFill>
                  <a:schemeClr val="tx2"/>
                </a:solidFill>
              </a:rPr>
              <a:t>cooling systems, pumping stations, air conditioning installations and fluid distribution systems</a:t>
            </a:r>
            <a:r>
              <a:rPr lang="en-GB" sz="2000" dirty="0">
                <a:solidFill>
                  <a:schemeClr val="tx2"/>
                </a:solidFill>
              </a:rPr>
              <a:t> for the PS, SPS and LHC including their experimental areas and </a:t>
            </a:r>
            <a:r>
              <a:rPr lang="en-GB" sz="2000" b="1" dirty="0">
                <a:solidFill>
                  <a:schemeClr val="tx2"/>
                </a:solidFill>
              </a:rPr>
              <a:t>special cooling systems of LHC sub-detectors</a:t>
            </a:r>
            <a:r>
              <a:rPr lang="en-GB" sz="2000" dirty="0">
                <a:solidFill>
                  <a:schemeClr val="tx2"/>
                </a:solidFill>
              </a:rPr>
              <a:t>. It also provides service to the Computer Centre and some miscellaneous installations.</a:t>
            </a:r>
          </a:p>
        </p:txBody>
      </p:sp>
      <p:sp>
        <p:nvSpPr>
          <p:cNvPr id="8" name="Title 1"/>
          <p:cNvSpPr txBox="1">
            <a:spLocks/>
          </p:cNvSpPr>
          <p:nvPr/>
        </p:nvSpPr>
        <p:spPr>
          <a:xfrm>
            <a:off x="4605027" y="90427"/>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CV: The Cooling and Ventilation Group</a:t>
            </a:r>
            <a:endParaRPr lang="en-GB" sz="3200" dirty="0">
              <a:solidFill>
                <a:srgbClr val="0070C0"/>
              </a:solidFill>
              <a:latin typeface="Cambria" panose="02040503050406030204" pitchFamily="18" charset="0"/>
            </a:endParaRPr>
          </a:p>
        </p:txBody>
      </p:sp>
      <p:pic>
        <p:nvPicPr>
          <p:cNvPr id="11" name="Picture 1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985" y="4758102"/>
            <a:ext cx="1080000" cy="143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Mauro </a:t>
            </a:r>
            <a:r>
              <a:rPr lang="en-US" dirty="0" err="1" smtClean="0">
                <a:solidFill>
                  <a:schemeClr val="accent1">
                    <a:lumMod val="50000"/>
                  </a:schemeClr>
                </a:solidFill>
                <a:effectLst>
                  <a:outerShdw blurRad="50800" dist="38100" dir="2700000" algn="tl" rotWithShape="0">
                    <a:srgbClr val="000000">
                      <a:alpha val="43000"/>
                    </a:srgbClr>
                  </a:outerShdw>
                </a:effectLst>
              </a:rPr>
              <a:t>Nonis</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42386301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February 2nd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6" name="Slide Number Placeholder 5"/>
          <p:cNvSpPr>
            <a:spLocks noGrp="1"/>
          </p:cNvSpPr>
          <p:nvPr>
            <p:ph type="sldNum" sz="quarter" idx="4294967295"/>
          </p:nvPr>
        </p:nvSpPr>
        <p:spPr>
          <a:xfrm>
            <a:off x="583849" y="6432206"/>
            <a:ext cx="501424" cy="298773"/>
          </a:xfrm>
          <a:prstGeom prst="rect">
            <a:avLst/>
          </a:prstGeom>
        </p:spPr>
        <p:txBody>
          <a:bodyPr/>
          <a:lstStyle/>
          <a:p>
            <a:fld id="{17918391-D411-FE40-AAD7-861AE5233E0E}" type="slidenum">
              <a:rPr lang="en-US" smtClean="0"/>
              <a:t>29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12208616"/>
              </p:ext>
            </p:extLst>
          </p:nvPr>
        </p:nvGraphicFramePr>
        <p:xfrm>
          <a:off x="457200" y="1366520"/>
          <a:ext cx="8229600" cy="2225040"/>
        </p:xfrm>
        <a:graphic>
          <a:graphicData uri="http://schemas.openxmlformats.org/drawingml/2006/table">
            <a:tbl>
              <a:tblPr bandRow="1">
                <a:tableStyleId>{5C22544A-7EE6-4342-B048-85BDC9FD1C3A}</a:tableStyleId>
              </a:tblPr>
              <a:tblGrid>
                <a:gridCol w="6508221"/>
                <a:gridCol w="1721379"/>
              </a:tblGrid>
              <a:tr h="370840">
                <a:tc>
                  <a:txBody>
                    <a:bodyPr/>
                    <a:lstStyle/>
                    <a:p>
                      <a:r>
                        <a:rPr lang="en-US" dirty="0" smtClean="0"/>
                        <a:t>Cooling plants</a:t>
                      </a:r>
                      <a:r>
                        <a:rPr lang="fr-CH" dirty="0" smtClean="0"/>
                        <a:t> (raw, demineralised water, C</a:t>
                      </a:r>
                      <a:r>
                        <a:rPr lang="fr-CH" baseline="-25000" dirty="0" smtClean="0"/>
                        <a:t>3</a:t>
                      </a:r>
                      <a:r>
                        <a:rPr lang="fr-CH" dirty="0" smtClean="0"/>
                        <a:t>F</a:t>
                      </a:r>
                      <a:r>
                        <a:rPr lang="fr-CH" baseline="-25000" dirty="0" smtClean="0"/>
                        <a:t>8</a:t>
                      </a:r>
                      <a:r>
                        <a:rPr lang="fr-CH" dirty="0" smtClean="0"/>
                        <a:t>, C</a:t>
                      </a:r>
                      <a:r>
                        <a:rPr lang="fr-CH" baseline="-25000" dirty="0" smtClean="0"/>
                        <a:t>6</a:t>
                      </a:r>
                      <a:r>
                        <a:rPr lang="fr-CH" dirty="0" smtClean="0"/>
                        <a:t>F</a:t>
                      </a:r>
                      <a:r>
                        <a:rPr lang="fr-CH" baseline="-25000" dirty="0" smtClean="0"/>
                        <a:t>14</a:t>
                      </a:r>
                      <a:r>
                        <a:rPr lang="fr-CH" dirty="0" smtClean="0"/>
                        <a:t>)</a:t>
                      </a:r>
                      <a:endParaRPr lang="en-US" dirty="0"/>
                    </a:p>
                  </a:txBody>
                  <a:tcPr/>
                </a:tc>
                <a:tc>
                  <a:txBody>
                    <a:bodyPr/>
                    <a:lstStyle/>
                    <a:p>
                      <a:r>
                        <a:rPr lang="en-US" dirty="0" smtClean="0"/>
                        <a:t>150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Pipelines</a:t>
                      </a:r>
                    </a:p>
                  </a:txBody>
                  <a:tcPr/>
                </a:tc>
                <a:tc>
                  <a:txBody>
                    <a:bodyPr/>
                    <a:lstStyle/>
                    <a:p>
                      <a:r>
                        <a:rPr lang="fr-CH" dirty="0" smtClean="0"/>
                        <a:t>800 km</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Hydrants</a:t>
                      </a:r>
                      <a:endParaRPr lang="fr-CH" dirty="0" smtClean="0"/>
                    </a:p>
                  </a:txBody>
                  <a:tcPr/>
                </a:tc>
                <a:tc>
                  <a:txBody>
                    <a:bodyPr/>
                    <a:lstStyle/>
                    <a:p>
                      <a:r>
                        <a:rPr lang="fr-CH" dirty="0" smtClean="0"/>
                        <a:t>800 points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Cooling towers (450 MW)</a:t>
                      </a:r>
                    </a:p>
                  </a:txBody>
                  <a:tcPr/>
                </a:tc>
                <a:tc>
                  <a:txBody>
                    <a:bodyPr/>
                    <a:lstStyle/>
                    <a:p>
                      <a:r>
                        <a:rPr lang="en-US" dirty="0" smtClean="0"/>
                        <a:t>22</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Chilled water plants 6-12 °C (73 MW)</a:t>
                      </a:r>
                    </a:p>
                  </a:txBody>
                  <a:tcPr/>
                </a:tc>
                <a:tc>
                  <a:txBody>
                    <a:bodyPr/>
                    <a:lstStyle/>
                    <a:p>
                      <a:r>
                        <a:rPr lang="fr-CH" dirty="0" smtClean="0"/>
                        <a:t>35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Water network with three pumping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5’400 m</a:t>
                      </a:r>
                      <a:r>
                        <a:rPr lang="fr-CH" baseline="30000" dirty="0" smtClean="0"/>
                        <a:t>3</a:t>
                      </a:r>
                      <a:r>
                        <a:rPr lang="fr-CH" dirty="0" smtClean="0"/>
                        <a:t>/h</a:t>
                      </a:r>
                    </a:p>
                  </a:txBody>
                  <a:tcPr/>
                </a:tc>
              </a:tr>
            </a:tbl>
          </a:graphicData>
        </a:graphic>
      </p:graphicFrame>
      <p:pic>
        <p:nvPicPr>
          <p:cNvPr id="8" name="Picture 2" descr="G:\Departments\TS\Groups\CV\OP\Photos\EAU\Stations SIG\DSCN0443.jpg"/>
          <p:cNvPicPr>
            <a:picLocks noChangeAspect="1" noChangeArrowheads="1"/>
          </p:cNvPicPr>
          <p:nvPr/>
        </p:nvPicPr>
        <p:blipFill>
          <a:blip r:embed="rId2" cstate="print"/>
          <a:srcRect/>
          <a:stretch>
            <a:fillRect/>
          </a:stretch>
        </p:blipFill>
        <p:spPr bwMode="auto">
          <a:xfrm>
            <a:off x="304800" y="3963721"/>
            <a:ext cx="3192570" cy="2120352"/>
          </a:xfrm>
          <a:prstGeom prst="rect">
            <a:avLst/>
          </a:prstGeom>
          <a:noFill/>
        </p:spPr>
      </p:pic>
      <p:pic>
        <p:nvPicPr>
          <p:cNvPr id="9" name="Picture 8" descr="\\cern.ch\dfs\Departments\TS\Groups\CV\OP\Photos\EAU\STATIONS LHC\LHC1\SF1\1.JPG"/>
          <p:cNvPicPr>
            <a:picLocks noChangeAspect="1" noChangeArrowheads="1"/>
          </p:cNvPicPr>
          <p:nvPr/>
        </p:nvPicPr>
        <p:blipFill>
          <a:blip r:embed="rId3" cstate="print"/>
          <a:srcRect/>
          <a:stretch>
            <a:fillRect/>
          </a:stretch>
        </p:blipFill>
        <p:spPr bwMode="auto">
          <a:xfrm>
            <a:off x="304800" y="3887521"/>
            <a:ext cx="3124200" cy="2205318"/>
          </a:xfrm>
          <a:prstGeom prst="rect">
            <a:avLst/>
          </a:prstGeom>
          <a:noFill/>
        </p:spPr>
      </p:pic>
      <p:pic>
        <p:nvPicPr>
          <p:cNvPr id="10" name="Picture 2" descr="\\cern.ch\dfs\Users\m\mnonis\Documents\CV\Foto\LHC\Bat. 513 toiture.jpg"/>
          <p:cNvPicPr>
            <a:picLocks noChangeAspect="1" noChangeArrowheads="1"/>
          </p:cNvPicPr>
          <p:nvPr/>
        </p:nvPicPr>
        <p:blipFill>
          <a:blip r:embed="rId4" cstate="print"/>
          <a:srcRect/>
          <a:stretch>
            <a:fillRect/>
          </a:stretch>
        </p:blipFill>
        <p:spPr bwMode="auto">
          <a:xfrm>
            <a:off x="457200" y="4039921"/>
            <a:ext cx="2914650" cy="2057400"/>
          </a:xfrm>
          <a:prstGeom prst="rect">
            <a:avLst/>
          </a:prstGeom>
          <a:noFill/>
        </p:spPr>
      </p:pic>
      <p:pic>
        <p:nvPicPr>
          <p:cNvPr id="11" name="cd2531ef-c2b1-4e63-b639-2e83d8099a34" descr="D080F7F9-B092-437F-B9EF-46CAD5B701A3"/>
          <p:cNvPicPr>
            <a:picLocks noChangeAspect="1" noChangeArrowheads="1"/>
          </p:cNvPicPr>
          <p:nvPr/>
        </p:nvPicPr>
        <p:blipFill>
          <a:blip r:embed="rId5" cstate="print"/>
          <a:srcRect/>
          <a:stretch>
            <a:fillRect/>
          </a:stretch>
        </p:blipFill>
        <p:spPr bwMode="auto">
          <a:xfrm>
            <a:off x="443327" y="3950473"/>
            <a:ext cx="3037879" cy="2133600"/>
          </a:xfrm>
          <a:prstGeom prst="rect">
            <a:avLst/>
          </a:prstGeom>
          <a:noFill/>
          <a:ln w="9525">
            <a:noFill/>
            <a:miter lim="800000"/>
            <a:headEnd/>
            <a:tailEnd/>
          </a:ln>
        </p:spPr>
      </p:pic>
      <p:sp>
        <p:nvSpPr>
          <p:cNvPr id="12" name="Line Callout 1 (No Border) 11"/>
          <p:cNvSpPr/>
          <p:nvPr/>
        </p:nvSpPr>
        <p:spPr>
          <a:xfrm>
            <a:off x="4436185" y="4540007"/>
            <a:ext cx="3986618" cy="971370"/>
          </a:xfrm>
          <a:prstGeom prst="callout1">
            <a:avLst>
              <a:gd name="adj1" fmla="val -10799"/>
              <a:gd name="adj2" fmla="val 51037"/>
              <a:gd name="adj3" fmla="val -90134"/>
              <a:gd name="adj4" fmla="val 74323"/>
            </a:avLst>
          </a:prstGeom>
          <a:ln w="41275" cap="flat" cmpd="sng" algn="ctr">
            <a:solidFill>
              <a:schemeClr val="accent1"/>
            </a:solidFill>
            <a:prstDash val="solid"/>
            <a:round/>
            <a:headEnd type="none" w="med" len="med"/>
            <a:tailEnd type="none" w="med" len="med"/>
          </a:ln>
          <a:effectLst>
            <a:outerShdw blurRad="25400" dist="430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i="1" dirty="0" smtClean="0"/>
              <a:t>Equivalent to a small town of 45’000 inhabitants</a:t>
            </a:r>
            <a:endParaRPr lang="fr-CH" i="1" dirty="0" smtClean="0"/>
          </a:p>
          <a:p>
            <a:pPr algn="r"/>
            <a:r>
              <a:rPr lang="fr-CH" i="1" dirty="0" smtClean="0"/>
              <a:t>10% of the water needs of Geneva</a:t>
            </a:r>
            <a:endParaRPr lang="en-US" dirty="0"/>
          </a:p>
        </p:txBody>
      </p:sp>
      <p:sp>
        <p:nvSpPr>
          <p:cNvPr id="3" name="Title 2"/>
          <p:cNvSpPr>
            <a:spLocks noGrp="1"/>
          </p:cNvSpPr>
          <p:nvPr>
            <p:ph type="title"/>
          </p:nvPr>
        </p:nvSpPr>
        <p:spPr/>
        <p:txBody>
          <a:bodyPr>
            <a:normAutofit/>
          </a:bodyPr>
          <a:lstStyle/>
          <a:p>
            <a:pPr algn="ctr"/>
            <a:r>
              <a:rPr lang="en-US" sz="3200" dirty="0" smtClean="0">
                <a:solidFill>
                  <a:srgbClr val="0070C0"/>
                </a:solidFill>
                <a:latin typeface="Cambria" panose="02040503050406030204" pitchFamily="18" charset="0"/>
              </a:rPr>
              <a:t>Cooling</a:t>
            </a:r>
            <a:endParaRPr lang="en-US" sz="32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284831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 presetClass="exit" presetSubtype="0" fill="hold" nodeType="afterEffect">
                                  <p:stCondLst>
                                    <p:cond delay="2000"/>
                                  </p:stCondLst>
                                  <p:childTnLst>
                                    <p:set>
                                      <p:cBhvr>
                                        <p:cTn id="10" dur="1" fill="hold">
                                          <p:stCondLst>
                                            <p:cond delay="0"/>
                                          </p:stCondLst>
                                        </p:cTn>
                                        <p:tgtEl>
                                          <p:spTgt spid="9"/>
                                        </p:tgtEl>
                                        <p:attrNameLst>
                                          <p:attrName>style.visibility</p:attrName>
                                        </p:attrNameLst>
                                      </p:cBhvr>
                                      <p:to>
                                        <p:strVal val="hidden"/>
                                      </p:to>
                                    </p:se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3000"/>
                            </p:stCondLst>
                            <p:childTnLst>
                              <p:par>
                                <p:cTn id="16" presetID="1" presetClass="exit" presetSubtype="0" fill="hold" nodeType="afterEffect">
                                  <p:stCondLst>
                                    <p:cond delay="2000"/>
                                  </p:stCondLst>
                                  <p:childTnLst>
                                    <p:set>
                                      <p:cBhvr>
                                        <p:cTn id="17" dur="1" fill="hold">
                                          <p:stCondLst>
                                            <p:cond delay="0"/>
                                          </p:stCondLst>
                                        </p:cTn>
                                        <p:tgtEl>
                                          <p:spTgt spid="10"/>
                                        </p:tgtEl>
                                        <p:attrNameLst>
                                          <p:attrName>style.visibility</p:attrName>
                                        </p:attrNameLst>
                                      </p:cBhvr>
                                      <p:to>
                                        <p:strVal val="hidden"/>
                                      </p:to>
                                    </p:se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5500"/>
                            </p:stCondLst>
                            <p:childTnLst>
                              <p:par>
                                <p:cTn id="23" presetID="1" presetClass="exit" presetSubtype="0" fill="hold" nodeType="afterEffect">
                                  <p:stCondLst>
                                    <p:cond delay="2000"/>
                                  </p:stCondLst>
                                  <p:childTnLst>
                                    <p:set>
                                      <p:cBhvr>
                                        <p:cTn id="24" dur="1" fill="hold">
                                          <p:stCondLst>
                                            <p:cond delay="0"/>
                                          </p:stCondLst>
                                        </p:cTn>
                                        <p:tgtEl>
                                          <p:spTgt spid="11"/>
                                        </p:tgtEl>
                                        <p:attrNameLst>
                                          <p:attrName>style.visibility</p:attrName>
                                        </p:attrNameLst>
                                      </p:cBhvr>
                                      <p:to>
                                        <p:strVal val="hidden"/>
                                      </p:to>
                                    </p:set>
                                  </p:childTnLst>
                                </p:cTn>
                              </p:par>
                            </p:childTnLst>
                          </p:cTn>
                        </p:par>
                        <p:par>
                          <p:cTn id="25" fill="hold">
                            <p:stCondLst>
                              <p:cond delay="75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80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noChangeArrowheads="1"/>
          </p:cNvPicPr>
          <p:nvPr/>
        </p:nvPicPr>
        <p:blipFill>
          <a:blip r:embed="rId3" cstate="print"/>
          <a:srcRect/>
          <a:stretch>
            <a:fillRect/>
          </a:stretch>
        </p:blipFill>
        <p:spPr bwMode="auto">
          <a:xfrm>
            <a:off x="1673225" y="1398864"/>
            <a:ext cx="5794375" cy="3214687"/>
          </a:xfrm>
          <a:prstGeom prst="rect">
            <a:avLst/>
          </a:prstGeom>
          <a:noFill/>
          <a:ln w="9525">
            <a:noFill/>
            <a:miter lim="800000"/>
            <a:headEnd/>
            <a:tailEnd/>
          </a:ln>
        </p:spPr>
      </p:pic>
      <p:sp>
        <p:nvSpPr>
          <p:cNvPr id="3" name="Title 1"/>
          <p:cNvSpPr>
            <a:spLocks noGrp="1"/>
          </p:cNvSpPr>
          <p:nvPr>
            <p:ph type="title"/>
          </p:nvPr>
        </p:nvSpPr>
        <p:spPr>
          <a:xfrm>
            <a:off x="68646" y="258763"/>
            <a:ext cx="8861041" cy="1025526"/>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lgn="ctr" fontAlgn="base">
              <a:spcAft>
                <a:spcPct val="0"/>
              </a:spcAft>
            </a:pPr>
            <a:r>
              <a:rPr lang="en-US" dirty="0" err="1">
                <a:solidFill>
                  <a:srgbClr val="0070C0"/>
                </a:solidFill>
                <a:latin typeface="Cambria" panose="02040503050406030204" pitchFamily="18" charset="0"/>
              </a:rPr>
              <a:t>Conseil</a:t>
            </a:r>
            <a:r>
              <a:rPr lang="en-US" dirty="0">
                <a:solidFill>
                  <a:srgbClr val="0070C0"/>
                </a:solidFill>
                <a:latin typeface="Cambria" panose="02040503050406030204" pitchFamily="18" charset="0"/>
              </a:rPr>
              <a:t> </a:t>
            </a:r>
            <a:r>
              <a:rPr lang="en-US" dirty="0" err="1">
                <a:solidFill>
                  <a:srgbClr val="0070C0"/>
                </a:solidFill>
                <a:latin typeface="Cambria" panose="02040503050406030204" pitchFamily="18" charset="0"/>
              </a:rPr>
              <a:t>Européen</a:t>
            </a:r>
            <a:r>
              <a:rPr lang="en-US" dirty="0">
                <a:solidFill>
                  <a:srgbClr val="0070C0"/>
                </a:solidFill>
                <a:latin typeface="Cambria" panose="02040503050406030204" pitchFamily="18" charset="0"/>
              </a:rPr>
              <a:t> pour la </a:t>
            </a:r>
            <a:r>
              <a:rPr lang="en-US" dirty="0" err="1">
                <a:solidFill>
                  <a:srgbClr val="0070C0"/>
                </a:solidFill>
                <a:latin typeface="Cambria" panose="02040503050406030204" pitchFamily="18" charset="0"/>
              </a:rPr>
              <a:t>Recherche</a:t>
            </a:r>
            <a:r>
              <a:rPr lang="en-US" dirty="0">
                <a:solidFill>
                  <a:srgbClr val="0070C0"/>
                </a:solidFill>
                <a:latin typeface="Cambria" panose="02040503050406030204" pitchFamily="18" charset="0"/>
              </a:rPr>
              <a:t> </a:t>
            </a:r>
            <a:r>
              <a:rPr lang="en-US" dirty="0" err="1">
                <a:solidFill>
                  <a:srgbClr val="0070C0"/>
                </a:solidFill>
                <a:latin typeface="Cambria" panose="02040503050406030204" pitchFamily="18" charset="0"/>
              </a:rPr>
              <a:t>Nucléaire</a:t>
            </a:r>
            <a:r>
              <a:rPr lang="en-US" dirty="0">
                <a:solidFill>
                  <a:srgbClr val="0070C0"/>
                </a:solidFill>
                <a:latin typeface="Cambria" panose="02040503050406030204" pitchFamily="18" charset="0"/>
              </a:rPr>
              <a:t/>
            </a:r>
            <a:br>
              <a:rPr lang="en-US" dirty="0">
                <a:solidFill>
                  <a:srgbClr val="0070C0"/>
                </a:solidFill>
                <a:latin typeface="Cambria" panose="02040503050406030204" pitchFamily="18" charset="0"/>
              </a:rPr>
            </a:br>
            <a:r>
              <a:rPr lang="en-US" dirty="0">
                <a:solidFill>
                  <a:srgbClr val="0070C0"/>
                </a:solidFill>
                <a:latin typeface="Cambria" panose="02040503050406030204" pitchFamily="18" charset="0"/>
              </a:rPr>
              <a:t>World largest Particle Physics Laboratory (1954)</a:t>
            </a:r>
          </a:p>
        </p:txBody>
      </p:sp>
      <p:sp>
        <p:nvSpPr>
          <p:cNvPr id="8" name="Rectangle 3"/>
          <p:cNvSpPr txBox="1">
            <a:spLocks noChangeArrowheads="1"/>
          </p:cNvSpPr>
          <p:nvPr/>
        </p:nvSpPr>
        <p:spPr>
          <a:xfrm>
            <a:off x="214313" y="4683919"/>
            <a:ext cx="4357687" cy="1300162"/>
          </a:xfrm>
          <a:prstGeom prst="rect">
            <a:avLst/>
          </a:prstGeom>
        </p:spPr>
        <p:txBody>
          <a:bodyPr>
            <a:normAutofit fontScale="92500" lnSpcReduction="10000"/>
          </a:bodyPr>
          <a:lstStyle/>
          <a:p>
            <a:pPr marL="180000" indent="-266700">
              <a:tabLst>
                <a:tab pos="2236788" algn="l"/>
                <a:tab pos="3952875" algn="l"/>
                <a:tab pos="5740400" algn="l"/>
              </a:tabLst>
              <a:defRPr/>
            </a:pPr>
            <a:r>
              <a:rPr lang="en-US" sz="2400" dirty="0" smtClean="0">
                <a:solidFill>
                  <a:prstClr val="black">
                    <a:lumMod val="75000"/>
                    <a:lumOff val="25000"/>
                  </a:prstClr>
                </a:solidFill>
                <a:latin typeface="Corbel" pitchFamily="34" charset="0"/>
              </a:rPr>
              <a:t>21 Member Countries</a:t>
            </a:r>
          </a:p>
          <a:p>
            <a:pPr>
              <a:tabLst>
                <a:tab pos="3952875" algn="l"/>
                <a:tab pos="5740400" algn="l"/>
              </a:tabLst>
              <a:defRPr/>
            </a:pPr>
            <a:r>
              <a:rPr lang="en-US" sz="1100" dirty="0" smtClean="0">
                <a:solidFill>
                  <a:srgbClr val="464653"/>
                </a:solidFill>
                <a:latin typeface="Corbel" pitchFamily="34" charset="0"/>
              </a:rPr>
              <a:t/>
            </a:r>
            <a:br>
              <a:rPr lang="en-US" sz="1100" dirty="0" smtClean="0">
                <a:solidFill>
                  <a:srgbClr val="464653"/>
                </a:solidFill>
                <a:latin typeface="Corbel" pitchFamily="34" charset="0"/>
              </a:rPr>
            </a:br>
            <a:r>
              <a:rPr lang="en-US" sz="1500" dirty="0" smtClean="0">
                <a:solidFill>
                  <a:prstClr val="black"/>
                </a:solidFill>
                <a:latin typeface="Corbel" pitchFamily="34" charset="0"/>
              </a:rPr>
              <a:t>Austria, Belgium, Bulgaria, Check Republic, Denmark, Finland, France, Germany, Greece, Italia, Israel, Hungary, Holland, Norway, Poland, Portugal, Slovakia, Spain, Sweden, Switzerland, UK.</a:t>
            </a:r>
            <a:endParaRPr lang="en-US" sz="1500" dirty="0">
              <a:solidFill>
                <a:prstClr val="black"/>
              </a:solidFill>
              <a:latin typeface="Corbel" pitchFamily="34" charset="0"/>
            </a:endParaRPr>
          </a:p>
        </p:txBody>
      </p:sp>
      <p:sp>
        <p:nvSpPr>
          <p:cNvPr id="12" name="TextBox 11"/>
          <p:cNvSpPr txBox="1">
            <a:spLocks noChangeArrowheads="1"/>
          </p:cNvSpPr>
          <p:nvPr/>
        </p:nvSpPr>
        <p:spPr bwMode="auto">
          <a:xfrm>
            <a:off x="214313" y="1336951"/>
            <a:ext cx="2586037" cy="1261884"/>
          </a:xfrm>
          <a:prstGeom prst="rect">
            <a:avLst/>
          </a:prstGeom>
          <a:noFill/>
          <a:ln w="9525">
            <a:noFill/>
            <a:miter lim="800000"/>
            <a:headEnd/>
            <a:tailEnd/>
          </a:ln>
        </p:spPr>
        <p:txBody>
          <a:bodyPr wrap="square">
            <a:spAutoFit/>
          </a:bodyPr>
          <a:lstStyle/>
          <a:p>
            <a:pPr>
              <a:spcBef>
                <a:spcPts val="1200"/>
              </a:spcBef>
            </a:pPr>
            <a:r>
              <a:rPr lang="en-US" sz="2400" dirty="0" smtClean="0">
                <a:solidFill>
                  <a:srgbClr val="464653"/>
                </a:solidFill>
                <a:latin typeface="Corbel" pitchFamily="34" charset="0"/>
              </a:rPr>
              <a:t>Yearly Budget</a:t>
            </a:r>
            <a:r>
              <a:rPr lang="en-US" sz="700" dirty="0" smtClean="0">
                <a:solidFill>
                  <a:srgbClr val="464653"/>
                </a:solidFill>
                <a:latin typeface="Corbel" pitchFamily="34" charset="0"/>
              </a:rPr>
              <a:t/>
            </a:r>
            <a:br>
              <a:rPr lang="en-US" sz="700" dirty="0" smtClean="0">
                <a:solidFill>
                  <a:srgbClr val="464653"/>
                </a:solidFill>
                <a:latin typeface="Corbel" pitchFamily="34" charset="0"/>
              </a:rPr>
            </a:br>
            <a:r>
              <a:rPr lang="en-US" sz="1400" dirty="0" smtClean="0">
                <a:solidFill>
                  <a:prstClr val="black"/>
                </a:solidFill>
                <a:latin typeface="Corbel" pitchFamily="34" charset="0"/>
              </a:rPr>
              <a:t>~1100 MCHF (~ 1000 MEUR)</a:t>
            </a:r>
            <a:endParaRPr lang="en-US" sz="1400" i="1" dirty="0" smtClean="0">
              <a:solidFill>
                <a:prstClr val="black"/>
              </a:solidFill>
              <a:latin typeface="Corbel" pitchFamily="34" charset="0"/>
            </a:endParaRPr>
          </a:p>
          <a:p>
            <a:pPr>
              <a:spcBef>
                <a:spcPts val="1200"/>
              </a:spcBef>
            </a:pPr>
            <a:r>
              <a:rPr lang="en-US" sz="1400" i="1" dirty="0" smtClean="0">
                <a:solidFill>
                  <a:prstClr val="black"/>
                </a:solidFill>
                <a:latin typeface="Corbel" pitchFamily="34" charset="0"/>
              </a:rPr>
              <a:t>Experiments financed </a:t>
            </a:r>
            <a:br>
              <a:rPr lang="en-US" sz="1400" i="1" dirty="0" smtClean="0">
                <a:solidFill>
                  <a:prstClr val="black"/>
                </a:solidFill>
                <a:latin typeface="Corbel" pitchFamily="34" charset="0"/>
              </a:rPr>
            </a:br>
            <a:r>
              <a:rPr lang="en-US" sz="1400" i="1" dirty="0" smtClean="0">
                <a:solidFill>
                  <a:prstClr val="black"/>
                </a:solidFill>
                <a:latin typeface="Corbel" pitchFamily="34" charset="0"/>
              </a:rPr>
              <a:t>externally. </a:t>
            </a:r>
            <a:endParaRPr lang="en-US" sz="1400" i="1" dirty="0">
              <a:solidFill>
                <a:prstClr val="black"/>
              </a:solidFill>
              <a:latin typeface="Corbel" pitchFamily="34" charset="0"/>
            </a:endParaRPr>
          </a:p>
        </p:txBody>
      </p:sp>
      <p:sp>
        <p:nvSpPr>
          <p:cNvPr id="13" name="Rectangle 12"/>
          <p:cNvSpPr>
            <a:spLocks noChangeArrowheads="1"/>
          </p:cNvSpPr>
          <p:nvPr/>
        </p:nvSpPr>
        <p:spPr bwMode="auto">
          <a:xfrm>
            <a:off x="4286250" y="4613551"/>
            <a:ext cx="4643438" cy="646331"/>
          </a:xfrm>
          <a:prstGeom prst="rect">
            <a:avLst/>
          </a:prstGeom>
          <a:noFill/>
          <a:ln w="9525">
            <a:noFill/>
            <a:miter lim="800000"/>
            <a:headEnd/>
            <a:tailEnd/>
          </a:ln>
        </p:spPr>
        <p:txBody>
          <a:bodyPr>
            <a:spAutoFit/>
          </a:bodyPr>
          <a:lstStyle/>
          <a:p>
            <a:pPr marL="179388" indent="-266700" algn="r">
              <a:tabLst>
                <a:tab pos="2236788" algn="l"/>
                <a:tab pos="3952875" algn="l"/>
                <a:tab pos="5740400" algn="l"/>
              </a:tabLst>
            </a:pPr>
            <a:r>
              <a:rPr lang="en-US" sz="2200" dirty="0">
                <a:solidFill>
                  <a:srgbClr val="464653">
                    <a:lumMod val="40000"/>
                    <a:lumOff val="60000"/>
                  </a:srgbClr>
                </a:solidFill>
                <a:latin typeface="Corbel" pitchFamily="34" charset="0"/>
              </a:rPr>
              <a:t>7</a:t>
            </a:r>
            <a:r>
              <a:rPr lang="en-US" sz="2200" dirty="0" smtClean="0">
                <a:solidFill>
                  <a:srgbClr val="464653">
                    <a:lumMod val="40000"/>
                    <a:lumOff val="60000"/>
                  </a:srgbClr>
                </a:solidFill>
                <a:latin typeface="Corbel" pitchFamily="34" charset="0"/>
              </a:rPr>
              <a:t> Observers Countries</a:t>
            </a:r>
            <a:endParaRPr lang="en-US" sz="1000" dirty="0">
              <a:solidFill>
                <a:srgbClr val="464653"/>
              </a:solidFill>
              <a:latin typeface="Corbel" pitchFamily="34" charset="0"/>
            </a:endParaRPr>
          </a:p>
          <a:p>
            <a:pPr marL="179388" indent="-266700" algn="r">
              <a:tabLst>
                <a:tab pos="2236788" algn="l"/>
                <a:tab pos="3952875" algn="l"/>
                <a:tab pos="5740400" algn="l"/>
              </a:tabLst>
            </a:pPr>
            <a:r>
              <a:rPr lang="en-US" sz="1400" dirty="0" smtClean="0">
                <a:solidFill>
                  <a:prstClr val="black"/>
                </a:solidFill>
                <a:latin typeface="Corbel" pitchFamily="34" charset="0"/>
              </a:rPr>
              <a:t>EU, USA, Russia, India, Japan, Turkey, UNESCO</a:t>
            </a:r>
            <a:endParaRPr lang="en-US" sz="1400" dirty="0">
              <a:solidFill>
                <a:prstClr val="black"/>
              </a:solidFill>
              <a:latin typeface="Corbel" pitchFamily="34" charset="0"/>
            </a:endParaRPr>
          </a:p>
        </p:txBody>
      </p:sp>
      <p:sp>
        <p:nvSpPr>
          <p:cNvPr id="14" name="Rectangle 13"/>
          <p:cNvSpPr>
            <a:spLocks noChangeArrowheads="1"/>
          </p:cNvSpPr>
          <p:nvPr/>
        </p:nvSpPr>
        <p:spPr bwMode="auto">
          <a:xfrm>
            <a:off x="7366231" y="1346476"/>
            <a:ext cx="1781175" cy="3077766"/>
          </a:xfrm>
          <a:prstGeom prst="rect">
            <a:avLst/>
          </a:prstGeom>
          <a:noFill/>
          <a:ln w="9525">
            <a:noFill/>
            <a:miter lim="800000"/>
            <a:headEnd/>
            <a:tailEnd/>
          </a:ln>
        </p:spPr>
        <p:txBody>
          <a:bodyPr wrap="square">
            <a:spAutoFit/>
          </a:bodyPr>
          <a:lstStyle/>
          <a:p>
            <a:pPr algn="r">
              <a:spcBef>
                <a:spcPts val="1200"/>
              </a:spcBef>
              <a:tabLst>
                <a:tab pos="542925" algn="l"/>
              </a:tabLst>
            </a:pPr>
            <a:r>
              <a:rPr lang="en-US" sz="2400" dirty="0" smtClean="0">
                <a:solidFill>
                  <a:srgbClr val="464653"/>
                </a:solidFill>
                <a:latin typeface="Corbel" pitchFamily="34" charset="0"/>
              </a:rPr>
              <a:t>Personnel</a:t>
            </a:r>
            <a:endParaRPr lang="en-US" dirty="0">
              <a:solidFill>
                <a:srgbClr val="464653"/>
              </a:solidFill>
              <a:latin typeface="Corbel" pitchFamily="34" charset="0"/>
            </a:endParaRPr>
          </a:p>
          <a:p>
            <a:pPr>
              <a:spcBef>
                <a:spcPts val="1200"/>
              </a:spcBef>
              <a:tabLst>
                <a:tab pos="542925" algn="l"/>
              </a:tabLst>
            </a:pPr>
            <a:r>
              <a:rPr lang="en-US" sz="1400" dirty="0" smtClean="0">
                <a:solidFill>
                  <a:prstClr val="black"/>
                </a:solidFill>
                <a:latin typeface="Corbel" pitchFamily="34" charset="0"/>
              </a:rPr>
              <a:t>2300	   Staff</a:t>
            </a:r>
            <a:br>
              <a:rPr lang="en-US" sz="1400" dirty="0" smtClean="0">
                <a:solidFill>
                  <a:prstClr val="black"/>
                </a:solidFill>
                <a:latin typeface="Corbel" pitchFamily="34" charset="0"/>
              </a:rPr>
            </a:br>
            <a:r>
              <a:rPr lang="en-US" sz="1400" dirty="0" smtClean="0">
                <a:solidFill>
                  <a:prstClr val="black"/>
                </a:solidFill>
                <a:latin typeface="Corbel" pitchFamily="34" charset="0"/>
              </a:rPr>
              <a:t>730	   Fellows &amp; 	   Associates</a:t>
            </a:r>
            <a:br>
              <a:rPr lang="en-US" sz="1400" dirty="0" smtClean="0">
                <a:solidFill>
                  <a:prstClr val="black"/>
                </a:solidFill>
                <a:latin typeface="Corbel" pitchFamily="34" charset="0"/>
              </a:rPr>
            </a:br>
            <a:r>
              <a:rPr lang="en-US" sz="1400" dirty="0" smtClean="0">
                <a:solidFill>
                  <a:prstClr val="black"/>
                </a:solidFill>
                <a:latin typeface="Corbel" pitchFamily="34" charset="0"/>
              </a:rPr>
              <a:t>200	   Students</a:t>
            </a:r>
            <a:br>
              <a:rPr lang="en-US" sz="1400" dirty="0" smtClean="0">
                <a:solidFill>
                  <a:prstClr val="black"/>
                </a:solidFill>
                <a:latin typeface="Corbel" pitchFamily="34" charset="0"/>
              </a:rPr>
            </a:br>
            <a:endParaRPr lang="en-US" sz="1400" dirty="0" smtClean="0">
              <a:solidFill>
                <a:prstClr val="black"/>
              </a:solidFill>
              <a:latin typeface="Corbel" pitchFamily="34" charset="0"/>
            </a:endParaRPr>
          </a:p>
          <a:p>
            <a:pPr>
              <a:spcBef>
                <a:spcPts val="1200"/>
              </a:spcBef>
              <a:tabLst>
                <a:tab pos="542925" algn="l"/>
              </a:tabLst>
            </a:pPr>
            <a:r>
              <a:rPr lang="en-US" sz="1400" dirty="0" smtClean="0">
                <a:solidFill>
                  <a:prstClr val="black"/>
                </a:solidFill>
                <a:latin typeface="Corbel" pitchFamily="34" charset="0"/>
              </a:rPr>
              <a:t>11000   Users from 500 universities </a:t>
            </a:r>
          </a:p>
          <a:p>
            <a:pPr>
              <a:spcBef>
                <a:spcPts val="1200"/>
              </a:spcBef>
              <a:tabLst>
                <a:tab pos="542925" algn="l"/>
              </a:tabLst>
            </a:pPr>
            <a:r>
              <a:rPr lang="en-US" sz="1400" dirty="0" smtClean="0">
                <a:solidFill>
                  <a:prstClr val="black"/>
                </a:solidFill>
                <a:latin typeface="Corbel" pitchFamily="34" charset="0"/>
              </a:rPr>
              <a:t/>
            </a:r>
            <a:br>
              <a:rPr lang="en-US" sz="1400" dirty="0" smtClean="0">
                <a:solidFill>
                  <a:prstClr val="black"/>
                </a:solidFill>
                <a:latin typeface="Corbel" pitchFamily="34" charset="0"/>
              </a:rPr>
            </a:br>
            <a:r>
              <a:rPr lang="en-US" sz="1400" dirty="0" smtClean="0">
                <a:solidFill>
                  <a:prstClr val="black"/>
                </a:solidFill>
                <a:latin typeface="Corbel" pitchFamily="34" charset="0"/>
              </a:rPr>
              <a:t>2000	   External     </a:t>
            </a:r>
            <a:br>
              <a:rPr lang="en-US" sz="1400" dirty="0" smtClean="0">
                <a:solidFill>
                  <a:prstClr val="black"/>
                </a:solidFill>
                <a:latin typeface="Corbel" pitchFamily="34" charset="0"/>
              </a:rPr>
            </a:br>
            <a:r>
              <a:rPr lang="en-US" sz="1400" dirty="0" smtClean="0">
                <a:solidFill>
                  <a:prstClr val="black"/>
                </a:solidFill>
                <a:latin typeface="Corbel" pitchFamily="34" charset="0"/>
              </a:rPr>
              <a:t>                 companies</a:t>
            </a:r>
            <a:endParaRPr lang="en-US" sz="1400" dirty="0">
              <a:solidFill>
                <a:prstClr val="black"/>
              </a:solidFill>
              <a:latin typeface="Corbel" pitchFamily="34" charset="0"/>
            </a:endParaRPr>
          </a:p>
        </p:txBody>
      </p:sp>
      <p:sp>
        <p:nvSpPr>
          <p:cNvPr id="4" name="Rectangle 3"/>
          <p:cNvSpPr/>
          <p:nvPr/>
        </p:nvSpPr>
        <p:spPr>
          <a:xfrm>
            <a:off x="5646175" y="5692376"/>
            <a:ext cx="3440112" cy="615553"/>
          </a:xfrm>
          <a:prstGeom prst="rect">
            <a:avLst/>
          </a:prstGeom>
        </p:spPr>
        <p:txBody>
          <a:bodyPr wrap="square">
            <a:spAutoFit/>
          </a:bodyPr>
          <a:lstStyle/>
          <a:p>
            <a:pPr algn="r"/>
            <a:r>
              <a:rPr lang="en-US" sz="2000" dirty="0">
                <a:solidFill>
                  <a:srgbClr val="464653">
                    <a:lumMod val="40000"/>
                    <a:lumOff val="60000"/>
                  </a:srgbClr>
                </a:solidFill>
                <a:latin typeface="Corbel" pitchFamily="34" charset="0"/>
              </a:rPr>
              <a:t>1</a:t>
            </a:r>
            <a:r>
              <a:rPr lang="en-US" sz="2000" dirty="0" smtClean="0">
                <a:solidFill>
                  <a:srgbClr val="464653">
                    <a:lumMod val="40000"/>
                    <a:lumOff val="60000"/>
                  </a:srgbClr>
                </a:solidFill>
                <a:latin typeface="Corbel" pitchFamily="34" charset="0"/>
              </a:rPr>
              <a:t> Associate Country</a:t>
            </a:r>
          </a:p>
          <a:p>
            <a:pPr algn="r"/>
            <a:r>
              <a:rPr lang="en-US" sz="1400" dirty="0" smtClean="0">
                <a:solidFill>
                  <a:prstClr val="black"/>
                </a:solidFill>
                <a:latin typeface="Corbel"/>
                <a:cs typeface="Corbel"/>
              </a:rPr>
              <a:t>Pakistan</a:t>
            </a:r>
            <a:endParaRPr lang="en-US" sz="1400" dirty="0">
              <a:solidFill>
                <a:prstClr val="black"/>
              </a:solidFill>
              <a:latin typeface="Corbel"/>
              <a:cs typeface="Corbel"/>
            </a:endParaRPr>
          </a:p>
        </p:txBody>
      </p:sp>
      <p:sp>
        <p:nvSpPr>
          <p:cNvPr id="2" name="Date Placeholder 1"/>
          <p:cNvSpPr>
            <a:spLocks noGrp="1"/>
          </p:cNvSpPr>
          <p:nvPr>
            <p:ph type="dt" sz="half" idx="2"/>
          </p:nvPr>
        </p:nvSpPr>
        <p:spPr/>
        <p:txBody>
          <a:bodyPr/>
          <a:lstStyle/>
          <a:p>
            <a:r>
              <a:rPr lang="en-US" smtClean="0"/>
              <a:t>February 2nd 2016</a:t>
            </a:r>
            <a:endParaRPr lang="en-US" dirty="0"/>
          </a:p>
        </p:txBody>
      </p:sp>
      <p:sp>
        <p:nvSpPr>
          <p:cNvPr id="5" name="Footer Placeholder 4"/>
          <p:cNvSpPr>
            <a:spLocks noGrp="1"/>
          </p:cNvSpPr>
          <p:nvPr>
            <p:ph type="ftr" sz="quarter" idx="3"/>
          </p:nvPr>
        </p:nvSpPr>
        <p:spPr/>
        <p:txBody>
          <a:bodyPr/>
          <a:lstStyle/>
          <a:p>
            <a:r>
              <a:rPr lang="en-US" dirty="0" smtClean="0"/>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3</a:t>
            </a:fld>
            <a:endParaRPr lang="en-US"/>
          </a:p>
        </p:txBody>
      </p:sp>
      <p:sp>
        <p:nvSpPr>
          <p:cNvPr id="15" name="Rectangle 14"/>
          <p:cNvSpPr/>
          <p:nvPr/>
        </p:nvSpPr>
        <p:spPr>
          <a:xfrm>
            <a:off x="5078521" y="5173588"/>
            <a:ext cx="4038600" cy="615553"/>
          </a:xfrm>
          <a:prstGeom prst="rect">
            <a:avLst/>
          </a:prstGeom>
        </p:spPr>
        <p:txBody>
          <a:bodyPr wrap="square">
            <a:spAutoFit/>
          </a:bodyPr>
          <a:lstStyle/>
          <a:p>
            <a:pPr algn="r"/>
            <a:r>
              <a:rPr lang="en-US" sz="2000" dirty="0" smtClean="0">
                <a:solidFill>
                  <a:srgbClr val="464653">
                    <a:lumMod val="40000"/>
                    <a:lumOff val="60000"/>
                  </a:srgbClr>
                </a:solidFill>
                <a:latin typeface="Corbel" pitchFamily="34" charset="0"/>
              </a:rPr>
              <a:t>2 Candidate Countries</a:t>
            </a:r>
          </a:p>
          <a:p>
            <a:pPr algn="r"/>
            <a:r>
              <a:rPr lang="en-US" sz="1400" dirty="0" smtClean="0">
                <a:solidFill>
                  <a:prstClr val="black"/>
                </a:solidFill>
                <a:latin typeface="Corbel"/>
                <a:cs typeface="Corbel"/>
              </a:rPr>
              <a:t>Romania and Serbia</a:t>
            </a:r>
            <a:endParaRPr lang="en-US" sz="1400" dirty="0">
              <a:solidFill>
                <a:prstClr val="black"/>
              </a:solidFill>
              <a:latin typeface="Corbel"/>
              <a:cs typeface="Corbel"/>
            </a:endParaRPr>
          </a:p>
        </p:txBody>
      </p:sp>
    </p:spTree>
    <p:extLst>
      <p:ext uri="{BB962C8B-B14F-4D97-AF65-F5344CB8AC3E}">
        <p14:creationId xmlns:p14="http://schemas.microsoft.com/office/powerpoint/2010/main" val="419815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Effect transition="in" filter="fade">
                                      <p:cBhvr>
                                        <p:cTn id="11" dur="1000"/>
                                        <p:tgtEl>
                                          <p:spTgt spid="12">
                                            <p:txEl>
                                              <p:pRg st="1" end="1"/>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P spid="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February 2nd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6" name="Slide Number Placeholder 5"/>
          <p:cNvSpPr>
            <a:spLocks noGrp="1"/>
          </p:cNvSpPr>
          <p:nvPr>
            <p:ph type="sldNum" sz="quarter" idx="4294967295"/>
          </p:nvPr>
        </p:nvSpPr>
        <p:spPr>
          <a:xfrm>
            <a:off x="600443" y="6432206"/>
            <a:ext cx="1025158" cy="298773"/>
          </a:xfrm>
          <a:prstGeom prst="rect">
            <a:avLst/>
          </a:prstGeom>
        </p:spPr>
        <p:txBody>
          <a:bodyPr/>
          <a:lstStyle/>
          <a:p>
            <a:fld id="{17918391-D411-FE40-AAD7-861AE5233E0E}" type="slidenum">
              <a:rPr lang="en-US" smtClean="0"/>
              <a:t>30</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95464215"/>
              </p:ext>
            </p:extLst>
          </p:nvPr>
        </p:nvGraphicFramePr>
        <p:xfrm>
          <a:off x="486307" y="1940850"/>
          <a:ext cx="8229600" cy="1280160"/>
        </p:xfrm>
        <a:graphic>
          <a:graphicData uri="http://schemas.openxmlformats.org/drawingml/2006/table">
            <a:tbl>
              <a:tblPr bandRow="1">
                <a:tableStyleId>{5C22544A-7EE6-4342-B048-85BDC9FD1C3A}</a:tableStyleId>
              </a:tblPr>
              <a:tblGrid>
                <a:gridCol w="4484522"/>
                <a:gridCol w="3745078"/>
              </a:tblGrid>
              <a:tr h="370840">
                <a:tc>
                  <a:txBody>
                    <a:bodyPr/>
                    <a:lstStyle/>
                    <a:p>
                      <a:r>
                        <a:rPr lang="fr-CH" sz="1800" dirty="0" smtClean="0"/>
                        <a:t>Heating, ventilation and air conditioning</a:t>
                      </a:r>
                      <a:endParaRPr lang="en-US" dirty="0"/>
                    </a:p>
                  </a:txBody>
                  <a:tcPr/>
                </a:tc>
                <a:tc>
                  <a:txBody>
                    <a:bodyPr/>
                    <a:lstStyle/>
                    <a:p>
                      <a:r>
                        <a:rPr lang="fr-CH" sz="1800" dirty="0" smtClean="0"/>
                        <a:t>1’500 units</a:t>
                      </a:r>
                    </a:p>
                    <a:p>
                      <a:r>
                        <a:rPr lang="fr-CH" sz="1800" dirty="0" smtClean="0"/>
                        <a:t>from 2’000 to 120’000 m</a:t>
                      </a:r>
                      <a:r>
                        <a:rPr lang="fr-CH" sz="1800" baseline="30000" dirty="0" smtClean="0"/>
                        <a:t>3</a:t>
                      </a:r>
                      <a:r>
                        <a:rPr lang="fr-CH" sz="1800" dirty="0" smtClean="0"/>
                        <a:t>/h each</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b="0" i="0" u="none" strike="noStrike" kern="1200" cap="none" spc="0" normalizeH="0" baseline="0" noProof="0" dirty="0" smtClean="0">
                          <a:ln>
                            <a:noFill/>
                          </a:ln>
                          <a:solidFill>
                            <a:schemeClr val="tx1"/>
                          </a:solidFill>
                          <a:effectLst/>
                          <a:uLnTx/>
                          <a:uFillTx/>
                          <a:latin typeface="+mn-lt"/>
                          <a:ea typeface="+mn-ea"/>
                          <a:cs typeface="+mn-cs"/>
                        </a:rPr>
                        <a:t>Compressed air</a:t>
                      </a:r>
                      <a:endParaRPr lang="fr-CH" b="0" dirty="0" smtClean="0"/>
                    </a:p>
                  </a:txBody>
                  <a:tcPr/>
                </a:tc>
                <a:tc>
                  <a:txBody>
                    <a:bodyPr/>
                    <a:lstStyle/>
                    <a:p>
                      <a:r>
                        <a:rPr lang="en-US" dirty="0" smtClean="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200 km network</a:t>
                      </a:r>
                      <a:endParaRPr kumimoji="0" lang="en-GB" b="0" i="0" u="none" strike="noStrike" kern="1200" cap="none" spc="0" normalizeH="0" baseline="0" noProof="0" dirty="0" smtClean="0">
                        <a:ln>
                          <a:noFill/>
                        </a:ln>
                        <a:solidFill>
                          <a:schemeClr val="tx1"/>
                        </a:solidFill>
                        <a:effectLst/>
                        <a:uLnTx/>
                        <a:uFillTx/>
                        <a:latin typeface="+mn-lt"/>
                        <a:ea typeface="+mn-ea"/>
                        <a:cs typeface="+mn-cs"/>
                      </a:endParaRPr>
                    </a:p>
                  </a:txBody>
                  <a:tcPr/>
                </a:tc>
              </a:tr>
            </a:tbl>
          </a:graphicData>
        </a:graphic>
      </p:graphicFrame>
      <p:cxnSp>
        <p:nvCxnSpPr>
          <p:cNvPr id="8" name="Straight Connector 7"/>
          <p:cNvCxnSpPr/>
          <p:nvPr/>
        </p:nvCxnSpPr>
        <p:spPr>
          <a:xfrm flipV="1">
            <a:off x="3378764" y="2439853"/>
            <a:ext cx="1549732" cy="2100895"/>
          </a:xfrm>
          <a:prstGeom prst="line">
            <a:avLst/>
          </a:prstGeom>
          <a:ln w="2222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219027376"/>
              </p:ext>
            </p:extLst>
          </p:nvPr>
        </p:nvGraphicFramePr>
        <p:xfrm>
          <a:off x="517315" y="4495925"/>
          <a:ext cx="3324625" cy="111252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gridCol w="612588"/>
                <a:gridCol w="1426172"/>
              </a:tblGrid>
              <a:tr h="370840">
                <a:tc>
                  <a:txBody>
                    <a:bodyPr/>
                    <a:lstStyle/>
                    <a:p>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dirty="0" smtClean="0"/>
                        <a:t>km</a:t>
                      </a:r>
                      <a:endParaRPr lang="en-US" dirty="0"/>
                    </a:p>
                  </a:txBody>
                  <a:tcPr>
                    <a:lnL>
                      <a:noFill/>
                    </a:lnL>
                  </a:tcPr>
                </a:tc>
                <a:tc>
                  <a:txBody>
                    <a:bodyPr/>
                    <a:lstStyle/>
                    <a:p>
                      <a:pPr algn="ctr"/>
                      <a:r>
                        <a:rPr lang="fr-CH" i="1" dirty="0" smtClean="0"/>
                        <a:t>m</a:t>
                      </a:r>
                      <a:r>
                        <a:rPr lang="fr-CH" i="1" baseline="30000" dirty="0" smtClean="0"/>
                        <a:t>3</a:t>
                      </a:r>
                      <a:r>
                        <a:rPr lang="fr-CH" i="1" dirty="0" smtClean="0"/>
                        <a:t>/h</a:t>
                      </a:r>
                      <a:endParaRPr lang="en-US" dirty="0">
                        <a:effectLst>
                          <a:outerShdw blurRad="50800" dist="38100" dir="2700000">
                            <a:srgbClr val="000000">
                              <a:alpha val="43000"/>
                            </a:srgbClr>
                          </a:outerShdw>
                        </a:effectLst>
                      </a:endParaRPr>
                    </a:p>
                  </a:txBody>
                  <a:tcPr/>
                </a:tc>
              </a:tr>
              <a:tr h="370840">
                <a:tc>
                  <a:txBody>
                    <a:bodyPr/>
                    <a:lstStyle/>
                    <a:p>
                      <a:r>
                        <a:rPr lang="fr-CH" i="1" dirty="0" smtClean="0"/>
                        <a:t>Eurotunnel</a:t>
                      </a:r>
                      <a:endParaRPr lang="en-US" dirty="0"/>
                    </a:p>
                  </a:txBody>
                  <a:tcPr>
                    <a:lnT>
                      <a:noFill/>
                    </a:lnT>
                  </a:tcPr>
                </a:tc>
                <a:tc>
                  <a:txBody>
                    <a:bodyPr/>
                    <a:lstStyle/>
                    <a:p>
                      <a:pPr algn="ctr"/>
                      <a:r>
                        <a:rPr lang="en-US" dirty="0" smtClean="0"/>
                        <a:t>50</a:t>
                      </a:r>
                      <a:endParaRPr lang="en-US" dirty="0"/>
                    </a:p>
                  </a:txBody>
                  <a:tcPr/>
                </a:tc>
                <a:tc>
                  <a:txBody>
                    <a:bodyPr/>
                    <a:lstStyle/>
                    <a:p>
                      <a:r>
                        <a:rPr lang="fr-CH" i="1" dirty="0" smtClean="0"/>
                        <a:t>540’000</a:t>
                      </a:r>
                      <a:endParaRPr lang="en-US" dirty="0"/>
                    </a:p>
                  </a:txBody>
                  <a:tcPr/>
                </a:tc>
              </a:tr>
              <a:tr h="370840">
                <a:tc>
                  <a:txBody>
                    <a:bodyPr/>
                    <a:lstStyle/>
                    <a:p>
                      <a:r>
                        <a:rPr lang="en-US" dirty="0" smtClean="0"/>
                        <a:t>LHC</a:t>
                      </a:r>
                      <a:endParaRPr lang="en-US" dirty="0"/>
                    </a:p>
                  </a:txBody>
                  <a:tcPr/>
                </a:tc>
                <a:tc>
                  <a:txBody>
                    <a:bodyPr/>
                    <a:lstStyle/>
                    <a:p>
                      <a:pPr algn="ctr"/>
                      <a:r>
                        <a:rPr lang="en-US" dirty="0" smtClean="0"/>
                        <a:t>27</a:t>
                      </a:r>
                      <a:endParaRPr lang="en-US" dirty="0"/>
                    </a:p>
                  </a:txBody>
                  <a:tcPr/>
                </a:tc>
                <a:tc>
                  <a:txBody>
                    <a:bodyPr/>
                    <a:lstStyle/>
                    <a:p>
                      <a:r>
                        <a:rPr lang="fr-CH" i="1" dirty="0" smtClean="0"/>
                        <a:t>290’000</a:t>
                      </a:r>
                      <a:endParaRPr lang="en-US" dirty="0"/>
                    </a:p>
                  </a:txBody>
                  <a:tcPr/>
                </a:tc>
              </a:tr>
            </a:tbl>
          </a:graphicData>
        </a:graphic>
      </p:graphicFrame>
      <p:pic>
        <p:nvPicPr>
          <p:cNvPr id="10" name="Picture 2" descr="\\cern.ch\dfs\Users\m\mnonis\Documents\CV\Foto\LHC\DSCN4401.jpg"/>
          <p:cNvPicPr>
            <a:picLocks noChangeAspect="1" noChangeArrowheads="1"/>
          </p:cNvPicPr>
          <p:nvPr/>
        </p:nvPicPr>
        <p:blipFill>
          <a:blip r:embed="rId2" cstate="print"/>
          <a:srcRect/>
          <a:stretch>
            <a:fillRect/>
          </a:stretch>
        </p:blipFill>
        <p:spPr bwMode="auto">
          <a:xfrm>
            <a:off x="5770418" y="3394842"/>
            <a:ext cx="2903788" cy="2411084"/>
          </a:xfrm>
          <a:prstGeom prst="rect">
            <a:avLst/>
          </a:prstGeom>
          <a:noFill/>
        </p:spPr>
      </p:pic>
      <p:sp>
        <p:nvSpPr>
          <p:cNvPr id="3" name="Title 2"/>
          <p:cNvSpPr>
            <a:spLocks noGrp="1"/>
          </p:cNvSpPr>
          <p:nvPr>
            <p:ph type="title"/>
          </p:nvPr>
        </p:nvSpPr>
        <p:spPr/>
        <p:txBody>
          <a:bodyPr>
            <a:normAutofit/>
          </a:bodyPr>
          <a:lstStyle/>
          <a:p>
            <a:pPr algn="ctr"/>
            <a:r>
              <a:rPr lang="en-US" sz="3200" dirty="0" smtClean="0">
                <a:solidFill>
                  <a:srgbClr val="0070C0"/>
                </a:solidFill>
                <a:latin typeface="Cambria" panose="02040503050406030204" pitchFamily="18" charset="0"/>
              </a:rPr>
              <a:t>Ventilation</a:t>
            </a:r>
            <a:endParaRPr lang="en-US" sz="32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402978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3" name="Rectangle 2"/>
          <p:cNvSpPr/>
          <p:nvPr/>
        </p:nvSpPr>
        <p:spPr>
          <a:xfrm>
            <a:off x="541338" y="1107734"/>
            <a:ext cx="8175051" cy="1631216"/>
          </a:xfrm>
          <a:prstGeom prst="rect">
            <a:avLst/>
          </a:prstGeom>
        </p:spPr>
        <p:txBody>
          <a:bodyPr wrap="square">
            <a:spAutoFit/>
          </a:bodyPr>
          <a:lstStyle/>
          <a:p>
            <a:pPr algn="just"/>
            <a:r>
              <a:rPr lang="en-GB" sz="2000" dirty="0">
                <a:solidFill>
                  <a:schemeClr val="tx2"/>
                </a:solidFill>
              </a:rPr>
              <a:t>The EL group is responsible for the </a:t>
            </a:r>
            <a:r>
              <a:rPr lang="en-GB" sz="2000" b="1" dirty="0">
                <a:solidFill>
                  <a:schemeClr val="tx2"/>
                </a:solidFill>
              </a:rPr>
              <a:t>CERN electrical distribution network </a:t>
            </a:r>
            <a:r>
              <a:rPr lang="en-GB" sz="2000" dirty="0">
                <a:solidFill>
                  <a:schemeClr val="tx2"/>
                </a:solidFill>
              </a:rPr>
              <a:t>from </a:t>
            </a:r>
            <a:r>
              <a:rPr lang="en-GB" sz="2000" dirty="0" smtClean="0">
                <a:solidFill>
                  <a:schemeClr val="tx2"/>
                </a:solidFill>
              </a:rPr>
              <a:t>400 kV </a:t>
            </a:r>
            <a:r>
              <a:rPr lang="en-GB" sz="2000" dirty="0">
                <a:solidFill>
                  <a:schemeClr val="tx2"/>
                </a:solidFill>
              </a:rPr>
              <a:t>to </a:t>
            </a:r>
            <a:r>
              <a:rPr lang="en-GB" sz="2000" dirty="0" smtClean="0">
                <a:solidFill>
                  <a:schemeClr val="tx2"/>
                </a:solidFill>
              </a:rPr>
              <a:t>400/230 V</a:t>
            </a:r>
            <a:r>
              <a:rPr lang="en-GB" sz="2000" dirty="0">
                <a:solidFill>
                  <a:schemeClr val="tx2"/>
                </a:solidFill>
              </a:rPr>
              <a:t>. Its main missions are to operate, maintain, extend and renovate the network, analyse and make projections for CERN electrical energy consumption and manage relations with the energy suppliers.</a:t>
            </a:r>
          </a:p>
        </p:txBody>
      </p:sp>
      <p:sp>
        <p:nvSpPr>
          <p:cNvPr id="8" name="Title 1"/>
          <p:cNvSpPr txBox="1">
            <a:spLocks/>
          </p:cNvSpPr>
          <p:nvPr/>
        </p:nvSpPr>
        <p:spPr>
          <a:xfrm>
            <a:off x="4604422" y="4763"/>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EL : </a:t>
            </a:r>
            <a:r>
              <a:rPr lang="fr-CH" sz="3200" dirty="0">
                <a:solidFill>
                  <a:srgbClr val="0070C0"/>
                </a:solidFill>
                <a:latin typeface="Cambria" panose="02040503050406030204" pitchFamily="18" charset="0"/>
              </a:rPr>
              <a:t>The </a:t>
            </a:r>
            <a:r>
              <a:rPr lang="fr-CH" sz="3200" dirty="0" smtClean="0">
                <a:solidFill>
                  <a:srgbClr val="0070C0"/>
                </a:solidFill>
                <a:latin typeface="Cambria" panose="02040503050406030204" pitchFamily="18" charset="0"/>
              </a:rPr>
              <a:t>Electrical Engineering Group</a:t>
            </a:r>
            <a:endParaRPr lang="en-GB" sz="3200" dirty="0">
              <a:solidFill>
                <a:srgbClr val="0070C0"/>
              </a:solidFill>
              <a:latin typeface="Cambria" panose="02040503050406030204" pitchFamily="18" charset="0"/>
            </a:endParaRPr>
          </a:p>
        </p:txBody>
      </p:sp>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0806" y="2619759"/>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619759"/>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573985" y="5548171"/>
            <a:ext cx="19092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Nicolas Bellegarde</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7" name="Content Placeholder 3" descr="G:\Users\f\frduval\Public\photos pour EN\circuit breaker 400kV.JPG"/>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4586" y="3625734"/>
            <a:ext cx="2232248" cy="2664229"/>
          </a:xfrm>
          <a:prstGeom prst="rect">
            <a:avLst/>
          </a:prstGeom>
          <a:ln>
            <a:noFill/>
          </a:ln>
          <a:effectLst>
            <a:outerShdw blurRad="292100" dist="139700" dir="2700000" algn="tl" rotWithShape="0">
              <a:srgbClr val="333333">
                <a:alpha val="65000"/>
              </a:srgbClr>
            </a:outerShdw>
          </a:effectLst>
        </p:spPr>
      </p:pic>
      <p:sp>
        <p:nvSpPr>
          <p:cNvPr id="15" name="Slide Number Placeholder 3"/>
          <p:cNvSpPr>
            <a:spLocks noGrp="1"/>
          </p:cNvSpPr>
          <p:nvPr>
            <p:ph type="sldNum" sz="quarter" idx="12"/>
          </p:nvPr>
        </p:nvSpPr>
        <p:spPr>
          <a:xfrm>
            <a:off x="612648" y="6432206"/>
            <a:ext cx="1981200" cy="289903"/>
          </a:xfrm>
        </p:spPr>
        <p:txBody>
          <a:bodyPr/>
          <a:lstStyle/>
          <a:p>
            <a:fld id="{1FD6F5DA-2159-4504-BF2A-EEBC6B4FBA64}" type="slidenum">
              <a:rPr lang="en-GB" smtClean="0"/>
              <a:pPr/>
              <a:t>31</a:t>
            </a:fld>
            <a:endParaRPr lang="en-GB" dirty="0"/>
          </a:p>
        </p:txBody>
      </p:sp>
      <p:pic>
        <p:nvPicPr>
          <p:cNvPr id="4" name="Picture 3"/>
          <p:cNvPicPr>
            <a:picLocks noChangeAspect="1"/>
          </p:cNvPicPr>
          <p:nvPr/>
        </p:nvPicPr>
        <p:blipFill>
          <a:blip r:embed="rId6"/>
          <a:stretch>
            <a:fillRect/>
          </a:stretch>
        </p:blipFill>
        <p:spPr>
          <a:xfrm>
            <a:off x="334730" y="4646423"/>
            <a:ext cx="1239255" cy="1548079"/>
          </a:xfrm>
          <a:prstGeom prst="rect">
            <a:avLst/>
          </a:prstGeom>
        </p:spPr>
      </p:pic>
    </p:spTree>
    <p:extLst>
      <p:ext uri="{BB962C8B-B14F-4D97-AF65-F5344CB8AC3E}">
        <p14:creationId xmlns:p14="http://schemas.microsoft.com/office/powerpoint/2010/main" val="2084665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367" y="1416818"/>
            <a:ext cx="6237408" cy="4660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p:txBody>
          <a:bodyPr/>
          <a:lstStyle/>
          <a:p>
            <a:r>
              <a:rPr lang="en-US" smtClean="0"/>
              <a:t>February 2nd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7" name="Rounded Rectangle 6"/>
          <p:cNvSpPr/>
          <p:nvPr/>
        </p:nvSpPr>
        <p:spPr>
          <a:xfrm>
            <a:off x="4490999" y="141681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Normal source  EDF &gt; 300 MW</a:t>
            </a:r>
            <a:endParaRPr lang="en-US" sz="1200" dirty="0"/>
          </a:p>
        </p:txBody>
      </p:sp>
      <p:sp>
        <p:nvSpPr>
          <p:cNvPr id="8" name="Rounded Rectangle 7"/>
          <p:cNvSpPr/>
          <p:nvPr/>
        </p:nvSpPr>
        <p:spPr>
          <a:xfrm>
            <a:off x="4490999" y="575733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Emergency source SIG/ALPIQ ≤ 60 MW</a:t>
            </a:r>
            <a:endParaRPr lang="en-US" sz="1200" dirty="0"/>
          </a:p>
        </p:txBody>
      </p:sp>
      <p:sp>
        <p:nvSpPr>
          <p:cNvPr id="9" name="TextBox 8"/>
          <p:cNvSpPr txBox="1"/>
          <p:nvPr/>
        </p:nvSpPr>
        <p:spPr>
          <a:xfrm>
            <a:off x="5171723" y="3479885"/>
            <a:ext cx="374816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lvl="2" defTabSz="633413">
              <a:spcBef>
                <a:spcPct val="0"/>
              </a:spcBef>
              <a:buClr>
                <a:srgbClr val="0000FF"/>
              </a:buClr>
              <a:buSzPct val="65000"/>
              <a:tabLst>
                <a:tab pos="3771900" algn="l"/>
              </a:tabLst>
            </a:pPr>
            <a:r>
              <a:rPr lang="en-GB" sz="2000" dirty="0" smtClean="0"/>
              <a:t>Annual Consumption 1.26 </a:t>
            </a:r>
            <a:r>
              <a:rPr lang="en-GB" sz="2000" dirty="0" err="1" smtClean="0"/>
              <a:t>TWh</a:t>
            </a:r>
            <a:endParaRPr lang="en-GB" sz="2000" dirty="0" smtClean="0"/>
          </a:p>
          <a:p>
            <a:pPr marL="0" lvl="2" defTabSz="633413">
              <a:spcBef>
                <a:spcPct val="0"/>
              </a:spcBef>
              <a:buClr>
                <a:srgbClr val="0000FF"/>
              </a:buClr>
              <a:buSzPct val="65000"/>
              <a:tabLst>
                <a:tab pos="3771900" algn="l"/>
              </a:tabLst>
            </a:pPr>
            <a:r>
              <a:rPr lang="en-GB" sz="2000" dirty="0" smtClean="0">
                <a:latin typeface="Lucida Grande"/>
                <a:ea typeface="Lucida Grande"/>
                <a:cs typeface="Lucida Grande"/>
              </a:rPr>
              <a:t>⅙</a:t>
            </a:r>
            <a:r>
              <a:rPr lang="en-GB" sz="2000" dirty="0" smtClean="0"/>
              <a:t> of Geneva</a:t>
            </a:r>
          </a:p>
        </p:txBody>
      </p:sp>
      <p:sp>
        <p:nvSpPr>
          <p:cNvPr id="10" name="TextBox 9"/>
          <p:cNvSpPr txBox="1"/>
          <p:nvPr/>
        </p:nvSpPr>
        <p:spPr>
          <a:xfrm>
            <a:off x="5171723" y="4396192"/>
            <a:ext cx="3748159" cy="710203"/>
          </a:xfrm>
          <a:prstGeom prst="rect">
            <a:avLst/>
          </a:prstGeom>
        </p:spPr>
        <p:style>
          <a:lnRef idx="1">
            <a:schemeClr val="accent1"/>
          </a:lnRef>
          <a:fillRef idx="2">
            <a:schemeClr val="accent1"/>
          </a:fillRef>
          <a:effectRef idx="1">
            <a:schemeClr val="accent1"/>
          </a:effectRef>
          <a:fontRef idx="minor">
            <a:schemeClr val="dk1"/>
          </a:fontRef>
        </p:style>
        <p:txBody>
          <a:bodyPr wrap="none" rtlCol="0">
            <a:noAutofit/>
          </a:bodyPr>
          <a:lstStyle/>
          <a:p>
            <a:pPr>
              <a:tabLst>
                <a:tab pos="3771900" algn="l"/>
              </a:tabLst>
            </a:pPr>
            <a:r>
              <a:rPr lang="en-US" sz="2000" dirty="0" smtClean="0"/>
              <a:t>Instantaneous Power 180 MW</a:t>
            </a:r>
          </a:p>
          <a:p>
            <a:pPr>
              <a:tabLst>
                <a:tab pos="3771900" algn="l"/>
              </a:tabLst>
            </a:pPr>
            <a:r>
              <a:rPr lang="en-US" sz="2000" dirty="0" smtClean="0"/>
              <a:t>½ - ⅓ of Geneva</a:t>
            </a:r>
            <a:endParaRPr lang="en-US" sz="2000" dirty="0"/>
          </a:p>
        </p:txBody>
      </p:sp>
      <p:sp>
        <p:nvSpPr>
          <p:cNvPr id="3" name="Title 2"/>
          <p:cNvSpPr>
            <a:spLocks noGrp="1"/>
          </p:cNvSpPr>
          <p:nvPr>
            <p:ph type="title"/>
          </p:nvPr>
        </p:nvSpPr>
        <p:spPr>
          <a:xfrm>
            <a:off x="4632960" y="214058"/>
            <a:ext cx="4111967" cy="1025526"/>
          </a:xfrm>
        </p:spPr>
        <p:txBody>
          <a:bodyPr>
            <a:noAutofit/>
          </a:bodyPr>
          <a:lstStyle/>
          <a:p>
            <a:pPr algn="ctr"/>
            <a:r>
              <a:rPr lang="en-US" sz="3200" dirty="0" smtClean="0">
                <a:solidFill>
                  <a:srgbClr val="0070C0"/>
                </a:solidFill>
                <a:latin typeface="Cambria" panose="02040503050406030204" pitchFamily="18" charset="0"/>
              </a:rPr>
              <a:t>Electricity Distribution</a:t>
            </a:r>
            <a:endParaRPr lang="en-US" sz="3200" dirty="0">
              <a:solidFill>
                <a:srgbClr val="0070C0"/>
              </a:solidFill>
              <a:latin typeface="Cambria" panose="02040503050406030204" pitchFamily="18" charset="0"/>
            </a:endParaRPr>
          </a:p>
        </p:txBody>
      </p:sp>
      <p:sp>
        <p:nvSpPr>
          <p:cNvPr id="12" name="Slide Number Placeholder 3"/>
          <p:cNvSpPr>
            <a:spLocks noGrp="1"/>
          </p:cNvSpPr>
          <p:nvPr>
            <p:ph type="sldNum" sz="quarter" idx="12"/>
          </p:nvPr>
        </p:nvSpPr>
        <p:spPr>
          <a:xfrm>
            <a:off x="612648" y="6432206"/>
            <a:ext cx="1981200" cy="289903"/>
          </a:xfrm>
        </p:spPr>
        <p:txBody>
          <a:bodyPr/>
          <a:lstStyle/>
          <a:p>
            <a:fld id="{1FD6F5DA-2159-4504-BF2A-EEBC6B4FBA64}" type="slidenum">
              <a:rPr lang="en-GB" smtClean="0"/>
              <a:pPr/>
              <a:t>32</a:t>
            </a:fld>
            <a:endParaRPr lang="en-GB" dirty="0"/>
          </a:p>
        </p:txBody>
      </p:sp>
    </p:spTree>
    <p:extLst>
      <p:ext uri="{BB962C8B-B14F-4D97-AF65-F5344CB8AC3E}">
        <p14:creationId xmlns:p14="http://schemas.microsoft.com/office/powerpoint/2010/main" val="359832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33</a:t>
            </a:fld>
            <a:endParaRPr lang="en-GB" dirty="0"/>
          </a:p>
        </p:txBody>
      </p:sp>
      <p:sp>
        <p:nvSpPr>
          <p:cNvPr id="8" name="Title 1"/>
          <p:cNvSpPr txBox="1">
            <a:spLocks/>
          </p:cNvSpPr>
          <p:nvPr/>
        </p:nvSpPr>
        <p:spPr>
          <a:xfrm>
            <a:off x="4577881" y="80730"/>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EL : </a:t>
            </a:r>
            <a:r>
              <a:rPr lang="fr-CH" sz="3200" dirty="0">
                <a:solidFill>
                  <a:srgbClr val="0070C0"/>
                </a:solidFill>
                <a:latin typeface="Cambria" panose="02040503050406030204" pitchFamily="18" charset="0"/>
              </a:rPr>
              <a:t>The </a:t>
            </a:r>
            <a:r>
              <a:rPr lang="fr-CH" sz="3200" dirty="0" smtClean="0">
                <a:solidFill>
                  <a:srgbClr val="0070C0"/>
                </a:solidFill>
                <a:latin typeface="Cambria" panose="02040503050406030204" pitchFamily="18" charset="0"/>
              </a:rPr>
              <a:t>Electrical Engineering Group</a:t>
            </a:r>
            <a:endParaRPr lang="en-GB" sz="3200" dirty="0">
              <a:solidFill>
                <a:srgbClr val="0070C0"/>
              </a:solidFill>
              <a:latin typeface="Cambria" panose="02040503050406030204" pitchFamily="18" charset="0"/>
            </a:endParaRPr>
          </a:p>
        </p:txBody>
      </p:sp>
      <p:sp>
        <p:nvSpPr>
          <p:cNvPr id="9" name="Rectangle 8"/>
          <p:cNvSpPr/>
          <p:nvPr/>
        </p:nvSpPr>
        <p:spPr>
          <a:xfrm>
            <a:off x="541338" y="1107734"/>
            <a:ext cx="8175051" cy="2246769"/>
          </a:xfrm>
          <a:prstGeom prst="rect">
            <a:avLst/>
          </a:prstGeom>
        </p:spPr>
        <p:txBody>
          <a:bodyPr wrap="square">
            <a:spAutoFit/>
          </a:bodyPr>
          <a:lstStyle/>
          <a:p>
            <a:pPr algn="just"/>
            <a:r>
              <a:rPr lang="en-GB" sz="2000" dirty="0">
                <a:solidFill>
                  <a:schemeClr val="tx2"/>
                </a:solidFill>
              </a:rPr>
              <a:t>The EL group is </a:t>
            </a:r>
            <a:r>
              <a:rPr lang="en-GB" sz="2000" dirty="0" smtClean="0">
                <a:solidFill>
                  <a:schemeClr val="tx2"/>
                </a:solidFill>
              </a:rPr>
              <a:t>also responsible </a:t>
            </a:r>
            <a:r>
              <a:rPr lang="en-GB" sz="2000" dirty="0">
                <a:solidFill>
                  <a:schemeClr val="tx2"/>
                </a:solidFill>
              </a:rPr>
              <a:t>for the </a:t>
            </a:r>
            <a:r>
              <a:rPr lang="en-GB" sz="2000" b="1" dirty="0" smtClean="0">
                <a:solidFill>
                  <a:schemeClr val="tx2"/>
                </a:solidFill>
              </a:rPr>
              <a:t>cabling activities.</a:t>
            </a:r>
            <a:r>
              <a:rPr lang="en-GB" sz="2000" dirty="0" smtClean="0">
                <a:solidFill>
                  <a:schemeClr val="tx2"/>
                </a:solidFill>
              </a:rPr>
              <a:t> </a:t>
            </a:r>
            <a:r>
              <a:rPr lang="en-GB" sz="2000" dirty="0">
                <a:solidFill>
                  <a:schemeClr val="tx2"/>
                </a:solidFill>
              </a:rPr>
              <a:t>Its main missions are to </a:t>
            </a:r>
            <a:r>
              <a:rPr lang="en-GB" sz="2000" dirty="0" smtClean="0">
                <a:solidFill>
                  <a:schemeClr val="tx2"/>
                </a:solidFill>
              </a:rPr>
              <a:t>install control cables, Water cooled cables and fibre optics for users. This activities include the management of infrastructures (cable trays, ducts, patch panels,...) and the necessary removal of old and unused installations.</a:t>
            </a:r>
          </a:p>
          <a:p>
            <a:pPr algn="just"/>
            <a:r>
              <a:rPr lang="fr-CH" sz="2000" dirty="0" smtClean="0">
                <a:solidFill>
                  <a:schemeClr val="tx2"/>
                </a:solidFill>
              </a:rPr>
              <a:t>EL </a:t>
            </a:r>
            <a:r>
              <a:rPr lang="fr-CH" sz="2000" dirty="0" err="1" smtClean="0">
                <a:solidFill>
                  <a:schemeClr val="tx2"/>
                </a:solidFill>
              </a:rPr>
              <a:t>is</a:t>
            </a:r>
            <a:r>
              <a:rPr lang="fr-CH" sz="2000" dirty="0" smtClean="0">
                <a:solidFill>
                  <a:schemeClr val="tx2"/>
                </a:solidFill>
              </a:rPr>
              <a:t> </a:t>
            </a:r>
            <a:r>
              <a:rPr lang="fr-CH" sz="2000" dirty="0" err="1" smtClean="0">
                <a:solidFill>
                  <a:schemeClr val="tx2"/>
                </a:solidFill>
              </a:rPr>
              <a:t>also</a:t>
            </a:r>
            <a:r>
              <a:rPr lang="fr-CH" sz="2000" dirty="0" smtClean="0">
                <a:solidFill>
                  <a:schemeClr val="tx2"/>
                </a:solidFill>
              </a:rPr>
              <a:t> in charge of the control of </a:t>
            </a:r>
            <a:r>
              <a:rPr lang="fr-CH" sz="2000" dirty="0" err="1" smtClean="0">
                <a:solidFill>
                  <a:schemeClr val="tx2"/>
                </a:solidFill>
              </a:rPr>
              <a:t>it’s</a:t>
            </a:r>
            <a:r>
              <a:rPr lang="fr-CH" sz="2000" dirty="0" smtClean="0">
                <a:solidFill>
                  <a:schemeClr val="tx2"/>
                </a:solidFill>
              </a:rPr>
              <a:t> distribution network </a:t>
            </a:r>
            <a:r>
              <a:rPr lang="fr-CH" sz="2000" dirty="0" err="1" smtClean="0">
                <a:solidFill>
                  <a:schemeClr val="tx2"/>
                </a:solidFill>
              </a:rPr>
              <a:t>including</a:t>
            </a:r>
            <a:r>
              <a:rPr lang="fr-CH" sz="2000" dirty="0" smtClean="0">
                <a:solidFill>
                  <a:schemeClr val="tx2"/>
                </a:solidFill>
              </a:rPr>
              <a:t> a SCADA system and automation of </a:t>
            </a:r>
            <a:r>
              <a:rPr lang="fr-CH" sz="2000" dirty="0" err="1" smtClean="0">
                <a:solidFill>
                  <a:schemeClr val="tx2"/>
                </a:solidFill>
              </a:rPr>
              <a:t>process</a:t>
            </a:r>
            <a:r>
              <a:rPr lang="fr-CH" sz="2000" dirty="0" smtClean="0">
                <a:solidFill>
                  <a:schemeClr val="tx2"/>
                </a:solidFill>
              </a:rPr>
              <a:t>.</a:t>
            </a:r>
            <a:endParaRPr lang="en-GB" sz="2000" dirty="0">
              <a:solidFill>
                <a:schemeClr val="tx2"/>
              </a:solidFill>
            </a:endParaRPr>
          </a:p>
        </p:txBody>
      </p:sp>
      <p:pic>
        <p:nvPicPr>
          <p:cNvPr id="10" name="Picture 3" descr="\\cern.ch\dfs\Users\f\frduval\Documents\photos en day 2012\L4ReferenceLine21.jpg"/>
          <p:cNvPicPr>
            <a:picLocks noChangeAspect="1" noChangeArrowheads="1"/>
          </p:cNvPicPr>
          <p:nvPr/>
        </p:nvPicPr>
        <p:blipFill rotWithShape="1">
          <a:blip r:embed="rId2">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descr="liaisons surfaces et LHC 11 2007 visio red 01.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772548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34</a:t>
            </a:fld>
            <a:endParaRPr lang="en-GB"/>
          </a:p>
        </p:txBody>
      </p:sp>
      <p:sp>
        <p:nvSpPr>
          <p:cNvPr id="3" name="Rectangle 2"/>
          <p:cNvSpPr/>
          <p:nvPr/>
        </p:nvSpPr>
        <p:spPr>
          <a:xfrm>
            <a:off x="487363" y="1334264"/>
            <a:ext cx="8202485" cy="1015663"/>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ARP </a:t>
            </a:r>
            <a:r>
              <a:rPr lang="en-GB" sz="2000" dirty="0">
                <a:solidFill>
                  <a:schemeClr val="tx2"/>
                </a:solidFill>
              </a:rPr>
              <a:t>group is in charge of the </a:t>
            </a:r>
            <a:r>
              <a:rPr lang="en-GB" sz="2000" b="1" dirty="0">
                <a:solidFill>
                  <a:schemeClr val="tx2"/>
                </a:solidFill>
              </a:rPr>
              <a:t>management of department resources </a:t>
            </a:r>
            <a:r>
              <a:rPr lang="en-GB" sz="2000" dirty="0">
                <a:solidFill>
                  <a:schemeClr val="tx2"/>
                </a:solidFill>
              </a:rPr>
              <a:t>in terms of personnel, material, industrial support, as well as </a:t>
            </a:r>
            <a:r>
              <a:rPr lang="en-GB" sz="2000" b="1" dirty="0">
                <a:solidFill>
                  <a:schemeClr val="tx2"/>
                </a:solidFill>
              </a:rPr>
              <a:t>group secretariats</a:t>
            </a:r>
            <a:r>
              <a:rPr lang="en-GB" sz="2000" dirty="0">
                <a:solidFill>
                  <a:schemeClr val="tx2"/>
                </a:solidFill>
              </a:rPr>
              <a:t>.</a:t>
            </a:r>
          </a:p>
        </p:txBody>
      </p:sp>
      <p:sp>
        <p:nvSpPr>
          <p:cNvPr id="8" name="Title 1"/>
          <p:cNvSpPr txBox="1">
            <a:spLocks/>
          </p:cNvSpPr>
          <p:nvPr/>
        </p:nvSpPr>
        <p:spPr>
          <a:xfrm>
            <a:off x="4211052" y="93125"/>
            <a:ext cx="4753486" cy="1137470"/>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ARP : Administration, </a:t>
            </a:r>
            <a:r>
              <a:rPr lang="fr-CH" sz="3200" dirty="0" err="1" smtClean="0">
                <a:solidFill>
                  <a:srgbClr val="0070C0"/>
                </a:solidFill>
                <a:latin typeface="Cambria" panose="02040503050406030204" pitchFamily="18" charset="0"/>
              </a:rPr>
              <a:t>Resources</a:t>
            </a:r>
            <a:r>
              <a:rPr lang="fr-CH" sz="3200" dirty="0" smtClean="0">
                <a:solidFill>
                  <a:srgbClr val="0070C0"/>
                </a:solidFill>
                <a:latin typeface="Cambria" panose="02040503050406030204" pitchFamily="18" charset="0"/>
              </a:rPr>
              <a:t> and Performance group</a:t>
            </a:r>
            <a:endParaRPr lang="en-GB" sz="3200" dirty="0">
              <a:solidFill>
                <a:srgbClr val="0070C0"/>
              </a:solidFill>
              <a:latin typeface="Cambria" panose="02040503050406030204" pitchFamily="18" charset="0"/>
            </a:endParaRPr>
          </a:p>
        </p:txBody>
      </p:sp>
      <p:pic>
        <p:nvPicPr>
          <p:cNvPr id="4099" name="Picture 3" descr="\\cern.ch\dfs\Users\e\epiemont\Desktop\New folder (6)\budget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4646" y="2536369"/>
            <a:ext cx="3544612" cy="23567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cern.ch\dfs\Users\e\epiemont\Desktop\New folder (6)\bus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1157" y="3341489"/>
            <a:ext cx="2792809" cy="27928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573985" y="5548171"/>
            <a:ext cx="280378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Roberto Losito (ad-interim)</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5"/>
          <a:stretch>
            <a:fillRect/>
          </a:stretch>
        </p:blipFill>
        <p:spPr>
          <a:xfrm>
            <a:off x="487363" y="4695517"/>
            <a:ext cx="1079086" cy="1438781"/>
          </a:xfrm>
          <a:prstGeom prst="rect">
            <a:avLst/>
          </a:prstGeom>
        </p:spPr>
      </p:pic>
    </p:spTree>
    <p:extLst>
      <p:ext uri="{BB962C8B-B14F-4D97-AF65-F5344CB8AC3E}">
        <p14:creationId xmlns:p14="http://schemas.microsoft.com/office/powerpoint/2010/main" val="42178858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35</a:t>
            </a:fld>
            <a:endParaRPr lang="en-GB"/>
          </a:p>
        </p:txBody>
      </p:sp>
      <p:sp>
        <p:nvSpPr>
          <p:cNvPr id="3" name="Rectangle 2"/>
          <p:cNvSpPr/>
          <p:nvPr/>
        </p:nvSpPr>
        <p:spPr>
          <a:xfrm>
            <a:off x="401336" y="1376908"/>
            <a:ext cx="8341326" cy="1692771"/>
          </a:xfrm>
          <a:prstGeom prst="rect">
            <a:avLst/>
          </a:prstGeom>
        </p:spPr>
        <p:txBody>
          <a:bodyPr wrap="square">
            <a:spAutoFit/>
          </a:bodyPr>
          <a:lstStyle/>
          <a:p>
            <a:pPr algn="just"/>
            <a:r>
              <a:rPr lang="en-GB" sz="2000" dirty="0">
                <a:solidFill>
                  <a:schemeClr val="tx2"/>
                </a:solidFill>
                <a:effectLst>
                  <a:outerShdw blurRad="50800" dist="38100" dir="2700000" algn="tl" rotWithShape="0">
                    <a:srgbClr val="000000">
                      <a:alpha val="43000"/>
                    </a:srgbClr>
                  </a:outerShdw>
                </a:effectLst>
              </a:rPr>
              <a:t>The mandate </a:t>
            </a:r>
            <a:r>
              <a:rPr lang="en-GB" sz="2000" dirty="0" smtClean="0">
                <a:solidFill>
                  <a:schemeClr val="tx2"/>
                </a:solidFill>
                <a:effectLst>
                  <a:outerShdw blurRad="50800" dist="38100" dir="2700000" algn="tl" rotWithShape="0">
                    <a:srgbClr val="000000">
                      <a:alpha val="43000"/>
                    </a:srgbClr>
                  </a:outerShdw>
                </a:effectLst>
              </a:rPr>
              <a:t>: </a:t>
            </a:r>
            <a:r>
              <a:rPr lang="en-GB" sz="2000" dirty="0" smtClean="0">
                <a:solidFill>
                  <a:schemeClr val="tx2"/>
                </a:solidFill>
              </a:rPr>
              <a:t>provide</a:t>
            </a:r>
            <a:r>
              <a:rPr lang="en-GB" sz="2000" b="1" dirty="0" smtClean="0">
                <a:solidFill>
                  <a:schemeClr val="tx2"/>
                </a:solidFill>
              </a:rPr>
              <a:t> </a:t>
            </a:r>
            <a:r>
              <a:rPr lang="en-GB" sz="2000" b="1" dirty="0">
                <a:solidFill>
                  <a:schemeClr val="tx2"/>
                </a:solidFill>
              </a:rPr>
              <a:t>transport and handling services</a:t>
            </a:r>
            <a:r>
              <a:rPr lang="en-GB" sz="2000" dirty="0">
                <a:solidFill>
                  <a:schemeClr val="tx2"/>
                </a:solidFill>
              </a:rPr>
              <a:t> for the technical infrastructure of CERN, accelerators and experiments. This includes the design, the tendering/procurement, the installation, the commissioning, the operation, the maintenance and decommissioning of </a:t>
            </a:r>
            <a:r>
              <a:rPr lang="en-GB" sz="2000" b="1" dirty="0">
                <a:solidFill>
                  <a:schemeClr val="tx2"/>
                </a:solidFill>
              </a:rPr>
              <a:t>standard industrial and custom built transport and handling equipment</a:t>
            </a:r>
            <a:r>
              <a:rPr lang="en-GB" sz="2000" dirty="0">
                <a:solidFill>
                  <a:schemeClr val="tx2"/>
                </a:solidFill>
              </a:rPr>
              <a:t>.</a:t>
            </a:r>
          </a:p>
        </p:txBody>
      </p:sp>
      <p:sp>
        <p:nvSpPr>
          <p:cNvPr id="8" name="Title 1"/>
          <p:cNvSpPr txBox="1">
            <a:spLocks/>
          </p:cNvSpPr>
          <p:nvPr/>
        </p:nvSpPr>
        <p:spPr>
          <a:xfrm>
            <a:off x="4571999" y="258763"/>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HE : The Transport and Handling Group</a:t>
            </a:r>
            <a:endParaRPr lang="en-GB" sz="3200" dirty="0">
              <a:solidFill>
                <a:srgbClr val="0070C0"/>
              </a:solidFill>
              <a:latin typeface="Cambria" panose="02040503050406030204" pitchFamily="18" charset="0"/>
            </a:endParaRPr>
          </a:p>
        </p:txBody>
      </p:sp>
      <p:pic>
        <p:nvPicPr>
          <p:cNvPr id="2050" name="Picture 2" descr="\\cern.ch\dfs\Users\e\epiemont\Desktop\New folder (6)\atlas-2007-0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2436" y="3996031"/>
            <a:ext cx="3023000" cy="21809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1" name="Picture 3" descr="\\cern.ch\dfs\Users\e\epiemont\Desktop\New folder (6)\transp-2006-0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6557" y="3197301"/>
            <a:ext cx="3012132" cy="21760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Ingo </a:t>
            </a:r>
            <a:r>
              <a:rPr lang="en-US" dirty="0" err="1" smtClean="0">
                <a:solidFill>
                  <a:schemeClr val="accent1">
                    <a:lumMod val="50000"/>
                  </a:schemeClr>
                </a:solidFill>
                <a:effectLst>
                  <a:outerShdw blurRad="50800" dist="38100" dir="2700000" algn="tl" rotWithShape="0">
                    <a:srgbClr val="000000">
                      <a:alpha val="43000"/>
                    </a:srgbClr>
                  </a:outerShdw>
                </a:effectLst>
              </a:rPr>
              <a:t>Ruehl</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985" y="4740563"/>
            <a:ext cx="1080000" cy="143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73981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descr="DSCN5770"/>
          <p:cNvPicPr>
            <a:picLocks noChangeAspect="1" noChangeArrowheads="1"/>
          </p:cNvPicPr>
          <p:nvPr/>
        </p:nvPicPr>
        <p:blipFill>
          <a:blip r:embed="rId3" cstate="print"/>
          <a:srcRect/>
          <a:stretch>
            <a:fillRect/>
          </a:stretch>
        </p:blipFill>
        <p:spPr bwMode="auto">
          <a:xfrm>
            <a:off x="2711031" y="1021317"/>
            <a:ext cx="3930650" cy="5241925"/>
          </a:xfrm>
          <a:prstGeom prst="rect">
            <a:avLst/>
          </a:prstGeom>
          <a:noFill/>
          <a:ln w="9525">
            <a:noFill/>
            <a:miter lim="800000"/>
            <a:headEnd/>
            <a:tailEnd/>
          </a:ln>
        </p:spPr>
      </p:pic>
      <p:pic>
        <p:nvPicPr>
          <p:cNvPr id="19" name="Picture 5" descr="MAFI"/>
          <p:cNvPicPr>
            <a:picLocks noChangeAspect="1" noChangeArrowheads="1"/>
          </p:cNvPicPr>
          <p:nvPr/>
        </p:nvPicPr>
        <p:blipFill rotWithShape="1">
          <a:blip r:embed="rId4" cstate="print"/>
          <a:srcRect b="3891"/>
          <a:stretch/>
        </p:blipFill>
        <p:spPr bwMode="auto">
          <a:xfrm>
            <a:off x="6568656" y="4302681"/>
            <a:ext cx="1531938" cy="1960562"/>
          </a:xfrm>
          <a:prstGeom prst="rect">
            <a:avLst/>
          </a:prstGeom>
          <a:noFill/>
          <a:ln w="9525">
            <a:solidFill>
              <a:schemeClr val="tx1"/>
            </a:solidFill>
            <a:miter lim="800000"/>
            <a:headEnd/>
            <a:tailEnd/>
          </a:ln>
        </p:spPr>
      </p:pic>
      <p:pic>
        <p:nvPicPr>
          <p:cNvPr id="20" name="Picture 6" descr="ATLAS_bobine"/>
          <p:cNvPicPr>
            <a:picLocks noChangeAspect="1" noChangeArrowheads="1"/>
          </p:cNvPicPr>
          <p:nvPr/>
        </p:nvPicPr>
        <p:blipFill>
          <a:blip r:embed="rId5" cstate="print"/>
          <a:srcRect/>
          <a:stretch>
            <a:fillRect/>
          </a:stretch>
        </p:blipFill>
        <p:spPr bwMode="auto">
          <a:xfrm>
            <a:off x="834606" y="2797730"/>
            <a:ext cx="2508250" cy="1635125"/>
          </a:xfrm>
          <a:prstGeom prst="rect">
            <a:avLst/>
          </a:prstGeom>
          <a:noFill/>
          <a:ln w="9525">
            <a:solidFill>
              <a:schemeClr val="tx1"/>
            </a:solidFill>
            <a:miter lim="800000"/>
            <a:headEnd/>
            <a:tailEnd/>
          </a:ln>
        </p:spPr>
      </p:pic>
      <p:pic>
        <p:nvPicPr>
          <p:cNvPr id="21" name="Picture 7" descr="ALICE_work_platform"/>
          <p:cNvPicPr>
            <a:picLocks noChangeAspect="1" noChangeArrowheads="1"/>
          </p:cNvPicPr>
          <p:nvPr/>
        </p:nvPicPr>
        <p:blipFill>
          <a:blip r:embed="rId6" cstate="print"/>
          <a:srcRect/>
          <a:stretch>
            <a:fillRect/>
          </a:stretch>
        </p:blipFill>
        <p:spPr bwMode="auto">
          <a:xfrm>
            <a:off x="834605" y="4633714"/>
            <a:ext cx="2498393" cy="1629529"/>
          </a:xfrm>
          <a:prstGeom prst="rect">
            <a:avLst/>
          </a:prstGeom>
          <a:noFill/>
          <a:ln w="9525">
            <a:solidFill>
              <a:schemeClr val="tx1"/>
            </a:solidFill>
            <a:miter lim="800000"/>
            <a:headEnd/>
            <a:tailEnd/>
          </a:ln>
        </p:spPr>
      </p:pic>
      <p:pic>
        <p:nvPicPr>
          <p:cNvPr id="22" name="Picture 8" descr="ATLAS_End_cab"/>
          <p:cNvPicPr>
            <a:picLocks noChangeAspect="1" noChangeArrowheads="1"/>
          </p:cNvPicPr>
          <p:nvPr/>
        </p:nvPicPr>
        <p:blipFill>
          <a:blip r:embed="rId7" cstate="print"/>
          <a:srcRect/>
          <a:stretch>
            <a:fillRect/>
          </a:stretch>
        </p:blipFill>
        <p:spPr bwMode="auto">
          <a:xfrm>
            <a:off x="810794" y="1021317"/>
            <a:ext cx="2376002" cy="1580573"/>
          </a:xfrm>
          <a:prstGeom prst="rect">
            <a:avLst/>
          </a:prstGeom>
          <a:noFill/>
          <a:ln w="9525">
            <a:solidFill>
              <a:schemeClr val="tx1"/>
            </a:solidFill>
            <a:miter lim="800000"/>
            <a:headEnd/>
            <a:tailEnd/>
          </a:ln>
        </p:spPr>
      </p:pic>
      <p:pic>
        <p:nvPicPr>
          <p:cNvPr id="23" name="Picture 9" descr="Fenwick"/>
          <p:cNvPicPr>
            <a:picLocks noChangeAspect="1" noChangeArrowheads="1"/>
          </p:cNvPicPr>
          <p:nvPr/>
        </p:nvPicPr>
        <p:blipFill>
          <a:blip r:embed="rId8" cstate="print"/>
          <a:srcRect/>
          <a:stretch>
            <a:fillRect/>
          </a:stretch>
        </p:blipFill>
        <p:spPr bwMode="auto">
          <a:xfrm>
            <a:off x="6021342" y="1019795"/>
            <a:ext cx="2057400" cy="1543050"/>
          </a:xfrm>
          <a:prstGeom prst="rect">
            <a:avLst/>
          </a:prstGeom>
          <a:noFill/>
          <a:ln w="9525">
            <a:solidFill>
              <a:schemeClr val="tx1"/>
            </a:solidFill>
            <a:miter lim="800000"/>
            <a:headEnd/>
            <a:tailEnd/>
          </a:ln>
        </p:spPr>
      </p:pic>
      <p:pic>
        <p:nvPicPr>
          <p:cNvPr id="24" name="Picture 10" descr="RTL Pefra"/>
          <p:cNvPicPr>
            <a:picLocks noChangeAspect="1" noChangeArrowheads="1"/>
          </p:cNvPicPr>
          <p:nvPr/>
        </p:nvPicPr>
        <p:blipFill>
          <a:blip r:embed="rId9" cstate="print"/>
          <a:srcRect/>
          <a:stretch>
            <a:fillRect/>
          </a:stretch>
        </p:blipFill>
        <p:spPr bwMode="auto">
          <a:xfrm>
            <a:off x="6021342" y="2672822"/>
            <a:ext cx="2057400" cy="1543050"/>
          </a:xfrm>
          <a:prstGeom prst="rect">
            <a:avLst/>
          </a:prstGeom>
          <a:noFill/>
          <a:ln w="9525">
            <a:solidFill>
              <a:schemeClr val="tx1"/>
            </a:solidFill>
            <a:miter lim="800000"/>
            <a:headEnd/>
            <a:tailEnd/>
          </a:ln>
        </p:spPr>
      </p:pic>
      <p:sp>
        <p:nvSpPr>
          <p:cNvPr id="25" name="Text Box 12"/>
          <p:cNvSpPr txBox="1">
            <a:spLocks noChangeArrowheads="1"/>
          </p:cNvSpPr>
          <p:nvPr/>
        </p:nvSpPr>
        <p:spPr bwMode="auto">
          <a:xfrm>
            <a:off x="810794" y="2229404"/>
            <a:ext cx="2264917"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350 Cranes / 800 Hoists</a:t>
            </a:r>
          </a:p>
        </p:txBody>
      </p:sp>
      <p:sp>
        <p:nvSpPr>
          <p:cNvPr id="26" name="Text Box 13"/>
          <p:cNvSpPr txBox="1">
            <a:spLocks noChangeArrowheads="1"/>
          </p:cNvSpPr>
          <p:nvPr/>
        </p:nvSpPr>
        <p:spPr bwMode="auto">
          <a:xfrm>
            <a:off x="1104481" y="4123292"/>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2000 Lifting Beams</a:t>
            </a:r>
          </a:p>
        </p:txBody>
      </p:sp>
      <p:sp>
        <p:nvSpPr>
          <p:cNvPr id="27" name="Text Box 14"/>
          <p:cNvSpPr txBox="1">
            <a:spLocks noChangeArrowheads="1"/>
          </p:cNvSpPr>
          <p:nvPr/>
        </p:nvSpPr>
        <p:spPr bwMode="auto">
          <a:xfrm>
            <a:off x="1002881" y="4769405"/>
            <a:ext cx="2078391"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80 Working Platforms</a:t>
            </a:r>
          </a:p>
        </p:txBody>
      </p:sp>
      <p:sp>
        <p:nvSpPr>
          <p:cNvPr id="28" name="Text Box 15"/>
          <p:cNvSpPr txBox="1">
            <a:spLocks noChangeArrowheads="1"/>
          </p:cNvSpPr>
          <p:nvPr/>
        </p:nvSpPr>
        <p:spPr bwMode="auto">
          <a:xfrm>
            <a:off x="5974931" y="2229405"/>
            <a:ext cx="2051589"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400 Lifting Equipment</a:t>
            </a:r>
          </a:p>
        </p:txBody>
      </p:sp>
      <p:sp>
        <p:nvSpPr>
          <p:cNvPr id="29" name="Text Box 16"/>
          <p:cNvSpPr txBox="1">
            <a:spLocks noChangeAspect="1" noChangeArrowheads="1"/>
          </p:cNvSpPr>
          <p:nvPr/>
        </p:nvSpPr>
        <p:spPr bwMode="auto">
          <a:xfrm>
            <a:off x="6430544" y="3952924"/>
            <a:ext cx="1238996" cy="340735"/>
          </a:xfrm>
          <a:prstGeom prst="rect">
            <a:avLst/>
          </a:prstGeom>
          <a:noFill/>
          <a:ln w="9525">
            <a:noFill/>
            <a:miter lim="800000"/>
            <a:headEnd type="none" w="sm" len="sm"/>
            <a:tailEnd type="none" w="sm" len="sm"/>
          </a:ln>
        </p:spPr>
        <p:txBody>
          <a:bodyPr wrap="none" lIns="93600" tIns="46800" rIns="93600" bIns="46800">
            <a:spAutoFit/>
          </a:bodyPr>
          <a:lstStyle/>
          <a:p>
            <a:pPr eaLnBrk="0" hangingPunct="0"/>
            <a:r>
              <a:rPr lang="en-GB" sz="1600" b="1" dirty="0">
                <a:solidFill>
                  <a:schemeClr val="bg1"/>
                </a:solidFill>
                <a:latin typeface="Calibri" pitchFamily="34" charset="0"/>
                <a:cs typeface="Calibri" pitchFamily="34" charset="0"/>
              </a:rPr>
              <a:t>100 Tractors</a:t>
            </a:r>
          </a:p>
        </p:txBody>
      </p:sp>
      <p:sp>
        <p:nvSpPr>
          <p:cNvPr id="30" name="Text Box 17"/>
          <p:cNvSpPr txBox="1">
            <a:spLocks noChangeArrowheads="1"/>
          </p:cNvSpPr>
          <p:nvPr/>
        </p:nvSpPr>
        <p:spPr bwMode="auto">
          <a:xfrm>
            <a:off x="6640094" y="4407455"/>
            <a:ext cx="1102740" cy="586957"/>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50 Special </a:t>
            </a:r>
            <a:br>
              <a:rPr lang="en-GB" sz="1600" b="1" dirty="0">
                <a:solidFill>
                  <a:schemeClr val="bg1"/>
                </a:solidFill>
                <a:latin typeface="Calibri" pitchFamily="34" charset="0"/>
                <a:cs typeface="Calibri" pitchFamily="34" charset="0"/>
              </a:rPr>
            </a:br>
            <a:r>
              <a:rPr lang="en-GB" sz="1600" b="1" dirty="0">
                <a:solidFill>
                  <a:schemeClr val="bg1"/>
                </a:solidFill>
                <a:latin typeface="Calibri" pitchFamily="34" charset="0"/>
                <a:cs typeface="Calibri" pitchFamily="34" charset="0"/>
              </a:rPr>
              <a:t>Vehicles</a:t>
            </a:r>
          </a:p>
        </p:txBody>
      </p:sp>
      <p:sp>
        <p:nvSpPr>
          <p:cNvPr id="31" name="Text Box 12"/>
          <p:cNvSpPr txBox="1">
            <a:spLocks noChangeArrowheads="1"/>
          </p:cNvSpPr>
          <p:nvPr/>
        </p:nvSpPr>
        <p:spPr bwMode="auto">
          <a:xfrm>
            <a:off x="3558260" y="5855279"/>
            <a:ext cx="2410470"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smtClean="0">
                <a:latin typeface="Calibri" pitchFamily="34" charset="0"/>
                <a:cs typeface="Calibri" pitchFamily="34" charset="0"/>
              </a:rPr>
              <a:t>About 4000 assets in Total</a:t>
            </a:r>
            <a:endParaRPr lang="en-GB" sz="1600" b="1" dirty="0">
              <a:latin typeface="Calibri" pitchFamily="34" charset="0"/>
              <a:cs typeface="Calibri" pitchFamily="34" charset="0"/>
            </a:endParaRPr>
          </a:p>
        </p:txBody>
      </p:sp>
      <p:sp>
        <p:nvSpPr>
          <p:cNvPr id="3" name="TextBox 2"/>
          <p:cNvSpPr txBox="1"/>
          <p:nvPr/>
        </p:nvSpPr>
        <p:spPr>
          <a:xfrm>
            <a:off x="4336957" y="2955483"/>
            <a:ext cx="1020973" cy="646331"/>
          </a:xfrm>
          <a:prstGeom prst="rect">
            <a:avLst/>
          </a:prstGeom>
          <a:solidFill>
            <a:srgbClr val="FFFF00"/>
          </a:solidFill>
        </p:spPr>
        <p:txBody>
          <a:bodyPr wrap="square" rtlCol="0">
            <a:spAutoFit/>
          </a:bodyPr>
          <a:lstStyle/>
          <a:p>
            <a:pPr algn="ctr"/>
            <a:r>
              <a:rPr lang="en-US" b="1" dirty="0" smtClean="0">
                <a:solidFill>
                  <a:srgbClr val="FF0000"/>
                </a:solidFill>
              </a:rPr>
              <a:t>130 Lifts</a:t>
            </a:r>
            <a:endParaRPr lang="en-US" b="1" dirty="0">
              <a:solidFill>
                <a:srgbClr val="FF0000"/>
              </a:solidFill>
            </a:endParaRPr>
          </a:p>
        </p:txBody>
      </p:sp>
      <p:sp>
        <p:nvSpPr>
          <p:cNvPr id="4" name="Footer Placeholder 3"/>
          <p:cNvSpPr>
            <a:spLocks noGrp="1"/>
          </p:cNvSpPr>
          <p:nvPr>
            <p:ph type="ftr" sz="quarter" idx="3"/>
          </p:nvPr>
        </p:nvSpPr>
        <p:spPr/>
        <p:txBody>
          <a:bodyPr/>
          <a:lstStyle/>
          <a:p>
            <a:r>
              <a:rPr lang="en-GB" smtClean="0"/>
              <a:t>Welcome to the EN Department</a:t>
            </a:r>
            <a:endParaRPr lang="en-US" dirty="0"/>
          </a:p>
        </p:txBody>
      </p:sp>
      <p:sp>
        <p:nvSpPr>
          <p:cNvPr id="5" name="Title 4"/>
          <p:cNvSpPr>
            <a:spLocks noGrp="1"/>
          </p:cNvSpPr>
          <p:nvPr>
            <p:ph type="title"/>
          </p:nvPr>
        </p:nvSpPr>
        <p:spPr>
          <a:xfrm>
            <a:off x="4571999" y="-46036"/>
            <a:ext cx="4111967" cy="1025526"/>
          </a:xfrm>
        </p:spPr>
        <p:txBody>
          <a:bodyPr/>
          <a:lstStyle/>
          <a:p>
            <a:r>
              <a:rPr lang="en-GB" dirty="0" smtClean="0">
                <a:solidFill>
                  <a:srgbClr val="0070C0"/>
                </a:solidFill>
              </a:rPr>
              <a:t>Transport </a:t>
            </a:r>
            <a:r>
              <a:rPr lang="en-GB" dirty="0">
                <a:solidFill>
                  <a:srgbClr val="0070C0"/>
                </a:solidFill>
              </a:rPr>
              <a:t>and Handling Equipment</a:t>
            </a:r>
          </a:p>
        </p:txBody>
      </p:sp>
      <p:sp>
        <p:nvSpPr>
          <p:cNvPr id="6" name="Date Placeholder 5"/>
          <p:cNvSpPr>
            <a:spLocks noGrp="1"/>
          </p:cNvSpPr>
          <p:nvPr>
            <p:ph type="dt" sz="half" idx="2"/>
          </p:nvPr>
        </p:nvSpPr>
        <p:spPr>
          <a:xfrm>
            <a:off x="6430544" y="6432205"/>
            <a:ext cx="2289048" cy="289903"/>
          </a:xfrm>
        </p:spPr>
        <p:txBody>
          <a:bodyPr/>
          <a:lstStyle/>
          <a:p>
            <a:r>
              <a:rPr lang="en-US" smtClean="0"/>
              <a:t>February 2nd 2016</a:t>
            </a:r>
            <a:endParaRPr lang="en-US" dirty="0"/>
          </a:p>
        </p:txBody>
      </p:sp>
      <p:sp>
        <p:nvSpPr>
          <p:cNvPr id="7" name="Slide Number Placeholder 6"/>
          <p:cNvSpPr>
            <a:spLocks noGrp="1"/>
          </p:cNvSpPr>
          <p:nvPr>
            <p:ph type="sldNum" sz="quarter" idx="12"/>
          </p:nvPr>
        </p:nvSpPr>
        <p:spPr/>
        <p:txBody>
          <a:bodyPr/>
          <a:lstStyle/>
          <a:p>
            <a:fld id="{9BBCADDF-C6D9-C14C-883B-1CD09994D60D}" type="slidenum">
              <a:rPr lang="en-US" smtClean="0"/>
              <a:pPr/>
              <a:t>36</a:t>
            </a:fld>
            <a:endParaRPr lang="en-US"/>
          </a:p>
        </p:txBody>
      </p:sp>
    </p:spTree>
    <p:extLst>
      <p:ext uri="{BB962C8B-B14F-4D97-AF65-F5344CB8AC3E}">
        <p14:creationId xmlns:p14="http://schemas.microsoft.com/office/powerpoint/2010/main" val="955118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r="-2"/>
          <a:stretch/>
        </p:blipFill>
        <p:spPr>
          <a:xfrm>
            <a:off x="5707182" y="3592963"/>
            <a:ext cx="2639458" cy="1894098"/>
          </a:xfrm>
          <a:prstGeom prst="rect">
            <a:avLst/>
          </a:prstGeom>
        </p:spPr>
      </p:pic>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37</a:t>
            </a:fld>
            <a:endParaRPr lang="en-GB"/>
          </a:p>
        </p:txBody>
      </p:sp>
      <p:sp>
        <p:nvSpPr>
          <p:cNvPr id="3" name="Rectangle 2"/>
          <p:cNvSpPr/>
          <p:nvPr/>
        </p:nvSpPr>
        <p:spPr>
          <a:xfrm>
            <a:off x="73744" y="1636657"/>
            <a:ext cx="9070256" cy="2246769"/>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EA </a:t>
            </a:r>
            <a:r>
              <a:rPr lang="en-GB" sz="2000" dirty="0">
                <a:solidFill>
                  <a:schemeClr val="tx2"/>
                </a:solidFill>
              </a:rPr>
              <a:t>Group in the Engineering </a:t>
            </a:r>
            <a:r>
              <a:rPr lang="en-GB" sz="2000" dirty="0" smtClean="0">
                <a:solidFill>
                  <a:schemeClr val="tx2"/>
                </a:solidFill>
              </a:rPr>
              <a:t>Department is responsible </a:t>
            </a:r>
            <a:r>
              <a:rPr lang="en-GB" sz="2000" dirty="0">
                <a:solidFill>
                  <a:schemeClr val="tx2"/>
                </a:solidFill>
              </a:rPr>
              <a:t>for the beamlines, infrastructure and management of CERN’s experimental areas and </a:t>
            </a:r>
            <a:r>
              <a:rPr lang="en-GB" sz="2000" dirty="0" smtClean="0">
                <a:solidFill>
                  <a:schemeClr val="tx2"/>
                </a:solidFill>
              </a:rPr>
              <a:t>provides </a:t>
            </a:r>
            <a:r>
              <a:rPr lang="en-GB" sz="2000" dirty="0">
                <a:solidFill>
                  <a:schemeClr val="tx2"/>
                </a:solidFill>
              </a:rPr>
              <a:t>engineering support and services including associated contracts. </a:t>
            </a:r>
            <a:r>
              <a:rPr lang="en-GB" sz="2000" dirty="0" smtClean="0">
                <a:solidFill>
                  <a:schemeClr val="tx2"/>
                </a:solidFill>
              </a:rPr>
              <a:t>EA is furthermore supporting </a:t>
            </a:r>
            <a:r>
              <a:rPr lang="en-GB" sz="2000" dirty="0">
                <a:solidFill>
                  <a:schemeClr val="tx2"/>
                </a:solidFill>
              </a:rPr>
              <a:t>the LHC experiments and managing the respective ATS </a:t>
            </a:r>
            <a:r>
              <a:rPr lang="en-GB" sz="2000" dirty="0" smtClean="0">
                <a:solidFill>
                  <a:schemeClr val="tx2"/>
                </a:solidFill>
              </a:rPr>
              <a:t>interface, as well as participating </a:t>
            </a:r>
            <a:r>
              <a:rPr lang="en-GB" sz="2000" dirty="0">
                <a:solidFill>
                  <a:schemeClr val="tx2"/>
                </a:solidFill>
              </a:rPr>
              <a:t>in and partly hosting the management of a number of CERN-wide projects (AWAKE, R2E, etc.). </a:t>
            </a:r>
          </a:p>
          <a:p>
            <a:pPr algn="just"/>
            <a:endParaRPr lang="en-GB" sz="2000" dirty="0">
              <a:solidFill>
                <a:schemeClr val="tx2"/>
              </a:solidFill>
            </a:endParaRPr>
          </a:p>
        </p:txBody>
      </p:sp>
      <p:sp>
        <p:nvSpPr>
          <p:cNvPr id="8" name="Title 1"/>
          <p:cNvSpPr txBox="1">
            <a:spLocks/>
          </p:cNvSpPr>
          <p:nvPr/>
        </p:nvSpPr>
        <p:spPr>
          <a:xfrm>
            <a:off x="4359348" y="387471"/>
            <a:ext cx="4330499"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EA : </a:t>
            </a:r>
            <a:r>
              <a:rPr lang="fr-CH" sz="3200" dirty="0" err="1" smtClean="0">
                <a:solidFill>
                  <a:srgbClr val="0070C0"/>
                </a:solidFill>
                <a:latin typeface="Cambria" panose="02040503050406030204" pitchFamily="18" charset="0"/>
              </a:rPr>
              <a:t>Experimental</a:t>
            </a:r>
            <a:r>
              <a:rPr lang="fr-CH" sz="3200" dirty="0" smtClean="0">
                <a:solidFill>
                  <a:srgbClr val="0070C0"/>
                </a:solidFill>
                <a:latin typeface="Cambria" panose="02040503050406030204" pitchFamily="18" charset="0"/>
              </a:rPr>
              <a:t> Areas Group</a:t>
            </a:r>
            <a:endParaRPr lang="en-GB" sz="3200" dirty="0">
              <a:solidFill>
                <a:srgbClr val="0070C0"/>
              </a:solidFill>
              <a:latin typeface="Cambria" panose="02040503050406030204" pitchFamily="18" charset="0"/>
            </a:endParaRPr>
          </a:p>
        </p:txBody>
      </p:sp>
      <p:sp>
        <p:nvSpPr>
          <p:cNvPr id="10" name="TextBox 9"/>
          <p:cNvSpPr txBox="1"/>
          <p:nvPr/>
        </p:nvSpPr>
        <p:spPr>
          <a:xfrm>
            <a:off x="1567363" y="5548171"/>
            <a:ext cx="16658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Markus Brugger</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4"/>
          <a:stretch>
            <a:fillRect/>
          </a:stretch>
        </p:blipFill>
        <p:spPr>
          <a:xfrm>
            <a:off x="141584" y="4666545"/>
            <a:ext cx="1302655" cy="1614792"/>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953629" y="3593227"/>
            <a:ext cx="1416110" cy="1888147"/>
          </a:xfrm>
          <a:prstGeom prst="rect">
            <a:avLst/>
          </a:prstGeom>
        </p:spPr>
      </p:pic>
      <p:pic>
        <p:nvPicPr>
          <p:cNvPr id="12" name="Picture 11"/>
          <p:cNvPicPr>
            <a:picLocks noChangeAspect="1"/>
          </p:cNvPicPr>
          <p:nvPr/>
        </p:nvPicPr>
        <p:blipFill rotWithShape="1">
          <a:blip r:embed="rId6"/>
          <a:srcRect r="14886" b="7909"/>
          <a:stretch/>
        </p:blipFill>
        <p:spPr>
          <a:xfrm>
            <a:off x="3428789" y="3588596"/>
            <a:ext cx="2351363" cy="1901266"/>
          </a:xfrm>
          <a:prstGeom prst="rect">
            <a:avLst/>
          </a:prstGeom>
        </p:spPr>
      </p:pic>
      <p:pic>
        <p:nvPicPr>
          <p:cNvPr id="11" name="Picture 10" descr="2014-10-13 12.55.00.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89079" y="3572674"/>
            <a:ext cx="2535022" cy="1901266"/>
          </a:xfrm>
          <a:prstGeom prst="rect">
            <a:avLst/>
          </a:prstGeom>
        </p:spPr>
      </p:pic>
    </p:spTree>
    <p:extLst>
      <p:ext uri="{BB962C8B-B14F-4D97-AF65-F5344CB8AC3E}">
        <p14:creationId xmlns:p14="http://schemas.microsoft.com/office/powerpoint/2010/main" val="2743485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38</a:t>
            </a:fld>
            <a:endParaRPr lang="en-GB"/>
          </a:p>
        </p:txBody>
      </p:sp>
      <p:sp>
        <p:nvSpPr>
          <p:cNvPr id="8" name="Title 1"/>
          <p:cNvSpPr txBox="1">
            <a:spLocks/>
          </p:cNvSpPr>
          <p:nvPr/>
        </p:nvSpPr>
        <p:spPr>
          <a:xfrm>
            <a:off x="4589523" y="16579"/>
            <a:ext cx="4330499"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EA : </a:t>
            </a:r>
            <a:r>
              <a:rPr lang="fr-CH" sz="3200" dirty="0" err="1" smtClean="0">
                <a:solidFill>
                  <a:srgbClr val="0070C0"/>
                </a:solidFill>
                <a:latin typeface="Cambria" panose="02040503050406030204" pitchFamily="18" charset="0"/>
              </a:rPr>
              <a:t>Experimental</a:t>
            </a:r>
            <a:r>
              <a:rPr lang="fr-CH" sz="3200" dirty="0" smtClean="0">
                <a:solidFill>
                  <a:srgbClr val="0070C0"/>
                </a:solidFill>
                <a:latin typeface="Cambria" panose="02040503050406030204" pitchFamily="18" charset="0"/>
              </a:rPr>
              <a:t> Areas Group</a:t>
            </a:r>
            <a:endParaRPr lang="en-GB" sz="3200" dirty="0">
              <a:solidFill>
                <a:srgbClr val="0070C0"/>
              </a:solidFill>
              <a:latin typeface="Cambria" panose="02040503050406030204" pitchFamily="18" charset="0"/>
            </a:endParaRPr>
          </a:p>
        </p:txBody>
      </p:sp>
      <p:pic>
        <p:nvPicPr>
          <p:cNvPr id="9" name="Picture 8"/>
          <p:cNvPicPr>
            <a:picLocks noChangeAspect="1"/>
          </p:cNvPicPr>
          <p:nvPr/>
        </p:nvPicPr>
        <p:blipFill>
          <a:blip r:embed="rId3"/>
          <a:stretch>
            <a:fillRect/>
          </a:stretch>
        </p:blipFill>
        <p:spPr>
          <a:xfrm>
            <a:off x="6411296" y="3185905"/>
            <a:ext cx="2145449" cy="1371434"/>
          </a:xfrm>
          <a:prstGeom prst="rect">
            <a:avLst/>
          </a:prstGeom>
        </p:spPr>
      </p:pic>
      <p:pic>
        <p:nvPicPr>
          <p:cNvPr id="11" name="Picture 10" descr="H4_repage_Gif++ 024.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93" y="1246341"/>
            <a:ext cx="2785374" cy="1928336"/>
          </a:xfrm>
          <a:prstGeom prst="rect">
            <a:avLst/>
          </a:prstGeom>
        </p:spPr>
      </p:pic>
      <p:sp>
        <p:nvSpPr>
          <p:cNvPr id="12" name="TextBox 11"/>
          <p:cNvSpPr txBox="1"/>
          <p:nvPr/>
        </p:nvSpPr>
        <p:spPr>
          <a:xfrm>
            <a:off x="9893" y="901504"/>
            <a:ext cx="2894254" cy="369332"/>
          </a:xfrm>
          <a:prstGeom prst="rect">
            <a:avLst/>
          </a:prstGeom>
          <a:noFill/>
        </p:spPr>
        <p:txBody>
          <a:bodyPr wrap="none" rtlCol="0">
            <a:spAutoFit/>
          </a:bodyPr>
          <a:lstStyle/>
          <a:p>
            <a:r>
              <a:rPr lang="en-US" b="1" u="sng" dirty="0" smtClean="0">
                <a:solidFill>
                  <a:schemeClr val="bg1">
                    <a:lumMod val="50000"/>
                  </a:schemeClr>
                </a:solidFill>
              </a:rPr>
              <a:t>EXPERIMENTAL AREAS</a:t>
            </a:r>
            <a:endParaRPr lang="en-GB" sz="1200" b="1" u="sng" dirty="0">
              <a:solidFill>
                <a:schemeClr val="bg1">
                  <a:lumMod val="50000"/>
                </a:schemeClr>
              </a:solidFill>
            </a:endParaRPr>
          </a:p>
        </p:txBody>
      </p:sp>
      <p:pic>
        <p:nvPicPr>
          <p:cNvPr id="13" name="Picture 12" descr="M2 Propaganda plot"/>
          <p:cNvPicPr>
            <a:picLocks noChangeAspect="1" noChangeArrowheads="1"/>
          </p:cNvPicPr>
          <p:nvPr/>
        </p:nvPicPr>
        <p:blipFill>
          <a:blip r:embed="rId5" cstate="print">
            <a:extLst>
              <a:ext uri="{28A0092B-C50C-407E-A947-70E740481C1C}">
                <a14:useLocalDpi xmlns:a14="http://schemas.microsoft.com/office/drawing/2010/main" val="0"/>
              </a:ext>
            </a:extLst>
          </a:blip>
          <a:srcRect l="1277" r="1277"/>
          <a:stretch>
            <a:fillRect/>
          </a:stretch>
        </p:blipFill>
        <p:spPr bwMode="auto">
          <a:xfrm>
            <a:off x="2785374" y="1246341"/>
            <a:ext cx="2799233" cy="1928336"/>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3170237" y="870333"/>
            <a:ext cx="2147751" cy="369332"/>
          </a:xfrm>
          <a:prstGeom prst="rect">
            <a:avLst/>
          </a:prstGeom>
          <a:noFill/>
        </p:spPr>
        <p:txBody>
          <a:bodyPr wrap="square" rtlCol="0">
            <a:spAutoFit/>
          </a:bodyPr>
          <a:lstStyle/>
          <a:p>
            <a:pPr algn="ctr"/>
            <a:r>
              <a:rPr lang="en-US" b="1" u="sng" dirty="0" smtClean="0">
                <a:solidFill>
                  <a:schemeClr val="bg1">
                    <a:lumMod val="50000"/>
                  </a:schemeClr>
                </a:solidFill>
              </a:rPr>
              <a:t>BEAMLINES</a:t>
            </a:r>
            <a:endParaRPr lang="en-GB" sz="1200" b="1" u="sng" dirty="0">
              <a:solidFill>
                <a:schemeClr val="bg1">
                  <a:lumMod val="50000"/>
                </a:schemeClr>
              </a:solidFill>
            </a:endParaRPr>
          </a:p>
        </p:txBody>
      </p:sp>
      <p:pic>
        <p:nvPicPr>
          <p:cNvPr id="15" name="Picture 14"/>
          <p:cNvPicPr>
            <a:picLocks noChangeAspect="1"/>
          </p:cNvPicPr>
          <p:nvPr/>
        </p:nvPicPr>
        <p:blipFill>
          <a:blip r:embed="rId6"/>
          <a:stretch>
            <a:fillRect/>
          </a:stretch>
        </p:blipFill>
        <p:spPr>
          <a:xfrm>
            <a:off x="3170237" y="1692886"/>
            <a:ext cx="1498954" cy="679151"/>
          </a:xfrm>
          <a:prstGeom prst="rect">
            <a:avLst/>
          </a:prstGeom>
        </p:spPr>
      </p:pic>
      <p:pic>
        <p:nvPicPr>
          <p:cNvPr id="16" name="Picture 15" descr="2014-10-07 17.37.37.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9731" y="1246341"/>
            <a:ext cx="2571115" cy="1928336"/>
          </a:xfrm>
          <a:prstGeom prst="rect">
            <a:avLst/>
          </a:prstGeom>
        </p:spPr>
      </p:pic>
      <p:sp>
        <p:nvSpPr>
          <p:cNvPr id="17" name="TextBox 16"/>
          <p:cNvSpPr txBox="1"/>
          <p:nvPr/>
        </p:nvSpPr>
        <p:spPr>
          <a:xfrm>
            <a:off x="5817776" y="896752"/>
            <a:ext cx="1484061" cy="369332"/>
          </a:xfrm>
          <a:prstGeom prst="rect">
            <a:avLst/>
          </a:prstGeom>
          <a:noFill/>
        </p:spPr>
        <p:txBody>
          <a:bodyPr wrap="none" rtlCol="0">
            <a:spAutoFit/>
          </a:bodyPr>
          <a:lstStyle/>
          <a:p>
            <a:r>
              <a:rPr lang="en-US" b="1" u="sng" dirty="0" smtClean="0">
                <a:solidFill>
                  <a:schemeClr val="bg1">
                    <a:lumMod val="50000"/>
                  </a:schemeClr>
                </a:solidFill>
              </a:rPr>
              <a:t>FACILITIES</a:t>
            </a:r>
            <a:endParaRPr lang="en-GB" sz="1200" b="1" u="sng" dirty="0">
              <a:solidFill>
                <a:schemeClr val="bg1">
                  <a:lumMod val="50000"/>
                </a:schemeClr>
              </a:solidFill>
            </a:endParaRPr>
          </a:p>
        </p:txBody>
      </p:sp>
      <p:pic>
        <p:nvPicPr>
          <p:cNvPr id="18" name="Picture 4" descr="http://awake.web.cern.ch/awake/images/awakelogo.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7683423" y="1703545"/>
            <a:ext cx="1906192" cy="97459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D:\Markus\Working Stuff\EET_IR7\Electronics\R2E\R2E Project\Logo\R2E_Logo2.png"/>
          <p:cNvPicPr>
            <a:picLocks noChangeAspect="1" noChangeArrowheads="1"/>
          </p:cNvPicPr>
          <p:nvPr/>
        </p:nvPicPr>
        <p:blipFill>
          <a:blip r:embed="rId9" cstate="print"/>
          <a:srcRect/>
          <a:stretch>
            <a:fillRect/>
          </a:stretch>
        </p:blipFill>
        <p:spPr bwMode="auto">
          <a:xfrm>
            <a:off x="8200553" y="2651146"/>
            <a:ext cx="994630" cy="1698239"/>
          </a:xfrm>
          <a:prstGeom prst="rect">
            <a:avLst/>
          </a:prstGeom>
          <a:noFill/>
        </p:spPr>
      </p:pic>
      <p:pic>
        <p:nvPicPr>
          <p:cNvPr id="20" name="Picture 19" descr="IMG_0011.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92" y="3141251"/>
            <a:ext cx="2785375" cy="2069434"/>
          </a:xfrm>
          <a:prstGeom prst="rect">
            <a:avLst/>
          </a:prstGeom>
        </p:spPr>
      </p:pic>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957742" y="3186717"/>
            <a:ext cx="3466776" cy="2075785"/>
          </a:xfrm>
          <a:prstGeom prst="rect">
            <a:avLst/>
          </a:prstGeom>
        </p:spPr>
      </p:pic>
      <p:pic>
        <p:nvPicPr>
          <p:cNvPr id="22" name="Picture 2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1846914" y="3437376"/>
            <a:ext cx="2101592" cy="1576193"/>
          </a:xfrm>
          <a:prstGeom prst="rect">
            <a:avLst/>
          </a:prstGeom>
        </p:spPr>
      </p:pic>
      <p:pic>
        <p:nvPicPr>
          <p:cNvPr id="23" name="Picture 2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54678" y="4104479"/>
            <a:ext cx="1790220" cy="1107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p:nvPicPr>
        <p:blipFill>
          <a:blip r:embed="rId14"/>
          <a:stretch>
            <a:fillRect/>
          </a:stretch>
        </p:blipFill>
        <p:spPr>
          <a:xfrm>
            <a:off x="7315058" y="3885642"/>
            <a:ext cx="1838835" cy="1325043"/>
          </a:xfrm>
          <a:prstGeom prst="rect">
            <a:avLst/>
          </a:prstGeom>
        </p:spPr>
      </p:pic>
      <p:pic>
        <p:nvPicPr>
          <p:cNvPr id="25" name="Picture 24"/>
          <p:cNvPicPr>
            <a:picLocks noChangeAspect="1"/>
          </p:cNvPicPr>
          <p:nvPr/>
        </p:nvPicPr>
        <p:blipFill rotWithShape="1">
          <a:blip r:embed="rId15"/>
          <a:srcRect b="3222"/>
          <a:stretch/>
        </p:blipFill>
        <p:spPr>
          <a:xfrm>
            <a:off x="6369" y="3141334"/>
            <a:ext cx="1513049" cy="1126043"/>
          </a:xfrm>
          <a:prstGeom prst="rect">
            <a:avLst/>
          </a:prstGeom>
        </p:spPr>
      </p:pic>
      <p:pic>
        <p:nvPicPr>
          <p:cNvPr id="26" name="Picture 25"/>
          <p:cNvPicPr>
            <a:picLocks noChangeAspect="1"/>
          </p:cNvPicPr>
          <p:nvPr/>
        </p:nvPicPr>
        <p:blipFill>
          <a:blip r:embed="rId16"/>
          <a:stretch>
            <a:fillRect/>
          </a:stretch>
        </p:blipFill>
        <p:spPr>
          <a:xfrm>
            <a:off x="16616" y="4247691"/>
            <a:ext cx="1611434" cy="962994"/>
          </a:xfrm>
          <a:prstGeom prst="rect">
            <a:avLst/>
          </a:prstGeom>
        </p:spPr>
      </p:pic>
      <p:pic>
        <p:nvPicPr>
          <p:cNvPr id="27" name="Picture 26" descr="Macintosh HD:Users:edda:Library:Containers:com.apple.mail:Data:Library:Mail Downloads:EDE317CF-85C1-45EE-9516-9A5071E4D93D:IMG_9958.JPG"/>
          <p:cNvPicPr/>
          <p:nvPr/>
        </p:nvPicPr>
        <p:blipFill rotWithShape="1">
          <a:blip r:embed="rId17" cstate="email">
            <a:extLst>
              <a:ext uri="{28A0092B-C50C-407E-A947-70E740481C1C}">
                <a14:useLocalDpi xmlns:a14="http://schemas.microsoft.com/office/drawing/2010/main"/>
              </a:ext>
            </a:extLst>
          </a:blip>
          <a:srcRect/>
          <a:stretch/>
        </p:blipFill>
        <p:spPr bwMode="auto">
          <a:xfrm rot="10800000">
            <a:off x="6471266" y="1987812"/>
            <a:ext cx="1626883" cy="1198905"/>
          </a:xfrm>
          <a:prstGeom prst="rect">
            <a:avLst/>
          </a:prstGeom>
          <a:noFill/>
          <a:ln>
            <a:noFill/>
          </a:ln>
        </p:spPr>
      </p:pic>
      <p:pic>
        <p:nvPicPr>
          <p:cNvPr id="28" name="Picture 2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11512" y="3612908"/>
            <a:ext cx="1223262" cy="1643226"/>
          </a:xfrm>
          <a:prstGeom prst="rect">
            <a:avLst/>
          </a:prstGeom>
        </p:spPr>
      </p:pic>
      <p:pic>
        <p:nvPicPr>
          <p:cNvPr id="29" name="Picture 2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785374" y="3185905"/>
            <a:ext cx="1626326" cy="918573"/>
          </a:xfrm>
          <a:prstGeom prst="rect">
            <a:avLst/>
          </a:prstGeom>
        </p:spPr>
      </p:pic>
      <p:sp>
        <p:nvSpPr>
          <p:cNvPr id="30" name="TextBox 29"/>
          <p:cNvSpPr txBox="1"/>
          <p:nvPr/>
        </p:nvSpPr>
        <p:spPr>
          <a:xfrm>
            <a:off x="259817" y="5299193"/>
            <a:ext cx="8478061" cy="1415772"/>
          </a:xfrm>
          <a:prstGeom prst="rect">
            <a:avLst/>
          </a:prstGeom>
          <a:noFill/>
        </p:spPr>
        <p:txBody>
          <a:bodyPr wrap="square" rtlCol="0">
            <a:spAutoFit/>
          </a:bodyPr>
          <a:lstStyle/>
          <a:p>
            <a:pPr algn="ctr"/>
            <a:r>
              <a:rPr lang="en-US" b="1" u="sng" dirty="0" smtClean="0">
                <a:solidFill>
                  <a:schemeClr val="bg1">
                    <a:lumMod val="50000"/>
                  </a:schemeClr>
                </a:solidFill>
              </a:rPr>
              <a:t>SUPPORT ACTIVITIES</a:t>
            </a:r>
          </a:p>
          <a:p>
            <a:pPr algn="ctr"/>
            <a:r>
              <a:rPr lang="en-US" b="1" dirty="0" smtClean="0">
                <a:solidFill>
                  <a:schemeClr val="bg1">
                    <a:lumMod val="50000"/>
                  </a:schemeClr>
                </a:solidFill>
              </a:rPr>
              <a:t>MECHANICS, VACUUM, CABLING, SCAFFOLDING, INTEGRATION, GAS, </a:t>
            </a:r>
          </a:p>
          <a:p>
            <a:pPr algn="ctr"/>
            <a:r>
              <a:rPr lang="en-US" b="1" dirty="0" smtClean="0">
                <a:solidFill>
                  <a:schemeClr val="bg1">
                    <a:lumMod val="50000"/>
                  </a:schemeClr>
                </a:solidFill>
              </a:rPr>
              <a:t>INSTRUMENTATION, DESIGN, PROTOTYPING, SHIELDING, </a:t>
            </a:r>
          </a:p>
          <a:p>
            <a:pPr algn="ctr"/>
            <a:r>
              <a:rPr lang="en-US" b="1" dirty="0">
                <a:solidFill>
                  <a:schemeClr val="bg1">
                    <a:lumMod val="50000"/>
                  </a:schemeClr>
                </a:solidFill>
              </a:rPr>
              <a:t>PLANNING, </a:t>
            </a:r>
            <a:r>
              <a:rPr lang="en-US" b="1" dirty="0" smtClean="0">
                <a:solidFill>
                  <a:schemeClr val="bg1">
                    <a:lumMod val="50000"/>
                  </a:schemeClr>
                </a:solidFill>
              </a:rPr>
              <a:t>COORDINATION, SAFETY</a:t>
            </a:r>
          </a:p>
          <a:p>
            <a:pPr algn="ctr"/>
            <a:endParaRPr lang="en-GB" sz="1200" b="1" dirty="0">
              <a:solidFill>
                <a:schemeClr val="bg1">
                  <a:lumMod val="50000"/>
                </a:schemeClr>
              </a:solidFill>
            </a:endParaRPr>
          </a:p>
        </p:txBody>
      </p:sp>
      <p:sp>
        <p:nvSpPr>
          <p:cNvPr id="31" name="TextBox 30"/>
          <p:cNvSpPr txBox="1"/>
          <p:nvPr/>
        </p:nvSpPr>
        <p:spPr>
          <a:xfrm>
            <a:off x="7621807" y="880346"/>
            <a:ext cx="1396280" cy="369332"/>
          </a:xfrm>
          <a:prstGeom prst="rect">
            <a:avLst/>
          </a:prstGeom>
          <a:noFill/>
        </p:spPr>
        <p:txBody>
          <a:bodyPr wrap="none" rtlCol="0">
            <a:spAutoFit/>
          </a:bodyPr>
          <a:lstStyle/>
          <a:p>
            <a:r>
              <a:rPr lang="en-US" b="1" u="sng" dirty="0" smtClean="0">
                <a:solidFill>
                  <a:schemeClr val="bg1">
                    <a:lumMod val="50000"/>
                  </a:schemeClr>
                </a:solidFill>
              </a:rPr>
              <a:t>PROJECTS</a:t>
            </a:r>
            <a:endParaRPr lang="en-GB" sz="1200" b="1" u="sng" dirty="0">
              <a:solidFill>
                <a:schemeClr val="bg1">
                  <a:lumMod val="50000"/>
                </a:schemeClr>
              </a:solidFill>
            </a:endParaRPr>
          </a:p>
        </p:txBody>
      </p:sp>
      <p:pic>
        <p:nvPicPr>
          <p:cNvPr id="32" name="Picture 8" descr="http://hilumilhc.web.cern.ch/sites/hilumilhc.web.cern.ch/files/hilumi%20logo-resized_1.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75814" y="3600962"/>
            <a:ext cx="1308290" cy="564018"/>
          </a:xfrm>
          <a:prstGeom prst="rect">
            <a:avLst/>
          </a:prstGeom>
          <a:solidFill>
            <a:schemeClr val="bg1"/>
          </a:solidFill>
        </p:spPr>
      </p:pic>
      <p:sp>
        <p:nvSpPr>
          <p:cNvPr id="33" name="TextBox 32"/>
          <p:cNvSpPr txBox="1"/>
          <p:nvPr/>
        </p:nvSpPr>
        <p:spPr>
          <a:xfrm>
            <a:off x="7765539" y="4403056"/>
            <a:ext cx="115448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rPr>
              <a:t>AD-ELENA</a:t>
            </a:r>
            <a:endParaRPr lang="en-GB" dirty="0">
              <a:effectLst>
                <a:outerShdw blurRad="38100" dist="38100" dir="2700000" algn="tl">
                  <a:srgbClr val="000000">
                    <a:alpha val="43137"/>
                  </a:srgbClr>
                </a:outerShdw>
              </a:effectLst>
            </a:endParaRPr>
          </a:p>
        </p:txBody>
      </p:sp>
      <p:sp>
        <p:nvSpPr>
          <p:cNvPr id="34" name="TextBox 33"/>
          <p:cNvSpPr txBox="1"/>
          <p:nvPr/>
        </p:nvSpPr>
        <p:spPr>
          <a:xfrm>
            <a:off x="6631461" y="3231441"/>
            <a:ext cx="1188530" cy="276999"/>
          </a:xfrm>
          <a:prstGeom prst="rect">
            <a:avLst/>
          </a:prstGeom>
          <a:noFill/>
        </p:spPr>
        <p:txBody>
          <a:bodyPr wrap="none" rtlCol="0">
            <a:spAutoFit/>
          </a:bodyPr>
          <a:lstStyle/>
          <a:p>
            <a:r>
              <a:rPr lang="en-US" sz="1200" dirty="0" smtClean="0">
                <a:solidFill>
                  <a:schemeClr val="bg1"/>
                </a:solidFill>
                <a:effectLst>
                  <a:outerShdw blurRad="38100" dist="38100" dir="2700000" algn="tl">
                    <a:srgbClr val="000000">
                      <a:alpha val="43137"/>
                    </a:srgbClr>
                  </a:outerShdw>
                </a:effectLst>
              </a:rPr>
              <a:t>EHN1-Extension</a:t>
            </a:r>
            <a:endParaRPr lang="en-GB"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4662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7" grpId="0"/>
      <p:bldP spid="30" grpId="0"/>
      <p:bldP spid="31" grpId="0"/>
      <p:bldP spid="33" grpId="0"/>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195785" y="6432206"/>
            <a:ext cx="2289048" cy="289903"/>
          </a:xfrm>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39</a:t>
            </a:fld>
            <a:endParaRPr lang="en-GB"/>
          </a:p>
        </p:txBody>
      </p:sp>
      <p:sp>
        <p:nvSpPr>
          <p:cNvPr id="3" name="Rectangle 2"/>
          <p:cNvSpPr/>
          <p:nvPr/>
        </p:nvSpPr>
        <p:spPr>
          <a:xfrm>
            <a:off x="487363" y="1159894"/>
            <a:ext cx="8202485" cy="3785652"/>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ACE group </a:t>
            </a:r>
            <a:r>
              <a:rPr lang="en-GB" sz="2000" dirty="0">
                <a:solidFill>
                  <a:schemeClr val="tx2"/>
                </a:solidFill>
              </a:rPr>
              <a:t>is responsible for </a:t>
            </a:r>
          </a:p>
          <a:p>
            <a:pPr marL="342900" indent="-342900" algn="just">
              <a:buFont typeface="Arial" panose="020B0604020202020204" pitchFamily="34" charset="0"/>
              <a:buChar char="•"/>
            </a:pPr>
            <a:r>
              <a:rPr lang="en-GB" sz="2000" dirty="0">
                <a:solidFill>
                  <a:schemeClr val="tx2"/>
                </a:solidFill>
              </a:rPr>
              <a:t>Providing </a:t>
            </a:r>
            <a:r>
              <a:rPr lang="en-GB" sz="2000" b="1" dirty="0">
                <a:solidFill>
                  <a:schemeClr val="tx2"/>
                </a:solidFill>
              </a:rPr>
              <a:t>overarching project coordination </a:t>
            </a:r>
            <a:r>
              <a:rPr lang="en-GB" sz="2000" dirty="0">
                <a:solidFill>
                  <a:schemeClr val="tx2"/>
                </a:solidFill>
              </a:rPr>
              <a:t>for the accelerator complex, including layout management, integration, scheduling, work and safety coordination, as well as for different projects.</a:t>
            </a:r>
          </a:p>
          <a:p>
            <a:pPr marL="342900" indent="-342900" algn="just">
              <a:buFont typeface="Arial" panose="020B0604020202020204" pitchFamily="34" charset="0"/>
              <a:buChar char="•"/>
            </a:pPr>
            <a:r>
              <a:rPr lang="en-GB" sz="2000" dirty="0">
                <a:solidFill>
                  <a:schemeClr val="tx2"/>
                </a:solidFill>
              </a:rPr>
              <a:t>Providing </a:t>
            </a:r>
            <a:r>
              <a:rPr lang="en-GB" sz="2000" b="1" dirty="0">
                <a:solidFill>
                  <a:schemeClr val="tx2"/>
                </a:solidFill>
              </a:rPr>
              <a:t>support and expertise in matter of project, risks and quality </a:t>
            </a:r>
            <a:r>
              <a:rPr lang="en-GB" sz="2000" dirty="0">
                <a:solidFill>
                  <a:schemeClr val="tx2"/>
                </a:solidFill>
              </a:rPr>
              <a:t>management as well as organizational process.</a:t>
            </a:r>
          </a:p>
          <a:p>
            <a:pPr marL="342900" indent="-342900" algn="just">
              <a:buFont typeface="Arial" panose="020B0604020202020204" pitchFamily="34" charset="0"/>
              <a:buChar char="•"/>
            </a:pPr>
            <a:r>
              <a:rPr lang="en-GB" sz="2000" dirty="0">
                <a:solidFill>
                  <a:schemeClr val="tx2"/>
                </a:solidFill>
              </a:rPr>
              <a:t>Developing and supporting the Organization's </a:t>
            </a:r>
            <a:r>
              <a:rPr lang="en-GB" sz="2000" b="1" dirty="0">
                <a:solidFill>
                  <a:schemeClr val="tx2"/>
                </a:solidFill>
              </a:rPr>
              <a:t>engineering, equipment data, maintenance management tools and mechanical CAD systems.</a:t>
            </a:r>
          </a:p>
          <a:p>
            <a:pPr marL="342900" indent="-342900" algn="just">
              <a:buFont typeface="Arial" panose="020B0604020202020204" pitchFamily="34" charset="0"/>
              <a:buChar char="•"/>
            </a:pPr>
            <a:r>
              <a:rPr lang="en-GB" sz="2000" dirty="0">
                <a:solidFill>
                  <a:schemeClr val="tx2"/>
                </a:solidFill>
              </a:rPr>
              <a:t>The </a:t>
            </a:r>
            <a:r>
              <a:rPr lang="en-GB" sz="2000" b="1" dirty="0">
                <a:solidFill>
                  <a:schemeClr val="tx2"/>
                </a:solidFill>
              </a:rPr>
              <a:t>metrology and alignment </a:t>
            </a:r>
            <a:r>
              <a:rPr lang="en-GB" sz="2000" dirty="0">
                <a:solidFill>
                  <a:schemeClr val="tx2"/>
                </a:solidFill>
              </a:rPr>
              <a:t>of the accelerators, of their associated beam transfer lines and of the detectors, for the whole CERN site.</a:t>
            </a:r>
          </a:p>
          <a:p>
            <a:pPr algn="just"/>
            <a:endParaRPr lang="en-GB" sz="2000" dirty="0">
              <a:solidFill>
                <a:schemeClr val="tx2"/>
              </a:solidFill>
            </a:endParaRPr>
          </a:p>
        </p:txBody>
      </p:sp>
      <p:sp>
        <p:nvSpPr>
          <p:cNvPr id="8" name="Title 1"/>
          <p:cNvSpPr txBox="1">
            <a:spLocks/>
          </p:cNvSpPr>
          <p:nvPr/>
        </p:nvSpPr>
        <p:spPr>
          <a:xfrm>
            <a:off x="4023098" y="5451"/>
            <a:ext cx="5120902" cy="1277918"/>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dirty="0">
                <a:solidFill>
                  <a:srgbClr val="0070C0"/>
                </a:solidFill>
                <a:latin typeface="Cambria" panose="02040503050406030204" pitchFamily="18" charset="0"/>
              </a:rPr>
              <a:t>ACE : </a:t>
            </a:r>
            <a:r>
              <a:rPr lang="fr-CH" dirty="0" err="1">
                <a:solidFill>
                  <a:srgbClr val="0070C0"/>
                </a:solidFill>
                <a:latin typeface="Cambria" panose="02040503050406030204" pitchFamily="18" charset="0"/>
              </a:rPr>
              <a:t>Alignment</a:t>
            </a:r>
            <a:r>
              <a:rPr lang="fr-CH" dirty="0">
                <a:solidFill>
                  <a:srgbClr val="0070C0"/>
                </a:solidFill>
                <a:latin typeface="Cambria" panose="02040503050406030204" pitchFamily="18" charset="0"/>
              </a:rPr>
              <a:t>, Coordination and Engineering Group</a:t>
            </a:r>
            <a:endParaRPr lang="en-GB" dirty="0">
              <a:solidFill>
                <a:srgbClr val="0070C0"/>
              </a:solidFill>
              <a:latin typeface="Cambria" panose="02040503050406030204" pitchFamily="18" charset="0"/>
            </a:endParaRPr>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3951" y="4656296"/>
            <a:ext cx="3562491" cy="2155371"/>
          </a:xfrm>
          <a:prstGeom prst="rect">
            <a:avLst/>
          </a:prstGeom>
          <a:ln>
            <a:noFill/>
          </a:ln>
          <a:effectLst>
            <a:outerShdw blurRad="292100" dist="139700" dir="2700000" algn="tl" rotWithShape="0">
              <a:srgbClr val="333333">
                <a:alpha val="65000"/>
              </a:srgbClr>
            </a:outerShdw>
          </a:effectLst>
          <a:extLst/>
        </p:spPr>
      </p:pic>
      <p:sp>
        <p:nvSpPr>
          <p:cNvPr id="16" name="TextBox 15"/>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Katy Foraz</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4"/>
          <a:stretch>
            <a:fillRect/>
          </a:stretch>
        </p:blipFill>
        <p:spPr>
          <a:xfrm>
            <a:off x="487363" y="4815144"/>
            <a:ext cx="1161471" cy="1466053"/>
          </a:xfrm>
          <a:prstGeom prst="rect">
            <a:avLst/>
          </a:prstGeom>
        </p:spPr>
      </p:pic>
    </p:spTree>
    <p:extLst>
      <p:ext uri="{BB962C8B-B14F-4D97-AF65-F5344CB8AC3E}">
        <p14:creationId xmlns:p14="http://schemas.microsoft.com/office/powerpoint/2010/main" val="3789068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469909" y="2598447"/>
            <a:ext cx="3505200" cy="1371600"/>
            <a:chOff x="5483225" y="2097964"/>
            <a:chExt cx="3505200" cy="1371600"/>
          </a:xfrm>
        </p:grpSpPr>
        <p:pic>
          <p:nvPicPr>
            <p:cNvPr id="9" name="Picture 1032" descr="PET_Alzheimer"/>
            <p:cNvPicPr>
              <a:picLocks noChangeAspect="1" noChangeArrowheads="1"/>
            </p:cNvPicPr>
            <p:nvPr/>
          </p:nvPicPr>
          <p:blipFill>
            <a:blip r:embed="rId3"/>
            <a:srcRect/>
            <a:stretch>
              <a:fillRect/>
            </a:stretch>
          </p:blipFill>
          <p:spPr bwMode="auto">
            <a:xfrm>
              <a:off x="7159625" y="2097964"/>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Picture 1033" descr="Grid_globe_V1"/>
            <p:cNvPicPr>
              <a:picLocks noChangeAspect="1" noChangeArrowheads="1"/>
            </p:cNvPicPr>
            <p:nvPr/>
          </p:nvPicPr>
          <p:blipFill>
            <a:blip r:embed="rId4"/>
            <a:srcRect/>
            <a:stretch>
              <a:fillRect/>
            </a:stretch>
          </p:blipFill>
          <p:spPr bwMode="auto">
            <a:xfrm>
              <a:off x="5483225" y="2097964"/>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2" name="Title 1"/>
          <p:cNvSpPr>
            <a:spLocks noGrp="1"/>
          </p:cNvSpPr>
          <p:nvPr>
            <p:ph type="title"/>
          </p:nvPr>
        </p:nvSpPr>
        <p:spPr>
          <a:xfrm>
            <a:off x="74863" y="0"/>
            <a:ext cx="6723548" cy="1025526"/>
          </a:xfrm>
          <a:solidFill>
            <a:srgbClr val="FFFFFF"/>
          </a:solidFill>
        </p:spPr>
        <p:txBody>
          <a:bodyPr>
            <a:noAutofit/>
          </a:bodyPr>
          <a:lstStyle/>
          <a:p>
            <a:pPr algn="l"/>
            <a:r>
              <a:rPr lang="en-US" sz="3600" dirty="0">
                <a:solidFill>
                  <a:srgbClr val="0070C0"/>
                </a:solidFill>
                <a:latin typeface="Cambria" panose="02040503050406030204" pitchFamily="18" charset="0"/>
                <a:cs typeface="Bookman Old Style"/>
              </a:rPr>
              <a:t>The </a:t>
            </a:r>
            <a:r>
              <a:rPr lang="en-US" sz="3600" dirty="0" smtClean="0">
                <a:solidFill>
                  <a:srgbClr val="0070C0"/>
                </a:solidFill>
                <a:latin typeface="Cambria" panose="02040503050406030204" pitchFamily="18" charset="0"/>
                <a:cs typeface="Bookman Old Style"/>
              </a:rPr>
              <a:t>Missions </a:t>
            </a:r>
            <a:r>
              <a:rPr lang="en-US" sz="3600" dirty="0">
                <a:solidFill>
                  <a:srgbClr val="0070C0"/>
                </a:solidFill>
                <a:latin typeface="Cambria" panose="02040503050406030204" pitchFamily="18" charset="0"/>
                <a:cs typeface="Bookman Old Style"/>
              </a:rPr>
              <a:t>of </a:t>
            </a:r>
            <a:r>
              <a:rPr lang="en-US" sz="3600" dirty="0" smtClean="0">
                <a:solidFill>
                  <a:srgbClr val="0070C0"/>
                </a:solidFill>
                <a:latin typeface="Cambria" panose="02040503050406030204" pitchFamily="18" charset="0"/>
                <a:cs typeface="Bookman Old Style"/>
              </a:rPr>
              <a:t>CERN</a:t>
            </a:r>
            <a:endParaRPr lang="en-US" sz="3600" dirty="0">
              <a:solidFill>
                <a:srgbClr val="0070C0"/>
              </a:solidFill>
              <a:latin typeface="Cambria" panose="02040503050406030204" pitchFamily="18" charset="0"/>
              <a:cs typeface="Bookman Old Style"/>
            </a:endParaRPr>
          </a:p>
        </p:txBody>
      </p:sp>
      <p:sp>
        <p:nvSpPr>
          <p:cNvPr id="7" name="Rectangle 1028"/>
          <p:cNvSpPr>
            <a:spLocks noGrp="1" noChangeArrowheads="1"/>
          </p:cNvSpPr>
          <p:nvPr>
            <p:ph idx="1"/>
          </p:nvPr>
        </p:nvSpPr>
        <p:spPr>
          <a:xfrm>
            <a:off x="74863" y="1474541"/>
            <a:ext cx="5395046" cy="4667421"/>
          </a:xfrm>
        </p:spPr>
        <p:txBody>
          <a:bodyPr>
            <a:normAutofit lnSpcReduction="10000"/>
          </a:bodyPr>
          <a:lstStyle/>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Push forward the frontiers of knowledge</a:t>
            </a:r>
          </a:p>
          <a:p>
            <a:pPr marL="363538" lvl="1" indent="0">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e.g</a:t>
            </a:r>
            <a:r>
              <a:rPr lang="en-GB" sz="1500" dirty="0">
                <a:solidFill>
                  <a:srgbClr val="0070C0"/>
                </a:solidFill>
                <a:latin typeface="Arial" panose="020B0604020202020204" pitchFamily="34" charset="0"/>
                <a:cs typeface="Arial" panose="020B0604020202020204" pitchFamily="34" charset="0"/>
              </a:rPr>
              <a:t>. the secrets of the Big Bang </a:t>
            </a:r>
            <a:r>
              <a:rPr lang="en-GB" sz="1500" dirty="0" smtClean="0">
                <a:solidFill>
                  <a:srgbClr val="0070C0"/>
                </a:solidFill>
                <a:latin typeface="Arial" panose="020B0604020202020204" pitchFamily="34" charset="0"/>
                <a:cs typeface="Arial" panose="020B0604020202020204" pitchFamily="34" charset="0"/>
              </a:rPr>
              <a:t>… what </a:t>
            </a:r>
            <a:r>
              <a:rPr lang="en-GB" sz="1500" dirty="0">
                <a:solidFill>
                  <a:srgbClr val="0070C0"/>
                </a:solidFill>
                <a:latin typeface="Arial" panose="020B0604020202020204" pitchFamily="34" charset="0"/>
                <a:cs typeface="Arial" panose="020B0604020202020204" pitchFamily="34" charset="0"/>
              </a:rPr>
              <a:t>was the matter </a:t>
            </a:r>
            <a:r>
              <a:rPr lang="en-GB" sz="1500" dirty="0" smtClean="0">
                <a:solidFill>
                  <a:srgbClr val="0070C0"/>
                </a:solidFill>
                <a:latin typeface="Arial" panose="020B0604020202020204" pitchFamily="34" charset="0"/>
                <a:cs typeface="Arial" panose="020B0604020202020204" pitchFamily="34" charset="0"/>
              </a:rPr>
              <a:t>like within the first </a:t>
            </a:r>
            <a:r>
              <a:rPr lang="en-GB" sz="1500" dirty="0">
                <a:solidFill>
                  <a:srgbClr val="0070C0"/>
                </a:solidFill>
                <a:latin typeface="Arial" panose="020B0604020202020204" pitchFamily="34" charset="0"/>
                <a:cs typeface="Arial" panose="020B0604020202020204" pitchFamily="34" charset="0"/>
              </a:rPr>
              <a:t>moments of the Universe’s existence?</a:t>
            </a:r>
          </a:p>
          <a:p>
            <a:pPr eaLnBrk="1" hangingPunct="1">
              <a:lnSpc>
                <a:spcPct val="90000"/>
              </a:lnSpc>
              <a:buClr>
                <a:schemeClr val="tx2"/>
              </a:buClr>
              <a:buSzPct val="120000"/>
              <a:buFont typeface="Wingdings" charset="2"/>
              <a:buChar char="§"/>
              <a:defRPr/>
            </a:pPr>
            <a:endParaRPr lang="en-GB" sz="16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Develop new technologies for </a:t>
            </a:r>
            <a:r>
              <a:rPr lang="en-GB" sz="2400" dirty="0" smtClean="0">
                <a:solidFill>
                  <a:srgbClr val="0070C0"/>
                </a:solidFill>
                <a:latin typeface="Arial" panose="020B0604020202020204" pitchFamily="34" charset="0"/>
                <a:cs typeface="Arial" panose="020B0604020202020204" pitchFamily="34" charset="0"/>
              </a:rPr>
              <a:t>accelerators and </a:t>
            </a:r>
            <a:r>
              <a:rPr lang="en-GB" sz="2400" dirty="0">
                <a:solidFill>
                  <a:srgbClr val="0070C0"/>
                </a:solidFill>
                <a:latin typeface="Arial" panose="020B0604020202020204" pitchFamily="34" charset="0"/>
                <a:cs typeface="Arial" panose="020B0604020202020204" pitchFamily="34" charset="0"/>
              </a:rPr>
              <a:t>detectors</a:t>
            </a:r>
          </a:p>
          <a:p>
            <a:pPr marL="1169670" lvl="1" indent="-858838">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Information </a:t>
            </a:r>
            <a:r>
              <a:rPr lang="en-GB" sz="1500" dirty="0">
                <a:solidFill>
                  <a:srgbClr val="0070C0"/>
                </a:solidFill>
                <a:latin typeface="Arial" panose="020B0604020202020204" pitchFamily="34" charset="0"/>
                <a:cs typeface="Arial" panose="020B0604020202020204" pitchFamily="34" charset="0"/>
              </a:rPr>
              <a:t>technology - the Web and the GRID</a:t>
            </a:r>
          </a:p>
          <a:p>
            <a:pPr marL="1169670" lvl="1" indent="-858838">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Medicine </a:t>
            </a:r>
            <a:r>
              <a:rPr lang="en-GB" sz="1500" dirty="0">
                <a:solidFill>
                  <a:srgbClr val="0070C0"/>
                </a:solidFill>
                <a:latin typeface="Arial" panose="020B0604020202020204" pitchFamily="34" charset="0"/>
                <a:cs typeface="Arial" panose="020B0604020202020204" pitchFamily="34" charset="0"/>
              </a:rPr>
              <a:t>- diagnosis and therapy</a:t>
            </a: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Train the scientists and the engineers of tomorrow</a:t>
            </a: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Unite people from different countries and cultures</a:t>
            </a:r>
          </a:p>
        </p:txBody>
      </p:sp>
      <p:pic>
        <p:nvPicPr>
          <p:cNvPr id="12" name="Picture 1039" descr="Picture 1"/>
          <p:cNvPicPr>
            <a:picLocks noChangeAspect="1" noChangeArrowheads="1"/>
          </p:cNvPicPr>
          <p:nvPr/>
        </p:nvPicPr>
        <p:blipFill>
          <a:blip r:embed="rId5"/>
          <a:srcRect/>
          <a:stretch>
            <a:fillRect/>
          </a:stretch>
        </p:blipFill>
        <p:spPr bwMode="auto">
          <a:xfrm>
            <a:off x="6934200" y="5265413"/>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15" name="Group 14"/>
          <p:cNvGrpSpPr/>
          <p:nvPr/>
        </p:nvGrpSpPr>
        <p:grpSpPr>
          <a:xfrm>
            <a:off x="5877760" y="4099000"/>
            <a:ext cx="3090780" cy="1060450"/>
            <a:chOff x="5900820" y="3704514"/>
            <a:chExt cx="3090780" cy="1060450"/>
          </a:xfrm>
        </p:grpSpPr>
        <p:pic>
          <p:nvPicPr>
            <p:cNvPr id="11" name="Picture 1034" descr="Picture 1"/>
            <p:cNvPicPr>
              <a:picLocks noChangeAspect="1" noChangeArrowheads="1"/>
            </p:cNvPicPr>
            <p:nvPr/>
          </p:nvPicPr>
          <p:blipFill>
            <a:blip r:embed="rId6"/>
            <a:srcRect/>
            <a:stretch>
              <a:fillRect/>
            </a:stretch>
          </p:blipFill>
          <p:spPr bwMode="auto">
            <a:xfrm>
              <a:off x="5900820" y="3704514"/>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3" name="Picture 1040" descr="Picture 3"/>
            <p:cNvPicPr>
              <a:picLocks noChangeAspect="1" noChangeArrowheads="1"/>
            </p:cNvPicPr>
            <p:nvPr/>
          </p:nvPicPr>
          <p:blipFill>
            <a:blip r:embed="rId7"/>
            <a:srcRect/>
            <a:stretch>
              <a:fillRect/>
            </a:stretch>
          </p:blipFill>
          <p:spPr bwMode="auto">
            <a:xfrm>
              <a:off x="7423150" y="3706102"/>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7" name="Group 16"/>
          <p:cNvGrpSpPr/>
          <p:nvPr/>
        </p:nvGrpSpPr>
        <p:grpSpPr>
          <a:xfrm>
            <a:off x="6270009" y="826212"/>
            <a:ext cx="2558215" cy="1676400"/>
            <a:chOff x="6277810" y="269164"/>
            <a:chExt cx="2558215" cy="1676400"/>
          </a:xfrm>
        </p:grpSpPr>
        <p:pic>
          <p:nvPicPr>
            <p:cNvPr id="8" name="Picture 1030" descr="einstein-1"/>
            <p:cNvPicPr>
              <a:picLocks noChangeAspect="1" noChangeArrowheads="1"/>
            </p:cNvPicPr>
            <p:nvPr/>
          </p:nvPicPr>
          <p:blipFill>
            <a:blip r:embed="rId8"/>
            <a:srcRect/>
            <a:stretch>
              <a:fillRect/>
            </a:stretch>
          </p:blipFill>
          <p:spPr bwMode="auto">
            <a:xfrm>
              <a:off x="7618413" y="269164"/>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4" name="Picture 1041" descr="Picture 2"/>
            <p:cNvPicPr>
              <a:picLocks noChangeAspect="1" noChangeArrowheads="1"/>
            </p:cNvPicPr>
            <p:nvPr/>
          </p:nvPicPr>
          <p:blipFill>
            <a:blip r:embed="rId9"/>
            <a:srcRect/>
            <a:stretch>
              <a:fillRect/>
            </a:stretch>
          </p:blipFill>
          <p:spPr bwMode="auto">
            <a:xfrm>
              <a:off x="6277810" y="497764"/>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1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4</a:t>
            </a:fld>
            <a:endParaRPr lang="en-US" dirty="0"/>
          </a:p>
        </p:txBody>
      </p:sp>
      <p:sp>
        <p:nvSpPr>
          <p:cNvPr id="1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February 2nd 2016</a:t>
            </a:r>
            <a:endParaRPr lang="en-US" dirty="0"/>
          </a:p>
        </p:txBody>
      </p:sp>
    </p:spTree>
    <p:extLst>
      <p:ext uri="{BB962C8B-B14F-4D97-AF65-F5344CB8AC3E}">
        <p14:creationId xmlns:p14="http://schemas.microsoft.com/office/powerpoint/2010/main" val="1289974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val="0"/>
              </a:ext>
            </a:extLst>
          </a:blip>
          <a:srcRect l="448" t="24035" r="1" b="1"/>
          <a:stretch/>
        </p:blipFill>
        <p:spPr>
          <a:xfrm>
            <a:off x="4821273" y="1323045"/>
            <a:ext cx="4133460" cy="2454727"/>
          </a:xfrm>
          <a:prstGeom prst="rect">
            <a:avLst/>
          </a:prstGeom>
          <a:effectLst>
            <a:outerShdw blurRad="50800" dist="38100" dir="2700000" algn="tl" rotWithShape="0">
              <a:prstClr val="black">
                <a:alpha val="40000"/>
              </a:prstClr>
            </a:outerShdw>
          </a:effectLst>
        </p:spPr>
      </p:pic>
      <p:sp>
        <p:nvSpPr>
          <p:cNvPr id="2" name="Date Placeholder 1"/>
          <p:cNvSpPr>
            <a:spLocks noGrp="1"/>
          </p:cNvSpPr>
          <p:nvPr>
            <p:ph type="dt" sz="half" idx="10"/>
          </p:nvPr>
        </p:nvSpPr>
        <p:spPr/>
        <p:txBody>
          <a:bodyPr/>
          <a:lstStyle/>
          <a:p>
            <a:r>
              <a:rPr lang="en-US" smtClean="0"/>
              <a:t>February 2nd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40</a:t>
            </a:fld>
            <a:endParaRPr lang="en-GB"/>
          </a:p>
        </p:txBody>
      </p:sp>
      <p:sp>
        <p:nvSpPr>
          <p:cNvPr id="5" name="Title 1"/>
          <p:cNvSpPr txBox="1">
            <a:spLocks/>
          </p:cNvSpPr>
          <p:nvPr/>
        </p:nvSpPr>
        <p:spPr>
          <a:xfrm>
            <a:off x="4023098" y="5451"/>
            <a:ext cx="5120902" cy="1277918"/>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dirty="0">
                <a:solidFill>
                  <a:srgbClr val="0070C0"/>
                </a:solidFill>
                <a:latin typeface="Cambria" panose="02040503050406030204" pitchFamily="18" charset="0"/>
              </a:rPr>
              <a:t>ACE : </a:t>
            </a:r>
            <a:r>
              <a:rPr lang="fr-CH" dirty="0" err="1">
                <a:solidFill>
                  <a:srgbClr val="0070C0"/>
                </a:solidFill>
                <a:latin typeface="Cambria" panose="02040503050406030204" pitchFamily="18" charset="0"/>
              </a:rPr>
              <a:t>Alignment</a:t>
            </a:r>
            <a:r>
              <a:rPr lang="fr-CH" dirty="0">
                <a:solidFill>
                  <a:srgbClr val="0070C0"/>
                </a:solidFill>
                <a:latin typeface="Cambria" panose="02040503050406030204" pitchFamily="18" charset="0"/>
              </a:rPr>
              <a:t>, Coordination and Engineering Group</a:t>
            </a:r>
            <a:endParaRPr lang="en-GB" dirty="0">
              <a:solidFill>
                <a:srgbClr val="0070C0"/>
              </a:solidFill>
              <a:latin typeface="Cambria" panose="02040503050406030204" pitchFamily="18" charset="0"/>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6359" y="1567865"/>
            <a:ext cx="4190746" cy="2457873"/>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p:nvPicPr>
        <p:blipFill rotWithShape="1">
          <a:blip r:embed="rId4"/>
          <a:srcRect l="25857" t="7996" r="-12" b="3889"/>
          <a:stretch/>
        </p:blipFill>
        <p:spPr>
          <a:xfrm>
            <a:off x="3734530" y="2869561"/>
            <a:ext cx="3515710" cy="2372350"/>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5"/>
          <a:stretch>
            <a:fillRect/>
          </a:stretch>
        </p:blipFill>
        <p:spPr>
          <a:xfrm>
            <a:off x="193999" y="5165166"/>
            <a:ext cx="5216201" cy="1267040"/>
          </a:xfrm>
          <a:prstGeom prst="rect">
            <a:avLst/>
          </a:prstGeom>
          <a:ln>
            <a:solidFill>
              <a:schemeClr val="accent1"/>
            </a:solidFill>
          </a:ln>
        </p:spPr>
      </p:pic>
      <p:pic>
        <p:nvPicPr>
          <p:cNvPr id="13" name="Picture 12"/>
          <p:cNvPicPr>
            <a:picLocks noChangeAspect="1"/>
          </p:cNvPicPr>
          <p:nvPr/>
        </p:nvPicPr>
        <p:blipFill>
          <a:blip r:embed="rId6"/>
          <a:stretch>
            <a:fillRect/>
          </a:stretch>
        </p:blipFill>
        <p:spPr>
          <a:xfrm>
            <a:off x="5924940" y="4986481"/>
            <a:ext cx="3059139" cy="1445726"/>
          </a:xfrm>
          <a:prstGeom prst="rect">
            <a:avLst/>
          </a:prstGeom>
        </p:spPr>
        <p:style>
          <a:lnRef idx="2">
            <a:schemeClr val="accent1"/>
          </a:lnRef>
          <a:fillRef idx="1">
            <a:schemeClr val="lt1"/>
          </a:fillRef>
          <a:effectRef idx="0">
            <a:schemeClr val="accent1"/>
          </a:effectRef>
          <a:fontRef idx="minor">
            <a:schemeClr val="dk1"/>
          </a:fontRef>
        </p:style>
      </p:pic>
      <p:pic>
        <p:nvPicPr>
          <p:cNvPr id="15" name="Picture 14"/>
          <p:cNvPicPr>
            <a:picLocks noChangeAspect="1"/>
          </p:cNvPicPr>
          <p:nvPr/>
        </p:nvPicPr>
        <p:blipFill>
          <a:blip r:embed="rId7"/>
          <a:stretch>
            <a:fillRect/>
          </a:stretch>
        </p:blipFill>
        <p:spPr>
          <a:xfrm>
            <a:off x="356359" y="3297512"/>
            <a:ext cx="3394969" cy="1986891"/>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8230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41</a:t>
            </a:fld>
            <a:endParaRPr lang="en-GB"/>
          </a:p>
        </p:txBody>
      </p:sp>
      <p:sp>
        <p:nvSpPr>
          <p:cNvPr id="3" name="Rectangle 2"/>
          <p:cNvSpPr/>
          <p:nvPr/>
        </p:nvSpPr>
        <p:spPr>
          <a:xfrm>
            <a:off x="487364" y="1317337"/>
            <a:ext cx="8344766" cy="1323439"/>
          </a:xfrm>
          <a:prstGeom prst="rect">
            <a:avLst/>
          </a:prstGeom>
        </p:spPr>
        <p:txBody>
          <a:bodyPr wrap="square">
            <a:spAutoFit/>
          </a:bodyPr>
          <a:lstStyle/>
          <a:p>
            <a:pPr algn="just"/>
            <a:r>
              <a:rPr lang="en-GB" sz="2000" dirty="0">
                <a:solidFill>
                  <a:schemeClr val="tx2"/>
                </a:solidFill>
                <a:effectLst>
                  <a:outerShdw blurRad="50800" dist="38100" dir="2700000" algn="tl" rotWithShape="0">
                    <a:srgbClr val="000000">
                      <a:alpha val="43000"/>
                    </a:srgbClr>
                  </a:outerShdw>
                </a:effectLst>
              </a:rPr>
              <a:t>The </a:t>
            </a:r>
            <a:r>
              <a:rPr lang="en-GB" sz="2000" dirty="0" smtClean="0">
                <a:solidFill>
                  <a:schemeClr val="tx2"/>
                </a:solidFill>
                <a:effectLst>
                  <a:outerShdw blurRad="50800" dist="38100" dir="2700000" algn="tl" rotWithShape="0">
                    <a:srgbClr val="000000">
                      <a:alpha val="43000"/>
                    </a:srgbClr>
                  </a:outerShdw>
                </a:effectLst>
              </a:rPr>
              <a:t>mandate : </a:t>
            </a:r>
            <a:r>
              <a:rPr lang="en-GB" sz="2000" dirty="0" smtClean="0">
                <a:solidFill>
                  <a:schemeClr val="tx2"/>
                </a:solidFill>
              </a:rPr>
              <a:t>provide </a:t>
            </a:r>
            <a:r>
              <a:rPr lang="en-GB" sz="2000" dirty="0">
                <a:solidFill>
                  <a:schemeClr val="tx2"/>
                </a:solidFill>
              </a:rPr>
              <a:t>to the CERN community specific </a:t>
            </a:r>
            <a:r>
              <a:rPr lang="en-GB" sz="2000" b="1" dirty="0">
                <a:solidFill>
                  <a:schemeClr val="tx2"/>
                </a:solidFill>
              </a:rPr>
              <a:t>engineering solutions combining mechanical design, production facilities and material sciences</a:t>
            </a:r>
            <a:r>
              <a:rPr lang="en-GB" sz="2000" dirty="0">
                <a:solidFill>
                  <a:schemeClr val="tx2"/>
                </a:solidFill>
              </a:rPr>
              <a:t>. This group owns, maintains and develops the </a:t>
            </a:r>
            <a:r>
              <a:rPr lang="en-GB" sz="2000" dirty="0" smtClean="0">
                <a:solidFill>
                  <a:schemeClr val="tx2"/>
                </a:solidFill>
              </a:rPr>
              <a:t>know</a:t>
            </a:r>
            <a:r>
              <a:rPr lang="en-GB" sz="2000" dirty="0">
                <a:solidFill>
                  <a:schemeClr val="tx2"/>
                </a:solidFill>
              </a:rPr>
              <a:t>-how on the mechanical </a:t>
            </a:r>
            <a:r>
              <a:rPr lang="en-GB" sz="2000" dirty="0" smtClean="0">
                <a:solidFill>
                  <a:schemeClr val="tx2"/>
                </a:solidFill>
              </a:rPr>
              <a:t>constructions in the accelerators and the </a:t>
            </a:r>
            <a:r>
              <a:rPr lang="en-GB" sz="2000" dirty="0">
                <a:solidFill>
                  <a:schemeClr val="tx2"/>
                </a:solidFill>
              </a:rPr>
              <a:t>physics detectors.</a:t>
            </a:r>
          </a:p>
        </p:txBody>
      </p:sp>
      <p:sp>
        <p:nvSpPr>
          <p:cNvPr id="8" name="Title 1"/>
          <p:cNvSpPr txBox="1">
            <a:spLocks/>
          </p:cNvSpPr>
          <p:nvPr/>
        </p:nvSpPr>
        <p:spPr>
          <a:xfrm>
            <a:off x="4034971" y="108704"/>
            <a:ext cx="5109029" cy="1284289"/>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100" dirty="0" smtClean="0">
                <a:solidFill>
                  <a:srgbClr val="0070C0"/>
                </a:solidFill>
                <a:latin typeface="Cambria" panose="02040503050406030204" pitchFamily="18" charset="0"/>
              </a:rPr>
              <a:t>MME : The </a:t>
            </a:r>
            <a:r>
              <a:rPr lang="fr-CH" sz="3100" dirty="0" err="1" smtClean="0">
                <a:solidFill>
                  <a:srgbClr val="0070C0"/>
                </a:solidFill>
                <a:latin typeface="Cambria" panose="02040503050406030204" pitchFamily="18" charset="0"/>
              </a:rPr>
              <a:t>Mechanical</a:t>
            </a:r>
            <a:r>
              <a:rPr lang="fr-CH" sz="3100" dirty="0" smtClean="0">
                <a:solidFill>
                  <a:srgbClr val="0070C0"/>
                </a:solidFill>
                <a:latin typeface="Cambria" panose="02040503050406030204" pitchFamily="18" charset="0"/>
              </a:rPr>
              <a:t> and </a:t>
            </a:r>
            <a:r>
              <a:rPr lang="fr-CH" sz="3100" dirty="0" err="1" smtClean="0">
                <a:solidFill>
                  <a:srgbClr val="0070C0"/>
                </a:solidFill>
                <a:latin typeface="Cambria" panose="02040503050406030204" pitchFamily="18" charset="0"/>
              </a:rPr>
              <a:t>Materials</a:t>
            </a:r>
            <a:r>
              <a:rPr lang="fr-CH" sz="3100" dirty="0" smtClean="0">
                <a:solidFill>
                  <a:srgbClr val="0070C0"/>
                </a:solidFill>
                <a:latin typeface="Cambria" panose="02040503050406030204" pitchFamily="18" charset="0"/>
              </a:rPr>
              <a:t> Engineering  Group</a:t>
            </a:r>
            <a:endParaRPr lang="en-GB" sz="3100" dirty="0">
              <a:solidFill>
                <a:srgbClr val="0070C0"/>
              </a:solidFill>
              <a:latin typeface="Cambria" panose="020405030504060302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8" y="303627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1096" y="3062526"/>
            <a:ext cx="2921876" cy="2921876"/>
          </a:xfrm>
          <a:prstGeom prst="rect">
            <a:avLst/>
          </a:prstGeom>
        </p:spPr>
      </p:pic>
      <p:sp>
        <p:nvSpPr>
          <p:cNvPr id="10" name="Rectangle 189"/>
          <p:cNvSpPr/>
          <p:nvPr/>
        </p:nvSpPr>
        <p:spPr>
          <a:xfrm>
            <a:off x="1744709" y="2739887"/>
            <a:ext cx="6905298" cy="308419"/>
          </a:xfrm>
          <a:prstGeom prst="rect">
            <a:avLst/>
          </a:prstGeom>
          <a:noFill/>
          <a:ln>
            <a:headEnd/>
            <a:tailEnd/>
          </a:ln>
          <a:effectLst>
            <a:outerShdw blurRad="50800" dist="127000" dir="8100000" rotWithShape="0">
              <a:srgbClr val="000000">
                <a:alpha val="44000"/>
              </a:srgbClr>
            </a:outerShdw>
          </a:effectLst>
        </p:spPr>
        <p:style>
          <a:lnRef idx="0">
            <a:schemeClr val="accent4"/>
          </a:lnRef>
          <a:fillRef idx="3">
            <a:schemeClr val="accent4"/>
          </a:fillRef>
          <a:effectRef idx="3">
            <a:schemeClr val="accent4"/>
          </a:effectRef>
          <a:fontRef idx="minor">
            <a:schemeClr val="lt1"/>
          </a:fontRef>
        </p:style>
        <p:txBody>
          <a:bodyPr wrap="square" lIns="92075" tIns="46038" rIns="92075" bIns="46038">
            <a:spAutoFit/>
          </a:bodyPr>
          <a:lstStyle/>
          <a:p>
            <a:pPr lvl="1"/>
            <a:r>
              <a:rPr lang="en-GB" sz="1400" dirty="0" err="1">
                <a:solidFill>
                  <a:srgbClr val="373D54"/>
                </a:solidFill>
              </a:rPr>
              <a:t>Inermet</a:t>
            </a:r>
            <a:r>
              <a:rPr lang="en-GB" sz="1400" dirty="0">
                <a:solidFill>
                  <a:srgbClr val="373D54"/>
                </a:solidFill>
              </a:rPr>
              <a:t> </a:t>
            </a:r>
            <a:r>
              <a:rPr lang="en-GB" sz="1400" dirty="0" smtClean="0">
                <a:solidFill>
                  <a:srgbClr val="373D54"/>
                </a:solidFill>
              </a:rPr>
              <a:t>: </a:t>
            </a:r>
            <a:r>
              <a:rPr lang="en-GB" sz="1400" dirty="0">
                <a:solidFill>
                  <a:srgbClr val="373D54"/>
                </a:solidFill>
              </a:rPr>
              <a:t>comparison </a:t>
            </a:r>
            <a:r>
              <a:rPr lang="en-GB" sz="1400" dirty="0" err="1" smtClean="0">
                <a:solidFill>
                  <a:srgbClr val="373D54"/>
                </a:solidFill>
              </a:rPr>
              <a:t>Autodyn</a:t>
            </a:r>
            <a:r>
              <a:rPr lang="en-GB" sz="1400" dirty="0" smtClean="0">
                <a:solidFill>
                  <a:srgbClr val="373D54"/>
                </a:solidFill>
              </a:rPr>
              <a:t> (SPH) between </a:t>
            </a:r>
            <a:r>
              <a:rPr lang="en-GB" sz="1400" dirty="0">
                <a:solidFill>
                  <a:srgbClr val="373D54"/>
                </a:solidFill>
              </a:rPr>
              <a:t>simulation and experiment</a:t>
            </a:r>
          </a:p>
        </p:txBody>
      </p:sp>
      <p:sp>
        <p:nvSpPr>
          <p:cNvPr id="11" name="Right Arrow 10"/>
          <p:cNvSpPr/>
          <p:nvPr/>
        </p:nvSpPr>
        <p:spPr>
          <a:xfrm>
            <a:off x="233949"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328897"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056" y="3036271"/>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55280" y="4564948"/>
            <a:ext cx="2625629" cy="17576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161" y="4826963"/>
            <a:ext cx="1080000" cy="135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1573985" y="5548171"/>
            <a:ext cx="20332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Francesco </a:t>
            </a:r>
            <a:r>
              <a:rPr lang="en-US" dirty="0" err="1" smtClean="0">
                <a:solidFill>
                  <a:schemeClr val="accent1">
                    <a:lumMod val="50000"/>
                  </a:schemeClr>
                </a:solidFill>
                <a:effectLst>
                  <a:outerShdw blurRad="50800" dist="38100" dir="2700000" algn="tl" rotWithShape="0">
                    <a:srgbClr val="000000">
                      <a:alpha val="43000"/>
                    </a:srgbClr>
                  </a:outerShdw>
                </a:effectLst>
              </a:rPr>
              <a:t>Bertinelli</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31115128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solidFill>
                  <a:srgbClr val="0070C0"/>
                </a:solidFill>
                <a:latin typeface="Cambria" panose="02040503050406030204" pitchFamily="18" charset="0"/>
              </a:rPr>
              <a:t>MME : </a:t>
            </a:r>
            <a:br>
              <a:rPr lang="en-US" sz="3200" dirty="0" smtClean="0">
                <a:solidFill>
                  <a:srgbClr val="0070C0"/>
                </a:solidFill>
                <a:latin typeface="Cambria" panose="02040503050406030204" pitchFamily="18" charset="0"/>
              </a:rPr>
            </a:br>
            <a:r>
              <a:rPr lang="en-US" sz="3200" dirty="0" smtClean="0">
                <a:solidFill>
                  <a:srgbClr val="0070C0"/>
                </a:solidFill>
                <a:latin typeface="Cambria" panose="02040503050406030204" pitchFamily="18" charset="0"/>
              </a:rPr>
              <a:t>domains of activities</a:t>
            </a:r>
            <a:endParaRPr lang="en-US" sz="3200" dirty="0">
              <a:solidFill>
                <a:srgbClr val="0070C0"/>
              </a:solidFill>
              <a:latin typeface="Cambria" panose="02040503050406030204" pitchFamily="18" charset="0"/>
            </a:endParaRPr>
          </a:p>
        </p:txBody>
      </p:sp>
      <p:sp>
        <p:nvSpPr>
          <p:cNvPr id="3" name="Slide Number Placeholder 2"/>
          <p:cNvSpPr>
            <a:spLocks noGrp="1"/>
          </p:cNvSpPr>
          <p:nvPr>
            <p:ph type="sldNum" sz="quarter" idx="12"/>
          </p:nvPr>
        </p:nvSpPr>
        <p:spPr/>
        <p:txBody>
          <a:bodyPr/>
          <a:lstStyle/>
          <a:p>
            <a:fld id="{9BBCADDF-C6D9-C14C-883B-1CD09994D60D}" type="slidenum">
              <a:rPr lang="en-US" smtClean="0"/>
              <a:pPr/>
              <a:t>42</a:t>
            </a:fld>
            <a:endParaRPr lang="en-US"/>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620759115"/>
              </p:ext>
            </p:extLst>
          </p:nvPr>
        </p:nvGraphicFramePr>
        <p:xfrm>
          <a:off x="123642" y="1182482"/>
          <a:ext cx="5085006" cy="5139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2"/>
          </p:nvPr>
        </p:nvSpPr>
        <p:spPr/>
        <p:txBody>
          <a:bodyPr/>
          <a:lstStyle/>
          <a:p>
            <a:r>
              <a:rPr lang="en-US" smtClean="0"/>
              <a:t>February 2nd 2016</a:t>
            </a:r>
            <a:endParaRPr lang="en-US" dirty="0"/>
          </a:p>
        </p:txBody>
      </p:sp>
      <p:sp>
        <p:nvSpPr>
          <p:cNvPr id="6" name="Footer Placeholder 5"/>
          <p:cNvSpPr>
            <a:spLocks noGrp="1"/>
          </p:cNvSpPr>
          <p:nvPr>
            <p:ph type="ftr" sz="quarter" idx="3"/>
          </p:nvPr>
        </p:nvSpPr>
        <p:spPr/>
        <p:txBody>
          <a:bodyPr/>
          <a:lstStyle/>
          <a:p>
            <a:r>
              <a:rPr lang="en-US" dirty="0" smtClean="0"/>
              <a:t>Welcome to the EN Department</a:t>
            </a:r>
            <a:endParaRPr lang="en-US" dirty="0"/>
          </a:p>
        </p:txBody>
      </p:sp>
      <p:sp>
        <p:nvSpPr>
          <p:cNvPr id="8" name="Rectangle 7"/>
          <p:cNvSpPr/>
          <p:nvPr/>
        </p:nvSpPr>
        <p:spPr>
          <a:xfrm>
            <a:off x="4413241" y="1377152"/>
            <a:ext cx="4631169" cy="1200329"/>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Internal Design Office facilities, 40 designers (Staff and Industrial Support)</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CATIA </a:t>
            </a:r>
            <a:r>
              <a:rPr lang="en-GB" dirty="0">
                <a:solidFill>
                  <a:schemeClr val="tx2"/>
                </a:solidFill>
                <a:effectLst>
                  <a:outerShdw blurRad="50800" dist="38100" dir="2700000" algn="tl" rotWithShape="0">
                    <a:srgbClr val="000000">
                      <a:alpha val="43000"/>
                    </a:srgbClr>
                  </a:outerShdw>
                </a:effectLst>
              </a:rPr>
              <a:t>/ </a:t>
            </a:r>
            <a:r>
              <a:rPr lang="en-GB" dirty="0" err="1" smtClean="0">
                <a:solidFill>
                  <a:schemeClr val="tx2"/>
                </a:solidFill>
                <a:effectLst>
                  <a:outerShdw blurRad="50800" dist="38100" dir="2700000" algn="tl" rotWithShape="0">
                    <a:srgbClr val="000000">
                      <a:alpha val="43000"/>
                    </a:srgbClr>
                  </a:outerShdw>
                </a:effectLst>
              </a:rPr>
              <a:t>SmarTeam</a:t>
            </a:r>
            <a:r>
              <a:rPr lang="en-GB" dirty="0" smtClean="0">
                <a:solidFill>
                  <a:schemeClr val="tx2"/>
                </a:solidFill>
                <a:effectLst>
                  <a:outerShdw blurRad="50800" dist="38100" dir="2700000" algn="tl" rotWithShape="0">
                    <a:srgbClr val="000000">
                      <a:alpha val="43000"/>
                    </a:srgbClr>
                  </a:outerShdw>
                </a:effectLst>
              </a:rPr>
              <a:t>,  ANSYS</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Mechanical measurements lab</a:t>
            </a:r>
          </a:p>
        </p:txBody>
      </p:sp>
      <p:sp>
        <p:nvSpPr>
          <p:cNvPr id="9" name="Rectangle 8"/>
          <p:cNvSpPr/>
          <p:nvPr/>
        </p:nvSpPr>
        <p:spPr>
          <a:xfrm>
            <a:off x="4413240" y="2859737"/>
            <a:ext cx="4631172" cy="1754327"/>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4000 m</a:t>
            </a:r>
            <a:r>
              <a:rPr lang="en-GB" baseline="30000" dirty="0" smtClean="0">
                <a:solidFill>
                  <a:schemeClr val="tx2"/>
                </a:solidFill>
                <a:effectLst>
                  <a:outerShdw blurRad="50800" dist="38100" dir="2700000" algn="tl" rotWithShape="0">
                    <a:srgbClr val="000000">
                      <a:alpha val="43000"/>
                    </a:srgbClr>
                  </a:outerShdw>
                </a:effectLst>
              </a:rPr>
              <a:t>2</a:t>
            </a:r>
            <a:r>
              <a:rPr lang="en-GB" dirty="0" smtClean="0">
                <a:solidFill>
                  <a:schemeClr val="tx2"/>
                </a:solidFill>
                <a:effectLst>
                  <a:outerShdw blurRad="50800" dist="38100" dir="2700000" algn="tl" rotWithShape="0">
                    <a:srgbClr val="000000">
                      <a:alpha val="43000"/>
                    </a:srgbClr>
                  </a:outerShdw>
                </a:effectLst>
              </a:rPr>
              <a:t> of internal workshop facilities, 50 technicians (Staff and Industrial Support): CNC machining, sheet metal work &amp; welding, electron beam &amp; laser, vacuum brazing</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External subcontracting service</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Free access Users workshop</a:t>
            </a:r>
          </a:p>
        </p:txBody>
      </p:sp>
      <p:sp>
        <p:nvSpPr>
          <p:cNvPr id="10" name="Rectangle 9"/>
          <p:cNvSpPr/>
          <p:nvPr/>
        </p:nvSpPr>
        <p:spPr>
          <a:xfrm>
            <a:off x="4413241" y="5011316"/>
            <a:ext cx="4631171" cy="1200329"/>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Material selection, analysis &amp; metallurgy: microscopy, mechanical testing</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NDT: US, radiography, tomography</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350 m</a:t>
            </a:r>
            <a:r>
              <a:rPr lang="en-GB" baseline="30000" dirty="0" smtClean="0">
                <a:solidFill>
                  <a:schemeClr val="tx2"/>
                </a:solidFill>
                <a:effectLst>
                  <a:outerShdw blurRad="50800" dist="38100" dir="2700000" algn="tl" rotWithShape="0">
                    <a:srgbClr val="000000">
                      <a:alpha val="43000"/>
                    </a:srgbClr>
                  </a:outerShdw>
                </a:effectLst>
              </a:rPr>
              <a:t>2</a:t>
            </a:r>
            <a:r>
              <a:rPr lang="en-GB" dirty="0" smtClean="0">
                <a:solidFill>
                  <a:schemeClr val="tx2"/>
                </a:solidFill>
                <a:effectLst>
                  <a:outerShdw blurRad="50800" dist="38100" dir="2700000" algn="tl" rotWithShape="0">
                    <a:srgbClr val="000000">
                      <a:alpha val="43000"/>
                    </a:srgbClr>
                  </a:outerShdw>
                </a:effectLst>
              </a:rPr>
              <a:t> of internal metrology facilities: CMM</a:t>
            </a:r>
            <a:endParaRPr lang="en-GB" dirty="0">
              <a:solidFill>
                <a:schemeClr val="tx2"/>
              </a:solidFill>
            </a:endParaRPr>
          </a:p>
        </p:txBody>
      </p:sp>
    </p:spTree>
    <p:extLst>
      <p:ext uri="{BB962C8B-B14F-4D97-AF65-F5344CB8AC3E}">
        <p14:creationId xmlns:p14="http://schemas.microsoft.com/office/powerpoint/2010/main" val="32779597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43</a:t>
            </a:fld>
            <a:endParaRPr lang="en-GB"/>
          </a:p>
        </p:txBody>
      </p:sp>
      <p:sp>
        <p:nvSpPr>
          <p:cNvPr id="3" name="Rectangle 2"/>
          <p:cNvSpPr/>
          <p:nvPr/>
        </p:nvSpPr>
        <p:spPr>
          <a:xfrm>
            <a:off x="461963" y="1253470"/>
            <a:ext cx="8222003" cy="1631216"/>
          </a:xfrm>
          <a:prstGeom prst="rect">
            <a:avLst/>
          </a:prstGeom>
        </p:spPr>
        <p:txBody>
          <a:bodyPr wrap="square">
            <a:spAutoFit/>
          </a:bodyPr>
          <a:lstStyle/>
          <a:p>
            <a:pPr algn="just"/>
            <a:r>
              <a:rPr lang="en-GB" sz="2000" dirty="0" smtClean="0">
                <a:solidFill>
                  <a:schemeClr val="tx2"/>
                </a:solidFill>
              </a:rPr>
              <a:t>The Sources, Targets and Interactions Group has as common ground the study of </a:t>
            </a:r>
            <a:r>
              <a:rPr lang="en-GB" sz="2000" b="1" dirty="0" smtClean="0">
                <a:solidFill>
                  <a:schemeClr val="tx2"/>
                </a:solidFill>
              </a:rPr>
              <a:t>beam interactions with matter</a:t>
            </a:r>
            <a:r>
              <a:rPr lang="en-GB" sz="2000" dirty="0" smtClean="0">
                <a:solidFill>
                  <a:schemeClr val="tx2"/>
                </a:solidFill>
              </a:rPr>
              <a:t>, aiming to apply its know-how to particle generation (ISOLDE Radioactive beam sources, CLIC </a:t>
            </a:r>
            <a:r>
              <a:rPr lang="en-GB" sz="2000" dirty="0" err="1" smtClean="0">
                <a:solidFill>
                  <a:schemeClr val="tx2"/>
                </a:solidFill>
              </a:rPr>
              <a:t>photoinjectors</a:t>
            </a:r>
            <a:r>
              <a:rPr lang="en-GB" sz="2000" dirty="0" smtClean="0">
                <a:solidFill>
                  <a:schemeClr val="tx2"/>
                </a:solidFill>
              </a:rPr>
              <a:t> and polarized e+ e- sources), and to particle interception (collimators, absorbers and dumps). </a:t>
            </a:r>
            <a:endParaRPr lang="en-GB" sz="2000" dirty="0">
              <a:solidFill>
                <a:schemeClr val="tx2"/>
              </a:solidFill>
            </a:endParaRPr>
          </a:p>
        </p:txBody>
      </p:sp>
      <p:sp>
        <p:nvSpPr>
          <p:cNvPr id="8" name="Title 1"/>
          <p:cNvSpPr txBox="1">
            <a:spLocks/>
          </p:cNvSpPr>
          <p:nvPr/>
        </p:nvSpPr>
        <p:spPr>
          <a:xfrm>
            <a:off x="4090737" y="0"/>
            <a:ext cx="4776816" cy="1284289"/>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STI : The Sources, Targets and Interactions  Group</a:t>
            </a:r>
            <a:endParaRPr lang="en-GB" sz="3200" dirty="0">
              <a:solidFill>
                <a:srgbClr val="0070C0"/>
              </a:solidFill>
              <a:latin typeface="Cambria" panose="02040503050406030204" pitchFamily="18" charset="0"/>
            </a:endParaRPr>
          </a:p>
        </p:txBody>
      </p:sp>
      <p:pic>
        <p:nvPicPr>
          <p:cNvPr id="3077" name="Picture 5" descr="\\cern.ch\dfs\Users\e\epiemont\Desktop\New folder (6)\collimator_install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1141" y="4280569"/>
            <a:ext cx="2736888" cy="1820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cern.ch\dfs\Users\e\epiemont\Desktop\New folder (6)\fluka_si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1205" y="4094056"/>
            <a:ext cx="2359152" cy="210312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ern.ch\dfs\Users\e\epiemont\Desktop\New folder (6)\rilis_las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9232" y="2561901"/>
            <a:ext cx="2804160" cy="2103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573985" y="5548171"/>
            <a:ext cx="1806648"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Simone Gilardoni</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7" name="Picture 6"/>
          <p:cNvPicPr>
            <a:picLocks noChangeAspect="1"/>
          </p:cNvPicPr>
          <p:nvPr/>
        </p:nvPicPr>
        <p:blipFill>
          <a:blip r:embed="rId6"/>
          <a:stretch>
            <a:fillRect/>
          </a:stretch>
        </p:blipFill>
        <p:spPr>
          <a:xfrm>
            <a:off x="224649" y="4624507"/>
            <a:ext cx="1349336" cy="1688847"/>
          </a:xfrm>
          <a:prstGeom prst="rect">
            <a:avLst/>
          </a:prstGeom>
        </p:spPr>
      </p:pic>
    </p:spTree>
    <p:extLst>
      <p:ext uri="{BB962C8B-B14F-4D97-AF65-F5344CB8AC3E}">
        <p14:creationId xmlns:p14="http://schemas.microsoft.com/office/powerpoint/2010/main" val="27500455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44</a:t>
            </a:fld>
            <a:endParaRPr lang="en-GB"/>
          </a:p>
        </p:txBody>
      </p:sp>
      <p:sp>
        <p:nvSpPr>
          <p:cNvPr id="5" name="TextBox 4"/>
          <p:cNvSpPr txBox="1"/>
          <p:nvPr/>
        </p:nvSpPr>
        <p:spPr>
          <a:xfrm>
            <a:off x="2989846" y="2643205"/>
            <a:ext cx="3258637" cy="923330"/>
          </a:xfrm>
          <a:prstGeom prst="rect">
            <a:avLst/>
          </a:prstGeom>
          <a:noFill/>
        </p:spPr>
        <p:txBody>
          <a:bodyPr wrap="none" rtlCol="0">
            <a:spAutoFit/>
          </a:bodyPr>
          <a:lstStyle/>
          <a:p>
            <a:r>
              <a:rPr lang="en-US" sz="5400" dirty="0" smtClean="0"/>
              <a:t>Welcome !</a:t>
            </a:r>
            <a:endParaRPr lang="en-US" sz="5400" dirty="0"/>
          </a:p>
        </p:txBody>
      </p:sp>
      <p:sp>
        <p:nvSpPr>
          <p:cNvPr id="6" name="TextBox 5"/>
          <p:cNvSpPr txBox="1"/>
          <p:nvPr/>
        </p:nvSpPr>
        <p:spPr>
          <a:xfrm>
            <a:off x="719937" y="5139779"/>
            <a:ext cx="7806416" cy="1200329"/>
          </a:xfrm>
          <a:prstGeom prst="rect">
            <a:avLst/>
          </a:prstGeom>
          <a:noFill/>
        </p:spPr>
        <p:txBody>
          <a:bodyPr wrap="square" rtlCol="0">
            <a:spAutoFit/>
          </a:bodyPr>
          <a:lstStyle/>
          <a:p>
            <a:pPr algn="just"/>
            <a:r>
              <a:rPr lang="en-US" dirty="0" smtClean="0"/>
              <a:t>Presentation prepared by:</a:t>
            </a:r>
          </a:p>
          <a:p>
            <a:pPr lvl="1" algn="just"/>
            <a:r>
              <a:rPr lang="en-US" dirty="0" err="1" smtClean="0"/>
              <a:t>S.Baird</a:t>
            </a:r>
            <a:r>
              <a:rPr lang="en-US" dirty="0" smtClean="0"/>
              <a:t>, </a:t>
            </a:r>
            <a:r>
              <a:rPr lang="en-US" dirty="0" err="1" smtClean="0"/>
              <a:t>F.Bertinelli</a:t>
            </a:r>
            <a:r>
              <a:rPr lang="en-US" dirty="0" smtClean="0"/>
              <a:t>, </a:t>
            </a:r>
            <a:r>
              <a:rPr lang="en-US" dirty="0" err="1" smtClean="0"/>
              <a:t>O.Capatina</a:t>
            </a:r>
            <a:r>
              <a:rPr lang="en-US" dirty="0" smtClean="0"/>
              <a:t>, </a:t>
            </a:r>
            <a:r>
              <a:rPr lang="en-US" dirty="0" err="1" smtClean="0"/>
              <a:t>K.Foraz</a:t>
            </a:r>
            <a:r>
              <a:rPr lang="en-US" dirty="0" smtClean="0"/>
              <a:t> </a:t>
            </a:r>
            <a:r>
              <a:rPr lang="en-US" dirty="0" err="1" smtClean="0"/>
              <a:t>R.Losito</a:t>
            </a:r>
            <a:r>
              <a:rPr lang="en-US" dirty="0" smtClean="0"/>
              <a:t>, </a:t>
            </a:r>
            <a:r>
              <a:rPr lang="en-US" dirty="0" err="1" smtClean="0"/>
              <a:t>M.Nonis</a:t>
            </a:r>
            <a:r>
              <a:rPr lang="en-US" dirty="0" smtClean="0"/>
              <a:t>, </a:t>
            </a:r>
            <a:r>
              <a:rPr lang="en-US" dirty="0" err="1" smtClean="0"/>
              <a:t>J.Pedersen</a:t>
            </a:r>
            <a:r>
              <a:rPr lang="en-US" dirty="0"/>
              <a:t>, </a:t>
            </a:r>
            <a:r>
              <a:rPr lang="en-US" dirty="0" err="1" smtClean="0"/>
              <a:t>E.Piemonti</a:t>
            </a:r>
            <a:r>
              <a:rPr lang="en-US" dirty="0" smtClean="0"/>
              <a:t> Spalazzi, </a:t>
            </a:r>
            <a:r>
              <a:rPr lang="en-US" dirty="0" err="1" smtClean="0"/>
              <a:t>I.Ruehl</a:t>
            </a:r>
            <a:r>
              <a:rPr lang="en-US" dirty="0" smtClean="0"/>
              <a:t>, </a:t>
            </a:r>
            <a:r>
              <a:rPr lang="en-US" dirty="0" err="1" smtClean="0"/>
              <a:t>G.Richaud</a:t>
            </a:r>
            <a:r>
              <a:rPr lang="en-US" dirty="0" smtClean="0"/>
              <a:t>, </a:t>
            </a:r>
            <a:r>
              <a:rPr lang="en-US" dirty="0" err="1" smtClean="0"/>
              <a:t>R.Saban</a:t>
            </a:r>
            <a:r>
              <a:rPr lang="en-US" dirty="0" smtClean="0"/>
              <a:t>, </a:t>
            </a:r>
            <a:r>
              <a:rPr lang="en-US" dirty="0" err="1" smtClean="0"/>
              <a:t>E.Perrin</a:t>
            </a:r>
            <a:r>
              <a:rPr lang="en-US" dirty="0" smtClean="0"/>
              <a:t>, M. Brugger, </a:t>
            </a:r>
          </a:p>
          <a:p>
            <a:pPr lvl="1" algn="just"/>
            <a:r>
              <a:rPr lang="en-US" dirty="0" smtClean="0"/>
              <a:t>S. Gilardoni.</a:t>
            </a:r>
            <a:endParaRPr lang="en-US" dirty="0"/>
          </a:p>
        </p:txBody>
      </p:sp>
    </p:spTree>
    <p:extLst>
      <p:ext uri="{BB962C8B-B14F-4D97-AF65-F5344CB8AC3E}">
        <p14:creationId xmlns:p14="http://schemas.microsoft.com/office/powerpoint/2010/main" val="1263656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February 2nd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5</a:t>
            </a:fld>
            <a:endParaRPr lang="en-GB"/>
          </a:p>
        </p:txBody>
      </p:sp>
      <p:sp>
        <p:nvSpPr>
          <p:cNvPr id="5" name="Title 1"/>
          <p:cNvSpPr txBox="1">
            <a:spLocks/>
          </p:cNvSpPr>
          <p:nvPr/>
        </p:nvSpPr>
        <p:spPr>
          <a:xfrm>
            <a:off x="304800" y="228600"/>
            <a:ext cx="8077200" cy="1219200"/>
          </a:xfrm>
          <a:prstGeom prst="rect">
            <a:avLst/>
          </a:prstGeom>
          <a:solidFill>
            <a:schemeClr val="bg1"/>
          </a:solidFill>
        </p:spPr>
        <p:txBody>
          <a:bodyPr/>
          <a:lstStyle>
            <a:lvl1pPr algn="r" rtl="0" eaLnBrk="1" latinLnBrk="0" hangingPunct="1">
              <a:spcBef>
                <a:spcPct val="0"/>
              </a:spcBef>
              <a:buNone/>
              <a:defRPr kumimoji="0" sz="2800" kern="1200">
                <a:solidFill>
                  <a:schemeClr val="tx2"/>
                </a:solidFill>
                <a:latin typeface="+mj-lt"/>
                <a:ea typeface="+mj-ea"/>
                <a:cs typeface="+mj-cs"/>
              </a:defRPr>
            </a:lvl1pPr>
          </a:lstStyle>
          <a:p>
            <a:pPr algn="l"/>
            <a:r>
              <a:rPr lang="en-US" sz="3400" dirty="0" smtClean="0">
                <a:solidFill>
                  <a:srgbClr val="0070C0"/>
                </a:solidFill>
                <a:latin typeface="Cambria" panose="02040503050406030204" pitchFamily="18" charset="0"/>
              </a:rPr>
              <a:t>The instruments used</a:t>
            </a:r>
            <a:endParaRPr lang="en-US" sz="3400" dirty="0">
              <a:solidFill>
                <a:srgbClr val="0070C0"/>
              </a:solidFill>
              <a:latin typeface="Cambria" panose="02040503050406030204" pitchFamily="18" charset="0"/>
            </a:endParaRPr>
          </a:p>
        </p:txBody>
      </p:sp>
      <p:sp>
        <p:nvSpPr>
          <p:cNvPr id="6" name="Text Box 19"/>
          <p:cNvSpPr txBox="1">
            <a:spLocks noChangeArrowheads="1"/>
          </p:cNvSpPr>
          <p:nvPr/>
        </p:nvSpPr>
        <p:spPr bwMode="auto">
          <a:xfrm>
            <a:off x="304800" y="2525713"/>
            <a:ext cx="2971800" cy="1618905"/>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smtClean="0">
                <a:solidFill>
                  <a:schemeClr val="tx2"/>
                </a:solidFill>
                <a:latin typeface="Optima"/>
                <a:cs typeface="Optima"/>
              </a:rPr>
              <a:t>2. Detectors : </a:t>
            </a:r>
            <a:br>
              <a:rPr lang="en-US" sz="1600" b="1" dirty="0" smtClean="0">
                <a:solidFill>
                  <a:schemeClr val="tx2"/>
                </a:solidFill>
                <a:latin typeface="Optima"/>
                <a:cs typeface="Optima"/>
              </a:rPr>
            </a:br>
            <a:r>
              <a:rPr lang="en-US" sz="1600" dirty="0" smtClean="0">
                <a:latin typeface="Optima"/>
                <a:cs typeface="Optima"/>
              </a:rPr>
              <a:t>Gigantic instruments that observe and record  the results of the collisions</a:t>
            </a:r>
          </a:p>
          <a:p>
            <a:pPr eaLnBrk="1" hangingPunct="1">
              <a:spcBef>
                <a:spcPct val="20000"/>
              </a:spcBef>
            </a:pPr>
            <a:r>
              <a:rPr lang="en-US" sz="1600" dirty="0" smtClean="0">
                <a:latin typeface="Optima"/>
                <a:cs typeface="Optima"/>
              </a:rPr>
              <a:t>(particle trajectories, energy,  charge…)</a:t>
            </a:r>
            <a:endParaRPr lang="en-US" sz="1600" dirty="0">
              <a:latin typeface="Optima"/>
              <a:cs typeface="Optima"/>
            </a:endParaRPr>
          </a:p>
        </p:txBody>
      </p:sp>
      <p:sp>
        <p:nvSpPr>
          <p:cNvPr id="7" name="Rectangle 20"/>
          <p:cNvSpPr>
            <a:spLocks noChangeArrowheads="1"/>
          </p:cNvSpPr>
          <p:nvPr/>
        </p:nvSpPr>
        <p:spPr bwMode="auto">
          <a:xfrm>
            <a:off x="304800" y="990600"/>
            <a:ext cx="2590800" cy="1126462"/>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smtClean="0">
                <a:solidFill>
                  <a:schemeClr val="tx2"/>
                </a:solidFill>
                <a:latin typeface="Optima"/>
                <a:cs typeface="Optima"/>
              </a:rPr>
              <a:t>1. Particle accelerator</a:t>
            </a:r>
            <a:r>
              <a:rPr lang="en-US" sz="1600" dirty="0" smtClean="0">
                <a:solidFill>
                  <a:schemeClr val="tx2"/>
                </a:solidFill>
                <a:latin typeface="Optima"/>
                <a:cs typeface="Optima"/>
              </a:rPr>
              <a:t> : </a:t>
            </a:r>
            <a:endParaRPr lang="en-US" sz="1600" dirty="0" smtClean="0">
              <a:latin typeface="Optima"/>
              <a:cs typeface="Optima"/>
            </a:endParaRPr>
          </a:p>
          <a:p>
            <a:pPr eaLnBrk="1" hangingPunct="1">
              <a:spcBef>
                <a:spcPct val="20000"/>
              </a:spcBef>
            </a:pPr>
            <a:r>
              <a:rPr lang="en-US" sz="1600" dirty="0" smtClean="0">
                <a:latin typeface="Optima"/>
                <a:cs typeface="Optima"/>
              </a:rPr>
              <a:t>Boost particles to high energies and make them collide</a:t>
            </a:r>
          </a:p>
        </p:txBody>
      </p:sp>
      <p:sp>
        <p:nvSpPr>
          <p:cNvPr id="8" name="Text Box 22"/>
          <p:cNvSpPr txBox="1">
            <a:spLocks noChangeArrowheads="1"/>
          </p:cNvSpPr>
          <p:nvPr/>
        </p:nvSpPr>
        <p:spPr bwMode="auto">
          <a:xfrm>
            <a:off x="304800" y="4560887"/>
            <a:ext cx="2895600" cy="1569660"/>
          </a:xfrm>
          <a:prstGeom prst="rect">
            <a:avLst/>
          </a:prstGeom>
          <a:noFill/>
          <a:ln w="9525">
            <a:noFill/>
            <a:miter lim="800000"/>
            <a:headEnd/>
            <a:tailEnd/>
          </a:ln>
        </p:spPr>
        <p:txBody>
          <a:bodyPr wrap="square">
            <a:prstTxWarp prst="textNoShape">
              <a:avLst/>
            </a:prstTxWarp>
            <a:spAutoFit/>
          </a:bodyPr>
          <a:lstStyle/>
          <a:p>
            <a:r>
              <a:rPr lang="en-US" sz="1600" b="1" dirty="0" smtClean="0">
                <a:solidFill>
                  <a:srgbClr val="000000"/>
                </a:solidFill>
                <a:latin typeface="Optima"/>
                <a:cs typeface="Optima"/>
              </a:rPr>
              <a:t>3. Computers : </a:t>
            </a:r>
          </a:p>
          <a:p>
            <a:r>
              <a:rPr lang="en-US" sz="1600" dirty="0" smtClean="0">
                <a:latin typeface="Optima"/>
                <a:cs typeface="Optima"/>
              </a:rPr>
              <a:t>Collect, store, and send around the world the big quantity of data received  from the detectors for data analysis</a:t>
            </a:r>
            <a:endParaRPr lang="en-US" sz="1600" dirty="0">
              <a:latin typeface="Optima"/>
              <a:cs typeface="Optima"/>
            </a:endParaRPr>
          </a:p>
        </p:txBody>
      </p:sp>
      <p:pic>
        <p:nvPicPr>
          <p:cNvPr id="9" name="Picture 15"/>
          <p:cNvPicPr>
            <a:picLocks noChangeAspect="1" noChangeArrowheads="1"/>
          </p:cNvPicPr>
          <p:nvPr/>
        </p:nvPicPr>
        <p:blipFill>
          <a:blip r:embed="rId2"/>
          <a:srcRect/>
          <a:stretch>
            <a:fillRect/>
          </a:stretch>
        </p:blipFill>
        <p:spPr bwMode="auto">
          <a:xfrm>
            <a:off x="3224746" y="1119188"/>
            <a:ext cx="5369422" cy="4443412"/>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240000"/>
            </a:camera>
            <a:lightRig rig="threePt" dir="t"/>
          </a:scene3d>
          <a:sp3d>
            <a:bevelT w="38100" h="38100"/>
          </a:sp3d>
        </p:spPr>
      </p:pic>
      <p:pic>
        <p:nvPicPr>
          <p:cNvPr id="10" name="Picture 9" descr="CMS-2007-insertionintern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0400" y="990600"/>
            <a:ext cx="5768418" cy="4724400"/>
          </a:xfrm>
          <a:prstGeom prst="rect">
            <a:avLst/>
          </a:prstGeom>
          <a:ln w="76200" cmpd="sng">
            <a:solidFill>
              <a:schemeClr val="bg1"/>
            </a:solidFill>
            <a:miter lim="800000"/>
          </a:ln>
          <a:effectLst>
            <a:outerShdw blurRad="69850" dist="63500" dir="2700000" algn="tl" rotWithShape="0">
              <a:srgbClr val="000000">
                <a:alpha val="43000"/>
              </a:srgbClr>
            </a:outerShdw>
          </a:effectLst>
          <a:scene3d>
            <a:camera prst="orthographicFront">
              <a:rot lat="0" lon="0" rev="21420000"/>
            </a:camera>
            <a:lightRig rig="threePt" dir="t"/>
          </a:scene3d>
          <a:sp3d>
            <a:bevelT w="38100" h="38100"/>
          </a:sp3d>
        </p:spPr>
      </p:pic>
      <p:pic>
        <p:nvPicPr>
          <p:cNvPr id="11" name="Picture 45" descr="LHC&amp;AlpsCo.psd"/>
          <p:cNvPicPr>
            <a:picLocks noChangeAspect="1"/>
          </p:cNvPicPr>
          <p:nvPr/>
        </p:nvPicPr>
        <p:blipFill>
          <a:blip r:embed="rId4"/>
          <a:srcRect/>
          <a:stretch>
            <a:fillRect/>
          </a:stretch>
        </p:blipFill>
        <p:spPr bwMode="auto">
          <a:xfrm>
            <a:off x="4572000" y="152400"/>
            <a:ext cx="4354513" cy="6169068"/>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120000"/>
            </a:camera>
            <a:lightRig rig="threePt" dir="t"/>
          </a:scene3d>
          <a:sp3d>
            <a:bevelT w="38100" h="38100"/>
          </a:sp3d>
        </p:spPr>
      </p:pic>
    </p:spTree>
    <p:extLst>
      <p:ext uri="{BB962C8B-B14F-4D97-AF65-F5344CB8AC3E}">
        <p14:creationId xmlns:p14="http://schemas.microsoft.com/office/powerpoint/2010/main" val="65778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 presetClass="entr" presetSubtype="0" fill="hold" grpId="1"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573" y="169652"/>
            <a:ext cx="8408275" cy="1529269"/>
          </a:xfrm>
          <a:solidFill>
            <a:srgbClr val="FFFFFF"/>
          </a:solidFill>
        </p:spPr>
        <p:txBody>
          <a:bodyPr>
            <a:noAutofit/>
          </a:bodyPr>
          <a:lstStyle/>
          <a:p>
            <a:pPr algn="just"/>
            <a:r>
              <a:rPr lang="en-US" sz="3200" dirty="0">
                <a:solidFill>
                  <a:srgbClr val="0070C0"/>
                </a:solidFill>
                <a:latin typeface="Cambria" panose="02040503050406030204" pitchFamily="18" charset="0"/>
              </a:rPr>
              <a:t>The next scientific challenge is to understand the very first moments of our Universe </a:t>
            </a:r>
            <a:r>
              <a:rPr lang="en-US" sz="3200" dirty="0" smtClean="0">
                <a:solidFill>
                  <a:srgbClr val="0070C0"/>
                </a:solidFill>
                <a:latin typeface="Cambria" panose="02040503050406030204" pitchFamily="18" charset="0"/>
              </a:rPr>
              <a:t/>
            </a:r>
            <a:br>
              <a:rPr lang="en-US" sz="3200" dirty="0" smtClean="0">
                <a:solidFill>
                  <a:srgbClr val="0070C0"/>
                </a:solidFill>
                <a:latin typeface="Cambria" panose="02040503050406030204" pitchFamily="18" charset="0"/>
              </a:rPr>
            </a:br>
            <a:r>
              <a:rPr lang="en-US" sz="3200" dirty="0" smtClean="0">
                <a:solidFill>
                  <a:srgbClr val="0070C0"/>
                </a:solidFill>
                <a:latin typeface="Cambria" panose="02040503050406030204" pitchFamily="18" charset="0"/>
              </a:rPr>
              <a:t>after </a:t>
            </a:r>
            <a:r>
              <a:rPr lang="en-US" sz="3200" dirty="0">
                <a:solidFill>
                  <a:srgbClr val="0070C0"/>
                </a:solidFill>
                <a:latin typeface="Cambria" panose="02040503050406030204" pitchFamily="18" charset="0"/>
              </a:rPr>
              <a:t>the Big Bang</a:t>
            </a:r>
          </a:p>
        </p:txBody>
      </p:sp>
      <p:pic>
        <p:nvPicPr>
          <p:cNvPr id="7" name="Picture 6"/>
          <p:cNvPicPr>
            <a:picLocks noChangeAspect="1"/>
          </p:cNvPicPr>
          <p:nvPr/>
        </p:nvPicPr>
        <p:blipFill rotWithShape="1">
          <a:blip r:embed="rId2"/>
          <a:srcRect t="9886" b="8515"/>
          <a:stretch/>
        </p:blipFill>
        <p:spPr>
          <a:xfrm>
            <a:off x="1183646" y="1948953"/>
            <a:ext cx="6952381" cy="4068904"/>
          </a:xfrm>
          <a:prstGeom prst="rect">
            <a:avLst/>
          </a:prstGeom>
        </p:spPr>
      </p:pic>
      <p:grpSp>
        <p:nvGrpSpPr>
          <p:cNvPr id="8" name="Group 27"/>
          <p:cNvGrpSpPr>
            <a:grpSpLocks/>
          </p:cNvGrpSpPr>
          <p:nvPr/>
        </p:nvGrpSpPr>
        <p:grpSpPr bwMode="auto">
          <a:xfrm>
            <a:off x="1080613" y="3652670"/>
            <a:ext cx="1671637" cy="1950837"/>
            <a:chOff x="327898" y="2357436"/>
            <a:chExt cx="1672334" cy="1950851"/>
          </a:xfrm>
        </p:grpSpPr>
        <p:sp>
          <p:nvSpPr>
            <p:cNvPr id="9" name="Rectangle 4"/>
            <p:cNvSpPr>
              <a:spLocks/>
            </p:cNvSpPr>
            <p:nvPr/>
          </p:nvSpPr>
          <p:spPr bwMode="auto">
            <a:xfrm>
              <a:off x="327898" y="2928940"/>
              <a:ext cx="822251" cy="422381"/>
            </a:xfrm>
            <a:prstGeom prst="rect">
              <a:avLst/>
            </a:prstGeom>
            <a:noFill/>
            <a:ln w="28575">
              <a:noFill/>
              <a:miter lim="800000"/>
              <a:headEnd/>
              <a:tailEnd/>
            </a:ln>
          </p:spPr>
          <p:txBody>
            <a:bodyPr lIns="0" tIns="0" rIns="0" bIns="0" anchor="ctr"/>
            <a:lstStyle/>
            <a:p>
              <a:pPr algn="ctr" defTabSz="914400" fontAlgn="base">
                <a:spcBef>
                  <a:spcPct val="0"/>
                </a:spcBef>
                <a:spcAft>
                  <a:spcPct val="0"/>
                </a:spcAft>
              </a:pPr>
              <a:r>
                <a:rPr lang="fr-FR" sz="2000" dirty="0" smtClean="0">
                  <a:solidFill>
                    <a:srgbClr val="FFFF00"/>
                  </a:solidFill>
                  <a:effectLst>
                    <a:outerShdw blurRad="50800" dist="38100" dir="2700000" algn="tl" rotWithShape="0">
                      <a:srgbClr val="F8F8F8">
                        <a:alpha val="43000"/>
                      </a:srgbClr>
                    </a:outerShdw>
                  </a:effectLst>
                  <a:ea typeface="Gill Sans"/>
                  <a:cs typeface="Arial" pitchFamily="34" charset="0"/>
                  <a:sym typeface="Gill Sans"/>
                </a:rPr>
                <a:t>LHC</a:t>
              </a:r>
              <a:endParaRPr lang="fr-FR" sz="2000" dirty="0">
                <a:solidFill>
                  <a:srgbClr val="FFFF00"/>
                </a:solidFill>
                <a:effectLst>
                  <a:outerShdw blurRad="50800" dist="38100" dir="2700000" algn="tl" rotWithShape="0">
                    <a:srgbClr val="F8F8F8">
                      <a:alpha val="43000"/>
                    </a:srgbClr>
                  </a:outerShdw>
                </a:effectLst>
                <a:ea typeface="Gill Sans"/>
                <a:cs typeface="Arial" pitchFamily="34" charset="0"/>
                <a:sym typeface="Gill Sans"/>
              </a:endParaRPr>
            </a:p>
          </p:txBody>
        </p:sp>
        <p:sp>
          <p:nvSpPr>
            <p:cNvPr id="10" name="Line 6"/>
            <p:cNvSpPr>
              <a:spLocks noChangeShapeType="1"/>
            </p:cNvSpPr>
            <p:nvPr/>
          </p:nvSpPr>
          <p:spPr bwMode="auto">
            <a:xfrm rot="10800000" flipV="1">
              <a:off x="1142976" y="2428874"/>
              <a:ext cx="857256" cy="714380"/>
            </a:xfrm>
            <a:prstGeom prst="line">
              <a:avLst/>
            </a:prstGeom>
            <a:noFill/>
            <a:ln w="28575">
              <a:solidFill>
                <a:srgbClr val="FFFF00"/>
              </a:solidFill>
              <a:round/>
              <a:headEnd type="stealth" w="med" len="med"/>
              <a:tailEnd/>
            </a:ln>
          </p:spPr>
          <p:txBody>
            <a:bodyPr/>
            <a:lstStyle/>
            <a:p>
              <a:pPr defTabSz="914400" fontAlgn="base">
                <a:spcBef>
                  <a:spcPct val="0"/>
                </a:spcBef>
                <a:spcAft>
                  <a:spcPct val="0"/>
                </a:spcAft>
              </a:pPr>
              <a:endParaRPr lang="fr-FR" u="sng">
                <a:solidFill>
                  <a:prstClr val="black"/>
                </a:solidFill>
              </a:endParaRPr>
            </a:p>
          </p:txBody>
        </p:sp>
        <p:sp>
          <p:nvSpPr>
            <p:cNvPr id="11" name="TextBox 30"/>
            <p:cNvSpPr txBox="1">
              <a:spLocks noChangeArrowheads="1"/>
            </p:cNvSpPr>
            <p:nvPr/>
          </p:nvSpPr>
          <p:spPr bwMode="auto">
            <a:xfrm>
              <a:off x="1357290" y="4000510"/>
              <a:ext cx="642942" cy="307777"/>
            </a:xfrm>
            <a:prstGeom prst="rect">
              <a:avLst/>
            </a:prstGeom>
            <a:noFill/>
            <a:ln w="9525">
              <a:noFill/>
              <a:miter lim="800000"/>
              <a:headEnd/>
              <a:tailEnd/>
            </a:ln>
          </p:spPr>
          <p:txBody>
            <a:bodyPr>
              <a:spAutoFit/>
            </a:bodyPr>
            <a:lstStyle/>
            <a:p>
              <a:pPr defTabSz="914400" fontAlgn="base">
                <a:spcBef>
                  <a:spcPct val="0"/>
                </a:spcBef>
                <a:spcAft>
                  <a:spcPct val="0"/>
                </a:spcAft>
              </a:pPr>
              <a:r>
                <a:rPr lang="fr-FR" sz="1400" dirty="0" smtClean="0">
                  <a:solidFill>
                    <a:srgbClr val="FFFF00"/>
                  </a:solidFill>
                </a:rPr>
                <a:t>10</a:t>
              </a:r>
              <a:r>
                <a:rPr lang="fr-FR" sz="1400" baseline="30000" dirty="0" smtClean="0">
                  <a:solidFill>
                    <a:srgbClr val="FFFF00"/>
                  </a:solidFill>
                </a:rPr>
                <a:t>-10</a:t>
              </a:r>
              <a:r>
                <a:rPr lang="fr-FR" sz="1400" dirty="0" smtClean="0">
                  <a:solidFill>
                    <a:srgbClr val="FFFF00"/>
                  </a:solidFill>
                </a:rPr>
                <a:t>s</a:t>
              </a:r>
              <a:endParaRPr lang="fr-FR" sz="1400" dirty="0">
                <a:solidFill>
                  <a:srgbClr val="FFFF00"/>
                </a:solidFill>
              </a:endParaRPr>
            </a:p>
          </p:txBody>
        </p:sp>
        <p:cxnSp>
          <p:nvCxnSpPr>
            <p:cNvPr id="12" name="Straight Connector 11"/>
            <p:cNvCxnSpPr/>
            <p:nvPr/>
          </p:nvCxnSpPr>
          <p:spPr>
            <a:xfrm>
              <a:off x="2000232" y="2357436"/>
              <a:ext cx="0" cy="1763897"/>
            </a:xfrm>
            <a:prstGeom prst="line">
              <a:avLst/>
            </a:prstGeom>
            <a:ln w="127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
        <p:nvSpPr>
          <p:cNvPr id="13"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6</a:t>
            </a:fld>
            <a:endParaRPr lang="en-US" dirty="0"/>
          </a:p>
        </p:txBody>
      </p:sp>
      <p:sp>
        <p:nvSpPr>
          <p:cNvPr id="14"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15" name="Date Placeholder 4"/>
          <p:cNvSpPr>
            <a:spLocks noGrp="1"/>
          </p:cNvSpPr>
          <p:nvPr>
            <p:ph type="dt" sz="half" idx="2"/>
          </p:nvPr>
        </p:nvSpPr>
        <p:spPr>
          <a:xfrm>
            <a:off x="6400800" y="6432206"/>
            <a:ext cx="2289048" cy="289903"/>
          </a:xfrm>
        </p:spPr>
        <p:txBody>
          <a:bodyPr/>
          <a:lstStyle/>
          <a:p>
            <a:r>
              <a:rPr lang="en-US" smtClean="0"/>
              <a:t>February 2nd 2016</a:t>
            </a:r>
            <a:endParaRPr lang="en-US" dirty="0"/>
          </a:p>
        </p:txBody>
      </p:sp>
    </p:spTree>
    <p:extLst>
      <p:ext uri="{BB962C8B-B14F-4D97-AF65-F5344CB8AC3E}">
        <p14:creationId xmlns:p14="http://schemas.microsoft.com/office/powerpoint/2010/main" val="123880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934" y="174008"/>
            <a:ext cx="8226854" cy="984403"/>
          </a:xfrm>
          <a:solidFill>
            <a:srgbClr val="FFFFFF"/>
          </a:solidFill>
        </p:spPr>
        <p:txBody>
          <a:bodyPr>
            <a:noAutofit/>
          </a:bodyPr>
          <a:lstStyle/>
          <a:p>
            <a:pPr algn="l"/>
            <a:r>
              <a:rPr lang="en-US" sz="3600" dirty="0" smtClean="0">
                <a:solidFill>
                  <a:srgbClr val="0070C0"/>
                </a:solidFill>
                <a:latin typeface="Cambria" panose="02040503050406030204" pitchFamily="18" charset="0"/>
                <a:cs typeface="Bookman Old Style"/>
              </a:rPr>
              <a:t>The technologies developed at CERN  </a:t>
            </a:r>
            <a:r>
              <a:rPr lang="en-US" sz="3600" dirty="0">
                <a:solidFill>
                  <a:srgbClr val="0070C0"/>
                </a:solidFill>
                <a:latin typeface="Cambria" panose="02040503050406030204" pitchFamily="18" charset="0"/>
                <a:cs typeface="Bookman Old Style"/>
              </a:rPr>
              <a:t>generate innovation</a:t>
            </a:r>
          </a:p>
        </p:txBody>
      </p:sp>
      <p:pic>
        <p:nvPicPr>
          <p:cNvPr id="7" name="Picture 6" descr="Screen shot 2010-03-20 at 14.25.11.png"/>
          <p:cNvPicPr>
            <a:picLocks noChangeAspect="1"/>
          </p:cNvPicPr>
          <p:nvPr/>
        </p:nvPicPr>
        <p:blipFill>
          <a:blip r:embed="rId2"/>
          <a:stretch>
            <a:fillRect/>
          </a:stretch>
        </p:blipFill>
        <p:spPr>
          <a:xfrm>
            <a:off x="2965128" y="1657076"/>
            <a:ext cx="3379788" cy="2293943"/>
          </a:xfrm>
          <a:prstGeom prst="rect">
            <a:avLst/>
          </a:prstGeom>
          <a:effectLst>
            <a:outerShdw blurRad="50800" dist="38100" dir="2700000">
              <a:srgbClr val="000000">
                <a:alpha val="43000"/>
              </a:srgbClr>
            </a:outerShdw>
          </a:effectLst>
        </p:spPr>
      </p:pic>
      <p:pic>
        <p:nvPicPr>
          <p:cNvPr id="8" name="Picture 9"/>
          <p:cNvPicPr>
            <a:picLocks noChangeAspect="1" noChangeArrowheads="1"/>
          </p:cNvPicPr>
          <p:nvPr/>
        </p:nvPicPr>
        <p:blipFill>
          <a:blip r:embed="rId3"/>
          <a:srcRect/>
          <a:stretch>
            <a:fillRect/>
          </a:stretch>
        </p:blipFill>
        <p:spPr bwMode="auto">
          <a:xfrm>
            <a:off x="6629143" y="2125845"/>
            <a:ext cx="2334282" cy="1371600"/>
          </a:xfrm>
          <a:prstGeom prst="rect">
            <a:avLst/>
          </a:prstGeom>
          <a:noFill/>
          <a:ln w="9525">
            <a:noFill/>
            <a:miter lim="800000"/>
            <a:headEnd/>
            <a:tailEnd/>
          </a:ln>
          <a:effectLst>
            <a:outerShdw blurRad="50800" dist="38100" dir="2700000">
              <a:srgbClr val="000000">
                <a:alpha val="43000"/>
              </a:srgbClr>
            </a:outerShdw>
          </a:effectLst>
        </p:spPr>
      </p:pic>
      <p:pic>
        <p:nvPicPr>
          <p:cNvPr id="9" name="Picture 2" descr="Capture-003924web"/>
          <p:cNvPicPr>
            <a:picLocks noChangeAspect="1" noChangeArrowheads="1"/>
          </p:cNvPicPr>
          <p:nvPr/>
        </p:nvPicPr>
        <p:blipFill>
          <a:blip r:embed="rId4"/>
          <a:srcRect/>
          <a:stretch>
            <a:fillRect/>
          </a:stretch>
        </p:blipFill>
        <p:spPr bwMode="auto">
          <a:xfrm>
            <a:off x="328463" y="2125845"/>
            <a:ext cx="2334282" cy="1392699"/>
          </a:xfrm>
          <a:prstGeom prst="rect">
            <a:avLst/>
          </a:prstGeom>
          <a:noFill/>
          <a:ln w="9525">
            <a:noFill/>
            <a:miter lim="800000"/>
            <a:headEnd/>
            <a:tailEnd/>
          </a:ln>
          <a:effectLst>
            <a:outerShdw blurRad="50800" dist="38100" dir="2700000">
              <a:srgbClr val="000000">
                <a:alpha val="43000"/>
              </a:srgbClr>
            </a:outerShdw>
          </a:effectLst>
        </p:spPr>
      </p:pic>
      <p:sp>
        <p:nvSpPr>
          <p:cNvPr id="10" name="TextBox 9"/>
          <p:cNvSpPr txBox="1"/>
          <p:nvPr/>
        </p:nvSpPr>
        <p:spPr>
          <a:xfrm>
            <a:off x="328463" y="1624810"/>
            <a:ext cx="1480368" cy="369332"/>
          </a:xfrm>
          <a:prstGeom prst="rect">
            <a:avLst/>
          </a:prstGeom>
          <a:noFill/>
        </p:spPr>
        <p:txBody>
          <a:bodyPr wrap="none" rtlCol="0">
            <a:spAutoFit/>
          </a:bodyPr>
          <a:lstStyle/>
          <a:p>
            <a:pPr defTabSz="914400"/>
            <a:r>
              <a:rPr lang="en-US" dirty="0" smtClean="0">
                <a:solidFill>
                  <a:srgbClr val="0055A0"/>
                </a:solidFill>
              </a:rPr>
              <a:t>Accelerators</a:t>
            </a:r>
            <a:endParaRPr lang="en-US" dirty="0">
              <a:solidFill>
                <a:srgbClr val="0055A0"/>
              </a:solidFill>
            </a:endParaRPr>
          </a:p>
        </p:txBody>
      </p:sp>
      <p:sp>
        <p:nvSpPr>
          <p:cNvPr id="11" name="TextBox 10"/>
          <p:cNvSpPr txBox="1"/>
          <p:nvPr/>
        </p:nvSpPr>
        <p:spPr>
          <a:xfrm>
            <a:off x="6629143" y="1624810"/>
            <a:ext cx="1172466" cy="369332"/>
          </a:xfrm>
          <a:prstGeom prst="rect">
            <a:avLst/>
          </a:prstGeom>
          <a:noFill/>
        </p:spPr>
        <p:txBody>
          <a:bodyPr wrap="none" rtlCol="0">
            <a:spAutoFit/>
          </a:bodyPr>
          <a:lstStyle/>
          <a:p>
            <a:pPr defTabSz="914400"/>
            <a:r>
              <a:rPr lang="en-US" dirty="0" smtClean="0">
                <a:solidFill>
                  <a:srgbClr val="0055A0"/>
                </a:solidFill>
              </a:rPr>
              <a:t>Detectors</a:t>
            </a:r>
            <a:endParaRPr lang="en-US" dirty="0">
              <a:solidFill>
                <a:srgbClr val="0055A0"/>
              </a:solidFill>
            </a:endParaRPr>
          </a:p>
        </p:txBody>
      </p:sp>
      <p:sp>
        <p:nvSpPr>
          <p:cNvPr id="12" name="Left Arrow 11"/>
          <p:cNvSpPr/>
          <p:nvPr/>
        </p:nvSpPr>
        <p:spPr>
          <a:xfrm>
            <a:off x="2476751"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sp>
        <p:nvSpPr>
          <p:cNvPr id="13" name="Left Arrow 12"/>
          <p:cNvSpPr/>
          <p:nvPr/>
        </p:nvSpPr>
        <p:spPr>
          <a:xfrm flipH="1">
            <a:off x="6243792"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nvGrpSpPr>
          <p:cNvPr id="14" name="Group 13"/>
          <p:cNvGrpSpPr/>
          <p:nvPr/>
        </p:nvGrpSpPr>
        <p:grpSpPr>
          <a:xfrm>
            <a:off x="328462" y="3344444"/>
            <a:ext cx="2334283" cy="2653548"/>
            <a:chOff x="319991" y="3403857"/>
            <a:chExt cx="2334283" cy="2653548"/>
          </a:xfrm>
        </p:grpSpPr>
        <p:sp>
          <p:nvSpPr>
            <p:cNvPr id="15" name="TextBox 14"/>
            <p:cNvSpPr txBox="1"/>
            <p:nvPr/>
          </p:nvSpPr>
          <p:spPr>
            <a:xfrm>
              <a:off x="319991" y="5688073"/>
              <a:ext cx="2056315" cy="369332"/>
            </a:xfrm>
            <a:prstGeom prst="rect">
              <a:avLst/>
            </a:prstGeom>
            <a:noFill/>
          </p:spPr>
          <p:txBody>
            <a:bodyPr wrap="square" rtlCol="0">
              <a:spAutoFit/>
            </a:bodyPr>
            <a:lstStyle/>
            <a:p>
              <a:pPr defTabSz="914400"/>
              <a:r>
                <a:rPr lang="en-US" dirty="0" smtClean="0">
                  <a:solidFill>
                    <a:srgbClr val="373D54"/>
                  </a:solidFill>
                </a:rPr>
                <a:t>Hadron therapy</a:t>
              </a:r>
              <a:endParaRPr lang="en-US" dirty="0">
                <a:solidFill>
                  <a:srgbClr val="373D54"/>
                </a:solidFill>
              </a:endParaRPr>
            </a:p>
          </p:txBody>
        </p:sp>
        <p:grpSp>
          <p:nvGrpSpPr>
            <p:cNvPr id="16" name="Group 15"/>
            <p:cNvGrpSpPr/>
            <p:nvPr/>
          </p:nvGrpSpPr>
          <p:grpSpPr>
            <a:xfrm>
              <a:off x="319992" y="3403857"/>
              <a:ext cx="2334282" cy="2262889"/>
              <a:chOff x="319992" y="3403857"/>
              <a:chExt cx="2334282" cy="2262889"/>
            </a:xfrm>
          </p:grpSpPr>
          <p:pic>
            <p:nvPicPr>
              <p:cNvPr id="17" name="Picture 16" descr="salatrattadraw.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992" y="3795985"/>
                <a:ext cx="2334282" cy="1870761"/>
              </a:xfrm>
              <a:prstGeom prst="rect">
                <a:avLst/>
              </a:prstGeom>
            </p:spPr>
          </p:pic>
          <p:sp>
            <p:nvSpPr>
              <p:cNvPr id="18" name="Left Arrow 17"/>
              <p:cNvSpPr/>
              <p:nvPr/>
            </p:nvSpPr>
            <p:spPr>
              <a:xfrm rot="16200000">
                <a:off x="280158" y="3452162"/>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19" name="Group 18"/>
          <p:cNvGrpSpPr/>
          <p:nvPr/>
        </p:nvGrpSpPr>
        <p:grpSpPr>
          <a:xfrm>
            <a:off x="5759728" y="3377119"/>
            <a:ext cx="1910330" cy="2209850"/>
            <a:chOff x="5751257" y="3436532"/>
            <a:chExt cx="1910330" cy="2209850"/>
          </a:xfrm>
        </p:grpSpPr>
        <p:pic>
          <p:nvPicPr>
            <p:cNvPr id="20" name="Picture 19"/>
            <p:cNvPicPr>
              <a:picLocks noChangeAspect="1"/>
            </p:cNvPicPr>
            <p:nvPr/>
          </p:nvPicPr>
          <p:blipFill>
            <a:blip r:embed="rId6"/>
            <a:stretch>
              <a:fillRect/>
            </a:stretch>
          </p:blipFill>
          <p:spPr>
            <a:xfrm>
              <a:off x="5751257" y="4213635"/>
              <a:ext cx="1910330" cy="1432747"/>
            </a:xfrm>
            <a:prstGeom prst="rect">
              <a:avLst/>
            </a:prstGeom>
          </p:spPr>
        </p:pic>
        <p:sp>
          <p:nvSpPr>
            <p:cNvPr id="21" name="Left Arrow 20"/>
            <p:cNvSpPr/>
            <p:nvPr/>
          </p:nvSpPr>
          <p:spPr>
            <a:xfrm rot="5400000" flipH="1">
              <a:off x="6464045" y="3677113"/>
              <a:ext cx="942718" cy="461556"/>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grpSp>
        <p:nvGrpSpPr>
          <p:cNvPr id="22" name="Group 21"/>
          <p:cNvGrpSpPr/>
          <p:nvPr/>
        </p:nvGrpSpPr>
        <p:grpSpPr>
          <a:xfrm>
            <a:off x="2900447" y="4154222"/>
            <a:ext cx="2970245" cy="1790886"/>
            <a:chOff x="2891976" y="4213635"/>
            <a:chExt cx="2970245" cy="1790886"/>
          </a:xfrm>
        </p:grpSpPr>
        <p:sp>
          <p:nvSpPr>
            <p:cNvPr id="23" name="TextBox 22"/>
            <p:cNvSpPr txBox="1"/>
            <p:nvPr/>
          </p:nvSpPr>
          <p:spPr>
            <a:xfrm>
              <a:off x="2891976" y="5635189"/>
              <a:ext cx="2724812" cy="369332"/>
            </a:xfrm>
            <a:prstGeom prst="rect">
              <a:avLst/>
            </a:prstGeom>
            <a:noFill/>
          </p:spPr>
          <p:txBody>
            <a:bodyPr wrap="square" rtlCol="0">
              <a:spAutoFit/>
            </a:bodyPr>
            <a:lstStyle/>
            <a:p>
              <a:pPr defTabSz="914400"/>
              <a:r>
                <a:rPr lang="en-US" dirty="0" smtClean="0">
                  <a:solidFill>
                    <a:srgbClr val="0055A0"/>
                  </a:solidFill>
                </a:rPr>
                <a:t>The Computing Grid</a:t>
              </a:r>
              <a:endParaRPr lang="en-US" dirty="0">
                <a:solidFill>
                  <a:srgbClr val="0055A0"/>
                </a:solidFill>
              </a:endParaRPr>
            </a:p>
          </p:txBody>
        </p:sp>
        <p:grpSp>
          <p:nvGrpSpPr>
            <p:cNvPr id="24" name="Group 23"/>
            <p:cNvGrpSpPr/>
            <p:nvPr/>
          </p:nvGrpSpPr>
          <p:grpSpPr>
            <a:xfrm>
              <a:off x="2956657" y="4213635"/>
              <a:ext cx="2905564" cy="1447800"/>
              <a:chOff x="2956657" y="4213635"/>
              <a:chExt cx="2905564" cy="1447800"/>
            </a:xfrm>
          </p:grpSpPr>
          <p:pic>
            <p:nvPicPr>
              <p:cNvPr id="25" name="Picture 24" descr="Picture 26.png"/>
              <p:cNvPicPr>
                <a:picLocks noChangeAspect="1"/>
              </p:cNvPicPr>
              <p:nvPr/>
            </p:nvPicPr>
            <p:blipFill>
              <a:blip r:embed="rId7"/>
              <a:stretch>
                <a:fillRect/>
              </a:stretch>
            </p:blipFill>
            <p:spPr>
              <a:xfrm>
                <a:off x="2956657" y="4213635"/>
                <a:ext cx="2438400" cy="1447800"/>
              </a:xfrm>
              <a:prstGeom prst="rect">
                <a:avLst/>
              </a:prstGeom>
            </p:spPr>
          </p:pic>
          <p:sp>
            <p:nvSpPr>
              <p:cNvPr id="26" name="Left Arrow 25"/>
              <p:cNvSpPr/>
              <p:nvPr/>
            </p:nvSpPr>
            <p:spPr>
              <a:xfrm>
                <a:off x="5304056" y="5113870"/>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27" name="Group 26"/>
          <p:cNvGrpSpPr/>
          <p:nvPr/>
        </p:nvGrpSpPr>
        <p:grpSpPr>
          <a:xfrm>
            <a:off x="7903596" y="3377120"/>
            <a:ext cx="1126404" cy="1861893"/>
            <a:chOff x="7895125" y="3436533"/>
            <a:chExt cx="1126404" cy="1861893"/>
          </a:xfrm>
        </p:grpSpPr>
        <p:grpSp>
          <p:nvGrpSpPr>
            <p:cNvPr id="28" name="Group 27"/>
            <p:cNvGrpSpPr/>
            <p:nvPr/>
          </p:nvGrpSpPr>
          <p:grpSpPr>
            <a:xfrm>
              <a:off x="7895125" y="3436533"/>
              <a:ext cx="1059829" cy="1413552"/>
              <a:chOff x="7895125" y="3436533"/>
              <a:chExt cx="1059829" cy="1413552"/>
            </a:xfrm>
          </p:grpSpPr>
          <p:pic>
            <p:nvPicPr>
              <p:cNvPr id="30" name="Picture 8" descr="cte_cspine_vr1"/>
              <p:cNvPicPr>
                <a:picLocks noChangeAspect="1" noChangeArrowheads="1"/>
              </p:cNvPicPr>
              <p:nvPr/>
            </p:nvPicPr>
            <p:blipFill>
              <a:blip r:embed="rId8"/>
              <a:srcRect/>
              <a:stretch>
                <a:fillRect/>
              </a:stretch>
            </p:blipFill>
            <p:spPr bwMode="auto">
              <a:xfrm>
                <a:off x="7895125" y="3795985"/>
                <a:ext cx="1059829" cy="1054100"/>
              </a:xfrm>
              <a:prstGeom prst="rect">
                <a:avLst/>
              </a:prstGeom>
              <a:noFill/>
              <a:ln w="9525">
                <a:noFill/>
                <a:miter lim="800000"/>
                <a:headEnd/>
                <a:tailEnd/>
              </a:ln>
              <a:effectLst>
                <a:outerShdw blurRad="50800" dist="38100" dir="2700000">
                  <a:srgbClr val="000000">
                    <a:alpha val="43000"/>
                  </a:srgbClr>
                </a:outerShdw>
              </a:effectLst>
            </p:spPr>
          </p:pic>
          <p:sp>
            <p:nvSpPr>
              <p:cNvPr id="31" name="Left Arrow 30"/>
              <p:cNvSpPr/>
              <p:nvPr/>
            </p:nvSpPr>
            <p:spPr>
              <a:xfrm rot="16200000">
                <a:off x="8445094" y="3484838"/>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sp>
          <p:nvSpPr>
            <p:cNvPr id="29" name="TextBox 28"/>
            <p:cNvSpPr txBox="1"/>
            <p:nvPr/>
          </p:nvSpPr>
          <p:spPr>
            <a:xfrm>
              <a:off x="8232687" y="4929094"/>
              <a:ext cx="788842" cy="369332"/>
            </a:xfrm>
            <a:prstGeom prst="rect">
              <a:avLst/>
            </a:prstGeom>
            <a:noFill/>
          </p:spPr>
          <p:txBody>
            <a:bodyPr wrap="square" rtlCol="0">
              <a:spAutoFit/>
            </a:bodyPr>
            <a:lstStyle/>
            <a:p>
              <a:pPr defTabSz="914400"/>
              <a:r>
                <a:rPr lang="en-US" dirty="0" smtClean="0">
                  <a:solidFill>
                    <a:srgbClr val="373D54"/>
                  </a:solidFill>
                </a:rPr>
                <a:t>CAT</a:t>
              </a:r>
              <a:endParaRPr lang="en-US" dirty="0">
                <a:solidFill>
                  <a:srgbClr val="373D54"/>
                </a:solidFill>
              </a:endParaRPr>
            </a:p>
          </p:txBody>
        </p:sp>
      </p:grpSp>
      <p:sp>
        <p:nvSpPr>
          <p:cNvPr id="32"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7</a:t>
            </a:fld>
            <a:endParaRPr lang="en-US" dirty="0"/>
          </a:p>
        </p:txBody>
      </p:sp>
      <p:sp>
        <p:nvSpPr>
          <p:cNvPr id="33"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4" name="Date Placeholder 4"/>
          <p:cNvSpPr>
            <a:spLocks noGrp="1"/>
          </p:cNvSpPr>
          <p:nvPr>
            <p:ph type="dt" sz="half" idx="2"/>
          </p:nvPr>
        </p:nvSpPr>
        <p:spPr>
          <a:xfrm>
            <a:off x="6400800" y="6432206"/>
            <a:ext cx="2289048" cy="289903"/>
          </a:xfrm>
        </p:spPr>
        <p:txBody>
          <a:bodyPr/>
          <a:lstStyle/>
          <a:p>
            <a:r>
              <a:rPr lang="en-US" smtClean="0"/>
              <a:t>February 2nd 2016</a:t>
            </a:r>
            <a:endParaRPr lang="en-US" dirty="0"/>
          </a:p>
        </p:txBody>
      </p:sp>
    </p:spTree>
    <p:extLst>
      <p:ext uri="{BB962C8B-B14F-4D97-AF65-F5344CB8AC3E}">
        <p14:creationId xmlns:p14="http://schemas.microsoft.com/office/powerpoint/2010/main" val="169695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42" y="273883"/>
            <a:ext cx="8343725" cy="829748"/>
          </a:xfrm>
          <a:solidFill>
            <a:schemeClr val="bg1"/>
          </a:solidFill>
        </p:spPr>
        <p:txBody>
          <a:bodyPr>
            <a:noAutofit/>
          </a:bodyPr>
          <a:lstStyle/>
          <a:p>
            <a:pPr algn="l"/>
            <a:r>
              <a:rPr lang="en-US" sz="3600" dirty="0" smtClean="0">
                <a:solidFill>
                  <a:srgbClr val="0070C0"/>
                </a:solidFill>
                <a:latin typeface="Cambria" panose="02040503050406030204" pitchFamily="18" charset="0"/>
              </a:rPr>
              <a:t>The impact of the technologies developed at CERN</a:t>
            </a:r>
            <a:endParaRPr lang="en-US" sz="3600" dirty="0">
              <a:solidFill>
                <a:srgbClr val="0070C0"/>
              </a:solidFill>
              <a:latin typeface="Cambria" panose="02040503050406030204" pitchFamily="18" charset="0"/>
            </a:endParaRPr>
          </a:p>
        </p:txBody>
      </p:sp>
      <p:pic>
        <p:nvPicPr>
          <p:cNvPr id="4" name="Picture 3" descr="TTCases_Technologies-Applications.png"/>
          <p:cNvPicPr>
            <a:picLocks noChangeAspect="1"/>
          </p:cNvPicPr>
          <p:nvPr/>
        </p:nvPicPr>
        <p:blipFill>
          <a:blip r:embed="rId2" r:link="rId3" cstate="print"/>
          <a:srcRect/>
          <a:stretch>
            <a:fillRect/>
          </a:stretch>
        </p:blipFill>
        <p:spPr bwMode="auto">
          <a:xfrm>
            <a:off x="612648" y="1467639"/>
            <a:ext cx="7978050" cy="4709324"/>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9BBCADDF-C6D9-C14C-883B-1CD09994D60D}" type="slidenum">
              <a:rPr lang="en-US" smtClean="0"/>
              <a:pPr/>
              <a:t>8</a:t>
            </a:fld>
            <a:endParaRPr lang="en-US" dirty="0"/>
          </a:p>
        </p:txBody>
      </p:sp>
      <p:sp>
        <p:nvSpPr>
          <p:cNvPr id="5" name="Date Placeholder 4"/>
          <p:cNvSpPr>
            <a:spLocks noGrp="1"/>
          </p:cNvSpPr>
          <p:nvPr>
            <p:ph type="dt" sz="half" idx="2"/>
          </p:nvPr>
        </p:nvSpPr>
        <p:spPr/>
        <p:txBody>
          <a:bodyPr/>
          <a:lstStyle/>
          <a:p>
            <a:r>
              <a:rPr lang="en-US" smtClean="0"/>
              <a:t>February 2nd 2016</a:t>
            </a:r>
            <a:endParaRPr lang="en-US" dirty="0"/>
          </a:p>
        </p:txBody>
      </p:sp>
      <p:sp>
        <p:nvSpPr>
          <p:cNvPr id="6" name="Footer Placeholder 5"/>
          <p:cNvSpPr>
            <a:spLocks noGrp="1"/>
          </p:cNvSpPr>
          <p:nvPr>
            <p:ph type="ftr" sz="quarter" idx="3"/>
          </p:nvPr>
        </p:nvSpPr>
        <p:spPr/>
        <p:txBody>
          <a:bodyPr/>
          <a:lstStyle/>
          <a:p>
            <a:r>
              <a:rPr lang="en-US" smtClean="0"/>
              <a:t>Welcome to the EN Department</a:t>
            </a:r>
            <a:endParaRPr lang="en-US" dirty="0"/>
          </a:p>
        </p:txBody>
      </p:sp>
    </p:spTree>
    <p:extLst>
      <p:ext uri="{BB962C8B-B14F-4D97-AF65-F5344CB8AC3E}">
        <p14:creationId xmlns:p14="http://schemas.microsoft.com/office/powerpoint/2010/main" val="38234541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45" y="132639"/>
            <a:ext cx="8424703" cy="1025526"/>
          </a:xfrm>
          <a:solidFill>
            <a:srgbClr val="FFFFFF"/>
          </a:solidFill>
        </p:spPr>
        <p:txBody>
          <a:bodyPr>
            <a:normAutofit/>
          </a:bodyPr>
          <a:lstStyle/>
          <a:p>
            <a:pPr algn="l"/>
            <a:r>
              <a:rPr lang="en-US" sz="3600" dirty="0" smtClean="0">
                <a:solidFill>
                  <a:srgbClr val="0070C0"/>
                </a:solidFill>
                <a:latin typeface="Cambria" panose="02040503050406030204" pitchFamily="18" charset="0"/>
              </a:rPr>
              <a:t>The CERN Accelerator Complex</a:t>
            </a:r>
            <a:endParaRPr lang="en-US" sz="3600" dirty="0">
              <a:solidFill>
                <a:srgbClr val="0070C0"/>
              </a:solidFill>
              <a:latin typeface="Cambria" panose="02040503050406030204" pitchFamily="18" charset="0"/>
            </a:endParaRPr>
          </a:p>
        </p:txBody>
      </p:sp>
      <p:sp>
        <p:nvSpPr>
          <p:cNvPr id="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9</a:t>
            </a:fld>
            <a:endParaRPr lang="en-US" dirty="0"/>
          </a:p>
        </p:txBody>
      </p:sp>
      <p:sp>
        <p:nvSpPr>
          <p:cNvPr id="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10" name="Date Placeholder 4"/>
          <p:cNvSpPr>
            <a:spLocks noGrp="1"/>
          </p:cNvSpPr>
          <p:nvPr>
            <p:ph type="dt" sz="half" idx="2"/>
          </p:nvPr>
        </p:nvSpPr>
        <p:spPr>
          <a:xfrm>
            <a:off x="6400800" y="6432206"/>
            <a:ext cx="2289048" cy="289903"/>
          </a:xfrm>
        </p:spPr>
        <p:txBody>
          <a:bodyPr/>
          <a:lstStyle/>
          <a:p>
            <a:r>
              <a:rPr lang="en-US" smtClean="0"/>
              <a:t>February 2nd 2016</a:t>
            </a:r>
            <a:endParaRPr lang="en-US" dirty="0"/>
          </a:p>
        </p:txBody>
      </p:sp>
      <p:pic>
        <p:nvPicPr>
          <p:cNvPr id="7" name="Picture 6"/>
          <p:cNvPicPr/>
          <p:nvPr/>
        </p:nvPicPr>
        <p:blipFill>
          <a:blip r:embed="rId2"/>
          <a:stretch>
            <a:fillRect/>
          </a:stretch>
        </p:blipFill>
        <p:spPr>
          <a:xfrm>
            <a:off x="1240472" y="1158165"/>
            <a:ext cx="6194801" cy="5094853"/>
          </a:xfrm>
          <a:prstGeom prst="rect">
            <a:avLst/>
          </a:prstGeom>
        </p:spPr>
      </p:pic>
    </p:spTree>
    <p:extLst>
      <p:ext uri="{BB962C8B-B14F-4D97-AF65-F5344CB8AC3E}">
        <p14:creationId xmlns:p14="http://schemas.microsoft.com/office/powerpoint/2010/main" val="20823196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_Dep_Training New Comers">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EN_Dep_Training New Comers">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EN_Dep_Training New Comers</Template>
  <TotalTime>6601</TotalTime>
  <Words>2673</Words>
  <Application>Microsoft Office PowerPoint</Application>
  <PresentationFormat>On-screen Show (4:3)</PresentationFormat>
  <Paragraphs>509</Paragraphs>
  <Slides>44</Slides>
  <Notes>15</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44</vt:i4>
      </vt:variant>
    </vt:vector>
  </HeadingPairs>
  <TitlesOfParts>
    <vt:vector size="60" baseType="lpstr">
      <vt:lpstr>Arial</vt:lpstr>
      <vt:lpstr>Book Antiqua</vt:lpstr>
      <vt:lpstr>Bookman Old Style</vt:lpstr>
      <vt:lpstr>Calibri</vt:lpstr>
      <vt:lpstr>Cambria</vt:lpstr>
      <vt:lpstr>Corbel</vt:lpstr>
      <vt:lpstr>Gill Sans</vt:lpstr>
      <vt:lpstr>Gill Sans MT</vt:lpstr>
      <vt:lpstr>Lucida Grande</vt:lpstr>
      <vt:lpstr>Optima</vt:lpstr>
      <vt:lpstr>Ubuntu Condensed</vt:lpstr>
      <vt:lpstr>Ubuntu Light</vt:lpstr>
      <vt:lpstr>Wingdings</vt:lpstr>
      <vt:lpstr>Wingdings 3</vt:lpstr>
      <vt:lpstr>EN_Dep_Training New Comers</vt:lpstr>
      <vt:lpstr>1_EN_Dep_Training New Comers</vt:lpstr>
      <vt:lpstr> </vt:lpstr>
      <vt:lpstr>PowerPoint Presentation</vt:lpstr>
      <vt:lpstr>Conseil Européen pour la Recherche Nucléaire World largest Particle Physics Laboratory (1954)</vt:lpstr>
      <vt:lpstr>The Missions of CERN</vt:lpstr>
      <vt:lpstr>PowerPoint Presentation</vt:lpstr>
      <vt:lpstr>The next scientific challenge is to understand the very first moments of our Universe  after the Big Bang</vt:lpstr>
      <vt:lpstr>The technologies developed at CERN  generate innovation</vt:lpstr>
      <vt:lpstr>The impact of the technologies developed at CERN</vt:lpstr>
      <vt:lpstr>The CERN Accelerator Complex</vt:lpstr>
      <vt:lpstr>The LHC</vt:lpstr>
      <vt:lpstr>A Big Experiment at the LHC : ATLAS </vt:lpstr>
      <vt:lpstr>How do we study the elementary particles? </vt:lpstr>
      <vt:lpstr>H  γ γ</vt:lpstr>
      <vt:lpstr>2012 : The year of the Higgs Boson</vt:lpstr>
      <vt:lpstr>PowerPoint Presentation</vt:lpstr>
      <vt:lpstr>PowerPoint Presentation</vt:lpstr>
      <vt:lpstr>PowerPoint Presentation</vt:lpstr>
      <vt:lpstr>Occupational health and safety in EN</vt:lpstr>
      <vt:lpstr>PowerPoint Presentation</vt:lpstr>
      <vt:lpstr>PowerPoint Presentation</vt:lpstr>
      <vt:lpstr>A longer term perspective</vt:lpstr>
      <vt:lpstr>PowerPoint Presentation</vt:lpstr>
      <vt:lpstr>PowerPoint Presentation</vt:lpstr>
      <vt:lpstr>PowerPoint Presentation</vt:lpstr>
      <vt:lpstr>PowerPoint Presentation</vt:lpstr>
      <vt:lpstr>PowerPoint Presentation</vt:lpstr>
      <vt:lpstr>Who are we, in EN?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Transport and Handling Equipment</vt:lpstr>
      <vt:lpstr>PowerPoint Presentation</vt:lpstr>
      <vt:lpstr>PowerPoint Presentation</vt:lpstr>
      <vt:lpstr>PowerPoint Presentation</vt:lpstr>
      <vt:lpstr>PowerPoint Presentation</vt:lpstr>
      <vt:lpstr>PowerPoint Presentation</vt:lpstr>
      <vt:lpstr>MME :  domains of activities</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Comers</dc:title>
  <dc:creator>fziesler</dc:creator>
  <cp:lastModifiedBy>Elvina Perrin</cp:lastModifiedBy>
  <cp:revision>325</cp:revision>
  <cp:lastPrinted>2015-03-31T09:49:09Z</cp:lastPrinted>
  <dcterms:created xsi:type="dcterms:W3CDTF">2013-06-18T13:45:51Z</dcterms:created>
  <dcterms:modified xsi:type="dcterms:W3CDTF">2016-02-01T16:50:17Z</dcterms:modified>
</cp:coreProperties>
</file>