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70" r:id="rId10"/>
    <p:sldId id="269" r:id="rId11"/>
    <p:sldId id="272" r:id="rId12"/>
    <p:sldId id="268" r:id="rId13"/>
    <p:sldId id="266" r:id="rId14"/>
    <p:sldId id="267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>
        <p:scale>
          <a:sx n="75" d="100"/>
          <a:sy n="75" d="100"/>
        </p:scale>
        <p:origin x="180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84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858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43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293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76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80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52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2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7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94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03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D946-1617-42BD-AC08-2ACE88A64DDD}" type="datetimeFigureOut">
              <a:rPr lang="en-GB" smtClean="0"/>
              <a:t>13/01/2016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FDA37-848A-44A6-B3B6-836A16F9E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03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TDI and TDIS impedance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Benoit for the impedance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03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Current TDIS design from Luca </a:t>
            </a:r>
            <a:br>
              <a:rPr lang="en-GB" sz="3600" dirty="0" smtClean="0"/>
            </a:br>
            <a:r>
              <a:rPr lang="en-GB" sz="2800" dirty="0" smtClean="0"/>
              <a:t>(</a:t>
            </a:r>
            <a:r>
              <a:rPr lang="en-GB" sz="2800" dirty="0" err="1" smtClean="0"/>
              <a:t>X</a:t>
            </a:r>
            <a:r>
              <a:rPr lang="en-GB" sz="2800" baseline="30000" dirty="0" err="1" smtClean="0"/>
              <a:t>th</a:t>
            </a:r>
            <a:r>
              <a:rPr lang="en-GB" sz="2800" dirty="0" smtClean="0"/>
              <a:t> iteration, design from Nov 27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2015)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687020"/>
            <a:ext cx="3122612" cy="2888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5200" y="2004188"/>
            <a:ext cx="126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TDI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05500" y="2188854"/>
            <a:ext cx="108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 TDIS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2687019"/>
            <a:ext cx="2760288" cy="272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7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956" y="2518600"/>
            <a:ext cx="4720844" cy="27351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prstClr val="black"/>
                </a:solidFill>
              </a:rPr>
              <a:t>Current TDIS design from Luca </a:t>
            </a:r>
            <a:br>
              <a:rPr lang="en-GB" sz="3600" dirty="0">
                <a:solidFill>
                  <a:prstClr val="black"/>
                </a:solidFill>
              </a:rPr>
            </a:br>
            <a:r>
              <a:rPr lang="en-GB" sz="2800" dirty="0" smtClean="0">
                <a:solidFill>
                  <a:prstClr val="black"/>
                </a:solidFill>
              </a:rPr>
              <a:t>(</a:t>
            </a:r>
            <a:r>
              <a:rPr lang="en-GB" sz="2800" dirty="0" err="1" smtClean="0">
                <a:solidFill>
                  <a:prstClr val="black"/>
                </a:solidFill>
              </a:rPr>
              <a:t>X</a:t>
            </a:r>
            <a:r>
              <a:rPr lang="en-GB" sz="2800" baseline="30000" dirty="0" err="1" smtClean="0">
                <a:solidFill>
                  <a:prstClr val="black"/>
                </a:solidFill>
              </a:rPr>
              <a:t>th</a:t>
            </a:r>
            <a:r>
              <a:rPr lang="en-GB" sz="2800" dirty="0" smtClean="0">
                <a:solidFill>
                  <a:prstClr val="black"/>
                </a:solidFill>
              </a:rPr>
              <a:t> </a:t>
            </a:r>
            <a:r>
              <a:rPr lang="en-GB" sz="2800" dirty="0">
                <a:solidFill>
                  <a:prstClr val="black"/>
                </a:solidFill>
              </a:rPr>
              <a:t>iteration, design from Nov 27</a:t>
            </a:r>
            <a:r>
              <a:rPr lang="en-GB" sz="2800" baseline="30000" dirty="0">
                <a:solidFill>
                  <a:prstClr val="black"/>
                </a:solidFill>
              </a:rPr>
              <a:t>th</a:t>
            </a:r>
            <a:r>
              <a:rPr lang="en-GB" sz="2800" dirty="0">
                <a:solidFill>
                  <a:prstClr val="black"/>
                </a:solidFill>
              </a:rPr>
              <a:t> 2015)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838700" y="4092884"/>
            <a:ext cx="2273300" cy="1744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80156" y="5837535"/>
            <a:ext cx="4417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Continuous side plate at the interconnection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972190" y="1628949"/>
            <a:ext cx="373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fingers between jaw and side plate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3156" y="2007116"/>
            <a:ext cx="1495044" cy="1574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09" y="2587520"/>
            <a:ext cx="3496056" cy="26662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41971" y="1744968"/>
            <a:ext cx="2900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Reduced volume on the side </a:t>
            </a:r>
            <a:br>
              <a:rPr lang="en-GB" dirty="0" smtClean="0"/>
            </a:br>
            <a:r>
              <a:rPr lang="en-GB" dirty="0" smtClean="0"/>
              <a:t>opposite to the beam screen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>
            <a:off x="7692176" y="2391299"/>
            <a:ext cx="448524" cy="1529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56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prstClr val="black"/>
                </a:solidFill>
              </a:rPr>
              <a:t>Current TDIS design from Luca </a:t>
            </a:r>
            <a:br>
              <a:rPr lang="en-GB" sz="3600" dirty="0">
                <a:solidFill>
                  <a:prstClr val="black"/>
                </a:solidFill>
              </a:rPr>
            </a:br>
            <a:r>
              <a:rPr lang="en-GB" sz="2800" dirty="0" smtClean="0">
                <a:solidFill>
                  <a:prstClr val="black"/>
                </a:solidFill>
              </a:rPr>
              <a:t>(</a:t>
            </a:r>
            <a:r>
              <a:rPr lang="en-GB" sz="2800" dirty="0" err="1" smtClean="0">
                <a:solidFill>
                  <a:prstClr val="black"/>
                </a:solidFill>
              </a:rPr>
              <a:t>X</a:t>
            </a:r>
            <a:r>
              <a:rPr lang="en-GB" sz="2800" baseline="30000" dirty="0" err="1" smtClean="0">
                <a:solidFill>
                  <a:prstClr val="black"/>
                </a:solidFill>
              </a:rPr>
              <a:t>th</a:t>
            </a:r>
            <a:r>
              <a:rPr lang="en-GB" sz="2800" dirty="0" smtClean="0">
                <a:solidFill>
                  <a:prstClr val="black"/>
                </a:solidFill>
              </a:rPr>
              <a:t> </a:t>
            </a:r>
            <a:r>
              <a:rPr lang="en-GB" sz="2800" dirty="0">
                <a:solidFill>
                  <a:prstClr val="black"/>
                </a:solidFill>
              </a:rPr>
              <a:t>iteration, design from Nov 27</a:t>
            </a:r>
            <a:r>
              <a:rPr lang="en-GB" sz="2800" baseline="30000" dirty="0">
                <a:solidFill>
                  <a:prstClr val="black"/>
                </a:solidFill>
              </a:rPr>
              <a:t>th</a:t>
            </a:r>
            <a:r>
              <a:rPr lang="en-GB" sz="2800" dirty="0">
                <a:solidFill>
                  <a:prstClr val="black"/>
                </a:solidFill>
              </a:rPr>
              <a:t> 2015)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121" y="2158999"/>
            <a:ext cx="3933825" cy="3962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67" y="2361341"/>
            <a:ext cx="4070471" cy="310435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838700" y="4368800"/>
            <a:ext cx="431800" cy="1468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80156" y="5837535"/>
            <a:ext cx="4328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Reduce gap width and volume</a:t>
            </a:r>
            <a:br>
              <a:rPr lang="en-GB" dirty="0" smtClean="0"/>
            </a:br>
            <a:r>
              <a:rPr lang="en-GB" dirty="0" smtClean="0"/>
              <a:t>as much as possible, </a:t>
            </a:r>
            <a:br>
              <a:rPr lang="en-GB" dirty="0" smtClean="0"/>
            </a:br>
            <a:r>
              <a:rPr lang="en-GB" dirty="0" smtClean="0"/>
              <a:t>avoid if possible, and install RF fingers if not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409303" y="1620172"/>
            <a:ext cx="402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fingers between jaw and beam screen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3156" y="2007116"/>
            <a:ext cx="1495044" cy="1574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2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TDI vs old TDI (longitudinal plane)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2188854"/>
            <a:ext cx="6800850" cy="4143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6355526"/>
            <a:ext cx="6602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Much cleaner from mode point of view thanks to closing the gaps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87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TDI vs old </a:t>
            </a:r>
            <a:r>
              <a:rPr lang="en-GB" dirty="0" smtClean="0"/>
              <a:t>TDI (longitudinal plane)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912" y="1929606"/>
            <a:ext cx="6734175" cy="4143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4912" y="6280944"/>
            <a:ext cx="6602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Much cleaner from mode point of view thanks to closing the gaps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2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300" y="173397"/>
            <a:ext cx="2235200" cy="254086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981700" y="869517"/>
            <a:ext cx="1701800" cy="67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92898" y="474335"/>
            <a:ext cx="2313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contact at the level </a:t>
            </a:r>
            <a:br>
              <a:rPr lang="en-GB" dirty="0" smtClean="0"/>
            </a:br>
            <a:r>
              <a:rPr lang="en-GB" dirty="0" smtClean="0"/>
              <a:t>of the </a:t>
            </a:r>
            <a:r>
              <a:rPr lang="en-GB" dirty="0" err="1" smtClean="0"/>
              <a:t>raidisseur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66247" y="1153567"/>
            <a:ext cx="2313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contact at the level </a:t>
            </a:r>
            <a:br>
              <a:rPr lang="en-GB" dirty="0" smtClean="0"/>
            </a:br>
            <a:r>
              <a:rPr lang="en-GB" dirty="0" smtClean="0"/>
              <a:t>of the jaw holder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91200" y="1127840"/>
            <a:ext cx="1859299" cy="429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7" y="2479130"/>
            <a:ext cx="6829425" cy="41529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499100" y="5461000"/>
            <a:ext cx="8077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85006" y="5634316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Shift of 200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83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smtClean="0"/>
              <a:t>TDI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Removing </a:t>
            </a:r>
            <a:r>
              <a:rPr lang="en-GB" smtClean="0"/>
              <a:t>the interconnection contact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525" y="2487612"/>
            <a:ext cx="6915150" cy="4143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300" y="173397"/>
            <a:ext cx="2235200" cy="254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1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Still significant uncertainty on origin of conforming TDI power loss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 Strong need for measurements with beam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 smtClean="0"/>
              <a:t> need to know in order to focus better the effort on reducing the TDI impedance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 smtClean="0"/>
              <a:t>Also need to check the performance and reliability of the proposed solution to mitigate resistive wall contribution, as strategy may have to be revised in case it cannot be used.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GB" dirty="0" smtClean="0"/>
          </a:p>
          <a:p>
            <a:r>
              <a:rPr lang="en-GB" dirty="0" smtClean="0"/>
              <a:t>Proposed TDIS design is well optimised and RF fingers are critical to suppress the low frequency modes.</a:t>
            </a:r>
            <a:endParaRPr lang="en-GB" dirty="0"/>
          </a:p>
          <a:p>
            <a:pPr lvl="1">
              <a:buFont typeface="Wingdings" panose="05000000000000000000" pitchFamily="2" charset="2"/>
              <a:buChar char="à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4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TDI/TDIS impedance simulations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" y="1825625"/>
            <a:ext cx="8863584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Many </a:t>
            </a:r>
            <a:r>
              <a:rPr lang="en-GB" sz="2400" dirty="0"/>
              <a:t>d</a:t>
            </a:r>
            <a:r>
              <a:rPr lang="en-GB" sz="2400" dirty="0" smtClean="0"/>
              <a:t>ifficulties :</a:t>
            </a:r>
          </a:p>
          <a:p>
            <a:pPr lvl="1"/>
            <a:r>
              <a:rPr lang="en-GB" sz="2000" dirty="0" smtClean="0"/>
              <a:t>Very long and large device with many small features (gaps)</a:t>
            </a:r>
          </a:p>
          <a:p>
            <a:pPr marL="457200" lvl="1" indent="0">
              <a:buNone/>
            </a:pPr>
            <a:r>
              <a:rPr lang="en-GB" sz="2000" dirty="0"/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very high number of mesh cells needed</a:t>
            </a:r>
          </a:p>
          <a:p>
            <a:pPr marL="457200" lvl="1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very high number of excited modes</a:t>
            </a:r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Modelling of </a:t>
            </a:r>
            <a:r>
              <a:rPr lang="en-GB" sz="2000" dirty="0" err="1" smtClean="0"/>
              <a:t>Ti</a:t>
            </a:r>
            <a:r>
              <a:rPr lang="en-GB" sz="2000" dirty="0" smtClean="0"/>
              <a:t> coating </a:t>
            </a:r>
          </a:p>
          <a:p>
            <a:pPr marL="457200" lvl="1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only with analytical models</a:t>
            </a:r>
          </a:p>
          <a:p>
            <a:pPr marL="457200" lvl="1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EM properties for all frequencies not easily measurable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Modelling of hBN losses</a:t>
            </a:r>
          </a:p>
          <a:p>
            <a:pPr marL="457200" lvl="1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only through conductivity so far</a:t>
            </a:r>
            <a:endParaRPr lang="en-GB" sz="2000" dirty="0" smtClean="0"/>
          </a:p>
          <a:p>
            <a:pPr lvl="1"/>
            <a:endParaRPr lang="en-GB" sz="2000" dirty="0"/>
          </a:p>
        </p:txBody>
      </p:sp>
      <p:sp>
        <p:nvSpPr>
          <p:cNvPr id="4" name="Right Brace 3"/>
          <p:cNvSpPr/>
          <p:nvPr/>
        </p:nvSpPr>
        <p:spPr>
          <a:xfrm>
            <a:off x="7120128" y="2328672"/>
            <a:ext cx="219455" cy="18775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325462" y="2824809"/>
            <a:ext cx="18673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Challenge and </a:t>
            </a:r>
            <a:br>
              <a:rPr lang="en-GB" dirty="0" smtClean="0"/>
            </a:br>
            <a:r>
              <a:rPr lang="en-GB" dirty="0" smtClean="0"/>
              <a:t>uncertainty </a:t>
            </a:r>
          </a:p>
          <a:p>
            <a:r>
              <a:rPr lang="en-GB" dirty="0" smtClean="0"/>
              <a:t>on 3D simulations</a:t>
            </a:r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7303008" y="4206240"/>
            <a:ext cx="184493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526972" y="4368075"/>
            <a:ext cx="1665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uncertainty </a:t>
            </a:r>
          </a:p>
          <a:p>
            <a:r>
              <a:rPr lang="en-GB" dirty="0" smtClean="0"/>
              <a:t>on resistive wall analytical computations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8650" y="5988733"/>
            <a:ext cx="5475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Large uncertainty on TDI impedance assessment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Needs bench and beam measurements for crosscheck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3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154" y="365126"/>
            <a:ext cx="8515350" cy="13255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Main issues linked to TDI8 during 2015 run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356854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Larger power loss (factor 2) </a:t>
            </a:r>
          </a:p>
          <a:p>
            <a:pPr marL="0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	</a:t>
            </a:r>
            <a:r>
              <a:rPr lang="en-GB" sz="2400" dirty="0" smtClean="0">
                <a:sym typeface="Wingdings" panose="05000000000000000000" pitchFamily="2" charset="2"/>
              </a:rPr>
              <a:t> beam induced heating</a:t>
            </a:r>
          </a:p>
          <a:p>
            <a:pPr marL="0" indent="0">
              <a:buNone/>
            </a:pPr>
            <a:r>
              <a:rPr lang="en-GB" sz="2400" dirty="0" smtClean="0">
                <a:sym typeface="Wingdings" panose="05000000000000000000" pitchFamily="2" charset="2"/>
              </a:rPr>
              <a:t>	 could be directly or indirectly linked to </a:t>
            </a:r>
            <a:r>
              <a:rPr lang="en-GB" sz="2400" dirty="0" err="1" smtClean="0">
                <a:sym typeface="Wingdings" panose="05000000000000000000" pitchFamily="2" charset="2"/>
              </a:rPr>
              <a:t>vaccum</a:t>
            </a:r>
            <a:r>
              <a:rPr lang="en-GB" sz="2400" dirty="0" smtClean="0">
                <a:sym typeface="Wingdings" panose="05000000000000000000" pitchFamily="2" charset="2"/>
              </a:rPr>
              <a:t> spikes, 	jaw deformation, higher losses at warm</a:t>
            </a:r>
          </a:p>
          <a:p>
            <a:pPr marL="0" indent="0">
              <a:buNone/>
            </a:pPr>
            <a:endParaRPr lang="en-GB" sz="2400" dirty="0">
              <a:sym typeface="Wingdings" panose="05000000000000000000" pitchFamily="2" charset="2"/>
            </a:endParaRPr>
          </a:p>
          <a:p>
            <a:r>
              <a:rPr lang="en-GB" sz="2400" dirty="0" smtClean="0">
                <a:sym typeface="Wingdings" panose="05000000000000000000" pitchFamily="2" charset="2"/>
              </a:rPr>
              <a:t>Larger transverse impedance (factor 4.5)</a:t>
            </a:r>
          </a:p>
          <a:p>
            <a:pPr marL="0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	</a:t>
            </a:r>
            <a:r>
              <a:rPr lang="en-GB" sz="2400" dirty="0" smtClean="0">
                <a:sym typeface="Wingdings" panose="05000000000000000000" pitchFamily="2" charset="2"/>
              </a:rPr>
              <a:t> reduced stability threshold at injection for B2</a:t>
            </a:r>
          </a:p>
        </p:txBody>
      </p:sp>
    </p:spTree>
    <p:extLst>
      <p:ext uri="{BB962C8B-B14F-4D97-AF65-F5344CB8AC3E}">
        <p14:creationId xmlns:p14="http://schemas.microsoft.com/office/powerpoint/2010/main" val="294023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origins of TDI8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430006" cy="4351338"/>
          </a:xfrm>
        </p:spPr>
        <p:txBody>
          <a:bodyPr/>
          <a:lstStyle/>
          <a:p>
            <a:r>
              <a:rPr lang="en-GB" dirty="0" smtClean="0"/>
              <a:t>Power loss 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Larger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longitudinal real </a:t>
            </a:r>
            <a:r>
              <a:rPr lang="en-GB" dirty="0" smtClean="0">
                <a:sym typeface="Wingdings" panose="05000000000000000000" pitchFamily="2" charset="2"/>
              </a:rPr>
              <a:t>r</a:t>
            </a:r>
            <a:r>
              <a:rPr lang="en-GB" dirty="0" smtClean="0"/>
              <a:t>esistive wall impedance of the TDI jaws (lower conductivity, thinner or no coating)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 smtClean="0"/>
              <a:t> larger resonant modes 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GB" dirty="0"/>
          </a:p>
          <a:p>
            <a:r>
              <a:rPr lang="en-GB" dirty="0" smtClean="0"/>
              <a:t>Tune shift</a:t>
            </a:r>
            <a:endParaRPr lang="en-GB" dirty="0"/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 Larger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transverse imaginary </a:t>
            </a:r>
            <a:r>
              <a:rPr lang="en-GB" dirty="0" smtClean="0">
                <a:sym typeface="Wingdings" panose="05000000000000000000" pitchFamily="2" charset="2"/>
              </a:rPr>
              <a:t>r</a:t>
            </a:r>
            <a:r>
              <a:rPr lang="en-GB" dirty="0" smtClean="0"/>
              <a:t>esistive </a:t>
            </a:r>
            <a:r>
              <a:rPr lang="en-GB" dirty="0"/>
              <a:t>wall impedance of the TDI jaws </a:t>
            </a:r>
            <a:r>
              <a:rPr lang="en-GB" dirty="0" smtClean="0"/>
              <a:t>(</a:t>
            </a:r>
            <a:r>
              <a:rPr lang="en-GB" dirty="0"/>
              <a:t>lower conductivity, </a:t>
            </a:r>
            <a:r>
              <a:rPr lang="en-GB" dirty="0" smtClean="0"/>
              <a:t>thinner </a:t>
            </a:r>
            <a:r>
              <a:rPr lang="en-GB" dirty="0"/>
              <a:t>or no coating)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/>
              <a:t> larger resonant </a:t>
            </a:r>
            <a:r>
              <a:rPr lang="en-GB" dirty="0" smtClean="0"/>
              <a:t>modes </a:t>
            </a:r>
            <a:r>
              <a:rPr lang="en-GB" sz="2000" i="1" dirty="0" smtClean="0">
                <a:sym typeface="Wingdings" panose="05000000000000000000" pitchFamily="2" charset="2"/>
              </a:rPr>
              <a:t> much less likely (especially in the absence of huge change of geometry)</a:t>
            </a:r>
            <a:r>
              <a:rPr lang="en-GB" sz="2000" i="1" dirty="0" smtClean="0"/>
              <a:t> </a:t>
            </a:r>
            <a:endParaRPr lang="en-GB" i="1" dirty="0"/>
          </a:p>
          <a:p>
            <a:pPr marL="0" indent="0">
              <a:buNone/>
            </a:pPr>
            <a:endParaRPr lang="en-GB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901952" y="5023104"/>
            <a:ext cx="2170176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901952" y="5023104"/>
            <a:ext cx="2170176" cy="365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5438" y="5988733"/>
            <a:ext cx="833991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The issues seem most likely due to the resistive wall, as the current results from the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bench measurements also seem to indicate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08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430006" cy="1325563"/>
          </a:xfrm>
        </p:spPr>
        <p:txBody>
          <a:bodyPr/>
          <a:lstStyle/>
          <a:p>
            <a:r>
              <a:rPr lang="en-GB" dirty="0" smtClean="0"/>
              <a:t>Possible origins of TDI2 impedance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264" y="1825625"/>
            <a:ext cx="8851392" cy="4351338"/>
          </a:xfrm>
        </p:spPr>
        <p:txBody>
          <a:bodyPr/>
          <a:lstStyle/>
          <a:p>
            <a:r>
              <a:rPr lang="en-GB" dirty="0" smtClean="0"/>
              <a:t>Power loss 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longitudinal real </a:t>
            </a:r>
            <a:r>
              <a:rPr lang="en-GB" dirty="0" smtClean="0">
                <a:sym typeface="Wingdings" panose="05000000000000000000" pitchFamily="2" charset="2"/>
              </a:rPr>
              <a:t>r</a:t>
            </a:r>
            <a:r>
              <a:rPr lang="en-GB" dirty="0" smtClean="0"/>
              <a:t>esistive wall impedance of the TDI jaws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 smtClean="0"/>
              <a:t> resonant modes 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GB" dirty="0"/>
          </a:p>
          <a:p>
            <a:r>
              <a:rPr lang="en-GB" dirty="0" smtClean="0"/>
              <a:t>Tune shift</a:t>
            </a:r>
            <a:endParaRPr lang="en-GB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transverse imaginary </a:t>
            </a:r>
            <a:r>
              <a:rPr lang="en-GB" dirty="0" smtClean="0">
                <a:sym typeface="Wingdings" panose="05000000000000000000" pitchFamily="2" charset="2"/>
              </a:rPr>
              <a:t>r</a:t>
            </a:r>
            <a:r>
              <a:rPr lang="en-GB" dirty="0" smtClean="0"/>
              <a:t>esistive </a:t>
            </a:r>
            <a:r>
              <a:rPr lang="en-GB" dirty="0"/>
              <a:t>wall impedance of the TDI jaws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 smtClean="0"/>
              <a:t>geometric impedance</a:t>
            </a:r>
            <a:endParaRPr lang="en-GB" i="1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27613" y="5942567"/>
            <a:ext cx="7832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Can resistive wall impedance explain most of the observed impedance effects?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6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677" y="794430"/>
            <a:ext cx="4689810" cy="3518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18" y="239964"/>
            <a:ext cx="8805274" cy="670658"/>
          </a:xfrm>
        </p:spPr>
        <p:txBody>
          <a:bodyPr>
            <a:noAutofit/>
          </a:bodyPr>
          <a:lstStyle/>
          <a:p>
            <a:r>
              <a:rPr lang="en-GB" sz="2000" dirty="0" smtClean="0"/>
              <a:t>Further TDI impedance tests at injection with smaller gaps (September 15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2015)</a:t>
            </a:r>
            <a:endParaRPr lang="en-GB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7" y="880929"/>
            <a:ext cx="4335877" cy="32736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9642" y="1509580"/>
            <a:ext cx="936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Tune B2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3647" y="341766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TDI8 full GAP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8506" y="349893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1 mm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158506" y="3498932"/>
            <a:ext cx="0" cy="4889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52788" y="1609644"/>
            <a:ext cx="5718" cy="90811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94593" y="1878912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5e-4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1017" y="4164609"/>
            <a:ext cx="90456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Assuming everything else is the same and no other contribution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        the measured transverse tune shifts could be explained (including the 1/b^2 dependence)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5 micron for TDI2 </a:t>
            </a:r>
            <a:r>
              <a:rPr lang="en-GB" dirty="0" smtClean="0">
                <a:sym typeface="Wingdings" panose="05000000000000000000" pitchFamily="2" charset="2"/>
              </a:rPr>
              <a:t>(design value)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0.2 micron for TDI8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        the measured synchronous phase shifts could be explained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	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1 micron for TDI2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	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0.2 micron for TDI8</a:t>
            </a:r>
          </a:p>
          <a:p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921" y="6195624"/>
            <a:ext cx="894943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Reduced coating thickness on TDI8 could explain some aspects, but it is not the full picture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It would be useful for the synchronous phase shift to do more steps at intermediate gaps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986673" y="740099"/>
            <a:ext cx="2139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 tune shift vs gap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65621" y="1745"/>
            <a:ext cx="403586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Presented at LMC in September 2015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16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677" y="794430"/>
            <a:ext cx="4689810" cy="3518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18" y="239964"/>
            <a:ext cx="8805274" cy="670658"/>
          </a:xfrm>
        </p:spPr>
        <p:txBody>
          <a:bodyPr>
            <a:noAutofit/>
          </a:bodyPr>
          <a:lstStyle/>
          <a:p>
            <a:r>
              <a:rPr lang="en-GB" sz="2000" dirty="0" smtClean="0"/>
              <a:t>Further TDI impedance tests at injection with smaller gaps (September 15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2015)</a:t>
            </a:r>
            <a:endParaRPr lang="en-GB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7" y="880929"/>
            <a:ext cx="4335877" cy="32736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9642" y="1509580"/>
            <a:ext cx="936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Tune B2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3647" y="341766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TDI8 full GAP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8506" y="349893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1 mm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158506" y="3498932"/>
            <a:ext cx="0" cy="4889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52788" y="1609644"/>
            <a:ext cx="5718" cy="90811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94593" y="1878912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5e-4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1017" y="4164609"/>
            <a:ext cx="90456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Assuming everything else is the same and no other contribution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        the measured transverse tune shifts could be explained (including the 1/b^2 dependence)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5 micron for TDI2 </a:t>
            </a:r>
            <a:r>
              <a:rPr lang="en-GB" dirty="0" smtClean="0">
                <a:sym typeface="Wingdings" panose="05000000000000000000" pitchFamily="2" charset="2"/>
              </a:rPr>
              <a:t>(design value)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0.2 micron for TDI8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        the measured synchronous phase shifts could be explained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	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1 micron for TDI2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		- by a coating thickness of </a:t>
            </a:r>
            <a:r>
              <a:rPr lang="en-GB" b="1" dirty="0" smtClean="0">
                <a:sym typeface="Wingdings" panose="05000000000000000000" pitchFamily="2" charset="2"/>
              </a:rPr>
              <a:t>0.2 micron for TDI8</a:t>
            </a:r>
          </a:p>
          <a:p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86673" y="740099"/>
            <a:ext cx="2139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TDI tune shift vs gap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65621" y="1745"/>
            <a:ext cx="403586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Presented at LMC in September 2015 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972795" y="4736117"/>
            <a:ext cx="5796864" cy="3601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1983349" y="5527795"/>
            <a:ext cx="5796864" cy="3601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08046" y="6271908"/>
            <a:ext cx="78446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rgbClr val="FF0000"/>
                </a:solidFill>
              </a:rPr>
              <a:t>Resistive wall seems to explain quite well the tune shift but not the energy loss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rgbClr val="FF0000"/>
                </a:solidFill>
              </a:rPr>
              <a:t>What is missing? Is our estimate wrong or is there another contribution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3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161927"/>
            <a:ext cx="7886700" cy="498473"/>
          </a:xfrm>
        </p:spPr>
        <p:txBody>
          <a:bodyPr>
            <a:noAutofit/>
          </a:bodyPr>
          <a:lstStyle/>
          <a:p>
            <a:r>
              <a:rPr lang="en-GB" sz="2000" dirty="0" smtClean="0"/>
              <a:t>What could explain this large discrepancy for the power loss of TDI2?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0400"/>
            <a:ext cx="936339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1) Large resonant modes which would contribute to the power loss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In that case: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the currently installed TDI will probably need a quick replacement with TDIS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optimized from impedance and cooling point of view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absolute need to optimise the geometry of the TDIS, maybe to the expense of relaxing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other constraints (i.e. aperture for ZDC, 3 jaw option)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fill all gaps (between jaws and beam screen and between the jaws) and damp all modes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	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2) Issues with assessing the real longitudinal resistive wall impedance of the conforming hBN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blocks (we only benchmarked the transverse impedance at low frequencies - up to 2 MHz)</a:t>
            </a:r>
            <a:endParaRPr lang="en-GB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 smtClean="0"/>
              <a:t>The replacement of the jaws in the </a:t>
            </a:r>
            <a:r>
              <a:rPr lang="en-GB" dirty="0" smtClean="0">
                <a:sym typeface="Wingdings" panose="05000000000000000000" pitchFamily="2" charset="2"/>
              </a:rPr>
              <a:t>currently installed TDIs should solve most of the issues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Geometry of the TDIS could be reasonably optimised accordingly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No clear need to exchange TDIS from impedance point of view in LS2,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could be done later if needed to get a better design.</a:t>
            </a:r>
            <a:br>
              <a:rPr lang="en-GB" dirty="0" smtClean="0">
                <a:sym typeface="Wingdings" panose="05000000000000000000" pitchFamily="2" charset="2"/>
              </a:rPr>
            </a:br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3) Additional non conformities?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552" y="5244661"/>
            <a:ext cx="9044464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T</a:t>
            </a:r>
            <a:r>
              <a:rPr lang="en-GB" dirty="0" smtClean="0">
                <a:sym typeface="Wingdings" panose="05000000000000000000" pitchFamily="2" charset="2"/>
              </a:rPr>
              <a:t>he answer to this question drives the design and the planning of the TDIS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This answer can be obtained: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ym typeface="Wingdings" panose="05000000000000000000" pitchFamily="2" charset="2"/>
              </a:rPr>
              <a:t>Provided the new TDIs are conforming</a:t>
            </a:r>
            <a:endParaRPr lang="en-GB" dirty="0" smtClean="0"/>
          </a:p>
          <a:p>
            <a:pPr marL="742950" lvl="1" indent="-285750">
              <a:buFontTx/>
              <a:buChar char="-"/>
            </a:pPr>
            <a:r>
              <a:rPr lang="en-GB" dirty="0" smtClean="0">
                <a:sym typeface="Wingdings" panose="05000000000000000000" pitchFamily="2" charset="2"/>
              </a:rPr>
              <a:t>With checking the stable phase of the new TDI jaws (can be done as soon as there is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1 INDIV in the machine at injection) 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this test should be requested with high priority.</a:t>
            </a:r>
          </a:p>
        </p:txBody>
      </p:sp>
    </p:spTree>
    <p:extLst>
      <p:ext uri="{BB962C8B-B14F-4D97-AF65-F5344CB8AC3E}">
        <p14:creationId xmlns:p14="http://schemas.microsoft.com/office/powerpoint/2010/main" val="267401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65" y="0"/>
            <a:ext cx="7886700" cy="13255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Current TDIS design from Luca </a:t>
            </a:r>
            <a:br>
              <a:rPr lang="en-GB" sz="3600" dirty="0" smtClean="0"/>
            </a:br>
            <a:r>
              <a:rPr lang="en-GB" sz="2800" dirty="0" smtClean="0"/>
              <a:t>(</a:t>
            </a:r>
            <a:r>
              <a:rPr lang="en-GB" sz="2800" dirty="0" err="1" smtClean="0"/>
              <a:t>X</a:t>
            </a:r>
            <a:r>
              <a:rPr lang="en-GB" sz="2800" baseline="30000" dirty="0" err="1" smtClean="0"/>
              <a:t>th</a:t>
            </a:r>
            <a:r>
              <a:rPr lang="en-GB" sz="2800" dirty="0" smtClean="0"/>
              <a:t> iteration, design from Nov 27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2015)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1080" y="1198563"/>
            <a:ext cx="853054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Idea: reduce impedance with high priority (WP14)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fields of action: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Resistive wall contribution: efficiently addressed by the copper coated graphite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Modes: gave the guidelines to fill all gaps around the jaws, </a:t>
            </a:r>
            <a:br>
              <a:rPr lang="en-GB" dirty="0" smtClean="0"/>
            </a:br>
            <a:r>
              <a:rPr lang="en-GB" dirty="0" smtClean="0"/>
              <a:t>which are responsible for the low frequency modes</a:t>
            </a:r>
            <a:br>
              <a:rPr lang="en-GB" dirty="0" smtClean="0"/>
            </a:br>
            <a:r>
              <a:rPr lang="en-GB" dirty="0" smtClean="0"/>
              <a:t>(~1 </a:t>
            </a:r>
            <a:r>
              <a:rPr lang="en-GB" dirty="0" err="1" smtClean="0"/>
              <a:t>kOhm</a:t>
            </a:r>
            <a:r>
              <a:rPr lang="en-GB" dirty="0" smtClean="0"/>
              <a:t> at ~100 MHz </a:t>
            </a:r>
            <a:r>
              <a:rPr lang="en-GB" dirty="0" smtClean="0">
                <a:sym typeface="Wingdings" panose="05000000000000000000" pitchFamily="2" charset="2"/>
              </a:rPr>
              <a:t> could lead to up to several hundreds of W at injection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300" y="3925405"/>
            <a:ext cx="5740399" cy="2932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080" y="3943787"/>
            <a:ext cx="310854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of mode at 96 MHz</a:t>
            </a:r>
          </a:p>
          <a:p>
            <a:r>
              <a:rPr lang="en-GB" dirty="0" err="1" smtClean="0"/>
              <a:t>Rsh</a:t>
            </a:r>
            <a:r>
              <a:rPr lang="en-GB" dirty="0" smtClean="0"/>
              <a:t>=1 </a:t>
            </a:r>
            <a:r>
              <a:rPr lang="en-GB" dirty="0" err="1" smtClean="0"/>
              <a:t>kOhm</a:t>
            </a:r>
            <a:endParaRPr lang="en-GB" dirty="0" smtClean="0"/>
          </a:p>
          <a:p>
            <a:r>
              <a:rPr lang="en-GB" dirty="0" smtClean="0"/>
              <a:t>Q= 600</a:t>
            </a:r>
          </a:p>
          <a:p>
            <a:endParaRPr lang="en-GB" dirty="0" smtClean="0"/>
          </a:p>
          <a:p>
            <a:r>
              <a:rPr lang="en-GB" dirty="0" smtClean="0"/>
              <a:t>if overlap </a:t>
            </a:r>
            <a:endParaRPr lang="en-GB" dirty="0"/>
          </a:p>
          <a:p>
            <a:r>
              <a:rPr lang="en-GB" dirty="0" smtClean="0"/>
              <a:t>Ploss for Run 2 ~ 350 W</a:t>
            </a:r>
            <a:br>
              <a:rPr lang="en-GB" dirty="0" smtClean="0"/>
            </a:br>
            <a:r>
              <a:rPr lang="en-GB" dirty="0" smtClean="0"/>
              <a:t>(1.3e11, 2748 bunches, 1.2 ns)</a:t>
            </a:r>
          </a:p>
          <a:p>
            <a:endParaRPr lang="en-GB" dirty="0"/>
          </a:p>
          <a:p>
            <a:r>
              <a:rPr lang="en-GB" dirty="0" smtClean="0"/>
              <a:t>Ploss for HiLumi ~ 1 kW</a:t>
            </a:r>
            <a:br>
              <a:rPr lang="en-GB" dirty="0" smtClean="0"/>
            </a:br>
            <a:r>
              <a:rPr lang="en-GB" dirty="0" smtClean="0"/>
              <a:t>(2.2e11, 2748 bunches, 1.2 ns)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09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695</Words>
  <Application>Microsoft Office PowerPoint</Application>
  <PresentationFormat>On-screen Show (4:3)</PresentationFormat>
  <Paragraphs>134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TDI and TDIS impedance</vt:lpstr>
      <vt:lpstr>TDI/TDIS impedance simulations</vt:lpstr>
      <vt:lpstr>Main issues linked to TDI8 during 2015 run</vt:lpstr>
      <vt:lpstr>Possible origins of TDI8 issues</vt:lpstr>
      <vt:lpstr>Possible origins of TDI2 impedance</vt:lpstr>
      <vt:lpstr>Further TDI impedance tests at injection with smaller gaps (September 15th 2015)</vt:lpstr>
      <vt:lpstr>Further TDI impedance tests at injection with smaller gaps (September 15th 2015)</vt:lpstr>
      <vt:lpstr>What could explain this large discrepancy for the power loss of TDI2?</vt:lpstr>
      <vt:lpstr>Current TDIS design from Luca  (Xth iteration, design from Nov 27th 2015)</vt:lpstr>
      <vt:lpstr>Current TDIS design from Luca  (Xth iteration, design from Nov 27th 2015)</vt:lpstr>
      <vt:lpstr>Current TDIS design from Luca  (Xth iteration, design from Nov 27th 2015)</vt:lpstr>
      <vt:lpstr>Current TDIS design from Luca  (Xth iteration, design from Nov 27th 2015)</vt:lpstr>
      <vt:lpstr>New TDI vs old TDI (longitudinal plane)</vt:lpstr>
      <vt:lpstr>New TDI vs old TDI (longitudinal plane)</vt:lpstr>
      <vt:lpstr>New TDI</vt:lpstr>
      <vt:lpstr>New TDI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TDIS impedance update</dc:title>
  <dc:creator>Benoit Salvant</dc:creator>
  <cp:lastModifiedBy>Benoit Salvant</cp:lastModifiedBy>
  <cp:revision>36</cp:revision>
  <dcterms:created xsi:type="dcterms:W3CDTF">2016-01-13T14:21:18Z</dcterms:created>
  <dcterms:modified xsi:type="dcterms:W3CDTF">2016-01-14T15:50:32Z</dcterms:modified>
</cp:coreProperties>
</file>