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handoutMasterIdLst>
    <p:handoutMasterId r:id="rId7"/>
  </p:handoutMasterIdLst>
  <p:sldIdLst>
    <p:sldId id="265" r:id="rId2"/>
    <p:sldId id="264" r:id="rId3"/>
    <p:sldId id="266" r:id="rId4"/>
    <p:sldId id="267" r:id="rId5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33"/>
    <a:srgbClr val="1B7F75"/>
    <a:srgbClr val="00CC00"/>
    <a:srgbClr val="12D224"/>
    <a:srgbClr val="EAEAEA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3" autoAdjust="0"/>
    <p:restoredTop sz="99054" autoAdjust="0"/>
  </p:normalViewPr>
  <p:slideViewPr>
    <p:cSldViewPr snapToGrid="0">
      <p:cViewPr>
        <p:scale>
          <a:sx n="100" d="100"/>
          <a:sy n="100" d="100"/>
        </p:scale>
        <p:origin x="-67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4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862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530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29.01.2016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US" smtClean="0"/>
              <a:t>1st HL-LHC WP13 Project Meeting,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Task 13.2.2 Radiation </a:t>
            </a:r>
            <a:r>
              <a:rPr lang="en-US" dirty="0" err="1"/>
              <a:t>HArd</a:t>
            </a:r>
            <a:r>
              <a:rPr lang="en-US" dirty="0"/>
              <a:t> BLM Electronics 10'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92889" y="2563890"/>
            <a:ext cx="7772400" cy="9732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0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Overview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61975" y="5843591"/>
            <a:ext cx="7772400" cy="461959"/>
          </a:xfrm>
        </p:spPr>
        <p:txBody>
          <a:bodyPr/>
          <a:lstStyle/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27" y="1200150"/>
            <a:ext cx="860528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15200" y="1247775"/>
            <a:ext cx="537327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VFC</a:t>
            </a:r>
            <a:endParaRPr lang="en-US" dirty="0">
              <a:solidFill>
                <a:srgbClr val="33993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505575" y="3228975"/>
            <a:ext cx="2638425" cy="3038476"/>
          </a:xfrm>
        </p:spPr>
        <p:txBody>
          <a:bodyPr/>
          <a:lstStyle/>
          <a:p>
            <a:r>
              <a:rPr lang="en-US" sz="1400" dirty="0" smtClean="0"/>
              <a:t>Irradiation up to </a:t>
            </a:r>
            <a:r>
              <a:rPr lang="en-US" sz="1400" dirty="0" smtClean="0">
                <a:solidFill>
                  <a:srgbClr val="FF0000"/>
                </a:solidFill>
              </a:rPr>
              <a:t>100 </a:t>
            </a:r>
            <a:r>
              <a:rPr lang="en-US" sz="1400" dirty="0" err="1" smtClean="0">
                <a:solidFill>
                  <a:srgbClr val="FF0000"/>
                </a:solidFill>
              </a:rPr>
              <a:t>kGy</a:t>
            </a:r>
            <a:r>
              <a:rPr lang="en-US" sz="1400" dirty="0" smtClean="0"/>
              <a:t> (</a:t>
            </a:r>
            <a:r>
              <a:rPr lang="en-US" sz="1400" dirty="0" err="1" smtClean="0"/>
              <a:t>Xray</a:t>
            </a:r>
            <a:r>
              <a:rPr lang="en-US" sz="1400" dirty="0" smtClean="0"/>
              <a:t> 20keV)</a:t>
            </a:r>
          </a:p>
          <a:p>
            <a:pPr lvl="1"/>
            <a:r>
              <a:rPr lang="en-US" sz="1200" dirty="0" smtClean="0"/>
              <a:t>Two chips tested</a:t>
            </a:r>
            <a:endParaRPr lang="en-US" sz="1200" dirty="0"/>
          </a:p>
          <a:p>
            <a:pPr lvl="1"/>
            <a:r>
              <a:rPr lang="en-US" sz="1200" dirty="0" smtClean="0"/>
              <a:t>Increase of offset current to 36 </a:t>
            </a:r>
            <a:r>
              <a:rPr lang="en-US" sz="1200" dirty="0" err="1" smtClean="0"/>
              <a:t>pA</a:t>
            </a:r>
            <a:endParaRPr lang="en-US" sz="1200" dirty="0" smtClean="0"/>
          </a:p>
          <a:p>
            <a:pPr lvl="1"/>
            <a:r>
              <a:rPr lang="en-US" sz="1200" dirty="0" smtClean="0"/>
              <a:t>Full scale change by 3 %</a:t>
            </a:r>
          </a:p>
          <a:p>
            <a:r>
              <a:rPr lang="en-US" sz="1400" dirty="0" smtClean="0"/>
              <a:t>Climatic test</a:t>
            </a:r>
          </a:p>
          <a:p>
            <a:pPr lvl="1"/>
            <a:r>
              <a:rPr lang="en-US" sz="1200" dirty="0" smtClean="0"/>
              <a:t>In range 13 </a:t>
            </a:r>
            <a:r>
              <a:rPr lang="en-US" sz="1200" dirty="0"/>
              <a:t>- 43 °</a:t>
            </a:r>
            <a:r>
              <a:rPr lang="en-US" sz="1200" dirty="0" smtClean="0"/>
              <a:t>C full-scale charge is </a:t>
            </a:r>
            <a:r>
              <a:rPr lang="en-US" sz="1200" dirty="0"/>
              <a:t>within +/- 1</a:t>
            </a:r>
            <a:r>
              <a:rPr lang="en-US" sz="1200" dirty="0" smtClean="0"/>
              <a:t>%</a:t>
            </a:r>
          </a:p>
          <a:p>
            <a:pPr lvl="1"/>
            <a:r>
              <a:rPr lang="en-US" sz="1200" dirty="0"/>
              <a:t>No offset change</a:t>
            </a:r>
            <a:endParaRPr lang="en-US" sz="1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6117" y="98117"/>
            <a:ext cx="7793038" cy="460375"/>
          </a:xfrm>
        </p:spPr>
        <p:txBody>
          <a:bodyPr/>
          <a:lstStyle/>
          <a:p>
            <a:r>
              <a:rPr lang="en-US" dirty="0" smtClean="0"/>
              <a:t>Requirements and test result of version 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7" y="3213388"/>
            <a:ext cx="3781425" cy="24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672811"/>
            <a:ext cx="3219450" cy="227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1"/>
          <p:cNvSpPr>
            <a:spLocks noGrp="1"/>
          </p:cNvSpPr>
          <p:nvPr>
            <p:ph sz="half" idx="1"/>
          </p:nvPr>
        </p:nvSpPr>
        <p:spPr>
          <a:xfrm>
            <a:off x="2014536" y="5934075"/>
            <a:ext cx="5595939" cy="48880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Analogue part of version 1 satisfies the specification 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76675" y="2066925"/>
            <a:ext cx="2628900" cy="32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• •</a:t>
            </a:r>
            <a:endParaRPr lang="en-US" dirty="0"/>
          </a:p>
        </p:txBody>
      </p:sp>
      <p:sp>
        <p:nvSpPr>
          <p:cNvPr id="12" name="Content Placeholder 9"/>
          <p:cNvSpPr>
            <a:spLocks noGrp="1"/>
          </p:cNvSpPr>
          <p:nvPr>
            <p:ph sz="half" idx="1"/>
          </p:nvPr>
        </p:nvSpPr>
        <p:spPr>
          <a:xfrm>
            <a:off x="133350" y="1352550"/>
            <a:ext cx="2714625" cy="4495800"/>
          </a:xfrm>
        </p:spPr>
        <p:txBody>
          <a:bodyPr/>
          <a:lstStyle/>
          <a:p>
            <a:r>
              <a:rPr lang="en-US" sz="1400" dirty="0"/>
              <a:t>Higher radiation tolerance</a:t>
            </a:r>
            <a:r>
              <a:rPr lang="en-US" sz="1400" dirty="0" smtClean="0"/>
              <a:t>:</a:t>
            </a:r>
          </a:p>
          <a:p>
            <a:r>
              <a:rPr lang="en-US" sz="1400" dirty="0"/>
              <a:t>The A/D conversion can be performed close to </a:t>
            </a:r>
            <a:r>
              <a:rPr lang="en-US" sz="1400" dirty="0" smtClean="0"/>
              <a:t>the detector:</a:t>
            </a:r>
          </a:p>
          <a:p>
            <a:pPr lvl="1"/>
            <a:r>
              <a:rPr lang="en-US" sz="1200" dirty="0"/>
              <a:t>Before noise and interference add to the </a:t>
            </a:r>
            <a:r>
              <a:rPr lang="en-US" sz="1200" dirty="0" smtClean="0"/>
              <a:t>signal</a:t>
            </a:r>
            <a:endParaRPr lang="en-US" sz="1200" dirty="0"/>
          </a:p>
          <a:p>
            <a:pPr lvl="1"/>
            <a:r>
              <a:rPr lang="en-US" sz="1200" dirty="0"/>
              <a:t>Allowing transmitting digital signals, </a:t>
            </a:r>
            <a:r>
              <a:rPr lang="en-US" sz="1200" dirty="0" smtClean="0"/>
              <a:t>significantly more </a:t>
            </a:r>
            <a:r>
              <a:rPr lang="en-US" sz="1200" dirty="0"/>
              <a:t>resistant to </a:t>
            </a:r>
            <a:r>
              <a:rPr lang="en-US" sz="1200" dirty="0" smtClean="0"/>
              <a:t>disturbances</a:t>
            </a:r>
          </a:p>
          <a:p>
            <a:r>
              <a:rPr lang="en-US" sz="1400" dirty="0" smtClean="0"/>
              <a:t>Allow positive and negative input </a:t>
            </a:r>
            <a:r>
              <a:rPr lang="en-US" sz="1400" dirty="0"/>
              <a:t>signals:</a:t>
            </a:r>
          </a:p>
          <a:p>
            <a:pPr lvl="1"/>
            <a:r>
              <a:rPr lang="en-US" sz="1200" dirty="0" smtClean="0"/>
              <a:t>Supply-polarity </a:t>
            </a:r>
            <a:r>
              <a:rPr lang="en-US" sz="1200" dirty="0"/>
              <a:t>independent </a:t>
            </a:r>
            <a:r>
              <a:rPr lang="en-US" sz="1200" dirty="0" smtClean="0"/>
              <a:t>solution</a:t>
            </a:r>
          </a:p>
          <a:p>
            <a:pPr lvl="1"/>
            <a:r>
              <a:rPr lang="en-US" sz="1200" dirty="0"/>
              <a:t>Allow positive and negative</a:t>
            </a:r>
          </a:p>
          <a:p>
            <a:endParaRPr lang="en-US" sz="1400" dirty="0"/>
          </a:p>
          <a:p>
            <a:pPr lvl="1"/>
            <a:endParaRPr lang="en-US" sz="1200" dirty="0" smtClean="0"/>
          </a:p>
          <a:p>
            <a:pPr lvl="1"/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48504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000125"/>
            <a:ext cx="7715250" cy="3981450"/>
          </a:xfrm>
        </p:spPr>
        <p:txBody>
          <a:bodyPr/>
          <a:lstStyle/>
          <a:p>
            <a:r>
              <a:rPr lang="en-US" dirty="0" smtClean="0"/>
              <a:t>Development efforts have been resumed by Francesco </a:t>
            </a:r>
            <a:r>
              <a:rPr lang="en-US" dirty="0" err="1" smtClean="0"/>
              <a:t>Zappon</a:t>
            </a:r>
            <a:endParaRPr lang="en-US" dirty="0" smtClean="0"/>
          </a:p>
          <a:p>
            <a:r>
              <a:rPr lang="en-US" dirty="0" smtClean="0"/>
              <a:t>Development  steps</a:t>
            </a:r>
          </a:p>
          <a:p>
            <a:pPr lvl="1"/>
            <a:r>
              <a:rPr lang="en-US" dirty="0" smtClean="0"/>
              <a:t>Test of existing ASIC version 2.1 (new: logic implemented)</a:t>
            </a:r>
          </a:p>
          <a:p>
            <a:pPr lvl="2"/>
            <a:r>
              <a:rPr lang="en-US" sz="1400" dirty="0" smtClean="0"/>
              <a:t>modification of test set up</a:t>
            </a:r>
          </a:p>
          <a:p>
            <a:pPr lvl="2"/>
            <a:r>
              <a:rPr lang="en-US" sz="1400" dirty="0" smtClean="0"/>
              <a:t>Functional test </a:t>
            </a:r>
          </a:p>
          <a:p>
            <a:pPr lvl="2"/>
            <a:r>
              <a:rPr lang="en-US" sz="1400" dirty="0" smtClean="0"/>
              <a:t>Climatic test </a:t>
            </a:r>
          </a:p>
          <a:p>
            <a:pPr lvl="2"/>
            <a:r>
              <a:rPr lang="en-US" sz="1400" dirty="0" smtClean="0"/>
              <a:t>Irradiation test </a:t>
            </a:r>
            <a:endParaRPr lang="en-US" sz="1400" dirty="0" smtClean="0"/>
          </a:p>
          <a:p>
            <a:pPr lvl="2"/>
            <a:r>
              <a:rPr lang="en-US" sz="1400" dirty="0" smtClean="0"/>
              <a:t>Envisaged end of test June 2016</a:t>
            </a:r>
            <a:endParaRPr lang="en-US" sz="1400" dirty="0" smtClean="0"/>
          </a:p>
          <a:p>
            <a:pPr lvl="1"/>
            <a:r>
              <a:rPr lang="en-US" dirty="0" smtClean="0"/>
              <a:t>Field test</a:t>
            </a:r>
          </a:p>
          <a:p>
            <a:pPr lvl="2"/>
            <a:r>
              <a:rPr lang="en-US" sz="1400" dirty="0" smtClean="0"/>
              <a:t>PCB design </a:t>
            </a:r>
          </a:p>
          <a:p>
            <a:pPr lvl="2"/>
            <a:r>
              <a:rPr lang="en-US" sz="1400" dirty="0" smtClean="0"/>
              <a:t>Acquisition design</a:t>
            </a:r>
          </a:p>
          <a:p>
            <a:pPr lvl="1"/>
            <a:r>
              <a:rPr lang="en-US" dirty="0" smtClean="0"/>
              <a:t>Design of ASIC version 3.0</a:t>
            </a:r>
            <a:endParaRPr lang="en-US" sz="800" dirty="0" smtClean="0"/>
          </a:p>
          <a:p>
            <a:pPr lvl="2"/>
            <a:r>
              <a:rPr lang="en-US" sz="1400" dirty="0"/>
              <a:t>Correction of nonconformities </a:t>
            </a:r>
            <a:endParaRPr lang="en-US" sz="1400" dirty="0" smtClean="0"/>
          </a:p>
          <a:p>
            <a:pPr lvl="2"/>
            <a:r>
              <a:rPr lang="en-US" sz="1400" dirty="0" smtClean="0"/>
              <a:t>Adaption of logic to </a:t>
            </a:r>
            <a:r>
              <a:rPr lang="en-US" sz="1400" dirty="0" err="1" smtClean="0"/>
              <a:t>GBTx</a:t>
            </a:r>
            <a:endParaRPr lang="en-US" sz="1400" dirty="0" smtClean="0"/>
          </a:p>
          <a:p>
            <a:pPr lvl="2"/>
            <a:r>
              <a:rPr lang="en-US" sz="1400" dirty="0"/>
              <a:t>Envisaged </a:t>
            </a:r>
            <a:r>
              <a:rPr lang="en-US" sz="1400" dirty="0" smtClean="0"/>
              <a:t>submission of version 3.0 December 2016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29.01.2016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HL-LHC WP13 Project Meeting,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Future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0100" y="5314950"/>
            <a:ext cx="6688049" cy="73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Investigation of the ASIC development and production options ongoing </a:t>
            </a:r>
          </a:p>
          <a:p>
            <a:r>
              <a:rPr lang="en-US" dirty="0" smtClean="0"/>
              <a:t>(250 nm process has limited support)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077893"/>
      </p:ext>
    </p:extLst>
  </p:cSld>
  <p:clrMapOvr>
    <a:masterClrMapping/>
  </p:clrMapOvr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10171</TotalTime>
  <Words>241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bernd</vt:lpstr>
      <vt:lpstr> Task 13.2.2 Radiation HArd BLM Electronics 10' </vt:lpstr>
      <vt:lpstr>System Overview</vt:lpstr>
      <vt:lpstr>Requirements and test result of version 1</vt:lpstr>
      <vt:lpstr>Summary and Future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Bernd Dehning</cp:lastModifiedBy>
  <cp:revision>336</cp:revision>
  <cp:lastPrinted>1601-01-01T00:00:00Z</cp:lastPrinted>
  <dcterms:created xsi:type="dcterms:W3CDTF">2003-11-27T14:14:38Z</dcterms:created>
  <dcterms:modified xsi:type="dcterms:W3CDTF">2016-01-29T10:22:26Z</dcterms:modified>
</cp:coreProperties>
</file>