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59" r:id="rId1"/>
  </p:sldMasterIdLst>
  <p:notesMasterIdLst>
    <p:notesMasterId r:id="rId16"/>
  </p:notesMasterIdLst>
  <p:sldIdLst>
    <p:sldId id="256" r:id="rId2"/>
    <p:sldId id="282" r:id="rId3"/>
    <p:sldId id="259" r:id="rId4"/>
    <p:sldId id="283" r:id="rId5"/>
    <p:sldId id="284" r:id="rId6"/>
    <p:sldId id="285" r:id="rId7"/>
    <p:sldId id="258" r:id="rId8"/>
    <p:sldId id="265" r:id="rId9"/>
    <p:sldId id="281" r:id="rId10"/>
    <p:sldId id="274" r:id="rId11"/>
    <p:sldId id="280" r:id="rId12"/>
    <p:sldId id="279" r:id="rId13"/>
    <p:sldId id="261" r:id="rId14"/>
    <p:sldId id="277" r:id="rId15"/>
  </p:sldIdLst>
  <p:sldSz cx="9144000" cy="5143500" type="screen16x9"/>
  <p:notesSz cx="6858000" cy="9144000"/>
  <p:embeddedFontLst>
    <p:embeddedFont>
      <p:font typeface="Roboto Medium" pitchFamily="2" charset="0"/>
      <p:regular r:id="rId17"/>
    </p:embeddedFont>
    <p:embeddedFont>
      <p:font typeface="Roboto" pitchFamily="2" charset="0"/>
      <p:regular r:id="rId18"/>
      <p:bold r:id="rId19"/>
      <p:italic r:id="rId20"/>
      <p:boldItalic r:id="rId21"/>
    </p:embeddedFont>
  </p:embeddedFontLst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399"/>
    <p:restoredTop sz="89771"/>
  </p:normalViewPr>
  <p:slideViewPr>
    <p:cSldViewPr snapToGrid="0" snapToObjects="1">
      <p:cViewPr varScale="1">
        <p:scale>
          <a:sx n="149" d="100"/>
          <a:sy n="149" d="100"/>
        </p:scale>
        <p:origin x="126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Work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Sheet2!$B$1</c:f>
              <c:strCache>
                <c:ptCount val="1"/>
                <c:pt idx="0">
                  <c:v>WBTN B1 V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Sheet2!$A$2:$A$16</c:f>
              <c:numCache>
                <c:formatCode>General</c:formatCode>
                <c:ptCount val="15"/>
                <c:pt idx="0">
                  <c:v>0</c:v>
                </c:pt>
                <c:pt idx="1">
                  <c:v>0.47491455078125</c:v>
                </c:pt>
                <c:pt idx="2">
                  <c:v>1.140503946940107</c:v>
                </c:pt>
                <c:pt idx="3">
                  <c:v>1.731134722309726</c:v>
                </c:pt>
                <c:pt idx="4">
                  <c:v>2.5347282772972481</c:v>
                </c:pt>
                <c:pt idx="5">
                  <c:v>3.0056215174057921</c:v>
                </c:pt>
                <c:pt idx="6">
                  <c:v>3.651302196361399</c:v>
                </c:pt>
                <c:pt idx="7">
                  <c:v>4.4631084095348061</c:v>
                </c:pt>
                <c:pt idx="8">
                  <c:v>4.9835968017578116</c:v>
                </c:pt>
                <c:pt idx="9">
                  <c:v>5.451004497821514</c:v>
                </c:pt>
                <c:pt idx="10">
                  <c:v>6.2587276882595466</c:v>
                </c:pt>
                <c:pt idx="11">
                  <c:v>6.8253233536430002</c:v>
                </c:pt>
                <c:pt idx="12">
                  <c:v>7.5935375507061256</c:v>
                </c:pt>
                <c:pt idx="13">
                  <c:v>8.8595262007279807</c:v>
                </c:pt>
                <c:pt idx="14">
                  <c:v>9.9942299979073717</c:v>
                </c:pt>
              </c:numCache>
            </c:numRef>
          </c:xVal>
          <c:yVal>
            <c:numRef>
              <c:f>Sheet2!$B$2:$B$16</c:f>
              <c:numCache>
                <c:formatCode>General</c:formatCode>
                <c:ptCount val="15"/>
                <c:pt idx="0">
                  <c:v>0</c:v>
                </c:pt>
                <c:pt idx="1">
                  <c:v>3.1574963937499999E-2</c:v>
                </c:pt>
                <c:pt idx="2">
                  <c:v>6.0182184368750002E-2</c:v>
                </c:pt>
                <c:pt idx="3">
                  <c:v>8.4876841662298405E-2</c:v>
                </c:pt>
                <c:pt idx="4">
                  <c:v>0.10872982399256</c:v>
                </c:pt>
                <c:pt idx="5">
                  <c:v>0.12200411082169101</c:v>
                </c:pt>
                <c:pt idx="6">
                  <c:v>0.120103856394676</c:v>
                </c:pt>
                <c:pt idx="7">
                  <c:v>0.10272838946875</c:v>
                </c:pt>
                <c:pt idx="8">
                  <c:v>8.995729559375E-2</c:v>
                </c:pt>
                <c:pt idx="9">
                  <c:v>7.26226627918269E-2</c:v>
                </c:pt>
                <c:pt idx="10">
                  <c:v>6.2170541002083302E-2</c:v>
                </c:pt>
                <c:pt idx="11">
                  <c:v>5.5276033403532598E-2</c:v>
                </c:pt>
                <c:pt idx="12">
                  <c:v>5.4040653584134603E-2</c:v>
                </c:pt>
                <c:pt idx="13">
                  <c:v>5.1696555559659102E-2</c:v>
                </c:pt>
                <c:pt idx="14">
                  <c:v>4.9379657022321402E-2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Sheet2!$C$1</c:f>
              <c:strCache>
                <c:ptCount val="1"/>
                <c:pt idx="0">
                  <c:v>DOROS B1 V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Sheet2!$A$2:$A$16</c:f>
              <c:numCache>
                <c:formatCode>General</c:formatCode>
                <c:ptCount val="15"/>
                <c:pt idx="0">
                  <c:v>0</c:v>
                </c:pt>
                <c:pt idx="1">
                  <c:v>0.47491455078125</c:v>
                </c:pt>
                <c:pt idx="2">
                  <c:v>1.140503946940107</c:v>
                </c:pt>
                <c:pt idx="3">
                  <c:v>1.731134722309726</c:v>
                </c:pt>
                <c:pt idx="4">
                  <c:v>2.5347282772972481</c:v>
                </c:pt>
                <c:pt idx="5">
                  <c:v>3.0056215174057921</c:v>
                </c:pt>
                <c:pt idx="6">
                  <c:v>3.651302196361399</c:v>
                </c:pt>
                <c:pt idx="7">
                  <c:v>4.4631084095348061</c:v>
                </c:pt>
                <c:pt idx="8">
                  <c:v>4.9835968017578116</c:v>
                </c:pt>
                <c:pt idx="9">
                  <c:v>5.451004497821514</c:v>
                </c:pt>
                <c:pt idx="10">
                  <c:v>6.2587276882595466</c:v>
                </c:pt>
                <c:pt idx="11">
                  <c:v>6.8253233536430002</c:v>
                </c:pt>
                <c:pt idx="12">
                  <c:v>7.5935375507061256</c:v>
                </c:pt>
                <c:pt idx="13">
                  <c:v>8.8595262007279807</c:v>
                </c:pt>
                <c:pt idx="14">
                  <c:v>9.9942299979073717</c:v>
                </c:pt>
              </c:numCache>
            </c:numRef>
          </c:xVal>
          <c:yVal>
            <c:numRef>
              <c:f>Sheet2!$C$2:$C$16</c:f>
              <c:numCache>
                <c:formatCode>General</c:formatCode>
                <c:ptCount val="15"/>
                <c:pt idx="0">
                  <c:v>0</c:v>
                </c:pt>
                <c:pt idx="1">
                  <c:v>2.0400064648129001E-2</c:v>
                </c:pt>
                <c:pt idx="2">
                  <c:v>4.0272382119049599E-2</c:v>
                </c:pt>
                <c:pt idx="3">
                  <c:v>5.03191915941575E-2</c:v>
                </c:pt>
                <c:pt idx="4">
                  <c:v>4.6177086708623701E-2</c:v>
                </c:pt>
                <c:pt idx="5">
                  <c:v>4.9416357130907897E-2</c:v>
                </c:pt>
                <c:pt idx="6">
                  <c:v>5.1983608743520801E-2</c:v>
                </c:pt>
                <c:pt idx="7">
                  <c:v>5.3330973510376398E-2</c:v>
                </c:pt>
                <c:pt idx="8">
                  <c:v>4.8619140521623201E-2</c:v>
                </c:pt>
                <c:pt idx="9">
                  <c:v>4.6824850063197899E-2</c:v>
                </c:pt>
                <c:pt idx="10">
                  <c:v>5.06556572289103E-2</c:v>
                </c:pt>
                <c:pt idx="11">
                  <c:v>5.0982384233857002E-2</c:v>
                </c:pt>
                <c:pt idx="12">
                  <c:v>4.9186931242449897E-2</c:v>
                </c:pt>
                <c:pt idx="13">
                  <c:v>5.21968466822397E-2</c:v>
                </c:pt>
                <c:pt idx="14">
                  <c:v>5.26565567789865E-2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2479504"/>
        <c:axId val="213101176"/>
      </c:scatterChart>
      <c:valAx>
        <c:axId val="212479504"/>
        <c:scaling>
          <c:orientation val="minMax"/>
          <c:max val="1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RF</a:t>
                </a:r>
                <a:r>
                  <a:rPr lang="en-US" baseline="0"/>
                  <a:t> Cogging (ns)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101176"/>
        <c:crosses val="autoZero"/>
        <c:crossBetween val="midCat"/>
      </c:valAx>
      <c:valAx>
        <c:axId val="2131011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Position drift (mm)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47950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1336699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543226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829136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9309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06233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134985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781434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360541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BPMSW Warm Directional </a:t>
            </a:r>
            <a:r>
              <a:rPr lang="en-GB" sz="11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Stripline</a:t>
            </a:r>
            <a:r>
              <a:rPr lang="en-GB" sz="11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Coupler (Q1) 8, BPMS Cryogenic Directional </a:t>
            </a:r>
            <a:r>
              <a:rPr lang="en-GB" sz="11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Stripline</a:t>
            </a:r>
            <a:r>
              <a:rPr lang="en-GB" sz="11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Coupler (Q2) 8, BPMSX Warm Directional </a:t>
            </a:r>
            <a:r>
              <a:rPr lang="en-GB" sz="11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Stripline</a:t>
            </a:r>
            <a:r>
              <a:rPr lang="en-GB" sz="11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Coupler behind D1 4,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BPMD BPM after MKB Diluter for the Dump</a:t>
            </a:r>
            <a:r>
              <a:rPr lang="en-GB" sz="11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lines 2, BPMSE BPM upstream of TCDS in IR6 2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451750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414917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360614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7016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992606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833894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36655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/>
        </p:nvSpPr>
        <p:spPr>
          <a:xfrm flipH="1">
            <a:off x="8246400" y="4245925"/>
            <a:ext cx="897599" cy="897599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" name="Shape 10"/>
          <p:cNvSpPr/>
          <p:nvPr/>
        </p:nvSpPr>
        <p:spPr>
          <a:xfrm flipH="1">
            <a:off x="8246400" y="4245875"/>
            <a:ext cx="897599" cy="897599"/>
          </a:xfrm>
          <a:prstGeom prst="round1Rect">
            <a:avLst>
              <a:gd name="adj" fmla="val 16667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5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SzPct val="100000"/>
              <a:defRPr sz="4800"/>
            </a:lvl1pPr>
            <a:lvl2pPr>
              <a:spcBef>
                <a:spcPts val="0"/>
              </a:spcBef>
              <a:buSzPct val="100000"/>
              <a:defRPr sz="4800"/>
            </a:lvl2pPr>
            <a:lvl3pPr>
              <a:spcBef>
                <a:spcPts val="0"/>
              </a:spcBef>
              <a:buSzPct val="100000"/>
              <a:defRPr sz="4800"/>
            </a:lvl3pPr>
            <a:lvl4pPr>
              <a:spcBef>
                <a:spcPts val="0"/>
              </a:spcBef>
              <a:buSzPct val="100000"/>
              <a:defRPr sz="4800"/>
            </a:lvl4pPr>
            <a:lvl5pPr>
              <a:spcBef>
                <a:spcPts val="0"/>
              </a:spcBef>
              <a:buSzPct val="100000"/>
              <a:defRPr sz="4800"/>
            </a:lvl5pPr>
            <a:lvl6pPr>
              <a:spcBef>
                <a:spcPts val="0"/>
              </a:spcBef>
              <a:buSzPct val="100000"/>
              <a:defRPr sz="4800"/>
            </a:lvl6pPr>
            <a:lvl7pPr>
              <a:spcBef>
                <a:spcPts val="0"/>
              </a:spcBef>
              <a:buSzPct val="100000"/>
              <a:defRPr sz="4800"/>
            </a:lvl7pPr>
            <a:lvl8pPr>
              <a:spcBef>
                <a:spcPts val="0"/>
              </a:spcBef>
              <a:buSzPct val="100000"/>
              <a:defRPr sz="4800"/>
            </a:lvl8pPr>
            <a:lvl9pPr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None/>
              <a:defRPr>
                <a:solidFill>
                  <a:schemeClr val="lt1"/>
                </a:solidFill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5pPr>
            <a:lvl6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6pPr>
            <a:lvl7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7pPr>
            <a:lvl8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8pPr>
            <a:lvl9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titl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7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SzPct val="100000"/>
              <a:defRPr sz="4200"/>
            </a:lvl1pPr>
            <a:lvl2pPr>
              <a:spcBef>
                <a:spcPts val="0"/>
              </a:spcBef>
              <a:buSzPct val="100000"/>
              <a:defRPr sz="4200"/>
            </a:lvl2pPr>
            <a:lvl3pPr>
              <a:spcBef>
                <a:spcPts val="0"/>
              </a:spcBef>
              <a:buSzPct val="100000"/>
              <a:defRPr sz="4200"/>
            </a:lvl3pPr>
            <a:lvl4pPr>
              <a:spcBef>
                <a:spcPts val="0"/>
              </a:spcBef>
              <a:buSzPct val="100000"/>
              <a:defRPr sz="4200"/>
            </a:lvl4pPr>
            <a:lvl5pPr>
              <a:spcBef>
                <a:spcPts val="0"/>
              </a:spcBef>
              <a:buSzPct val="100000"/>
              <a:defRPr sz="4200"/>
            </a:lvl5pPr>
            <a:lvl6pPr>
              <a:spcBef>
                <a:spcPts val="0"/>
              </a:spcBef>
              <a:buSzPct val="100000"/>
              <a:defRPr sz="4200"/>
            </a:lvl6pPr>
            <a:lvl7pPr>
              <a:spcBef>
                <a:spcPts val="0"/>
              </a:spcBef>
              <a:buSzPct val="100000"/>
              <a:defRPr sz="4200"/>
            </a:lvl7pPr>
            <a:lvl8pPr>
              <a:spcBef>
                <a:spcPts val="0"/>
              </a:spcBef>
              <a:buSzPct val="100000"/>
              <a:defRPr sz="4200"/>
            </a:lvl8pPr>
            <a:lvl9pPr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 dirty="0"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 rot="10800000" flipH="1">
            <a:off x="0" y="1685999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5" name="Shape 2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6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899" cy="2710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SzPct val="100000"/>
              <a:defRPr sz="14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899" cy="2710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SzPct val="100000"/>
              <a:defRPr sz="14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/>
        </p:nvSpPr>
        <p:spPr>
          <a:xfrm rot="10800000" flipH="1">
            <a:off x="0" y="656399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2" name="Shape 32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599" cy="6027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SzPct val="100000"/>
              <a:defRPr sz="1800"/>
            </a:lvl1pPr>
            <a:lvl2pPr>
              <a:spcBef>
                <a:spcPts val="0"/>
              </a:spcBef>
              <a:buSzPct val="100000"/>
              <a:defRPr sz="1800"/>
            </a:lvl2pPr>
            <a:lvl3pPr>
              <a:spcBef>
                <a:spcPts val="0"/>
              </a:spcBef>
              <a:buSzPct val="100000"/>
              <a:defRPr sz="1800"/>
            </a:lvl3pPr>
            <a:lvl4pPr>
              <a:spcBef>
                <a:spcPts val="0"/>
              </a:spcBef>
              <a:buSzPct val="100000"/>
              <a:defRPr sz="1800"/>
            </a:lvl4pPr>
            <a:lvl5pPr>
              <a:spcBef>
                <a:spcPts val="0"/>
              </a:spcBef>
              <a:buSzPct val="100000"/>
              <a:defRPr sz="1800"/>
            </a:lvl5pPr>
            <a:lvl6pPr>
              <a:spcBef>
                <a:spcPts val="0"/>
              </a:spcBef>
              <a:buSzPct val="100000"/>
              <a:defRPr sz="1800"/>
            </a:lvl6pPr>
            <a:lvl7pPr>
              <a:spcBef>
                <a:spcPts val="0"/>
              </a:spcBef>
              <a:buSzPct val="100000"/>
              <a:defRPr sz="1800"/>
            </a:lvl7pPr>
            <a:lvl8pPr>
              <a:spcBef>
                <a:spcPts val="0"/>
              </a:spcBef>
              <a:buSzPct val="100000"/>
              <a:defRPr sz="1800"/>
            </a:lvl8pPr>
            <a:lvl9pPr>
              <a:spcBef>
                <a:spcPts val="0"/>
              </a:spcBef>
              <a:buSzPct val="100000"/>
              <a:defRPr sz="1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/>
        </p:nvSpPr>
        <p:spPr>
          <a:xfrm rot="10800000" flipH="1">
            <a:off x="3276600" y="25"/>
            <a:ext cx="5867400" cy="51434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/>
          <p:nvPr/>
        </p:nvSpPr>
        <p:spPr>
          <a:xfrm rot="-5400000">
            <a:off x="759150" y="2517450"/>
            <a:ext cx="5143499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226077" y="357800"/>
            <a:ext cx="2807999" cy="9533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SzPct val="100000"/>
              <a:defRPr sz="2400"/>
            </a:lvl1pPr>
            <a:lvl2pPr>
              <a:spcBef>
                <a:spcPts val="0"/>
              </a:spcBef>
              <a:buSzPct val="100000"/>
              <a:defRPr sz="2400"/>
            </a:lvl2pPr>
            <a:lvl3pPr>
              <a:spcBef>
                <a:spcPts val="0"/>
              </a:spcBef>
              <a:buSzPct val="100000"/>
              <a:defRPr sz="2400"/>
            </a:lvl3pPr>
            <a:lvl4pPr>
              <a:spcBef>
                <a:spcPts val="0"/>
              </a:spcBef>
              <a:buSzPct val="100000"/>
              <a:defRPr sz="2400"/>
            </a:lvl4pPr>
            <a:lvl5pPr>
              <a:spcBef>
                <a:spcPts val="0"/>
              </a:spcBef>
              <a:buSzPct val="100000"/>
              <a:defRPr sz="2400"/>
            </a:lvl5pPr>
            <a:lvl6pPr>
              <a:spcBef>
                <a:spcPts val="0"/>
              </a:spcBef>
              <a:buSzPct val="100000"/>
              <a:defRPr sz="2400"/>
            </a:lvl6pPr>
            <a:lvl7pPr>
              <a:spcBef>
                <a:spcPts val="0"/>
              </a:spcBef>
              <a:buSzPct val="100000"/>
              <a:defRPr sz="2400"/>
            </a:lvl7pPr>
            <a:lvl8pPr>
              <a:spcBef>
                <a:spcPts val="0"/>
              </a:spcBef>
              <a:buSzPct val="100000"/>
              <a:defRPr sz="2400"/>
            </a:lvl8pPr>
            <a:lvl9pPr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7999" cy="31634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SzPct val="100000"/>
              <a:defRPr sz="6000"/>
            </a:lvl1pPr>
            <a:lvl2pPr>
              <a:spcBef>
                <a:spcPts val="0"/>
              </a:spcBef>
              <a:buSzPct val="100000"/>
              <a:defRPr sz="6000"/>
            </a:lvl2pPr>
            <a:lvl3pPr>
              <a:spcBef>
                <a:spcPts val="0"/>
              </a:spcBef>
              <a:buSzPct val="100000"/>
              <a:defRPr sz="6000"/>
            </a:lvl3pPr>
            <a:lvl4pPr>
              <a:spcBef>
                <a:spcPts val="0"/>
              </a:spcBef>
              <a:buSzPct val="100000"/>
              <a:defRPr sz="6000"/>
            </a:lvl4pPr>
            <a:lvl5pPr>
              <a:spcBef>
                <a:spcPts val="0"/>
              </a:spcBef>
              <a:buSzPct val="100000"/>
              <a:defRPr sz="6000"/>
            </a:lvl5pPr>
            <a:lvl6pPr>
              <a:spcBef>
                <a:spcPts val="0"/>
              </a:spcBef>
              <a:buSzPct val="100000"/>
              <a:defRPr sz="6000"/>
            </a:lvl6pPr>
            <a:lvl7pPr>
              <a:spcBef>
                <a:spcPts val="0"/>
              </a:spcBef>
              <a:buSzPct val="100000"/>
              <a:defRPr sz="6000"/>
            </a:lvl7pPr>
            <a:lvl8pPr>
              <a:spcBef>
                <a:spcPts val="0"/>
              </a:spcBef>
              <a:buSzPct val="100000"/>
              <a:defRPr sz="6000"/>
            </a:lvl8pPr>
            <a:lvl9pPr>
              <a:spcBef>
                <a:spcPts val="0"/>
              </a:spcBef>
              <a:buSzPct val="100000"/>
              <a:defRPr sz="6000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/>
          <p:nvPr/>
        </p:nvSpPr>
        <p:spPr>
          <a:xfrm rot="10800000" flipH="1">
            <a:off x="0" y="0"/>
            <a:ext cx="9144000" cy="46958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3" name="Shape 53"/>
          <p:cNvSpPr/>
          <p:nvPr/>
        </p:nvSpPr>
        <p:spPr>
          <a:xfrm rot="10800000" flipH="1">
            <a:off x="0" y="4622724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1999" cy="4467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2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 lang="en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bg>
      <p:bgPr>
        <a:solidFill>
          <a:schemeClr val="accent4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defRPr/>
            </a:lvl1pPr>
            <a:lvl2pPr algn="ctr">
              <a:spcBef>
                <a:spcPts val="0"/>
              </a:spcBef>
              <a:defRPr/>
            </a:lvl2pPr>
            <a:lvl3pPr algn="ctr">
              <a:spcBef>
                <a:spcPts val="0"/>
              </a:spcBef>
              <a:defRPr/>
            </a:lvl3pPr>
            <a:lvl4pPr algn="ctr">
              <a:spcBef>
                <a:spcPts val="0"/>
              </a:spcBef>
              <a:defRPr/>
            </a:lvl4pPr>
            <a:lvl5pPr algn="ctr">
              <a:spcBef>
                <a:spcPts val="0"/>
              </a:spcBef>
              <a:defRPr/>
            </a:lvl5pPr>
            <a:lvl6pPr algn="ctr">
              <a:spcBef>
                <a:spcPts val="0"/>
              </a:spcBef>
              <a:defRPr/>
            </a:lvl6pPr>
            <a:lvl7pPr algn="ctr">
              <a:spcBef>
                <a:spcPts val="0"/>
              </a:spcBef>
              <a:defRPr/>
            </a:lvl7pPr>
            <a:lvl8pPr algn="ctr">
              <a:spcBef>
                <a:spcPts val="0"/>
              </a:spcBef>
              <a:defRPr/>
            </a:lvl8pPr>
            <a:lvl9pPr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buFont typeface="Roboto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  <a:endParaRPr lang="en" sz="10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5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dirty="0" smtClean="0"/>
              <a:t>New LSS BPMs</a:t>
            </a:r>
            <a:endParaRPr lang="en" dirty="0"/>
          </a:p>
        </p:txBody>
      </p:sp>
      <p:sp>
        <p:nvSpPr>
          <p:cNvPr id="64" name="Shape 64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8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dirty="0" err="1" smtClean="0"/>
              <a:t>Drasko</a:t>
            </a:r>
            <a:r>
              <a:rPr lang="en-US" dirty="0" smtClean="0"/>
              <a:t> </a:t>
            </a:r>
            <a:r>
              <a:rPr lang="en-US" dirty="0" err="1" smtClean="0"/>
              <a:t>Draskovic</a:t>
            </a:r>
            <a:r>
              <a:rPr lang="en-US" dirty="0" smtClean="0"/>
              <a:t>, </a:t>
            </a:r>
            <a:r>
              <a:rPr lang="en-US" dirty="0" err="1" smtClean="0"/>
              <a:t>Thibaut</a:t>
            </a:r>
            <a:r>
              <a:rPr lang="en-US" dirty="0" smtClean="0"/>
              <a:t> </a:t>
            </a:r>
            <a:r>
              <a:rPr lang="en-US" dirty="0" err="1" smtClean="0"/>
              <a:t>Lefevre</a:t>
            </a:r>
            <a:r>
              <a:rPr lang="en-US" dirty="0" smtClean="0"/>
              <a:t>, Christian </a:t>
            </a:r>
            <a:r>
              <a:rPr lang="en-US" dirty="0" err="1" smtClean="0"/>
              <a:t>Boccard</a:t>
            </a:r>
            <a:endParaRPr lang="en-US" dirty="0" smtClean="0"/>
          </a:p>
          <a:p>
            <a:r>
              <a:rPr lang="en-US" dirty="0" smtClean="0"/>
              <a:t>BE-BI-QP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1st </a:t>
            </a:r>
            <a:r>
              <a:rPr lang="en-US" dirty="0"/>
              <a:t>BI HL-LHC WP13 Project </a:t>
            </a:r>
            <a:r>
              <a:rPr lang="en-US" dirty="0" smtClean="0"/>
              <a:t>Meeting</a:t>
            </a:r>
          </a:p>
          <a:p>
            <a:r>
              <a:rPr lang="en-US" dirty="0" smtClean="0"/>
              <a:t>Task 13.4</a:t>
            </a:r>
            <a:endParaRPr lang="en-US" dirty="0"/>
          </a:p>
          <a:p>
            <a:pPr>
              <a:spcBef>
                <a:spcPts val="0"/>
              </a:spcBef>
              <a:buNone/>
            </a:pPr>
            <a:r>
              <a:rPr lang="en-US" dirty="0" smtClean="0"/>
              <a:t>29</a:t>
            </a:r>
            <a:r>
              <a:rPr lang="en" dirty="0" smtClean="0"/>
              <a:t>.</a:t>
            </a:r>
            <a:r>
              <a:rPr lang="en-US" dirty="0" smtClean="0"/>
              <a:t>01</a:t>
            </a:r>
            <a:r>
              <a:rPr lang="en" dirty="0" smtClean="0"/>
              <a:t>.2</a:t>
            </a:r>
            <a:r>
              <a:rPr lang="en-US" dirty="0" smtClean="0"/>
              <a:t>016</a:t>
            </a:r>
            <a:endParaRPr lang="en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4840" y="0"/>
            <a:ext cx="1989160" cy="93109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6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dirty="0" smtClean="0"/>
              <a:t>MD369 LHC BPM</a:t>
            </a:r>
            <a:endParaRPr lang="en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1778000" y="1676400"/>
          <a:ext cx="5588000" cy="350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037770" y="2874550"/>
            <a:ext cx="20410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200" dirty="0" smtClean="0">
                <a:solidFill>
                  <a:srgbClr val="0055A0"/>
                </a:solidFill>
                <a:latin typeface="Arial"/>
              </a:rPr>
              <a:t>Unperturbed beam position</a:t>
            </a:r>
            <a:endParaRPr lang="en-US" sz="12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48824" y="3574380"/>
            <a:ext cx="39874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200" dirty="0" smtClean="0">
                <a:solidFill>
                  <a:srgbClr val="0055A0"/>
                </a:solidFill>
                <a:latin typeface="Arial"/>
              </a:rPr>
              <a:t>Perfect overlap of the two beams in time: &gt;100um offset</a:t>
            </a:r>
            <a:endParaRPr lang="en-US" sz="1200" dirty="0">
              <a:solidFill>
                <a:srgbClr val="0055A0"/>
              </a:solidFill>
              <a:latin typeface="Arial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2511568" y="3851379"/>
            <a:ext cx="337256" cy="403624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6037770" y="4741752"/>
            <a:ext cx="29915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P1 Scenario 1, vertical position drift</a:t>
            </a:r>
          </a:p>
        </p:txBody>
      </p:sp>
    </p:spTree>
    <p:extLst>
      <p:ext uri="{BB962C8B-B14F-4D97-AF65-F5344CB8AC3E}">
        <p14:creationId xmlns:p14="http://schemas.microsoft.com/office/powerpoint/2010/main" val="95808185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6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dirty="0" smtClean="0"/>
              <a:t>MD369 LHC BPM</a:t>
            </a:r>
            <a:endParaRPr lang="en" dirty="0"/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471899" y="1908801"/>
            <a:ext cx="6814725" cy="271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/>
            <a:r>
              <a:rPr lang="en-US" sz="2100" b="1" dirty="0">
                <a:solidFill>
                  <a:schemeClr val="dk1"/>
                </a:solidFill>
              </a:rPr>
              <a:t>MD Conclusion / </a:t>
            </a:r>
            <a:r>
              <a:rPr lang="en-US" sz="2100" b="1" dirty="0" smtClean="0">
                <a:solidFill>
                  <a:schemeClr val="dk1"/>
                </a:solidFill>
              </a:rPr>
              <a:t>Blind </a:t>
            </a:r>
            <a:r>
              <a:rPr lang="en-US" sz="2100" b="1" dirty="0">
                <a:solidFill>
                  <a:schemeClr val="dk1"/>
                </a:solidFill>
              </a:rPr>
              <a:t>area specification </a:t>
            </a:r>
            <a:endParaRPr lang="en" sz="2100" b="1" dirty="0" smtClean="0">
              <a:solidFill>
                <a:schemeClr val="dk1"/>
              </a:solidFill>
            </a:endParaRPr>
          </a:p>
          <a:p>
            <a:pPr marL="514350" lvl="0" indent="-285750">
              <a:spcAft>
                <a:spcPts val="1200"/>
              </a:spcAft>
              <a:buFont typeface="Arial" charset="0"/>
              <a:buChar char="•"/>
            </a:pPr>
            <a:r>
              <a:rPr lang="en-US" sz="1600" dirty="0"/>
              <a:t>Answer to WP2 about the blind area, so that </a:t>
            </a:r>
            <a:r>
              <a:rPr lang="en-US" sz="1600" dirty="0" smtClean="0"/>
              <a:t>the decision can be made </a:t>
            </a:r>
            <a:r>
              <a:rPr lang="en-US" sz="1600" dirty="0"/>
              <a:t>on the positions of the </a:t>
            </a:r>
            <a:r>
              <a:rPr lang="en-US" sz="1600" dirty="0" smtClean="0"/>
              <a:t>BPMs</a:t>
            </a:r>
            <a:endParaRPr lang="en-US" sz="1600" dirty="0"/>
          </a:p>
          <a:p>
            <a:pPr marL="514350" lvl="0" indent="-285750">
              <a:spcAft>
                <a:spcPts val="1200"/>
              </a:spcAft>
              <a:buFont typeface="Arial" charset="0"/>
              <a:buChar char="•"/>
            </a:pPr>
            <a:r>
              <a:rPr lang="en-US" sz="1600" dirty="0"/>
              <a:t>The central position of the BPM should be outside an area defined by ±57.0 cm from the position of the long range interactions</a:t>
            </a:r>
            <a:r>
              <a:rPr lang="en-US" sz="1600" dirty="0" smtClean="0"/>
              <a:t>.</a:t>
            </a:r>
          </a:p>
          <a:p>
            <a:pPr marL="514350" lvl="0" indent="-285750">
              <a:spcAft>
                <a:spcPts val="1200"/>
              </a:spcAft>
              <a:buFont typeface="Arial" charset="0"/>
              <a:buChar char="•"/>
            </a:pPr>
            <a:r>
              <a:rPr lang="en-US" sz="1600" dirty="0"/>
              <a:t>Currently HLLHCv1.2 BPM </a:t>
            </a:r>
            <a:r>
              <a:rPr lang="en-US" sz="1600" dirty="0" smtClean="0"/>
              <a:t>positions TAXS-Q1, Q1b-Q2a in the blind area.</a:t>
            </a:r>
            <a:endParaRPr lang="en-US" sz="1600" dirty="0"/>
          </a:p>
        </p:txBody>
      </p:sp>
      <p:sp>
        <p:nvSpPr>
          <p:cNvPr id="4" name="Shape 77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899" cy="271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52380"/>
              <a:buFont typeface="Arial"/>
              <a:buNone/>
            </a:pPr>
            <a:endParaRPr lang="en" sz="2100" b="1" dirty="0">
              <a:solidFill>
                <a:schemeClr val="dk1"/>
              </a:solidFill>
            </a:endParaRPr>
          </a:p>
          <a:p>
            <a:pPr marL="514350" lvl="0" indent="-285750">
              <a:spcAft>
                <a:spcPts val="1200"/>
              </a:spcAft>
              <a:buFont typeface="Arial" charset="0"/>
              <a:buChar char="•"/>
            </a:pPr>
            <a:endParaRPr lang="en" sz="1600" dirty="0"/>
          </a:p>
        </p:txBody>
      </p:sp>
    </p:spTree>
    <p:extLst>
      <p:ext uri="{BB962C8B-B14F-4D97-AF65-F5344CB8AC3E}">
        <p14:creationId xmlns:p14="http://schemas.microsoft.com/office/powerpoint/2010/main" val="1457382603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6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dirty="0" smtClean="0"/>
              <a:t>BPM position: Integration Decision Pending</a:t>
            </a:r>
            <a:endParaRPr lang="en" dirty="0"/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899" cy="271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dirty="0"/>
              <a:t>Option 1: BPM in the experiment with difficult </a:t>
            </a:r>
            <a:r>
              <a:rPr lang="en-US" dirty="0" smtClean="0"/>
              <a:t>alignment, </a:t>
            </a:r>
            <a:r>
              <a:rPr lang="en-US" dirty="0"/>
              <a:t>BPM inside Q1 in blind area but with good </a:t>
            </a:r>
            <a:r>
              <a:rPr lang="en-US" dirty="0" smtClean="0"/>
              <a:t>alignment. </a:t>
            </a:r>
            <a:r>
              <a:rPr lang="en-US" dirty="0"/>
              <a:t>Not yet feasible due to cryogenics and ATLAS openings.</a:t>
            </a:r>
          </a:p>
          <a:p>
            <a:r>
              <a:rPr lang="en-US" dirty="0"/>
              <a:t>Option 2: no BPM in the experiment, BPM outside Q1 with bad </a:t>
            </a:r>
            <a:r>
              <a:rPr lang="en-US" dirty="0" smtClean="0"/>
              <a:t>alignment </a:t>
            </a:r>
            <a:r>
              <a:rPr lang="en-US" dirty="0"/>
              <a:t>and not in blind area. No solution for alignment and leaks.</a:t>
            </a:r>
          </a:p>
          <a:p>
            <a:r>
              <a:rPr lang="en-US" dirty="0"/>
              <a:t>Option 3: BPM in the TAXS with bad </a:t>
            </a:r>
            <a:r>
              <a:rPr lang="en-US" dirty="0" smtClean="0"/>
              <a:t>alignment </a:t>
            </a:r>
            <a:r>
              <a:rPr lang="en-US" dirty="0"/>
              <a:t>and access, BPM inside Q1 good alignment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hape 77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899" cy="271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dirty="0"/>
              <a:t>Option 4: </a:t>
            </a:r>
            <a:r>
              <a:rPr lang="en-US" dirty="0" err="1"/>
              <a:t>Ls</a:t>
            </a:r>
            <a:r>
              <a:rPr lang="en-US" dirty="0"/>
              <a:t>=24 m, degradation of pre-squeeze and squeezed beta*.</a:t>
            </a:r>
          </a:p>
          <a:p>
            <a:r>
              <a:rPr lang="en-US" dirty="0">
                <a:solidFill>
                  <a:srgbClr val="00B050"/>
                </a:solidFill>
              </a:rPr>
              <a:t>Option 5: Ls=22.8 m no BPM in experimental area, BPM in Q1 in the good area, well </a:t>
            </a:r>
            <a:r>
              <a:rPr lang="en-US" dirty="0" smtClean="0">
                <a:solidFill>
                  <a:srgbClr val="00B050"/>
                </a:solidFill>
              </a:rPr>
              <a:t>aligned </a:t>
            </a:r>
            <a:r>
              <a:rPr lang="en-US" dirty="0">
                <a:solidFill>
                  <a:srgbClr val="00B050"/>
                </a:solidFill>
              </a:rPr>
              <a:t>and more reliable, difficult to move Q1 towards the IP.</a:t>
            </a:r>
          </a:p>
          <a:p>
            <a:r>
              <a:rPr lang="en-US" dirty="0"/>
              <a:t>Option 6: Attach TAXS to Q1, mechanically difficult</a:t>
            </a:r>
            <a:r>
              <a:rPr lang="en-US" dirty="0" smtClean="0"/>
              <a:t>.</a:t>
            </a:r>
          </a:p>
          <a:p>
            <a:r>
              <a:rPr lang="en-US" dirty="0" smtClean="0"/>
              <a:t>Courtesy: Riccardo De Maria</a:t>
            </a:r>
            <a:r>
              <a:rPr lang="en-US" dirty="0"/>
              <a:t> https://indico.cern.ch/event/402184/</a:t>
            </a:r>
          </a:p>
        </p:txBody>
      </p:sp>
    </p:spTree>
    <p:extLst>
      <p:ext uri="{BB962C8B-B14F-4D97-AF65-F5344CB8AC3E}">
        <p14:creationId xmlns:p14="http://schemas.microsoft.com/office/powerpoint/2010/main" val="203633828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7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dirty="0" smtClean="0"/>
              <a:t>Next Steps</a:t>
            </a:r>
            <a:endParaRPr lang="en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6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dirty="0" smtClean="0"/>
              <a:t>Next Steps</a:t>
            </a:r>
            <a:endParaRPr lang="en" dirty="0"/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899" cy="271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285750" lvl="0" indent="-285750">
              <a:buFont typeface="Arial" charset="0"/>
              <a:buChar char="•"/>
            </a:pPr>
            <a:r>
              <a:rPr lang="en-US" sz="1600" dirty="0" smtClean="0"/>
              <a:t>Launch </a:t>
            </a:r>
            <a:r>
              <a:rPr lang="en-US" sz="1600" dirty="0"/>
              <a:t>the fabrication of </a:t>
            </a:r>
            <a:r>
              <a:rPr lang="en-US" sz="1600" dirty="0" smtClean="0"/>
              <a:t>the </a:t>
            </a:r>
            <a:r>
              <a:rPr lang="en-US" sz="1600" dirty="0" err="1" smtClean="0"/>
              <a:t>optimised</a:t>
            </a:r>
            <a:r>
              <a:rPr lang="en-US" sz="1600" dirty="0" smtClean="0"/>
              <a:t> </a:t>
            </a:r>
            <a:r>
              <a:rPr lang="en-US" sz="1600" dirty="0" err="1" smtClean="0"/>
              <a:t>stripline</a:t>
            </a:r>
            <a:r>
              <a:rPr lang="en-US" sz="1600" dirty="0" smtClean="0"/>
              <a:t> </a:t>
            </a:r>
            <a:r>
              <a:rPr lang="en-US" sz="1600" dirty="0"/>
              <a:t>in </a:t>
            </a:r>
            <a:r>
              <a:rPr lang="en-US" sz="1600" dirty="0" smtClean="0"/>
              <a:t>2016 with </a:t>
            </a:r>
            <a:r>
              <a:rPr lang="en-US" sz="1600" dirty="0"/>
              <a:t>the main goal to validate </a:t>
            </a:r>
            <a:r>
              <a:rPr lang="en-US" sz="1600" dirty="0" smtClean="0"/>
              <a:t>simulations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3D Printing of the electrode (Christian </a:t>
            </a:r>
            <a:r>
              <a:rPr lang="en-US" sz="1600" dirty="0" err="1" smtClean="0"/>
              <a:t>Boccard</a:t>
            </a:r>
            <a:r>
              <a:rPr lang="en-US" sz="1600" dirty="0"/>
              <a:t> </a:t>
            </a:r>
            <a:r>
              <a:rPr lang="en-US" sz="1600" dirty="0" smtClean="0"/>
              <a:t>coordinating with EN-MME)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Finalize the simulations as soon as we get more info from TE-VSC, TE-MSC, EN-STI, BE-ABP</a:t>
            </a:r>
            <a:endParaRPr lang="en" sz="1600" dirty="0"/>
          </a:p>
          <a:p>
            <a:pPr marL="285750" lvl="0" indent="-285750">
              <a:buFont typeface="Arial" charset="0"/>
              <a:buChar char="•"/>
            </a:pPr>
            <a:endParaRPr lang="en" sz="1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2658" y="1919075"/>
            <a:ext cx="4227504" cy="2762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26793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6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dirty="0" smtClean="0"/>
              <a:t>LHC Triplet BPMs</a:t>
            </a:r>
            <a:endParaRPr lang="en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900" y="1804913"/>
            <a:ext cx="8222100" cy="3218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53483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0" y="1685581"/>
            <a:ext cx="9144000" cy="34579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6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dirty="0" smtClean="0"/>
              <a:t>LHC Triplet BPMs</a:t>
            </a:r>
            <a:endParaRPr lang="en" dirty="0"/>
          </a:p>
        </p:txBody>
      </p:sp>
      <p:pic>
        <p:nvPicPr>
          <p:cNvPr id="11" name="Picture 10" descr="mapped_bpms_0008_bpmsw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32" y="2153043"/>
            <a:ext cx="2107555" cy="1425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 descr="mapped_bpms_0007_bpmsx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3366" y="2153043"/>
            <a:ext cx="2164080" cy="1508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 descr="mapped_bpms_0006_bpmd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9920" y="2066229"/>
            <a:ext cx="2164080" cy="150876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Rectangle 17"/>
          <p:cNvSpPr/>
          <p:nvPr/>
        </p:nvSpPr>
        <p:spPr>
          <a:xfrm>
            <a:off x="269531" y="3955636"/>
            <a:ext cx="842446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Roboto Medium" charset="0"/>
                <a:ea typeface="Roboto Medium" charset="0"/>
                <a:cs typeface="Roboto Medium" charset="0"/>
              </a:rPr>
              <a:t>			BPMSW/S		BPMSX		BPMD/BPMSE</a:t>
            </a:r>
          </a:p>
          <a:p>
            <a:r>
              <a:rPr lang="en-US" dirty="0" smtClean="0">
                <a:latin typeface="Roboto Medium" charset="0"/>
                <a:ea typeface="Roboto Medium" charset="0"/>
                <a:cs typeface="Roboto Medium" charset="0"/>
              </a:rPr>
              <a:t>Beam pipe diameter (mm)	68.8		88.8		138.8</a:t>
            </a:r>
          </a:p>
          <a:p>
            <a:r>
              <a:rPr lang="en-US" dirty="0" smtClean="0">
                <a:latin typeface="Roboto Medium" charset="0"/>
                <a:ea typeface="Roboto Medium" charset="0"/>
                <a:cs typeface="Roboto Medium" charset="0"/>
              </a:rPr>
              <a:t>Aperture (mm) 		61		81		131</a:t>
            </a:r>
          </a:p>
          <a:p>
            <a:r>
              <a:rPr lang="en-US" dirty="0" smtClean="0">
                <a:latin typeface="Roboto Medium" charset="0"/>
                <a:ea typeface="Roboto Medium" charset="0"/>
                <a:cs typeface="Roboto Medium" charset="0"/>
              </a:rPr>
              <a:t>Electrode length (mm) 		120		120		120</a:t>
            </a:r>
            <a:endParaRPr lang="en-US" dirty="0">
              <a:latin typeface="Roboto Medium" charset="0"/>
              <a:ea typeface="Roboto Medium" charset="0"/>
              <a:cs typeface="Roboto Medium" charset="0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6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dirty="0" smtClean="0"/>
              <a:t>LHC Triplet BPMs</a:t>
            </a:r>
            <a:endParaRPr lang="en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Tx/>
              <a:buChar char="-"/>
            </a:pPr>
            <a:r>
              <a:rPr lang="en-US" dirty="0" smtClean="0"/>
              <a:t>Limited </a:t>
            </a:r>
            <a:r>
              <a:rPr lang="en-US" dirty="0"/>
              <a:t>number of BPMs : no </a:t>
            </a:r>
            <a:r>
              <a:rPr lang="en-US" dirty="0" smtClean="0"/>
              <a:t>redundancy</a:t>
            </a:r>
          </a:p>
          <a:p>
            <a:pPr marL="285750" indent="-285750">
              <a:buFontTx/>
              <a:buChar char="-"/>
            </a:pPr>
            <a:r>
              <a:rPr lang="en-US" dirty="0"/>
              <a:t>Limited Accuracy: BPMSW @Q1 very difficult to align properly: large uncertainty of the alignment procedure : not better than 1mm</a:t>
            </a:r>
          </a:p>
          <a:p>
            <a:pPr marL="285750" indent="-285750">
              <a:buFontTx/>
              <a:buChar char="-"/>
            </a:pPr>
            <a:r>
              <a:rPr lang="en-US" dirty="0"/>
              <a:t>Stability issue due to </a:t>
            </a:r>
            <a:r>
              <a:rPr lang="en-US" dirty="0" smtClean="0"/>
              <a:t>temperature </a:t>
            </a:r>
            <a:r>
              <a:rPr lang="en-US" dirty="0"/>
              <a:t>dependence in the acquisition </a:t>
            </a:r>
            <a:r>
              <a:rPr lang="en-US" dirty="0" smtClean="0"/>
              <a:t>system</a:t>
            </a:r>
          </a:p>
          <a:p>
            <a:pPr marL="285750" indent="-285750">
              <a:buFontTx/>
              <a:buChar char="-"/>
            </a:pPr>
            <a:r>
              <a:rPr lang="en-US" dirty="0"/>
              <a:t>Limited directivity of the present strip-line design: worse than 20 dB full bandwidth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sp>
        <p:nvSpPr>
          <p:cNvPr id="8" name="Text Placeholder 1"/>
          <p:cNvSpPr>
            <a:spLocks noGrp="1"/>
          </p:cNvSpPr>
          <p:nvPr>
            <p:ph type="body" idx="1"/>
          </p:nvPr>
        </p:nvSpPr>
        <p:spPr>
          <a:xfrm>
            <a:off x="4652831" y="1919075"/>
            <a:ext cx="3999899" cy="2710200"/>
          </a:xfrm>
        </p:spPr>
        <p:txBody>
          <a:bodyPr/>
          <a:lstStyle/>
          <a:p>
            <a:pPr marL="285750" indent="-285750">
              <a:buFontTx/>
              <a:buChar char="-"/>
            </a:pPr>
            <a:r>
              <a:rPr lang="en-US" dirty="0" smtClean="0"/>
              <a:t>Cross-talk </a:t>
            </a:r>
            <a:r>
              <a:rPr lang="en-US" dirty="0"/>
              <a:t>between the two </a:t>
            </a:r>
            <a:r>
              <a:rPr lang="en-US" dirty="0" smtClean="0"/>
              <a:t>beams. Error </a:t>
            </a:r>
            <a:r>
              <a:rPr lang="en-US" dirty="0"/>
              <a:t>depends of the bunch intensity and </a:t>
            </a:r>
            <a:r>
              <a:rPr lang="en-US" dirty="0" smtClean="0"/>
              <a:t>position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Resolution </a:t>
            </a:r>
            <a:r>
              <a:rPr lang="en-US" dirty="0"/>
              <a:t>of the order of 100um in </a:t>
            </a:r>
            <a:r>
              <a:rPr lang="en-US" dirty="0" smtClean="0"/>
              <a:t>bunch-by-bunch </a:t>
            </a:r>
            <a:r>
              <a:rPr lang="en-US" dirty="0"/>
              <a:t>and better than 10um in Orbit </a:t>
            </a:r>
            <a:r>
              <a:rPr lang="en-US" dirty="0" smtClean="0"/>
              <a:t>mode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Linked </a:t>
            </a:r>
            <a:r>
              <a:rPr lang="en-US" dirty="0"/>
              <a:t>to the current </a:t>
            </a:r>
            <a:r>
              <a:rPr lang="en-US" dirty="0" smtClean="0"/>
              <a:t>electronics design</a:t>
            </a:r>
          </a:p>
          <a:p>
            <a:pPr marL="285750" indent="-285750">
              <a:buFontTx/>
              <a:buChar char="-"/>
            </a:pPr>
            <a:r>
              <a:rPr lang="en-US" dirty="0"/>
              <a:t>Improved using new high resolution </a:t>
            </a:r>
            <a:r>
              <a:rPr lang="en-US" dirty="0" smtClean="0"/>
              <a:t>electronics </a:t>
            </a:r>
            <a:r>
              <a:rPr lang="en-US" dirty="0"/>
              <a:t>(&lt;100nm), DOROS, being installed in parallel </a:t>
            </a:r>
            <a:r>
              <a:rPr lang="en-US" dirty="0" smtClean="0"/>
              <a:t>with WBTN </a:t>
            </a:r>
            <a:r>
              <a:rPr lang="en-US" dirty="0"/>
              <a:t>on Q1: option for gating on specific bunch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557087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6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dirty="0" smtClean="0"/>
              <a:t>Some HL-LHC BPM Constraints</a:t>
            </a:r>
            <a:endParaRPr lang="en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Tx/>
              <a:buChar char="-"/>
            </a:pPr>
            <a:r>
              <a:rPr lang="en-US" dirty="0" smtClean="0"/>
              <a:t>Tungsten-</a:t>
            </a:r>
            <a:r>
              <a:rPr lang="en-US" dirty="0" err="1" smtClean="0"/>
              <a:t>Inermet</a:t>
            </a:r>
            <a:r>
              <a:rPr lang="en-US" dirty="0" smtClean="0"/>
              <a:t> </a:t>
            </a:r>
            <a:r>
              <a:rPr lang="en-US" dirty="0"/>
              <a:t>shielding for absorbing collision debris</a:t>
            </a:r>
          </a:p>
          <a:p>
            <a:pPr marL="285750" indent="-285750">
              <a:buFontTx/>
              <a:buChar char="-"/>
            </a:pPr>
            <a:r>
              <a:rPr lang="en-US" dirty="0"/>
              <a:t>Need to rotate BPM by 45 degrees &amp; insert shielding on mid-planes 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Adding </a:t>
            </a:r>
            <a:r>
              <a:rPr lang="en-US" dirty="0"/>
              <a:t>weight, design complexity (transition from beam screen to BPM) and probably quite </a:t>
            </a:r>
            <a:r>
              <a:rPr lang="en-US" dirty="0" smtClean="0"/>
              <a:t>costly</a:t>
            </a: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Adding up to </a:t>
            </a:r>
            <a:r>
              <a:rPr lang="en-US" dirty="0"/>
              <a:t>heat deposition that </a:t>
            </a:r>
            <a:r>
              <a:rPr lang="en-US" dirty="0" smtClean="0"/>
              <a:t>needs </a:t>
            </a:r>
            <a:r>
              <a:rPr lang="en-US" dirty="0"/>
              <a:t>to be estimated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sp>
        <p:nvSpPr>
          <p:cNvPr id="8" name="Text Placeholder 1"/>
          <p:cNvSpPr>
            <a:spLocks noGrp="1"/>
          </p:cNvSpPr>
          <p:nvPr>
            <p:ph type="body" idx="1"/>
          </p:nvPr>
        </p:nvSpPr>
        <p:spPr>
          <a:xfrm>
            <a:off x="4652831" y="1919075"/>
            <a:ext cx="3999899" cy="2710200"/>
          </a:xfrm>
        </p:spPr>
        <p:txBody>
          <a:bodyPr/>
          <a:lstStyle/>
          <a:p>
            <a:pPr marL="285750" indent="-285750">
              <a:buFontTx/>
              <a:buChar char="-"/>
            </a:pPr>
            <a:r>
              <a:rPr lang="en-US" dirty="0" err="1" smtClean="0"/>
              <a:t>Cryo</a:t>
            </a:r>
            <a:r>
              <a:rPr lang="en-US" dirty="0" smtClean="0"/>
              <a:t> </a:t>
            </a:r>
            <a:r>
              <a:rPr lang="en-US" dirty="0"/>
              <a:t>BPM : Cold to warm implies using sliding contact for </a:t>
            </a:r>
            <a:r>
              <a:rPr lang="en-US" dirty="0" smtClean="0"/>
              <a:t>strip-line</a:t>
            </a: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Larger </a:t>
            </a:r>
            <a:r>
              <a:rPr lang="en-US" dirty="0" smtClean="0"/>
              <a:t>aperture: less </a:t>
            </a:r>
            <a:r>
              <a:rPr lang="en-US" dirty="0"/>
              <a:t>signal &amp; lower final resolution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874665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6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dirty="0" smtClean="0"/>
              <a:t>HL-LHC BPMs</a:t>
            </a:r>
            <a:endParaRPr lang="en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550" y="1910275"/>
            <a:ext cx="7746954" cy="3082697"/>
          </a:xfrm>
          <a:prstGeom prst="rect">
            <a:avLst/>
          </a:prstGeom>
        </p:spPr>
      </p:pic>
      <p:sp>
        <p:nvSpPr>
          <p:cNvPr id="6" name="Text Placeholder 1"/>
          <p:cNvSpPr>
            <a:spLocks noGrp="1"/>
          </p:cNvSpPr>
          <p:nvPr>
            <p:ph type="body" idx="1"/>
          </p:nvPr>
        </p:nvSpPr>
        <p:spPr>
          <a:xfrm>
            <a:off x="7944918" y="1935929"/>
            <a:ext cx="1085960" cy="2710200"/>
          </a:xfrm>
        </p:spPr>
        <p:txBody>
          <a:bodyPr/>
          <a:lstStyle/>
          <a:p>
            <a:r>
              <a:rPr lang="en-US" sz="1100" dirty="0" smtClean="0"/>
              <a:t>7 BPMs for better tuning and redundancy</a:t>
            </a:r>
          </a:p>
          <a:p>
            <a:r>
              <a:rPr lang="en-US" sz="1100" dirty="0" smtClean="0"/>
              <a:t>Rotated 45deg with </a:t>
            </a:r>
            <a:r>
              <a:rPr lang="en-US" sz="1100" dirty="0" err="1" smtClean="0"/>
              <a:t>Inermet</a:t>
            </a:r>
            <a:endParaRPr lang="en-US" sz="1100" dirty="0" smtClean="0"/>
          </a:p>
          <a:p>
            <a:r>
              <a:rPr lang="en-US" sz="1100" dirty="0"/>
              <a:t>BPMs </a:t>
            </a:r>
            <a:r>
              <a:rPr lang="en-US" sz="1100" dirty="0" smtClean="0"/>
              <a:t>in </a:t>
            </a:r>
            <a:r>
              <a:rPr lang="en-US" sz="1100" dirty="0"/>
              <a:t>the </a:t>
            </a:r>
            <a:r>
              <a:rPr lang="en-US" sz="1100" dirty="0" smtClean="0"/>
              <a:t>interconnects</a:t>
            </a:r>
            <a:endParaRPr lang="en-US" sz="1100" dirty="0"/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sp>
        <p:nvSpPr>
          <p:cNvPr id="7" name="Oval 6"/>
          <p:cNvSpPr/>
          <p:nvPr/>
        </p:nvSpPr>
        <p:spPr>
          <a:xfrm flipH="1">
            <a:off x="8795467" y="3006673"/>
            <a:ext cx="159997" cy="5687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98276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6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/>
            <a:r>
              <a:rPr lang="en" dirty="0"/>
              <a:t>Design of </a:t>
            </a:r>
            <a:r>
              <a:rPr lang="en" dirty="0" err="1"/>
              <a:t>Stripline</a:t>
            </a:r>
            <a:r>
              <a:rPr lang="en" dirty="0"/>
              <a:t> BPMs for the</a:t>
            </a:r>
            <a:br>
              <a:rPr lang="en" dirty="0"/>
            </a:br>
            <a:r>
              <a:rPr lang="en" dirty="0"/>
              <a:t>High Luminosity LHC</a:t>
            </a:r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471900" y="1792247"/>
            <a:ext cx="3999899" cy="271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US" sz="2100" b="1" dirty="0" smtClean="0">
                <a:solidFill>
                  <a:schemeClr val="dk1"/>
                </a:solidFill>
              </a:rPr>
              <a:t>Optimizing the </a:t>
            </a:r>
            <a:r>
              <a:rPr lang="en-US" sz="2100" b="1" dirty="0" err="1" smtClean="0">
                <a:solidFill>
                  <a:schemeClr val="dk1"/>
                </a:solidFill>
              </a:rPr>
              <a:t>stripline</a:t>
            </a:r>
            <a:r>
              <a:rPr lang="en-US" sz="2100" b="1" dirty="0" smtClean="0">
                <a:solidFill>
                  <a:schemeClr val="dk1"/>
                </a:solidFill>
              </a:rPr>
              <a:t> directivity to provide best possible accuracy</a:t>
            </a:r>
            <a:endParaRPr lang="en" sz="2100" b="1" dirty="0">
              <a:solidFill>
                <a:schemeClr val="dk1"/>
              </a:solidFill>
            </a:endParaRPr>
          </a:p>
          <a:p>
            <a:pPr marL="514350" lvl="0" indent="-285750">
              <a:spcAft>
                <a:spcPts val="1200"/>
              </a:spcAft>
              <a:buFont typeface="Arial" charset="0"/>
              <a:buChar char="•"/>
            </a:pPr>
            <a:r>
              <a:rPr lang="en" sz="1600" dirty="0" smtClean="0"/>
              <a:t>Design with Tungsten-Inermet absorbers</a:t>
            </a:r>
          </a:p>
          <a:p>
            <a:pPr marL="514350" lvl="0" indent="-285750">
              <a:spcAft>
                <a:spcPts val="1200"/>
              </a:spcAft>
              <a:buFont typeface="Arial" charset="0"/>
              <a:buChar char="•"/>
            </a:pPr>
            <a:r>
              <a:rPr lang="en" sz="1600" dirty="0" smtClean="0"/>
              <a:t>RF </a:t>
            </a:r>
            <a:r>
              <a:rPr lang="en" sz="1600" dirty="0"/>
              <a:t>simulations showed 7 to </a:t>
            </a:r>
            <a:r>
              <a:rPr lang="en" sz="1600" dirty="0" smtClean="0"/>
              <a:t>10dB</a:t>
            </a:r>
            <a:r>
              <a:rPr lang="en-US" sz="1600" dirty="0" smtClean="0"/>
              <a:t> </a:t>
            </a:r>
            <a:r>
              <a:rPr lang="en" sz="1600" dirty="0" smtClean="0"/>
              <a:t>improvement </a:t>
            </a:r>
            <a:r>
              <a:rPr lang="en" sz="1600" dirty="0"/>
              <a:t>compared to current LHC design (IPAC’15 paper MOPTY053</a:t>
            </a:r>
            <a:r>
              <a:rPr lang="en" sz="1600" dirty="0" smtClean="0"/>
              <a:t>)</a:t>
            </a:r>
            <a:endParaRPr lang="en" sz="1600" dirty="0"/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1231" y="1919075"/>
            <a:ext cx="1946758" cy="266454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1799" y="1919075"/>
            <a:ext cx="2509192" cy="1824867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6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/>
            <a:r>
              <a:rPr lang="en" dirty="0"/>
              <a:t>Design of </a:t>
            </a:r>
            <a:r>
              <a:rPr lang="en" dirty="0" err="1"/>
              <a:t>Stripline</a:t>
            </a:r>
            <a:r>
              <a:rPr lang="en" dirty="0"/>
              <a:t> BPMs for the</a:t>
            </a:r>
            <a:br>
              <a:rPr lang="en" dirty="0"/>
            </a:br>
            <a:r>
              <a:rPr lang="en" dirty="0"/>
              <a:t>High Luminosity LHC</a:t>
            </a:r>
          </a:p>
        </p:txBody>
      </p:sp>
      <p:sp>
        <p:nvSpPr>
          <p:cNvPr id="77" name="Shape 77"/>
          <p:cNvSpPr txBox="1">
            <a:spLocks noGrp="1"/>
          </p:cNvSpPr>
          <p:nvPr>
            <p:ph type="body" idx="2"/>
          </p:nvPr>
        </p:nvSpPr>
        <p:spPr>
          <a:xfrm>
            <a:off x="4582950" y="1797079"/>
            <a:ext cx="3999899" cy="271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52380"/>
              <a:buFont typeface="Arial"/>
              <a:buNone/>
            </a:pPr>
            <a:r>
              <a:rPr lang="en-US" sz="2100" b="1" dirty="0" smtClean="0">
                <a:solidFill>
                  <a:schemeClr val="dk1"/>
                </a:solidFill>
              </a:rPr>
              <a:t>Mechanical designs</a:t>
            </a:r>
            <a:endParaRPr lang="en" sz="2100" b="1" dirty="0">
              <a:solidFill>
                <a:schemeClr val="dk1"/>
              </a:solidFill>
            </a:endParaRPr>
          </a:p>
          <a:p>
            <a:pPr marL="514350" lvl="0" indent="-285750">
              <a:spcAft>
                <a:spcPts val="1200"/>
              </a:spcAft>
              <a:buFont typeface="Arial" charset="0"/>
              <a:buChar char="•"/>
            </a:pPr>
            <a:r>
              <a:rPr lang="en" sz="1600" dirty="0"/>
              <a:t>Integration of </a:t>
            </a:r>
            <a:r>
              <a:rPr lang="en-US" sz="1600" dirty="0" smtClean="0"/>
              <a:t>p</a:t>
            </a:r>
            <a:r>
              <a:rPr lang="en" sz="1600" dirty="0" smtClean="0"/>
              <a:t>ick-up </a:t>
            </a:r>
            <a:r>
              <a:rPr lang="en" sz="1600" dirty="0"/>
              <a:t>in the triplet interconnection: two designs being considered (circular </a:t>
            </a:r>
            <a:r>
              <a:rPr lang="en-US" sz="1600" dirty="0" smtClean="0"/>
              <a:t>and</a:t>
            </a:r>
            <a:r>
              <a:rPr lang="en" sz="1600" dirty="0" smtClean="0"/>
              <a:t> </a:t>
            </a:r>
            <a:r>
              <a:rPr lang="en" sz="1600" dirty="0" err="1"/>
              <a:t>octogonal</a:t>
            </a:r>
            <a:r>
              <a:rPr lang="en" sz="1600" dirty="0"/>
              <a:t> shape</a:t>
            </a:r>
            <a:r>
              <a:rPr lang="en" sz="1600" dirty="0" smtClean="0"/>
              <a:t>)</a:t>
            </a:r>
            <a:endParaRPr lang="en-US" sz="1600" dirty="0" smtClean="0"/>
          </a:p>
          <a:p>
            <a:pPr marL="514350" lvl="0" indent="-285750">
              <a:spcAft>
                <a:spcPts val="1200"/>
              </a:spcAft>
              <a:buFont typeface="Arial" charset="0"/>
              <a:buChar char="•"/>
            </a:pPr>
            <a:r>
              <a:rPr lang="en-US" sz="1600" dirty="0"/>
              <a:t>Additional </a:t>
            </a:r>
            <a:r>
              <a:rPr lang="en-US" sz="1600" dirty="0" smtClean="0"/>
              <a:t>FLUKA </a:t>
            </a:r>
            <a:r>
              <a:rPr lang="en-US" sz="1600" dirty="0"/>
              <a:t>simulations are being performed to confirm the need of </a:t>
            </a:r>
            <a:r>
              <a:rPr lang="en-US" sz="1600" dirty="0" err="1"/>
              <a:t>Inermet</a:t>
            </a:r>
            <a:r>
              <a:rPr lang="en-US" sz="1600" dirty="0"/>
              <a:t> absorbers and their </a:t>
            </a:r>
            <a:r>
              <a:rPr lang="en-US" sz="1600" dirty="0" smtClean="0"/>
              <a:t>dimensions. Further extend the </a:t>
            </a:r>
            <a:r>
              <a:rPr lang="en-US" sz="1600" dirty="0"/>
              <a:t>shielding? </a:t>
            </a:r>
            <a:r>
              <a:rPr lang="en-US" sz="700" dirty="0"/>
              <a:t>https://</a:t>
            </a:r>
            <a:r>
              <a:rPr lang="en-US" sz="700" dirty="0" err="1"/>
              <a:t>indico.cern.ch</a:t>
            </a:r>
            <a:r>
              <a:rPr lang="en-US" sz="700" dirty="0"/>
              <a:t>/event/400665/session/11/contribution/83/attachments/1178005/1704056/Edep_studies_V12_Tsinganis.pdf</a:t>
            </a:r>
            <a:endParaRPr lang="en" sz="700" dirty="0"/>
          </a:p>
        </p:txBody>
      </p:sp>
      <p:pic>
        <p:nvPicPr>
          <p:cNvPr id="6" name="Picture 5" descr="Macintosh HD:Users:tlefevre:Desktop:HL_LHC:IR_BPM:circular:image002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00" y="3608070"/>
            <a:ext cx="3061653" cy="141500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Macintosh HD:Users:tlefevre:Desktop:HL_LHC:IR_BPM:octogonal:image007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43"/>
          <a:stretch/>
        </p:blipFill>
        <p:spPr bwMode="auto">
          <a:xfrm>
            <a:off x="471900" y="1859173"/>
            <a:ext cx="3061653" cy="153447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val="1659594276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6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dirty="0" smtClean="0"/>
              <a:t>MD369 LHC BPM</a:t>
            </a:r>
            <a:endParaRPr lang="en" dirty="0"/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7691025" cy="271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/>
            <a:r>
              <a:rPr lang="en-US" sz="2100" b="1" dirty="0" smtClean="0">
                <a:solidFill>
                  <a:schemeClr val="dk1"/>
                </a:solidFill>
              </a:rPr>
              <a:t>Goal</a:t>
            </a:r>
            <a:endParaRPr lang="en" sz="2100" b="1" dirty="0" smtClean="0">
              <a:solidFill>
                <a:schemeClr val="dk1"/>
              </a:solidFill>
            </a:endParaRPr>
          </a:p>
          <a:p>
            <a:pPr marL="514350" indent="-285750">
              <a:spcAft>
                <a:spcPts val="1200"/>
              </a:spcAft>
              <a:buFont typeface="Arial" charset="0"/>
              <a:buChar char="•"/>
            </a:pPr>
            <a:r>
              <a:rPr lang="en-US" sz="1600" dirty="0" smtClean="0"/>
              <a:t>Check the s</a:t>
            </a:r>
            <a:r>
              <a:rPr lang="en" sz="1600" dirty="0" err="1" smtClean="0"/>
              <a:t>ensitivity</a:t>
            </a:r>
            <a:r>
              <a:rPr lang="en" sz="1600" dirty="0" smtClean="0"/>
              <a:t> </a:t>
            </a:r>
            <a:r>
              <a:rPr lang="en" sz="1600" dirty="0"/>
              <a:t>of the BPM electronics </a:t>
            </a:r>
            <a:r>
              <a:rPr lang="en-US" sz="1600" dirty="0"/>
              <a:t>with two acquisition chain electronics systems, WBTN (Wide Band Time Normalizer) and DOROS (Diode </a:t>
            </a:r>
            <a:r>
              <a:rPr lang="en-US" sz="1600" dirty="0" err="1"/>
              <a:t>ORbit</a:t>
            </a:r>
            <a:r>
              <a:rPr lang="en-US" sz="1600" dirty="0"/>
              <a:t> and Oscillation </a:t>
            </a:r>
            <a:r>
              <a:rPr lang="en-US" sz="1600" dirty="0" smtClean="0"/>
              <a:t>System) </a:t>
            </a:r>
            <a:r>
              <a:rPr lang="en" sz="1600" dirty="0" smtClean="0"/>
              <a:t>to </a:t>
            </a:r>
            <a:r>
              <a:rPr lang="en" sz="1600" dirty="0"/>
              <a:t>the position of the BPM with respect to beam </a:t>
            </a:r>
            <a:r>
              <a:rPr lang="en" sz="1600" dirty="0" smtClean="0"/>
              <a:t>encounters</a:t>
            </a:r>
            <a:r>
              <a:rPr lang="en-US" sz="1600" dirty="0" smtClean="0"/>
              <a:t>.</a:t>
            </a:r>
            <a:endParaRPr lang="en" sz="1600" dirty="0" smtClean="0"/>
          </a:p>
        </p:txBody>
      </p:sp>
    </p:spTree>
    <p:extLst>
      <p:ext uri="{BB962C8B-B14F-4D97-AF65-F5344CB8AC3E}">
        <p14:creationId xmlns:p14="http://schemas.microsoft.com/office/powerpoint/2010/main" val="193368279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485</TotalTime>
  <Words>703</Words>
  <Application>Microsoft Office PowerPoint</Application>
  <PresentationFormat>On-screen Show (16:9)</PresentationFormat>
  <Paragraphs>71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Roboto Medium</vt:lpstr>
      <vt:lpstr>Roboto</vt:lpstr>
      <vt:lpstr>material</vt:lpstr>
      <vt:lpstr>New LSS BPMs</vt:lpstr>
      <vt:lpstr>LHC Triplet BPMs</vt:lpstr>
      <vt:lpstr>LHC Triplet BPMs</vt:lpstr>
      <vt:lpstr>LHC Triplet BPMs</vt:lpstr>
      <vt:lpstr>Some HL-LHC BPM Constraints</vt:lpstr>
      <vt:lpstr>HL-LHC BPMs</vt:lpstr>
      <vt:lpstr>Design of Stripline BPMs for the High Luminosity LHC</vt:lpstr>
      <vt:lpstr>Design of Stripline BPMs for the High Luminosity LHC</vt:lpstr>
      <vt:lpstr>MD369 LHC BPM</vt:lpstr>
      <vt:lpstr>MD369 LHC BPM</vt:lpstr>
      <vt:lpstr>MD369 LHC BPM</vt:lpstr>
      <vt:lpstr>BPM position: Integration Decision Pending</vt:lpstr>
      <vt:lpstr>Next Steps</vt:lpstr>
      <vt:lpstr>Next Steps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IR Stripline BPM MD Results</dc:title>
  <dc:creator>Drasko Draskovic</dc:creator>
  <cp:lastModifiedBy>Drasko Draskovic</cp:lastModifiedBy>
  <cp:revision>48</cp:revision>
  <dcterms:modified xsi:type="dcterms:W3CDTF">2016-01-29T13:11:34Z</dcterms:modified>
</cp:coreProperties>
</file>