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7" r:id="rId2"/>
    <p:sldId id="271" r:id="rId3"/>
    <p:sldId id="264" r:id="rId4"/>
    <p:sldId id="268" r:id="rId5"/>
    <p:sldId id="258" r:id="rId6"/>
    <p:sldId id="259" r:id="rId7"/>
    <p:sldId id="260" r:id="rId8"/>
    <p:sldId id="265" r:id="rId9"/>
    <p:sldId id="261" r:id="rId10"/>
    <p:sldId id="262" r:id="rId11"/>
    <p:sldId id="263" r:id="rId12"/>
    <p:sldId id="270" r:id="rId13"/>
    <p:sldId id="267" r:id="rId14"/>
    <p:sldId id="269" r:id="rId15"/>
    <p:sldId id="266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396" y="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so2016.com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articleDetails.jsp?arnumber=7365654&amp;queryText=j.%20mekki&amp;ranges=2013_2015_Year&amp;searchField=Search_All" TargetMode="External"/><Relationship Id="rId2" Type="http://schemas.openxmlformats.org/officeDocument/2006/relationships/hyperlink" Target="http://cds.cern.ch/search?cc=ATS+Notes&amp;ln=en&amp;p=&amp;f=&amp;action_search=Search&amp;c=ATS+Reports&amp;c=&amp;sf=&amp;so=d&amp;rm=&amp;rg=10&amp;sc=1&amp;of=hb&amp;d1y=2015&amp;d1m=11&amp;d1d=30&amp;d2y=2015&amp;d2m=12&amp;d2d=7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eeexplore.ieee.org/xpl/articleDetails.jsp?arnumber=7365580&amp;queryText=j.%20mekki&amp;ranges=2013_2015_Year&amp;searchField=Search_All" TargetMode="External"/><Relationship Id="rId4" Type="http://schemas.openxmlformats.org/officeDocument/2006/relationships/hyperlink" Target="http://ieeexplore.ieee.org/xpl/articleDetails.jsp?arnumber=7365601&amp;queryText=j.%20mekki&amp;ranges=2013_2015_Year&amp;searchField=Search_Al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articleDetails.jsp?arnumber=7312510&amp;queryText=j.%20mekki&amp;ranges=2013_2015_Year&amp;searchField=Search_All" TargetMode="External"/><Relationship Id="rId2" Type="http://schemas.openxmlformats.org/officeDocument/2006/relationships/hyperlink" Target="http://ieeexplore.ieee.org/xpl/articleDetails.jsp?arnumber=7365582&amp;ranges=2015_2015_Year&amp;searchWithin=%22Authors%22:.QT.Secondo,%20R..Q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eeexplore.ieee.org/xpl/articleDetails.jsp?arnumber=7349053&amp;ranges=2015_2015_Year&amp;searchWithin=%22Authors%22:.QT.Alia,%20R.G..Q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nsrec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radecs2016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2016.nss-mic.org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67589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R2E: 2016 conferences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988865"/>
            <a:ext cx="3453320" cy="466557"/>
          </a:xfrm>
        </p:spPr>
        <p:txBody>
          <a:bodyPr>
            <a:noAutofit/>
          </a:bodyPr>
          <a:lstStyle/>
          <a:p>
            <a:r>
              <a:rPr lang="en-US" sz="1600" dirty="0" smtClean="0"/>
              <a:t>Rubén García Alía on behalf of R2E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717" y="588082"/>
            <a:ext cx="1454659" cy="140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75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01050" cy="11239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774"/>
            <a:ext cx="8229600" cy="320314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Abstract submission: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January 2016</a:t>
            </a:r>
          </a:p>
          <a:p>
            <a:r>
              <a:rPr lang="en-US" sz="2000" dirty="0" smtClean="0"/>
              <a:t>Topics:</a:t>
            </a:r>
          </a:p>
          <a:p>
            <a:pPr lvl="1"/>
            <a:r>
              <a:rPr lang="en-US" sz="1600" dirty="0" smtClean="0"/>
              <a:t>Small </a:t>
            </a:r>
            <a:r>
              <a:rPr lang="en-US" sz="1600" dirty="0"/>
              <a:t>Satellites go Viral! (Special Topic of the 2016 </a:t>
            </a:r>
            <a:r>
              <a:rPr lang="en-US" sz="1600" dirty="0" smtClean="0"/>
              <a:t>edition), Distributed </a:t>
            </a:r>
            <a:r>
              <a:rPr lang="en-US" sz="1600" dirty="0"/>
              <a:t>Mission </a:t>
            </a:r>
            <a:r>
              <a:rPr lang="en-US" sz="1600" dirty="0" smtClean="0"/>
              <a:t>Concepts, Mission </a:t>
            </a:r>
            <a:r>
              <a:rPr lang="en-US" sz="1600" dirty="0"/>
              <a:t>&amp; System </a:t>
            </a:r>
            <a:r>
              <a:rPr lang="en-US" sz="1600" dirty="0" smtClean="0"/>
              <a:t>Analysis, In-flight Experience, Earth Observation, Science, Telecommunication, Navigation, Launchers, New Technologies, Academic Projects, Users, Ground Segment, </a:t>
            </a:r>
            <a:r>
              <a:rPr lang="en-US" sz="1600" b="1" dirty="0" smtClean="0"/>
              <a:t>CubeSat </a:t>
            </a:r>
            <a:r>
              <a:rPr lang="en-US" sz="1600" b="1" dirty="0"/>
              <a:t>(for the parallel Workshop)</a:t>
            </a:r>
            <a:endParaRPr lang="en-GB" sz="1600" b="1" dirty="0" smtClean="0"/>
          </a:p>
          <a:p>
            <a:r>
              <a:rPr lang="en-GB" sz="2000" dirty="0" smtClean="0"/>
              <a:t>http</a:t>
            </a:r>
            <a:r>
              <a:rPr lang="en-GB" sz="2000" dirty="0"/>
              <a:t>://congrexprojects.com/4S2016/home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76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43100"/>
            <a:ext cx="8401050" cy="2463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Abstract submission: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February</a:t>
            </a:r>
          </a:p>
          <a:p>
            <a:r>
              <a:rPr lang="en-US" sz="2000" dirty="0" smtClean="0"/>
              <a:t>Technical scope: </a:t>
            </a:r>
          </a:p>
          <a:p>
            <a:pPr lvl="1"/>
            <a:r>
              <a:rPr lang="en-US" sz="1600" dirty="0"/>
              <a:t>Optical fibers technologies (sensors, cables, connectors,…)</a:t>
            </a:r>
          </a:p>
          <a:p>
            <a:pPr lvl="1"/>
            <a:r>
              <a:rPr lang="en-US" sz="1600" dirty="0" smtClean="0"/>
              <a:t>Optical </a:t>
            </a:r>
            <a:r>
              <a:rPr lang="en-US" sz="1600" dirty="0"/>
              <a:t>transceivers, laser diodes, light emitting diodes,…</a:t>
            </a:r>
          </a:p>
          <a:p>
            <a:pPr lvl="1"/>
            <a:r>
              <a:rPr lang="en-US" sz="1600" dirty="0" smtClean="0"/>
              <a:t>Detectors </a:t>
            </a:r>
            <a:r>
              <a:rPr lang="en-US" sz="1600" dirty="0"/>
              <a:t>(from UV to IR</a:t>
            </a:r>
            <a:r>
              <a:rPr lang="en-US" sz="1600" dirty="0" smtClean="0"/>
              <a:t>)</a:t>
            </a:r>
            <a:endParaRPr lang="en-GB" sz="1600" dirty="0" smtClean="0"/>
          </a:p>
          <a:p>
            <a:r>
              <a:rPr lang="en-GB" sz="2000" dirty="0" smtClean="0"/>
              <a:t>http</a:t>
            </a:r>
            <a:r>
              <a:rPr lang="en-GB" sz="2000" dirty="0"/>
              <a:t>://isros2016.ncbj.gov.pl/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29" y="174639"/>
            <a:ext cx="7923080" cy="158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40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58" y="197984"/>
            <a:ext cx="7220153" cy="111524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0238"/>
            <a:ext cx="8229600" cy="251446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International Conference on Space Optics</a:t>
            </a:r>
          </a:p>
          <a:p>
            <a:r>
              <a:rPr lang="en-GB" sz="2000" dirty="0"/>
              <a:t>Research, Development, Qualification and Flight Experience of using optical technologies for space missions</a:t>
            </a:r>
            <a:endParaRPr lang="en-GB" sz="2000" dirty="0" smtClean="0"/>
          </a:p>
          <a:p>
            <a:r>
              <a:rPr lang="en-GB" sz="2000" dirty="0" smtClean="0"/>
              <a:t>Abstract submission deadline: 14 March 2016</a:t>
            </a:r>
          </a:p>
          <a:p>
            <a:r>
              <a:rPr lang="en-US" sz="2000" dirty="0">
                <a:hlinkClick r:id="rId3"/>
              </a:rPr>
              <a:t>http://www.icso2016.com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78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3085"/>
            <a:ext cx="8226854" cy="238875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International Conference on Radiation and Applications in Various Fields of Research</a:t>
            </a:r>
          </a:p>
          <a:p>
            <a:r>
              <a:rPr lang="en-US" sz="2000" dirty="0" smtClean="0"/>
              <a:t>May 23-27, Nis, Serbia </a:t>
            </a:r>
          </a:p>
          <a:p>
            <a:r>
              <a:rPr lang="en-US" sz="2000" dirty="0" smtClean="0"/>
              <a:t>Seems there is no abstract submission deadline</a:t>
            </a:r>
          </a:p>
          <a:p>
            <a:r>
              <a:rPr lang="en-US" sz="2000" dirty="0" smtClean="0"/>
              <a:t>Topics include: Radiation detectors, radiation effects</a:t>
            </a:r>
            <a:endParaRPr lang="en-GB" sz="2000" dirty="0" smtClean="0"/>
          </a:p>
          <a:p>
            <a:r>
              <a:rPr lang="en-GB" sz="2000" dirty="0" smtClean="0"/>
              <a:t>http</a:t>
            </a:r>
            <a:r>
              <a:rPr lang="en-GB" sz="2000" dirty="0"/>
              <a:t>://www.rad-conference.org/welcome.php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302297"/>
            <a:ext cx="6343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544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162300"/>
            <a:ext cx="5610225" cy="18036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7900"/>
            <a:ext cx="8124825" cy="194945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International Workshop on Analogue and Mixed-Signal Integrated Circuits for Space Applications</a:t>
            </a:r>
          </a:p>
          <a:p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ESA workshop on Digital Signal Processing for Space Applications</a:t>
            </a:r>
          </a:p>
          <a:p>
            <a:r>
              <a:rPr lang="en-US" sz="2000" dirty="0" smtClean="0"/>
              <a:t>Topics include radiation effects</a:t>
            </a:r>
          </a:p>
          <a:p>
            <a:r>
              <a:rPr lang="en-GB" sz="2000" dirty="0"/>
              <a:t>https://indico.esa.int/indico/event/102/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508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TWEPP:</a:t>
            </a:r>
            <a:r>
              <a:rPr lang="en-US" sz="2000" dirty="0" smtClean="0"/>
              <a:t> Topical </a:t>
            </a:r>
            <a:r>
              <a:rPr lang="en-US" sz="2000" dirty="0"/>
              <a:t>Workshop on Electronics for Particle Physics. Karlsruhe Institute of Technology, Karlsruhe, September 26 - 30 </a:t>
            </a:r>
            <a:r>
              <a:rPr lang="en-US" sz="2000" dirty="0" smtClean="0"/>
              <a:t>2016 (no webpage available yet)</a:t>
            </a:r>
          </a:p>
          <a:p>
            <a:r>
              <a:rPr lang="en-GB" sz="2000" b="1" dirty="0"/>
              <a:t>NEPP Electronics Technology </a:t>
            </a:r>
            <a:r>
              <a:rPr lang="en-GB" sz="2000" b="1" dirty="0" smtClean="0"/>
              <a:t>Workshop: </a:t>
            </a:r>
            <a:r>
              <a:rPr lang="en-GB" sz="2000" dirty="0" smtClean="0"/>
              <a:t>June 13-16, NASA/GSFC (Greenbelt, MD) and via the web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Single Event Effects (SEE) Symposium/Military and Aerospace Programmable Logic Devices (MAPLD) </a:t>
            </a:r>
            <a:r>
              <a:rPr lang="en-US" sz="2000" b="1" dirty="0" smtClean="0"/>
              <a:t>Workshop: </a:t>
            </a:r>
            <a:r>
              <a:rPr lang="en-US" sz="2000" dirty="0" smtClean="0"/>
              <a:t>May 23-26 (La Jolla CA)</a:t>
            </a:r>
            <a:endParaRPr lang="en-GB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48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2152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To provide an overview of the R2E-related conferences in 2016</a:t>
            </a:r>
          </a:p>
          <a:p>
            <a:r>
              <a:rPr lang="en-GB" sz="2000" dirty="0"/>
              <a:t>To summarize individual conference priorities (in terms of material and </a:t>
            </a:r>
            <a:r>
              <a:rPr lang="en-GB" sz="2000" dirty="0" smtClean="0"/>
              <a:t>destination) </a:t>
            </a:r>
          </a:p>
          <a:p>
            <a:r>
              <a:rPr lang="en-GB" sz="2000" dirty="0" smtClean="0"/>
              <a:t>To optimize the R2E visibility, keeping in mind:</a:t>
            </a:r>
          </a:p>
          <a:p>
            <a:pPr lvl="1"/>
            <a:r>
              <a:rPr lang="en-GB" sz="1600" dirty="0" smtClean="0"/>
              <a:t>Importance of promoting RADECS 2017 (organized by CERN)</a:t>
            </a:r>
          </a:p>
          <a:p>
            <a:pPr lvl="1"/>
            <a:r>
              <a:rPr lang="en-GB" sz="1600" dirty="0" smtClean="0"/>
              <a:t>Target: one conference per person per year</a:t>
            </a:r>
          </a:p>
          <a:p>
            <a:pPr lvl="1"/>
            <a:r>
              <a:rPr lang="en-GB" sz="1600" dirty="0" smtClean="0"/>
              <a:t>PhDs need special justification if overseas (not possible for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conference)</a:t>
            </a:r>
          </a:p>
          <a:p>
            <a:r>
              <a:rPr lang="en-GB" sz="2000" dirty="0" smtClean="0"/>
              <a:t>To promote internal presentations of conference material (useful for feedback and general information)</a:t>
            </a:r>
          </a:p>
          <a:p>
            <a:r>
              <a:rPr lang="en-GB" sz="2000" dirty="0" smtClean="0"/>
              <a:t>To promote presentations of conference results useful in the R2E context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770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 contributions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872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“Monte </a:t>
            </a:r>
            <a:r>
              <a:rPr lang="en-GB" sz="2000" dirty="0"/>
              <a:t>Carlo simulations and benchmark studies at CERN's accelerator </a:t>
            </a:r>
            <a:r>
              <a:rPr lang="en-GB" sz="2000" dirty="0" smtClean="0"/>
              <a:t>chain”, Joao De </a:t>
            </a:r>
            <a:r>
              <a:rPr lang="en-GB" sz="2000" dirty="0" err="1"/>
              <a:t>Carvalho</a:t>
            </a:r>
            <a:r>
              <a:rPr lang="en-GB" sz="2000" dirty="0"/>
              <a:t> </a:t>
            </a:r>
            <a:r>
              <a:rPr lang="en-GB" sz="2000" dirty="0" err="1" smtClean="0"/>
              <a:t>Saraiva</a:t>
            </a:r>
            <a:r>
              <a:rPr lang="en-GB" sz="2000" dirty="0"/>
              <a:t> et al</a:t>
            </a:r>
            <a:r>
              <a:rPr lang="en-GB" sz="2000" dirty="0" smtClean="0"/>
              <a:t>, </a:t>
            </a:r>
            <a:r>
              <a:rPr lang="en-GB" sz="2000" b="1" dirty="0" smtClean="0"/>
              <a:t>NSS 2015</a:t>
            </a:r>
            <a:r>
              <a:rPr lang="en-GB" sz="2000" dirty="0" smtClean="0"/>
              <a:t>, </a:t>
            </a:r>
            <a:r>
              <a:rPr lang="en-GB" sz="2000" dirty="0" smtClean="0">
                <a:hlinkClick r:id="rId2"/>
              </a:rPr>
              <a:t>link</a:t>
            </a:r>
            <a:endParaRPr lang="en-GB" sz="2000" dirty="0" smtClean="0"/>
          </a:p>
          <a:p>
            <a:r>
              <a:rPr lang="en-US" sz="2000" dirty="0" smtClean="0"/>
              <a:t>“Radiation </a:t>
            </a:r>
            <a:r>
              <a:rPr lang="en-US" sz="2000" dirty="0"/>
              <a:t>Tolerance of Programmable Voltage Supply and High Galvanic Insulation Readout Electronics Used by CERN's LHC </a:t>
            </a:r>
            <a:r>
              <a:rPr lang="en-US" sz="2000" dirty="0" smtClean="0"/>
              <a:t>Cryogenics”, J. </a:t>
            </a:r>
            <a:r>
              <a:rPr lang="en-US" sz="2000" dirty="0"/>
              <a:t>Casas et al, </a:t>
            </a:r>
            <a:r>
              <a:rPr lang="en-US" sz="2000" b="1" dirty="0"/>
              <a:t>RADECS 2015</a:t>
            </a:r>
            <a:r>
              <a:rPr lang="en-US" sz="2000" dirty="0"/>
              <a:t>, </a:t>
            </a:r>
            <a:r>
              <a:rPr lang="en-US" sz="2000" dirty="0" smtClean="0">
                <a:hlinkClick r:id="rId3"/>
              </a:rPr>
              <a:t>link</a:t>
            </a:r>
            <a:endParaRPr lang="en-US" sz="2000" dirty="0" smtClean="0"/>
          </a:p>
          <a:p>
            <a:r>
              <a:rPr lang="en-US" sz="2000" dirty="0" smtClean="0"/>
              <a:t>“Distributed </a:t>
            </a:r>
            <a:r>
              <a:rPr lang="en-US" sz="2000" dirty="0"/>
              <a:t>Optical Fiber Radiation Sensing at CERN High Energy </a:t>
            </a:r>
            <a:r>
              <a:rPr lang="en-US" sz="2000" dirty="0" err="1"/>
              <a:t>AcceleRator</a:t>
            </a:r>
            <a:r>
              <a:rPr lang="en-US" sz="2000" dirty="0"/>
              <a:t> Mixed Field Facility (CHARM</a:t>
            </a:r>
            <a:r>
              <a:rPr lang="en-US" sz="2000" dirty="0" smtClean="0"/>
              <a:t>)”, I. </a:t>
            </a:r>
            <a:r>
              <a:rPr lang="en-US" sz="2000" dirty="0" err="1" smtClean="0"/>
              <a:t>Toccafondo</a:t>
            </a:r>
            <a:r>
              <a:rPr lang="en-US" sz="2000" dirty="0" smtClean="0"/>
              <a:t> et al, </a:t>
            </a:r>
            <a:r>
              <a:rPr lang="en-US" sz="2000" b="1" dirty="0" smtClean="0"/>
              <a:t>RADECS 2015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4"/>
              </a:rPr>
              <a:t>link</a:t>
            </a:r>
            <a:endParaRPr lang="en-US" sz="2000" dirty="0" smtClean="0"/>
          </a:p>
          <a:p>
            <a:r>
              <a:rPr lang="en-US" sz="2000" dirty="0" smtClean="0"/>
              <a:t>“A </a:t>
            </a:r>
            <a:r>
              <a:rPr lang="en-US" sz="2000" dirty="0"/>
              <a:t>Mixed Field Facility at CERN for Radiation Test: </a:t>
            </a:r>
            <a:r>
              <a:rPr lang="en-US" sz="2000" dirty="0" smtClean="0"/>
              <a:t>CHARM”, J. </a:t>
            </a:r>
            <a:r>
              <a:rPr lang="en-US" sz="2000" dirty="0" err="1" smtClean="0"/>
              <a:t>Mekki</a:t>
            </a:r>
            <a:r>
              <a:rPr lang="en-US" sz="2000" dirty="0" smtClean="0"/>
              <a:t> et al</a:t>
            </a:r>
            <a:r>
              <a:rPr lang="en-US" sz="2000" dirty="0"/>
              <a:t>, </a:t>
            </a:r>
            <a:r>
              <a:rPr lang="en-US" sz="2000" b="1" dirty="0"/>
              <a:t>RADECS 2015</a:t>
            </a:r>
            <a:r>
              <a:rPr lang="en-US" sz="2000" dirty="0"/>
              <a:t>, </a:t>
            </a:r>
            <a:r>
              <a:rPr lang="en-US" sz="2000" dirty="0" smtClean="0">
                <a:hlinkClick r:id="rId5"/>
              </a:rPr>
              <a:t>link</a:t>
            </a:r>
            <a:endParaRPr lang="en-US" sz="2000" dirty="0" smtClean="0"/>
          </a:p>
          <a:p>
            <a:endParaRPr lang="en-US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32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2015 </a:t>
            </a:r>
            <a:r>
              <a:rPr lang="en-US" dirty="0" smtClean="0"/>
              <a:t>contributions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“Analysis </a:t>
            </a:r>
            <a:r>
              <a:rPr lang="en-US" sz="2000" dirty="0"/>
              <a:t>and Detection of Multiple Cell Upsets in SRAM Memories Used as Particle </a:t>
            </a:r>
            <a:r>
              <a:rPr lang="en-US" sz="2000" dirty="0" smtClean="0"/>
              <a:t>Detectors”. R. </a:t>
            </a:r>
            <a:r>
              <a:rPr lang="en-US" sz="2000" dirty="0"/>
              <a:t>Secondo et al, </a:t>
            </a:r>
            <a:r>
              <a:rPr lang="en-US" sz="2000" b="1" dirty="0" smtClean="0"/>
              <a:t>RADECS </a:t>
            </a:r>
            <a:r>
              <a:rPr lang="en-US" sz="2000" b="1" dirty="0"/>
              <a:t>2015</a:t>
            </a:r>
            <a:r>
              <a:rPr lang="en-US" sz="2000" dirty="0"/>
              <a:t>, </a:t>
            </a:r>
            <a:r>
              <a:rPr lang="en-US" sz="2000" dirty="0" smtClean="0">
                <a:hlinkClick r:id="rId2"/>
              </a:rPr>
              <a:t>link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“SEL </a:t>
            </a:r>
            <a:r>
              <a:rPr lang="en-US" sz="2000" dirty="0"/>
              <a:t>Hardness Assurance in a Mixed Radiation </a:t>
            </a:r>
            <a:r>
              <a:rPr lang="en-US" sz="2000" dirty="0" smtClean="0"/>
              <a:t>Field”, R. Garcia Alia et al, </a:t>
            </a:r>
            <a:r>
              <a:rPr lang="en-US" sz="2000" b="1" dirty="0" smtClean="0"/>
              <a:t>NSREC 2015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3"/>
              </a:rPr>
              <a:t>link</a:t>
            </a:r>
            <a:endParaRPr lang="en-US" sz="2000" dirty="0" smtClean="0"/>
          </a:p>
          <a:p>
            <a:r>
              <a:rPr lang="en-US" sz="2000" dirty="0" smtClean="0"/>
              <a:t>“Sub-LET </a:t>
            </a:r>
            <a:r>
              <a:rPr lang="en-US" sz="2000" dirty="0"/>
              <a:t>Threshold SEE Cross Section Dependency With Ion </a:t>
            </a:r>
            <a:r>
              <a:rPr lang="en-US" sz="2000" dirty="0" smtClean="0"/>
              <a:t>Energy”, R. </a:t>
            </a:r>
            <a:r>
              <a:rPr lang="en-US" sz="2000" dirty="0"/>
              <a:t>Garcia Alia et al, </a:t>
            </a:r>
            <a:r>
              <a:rPr lang="en-US" sz="2000" b="1" dirty="0"/>
              <a:t>NSREC 2015</a:t>
            </a:r>
            <a:r>
              <a:rPr lang="en-US" sz="2000" dirty="0"/>
              <a:t>, </a:t>
            </a:r>
            <a:r>
              <a:rPr lang="en-US" sz="2000" dirty="0" smtClean="0">
                <a:hlinkClick r:id="rId4"/>
              </a:rPr>
              <a:t>link</a:t>
            </a:r>
            <a:r>
              <a:rPr lang="en-US" sz="20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40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NSREC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7058025" cy="320314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Nuclear and Space Radiation Effects Conference</a:t>
            </a:r>
          </a:p>
          <a:p>
            <a:r>
              <a:rPr lang="en-US" sz="2000" dirty="0" smtClean="0"/>
              <a:t>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-15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July (Portland, Oregon)</a:t>
            </a:r>
          </a:p>
          <a:p>
            <a:r>
              <a:rPr lang="en-US" sz="2000" dirty="0" smtClean="0"/>
              <a:t>Extended abstract submission deadline: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February</a:t>
            </a:r>
          </a:p>
          <a:p>
            <a:r>
              <a:rPr lang="en-US" sz="2000" dirty="0" smtClean="0"/>
              <a:t>Covered topics:</a:t>
            </a:r>
          </a:p>
          <a:p>
            <a:pPr lvl="1"/>
            <a:r>
              <a:rPr lang="en-US" sz="1600" dirty="0"/>
              <a:t>Basic Mechanisms of Radiation Effects in Electronic Materials and Devices </a:t>
            </a:r>
            <a:endParaRPr lang="en-US" sz="1600" dirty="0" smtClean="0"/>
          </a:p>
          <a:p>
            <a:pPr lvl="1"/>
            <a:r>
              <a:rPr lang="en-US" sz="1600" dirty="0"/>
              <a:t>Radiation Effects on Electronic and Photonic Devices and </a:t>
            </a:r>
            <a:r>
              <a:rPr lang="en-US" sz="1600" dirty="0" smtClean="0"/>
              <a:t>Circuits</a:t>
            </a:r>
          </a:p>
          <a:p>
            <a:pPr lvl="1"/>
            <a:r>
              <a:rPr lang="en-US" sz="1600" dirty="0" smtClean="0"/>
              <a:t>Space</a:t>
            </a:r>
            <a:r>
              <a:rPr lang="en-US" sz="1600" dirty="0"/>
              <a:t>, Atmospheric, and Terrestrial Radiation </a:t>
            </a:r>
            <a:r>
              <a:rPr lang="en-US" sz="1600" dirty="0" smtClean="0"/>
              <a:t>Effects</a:t>
            </a:r>
          </a:p>
          <a:p>
            <a:pPr lvl="1"/>
            <a:r>
              <a:rPr lang="en-US" sz="1600" dirty="0"/>
              <a:t>Hardness Assurance Technology and </a:t>
            </a:r>
            <a:r>
              <a:rPr lang="en-US" sz="1600" dirty="0" smtClean="0"/>
              <a:t>Testing</a:t>
            </a:r>
          </a:p>
          <a:p>
            <a:pPr lvl="1"/>
            <a:r>
              <a:rPr lang="en-US" sz="1600" dirty="0"/>
              <a:t>New Developments of Interest to the Radiation Effects Community </a:t>
            </a:r>
            <a:endParaRPr lang="en-US" sz="1600" dirty="0" smtClean="0"/>
          </a:p>
          <a:p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www.nsrec.com</a:t>
            </a:r>
            <a:endParaRPr lang="en-US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http://www.nsrec.com/images/2016-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055" y="175120"/>
            <a:ext cx="1446642" cy="144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82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06" y="1409700"/>
            <a:ext cx="8222094" cy="27876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Extended abstract submission deadline: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April</a:t>
            </a:r>
          </a:p>
          <a:p>
            <a:r>
              <a:rPr lang="en-US" sz="2000" dirty="0"/>
              <a:t>Covered </a:t>
            </a:r>
            <a:r>
              <a:rPr lang="en-US" sz="2000" dirty="0" smtClean="0"/>
              <a:t>topics (similar to NSREC): </a:t>
            </a:r>
          </a:p>
          <a:p>
            <a:pPr lvl="1"/>
            <a:r>
              <a:rPr lang="en-US" sz="1600" dirty="0" smtClean="0"/>
              <a:t>Radiation </a:t>
            </a:r>
            <a:r>
              <a:rPr lang="en-US" sz="1600" dirty="0"/>
              <a:t>Environments (Space, Terrestrial </a:t>
            </a:r>
            <a:r>
              <a:rPr lang="en-US" sz="1600" dirty="0" smtClean="0"/>
              <a:t>and Accelerators), Facilities </a:t>
            </a:r>
            <a:r>
              <a:rPr lang="en-US" sz="1600" dirty="0"/>
              <a:t>and </a:t>
            </a:r>
            <a:r>
              <a:rPr lang="en-US" sz="1600" dirty="0" smtClean="0"/>
              <a:t>Dosimetry, Basic </a:t>
            </a:r>
            <a:r>
              <a:rPr lang="en-US" sz="1600" dirty="0"/>
              <a:t>Mechanisms of Radiation </a:t>
            </a:r>
            <a:r>
              <a:rPr lang="en-US" sz="1600" dirty="0" smtClean="0"/>
              <a:t>Effects, Radiation </a:t>
            </a:r>
            <a:r>
              <a:rPr lang="en-US" sz="1600" dirty="0"/>
              <a:t>Effects in Devices and </a:t>
            </a:r>
            <a:r>
              <a:rPr lang="en-US" sz="1600" dirty="0" smtClean="0"/>
              <a:t>ICs, Radiation </a:t>
            </a:r>
            <a:r>
              <a:rPr lang="en-US" sz="1600" dirty="0"/>
              <a:t>Effects in Photonics and Optical </a:t>
            </a:r>
            <a:r>
              <a:rPr lang="en-US" sz="1600" dirty="0" err="1" smtClean="0"/>
              <a:t>Fibres</a:t>
            </a:r>
            <a:r>
              <a:rPr lang="en-US" sz="1600" dirty="0" smtClean="0"/>
              <a:t>, Single </a:t>
            </a:r>
            <a:r>
              <a:rPr lang="en-US" sz="1600" dirty="0"/>
              <a:t>Event Effects in Devices and </a:t>
            </a:r>
            <a:r>
              <a:rPr lang="en-US" sz="1600" dirty="0" smtClean="0"/>
              <a:t>ICs, Single </a:t>
            </a:r>
            <a:r>
              <a:rPr lang="en-US" sz="1600" dirty="0"/>
              <a:t>Event Effects on Boards and </a:t>
            </a:r>
            <a:r>
              <a:rPr lang="en-US" sz="1600" dirty="0" err="1" smtClean="0"/>
              <a:t>Equipments</a:t>
            </a:r>
            <a:r>
              <a:rPr lang="en-US" sz="1600" dirty="0" smtClean="0"/>
              <a:t>, Single </a:t>
            </a:r>
            <a:r>
              <a:rPr lang="en-US" sz="1600" dirty="0"/>
              <a:t>Event Transients and Laser </a:t>
            </a:r>
            <a:r>
              <a:rPr lang="en-US" sz="1600" dirty="0" smtClean="0"/>
              <a:t>Testing, Hardening </a:t>
            </a:r>
            <a:r>
              <a:rPr lang="en-US" sz="1600" dirty="0"/>
              <a:t>by </a:t>
            </a:r>
            <a:r>
              <a:rPr lang="en-US" sz="1600" dirty="0" smtClean="0"/>
              <a:t>Design, Hardness Assurance</a:t>
            </a:r>
          </a:p>
          <a:p>
            <a:pPr lvl="1"/>
            <a:r>
              <a:rPr lang="en-US" sz="1600" dirty="0">
                <a:hlinkClick r:id="rId2"/>
              </a:rPr>
              <a:t>http://www.radecs2016.com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RADECS 20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05" y="101878"/>
            <a:ext cx="5958041" cy="112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74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ICRS-13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6391275" cy="340634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13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International Conference on Radiation Shielding</a:t>
            </a:r>
          </a:p>
          <a:p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-6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October, Paris (France)</a:t>
            </a:r>
          </a:p>
          <a:p>
            <a:r>
              <a:rPr lang="en-US" sz="2000" dirty="0" smtClean="0"/>
              <a:t>Extended abstract: 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January</a:t>
            </a:r>
          </a:p>
          <a:p>
            <a:r>
              <a:rPr lang="en-US" sz="2000" dirty="0" smtClean="0"/>
              <a:t>Topics:</a:t>
            </a:r>
          </a:p>
          <a:p>
            <a:pPr lvl="1"/>
            <a:r>
              <a:rPr lang="en-GB" sz="1600" b="1" dirty="0"/>
              <a:t>01-Radiation Detection and Measurements</a:t>
            </a:r>
            <a:r>
              <a:rPr lang="en-GB" sz="1600" dirty="0"/>
              <a:t>, 02-Shielding Experiments and Benchmarks, 03-Nuclear Data, 04-Activation Measurement and Analysis, </a:t>
            </a:r>
            <a:r>
              <a:rPr lang="en-GB" sz="1600" b="1" dirty="0"/>
              <a:t>05-Accelerator Facilities</a:t>
            </a:r>
            <a:r>
              <a:rPr lang="en-GB" sz="1600" dirty="0"/>
              <a:t>, 06-Fusion Facilities, 07-Medical Facilities, 08-Space Dosimetry and Shielding, 09-Fission Facilities, 10-Fuel Cycle &amp; Waste Management Facilities, 11-Decommissioning, </a:t>
            </a:r>
            <a:r>
              <a:rPr lang="en-GB" sz="1600" b="1" dirty="0"/>
              <a:t>12-Monte Carlo Methods</a:t>
            </a:r>
            <a:r>
              <a:rPr lang="en-GB" sz="1600" dirty="0"/>
              <a:t>, 13-Deterministic Transport Methods, 14-Radiotherapy &amp; Medical </a:t>
            </a:r>
            <a:r>
              <a:rPr lang="en-GB" sz="1600" dirty="0" smtClean="0"/>
              <a:t>Applications</a:t>
            </a:r>
          </a:p>
          <a:p>
            <a:r>
              <a:rPr lang="en-GB" sz="2000" dirty="0"/>
              <a:t>https://fr.amiando.com/icrs13-rpsd2016.html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906" y="75316"/>
            <a:ext cx="22002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69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874"/>
            <a:ext cx="4956377" cy="11334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075"/>
            <a:ext cx="8229600" cy="283527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IEEE Nuclear Science Symposium 2016 (NSS) and Medical Imaging Conference (MIC)</a:t>
            </a:r>
            <a:endParaRPr lang="en-US" sz="2000" dirty="0" smtClean="0"/>
          </a:p>
          <a:p>
            <a:r>
              <a:rPr lang="en-US" sz="2000" dirty="0" smtClean="0"/>
              <a:t>Abstract </a:t>
            </a:r>
            <a:r>
              <a:rPr lang="en-US" sz="2000" dirty="0" smtClean="0"/>
              <a:t>submission deadline: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May 2016</a:t>
            </a:r>
          </a:p>
          <a:p>
            <a:r>
              <a:rPr lang="en-US" sz="2000" dirty="0" smtClean="0"/>
              <a:t>Topics include: Accelerator technologies and beam line instrumentation, high energy physics instrumentation: large and small-scale facilities, neutron detectors and instrumentation, simulation and prototyping of detector development</a:t>
            </a:r>
          </a:p>
          <a:p>
            <a:r>
              <a:rPr lang="en-GB" sz="2000" dirty="0">
                <a:hlinkClick r:id="rId3"/>
              </a:rPr>
              <a:t>http://2016.nss-mic.org</a:t>
            </a:r>
            <a:r>
              <a:rPr lang="en-GB" sz="2000" dirty="0" smtClean="0">
                <a:hlinkClick r:id="rId3"/>
              </a:rPr>
              <a:t>/</a:t>
            </a:r>
            <a:endParaRPr lang="en-GB" sz="2000" dirty="0" smtClean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215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ECSSMET 2016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6605"/>
            <a:ext cx="8229600" cy="344444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European Conference on Spacecraft Structures, Materials and Environmental Testing</a:t>
            </a:r>
          </a:p>
          <a:p>
            <a:r>
              <a:rPr lang="en-US" sz="2000" dirty="0" smtClean="0"/>
              <a:t>27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-30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September, Toulouse (France)</a:t>
            </a:r>
          </a:p>
          <a:p>
            <a:r>
              <a:rPr lang="en-US" sz="2000" dirty="0" smtClean="0"/>
              <a:t>Abstract </a:t>
            </a:r>
            <a:r>
              <a:rPr lang="en-US" sz="2000" dirty="0"/>
              <a:t>submission deadline: </a:t>
            </a:r>
            <a:r>
              <a:rPr lang="en-US" sz="2000" dirty="0" smtClean="0"/>
              <a:t>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February 2016</a:t>
            </a:r>
          </a:p>
          <a:p>
            <a:r>
              <a:rPr lang="en-US" sz="2000" dirty="0" smtClean="0"/>
              <a:t>Major </a:t>
            </a:r>
            <a:r>
              <a:rPr lang="en-US" sz="2000" dirty="0"/>
              <a:t>themes addressed: </a:t>
            </a:r>
            <a:endParaRPr lang="en-US" sz="2000" dirty="0" smtClean="0"/>
          </a:p>
          <a:p>
            <a:pPr lvl="1"/>
            <a:r>
              <a:rPr lang="en-US" sz="1600" dirty="0" smtClean="0"/>
              <a:t>Mechanical </a:t>
            </a:r>
            <a:r>
              <a:rPr lang="en-US" sz="1600" dirty="0"/>
              <a:t>Architecture, Design and </a:t>
            </a:r>
            <a:r>
              <a:rPr lang="en-US" sz="1600" dirty="0" smtClean="0"/>
              <a:t>Engineering, Structural </a:t>
            </a:r>
            <a:r>
              <a:rPr lang="en-US" sz="1600" dirty="0"/>
              <a:t>Dynamics and static loads </a:t>
            </a:r>
            <a:r>
              <a:rPr lang="en-US" sz="1600" dirty="0" smtClean="0"/>
              <a:t>including, hypervelocity </a:t>
            </a:r>
            <a:r>
              <a:rPr lang="en-US" sz="1600" dirty="0"/>
              <a:t>impact and </a:t>
            </a:r>
            <a:r>
              <a:rPr lang="en-US" sz="1600" dirty="0" err="1" smtClean="0"/>
              <a:t>microvibration</a:t>
            </a:r>
            <a:r>
              <a:rPr lang="en-US" sz="1600" dirty="0" smtClean="0"/>
              <a:t>, Random </a:t>
            </a:r>
            <a:r>
              <a:rPr lang="en-US" sz="1600" dirty="0"/>
              <a:t>and Acoustic vibration, analysis and </a:t>
            </a:r>
            <a:r>
              <a:rPr lang="en-US" sz="1600" dirty="0" smtClean="0"/>
              <a:t>testing, </a:t>
            </a:r>
            <a:r>
              <a:rPr lang="en-US" sz="1600" b="1" dirty="0" smtClean="0"/>
              <a:t>Environmental </a:t>
            </a:r>
            <a:r>
              <a:rPr lang="en-US" sz="1600" b="1" dirty="0"/>
              <a:t>testing and test </a:t>
            </a:r>
            <a:r>
              <a:rPr lang="en-US" sz="1600" b="1" dirty="0" smtClean="0"/>
              <a:t>prediction</a:t>
            </a:r>
            <a:r>
              <a:rPr lang="en-US" sz="1600" dirty="0" smtClean="0"/>
              <a:t>, Structural </a:t>
            </a:r>
            <a:r>
              <a:rPr lang="en-US" sz="1600" dirty="0"/>
              <a:t>Materials applications (metallic, composite, </a:t>
            </a:r>
            <a:r>
              <a:rPr lang="en-US" sz="1600" dirty="0" smtClean="0"/>
              <a:t>ceramics), Thermo-elastically </a:t>
            </a:r>
            <a:r>
              <a:rPr lang="en-US" sz="1600" dirty="0"/>
              <a:t>stable </a:t>
            </a:r>
            <a:r>
              <a:rPr lang="en-US" sz="1600" dirty="0" smtClean="0"/>
              <a:t>structures, Damping concepts, Inflatable </a:t>
            </a:r>
            <a:r>
              <a:rPr lang="en-US" sz="1600" dirty="0"/>
              <a:t>/ deployable </a:t>
            </a:r>
            <a:r>
              <a:rPr lang="en-US" sz="1600" dirty="0" smtClean="0"/>
              <a:t>structure, Stochastic </a:t>
            </a:r>
            <a:r>
              <a:rPr lang="en-US" sz="1600" dirty="0"/>
              <a:t>Analysis and robust design </a:t>
            </a:r>
            <a:r>
              <a:rPr lang="en-US" sz="1600" dirty="0" smtClean="0"/>
              <a:t>approaches, </a:t>
            </a:r>
            <a:r>
              <a:rPr lang="en-US" sz="1600" b="1" dirty="0" smtClean="0"/>
              <a:t>In </a:t>
            </a:r>
            <a:r>
              <a:rPr lang="en-US" sz="1600" b="1" dirty="0"/>
              <a:t>flight experiments and flight </a:t>
            </a:r>
            <a:r>
              <a:rPr lang="en-US" sz="1600" b="1" dirty="0" smtClean="0"/>
              <a:t>data</a:t>
            </a:r>
            <a:r>
              <a:rPr lang="en-US" sz="1600" dirty="0" smtClean="0"/>
              <a:t>, Damage </a:t>
            </a:r>
            <a:r>
              <a:rPr lang="en-US" sz="1600" dirty="0"/>
              <a:t>tolerance and </a:t>
            </a:r>
            <a:r>
              <a:rPr lang="en-US" sz="1600" dirty="0" smtClean="0"/>
              <a:t>fatigue</a:t>
            </a:r>
          </a:p>
          <a:p>
            <a:r>
              <a:rPr lang="en-US" sz="2000" dirty="0" smtClean="0"/>
              <a:t>http</a:t>
            </a:r>
            <a:r>
              <a:rPr lang="en-US" sz="2000" dirty="0"/>
              <a:t>://www.ecssmet2016.com/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R2E: 2016 conferences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0"/>
            <a:ext cx="3390900" cy="110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6157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191</TotalTime>
  <Words>1044</Words>
  <Application>Microsoft Office PowerPoint</Application>
  <PresentationFormat>On-screen Show (16:9)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CERN2Corporate16-9</vt:lpstr>
      <vt:lpstr>R2E: 2016 conferences</vt:lpstr>
      <vt:lpstr>Objectives</vt:lpstr>
      <vt:lpstr>2015 contributions</vt:lpstr>
      <vt:lpstr>2015 contributions (II)</vt:lpstr>
      <vt:lpstr>NSREC 2016</vt:lpstr>
      <vt:lpstr>PowerPoint Presentation</vt:lpstr>
      <vt:lpstr>ICRS-13</vt:lpstr>
      <vt:lpstr>PowerPoint Presentation</vt:lpstr>
      <vt:lpstr>ECSSMET 2016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R2E: 2016 conferences</dc:title>
  <dc:creator>Ruben Garcia Alia</dc:creator>
  <cp:lastModifiedBy>Ruben Garcia Alia</cp:lastModifiedBy>
  <cp:revision>13</cp:revision>
  <dcterms:created xsi:type="dcterms:W3CDTF">2016-01-14T09:51:46Z</dcterms:created>
  <dcterms:modified xsi:type="dcterms:W3CDTF">2016-01-15T12:53:43Z</dcterms:modified>
</cp:coreProperties>
</file>