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598" r:id="rId2"/>
    <p:sldId id="599" r:id="rId3"/>
    <p:sldId id="588" r:id="rId4"/>
    <p:sldId id="596" r:id="rId5"/>
    <p:sldId id="593" r:id="rId6"/>
    <p:sldId id="595" r:id="rId7"/>
    <p:sldId id="597" r:id="rId8"/>
    <p:sldId id="602" r:id="rId9"/>
    <p:sldId id="601" r:id="rId10"/>
    <p:sldId id="603" r:id="rId11"/>
    <p:sldId id="605" r:id="rId12"/>
    <p:sldId id="60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CC"/>
    <a:srgbClr val="EDFFE0"/>
    <a:srgbClr val="E9FF96"/>
    <a:srgbClr val="FFE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3" autoAdjust="0"/>
    <p:restoredTop sz="98099" autoAdjust="0"/>
  </p:normalViewPr>
  <p:slideViewPr>
    <p:cSldViewPr snapToGrid="0" snapToObjects="1">
      <p:cViewPr>
        <p:scale>
          <a:sx n="100" d="100"/>
          <a:sy n="100" d="100"/>
        </p:scale>
        <p:origin x="-4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21/01/16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21/01/16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Lucie Linssen, CLICdp, IB meeting, January 21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dirty="0" smtClean="0"/>
              <a:t>/25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69" t="91739" r="135123" b="-63913"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62820/overview" TargetMode="External"/><Relationship Id="rId4" Type="http://schemas.openxmlformats.org/officeDocument/2006/relationships/hyperlink" Target="http://www.ifca.unican.es/congreso/ECFALC2016/welcome" TargetMode="External"/><Relationship Id="rId5" Type="http://schemas.openxmlformats.org/officeDocument/2006/relationships/hyperlink" Target="https://indico.cern.ch/event/487219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genda.linearcollider.org/event/6892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licdp.web.cern.ch/content/publication-committe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licdp.web.cern.ch/content/speakers-committe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47344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 from the spokesperson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Lucie Linssen</a:t>
            </a:r>
          </a:p>
          <a:p>
            <a:r>
              <a:rPr lang="en-US" dirty="0" err="1" smtClean="0"/>
              <a:t>CLICdp</a:t>
            </a:r>
            <a:r>
              <a:rPr lang="en-US" dirty="0" smtClean="0"/>
              <a:t> IB meeting</a:t>
            </a:r>
          </a:p>
          <a:p>
            <a:r>
              <a:rPr lang="en-US" dirty="0" smtClean="0"/>
              <a:t>21/1/2016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904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Your feedback on previous slide?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9401" y="1790700"/>
            <a:ext cx="3928392" cy="1938992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dirty="0"/>
              <a:t>750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enhancement</a:t>
            </a:r>
          </a:p>
          <a:p>
            <a:pPr marL="1200150" lvl="2" indent="-285750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Your input/comments?</a:t>
            </a:r>
            <a:endParaRPr lang="en-US" dirty="0"/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dirty="0"/>
              <a:t>R&amp;D </a:t>
            </a:r>
            <a:r>
              <a:rPr lang="en-US" dirty="0" smtClean="0"/>
              <a:t>activities</a:t>
            </a:r>
            <a:endParaRPr lang="en-US" dirty="0"/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dirty="0"/>
              <a:t>Further ideas and </a:t>
            </a:r>
            <a:r>
              <a:rPr lang="en-US" dirty="0" smtClean="0"/>
              <a:t>participation ?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03500" y="1397000"/>
            <a:ext cx="4175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Preparation for next </a:t>
            </a:r>
            <a:r>
              <a:rPr lang="en-US" b="1" dirty="0" err="1" smtClean="0"/>
              <a:t>Eur</a:t>
            </a:r>
            <a:r>
              <a:rPr lang="en-US" b="1" dirty="0" smtClean="0"/>
              <a:t>, Strategy Update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51301" y="4330700"/>
            <a:ext cx="2958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Plans from ~2019 onwards</a:t>
            </a:r>
            <a:r>
              <a:rPr lang="is-IS" b="1" dirty="0" smtClean="0"/>
              <a:t>….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4140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upcoming events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76400" y="1358900"/>
            <a:ext cx="5784268" cy="4801315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CALICE</a:t>
            </a:r>
            <a:r>
              <a:rPr lang="en-US" dirty="0"/>
              <a:t> collaboration meeting, March 7+8</a:t>
            </a:r>
          </a:p>
          <a:p>
            <a:r>
              <a:rPr lang="en-US" dirty="0"/>
              <a:t>Kyushu</a:t>
            </a:r>
          </a:p>
          <a:p>
            <a:r>
              <a:rPr lang="en-US" dirty="0">
                <a:hlinkClick r:id="rId2"/>
              </a:rPr>
              <a:t>https://agenda.linearcollider.org/event/6892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FCAL</a:t>
            </a:r>
            <a:r>
              <a:rPr lang="en-US" dirty="0" smtClean="0"/>
              <a:t> collaboration meeting, March 21+22</a:t>
            </a:r>
          </a:p>
          <a:p>
            <a:r>
              <a:rPr lang="en-US" dirty="0" smtClean="0"/>
              <a:t>JINR </a:t>
            </a:r>
            <a:r>
              <a:rPr lang="en-US" dirty="0" err="1" smtClean="0"/>
              <a:t>Dubna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indico.cern.ch</a:t>
            </a:r>
            <a:r>
              <a:rPr lang="en-US" dirty="0">
                <a:hlinkClick r:id="rId3"/>
              </a:rPr>
              <a:t>/event/462820/overview</a:t>
            </a:r>
            <a:endParaRPr lang="en-US" dirty="0"/>
          </a:p>
          <a:p>
            <a:endParaRPr lang="en-US" dirty="0"/>
          </a:p>
          <a:p>
            <a:r>
              <a:rPr lang="en-US" b="1" dirty="0" smtClean="0"/>
              <a:t>ECFA linear collider workshop</a:t>
            </a:r>
            <a:r>
              <a:rPr lang="en-US" dirty="0" smtClean="0"/>
              <a:t>, May 30 - June 5</a:t>
            </a:r>
          </a:p>
          <a:p>
            <a:r>
              <a:rPr lang="en-US" dirty="0" smtClean="0"/>
              <a:t>Santander</a:t>
            </a:r>
          </a:p>
          <a:p>
            <a:r>
              <a:rPr lang="en-US" dirty="0" smtClean="0"/>
              <a:t>(workshop page in preparation)</a:t>
            </a:r>
          </a:p>
          <a:p>
            <a:r>
              <a:rPr lang="en-US" dirty="0">
                <a:hlinkClick r:id="rId4"/>
              </a:rPr>
              <a:t>http://www.ifca.unican.es/congreso/ECFALC2016/</a:t>
            </a:r>
            <a:r>
              <a:rPr lang="en-US" dirty="0" smtClean="0">
                <a:hlinkClick r:id="rId4"/>
              </a:rPr>
              <a:t>welcome</a:t>
            </a:r>
            <a:endParaRPr lang="en-US" dirty="0" smtClean="0"/>
          </a:p>
          <a:p>
            <a:endParaRPr lang="en-US" dirty="0"/>
          </a:p>
          <a:p>
            <a:r>
              <a:rPr lang="en-US" b="1" dirty="0" err="1" smtClean="0"/>
              <a:t>CLICdp</a:t>
            </a:r>
            <a:r>
              <a:rPr lang="en-US" b="1" dirty="0" smtClean="0"/>
              <a:t> 2-day meeting</a:t>
            </a:r>
            <a:r>
              <a:rPr lang="en-US" dirty="0" smtClean="0"/>
              <a:t>, August 30+31</a:t>
            </a:r>
          </a:p>
          <a:p>
            <a:r>
              <a:rPr lang="en-US" dirty="0" smtClean="0"/>
              <a:t>CERN</a:t>
            </a:r>
          </a:p>
          <a:p>
            <a:r>
              <a:rPr lang="en-US" u="sng" dirty="0">
                <a:hlinkClick r:id="rId5"/>
              </a:rPr>
              <a:t>https://indico.cern.ch/event/487219</a:t>
            </a:r>
            <a:r>
              <a:rPr lang="en-US" u="sng" dirty="0" smtClean="0">
                <a:hlinkClick r:id="rId5"/>
              </a:rPr>
              <a:t>/</a:t>
            </a:r>
            <a:endParaRPr lang="en-US" u="sng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90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Acknowledgements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968500"/>
            <a:ext cx="5871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 big “thank you” for having served </a:t>
            </a:r>
            <a:r>
              <a:rPr lang="en-US" b="1" dirty="0" err="1" smtClean="0"/>
              <a:t>CLICdp</a:t>
            </a:r>
            <a:r>
              <a:rPr lang="en-US" b="1" dirty="0" smtClean="0"/>
              <a:t> in various roles: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70100" y="2755900"/>
            <a:ext cx="24800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Mark Thomson</a:t>
            </a:r>
          </a:p>
          <a:p>
            <a:r>
              <a:rPr lang="en-US" dirty="0" smtClean="0"/>
              <a:t>James Wells</a:t>
            </a:r>
          </a:p>
          <a:p>
            <a:r>
              <a:rPr lang="en-US" dirty="0" smtClean="0"/>
              <a:t>Sophie Redford</a:t>
            </a:r>
          </a:p>
          <a:p>
            <a:r>
              <a:rPr lang="en-US" dirty="0" err="1" smtClean="0"/>
              <a:t>Ulrik</a:t>
            </a:r>
            <a:r>
              <a:rPr lang="en-US" dirty="0" smtClean="0"/>
              <a:t> </a:t>
            </a:r>
            <a:r>
              <a:rPr lang="en-US" dirty="0" err="1" smtClean="0"/>
              <a:t>Uggerhoj</a:t>
            </a:r>
            <a:endParaRPr lang="en-US" dirty="0" smtClean="0"/>
          </a:p>
          <a:p>
            <a:r>
              <a:rPr lang="en-US" dirty="0" err="1" smtClean="0"/>
              <a:t>Ivanka</a:t>
            </a:r>
            <a:r>
              <a:rPr lang="en-US" dirty="0" smtClean="0"/>
              <a:t> </a:t>
            </a:r>
            <a:r>
              <a:rPr lang="en-US" dirty="0" err="1" smtClean="0"/>
              <a:t>Bozovic-Jelisavcic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3683001" y="2879130"/>
            <a:ext cx="177800" cy="41017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>
            <a:off x="4013201" y="3450630"/>
            <a:ext cx="177800" cy="41017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/>
          <p:cNvSpPr/>
          <p:nvPr/>
        </p:nvSpPr>
        <p:spPr>
          <a:xfrm>
            <a:off x="4610101" y="3996730"/>
            <a:ext cx="177800" cy="23649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191001" y="2870200"/>
            <a:ext cx="161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Executive team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10101" y="3441700"/>
            <a:ext cx="2327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Publication Committee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05401" y="3898900"/>
            <a:ext cx="212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Speakers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330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73300" y="1549400"/>
            <a:ext cx="4962153" cy="4247317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 err="1" smtClean="0"/>
              <a:t>CLICdp</a:t>
            </a:r>
            <a:r>
              <a:rPr lang="en-US" dirty="0" smtClean="0"/>
              <a:t> </a:t>
            </a:r>
            <a:r>
              <a:rPr lang="en-US" dirty="0" err="1" smtClean="0"/>
              <a:t>organisational</a:t>
            </a:r>
            <a:r>
              <a:rPr lang="en-US" dirty="0" smtClean="0"/>
              <a:t> changes</a:t>
            </a:r>
          </a:p>
          <a:p>
            <a:pPr>
              <a:spcBef>
                <a:spcPts val="1200"/>
              </a:spcBef>
            </a:pPr>
            <a:r>
              <a:rPr lang="en-US" dirty="0"/>
              <a:t>CERN management change and related </a:t>
            </a:r>
            <a:r>
              <a:rPr lang="en-US" dirty="0" smtClean="0"/>
              <a:t>feedback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Plans for the 2019-2020 European Strategy Update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List of planned documents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750 </a:t>
            </a:r>
            <a:r>
              <a:rPr lang="en-US" dirty="0" err="1" smtClean="0"/>
              <a:t>GeV</a:t>
            </a:r>
            <a:r>
              <a:rPr lang="en-US" dirty="0" smtClean="0"/>
              <a:t> enhancement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R&amp;D activities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Further ideas and participation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Beyond the 2019-2020 Eur. Strategy </a:t>
            </a:r>
            <a:r>
              <a:rPr lang="en-US" dirty="0" smtClean="0"/>
              <a:t>Update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Upcoming events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420721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82834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CLICdp</a:t>
            </a:r>
            <a:r>
              <a:rPr lang="en-US" sz="3200" dirty="0" smtClean="0"/>
              <a:t> </a:t>
            </a:r>
            <a:r>
              <a:rPr lang="en-US" sz="3200" dirty="0" err="1" smtClean="0"/>
              <a:t>organisation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097092" y="1503664"/>
            <a:ext cx="6939676" cy="3445268"/>
            <a:chOff x="944692" y="271764"/>
            <a:chExt cx="6939676" cy="3445268"/>
          </a:xfrm>
        </p:grpSpPr>
        <p:grpSp>
          <p:nvGrpSpPr>
            <p:cNvPr id="7" name="Group 6"/>
            <p:cNvGrpSpPr/>
            <p:nvPr/>
          </p:nvGrpSpPr>
          <p:grpSpPr>
            <a:xfrm>
              <a:off x="4126260" y="3031232"/>
              <a:ext cx="1444227" cy="685800"/>
              <a:chOff x="332656" y="3491880"/>
              <a:chExt cx="1152128" cy="91440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332656" y="3491880"/>
                <a:ext cx="1152128" cy="914400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28435" y="3625915"/>
                <a:ext cx="960577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WG</a:t>
                </a:r>
                <a:r>
                  <a:rPr lang="en-US" sz="1200" dirty="0"/>
                  <a:t> </a:t>
                </a:r>
                <a:r>
                  <a:rPr lang="en-US" sz="1200" dirty="0" smtClean="0"/>
                  <a:t>CLIC Tracker</a:t>
                </a:r>
              </a:p>
              <a:p>
                <a:pPr algn="ctr"/>
                <a:r>
                  <a:rPr lang="en-US" sz="1200" dirty="0" smtClean="0"/>
                  <a:t>Technology</a:t>
                </a:r>
                <a:endParaRPr lang="en-GB" sz="1200" dirty="0"/>
              </a:p>
            </p:txBody>
          </p:sp>
        </p:grpSp>
        <p:cxnSp>
          <p:nvCxnSpPr>
            <p:cNvPr id="8" name="Straight Connector 7"/>
            <p:cNvCxnSpPr>
              <a:stCxn id="11" idx="2"/>
              <a:endCxn id="30" idx="0"/>
            </p:cNvCxnSpPr>
            <p:nvPr/>
          </p:nvCxnSpPr>
          <p:spPr>
            <a:xfrm>
              <a:off x="3069796" y="2170584"/>
              <a:ext cx="1778578" cy="8606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8"/>
            <p:cNvSpPr/>
            <p:nvPr/>
          </p:nvSpPr>
          <p:spPr>
            <a:xfrm>
              <a:off x="1327125" y="342819"/>
              <a:ext cx="3482644" cy="6858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01457" y="495144"/>
              <a:ext cx="227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CLICdp</a:t>
              </a:r>
              <a:r>
                <a:rPr lang="en-US" dirty="0" smtClean="0"/>
                <a:t> Institute Board</a:t>
              </a:r>
              <a:endParaRPr lang="en-GB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893665" y="1484784"/>
              <a:ext cx="2352262" cy="6858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73465" y="1656508"/>
              <a:ext cx="20826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CLICdp</a:t>
              </a:r>
              <a:r>
                <a:rPr lang="en-US" sz="1600" dirty="0" smtClean="0"/>
                <a:t> Executive Team</a:t>
              </a:r>
              <a:endParaRPr lang="en-GB" sz="1600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944692" y="3031232"/>
              <a:ext cx="1467068" cy="685800"/>
              <a:chOff x="585991" y="3491880"/>
              <a:chExt cx="1162484" cy="914400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585993" y="3491880"/>
                <a:ext cx="1152128" cy="914400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85991" y="3503471"/>
                <a:ext cx="1162484" cy="861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WG Analysis</a:t>
                </a:r>
              </a:p>
              <a:p>
                <a:pPr algn="ctr"/>
                <a:r>
                  <a:rPr lang="en-US" sz="1200" dirty="0" smtClean="0"/>
                  <a:t>(Benchmark Studies,</a:t>
                </a:r>
              </a:p>
              <a:p>
                <a:pPr algn="ctr"/>
                <a:r>
                  <a:rPr lang="en-US" sz="1200" dirty="0" smtClean="0"/>
                  <a:t>Software tools, …)</a:t>
                </a:r>
                <a:endParaRPr lang="en-GB" sz="1200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543308" y="3031232"/>
              <a:ext cx="1471878" cy="685800"/>
              <a:chOff x="332655" y="3491880"/>
              <a:chExt cx="1174187" cy="9144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332656" y="3491880"/>
                <a:ext cx="1152128" cy="914400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32655" y="3625915"/>
                <a:ext cx="1174187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WG CLIC Vertex</a:t>
                </a:r>
              </a:p>
              <a:p>
                <a:pPr algn="ctr"/>
                <a:r>
                  <a:rPr lang="en-US" sz="1200" dirty="0" smtClean="0"/>
                  <a:t>Detector Technology</a:t>
                </a:r>
                <a:endParaRPr lang="en-GB" sz="12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720061" y="3031232"/>
              <a:ext cx="1444227" cy="685800"/>
              <a:chOff x="332656" y="3491880"/>
              <a:chExt cx="1152128" cy="914400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332656" y="3491880"/>
                <a:ext cx="1152128" cy="914400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89737" y="3625915"/>
                <a:ext cx="1037969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WG</a:t>
                </a:r>
                <a:r>
                  <a:rPr lang="en-US" sz="1200" dirty="0"/>
                  <a:t> </a:t>
                </a:r>
                <a:r>
                  <a:rPr lang="en-US" sz="1200" dirty="0" smtClean="0"/>
                  <a:t>CLIC Detector</a:t>
                </a:r>
              </a:p>
              <a:p>
                <a:pPr algn="ctr"/>
                <a:r>
                  <a:rPr lang="en-US" sz="1200" dirty="0" err="1" smtClean="0"/>
                  <a:t>Optimisation</a:t>
                </a:r>
                <a:endParaRPr lang="en-GB" sz="1200" dirty="0"/>
              </a:p>
            </p:txBody>
          </p:sp>
        </p:grpSp>
        <p:cxnSp>
          <p:nvCxnSpPr>
            <p:cNvPr id="16" name="Straight Connector 15"/>
            <p:cNvCxnSpPr/>
            <p:nvPr/>
          </p:nvCxnSpPr>
          <p:spPr>
            <a:xfrm>
              <a:off x="7308304" y="3356992"/>
              <a:ext cx="360040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9" idx="2"/>
              <a:endCxn id="11" idx="0"/>
            </p:cNvCxnSpPr>
            <p:nvPr/>
          </p:nvCxnSpPr>
          <p:spPr>
            <a:xfrm>
              <a:off x="3068447" y="1028619"/>
              <a:ext cx="1349" cy="45616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5220072" y="271764"/>
              <a:ext cx="2664296" cy="377181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Publication Committee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220072" y="775820"/>
              <a:ext cx="2664296" cy="377181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Speakers Committee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Connector 19"/>
            <p:cNvCxnSpPr>
              <a:stCxn id="11" idx="2"/>
              <a:endCxn id="28" idx="0"/>
            </p:cNvCxnSpPr>
            <p:nvPr/>
          </p:nvCxnSpPr>
          <p:spPr>
            <a:xfrm flipH="1">
              <a:off x="1671695" y="2170584"/>
              <a:ext cx="1398101" cy="8606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1" idx="2"/>
              <a:endCxn id="26" idx="0"/>
            </p:cNvCxnSpPr>
            <p:nvPr/>
          </p:nvCxnSpPr>
          <p:spPr>
            <a:xfrm>
              <a:off x="3069796" y="2170584"/>
              <a:ext cx="195626" cy="8606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1" idx="2"/>
              <a:endCxn id="24" idx="0"/>
            </p:cNvCxnSpPr>
            <p:nvPr/>
          </p:nvCxnSpPr>
          <p:spPr>
            <a:xfrm>
              <a:off x="3069796" y="2170584"/>
              <a:ext cx="3372379" cy="8606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2854580" y="2573528"/>
              <a:ext cx="23982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dirty="0" err="1"/>
                <a:t>CLICdp</a:t>
              </a:r>
              <a:r>
                <a:rPr lang="en-GB" dirty="0"/>
                <a:t> Working </a:t>
              </a:r>
              <a:r>
                <a:rPr lang="en-GB" dirty="0" smtClean="0"/>
                <a:t>Groups</a:t>
              </a:r>
              <a:endParaRPr lang="en-GB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209800" y="5461000"/>
            <a:ext cx="4644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For </a:t>
            </a:r>
            <a:r>
              <a:rPr lang="en-US" dirty="0">
                <a:solidFill>
                  <a:srgbClr val="0000FF"/>
                </a:solidFill>
              </a:rPr>
              <a:t>more details, see 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http</a:t>
            </a:r>
            <a:r>
              <a:rPr lang="en-US" dirty="0">
                <a:solidFill>
                  <a:srgbClr val="0000FF"/>
                </a:solidFill>
              </a:rPr>
              <a:t>://</a:t>
            </a:r>
            <a:r>
              <a:rPr lang="en-US" dirty="0" err="1">
                <a:solidFill>
                  <a:srgbClr val="0000FF"/>
                </a:solidFill>
              </a:rPr>
              <a:t>clicdp.web.cern.ch</a:t>
            </a:r>
            <a:r>
              <a:rPr lang="en-US" dirty="0">
                <a:solidFill>
                  <a:srgbClr val="0000FF"/>
                </a:solidFill>
              </a:rPr>
              <a:t>/content/</a:t>
            </a:r>
            <a:r>
              <a:rPr lang="en-US" dirty="0" err="1">
                <a:solidFill>
                  <a:srgbClr val="0000FF"/>
                </a:solidFill>
              </a:rPr>
              <a:t>organisation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77938" y="762001"/>
            <a:ext cx="136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(unchanged)</a:t>
            </a:r>
          </a:p>
        </p:txBody>
      </p:sp>
    </p:spTree>
    <p:extLst>
      <p:ext uri="{BB962C8B-B14F-4D97-AF65-F5344CB8AC3E}">
        <p14:creationId xmlns:p14="http://schemas.microsoft.com/office/powerpoint/2010/main" val="2616100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69393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Executive team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35525" y="939800"/>
            <a:ext cx="4660250" cy="1477328"/>
          </a:xfrm>
          <a:prstGeom prst="rect">
            <a:avLst/>
          </a:prstGeom>
          <a:noFill/>
          <a:ln w="19050" cmpd="sng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 smtClean="0"/>
              <a:t>Current composition: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Spokesperson =&gt; LL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Technical coordinator =&gt; </a:t>
            </a:r>
            <a:r>
              <a:rPr lang="en-US" dirty="0" err="1" smtClean="0"/>
              <a:t>Konrad</a:t>
            </a:r>
            <a:r>
              <a:rPr lang="en-US" dirty="0" smtClean="0"/>
              <a:t> </a:t>
            </a:r>
            <a:r>
              <a:rPr lang="en-US" dirty="0" err="1" smtClean="0"/>
              <a:t>Elsener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Mark Thomson (Cambridge)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James Wells (University of Michigan)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36650" y="26924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view of their other responsibilities, Mark Thomson and James Wells have asked to step down.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35525" y="3492500"/>
            <a:ext cx="4660250" cy="1200329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 smtClean="0"/>
              <a:t>Proposed </a:t>
            </a:r>
            <a:r>
              <a:rPr lang="en-US" b="1" u="sng" dirty="0" smtClean="0"/>
              <a:t>new</a:t>
            </a:r>
            <a:r>
              <a:rPr lang="en-US" u="sng" dirty="0" smtClean="0"/>
              <a:t> composition: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Spokesperson =&gt; LL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Technical coordinator =&gt; </a:t>
            </a:r>
            <a:r>
              <a:rPr lang="en-US" dirty="0" err="1" smtClean="0"/>
              <a:t>Konrad</a:t>
            </a:r>
            <a:r>
              <a:rPr lang="en-US" dirty="0" smtClean="0"/>
              <a:t> </a:t>
            </a:r>
            <a:r>
              <a:rPr lang="en-US" dirty="0" err="1" smtClean="0"/>
              <a:t>Elsener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Frank Simon (MPI </a:t>
            </a:r>
            <a:r>
              <a:rPr lang="en-US" dirty="0" err="1" smtClean="0">
                <a:solidFill>
                  <a:srgbClr val="0000FF"/>
                </a:solidFill>
              </a:rPr>
              <a:t>Münich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22258" y="4902200"/>
            <a:ext cx="71038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Note: Frank Simon represents </a:t>
            </a:r>
            <a:r>
              <a:rPr lang="en-US" sz="1600" dirty="0" err="1" smtClean="0"/>
              <a:t>CLICdp</a:t>
            </a:r>
            <a:r>
              <a:rPr lang="en-US" sz="1600" dirty="0" smtClean="0"/>
              <a:t> in the LCC </a:t>
            </a:r>
            <a:r>
              <a:rPr lang="en-US" sz="1600" dirty="0" err="1" smtClean="0"/>
              <a:t>physics&amp;detector</a:t>
            </a:r>
            <a:r>
              <a:rPr lang="en-US" sz="1600" dirty="0" smtClean="0"/>
              <a:t> Executive Board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5524500"/>
            <a:ext cx="836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Following the </a:t>
            </a:r>
            <a:r>
              <a:rPr lang="en-US" i="1" dirty="0" err="1" smtClean="0">
                <a:solidFill>
                  <a:srgbClr val="FF0000"/>
                </a:solidFill>
              </a:rPr>
              <a:t>MoC</a:t>
            </a:r>
            <a:r>
              <a:rPr lang="en-US" i="1" dirty="0" smtClean="0">
                <a:solidFill>
                  <a:srgbClr val="FF0000"/>
                </a:solidFill>
              </a:rPr>
              <a:t>, the spokesperson seeks IB approval for the appointment of the new ET member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13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Working </a:t>
            </a:r>
            <a:r>
              <a:rPr lang="en-US" sz="3200" dirty="0" err="1" smtClean="0"/>
              <a:t>Goup</a:t>
            </a:r>
            <a:r>
              <a:rPr lang="en-US" sz="3200" dirty="0" smtClean="0"/>
              <a:t> conveners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57300" y="1206500"/>
            <a:ext cx="6789038" cy="3139321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Analysis WG </a:t>
            </a:r>
            <a:r>
              <a:rPr lang="en-US" sz="1600" dirty="0" smtClean="0"/>
              <a:t>(includes physics, benchmarking, SW tools)</a:t>
            </a:r>
          </a:p>
          <a:p>
            <a:r>
              <a:rPr lang="en-US" dirty="0"/>
              <a:t>Co-conveners: Philipp </a:t>
            </a:r>
            <a:r>
              <a:rPr lang="en-US" dirty="0" err="1"/>
              <a:t>Roloff</a:t>
            </a:r>
            <a:r>
              <a:rPr lang="en-US" dirty="0"/>
              <a:t> (CERN) + John Marshall (Cambridge) </a:t>
            </a:r>
          </a:p>
          <a:p>
            <a:endParaRPr lang="en-US" dirty="0"/>
          </a:p>
          <a:p>
            <a:r>
              <a:rPr lang="en-US" b="1" dirty="0" smtClean="0"/>
              <a:t>CLIC vertex detector technology WG</a:t>
            </a:r>
          </a:p>
          <a:p>
            <a:r>
              <a:rPr lang="en-US" dirty="0" smtClean="0"/>
              <a:t>Co</a:t>
            </a:r>
            <a:r>
              <a:rPr lang="en-US" dirty="0"/>
              <a:t>-conveners: </a:t>
            </a:r>
            <a:r>
              <a:rPr lang="en-US" dirty="0">
                <a:solidFill>
                  <a:srgbClr val="0000FF"/>
                </a:solidFill>
              </a:rPr>
              <a:t>Mathieu Benoit (Geneva) </a:t>
            </a:r>
            <a:r>
              <a:rPr lang="en-US" dirty="0" smtClean="0"/>
              <a:t>+ </a:t>
            </a:r>
            <a:r>
              <a:rPr lang="en-US" dirty="0" err="1" smtClean="0"/>
              <a:t>Dominik</a:t>
            </a:r>
            <a:r>
              <a:rPr lang="en-US" dirty="0" smtClean="0"/>
              <a:t> </a:t>
            </a:r>
            <a:r>
              <a:rPr lang="en-US" dirty="0" err="1" smtClean="0"/>
              <a:t>Dannheim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CERN</a:t>
            </a:r>
            <a:r>
              <a:rPr lang="en-US" dirty="0"/>
              <a:t>)</a:t>
            </a:r>
          </a:p>
          <a:p>
            <a:endParaRPr lang="en-US" dirty="0" smtClean="0"/>
          </a:p>
          <a:p>
            <a:r>
              <a:rPr lang="en-US" b="1" dirty="0"/>
              <a:t>CLIC </a:t>
            </a:r>
            <a:r>
              <a:rPr lang="en-US" b="1" dirty="0" smtClean="0"/>
              <a:t>tracking </a:t>
            </a:r>
            <a:r>
              <a:rPr lang="en-US" b="1" dirty="0"/>
              <a:t>detector technology WG</a:t>
            </a:r>
          </a:p>
          <a:p>
            <a:r>
              <a:rPr lang="en-US" dirty="0"/>
              <a:t>Co-conveners: </a:t>
            </a:r>
            <a:r>
              <a:rPr lang="en-US" dirty="0" smtClean="0"/>
              <a:t>Wolfgang </a:t>
            </a:r>
            <a:r>
              <a:rPr lang="en-US" dirty="0" err="1" smtClean="0"/>
              <a:t>Klempt</a:t>
            </a:r>
            <a:r>
              <a:rPr lang="en-US" dirty="0" smtClean="0"/>
              <a:t> (CERN)</a:t>
            </a:r>
            <a:endParaRPr lang="en-US" dirty="0"/>
          </a:p>
          <a:p>
            <a:endParaRPr lang="en-US" dirty="0"/>
          </a:p>
          <a:p>
            <a:r>
              <a:rPr lang="en-US" b="1" dirty="0" smtClean="0"/>
              <a:t>Detector </a:t>
            </a:r>
            <a:r>
              <a:rPr lang="en-US" b="1" dirty="0" err="1" smtClean="0"/>
              <a:t>optimisation</a:t>
            </a:r>
            <a:r>
              <a:rPr lang="en-US" b="1" dirty="0" smtClean="0"/>
              <a:t> WG</a:t>
            </a:r>
            <a:endParaRPr lang="en-US" b="1" dirty="0"/>
          </a:p>
          <a:p>
            <a:r>
              <a:rPr lang="en-US" dirty="0"/>
              <a:t>Co-conveners: </a:t>
            </a:r>
            <a:r>
              <a:rPr lang="en-US" dirty="0" err="1" smtClean="0"/>
              <a:t>Konrad</a:t>
            </a:r>
            <a:r>
              <a:rPr lang="en-US" dirty="0" smtClean="0"/>
              <a:t> </a:t>
            </a:r>
            <a:r>
              <a:rPr lang="en-US" dirty="0" err="1" smtClean="0"/>
              <a:t>Elsener</a:t>
            </a:r>
            <a:r>
              <a:rPr lang="en-US" dirty="0" smtClean="0"/>
              <a:t> (</a:t>
            </a:r>
            <a:r>
              <a:rPr lang="en-US" dirty="0"/>
              <a:t>CERN) + </a:t>
            </a:r>
            <a:r>
              <a:rPr lang="en-US" dirty="0" smtClean="0"/>
              <a:t>Frank Simon (MPI </a:t>
            </a:r>
            <a:r>
              <a:rPr lang="en-US" dirty="0" err="1" smtClean="0"/>
              <a:t>Münich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94655" y="4940300"/>
            <a:ext cx="7104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Proposed change: add Mathieu Benoit as a co-convener of the Vertex WG 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73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Publication</a:t>
            </a:r>
            <a:r>
              <a:rPr lang="en-US" sz="3600" dirty="0" smtClean="0"/>
              <a:t> Committee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23325" y="1574800"/>
            <a:ext cx="2908782" cy="1477328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 smtClean="0"/>
              <a:t>Current composition:</a:t>
            </a:r>
          </a:p>
          <a:p>
            <a:r>
              <a:rPr lang="en-US" dirty="0" err="1" smtClean="0"/>
              <a:t>Aharon</a:t>
            </a:r>
            <a:r>
              <a:rPr lang="en-US" dirty="0" smtClean="0"/>
              <a:t> Levy (chair, Tel Aviv)</a:t>
            </a:r>
          </a:p>
          <a:p>
            <a:r>
              <a:rPr lang="en-US" dirty="0" smtClean="0"/>
              <a:t>Phil Burrows (Oxford)</a:t>
            </a:r>
          </a:p>
          <a:p>
            <a:r>
              <a:rPr lang="en-US" dirty="0" smtClean="0"/>
              <a:t>Sophie Redford (CERN)</a:t>
            </a:r>
          </a:p>
          <a:p>
            <a:r>
              <a:rPr lang="en-US" dirty="0" err="1" smtClean="0"/>
              <a:t>Ulrik</a:t>
            </a:r>
            <a:r>
              <a:rPr lang="en-US" dirty="0" smtClean="0"/>
              <a:t> </a:t>
            </a:r>
            <a:r>
              <a:rPr lang="en-US" dirty="0" err="1" smtClean="0"/>
              <a:t>Uggerhoj</a:t>
            </a:r>
            <a:r>
              <a:rPr lang="en-US" dirty="0" smtClean="0"/>
              <a:t> (</a:t>
            </a:r>
            <a:r>
              <a:rPr lang="en-US" dirty="0" err="1" smtClean="0"/>
              <a:t>Århus</a:t>
            </a:r>
            <a:r>
              <a:rPr lang="en-US" dirty="0" smtClean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98700" y="3390900"/>
            <a:ext cx="4758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Sophie Redford leaves CERN for a new job at PSI.</a:t>
            </a:r>
          </a:p>
          <a:p>
            <a:r>
              <a:rPr lang="en-US" dirty="0" err="1" smtClean="0"/>
              <a:t>Ulrik</a:t>
            </a:r>
            <a:r>
              <a:rPr lang="en-US" dirty="0" smtClean="0"/>
              <a:t> </a:t>
            </a:r>
            <a:r>
              <a:rPr lang="en-US" dirty="0" err="1" smtClean="0"/>
              <a:t>Uggerhoj</a:t>
            </a:r>
            <a:r>
              <a:rPr lang="en-US" dirty="0" smtClean="0"/>
              <a:t> has asked to be replaced.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23325" y="4368800"/>
            <a:ext cx="2908782" cy="1477328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 smtClean="0"/>
              <a:t>Proposed </a:t>
            </a:r>
            <a:r>
              <a:rPr lang="en-US" b="1" u="sng" dirty="0" smtClean="0"/>
              <a:t>new</a:t>
            </a:r>
            <a:r>
              <a:rPr lang="en-US" u="sng" dirty="0" smtClean="0"/>
              <a:t> composition:</a:t>
            </a:r>
          </a:p>
          <a:p>
            <a:r>
              <a:rPr lang="en-US" dirty="0" err="1" smtClean="0"/>
              <a:t>Aharon</a:t>
            </a:r>
            <a:r>
              <a:rPr lang="en-US" dirty="0" smtClean="0"/>
              <a:t> Levy (chair, Tel Aviv)</a:t>
            </a:r>
          </a:p>
          <a:p>
            <a:r>
              <a:rPr lang="en-US" dirty="0" smtClean="0"/>
              <a:t>Phil Burrows (Oxford)</a:t>
            </a:r>
          </a:p>
          <a:p>
            <a:r>
              <a:rPr lang="en-US" dirty="0">
                <a:solidFill>
                  <a:srgbClr val="0000FF"/>
                </a:solidFill>
              </a:rPr>
              <a:t>Rosa </a:t>
            </a:r>
            <a:r>
              <a:rPr lang="en-US" dirty="0" err="1">
                <a:solidFill>
                  <a:srgbClr val="0000FF"/>
                </a:solidFill>
              </a:rPr>
              <a:t>Simoniello</a:t>
            </a:r>
            <a:r>
              <a:rPr lang="en-US" dirty="0">
                <a:solidFill>
                  <a:srgbClr val="0000FF"/>
                </a:solidFill>
              </a:rPr>
              <a:t> (CERN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Filip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Zarnecki</a:t>
            </a:r>
            <a:r>
              <a:rPr lang="en-US" dirty="0" smtClean="0">
                <a:solidFill>
                  <a:srgbClr val="0000FF"/>
                </a:solidFill>
              </a:rPr>
              <a:t> (Warsaw)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65300" y="890369"/>
            <a:ext cx="5613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http://clicdp.web.cern.ch/content/publication-</a:t>
            </a:r>
            <a:r>
              <a:rPr lang="en-US" dirty="0" smtClean="0">
                <a:hlinkClick r:id="rId2"/>
              </a:rPr>
              <a:t>committee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5378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Speakers</a:t>
            </a:r>
            <a:r>
              <a:rPr lang="en-US" sz="3600" dirty="0" smtClean="0"/>
              <a:t> Committee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9904" y="1714500"/>
            <a:ext cx="4067001" cy="1200329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 smtClean="0"/>
              <a:t>Current composition:</a:t>
            </a:r>
          </a:p>
          <a:p>
            <a:r>
              <a:rPr lang="en-US" dirty="0" smtClean="0"/>
              <a:t>Eva </a:t>
            </a:r>
            <a:r>
              <a:rPr lang="en-US" dirty="0" err="1" smtClean="0"/>
              <a:t>Sicking</a:t>
            </a:r>
            <a:r>
              <a:rPr lang="en-US" dirty="0" smtClean="0"/>
              <a:t> (chair, LAPP/CERN)</a:t>
            </a:r>
          </a:p>
          <a:p>
            <a:r>
              <a:rPr lang="en-US" dirty="0" err="1"/>
              <a:t>Ivanka</a:t>
            </a:r>
            <a:r>
              <a:rPr lang="en-US" dirty="0"/>
              <a:t> </a:t>
            </a:r>
            <a:r>
              <a:rPr lang="en-US" dirty="0" err="1"/>
              <a:t>Bozovic-Jelisavcic</a:t>
            </a:r>
            <a:r>
              <a:rPr lang="en-US" dirty="0"/>
              <a:t> (</a:t>
            </a:r>
            <a:r>
              <a:rPr lang="en-US" dirty="0" err="1"/>
              <a:t>Vinca</a:t>
            </a:r>
            <a:r>
              <a:rPr lang="en-US" dirty="0"/>
              <a:t> Belgrade)</a:t>
            </a:r>
          </a:p>
          <a:p>
            <a:r>
              <a:rPr lang="en-US" dirty="0" smtClean="0"/>
              <a:t>Naomi van der </a:t>
            </a:r>
            <a:r>
              <a:rPr lang="en-US" dirty="0" err="1" smtClean="0"/>
              <a:t>Kolk</a:t>
            </a:r>
            <a:r>
              <a:rPr lang="en-US" dirty="0" smtClean="0"/>
              <a:t> (MPI </a:t>
            </a:r>
            <a:r>
              <a:rPr lang="en-US" dirty="0" err="1" smtClean="0"/>
              <a:t>Münich</a:t>
            </a:r>
            <a:r>
              <a:rPr lang="en-US" dirty="0" smtClean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30300" y="3530600"/>
            <a:ext cx="676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Ivanka</a:t>
            </a:r>
            <a:r>
              <a:rPr lang="en-US" dirty="0" smtClean="0"/>
              <a:t> </a:t>
            </a:r>
            <a:r>
              <a:rPr lang="en-US" dirty="0" err="1" smtClean="0"/>
              <a:t>Bozovic-Jelisavcic</a:t>
            </a:r>
            <a:r>
              <a:rPr lang="en-US" dirty="0" smtClean="0"/>
              <a:t> makes her membership available for rotation.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81237" y="4508500"/>
            <a:ext cx="3464335" cy="1200329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 smtClean="0"/>
              <a:t>Proposed </a:t>
            </a:r>
            <a:r>
              <a:rPr lang="en-US" b="1" u="sng" dirty="0" smtClean="0"/>
              <a:t>new</a:t>
            </a:r>
            <a:r>
              <a:rPr lang="en-US" u="sng" dirty="0" smtClean="0"/>
              <a:t> composition:</a:t>
            </a:r>
          </a:p>
          <a:p>
            <a:r>
              <a:rPr lang="en-US" dirty="0" smtClean="0"/>
              <a:t>Eva </a:t>
            </a:r>
            <a:r>
              <a:rPr lang="en-US" dirty="0" err="1" smtClean="0"/>
              <a:t>Sicking</a:t>
            </a:r>
            <a:r>
              <a:rPr lang="en-US" dirty="0" smtClean="0"/>
              <a:t> (chair, LAPP/CERN)</a:t>
            </a:r>
          </a:p>
          <a:p>
            <a:r>
              <a:rPr lang="en-US" dirty="0" smtClean="0"/>
              <a:t>Naomi van der </a:t>
            </a:r>
            <a:r>
              <a:rPr lang="en-US" dirty="0" err="1" smtClean="0"/>
              <a:t>Kolk</a:t>
            </a:r>
            <a:r>
              <a:rPr lang="en-US" dirty="0" smtClean="0"/>
              <a:t> (MPI </a:t>
            </a:r>
            <a:r>
              <a:rPr lang="en-US" dirty="0" err="1" smtClean="0"/>
              <a:t>Münich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Marcel </a:t>
            </a:r>
            <a:r>
              <a:rPr lang="en-US" dirty="0" err="1" smtClean="0">
                <a:solidFill>
                  <a:srgbClr val="0000FF"/>
                </a:solidFill>
              </a:rPr>
              <a:t>Vos</a:t>
            </a:r>
            <a:r>
              <a:rPr lang="en-US" dirty="0" smtClean="0">
                <a:solidFill>
                  <a:srgbClr val="0000FF"/>
                </a:solidFill>
              </a:rPr>
              <a:t> (IFIC Valencia)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54200" y="1016000"/>
            <a:ext cx="5391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http://clicdp.web.cern.ch/content/speakers-</a:t>
            </a:r>
            <a:r>
              <a:rPr lang="en-US" dirty="0" smtClean="0">
                <a:hlinkClick r:id="rId2"/>
              </a:rPr>
              <a:t>committee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100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News from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930401" y="1739900"/>
            <a:ext cx="5321277" cy="3693319"/>
            <a:chOff x="1930401" y="1739900"/>
            <a:chExt cx="5321277" cy="3693319"/>
          </a:xfrm>
        </p:grpSpPr>
        <p:sp>
          <p:nvSpPr>
            <p:cNvPr id="6" name="TextBox 5"/>
            <p:cNvSpPr txBox="1"/>
            <p:nvPr/>
          </p:nvSpPr>
          <p:spPr>
            <a:xfrm>
              <a:off x="2023977" y="1739900"/>
              <a:ext cx="5227701" cy="3693319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See also DG’s New </a:t>
              </a:r>
              <a:r>
                <a:rPr lang="en-US" dirty="0"/>
                <a:t>Year’s </a:t>
              </a:r>
              <a:r>
                <a:rPr lang="en-US" dirty="0" smtClean="0"/>
                <a:t>Address:</a:t>
              </a:r>
            </a:p>
            <a:p>
              <a:r>
                <a:rPr lang="en-US" dirty="0"/>
                <a:t> </a:t>
              </a:r>
              <a:r>
                <a:rPr lang="en-US" u="sng" dirty="0">
                  <a:hlinkClick r:id="rId2"/>
                </a:rPr>
                <a:t>https://indico.cern.ch/event/</a:t>
              </a:r>
              <a:r>
                <a:rPr lang="en-US" u="sng" dirty="0" smtClean="0">
                  <a:hlinkClick r:id="rId2"/>
                </a:rPr>
                <a:t>473443</a:t>
              </a:r>
              <a:endParaRPr lang="en-US" u="sng" dirty="0" smtClean="0"/>
            </a:p>
            <a:p>
              <a:endParaRPr lang="en-US" u="sng" dirty="0"/>
            </a:p>
            <a:p>
              <a:r>
                <a:rPr lang="en-US" u="sng" dirty="0" smtClean="0"/>
                <a:t>Management line of relevance for LCD:</a:t>
              </a:r>
            </a:p>
            <a:p>
              <a:r>
                <a:rPr lang="en-US" dirty="0" smtClean="0"/>
                <a:t>DG:						</a:t>
              </a:r>
              <a:r>
                <a:rPr lang="en-US" dirty="0" err="1" smtClean="0"/>
                <a:t>Fabiola</a:t>
              </a:r>
              <a:r>
                <a:rPr lang="en-US" dirty="0" smtClean="0"/>
                <a:t> </a:t>
              </a:r>
              <a:r>
                <a:rPr lang="en-US" dirty="0" err="1" smtClean="0"/>
                <a:t>Gianotti</a:t>
              </a:r>
              <a:endParaRPr lang="en-US" dirty="0" smtClean="0"/>
            </a:p>
            <a:p>
              <a:r>
                <a:rPr lang="en-US" dirty="0" smtClean="0"/>
                <a:t>Research director:			</a:t>
              </a:r>
              <a:r>
                <a:rPr lang="en-US" dirty="0" err="1" smtClean="0"/>
                <a:t>Eckhard</a:t>
              </a:r>
              <a:r>
                <a:rPr lang="en-US" dirty="0" smtClean="0"/>
                <a:t> </a:t>
              </a:r>
              <a:r>
                <a:rPr lang="en-US" dirty="0" err="1" smtClean="0"/>
                <a:t>Elsen</a:t>
              </a:r>
              <a:endParaRPr lang="en-US" dirty="0" smtClean="0"/>
            </a:p>
            <a:p>
              <a:r>
                <a:rPr lang="en-US" dirty="0" smtClean="0"/>
                <a:t>Exp. Physics department:	Manfred </a:t>
              </a:r>
              <a:r>
                <a:rPr lang="en-US" dirty="0" err="1" smtClean="0"/>
                <a:t>Krammer</a:t>
              </a:r>
              <a:endParaRPr lang="en-US" dirty="0" smtClean="0"/>
            </a:p>
            <a:p>
              <a:r>
                <a:rPr lang="en-US" dirty="0" smtClean="0"/>
                <a:t>EP-LCD group:				Lucie Linssen	</a:t>
              </a:r>
            </a:p>
            <a:p>
              <a:endParaRPr lang="en-US" dirty="0"/>
            </a:p>
            <a:p>
              <a:r>
                <a:rPr lang="en-US" u="sng" dirty="0" smtClean="0"/>
                <a:t>In a few words:</a:t>
              </a:r>
            </a:p>
            <a:p>
              <a:r>
                <a:rPr lang="en-US" dirty="0" smtClean="0"/>
                <a:t>Clear strategic </a:t>
              </a:r>
              <a:r>
                <a:rPr lang="en-US" dirty="0" smtClean="0"/>
                <a:t>DG </a:t>
              </a:r>
              <a:r>
                <a:rPr lang="en-US" dirty="0" smtClean="0"/>
                <a:t>support for CLIC</a:t>
              </a:r>
            </a:p>
            <a:p>
              <a:r>
                <a:rPr lang="en-US" dirty="0" smtClean="0"/>
                <a:t>LCD resources guaranteed for 2016</a:t>
              </a:r>
            </a:p>
            <a:p>
              <a:r>
                <a:rPr lang="en-US" dirty="0" smtClean="0"/>
                <a:t>No input yet on evolution of LCD resources after 2017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930401" y="2971800"/>
              <a:ext cx="0" cy="10033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032000" y="1320800"/>
            <a:ext cx="4844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CERN management change and related feedback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12383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1038894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CLICdp</a:t>
            </a:r>
            <a:r>
              <a:rPr lang="en-US" sz="3200" dirty="0" smtClean="0"/>
              <a:t> documents</a:t>
            </a:r>
            <a:br>
              <a:rPr lang="en-US" sz="3200" dirty="0" smtClean="0"/>
            </a:br>
            <a:r>
              <a:rPr lang="en-US" sz="3200" dirty="0" smtClean="0"/>
              <a:t>in preparation for next European Strategy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January 21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100" y="1203146"/>
            <a:ext cx="8250977" cy="5355313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err="1" smtClean="0"/>
              <a:t>CLICdp</a:t>
            </a:r>
            <a:r>
              <a:rPr lang="en-US" sz="2000" b="1" dirty="0" smtClean="0"/>
              <a:t> reports serving as ingredients for a </a:t>
            </a:r>
            <a:r>
              <a:rPr lang="en-US" sz="2000" b="1" dirty="0" smtClean="0">
                <a:solidFill>
                  <a:srgbClr val="FF0000"/>
                </a:solidFill>
              </a:rPr>
              <a:t>CLIC summary report</a:t>
            </a:r>
            <a:r>
              <a:rPr lang="en-US" sz="2000" b="1" dirty="0" smtClean="0"/>
              <a:t>:</a:t>
            </a:r>
            <a:endParaRPr lang="en-US" b="1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2015 CLIC re-</a:t>
            </a:r>
            <a:r>
              <a:rPr lang="en-US" dirty="0" err="1" smtClean="0">
                <a:solidFill>
                  <a:srgbClr val="0000FF"/>
                </a:solidFill>
              </a:rPr>
              <a:t>baselining</a:t>
            </a:r>
            <a:r>
              <a:rPr lang="en-US" dirty="0" smtClean="0">
                <a:solidFill>
                  <a:srgbClr val="0000FF"/>
                </a:solidFill>
              </a:rPr>
              <a:t> report (380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, 1.5 </a:t>
            </a:r>
            <a:r>
              <a:rPr lang="en-US" dirty="0" err="1" smtClean="0">
                <a:solidFill>
                  <a:srgbClr val="0000FF"/>
                </a:solidFill>
              </a:rPr>
              <a:t>TeV</a:t>
            </a:r>
            <a:r>
              <a:rPr lang="en-US" dirty="0" smtClean="0">
                <a:solidFill>
                  <a:srgbClr val="0000FF"/>
                </a:solidFill>
              </a:rPr>
              <a:t>, 3 </a:t>
            </a:r>
            <a:r>
              <a:rPr lang="en-US" dirty="0" err="1" smtClean="0">
                <a:solidFill>
                  <a:srgbClr val="0000FF"/>
                </a:solidFill>
              </a:rPr>
              <a:t>TeV</a:t>
            </a:r>
            <a:r>
              <a:rPr lang="en-US" dirty="0" smtClean="0">
                <a:solidFill>
                  <a:srgbClr val="0000FF"/>
                </a:solidFill>
              </a:rPr>
              <a:t>)    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FF660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Together with CLIC accelerator. Full draft exists, for publication.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The CLIC Higgs physics overview publication of 2015   </a:t>
            </a:r>
            <a:r>
              <a:rPr lang="en-US" dirty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/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/>
              <a:t>Full draft exists, for publication.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The new </a:t>
            </a:r>
            <a:r>
              <a:rPr lang="en-US" dirty="0" err="1" smtClean="0">
                <a:solidFill>
                  <a:srgbClr val="0000FF"/>
                </a:solidFill>
              </a:rPr>
              <a:t>optimised</a:t>
            </a:r>
            <a:r>
              <a:rPr lang="en-US" dirty="0" smtClean="0">
                <a:solidFill>
                  <a:srgbClr val="0000FF"/>
                </a:solidFill>
              </a:rPr>
              <a:t> CLIC detector model (2015)   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00FF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Nearly complete draft exists, technical note. 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An overview of CLIC top physics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top physics publication in 2016/2017.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Extended BSM studies (hopefully also motivated by LHC discoveries)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BSM publication by 2017/2018.</a:t>
            </a:r>
            <a:endParaRPr lang="en-US" dirty="0" smtClean="0">
              <a:solidFill>
                <a:srgbClr val="0000FF"/>
              </a:solidFill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CLIC R&amp;D report =&gt; with main CLIC technology demonstrators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Summary publication(s) in 2017</a:t>
            </a:r>
            <a:r>
              <a:rPr lang="en-US" dirty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2018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Plan for the period ~2019-2025 in case CLIC would be supported by next strategy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2017/2018, note to be included in CLIC input summary report for the Strategy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44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23723</TotalTime>
  <Words>963</Words>
  <Application>Microsoft Macintosh PowerPoint</Application>
  <PresentationFormat>On-screen Show (4:3)</PresentationFormat>
  <Paragraphs>173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Report from the spokesperson</vt:lpstr>
      <vt:lpstr>Outline</vt:lpstr>
      <vt:lpstr>CLICdp organisation</vt:lpstr>
      <vt:lpstr>Executive team</vt:lpstr>
      <vt:lpstr>Working Goup conveners</vt:lpstr>
      <vt:lpstr>Publication Committee</vt:lpstr>
      <vt:lpstr>Speakers Committee</vt:lpstr>
      <vt:lpstr>News from CERN</vt:lpstr>
      <vt:lpstr>CLICdp documents in preparation for next European Strategy</vt:lpstr>
      <vt:lpstr>Your feedback on previous slide?</vt:lpstr>
      <vt:lpstr>Some upcoming events</vt:lpstr>
      <vt:lpstr>Acknowledgements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809</cp:revision>
  <cp:lastPrinted>2013-06-17T15:18:24Z</cp:lastPrinted>
  <dcterms:created xsi:type="dcterms:W3CDTF">2011-11-21T07:55:02Z</dcterms:created>
  <dcterms:modified xsi:type="dcterms:W3CDTF">2016-01-21T10:12:24Z</dcterms:modified>
</cp:coreProperties>
</file>