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5" r:id="rId1"/>
  </p:sldMasterIdLst>
  <p:sldIdLst>
    <p:sldId id="256" r:id="rId2"/>
    <p:sldId id="261" r:id="rId3"/>
    <p:sldId id="257" r:id="rId4"/>
    <p:sldId id="260" r:id="rId5"/>
    <p:sldId id="258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CH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B62F4CF-3DDC-1F48-8FC0-CBE5E4478E4B}" type="datetimeFigureOut">
              <a:rPr lang="en-US" smtClean="0"/>
              <a:t>1/20/16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F803A2-F6BE-6548-8B31-482B2801BB8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smtClean="0"/>
              <a:t>Click to edit Master text styles</a:t>
            </a:r>
          </a:p>
          <a:p>
            <a:pPr lvl="1" eaLnBrk="1" latinLnBrk="0" hangingPunct="1"/>
            <a:r>
              <a:rPr kumimoji="0" lang="fr-CH" smtClean="0"/>
              <a:t>Second level</a:t>
            </a:r>
          </a:p>
          <a:p>
            <a:pPr lvl="2" eaLnBrk="1" latinLnBrk="0" hangingPunct="1"/>
            <a:r>
              <a:rPr kumimoji="0" lang="fr-CH" smtClean="0"/>
              <a:t>Third level</a:t>
            </a:r>
          </a:p>
          <a:p>
            <a:pPr lvl="3" eaLnBrk="1" latinLnBrk="0" hangingPunct="1"/>
            <a:r>
              <a:rPr kumimoji="0" lang="fr-CH" smtClean="0"/>
              <a:t>Fourth level</a:t>
            </a:r>
          </a:p>
          <a:p>
            <a:pPr lvl="4" eaLnBrk="1" latinLnBrk="0" hangingPunct="1"/>
            <a:r>
              <a:rPr kumimoji="0" lang="fr-CH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Shereen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Aly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Helwan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University,Egypt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RPC activity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62482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Content Placeholder 3" descr="2014-05-13 11.38.50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59" b="14159"/>
          <a:stretch>
            <a:fillRect/>
          </a:stretch>
        </p:blipFill>
        <p:spPr>
          <a:xfrm>
            <a:off x="332232" y="2586823"/>
            <a:ext cx="8503920" cy="3655467"/>
          </a:xfrm>
        </p:spPr>
      </p:pic>
      <p:sp>
        <p:nvSpPr>
          <p:cNvPr id="5" name="Rectangle 4"/>
          <p:cNvSpPr/>
          <p:nvPr/>
        </p:nvSpPr>
        <p:spPr>
          <a:xfrm>
            <a:off x="411895" y="1386494"/>
            <a:ext cx="82771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 was involved in preparing the cosmic telescope in 904 to </a:t>
            </a:r>
            <a:r>
              <a:rPr lang="en-US" dirty="0"/>
              <a:t>test new prototypes of the RPC for the CMS </a:t>
            </a:r>
            <a:r>
              <a:rPr lang="en-US" dirty="0" err="1" smtClean="0"/>
              <a:t>upgrade.the</a:t>
            </a:r>
            <a:r>
              <a:rPr lang="en-US" dirty="0" smtClean="0"/>
              <a:t> telescope consists of 20 scintillator (10 up and down side) in coincidence with the </a:t>
            </a:r>
            <a:r>
              <a:rPr lang="en-US" dirty="0" err="1" smtClean="0"/>
              <a:t>rpc</a:t>
            </a:r>
            <a:r>
              <a:rPr lang="en-US" dirty="0" smtClean="0"/>
              <a:t> chambers that are sandwiched between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674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614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dirty="0" err="1" smtClean="0"/>
              <a:t>Hv</a:t>
            </a:r>
            <a:r>
              <a:rPr lang="en-US" sz="3000" dirty="0" smtClean="0"/>
              <a:t> scan for RE2/2-PK082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63255"/>
            <a:ext cx="8229600" cy="4525963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An </a:t>
            </a:r>
            <a:r>
              <a:rPr lang="en-US" sz="2000" dirty="0" smtClean="0"/>
              <a:t>HV scan has been performed for RE2/2-PK082 for the three gaps up to 10KV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CurrentVsH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1" y="2452154"/>
            <a:ext cx="8839200" cy="424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2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000" dirty="0" err="1" smtClean="0"/>
              <a:t>Daq</a:t>
            </a:r>
            <a:r>
              <a:rPr lang="en-US" sz="3000" dirty="0" smtClean="0"/>
              <a:t> system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37D9A8A-AE28-AA4D-B937-CFC3D9DCCFD6}" type="datetime1">
              <a:rPr lang="en-US" smtClean="0"/>
              <a:t>1/20/16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4</a:t>
            </a:fld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81706"/>
            <a:ext cx="8503920" cy="48437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For each HV point the data from the </a:t>
            </a:r>
            <a:r>
              <a:rPr lang="en-US" sz="2000" dirty="0" err="1" smtClean="0"/>
              <a:t>rpc</a:t>
            </a:r>
            <a:r>
              <a:rPr lang="en-US" sz="2000" dirty="0" smtClean="0"/>
              <a:t> are read from the </a:t>
            </a:r>
            <a:r>
              <a:rPr lang="en-US" sz="2000" dirty="0" err="1" smtClean="0"/>
              <a:t>daq</a:t>
            </a:r>
            <a:r>
              <a:rPr lang="en-US" sz="2000" dirty="0" smtClean="0"/>
              <a:t> </a:t>
            </a:r>
            <a:r>
              <a:rPr lang="en-US" sz="2000" dirty="0" smtClean="0"/>
              <a:t>.the signal from the </a:t>
            </a:r>
            <a:r>
              <a:rPr lang="en-US" sz="2000" dirty="0" smtClean="0"/>
              <a:t>scintillators (10 up and 10 down) </a:t>
            </a:r>
            <a:r>
              <a:rPr lang="en-US" sz="2000" dirty="0" smtClean="0"/>
              <a:t>used </a:t>
            </a:r>
            <a:r>
              <a:rPr lang="en-US" sz="2000" dirty="0" smtClean="0"/>
              <a:t>as a trigger for the </a:t>
            </a:r>
            <a:r>
              <a:rPr lang="en-US" sz="2000" dirty="0" err="1" smtClean="0"/>
              <a:t>daq</a:t>
            </a:r>
            <a:r>
              <a:rPr lang="en-US" sz="2000" dirty="0" smtClean="0"/>
              <a:t> system and the number of triggers are set to be 10K events.</a:t>
            </a:r>
          </a:p>
        </p:txBody>
      </p:sp>
      <p:sp>
        <p:nvSpPr>
          <p:cNvPr id="7" name="Rectangle 6"/>
          <p:cNvSpPr/>
          <p:nvPr/>
        </p:nvSpPr>
        <p:spPr>
          <a:xfrm>
            <a:off x="1085015" y="2939635"/>
            <a:ext cx="1990949" cy="9072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Scint</a:t>
            </a:r>
            <a:r>
              <a:rPr lang="en-US" dirty="0" smtClean="0"/>
              <a:t>. as a trigger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85015" y="5343585"/>
            <a:ext cx="1990949" cy="9402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RE2/2-PK082</a:t>
            </a:r>
            <a:endParaRPr lang="en-US" dirty="0"/>
          </a:p>
        </p:txBody>
      </p:sp>
      <p:cxnSp>
        <p:nvCxnSpPr>
          <p:cNvPr id="18" name="Elbow Connector 17"/>
          <p:cNvCxnSpPr/>
          <p:nvPr/>
        </p:nvCxnSpPr>
        <p:spPr>
          <a:xfrm>
            <a:off x="3075964" y="3112838"/>
            <a:ext cx="1055632" cy="890756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flipV="1">
            <a:off x="3075964" y="4811873"/>
            <a:ext cx="1055632" cy="923748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Delay 20"/>
          <p:cNvSpPr/>
          <p:nvPr/>
        </p:nvSpPr>
        <p:spPr>
          <a:xfrm>
            <a:off x="4131597" y="3772657"/>
            <a:ext cx="921420" cy="1336135"/>
          </a:xfrm>
          <a:prstGeom prst="flowChartDela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TDC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>
            <a:off x="5053016" y="4457220"/>
            <a:ext cx="824713" cy="1154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5877729" y="3393261"/>
            <a:ext cx="1828295" cy="20124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38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Strip profile</a:t>
            </a:r>
            <a:endParaRPr lang="en-US" dirty="0"/>
          </a:p>
        </p:txBody>
      </p:sp>
      <p:pic>
        <p:nvPicPr>
          <p:cNvPr id="4" name="Content Placeholder 3" descr="tc.png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8" b="-22597"/>
          <a:stretch/>
        </p:blipFill>
        <p:spPr>
          <a:xfrm>
            <a:off x="301752" y="2054067"/>
            <a:ext cx="8697913" cy="5519887"/>
          </a:xfrm>
        </p:spPr>
      </p:pic>
      <p:sp>
        <p:nvSpPr>
          <p:cNvPr id="6" name="TextBox 5"/>
          <p:cNvSpPr txBox="1"/>
          <p:nvPr/>
        </p:nvSpPr>
        <p:spPr>
          <a:xfrm>
            <a:off x="301752" y="1407736"/>
            <a:ext cx="7086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following plot shows the number of hits versus TDC channel number that corresponds to each strip.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100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Components prepared for </a:t>
            </a:r>
            <a:r>
              <a:rPr lang="en-US" dirty="0" err="1" smtClean="0"/>
              <a:t>Helwan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Three scintillators</a:t>
            </a:r>
          </a:p>
          <a:p>
            <a:r>
              <a:rPr lang="en-US" dirty="0" smtClean="0"/>
              <a:t>LV cables</a:t>
            </a:r>
          </a:p>
          <a:p>
            <a:r>
              <a:rPr lang="en-US" dirty="0" smtClean="0"/>
              <a:t>Connectors and flat cables to fit the connector of the TDC 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143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8726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284</TotalTime>
  <Words>187</Words>
  <Application>Microsoft Macintosh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RPC activity</vt:lpstr>
      <vt:lpstr>introduction</vt:lpstr>
      <vt:lpstr>Hv scan for RE2/2-PK082 </vt:lpstr>
      <vt:lpstr>Daq system</vt:lpstr>
      <vt:lpstr>Strip profile</vt:lpstr>
      <vt:lpstr>Components prepared for Helwan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Cosmic stand’s status in 904</dc:title>
  <dc:creator>saly</dc:creator>
  <cp:lastModifiedBy>saly</cp:lastModifiedBy>
  <cp:revision>15</cp:revision>
  <dcterms:created xsi:type="dcterms:W3CDTF">2015-12-14T06:56:45Z</dcterms:created>
  <dcterms:modified xsi:type="dcterms:W3CDTF">2016-01-20T10:10:59Z</dcterms:modified>
</cp:coreProperties>
</file>