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02" r:id="rId1"/>
    <p:sldMasterId id="2147486908" r:id="rId2"/>
  </p:sldMasterIdLst>
  <p:notesMasterIdLst>
    <p:notesMasterId r:id="rId69"/>
  </p:notesMasterIdLst>
  <p:handoutMasterIdLst>
    <p:handoutMasterId r:id="rId70"/>
  </p:handoutMasterIdLst>
  <p:sldIdLst>
    <p:sldId id="1218" r:id="rId3"/>
    <p:sldId id="1335" r:id="rId4"/>
    <p:sldId id="1303" r:id="rId5"/>
    <p:sldId id="1367" r:id="rId6"/>
    <p:sldId id="1323" r:id="rId7"/>
    <p:sldId id="1285" r:id="rId8"/>
    <p:sldId id="1333" r:id="rId9"/>
    <p:sldId id="1312" r:id="rId10"/>
    <p:sldId id="1353" r:id="rId11"/>
    <p:sldId id="1321" r:id="rId12"/>
    <p:sldId id="1304" r:id="rId13"/>
    <p:sldId id="1336" r:id="rId14"/>
    <p:sldId id="1346" r:id="rId15"/>
    <p:sldId id="1349" r:id="rId16"/>
    <p:sldId id="1309" r:id="rId17"/>
    <p:sldId id="1287" r:id="rId18"/>
    <p:sldId id="1351" r:id="rId19"/>
    <p:sldId id="1347" r:id="rId20"/>
    <p:sldId id="1348" r:id="rId21"/>
    <p:sldId id="1290" r:id="rId22"/>
    <p:sldId id="1322" r:id="rId23"/>
    <p:sldId id="1318" r:id="rId24"/>
    <p:sldId id="1337" r:id="rId25"/>
    <p:sldId id="1334" r:id="rId26"/>
    <p:sldId id="1310" r:id="rId27"/>
    <p:sldId id="1364" r:id="rId28"/>
    <p:sldId id="1301" r:id="rId29"/>
    <p:sldId id="1366" r:id="rId30"/>
    <p:sldId id="1329" r:id="rId31"/>
    <p:sldId id="1311" r:id="rId32"/>
    <p:sldId id="1338" r:id="rId33"/>
    <p:sldId id="1355" r:id="rId34"/>
    <p:sldId id="1291" r:id="rId35"/>
    <p:sldId id="1294" r:id="rId36"/>
    <p:sldId id="1308" r:id="rId37"/>
    <p:sldId id="1306" r:id="rId38"/>
    <p:sldId id="1295" r:id="rId39"/>
    <p:sldId id="1339" r:id="rId40"/>
    <p:sldId id="1313" r:id="rId41"/>
    <p:sldId id="1330" r:id="rId42"/>
    <p:sldId id="1357" r:id="rId43"/>
    <p:sldId id="1358" r:id="rId44"/>
    <p:sldId id="1359" r:id="rId45"/>
    <p:sldId id="1297" r:id="rId46"/>
    <p:sldId id="1315" r:id="rId47"/>
    <p:sldId id="1316" r:id="rId48"/>
    <p:sldId id="1354" r:id="rId49"/>
    <p:sldId id="1361" r:id="rId50"/>
    <p:sldId id="1320" r:id="rId51"/>
    <p:sldId id="1340" r:id="rId52"/>
    <p:sldId id="1342" r:id="rId53"/>
    <p:sldId id="1343" r:id="rId54"/>
    <p:sldId id="1344" r:id="rId55"/>
    <p:sldId id="1299" r:id="rId56"/>
    <p:sldId id="1300" r:id="rId57"/>
    <p:sldId id="1350" r:id="rId58"/>
    <p:sldId id="1289" r:id="rId59"/>
    <p:sldId id="1319" r:id="rId60"/>
    <p:sldId id="1317" r:id="rId61"/>
    <p:sldId id="1281" r:id="rId62"/>
    <p:sldId id="1360" r:id="rId63"/>
    <p:sldId id="1362" r:id="rId64"/>
    <p:sldId id="1332" r:id="rId65"/>
    <p:sldId id="1328" r:id="rId66"/>
    <p:sldId id="1296" r:id="rId67"/>
    <p:sldId id="1298" r:id="rId68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0000FF"/>
    <a:srgbClr val="009900"/>
    <a:srgbClr val="FF6600"/>
    <a:srgbClr val="3784C3"/>
    <a:srgbClr val="FFFFCC"/>
    <a:srgbClr val="FFFF99"/>
    <a:srgbClr val="FF3399"/>
    <a:srgbClr val="BBE0E3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194" autoAdjust="0"/>
  </p:normalViewPr>
  <p:slideViewPr>
    <p:cSldViewPr>
      <p:cViewPr varScale="1">
        <p:scale>
          <a:sx n="88" d="100"/>
          <a:sy n="88" d="100"/>
        </p:scale>
        <p:origin x="702" y="78"/>
      </p:cViewPr>
      <p:guideLst>
        <p:guide orient="horz" pos="187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796"/>
    </p:cViewPr>
  </p:sorterViewPr>
  <p:notesViewPr>
    <p:cSldViewPr>
      <p:cViewPr varScale="1">
        <p:scale>
          <a:sx n="55" d="100"/>
          <a:sy n="55" d="100"/>
        </p:scale>
        <p:origin x="-2237" y="-96"/>
      </p:cViewPr>
      <p:guideLst>
        <p:guide orient="horz" pos="3127"/>
        <p:guide pos="2141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" Type="http://schemas.openxmlformats.org/officeDocument/2006/relationships/slide" Target="slides/slide5.xml"/><Relationship Id="rId71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lee\Desktop\Weekend%20Work\jcprogfull-10-013111.xlsm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5172426566226749"/>
          <c:y val="4.7263796408087512E-2"/>
          <c:w val="0.81613692494794809"/>
          <c:h val="0.77114615192142733"/>
        </c:manualLayout>
      </c:layout>
      <c:scatterChart>
        <c:scatterStyle val="smoothMarker"/>
        <c:varyColors val="0"/>
        <c:ser>
          <c:idx val="9"/>
          <c:order val="0"/>
          <c:tx>
            <c:v>YBCO: Parallel to tape plane, 4.2 K</c:v>
          </c:tx>
          <c:spPr>
            <a:ln>
              <a:solidFill>
                <a:schemeClr val="accent6"/>
              </a:solidFill>
            </a:ln>
          </c:spPr>
          <c:marker>
            <c:symbol val="diamond"/>
            <c:size val="8"/>
            <c:spPr>
              <a:solidFill>
                <a:srgbClr val="F79646">
                  <a:lumMod val="20000"/>
                  <a:lumOff val="80000"/>
                  <a:alpha val="50000"/>
                </a:srgbClr>
              </a:solidFill>
              <a:ln>
                <a:solidFill>
                  <a:srgbClr val="F79646"/>
                </a:solidFill>
              </a:ln>
            </c:spPr>
          </c:marker>
          <c:xVal>
            <c:numRef>
              <c:f>YBaCuO!$AD$210:$AD$215</c:f>
              <c:numCache>
                <c:formatCode>General</c:formatCode>
                <c:ptCount val="6"/>
                <c:pt idx="0">
                  <c:v>0</c:v>
                </c:pt>
                <c:pt idx="1">
                  <c:v>5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</c:numCache>
            </c:numRef>
          </c:xVal>
          <c:yVal>
            <c:numRef>
              <c:f>YBaCuO!$AH$210:$AH$215</c:f>
              <c:numCache>
                <c:formatCode>General</c:formatCode>
                <c:ptCount val="6"/>
                <c:pt idx="0">
                  <c:v>4144.6766351351353</c:v>
                </c:pt>
                <c:pt idx="1">
                  <c:v>3507.937500000005</c:v>
                </c:pt>
                <c:pt idx="2">
                  <c:v>3148.333216216226</c:v>
                </c:pt>
                <c:pt idx="3">
                  <c:v>2909.0554054054051</c:v>
                </c:pt>
                <c:pt idx="4">
                  <c:v>2090.4933243243272</c:v>
                </c:pt>
                <c:pt idx="5">
                  <c:v>1888.9952027027055</c:v>
                </c:pt>
              </c:numCache>
            </c:numRef>
          </c:yVal>
          <c:smooth val="0"/>
        </c:ser>
        <c:ser>
          <c:idx val="8"/>
          <c:order val="1"/>
          <c:tx>
            <c:v>YBCO: Perpendicular to tape plane, 4.2 K</c:v>
          </c:tx>
          <c:spPr>
            <a:ln w="47625" cap="sq">
              <a:solidFill>
                <a:schemeClr val="accent6">
                  <a:lumMod val="75000"/>
                </a:schemeClr>
              </a:solidFill>
              <a:prstDash val="dashDot"/>
              <a:bevel/>
            </a:ln>
          </c:spPr>
          <c:marker>
            <c:symbol val="square"/>
            <c:size val="8"/>
            <c:spPr>
              <a:solidFill>
                <a:srgbClr val="F79646">
                  <a:lumMod val="20000"/>
                  <a:lumOff val="80000"/>
                  <a:alpha val="50000"/>
                </a:srgbClr>
              </a:solidFill>
              <a:ln>
                <a:solidFill>
                  <a:srgbClr val="F79646">
                    <a:lumMod val="60000"/>
                    <a:lumOff val="40000"/>
                  </a:srgbClr>
                </a:solidFill>
              </a:ln>
            </c:spPr>
          </c:marker>
          <c:xVal>
            <c:numRef>
              <c:f>YBaCuO!$U$210:$U$226</c:f>
              <c:numCache>
                <c:formatCode>General</c:formatCode>
                <c:ptCount val="17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18</c:v>
                </c:pt>
                <c:pt idx="10">
                  <c:v>20</c:v>
                </c:pt>
                <c:pt idx="11">
                  <c:v>22</c:v>
                </c:pt>
                <c:pt idx="12">
                  <c:v>24</c:v>
                </c:pt>
                <c:pt idx="13">
                  <c:v>26</c:v>
                </c:pt>
                <c:pt idx="14">
                  <c:v>28</c:v>
                </c:pt>
                <c:pt idx="15">
                  <c:v>30</c:v>
                </c:pt>
                <c:pt idx="16">
                  <c:v>31</c:v>
                </c:pt>
              </c:numCache>
            </c:numRef>
          </c:xVal>
          <c:yVal>
            <c:numRef>
              <c:f>YBaCuO!$Y$210:$Y$226</c:f>
              <c:numCache>
                <c:formatCode>General</c:formatCode>
                <c:ptCount val="17"/>
                <c:pt idx="0">
                  <c:v>4144.6766351351353</c:v>
                </c:pt>
                <c:pt idx="1">
                  <c:v>1445.8385675675681</c:v>
                </c:pt>
                <c:pt idx="2">
                  <c:v>975.09972972972969</c:v>
                </c:pt>
                <c:pt idx="3">
                  <c:v>767.75083783783805</c:v>
                </c:pt>
                <c:pt idx="4">
                  <c:v>655.66872972972942</c:v>
                </c:pt>
                <c:pt idx="5">
                  <c:v>571.61144594594589</c:v>
                </c:pt>
                <c:pt idx="6">
                  <c:v>526.77774324324355</c:v>
                </c:pt>
                <c:pt idx="7">
                  <c:v>481.94404054054058</c:v>
                </c:pt>
                <c:pt idx="8">
                  <c:v>442.71831081081069</c:v>
                </c:pt>
                <c:pt idx="9">
                  <c:v>428.14617567567564</c:v>
                </c:pt>
                <c:pt idx="10">
                  <c:v>403.49043243243199</c:v>
                </c:pt>
                <c:pt idx="11">
                  <c:v>386.67725675675672</c:v>
                </c:pt>
                <c:pt idx="12">
                  <c:v>364.26255405405414</c:v>
                </c:pt>
                <c:pt idx="13">
                  <c:v>341.84570270270268</c:v>
                </c:pt>
                <c:pt idx="14">
                  <c:v>328.39516216216214</c:v>
                </c:pt>
                <c:pt idx="15">
                  <c:v>319.42885135135134</c:v>
                </c:pt>
                <c:pt idx="16">
                  <c:v>318.30725675675677</c:v>
                </c:pt>
              </c:numCache>
            </c:numRef>
          </c:yVal>
          <c:smooth val="0"/>
        </c:ser>
        <c:ser>
          <c:idx val="4"/>
          <c:order val="2"/>
          <c:tx>
            <c:v>2212: Round wire, 4.2 K</c:v>
          </c:tx>
          <c:spPr>
            <a:ln>
              <a:solidFill>
                <a:srgbClr val="00B0F0"/>
              </a:solidFill>
            </a:ln>
          </c:spPr>
          <c:marker>
            <c:spPr>
              <a:ln>
                <a:solidFill>
                  <a:srgbClr val="00B0F0"/>
                </a:solidFill>
              </a:ln>
            </c:spPr>
          </c:marker>
          <c:xVal>
            <c:numRef>
              <c:f>'2212'!$C$196:$C$226</c:f>
              <c:numCache>
                <c:formatCode>General</c:formatCode>
                <c:ptCount val="31"/>
                <c:pt idx="0">
                  <c:v>1.0000000000000024E-3</c:v>
                </c:pt>
                <c:pt idx="1">
                  <c:v>8.5000000000000048E-2</c:v>
                </c:pt>
                <c:pt idx="2">
                  <c:v>0.1</c:v>
                </c:pt>
                <c:pt idx="3">
                  <c:v>0.2</c:v>
                </c:pt>
                <c:pt idx="4">
                  <c:v>0.30000000000000032</c:v>
                </c:pt>
                <c:pt idx="5">
                  <c:v>0.4</c:v>
                </c:pt>
                <c:pt idx="6">
                  <c:v>0.60000000000000064</c:v>
                </c:pt>
                <c:pt idx="7">
                  <c:v>0.8</c:v>
                </c:pt>
                <c:pt idx="8">
                  <c:v>1</c:v>
                </c:pt>
                <c:pt idx="9">
                  <c:v>1.5</c:v>
                </c:pt>
                <c:pt idx="10">
                  <c:v>2</c:v>
                </c:pt>
                <c:pt idx="11">
                  <c:v>3</c:v>
                </c:pt>
                <c:pt idx="12">
                  <c:v>5</c:v>
                </c:pt>
                <c:pt idx="13">
                  <c:v>7</c:v>
                </c:pt>
                <c:pt idx="14">
                  <c:v>10</c:v>
                </c:pt>
                <c:pt idx="15">
                  <c:v>11.49</c:v>
                </c:pt>
                <c:pt idx="16">
                  <c:v>12</c:v>
                </c:pt>
                <c:pt idx="17">
                  <c:v>14</c:v>
                </c:pt>
                <c:pt idx="18">
                  <c:v>16</c:v>
                </c:pt>
                <c:pt idx="19">
                  <c:v>18</c:v>
                </c:pt>
                <c:pt idx="20">
                  <c:v>20</c:v>
                </c:pt>
                <c:pt idx="21">
                  <c:v>22.5</c:v>
                </c:pt>
                <c:pt idx="22">
                  <c:v>25</c:v>
                </c:pt>
                <c:pt idx="23">
                  <c:v>27.5</c:v>
                </c:pt>
                <c:pt idx="24">
                  <c:v>30</c:v>
                </c:pt>
                <c:pt idx="25">
                  <c:v>32.5</c:v>
                </c:pt>
                <c:pt idx="26">
                  <c:v>35</c:v>
                </c:pt>
                <c:pt idx="27">
                  <c:v>37.5</c:v>
                </c:pt>
                <c:pt idx="28">
                  <c:v>40</c:v>
                </c:pt>
                <c:pt idx="29">
                  <c:v>42.5</c:v>
                </c:pt>
                <c:pt idx="30">
                  <c:v>45</c:v>
                </c:pt>
              </c:numCache>
            </c:numRef>
          </c:xVal>
          <c:yVal>
            <c:numRef>
              <c:f>'2212'!$E$196:$E$226</c:f>
              <c:numCache>
                <c:formatCode>General</c:formatCode>
                <c:ptCount val="31"/>
                <c:pt idx="0">
                  <c:v>1265.671641791045</c:v>
                </c:pt>
                <c:pt idx="1">
                  <c:v>1257.7114427860697</c:v>
                </c:pt>
                <c:pt idx="2">
                  <c:v>1257.7114427860697</c:v>
                </c:pt>
                <c:pt idx="3">
                  <c:v>1225.8706467661693</c:v>
                </c:pt>
                <c:pt idx="4">
                  <c:v>1181.0945273631851</c:v>
                </c:pt>
                <c:pt idx="5">
                  <c:v>1126.3681592039802</c:v>
                </c:pt>
                <c:pt idx="6">
                  <c:v>1040.7960199004981</c:v>
                </c:pt>
                <c:pt idx="7">
                  <c:v>973.13432835820902</c:v>
                </c:pt>
                <c:pt idx="8">
                  <c:v>929.3532338308454</c:v>
                </c:pt>
                <c:pt idx="9">
                  <c:v>835.82089552238813</c:v>
                </c:pt>
                <c:pt idx="10">
                  <c:v>780.09950248756252</c:v>
                </c:pt>
                <c:pt idx="11">
                  <c:v>704.4776119402984</c:v>
                </c:pt>
                <c:pt idx="12">
                  <c:v>623.88059701492546</c:v>
                </c:pt>
                <c:pt idx="13">
                  <c:v>577.71144278606971</c:v>
                </c:pt>
                <c:pt idx="14">
                  <c:v>529.3532338308454</c:v>
                </c:pt>
                <c:pt idx="15">
                  <c:v>513.43283582089543</c:v>
                </c:pt>
                <c:pt idx="16">
                  <c:v>509.45273631840803</c:v>
                </c:pt>
                <c:pt idx="17">
                  <c:v>489.55223880597021</c:v>
                </c:pt>
                <c:pt idx="18">
                  <c:v>469.65174129353238</c:v>
                </c:pt>
                <c:pt idx="19">
                  <c:v>453.73134328358151</c:v>
                </c:pt>
                <c:pt idx="20">
                  <c:v>435.82089552238818</c:v>
                </c:pt>
                <c:pt idx="21">
                  <c:v>416.91542288557213</c:v>
                </c:pt>
                <c:pt idx="22">
                  <c:v>398.0099502487563</c:v>
                </c:pt>
                <c:pt idx="23">
                  <c:v>380.09950248756223</c:v>
                </c:pt>
                <c:pt idx="24">
                  <c:v>364.17910447761199</c:v>
                </c:pt>
                <c:pt idx="25">
                  <c:v>347.26368159203986</c:v>
                </c:pt>
                <c:pt idx="26">
                  <c:v>330.34825870646767</c:v>
                </c:pt>
                <c:pt idx="27">
                  <c:v>315.42288557213925</c:v>
                </c:pt>
                <c:pt idx="28">
                  <c:v>298.50746268656786</c:v>
                </c:pt>
                <c:pt idx="29">
                  <c:v>282.58706467661705</c:v>
                </c:pt>
                <c:pt idx="30">
                  <c:v>265.47263681592045</c:v>
                </c:pt>
              </c:numCache>
            </c:numRef>
          </c:yVal>
          <c:smooth val="0"/>
        </c:ser>
        <c:ser>
          <c:idx val="5"/>
          <c:order val="3"/>
          <c:tx>
            <c:v>Nb3Sn: High Energy Physics, 4.2 K</c:v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C0504D">
                  <a:lumMod val="20000"/>
                  <a:lumOff val="80000"/>
                  <a:alpha val="50000"/>
                </a:srgbClr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Nb3Sn!$K$390:$K$401</c:f>
              <c:numCache>
                <c:formatCode>General</c:formatCode>
                <c:ptCount val="12"/>
                <c:pt idx="0">
                  <c:v>12</c:v>
                </c:pt>
                <c:pt idx="1">
                  <c:v>13</c:v>
                </c:pt>
                <c:pt idx="2">
                  <c:v>14</c:v>
                </c:pt>
                <c:pt idx="3">
                  <c:v>14.5</c:v>
                </c:pt>
                <c:pt idx="4">
                  <c:v>15</c:v>
                </c:pt>
                <c:pt idx="5">
                  <c:v>15.5</c:v>
                </c:pt>
                <c:pt idx="6">
                  <c:v>16</c:v>
                </c:pt>
                <c:pt idx="7">
                  <c:v>20</c:v>
                </c:pt>
                <c:pt idx="8">
                  <c:v>21</c:v>
                </c:pt>
                <c:pt idx="9">
                  <c:v>22</c:v>
                </c:pt>
                <c:pt idx="10">
                  <c:v>23</c:v>
                </c:pt>
                <c:pt idx="11">
                  <c:v>24</c:v>
                </c:pt>
              </c:numCache>
            </c:numRef>
          </c:xVal>
          <c:yVal>
            <c:numRef>
              <c:f>Nb3Sn!$M$390:$M$401</c:f>
              <c:numCache>
                <c:formatCode>0</c:formatCode>
                <c:ptCount val="12"/>
                <c:pt idx="0">
                  <c:v>1754.8557096240311</c:v>
                </c:pt>
                <c:pt idx="1">
                  <c:v>1454.9349156155595</c:v>
                </c:pt>
                <c:pt idx="2">
                  <c:v>1190.981412184507</c:v>
                </c:pt>
                <c:pt idx="3">
                  <c:v>1072.6374238329995</c:v>
                </c:pt>
                <c:pt idx="4">
                  <c:v>957.77414102124851</c:v>
                </c:pt>
                <c:pt idx="5">
                  <c:v>855.09332759861854</c:v>
                </c:pt>
                <c:pt idx="6">
                  <c:v>757.63357248561431</c:v>
                </c:pt>
                <c:pt idx="7">
                  <c:v>268.0143265607615</c:v>
                </c:pt>
                <c:pt idx="8">
                  <c:v>190.85868709629986</c:v>
                </c:pt>
                <c:pt idx="9">
                  <c:v>118.92410594146322</c:v>
                </c:pt>
                <c:pt idx="10">
                  <c:v>65.553287665294363</c:v>
                </c:pt>
                <c:pt idx="11">
                  <c:v>28.309738389967773</c:v>
                </c:pt>
              </c:numCache>
            </c:numRef>
          </c:yVal>
          <c:smooth val="0"/>
        </c:ser>
        <c:ser>
          <c:idx val="7"/>
          <c:order val="4"/>
          <c:tx>
            <c:v>Nb-Ti (LHC) 1.9 K </c:v>
          </c:tx>
          <c:spPr>
            <a:ln>
              <a:solidFill>
                <a:srgbClr val="006600"/>
              </a:solidFill>
            </a:ln>
          </c:spPr>
          <c:marker>
            <c:symbol val="triangle"/>
            <c:size val="9"/>
            <c:spPr>
              <a:solidFill>
                <a:schemeClr val="accent3"/>
              </a:solidFill>
              <a:ln>
                <a:solidFill>
                  <a:srgbClr val="006600"/>
                </a:solidFill>
              </a:ln>
            </c:spPr>
          </c:marker>
          <c:xVal>
            <c:numRef>
              <c:f>'Nb-Ti'!$A$671:$A$675</c:f>
              <c:numCache>
                <c:formatCode>General</c:formatCode>
                <c:ptCount val="5"/>
                <c:pt idx="0">
                  <c:v>7</c:v>
                </c:pt>
                <c:pt idx="1">
                  <c:v>8</c:v>
                </c:pt>
                <c:pt idx="2">
                  <c:v>9</c:v>
                </c:pt>
                <c:pt idx="3">
                  <c:v>10</c:v>
                </c:pt>
                <c:pt idx="4">
                  <c:v>11</c:v>
                </c:pt>
              </c:numCache>
            </c:numRef>
          </c:xVal>
          <c:yVal>
            <c:numRef>
              <c:f>'Nb-Ti'!$C$671:$C$675</c:f>
              <c:numCache>
                <c:formatCode>General</c:formatCode>
                <c:ptCount val="5"/>
                <c:pt idx="0">
                  <c:v>1430</c:v>
                </c:pt>
                <c:pt idx="1">
                  <c:v>1195.7692307692307</c:v>
                </c:pt>
                <c:pt idx="2">
                  <c:v>950.76923076923072</c:v>
                </c:pt>
                <c:pt idx="3">
                  <c:v>703.46153846153788</c:v>
                </c:pt>
                <c:pt idx="4">
                  <c:v>475.76923076923066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9430960"/>
        <c:axId val="319431352"/>
      </c:scatterChart>
      <c:valAx>
        <c:axId val="319430960"/>
        <c:scaling>
          <c:orientation val="minMax"/>
          <c:max val="45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Applied Field (T)</a:t>
                </a:r>
              </a:p>
            </c:rich>
          </c:tx>
          <c:layout>
            <c:manualLayout>
              <c:xMode val="edge"/>
              <c:yMode val="edge"/>
              <c:x val="0.40441290728949697"/>
              <c:y val="0.91091852430256359"/>
            </c:manualLayout>
          </c:layout>
          <c:overlay val="0"/>
        </c:title>
        <c:numFmt formatCode="General" sourceLinked="0"/>
        <c:majorTickMark val="out"/>
        <c:minorTickMark val="in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319431352"/>
        <c:crosses val="autoZero"/>
        <c:crossBetween val="midCat"/>
        <c:majorUnit val="5"/>
        <c:minorUnit val="1"/>
      </c:valAx>
      <c:valAx>
        <c:axId val="319431352"/>
        <c:scaling>
          <c:logBase val="10"/>
          <c:orientation val="minMax"/>
          <c:min val="10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J</a:t>
                </a:r>
                <a:r>
                  <a:rPr lang="en-US" baseline="-25000"/>
                  <a:t>E</a:t>
                </a:r>
                <a:r>
                  <a:rPr lang="en-US"/>
                  <a:t> (A/mm²) </a:t>
                </a:r>
              </a:p>
            </c:rich>
          </c:tx>
          <c:layout>
            <c:manualLayout>
              <c:xMode val="edge"/>
              <c:yMode val="edge"/>
              <c:x val="1.1620848882723425E-2"/>
              <c:y val="0.33524051120404336"/>
            </c:manualLayout>
          </c:layout>
          <c:overlay val="0"/>
        </c:title>
        <c:numFmt formatCode="#,##0;[Red]#,##0" sourceLinked="0"/>
        <c:majorTickMark val="out"/>
        <c:minorTickMark val="in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319430960"/>
        <c:crosses val="autoZero"/>
        <c:crossBetween val="midCat"/>
      </c:valAx>
    </c:plotArea>
    <c:legend>
      <c:legendPos val="r"/>
      <c:legendEntry>
        <c:idx val="0"/>
        <c:txPr>
          <a:bodyPr/>
          <a:lstStyle/>
          <a:p>
            <a:pPr>
              <a:defRPr sz="1200" baseline="0"/>
            </a:pPr>
            <a:endParaRPr lang="en-US"/>
          </a:p>
        </c:txPr>
      </c:legendEntry>
      <c:layout>
        <c:manualLayout>
          <c:xMode val="edge"/>
          <c:yMode val="edge"/>
          <c:x val="0.72256201845737023"/>
          <c:y val="5.0314465408805117E-2"/>
          <c:w val="0.27031724012165981"/>
          <c:h val="0.34143332228609274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2">
    <c:autoUpdate val="0"/>
  </c:externalData>
  <c:userShapes r:id="rId3"/>
</c:chartSpace>
</file>

<file path=ppt/drawing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image" Target="../media/image120.png"/><Relationship Id="rId4" Type="http://schemas.openxmlformats.org/officeDocument/2006/relationships/image" Target="../media/image123.jpeg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image" Target="../media/image51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0.53071</cdr:x>
      <cdr:y>0.05727</cdr:y>
    </cdr:from>
    <cdr:to>
      <cdr:x>0.67444</cdr:x>
      <cdr:y>0.1543</cdr:y>
    </cdr:to>
    <cdr:sp macro="" textlink="">
      <cdr:nvSpPr>
        <cdr:cNvPr id="1024001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940149" y="222993"/>
          <a:ext cx="795421" cy="37246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0.51309</cdr:x>
      <cdr:y>0.07957</cdr:y>
    </cdr:from>
    <cdr:to>
      <cdr:x>0.68861</cdr:x>
      <cdr:y>0.10317</cdr:y>
    </cdr:to>
    <cdr:sp macro="" textlink="">
      <cdr:nvSpPr>
        <cdr:cNvPr id="1024002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939086" y="475211"/>
          <a:ext cx="1347485" cy="140916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none" lIns="0" tIns="0" rIns="0" bIns="0" anchor="t" upright="1">
          <a:sp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50" b="1" i="0" strike="noStrike" dirty="0">
              <a:solidFill>
                <a:schemeClr val="accent6"/>
              </a:solidFill>
              <a:latin typeface="Arial"/>
              <a:cs typeface="Arial"/>
            </a:rPr>
            <a:t>YBCO B|| </a:t>
          </a:r>
          <a:r>
            <a:rPr lang="en-US" sz="1050" b="1" i="0" strike="noStrike" dirty="0">
              <a:solidFill>
                <a:schemeClr val="accent6"/>
              </a:solidFill>
              <a:latin typeface="Arial"/>
              <a:ea typeface="+mn-ea"/>
              <a:cs typeface="Arial"/>
            </a:rPr>
            <a:t>Tape</a:t>
          </a:r>
          <a:r>
            <a:rPr lang="en-US" sz="1050" b="1" i="0" strike="noStrike" dirty="0">
              <a:solidFill>
                <a:schemeClr val="accent6"/>
              </a:solidFill>
              <a:latin typeface="Arial"/>
              <a:cs typeface="Arial"/>
            </a:rPr>
            <a:t> Plane</a:t>
          </a:r>
        </a:p>
      </cdr:txBody>
    </cdr:sp>
  </cdr:relSizeAnchor>
  <cdr:relSizeAnchor xmlns:cdr="http://schemas.openxmlformats.org/drawingml/2006/chartDrawing">
    <cdr:from>
      <cdr:x>0.29144</cdr:x>
      <cdr:y>0.1954</cdr:y>
    </cdr:from>
    <cdr:to>
      <cdr:x>0.4718</cdr:x>
      <cdr:y>0.219</cdr:y>
    </cdr:to>
    <cdr:sp macro="" textlink="">
      <cdr:nvSpPr>
        <cdr:cNvPr id="1024003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237429" y="1282356"/>
          <a:ext cx="1384674" cy="154851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none" lIns="0" tIns="0" rIns="0" bIns="0" anchor="t" upright="1">
          <a:sp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50" b="1" i="0" strike="noStrike" dirty="0">
              <a:solidFill>
                <a:schemeClr val="accent6"/>
              </a:solidFill>
              <a:latin typeface="Arial"/>
              <a:ea typeface="+mn-ea"/>
              <a:cs typeface="Arial"/>
            </a:rPr>
            <a:t>YBCO</a:t>
          </a:r>
          <a:r>
            <a:rPr lang="en-US" sz="1050" b="1" i="0" strike="noStrike" dirty="0">
              <a:solidFill>
                <a:schemeClr val="accent6"/>
              </a:solidFill>
              <a:latin typeface="Arial"/>
              <a:cs typeface="Arial"/>
            </a:rPr>
            <a:t> B|_ Tape Plane</a:t>
          </a:r>
        </a:p>
      </cdr:txBody>
    </cdr:sp>
  </cdr:relSizeAnchor>
  <cdr:relSizeAnchor xmlns:cdr="http://schemas.openxmlformats.org/drawingml/2006/chartDrawing">
    <cdr:from>
      <cdr:x>0.18996</cdr:x>
      <cdr:y>0.20893</cdr:y>
    </cdr:from>
    <cdr:to>
      <cdr:x>0.28784</cdr:x>
      <cdr:y>0.25928</cdr:y>
    </cdr:to>
    <cdr:sp macro="" textlink="">
      <cdr:nvSpPr>
        <cdr:cNvPr id="1024004" name="Line 4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H="1">
          <a:off x="1458333" y="1247776"/>
          <a:ext cx="751466" cy="300686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>
          <a:solidFill>
            <a:schemeClr val="accent6"/>
          </a:solidFill>
          <a:round/>
          <a:headEnd/>
          <a:tailEnd type="triangle" w="med" len="med"/>
        </a:ln>
        <a:effectLst xmlns:a="http://schemas.openxmlformats.org/drawingml/2006/main">
          <a:outerShdw blurRad="50800" dist="38100" dir="5400000" algn="t" rotWithShape="0">
            <a:prstClr val="black">
              <a:alpha val="40000"/>
            </a:prstClr>
          </a:outerShdw>
        </a:effectLst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marL="0" indent="0"/>
          <a:endParaRPr lang="en-US" sz="1100">
            <a:latin typeface="+mn-lt"/>
            <a:ea typeface="+mn-ea"/>
            <a:cs typeface="+mn-cs"/>
          </a:endParaRPr>
        </a:p>
      </cdr:txBody>
    </cdr:sp>
  </cdr:relSizeAnchor>
  <cdr:relSizeAnchor xmlns:cdr="http://schemas.openxmlformats.org/drawingml/2006/chartDrawing">
    <cdr:from>
      <cdr:x>0.83152</cdr:x>
      <cdr:y>0.53464</cdr:y>
    </cdr:from>
    <cdr:to>
      <cdr:x>0.87054</cdr:x>
      <cdr:y>0.55823</cdr:y>
    </cdr:to>
    <cdr:sp macro="" textlink="">
      <cdr:nvSpPr>
        <cdr:cNvPr id="1024005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383675" y="3192934"/>
          <a:ext cx="299569" cy="140917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none" lIns="0" tIns="0" rIns="0" bIns="0" anchor="t" upright="1">
          <a:sp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50" b="1" i="0" strike="noStrike">
              <a:solidFill>
                <a:schemeClr val="accent5"/>
              </a:solidFill>
              <a:latin typeface="Arial"/>
              <a:cs typeface="Arial"/>
            </a:rPr>
            <a:t>2212</a:t>
          </a:r>
        </a:p>
      </cdr:txBody>
    </cdr:sp>
  </cdr:relSizeAnchor>
  <cdr:relSizeAnchor xmlns:cdr="http://schemas.openxmlformats.org/drawingml/2006/chartDrawing">
    <cdr:from>
      <cdr:x>0.6097</cdr:x>
      <cdr:y>0.53739</cdr:y>
    </cdr:from>
    <cdr:to>
      <cdr:x>0.70409</cdr:x>
      <cdr:y>0.56886</cdr:y>
    </cdr:to>
    <cdr:sp macro="" textlink="">
      <cdr:nvSpPr>
        <cdr:cNvPr id="1024006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342801" y="3153082"/>
          <a:ext cx="827150" cy="184666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none" lIns="0" tIns="0" rIns="0" bIns="0" anchor="t" upright="1">
          <a:sp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200" b="1" i="0" strike="noStrike" dirty="0">
              <a:solidFill>
                <a:srgbClr val="FF0000"/>
              </a:solidFill>
              <a:latin typeface="Arial"/>
              <a:cs typeface="Arial"/>
            </a:rPr>
            <a:t>RRP Nb</a:t>
          </a:r>
          <a:r>
            <a:rPr lang="en-US" sz="1200" b="1" i="0" strike="noStrike" baseline="-25000" dirty="0">
              <a:solidFill>
                <a:srgbClr val="FF0000"/>
              </a:solidFill>
              <a:latin typeface="Arial"/>
              <a:cs typeface="Arial"/>
            </a:rPr>
            <a:t>3</a:t>
          </a:r>
          <a:r>
            <a:rPr lang="en-US" sz="1200" b="1" i="0" strike="noStrike" dirty="0">
              <a:solidFill>
                <a:srgbClr val="FF0000"/>
              </a:solidFill>
              <a:latin typeface="Arial"/>
              <a:cs typeface="Arial"/>
            </a:rPr>
            <a:t>Sn</a:t>
          </a:r>
        </a:p>
      </cdr:txBody>
    </cdr:sp>
  </cdr:relSizeAnchor>
  <cdr:relSizeAnchor xmlns:cdr="http://schemas.openxmlformats.org/drawingml/2006/chartDrawing">
    <cdr:from>
      <cdr:x>0.31129</cdr:x>
      <cdr:y>0.53261</cdr:y>
    </cdr:from>
    <cdr:to>
      <cdr:x>0.40806</cdr:x>
      <cdr:y>0.56408</cdr:y>
    </cdr:to>
    <cdr:sp macro="" textlink="">
      <cdr:nvSpPr>
        <cdr:cNvPr id="1024009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727838" y="3125036"/>
          <a:ext cx="847988" cy="184666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none" lIns="0" tIns="0" rIns="0" bIns="0" anchor="t" upright="1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200" b="1" i="0" strike="noStrike" dirty="0" err="1">
              <a:solidFill>
                <a:schemeClr val="accent3">
                  <a:lumMod val="75000"/>
                </a:schemeClr>
              </a:solidFill>
              <a:latin typeface="Arial"/>
              <a:cs typeface="Arial"/>
            </a:rPr>
            <a:t>Nb-Ti</a:t>
          </a:r>
          <a:r>
            <a:rPr lang="en-US" sz="1200" b="1" i="0" strike="noStrike" dirty="0">
              <a:solidFill>
                <a:schemeClr val="accent3">
                  <a:lumMod val="75000"/>
                </a:schemeClr>
              </a:solidFill>
              <a:latin typeface="Arial"/>
              <a:cs typeface="Arial"/>
            </a:rPr>
            <a:t>, 1.9 </a:t>
          </a:r>
          <a:r>
            <a:rPr lang="en-US" sz="1200" b="1" i="0" strike="noStrike" baseline="0" dirty="0">
              <a:solidFill>
                <a:schemeClr val="accent3">
                  <a:lumMod val="75000"/>
                </a:schemeClr>
              </a:solidFill>
              <a:latin typeface="Arial"/>
              <a:cs typeface="Arial"/>
            </a:rPr>
            <a:t>K</a:t>
          </a:r>
          <a:endParaRPr lang="en-US" sz="1200" b="1" i="0" strike="noStrike" dirty="0">
            <a:solidFill>
              <a:schemeClr val="accent3">
                <a:lumMod val="75000"/>
              </a:schemeClr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0.50847</cdr:x>
      <cdr:y>0.11142</cdr:y>
    </cdr:from>
    <cdr:to>
      <cdr:x>0.54089</cdr:x>
      <cdr:y>0.16916</cdr:y>
    </cdr:to>
    <cdr:sp macro="" textlink="">
      <cdr:nvSpPr>
        <cdr:cNvPr id="11" name="Line 4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H="1">
          <a:off x="3903618" y="665425"/>
          <a:ext cx="248893" cy="344833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>
          <a:solidFill>
            <a:schemeClr val="accent6"/>
          </a:solidFill>
          <a:round/>
          <a:headEnd/>
          <a:tailEnd type="triangle" w="med" len="med"/>
        </a:ln>
        <a:effectLst xmlns:a="http://schemas.openxmlformats.org/drawingml/2006/main">
          <a:outerShdw blurRad="50800" dist="38100" dir="5400000" algn="t" rotWithShape="0">
            <a:prstClr val="black">
              <a:alpha val="40000"/>
            </a:prstClr>
          </a:outerShdw>
        </a:effectLst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0.32754</cdr:x>
      <cdr:y>0.56388</cdr:y>
    </cdr:from>
    <cdr:to>
      <cdr:x>0.38028</cdr:x>
      <cdr:y>0.6358</cdr:y>
    </cdr:to>
    <cdr:pic>
      <cdr:nvPicPr>
        <cdr:cNvPr id="15" name="Picture 14" descr="160w-x90-bse11-10ovwstrand2-hr01487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/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2514574" y="3367591"/>
          <a:ext cx="404893" cy="429519"/>
        </a:xfrm>
        <a:prstGeom xmlns:a="http://schemas.openxmlformats.org/drawingml/2006/main" prst="rect">
          <a:avLst/>
        </a:prstGeom>
        <a:noFill xmlns:a="http://schemas.openxmlformats.org/drawingml/2006/main"/>
        <a:effectLst xmlns:a="http://schemas.openxmlformats.org/drawingml/2006/main">
          <a:outerShdw blurRad="50800" dist="38100" dir="2700000" algn="tl" rotWithShape="0">
            <a:prstClr val="black">
              <a:alpha val="40000"/>
            </a:prstClr>
          </a:outerShdw>
        </a:effectLst>
      </cdr:spPr>
    </cdr:pic>
  </cdr:relSizeAnchor>
  <cdr:relSizeAnchor xmlns:cdr="http://schemas.openxmlformats.org/drawingml/2006/chartDrawing">
    <cdr:from>
      <cdr:x>0.21995</cdr:x>
      <cdr:y>0.65086</cdr:y>
    </cdr:from>
    <cdr:to>
      <cdr:x>0.50844</cdr:x>
      <cdr:y>0.7754</cdr:y>
    </cdr:to>
    <cdr:sp macro="" textlink="">
      <cdr:nvSpPr>
        <cdr:cNvPr id="16" name="Rectangle 15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927413" y="3818840"/>
          <a:ext cx="2528046" cy="73072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95000"/>
            <a:alpha val="50195"/>
          </a:schemeClr>
        </a:solidFill>
        <a:ln xmlns:a="http://schemas.openxmlformats.org/drawingml/2006/main" w="9525" algn="ctr">
          <a:noFill/>
          <a:miter lim="800000"/>
          <a:headEnd/>
          <a:tailEnd/>
        </a:ln>
      </cdr:spPr>
      <cdr:txBody>
        <a:bodyPr xmlns:a="http://schemas.openxmlformats.org/drawingml/2006/main" wrap="square" lIns="0" tIns="0" rIns="0" bIns="0">
          <a:noAutofit/>
        </a:bodyPr>
        <a:lstStyle xmlns:a="http://schemas.openxmlformats.org/drawingml/2006/main">
          <a:defPPr>
            <a:defRPr lang="en-US"/>
          </a:defPPr>
          <a:lvl1pPr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pPr algn="ctr">
            <a:spcBef>
              <a:spcPct val="50000"/>
            </a:spcBef>
          </a:pPr>
          <a:r>
            <a:rPr lang="en-US" sz="1200" i="0" dirty="0">
              <a:solidFill>
                <a:srgbClr val="002060"/>
              </a:solidFill>
            </a:rPr>
            <a:t>Maximal J</a:t>
          </a:r>
          <a:r>
            <a:rPr lang="en-US" sz="1200" i="0" baseline="-25000" dirty="0">
              <a:solidFill>
                <a:srgbClr val="002060"/>
              </a:solidFill>
            </a:rPr>
            <a:t>E</a:t>
          </a:r>
          <a:r>
            <a:rPr lang="en-US" sz="1200" i="0" dirty="0">
              <a:solidFill>
                <a:srgbClr val="002060"/>
              </a:solidFill>
            </a:rPr>
            <a:t> for entire LHC Nb­Ti strand production (</a:t>
          </a:r>
          <a:r>
            <a:rPr lang="en-US" sz="1200" b="1" i="0" dirty="0">
              <a:solidFill>
                <a:srgbClr val="002060"/>
              </a:solidFill>
            </a:rPr>
            <a:t>–) </a:t>
          </a:r>
          <a:r>
            <a:rPr lang="en-US" sz="1200" i="0" dirty="0">
              <a:solidFill>
                <a:srgbClr val="002060"/>
              </a:solidFill>
            </a:rPr>
            <a:t>CERN-T. </a:t>
          </a:r>
          <a:r>
            <a:rPr lang="en-US" sz="1200" i="0" dirty="0" err="1">
              <a:solidFill>
                <a:srgbClr val="002060"/>
              </a:solidFill>
            </a:rPr>
            <a:t>Boutboul</a:t>
          </a:r>
          <a:r>
            <a:rPr lang="en-US" sz="1200" i="0" dirty="0">
              <a:solidFill>
                <a:srgbClr val="002060"/>
              </a:solidFill>
            </a:rPr>
            <a:t> '07,  and (- -) &lt;5 T data from </a:t>
          </a:r>
          <a:r>
            <a:rPr lang="en-US" sz="1200" i="0" dirty="0" err="1">
              <a:solidFill>
                <a:srgbClr val="002060"/>
              </a:solidFill>
            </a:rPr>
            <a:t>Boutboul</a:t>
          </a:r>
          <a:r>
            <a:rPr lang="en-US" sz="1200" i="0" dirty="0">
              <a:solidFill>
                <a:srgbClr val="002060"/>
              </a:solidFill>
            </a:rPr>
            <a:t> et al. MT-19, IEEE-TASC’06)</a:t>
          </a:r>
        </a:p>
      </cdr:txBody>
    </cdr:sp>
  </cdr:relSizeAnchor>
  <cdr:relSizeAnchor xmlns:cdr="http://schemas.openxmlformats.org/drawingml/2006/chartDrawing">
    <cdr:from>
      <cdr:x>0.62306</cdr:x>
      <cdr:y>0.56853</cdr:y>
    </cdr:from>
    <cdr:to>
      <cdr:x>0.6758</cdr:x>
      <cdr:y>0.64071</cdr:y>
    </cdr:to>
    <cdr:pic>
      <cdr:nvPicPr>
        <cdr:cNvPr id="19" name="Picture 18" descr="160w-x90-rb12-8kV-strandovw-hr05279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2"/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4783288" y="3395389"/>
          <a:ext cx="404893" cy="431072"/>
        </a:xfrm>
        <a:prstGeom xmlns:a="http://schemas.openxmlformats.org/drawingml/2006/main" prst="rect">
          <a:avLst/>
        </a:prstGeom>
        <a:noFill xmlns:a="http://schemas.openxmlformats.org/drawingml/2006/main"/>
        <a:effectLst xmlns:a="http://schemas.openxmlformats.org/drawingml/2006/main">
          <a:outerShdw blurRad="50800" dist="38100" dir="2700000" algn="tl" rotWithShape="0">
            <a:prstClr val="black">
              <a:alpha val="40000"/>
            </a:prstClr>
          </a:outerShdw>
        </a:effectLst>
      </cdr:spPr>
    </cdr:pic>
  </cdr:relSizeAnchor>
  <cdr:relSizeAnchor xmlns:cdr="http://schemas.openxmlformats.org/drawingml/2006/chartDrawing">
    <cdr:from>
      <cdr:x>0.59437</cdr:x>
      <cdr:y>0.64647</cdr:y>
    </cdr:from>
    <cdr:to>
      <cdr:x>0.7202</cdr:x>
      <cdr:y>0.77236</cdr:y>
    </cdr:to>
    <cdr:sp macro="" textlink="">
      <cdr:nvSpPr>
        <cdr:cNvPr id="20" name="Rectangle 19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208494" y="3793098"/>
          <a:ext cx="1102659" cy="73866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95000"/>
            <a:alpha val="50000"/>
          </a:schemeClr>
        </a:solidFill>
        <a:ln xmlns:a="http://schemas.openxmlformats.org/drawingml/2006/main" w="9525" algn="ctr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square" lIns="0" tIns="0" rIns="0" bIns="0">
          <a:spAutoFit/>
        </a:bodyPr>
        <a:lstStyle xmlns:a="http://schemas.openxmlformats.org/drawingml/2006/main">
          <a:defPPr>
            <a:defRPr lang="en-US"/>
          </a:defPPr>
          <a:lvl1pPr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pPr algn="ctr">
            <a:spcBef>
              <a:spcPct val="50000"/>
            </a:spcBef>
            <a:defRPr/>
          </a:pPr>
          <a:r>
            <a:rPr lang="en-US" sz="1200" i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Compiled </a:t>
          </a:r>
          <a:r>
            <a:rPr lang="en-US" sz="1200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from ASC'02 and ICMC'03 papers (J. Parrell OI-ST</a:t>
          </a:r>
          <a:r>
            <a:rPr lang="en-US" sz="900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)</a:t>
          </a:r>
        </a:p>
      </cdr:txBody>
    </cdr:sp>
  </cdr:relSizeAnchor>
  <cdr:relSizeAnchor xmlns:cdr="http://schemas.openxmlformats.org/drawingml/2006/chartDrawing">
    <cdr:from>
      <cdr:x>0.8216</cdr:x>
      <cdr:y>0.56553</cdr:y>
    </cdr:from>
    <cdr:to>
      <cdr:x>0.87434</cdr:x>
      <cdr:y>0.63821</cdr:y>
    </cdr:to>
    <cdr:pic>
      <cdr:nvPicPr>
        <cdr:cNvPr id="21" name="Picture 20" descr="2212cs-160w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3"/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6307518" y="3377418"/>
          <a:ext cx="404893" cy="434057"/>
        </a:xfrm>
        <a:prstGeom xmlns:a="http://schemas.openxmlformats.org/drawingml/2006/main" prst="rect">
          <a:avLst/>
        </a:prstGeom>
        <a:noFill xmlns:a="http://schemas.openxmlformats.org/drawingml/2006/main"/>
        <a:effectLst xmlns:a="http://schemas.openxmlformats.org/drawingml/2006/main">
          <a:outerShdw blurRad="50800" dist="38100" dir="2700000" algn="tl" rotWithShape="0">
            <a:prstClr val="black">
              <a:alpha val="40000"/>
            </a:prstClr>
          </a:outerShdw>
        </a:effectLst>
      </cdr:spPr>
    </cdr:pic>
  </cdr:relSizeAnchor>
  <cdr:relSizeAnchor xmlns:cdr="http://schemas.openxmlformats.org/drawingml/2006/chartDrawing">
    <cdr:from>
      <cdr:x>0.76419</cdr:x>
      <cdr:y>0.64372</cdr:y>
    </cdr:from>
    <cdr:to>
      <cdr:x>0.92276</cdr:x>
      <cdr:y>0.76961</cdr:y>
    </cdr:to>
    <cdr:sp macro="" textlink="">
      <cdr:nvSpPr>
        <cdr:cNvPr id="22" name="Text Box 56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696635" y="3776963"/>
          <a:ext cx="1389530" cy="73866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95000"/>
            <a:alpha val="50195"/>
          </a:schemeClr>
        </a:solidFill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0" tIns="0" rIns="0" bIns="0">
          <a:spAutoFit/>
        </a:bodyPr>
        <a:lstStyle xmlns:a="http://schemas.openxmlformats.org/drawingml/2006/main">
          <a:defPPr>
            <a:defRPr lang="en-US"/>
          </a:defPPr>
          <a:lvl1pPr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pPr algn="ctr">
            <a:spcBef>
              <a:spcPct val="50000"/>
            </a:spcBef>
          </a:pPr>
          <a:r>
            <a:rPr lang="en-US" sz="1200" b="1" i="1" dirty="0">
              <a:solidFill>
                <a:schemeClr val="accent5">
                  <a:lumMod val="75000"/>
                </a:schemeClr>
              </a:solidFill>
            </a:rPr>
            <a:t>427 filament OI-ST strand with Ag alloy outer sheath tested at NHMFL</a:t>
          </a:r>
        </a:p>
      </cdr:txBody>
    </cdr:sp>
  </cdr:relSizeAnchor>
  <cdr:relSizeAnchor xmlns:cdr="http://schemas.openxmlformats.org/drawingml/2006/chartDrawing">
    <cdr:from>
      <cdr:x>0.5569</cdr:x>
      <cdr:y>0.10489</cdr:y>
    </cdr:from>
    <cdr:to>
      <cdr:x>0.67212</cdr:x>
      <cdr:y>0.19931</cdr:y>
    </cdr:to>
    <cdr:sp macro="" textlink="">
      <cdr:nvSpPr>
        <cdr:cNvPr id="24" name="Text Box 56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880115" y="615432"/>
          <a:ext cx="1009697" cy="55399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50000"/>
          </a:schemeClr>
        </a:solidFill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square" lIns="0" tIns="0" rIns="0" bIns="0">
          <a:spAutoFit/>
        </a:bodyPr>
        <a:lstStyle xmlns:a="http://schemas.openxmlformats.org/drawingml/2006/main">
          <a:defPPr>
            <a:defRPr lang="en-US"/>
          </a:defPPr>
          <a:lvl1pPr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pPr algn="ctr">
            <a:spcBef>
              <a:spcPct val="50000"/>
            </a:spcBef>
            <a:defRPr/>
          </a:pPr>
          <a:r>
            <a:rPr lang="en-US" sz="1200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SuperPower "Turbo" Double Layer Tape</a:t>
          </a:r>
        </a:p>
      </cdr:txBody>
    </cdr:sp>
  </cdr:relSizeAnchor>
  <cdr:relSizeAnchor xmlns:cdr="http://schemas.openxmlformats.org/drawingml/2006/chartDrawing">
    <cdr:from>
      <cdr:x>0.81739</cdr:x>
      <cdr:y>0.89665</cdr:y>
    </cdr:from>
    <cdr:to>
      <cdr:x>0.98473</cdr:x>
      <cdr:y>0.99033</cdr:y>
    </cdr:to>
    <cdr:pic>
      <cdr:nvPicPr>
        <cdr:cNvPr id="25" name="Picture 24" descr="ASC@NHMFL@FSU-Horizontal-perspembb-fog-512w.jpg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4"/>
        <a:stretch xmlns:a="http://schemas.openxmlformats.org/drawingml/2006/main">
          <a:fillRect/>
        </a:stretch>
      </cdr:blipFill>
      <cdr:spPr>
        <a:xfrm xmlns:a="http://schemas.openxmlformats.org/drawingml/2006/main">
          <a:off x="5944721" y="4798411"/>
          <a:ext cx="1217031" cy="501327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0.33177</cdr:x>
      <cdr:y>0.40367</cdr:y>
    </cdr:from>
    <cdr:to>
      <cdr:x>0.3398</cdr:x>
      <cdr:y>0.51249</cdr:y>
    </cdr:to>
    <cdr:sp macro="" textlink="">
      <cdr:nvSpPr>
        <cdr:cNvPr id="30" name="Line 4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2907322" y="2368499"/>
          <a:ext cx="70339" cy="63847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>
          <a:solidFill>
            <a:srgbClr val="006600"/>
          </a:solidFill>
          <a:round/>
          <a:headEnd/>
          <a:tailEnd type="triangle" w="med" len="med"/>
        </a:ln>
        <a:effectLst xmlns:a="http://schemas.openxmlformats.org/drawingml/2006/main">
          <a:outerShdw blurRad="50800" dist="38100" dir="5400000" algn="t" rotWithShape="0">
            <a:prstClr val="black">
              <a:alpha val="40000"/>
            </a:prstClr>
          </a:outerShdw>
        </a:effectLst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marL="0" indent="0"/>
          <a:endParaRPr lang="en-US" sz="1100">
            <a:latin typeface="+mn-lt"/>
            <a:ea typeface="+mn-ea"/>
            <a:cs typeface="+mn-cs"/>
          </a:endParaRPr>
        </a:p>
      </cdr:txBody>
    </cdr:sp>
  </cdr:relSizeAnchor>
  <cdr:relSizeAnchor xmlns:cdr="http://schemas.openxmlformats.org/drawingml/2006/chartDrawing">
    <cdr:from>
      <cdr:x>0.84598</cdr:x>
      <cdr:y>0.45312</cdr:y>
    </cdr:from>
    <cdr:to>
      <cdr:x>0.84798</cdr:x>
      <cdr:y>0.52423</cdr:y>
    </cdr:to>
    <cdr:sp macro="" textlink="">
      <cdr:nvSpPr>
        <cdr:cNvPr id="31" name="Line 4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H="1" flipV="1">
          <a:off x="6494696" y="2706093"/>
          <a:ext cx="15344" cy="424728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>
          <a:solidFill>
            <a:schemeClr val="accent5">
              <a:lumMod val="75000"/>
            </a:schemeClr>
          </a:solidFill>
          <a:round/>
          <a:headEnd/>
          <a:tailEnd type="triangle" w="med" len="med"/>
        </a:ln>
        <a:effectLst xmlns:a="http://schemas.openxmlformats.org/drawingml/2006/main">
          <a:outerShdw blurRad="50800" dist="38100" dir="5400000" algn="t" rotWithShape="0">
            <a:prstClr val="black">
              <a:alpha val="40000"/>
            </a:prstClr>
          </a:outerShdw>
        </a:effectLst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marL="0" indent="0"/>
          <a:endParaRPr lang="en-US" sz="1100">
            <a:latin typeface="+mn-lt"/>
            <a:ea typeface="+mn-ea"/>
            <a:cs typeface="+mn-cs"/>
          </a:endParaRPr>
        </a:p>
      </cdr:txBody>
    </cdr:sp>
  </cdr:relSizeAnchor>
  <cdr:relSizeAnchor xmlns:cdr="http://schemas.openxmlformats.org/drawingml/2006/chartDrawing">
    <cdr:from>
      <cdr:x>0.54834</cdr:x>
      <cdr:y>0.48723</cdr:y>
    </cdr:from>
    <cdr:to>
      <cdr:x>0.61727</cdr:x>
      <cdr:y>0.52787</cdr:y>
    </cdr:to>
    <cdr:sp macro="" textlink="">
      <cdr:nvSpPr>
        <cdr:cNvPr id="32" name="Line 4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H="1" flipV="1">
          <a:off x="4209718" y="2909838"/>
          <a:ext cx="529177" cy="24270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>
          <a:solidFill>
            <a:srgbClr val="FF0000"/>
          </a:solidFill>
          <a:round/>
          <a:headEnd/>
          <a:tailEnd type="triangle" w="med" len="med"/>
        </a:ln>
        <a:effectLst xmlns:a="http://schemas.openxmlformats.org/drawingml/2006/main">
          <a:outerShdw blurRad="50800" dist="38100" dir="5400000" algn="t" rotWithShape="0">
            <a:prstClr val="black">
              <a:alpha val="40000"/>
            </a:prstClr>
          </a:outerShdw>
        </a:effectLst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marL="0" indent="0"/>
          <a:endParaRPr lang="en-US" sz="1200">
            <a:solidFill>
              <a:srgbClr val="FF0000"/>
            </a:solidFill>
            <a:latin typeface="+mn-lt"/>
            <a:ea typeface="+mn-ea"/>
            <a:cs typeface="+mn-cs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pPr>
              <a:defRPr/>
            </a:pPr>
            <a:fld id="{ABECBBEE-CC39-4EB5-A334-46298068CD79}" type="datetimeFigureOut">
              <a:rPr lang="en-US"/>
              <a:pPr>
                <a:defRPr/>
              </a:pPr>
              <a:t>8/18/2016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pPr>
              <a:defRPr/>
            </a:pPr>
            <a:fld id="{F3C50950-8DCE-4BA3-8E21-65C741D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2950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4494633-67A9-4E43-ACD1-7A0FAA47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01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fld id="{E22DC6E2-4B00-4EAB-8194-22D6CE0C5CB5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00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7730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fld id="{E22DC6E2-4B00-4EAB-8194-22D6CE0C5CB5}" type="slidenum">
              <a:rPr lang="en-US" smtClean="0">
                <a:latin typeface="Arial" pitchFamily="34" charset="0"/>
              </a:rPr>
              <a:pPr/>
              <a:t>31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7357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6527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fld id="{E22DC6E2-4B00-4EAB-8194-22D6CE0C5CB5}" type="slidenum">
              <a:rPr lang="en-US" smtClean="0">
                <a:latin typeface="Arial" pitchFamily="34" charset="0"/>
              </a:rPr>
              <a:pPr/>
              <a:t>38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6095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fld id="{85384DA9-F5F1-4233-9355-5A013D7AB00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45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3065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9244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fld id="{E22DC6E2-4B00-4EAB-8194-22D6CE0C5CB5}" type="slidenum">
              <a:rPr lang="en-US" smtClean="0">
                <a:latin typeface="Arial" pitchFamily="34" charset="0"/>
              </a:rPr>
              <a:pPr/>
              <a:t>50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8233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004E6-1FA5-4439-8D71-B258EFF5A8E6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80987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004E6-1FA5-4439-8D71-B258EFF5A8E6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2719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F77F0E9-7C51-4B79-919F-AC5A83A2ADED}" type="slidenum">
              <a:rPr lang="en-US" altLang="en-US"/>
              <a:pPr eaLnBrk="1" hangingPunct="1"/>
              <a:t>56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9242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2748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8432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fld id="{C55C6AB0-26A6-4633-B4AF-B8CFCD419505}" type="slidenum">
              <a:rPr lang="en-US" smtClean="0">
                <a:latin typeface="Arial" pitchFamily="34" charset="0"/>
              </a:rPr>
              <a:pPr/>
              <a:t>63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38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3605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fld id="{1BBB1BD7-DA37-434C-9954-4596D3C1E78B}" type="slidenum">
              <a:rPr lang="en-US" smtClean="0">
                <a:latin typeface="Arial" pitchFamily="34" charset="0"/>
              </a:rPr>
              <a:pPr/>
              <a:t>7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2198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fld id="{E22DC6E2-4B00-4EAB-8194-22D6CE0C5CB5}" type="slidenum">
              <a:rPr lang="en-US" smtClean="0">
                <a:latin typeface="Arial" pitchFamily="34" charset="0"/>
              </a:rPr>
              <a:pPr/>
              <a:t>12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326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fld id="{1BBB1BD7-DA37-434C-9954-4596D3C1E78B}" type="slidenum">
              <a:rPr lang="en-US" smtClean="0">
                <a:latin typeface="Arial" pitchFamily="34" charset="0"/>
              </a:rPr>
              <a:pPr/>
              <a:t>13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835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96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4373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fld id="{E22DC6E2-4B00-4EAB-8194-22D6CE0C5CB5}" type="slidenum">
              <a:rPr lang="en-US" smtClean="0">
                <a:latin typeface="Arial" pitchFamily="34" charset="0"/>
              </a:rPr>
              <a:pPr/>
              <a:t>23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681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05586-E4B0-4B6F-B4B6-5D7B6C5E91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FAF25-BF74-4972-B942-BFED45AA9C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CDAFE-FB4B-4D61-9057-6D8FF3E9CC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37E95-4F2D-4A84-B9A4-10565D1B41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1534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AD134-3581-4776-8AD8-FDC3823BF4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pmlogo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1188" y="0"/>
            <a:ext cx="912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lhclogo.prev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6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086600" cy="715962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242F16B-63E4-4D15-90A6-73E0C1B4E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1524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032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650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9347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ctr"/>
          <a:lstStyle>
            <a:lvl1pPr>
              <a:defRPr sz="32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412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863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BCA23-32AC-4B7C-8AE3-3A46E140FA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ble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02427-AFE3-4BCF-9038-0FB899F3E4BB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396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0239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3931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84296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6569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6569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•"/>
              <a:defRPr sz="2400"/>
            </a:lvl1pPr>
            <a:lvl2pPr marL="914400" indent="-457200">
              <a:buFont typeface="Arial" pitchFamily="34" charset="0"/>
              <a:buChar char="•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7442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 sz="36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0840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8BA2BA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" name="Picture 8" descr="lhclogo.prev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0"/>
            <a:ext cx="83820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7429500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>
                <a:solidFill>
                  <a:srgbClr val="808080">
                    <a:lumMod val="75000"/>
                  </a:srgb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sz="1200" b="1">
                <a:solidFill>
                  <a:srgbClr val="808080">
                    <a:lumMod val="75000"/>
                  </a:srgb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1CD914B-DDCD-4597-A36F-041DA0FD0A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3074" name="Picture 2" descr="\\cern.ch\dfs\Users\j\jwenning\Documents\Talks\CAS-MP\CERN60y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110227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8417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8BA2BA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" name="Picture 8" descr="lhclogo.prev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0"/>
            <a:ext cx="83820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7429500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>
                <a:solidFill>
                  <a:srgbClr val="808080">
                    <a:lumMod val="75000"/>
                  </a:srgb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sz="1200" b="1">
                <a:solidFill>
                  <a:srgbClr val="808080">
                    <a:lumMod val="75000"/>
                  </a:srgb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1CD914B-DDCD-4597-A36F-041DA0FD0A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3074" name="Picture 2" descr="\\cern.ch\dfs\Users\j\jwenning\Documents\Talks\CAS-MP\CERN60y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110227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333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8BA2BA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" name="Picture 8" descr="lhclogo.prev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0"/>
            <a:ext cx="83820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7429500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>
                <a:solidFill>
                  <a:srgbClr val="808080">
                    <a:lumMod val="75000"/>
                  </a:srgb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sz="1200" b="1">
                <a:solidFill>
                  <a:srgbClr val="808080">
                    <a:lumMod val="75000"/>
                  </a:srgb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1CD914B-DDCD-4597-A36F-041DA0FD0A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3074" name="Picture 2" descr="\\cern.ch\dfs\Users\j\jwenning\Documents\Talks\CAS-MP\CERN60y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110227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0442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94539-D6C4-43A4-B860-F1DFC8E4DF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8BA2BA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" name="Picture 8" descr="lhclogo.prev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0"/>
            <a:ext cx="83820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7429500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>
                <a:solidFill>
                  <a:srgbClr val="808080">
                    <a:lumMod val="75000"/>
                  </a:srgb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sz="1200" b="1">
                <a:solidFill>
                  <a:srgbClr val="808080">
                    <a:lumMod val="75000"/>
                  </a:srgb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1CD914B-DDCD-4597-A36F-041DA0FD0A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3074" name="Picture 2" descr="\\cern.ch\dfs\Users\j\jwenning\Documents\Talks\CAS-MP\CERN60y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110227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36609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8BA2BA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" name="Picture 8" descr="lhclogo.prev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0"/>
            <a:ext cx="83820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7429500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>
                <a:solidFill>
                  <a:srgbClr val="808080">
                    <a:lumMod val="75000"/>
                  </a:srgb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sz="1200" b="1">
                <a:solidFill>
                  <a:srgbClr val="808080">
                    <a:lumMod val="75000"/>
                  </a:srgb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1CD914B-DDCD-4597-A36F-041DA0FD0A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3074" name="Picture 2" descr="\\cern.ch\dfs\Users\j\jwenning\Documents\Talks\CAS-MP\CERN60y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110227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167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4" name="Picture 8" descr="lhclogo.prev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800" y="0"/>
            <a:ext cx="838200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7429500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4E98C2-E612-405D-9D9D-D2D7EB854B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5420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469373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4" name="Picture 8" descr="lhclogo.prev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800" y="0"/>
            <a:ext cx="838200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7429500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4E98C2-E612-405D-9D9D-D2D7EB854B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7687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4" name="Picture 8" descr="lhclogo.prev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800" y="0"/>
            <a:ext cx="838200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7429500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4E98C2-E612-405D-9D9D-D2D7EB854B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5215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4" name="Picture 8" descr="lhclogo.prev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800" y="0"/>
            <a:ext cx="838200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7429500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4E98C2-E612-405D-9D9D-D2D7EB854B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5605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4" name="Picture 8" descr="lhclogo.prev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800" y="0"/>
            <a:ext cx="838200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7429500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4E98C2-E612-405D-9D9D-D2D7EB854B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2389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4" name="Picture 8" descr="lhclogo.prev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800" y="0"/>
            <a:ext cx="838200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7429500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4E98C2-E612-405D-9D9D-D2D7EB854B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2441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4" name="Picture 8" descr="lhclogo.prev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800" y="0"/>
            <a:ext cx="838200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7429500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4E98C2-E612-405D-9D9D-D2D7EB854B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526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0DC79-7F61-41FF-9316-39EF221566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4" name="Picture 8" descr="lhclogo.prev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800" y="0"/>
            <a:ext cx="838200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7429500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4E98C2-E612-405D-9D9D-D2D7EB854B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78718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4" name="Picture 8" descr="lhclogo.prev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800" y="0"/>
            <a:ext cx="838200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7429500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4E98C2-E612-405D-9D9D-D2D7EB854B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44333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8BA2BA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" name="Picture 8" descr="lhclogo.prev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0"/>
            <a:ext cx="83820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7429500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>
                <a:solidFill>
                  <a:srgbClr val="808080">
                    <a:lumMod val="75000"/>
                  </a:srgb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sz="1200" b="1">
                <a:solidFill>
                  <a:srgbClr val="808080">
                    <a:lumMod val="75000"/>
                  </a:srgb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A68F292-AC11-4197-AD8B-3E306AA2AE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021598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8BA2BA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" name="Picture 8" descr="lhclogo.prev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0"/>
            <a:ext cx="83820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7429500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>
                <a:solidFill>
                  <a:srgbClr val="808080">
                    <a:lumMod val="75000"/>
                  </a:srgb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sz="1200" b="1">
                <a:solidFill>
                  <a:srgbClr val="808080">
                    <a:lumMod val="75000"/>
                  </a:srgb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1CD914B-DDCD-4597-A36F-041DA0FD0A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3074" name="Picture 2" descr="\\cern.ch\dfs\Users\j\jwenning\Documents\Talks\CAS-MP\CERN60y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110227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3499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8BA2BA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" name="Picture 8" descr="lhclogo.prev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0"/>
            <a:ext cx="83820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7429500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>
                <a:solidFill>
                  <a:srgbClr val="808080">
                    <a:lumMod val="75000"/>
                  </a:srgb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sz="1200" b="1">
                <a:solidFill>
                  <a:srgbClr val="808080">
                    <a:lumMod val="75000"/>
                  </a:srgb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1CD914B-DDCD-4597-A36F-041DA0FD0A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3074" name="Picture 2" descr="\\cern.ch\dfs\Users\j\jwenning\Documents\Talks\CAS-MP\CERN60y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110227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051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8BA2BA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" name="Picture 8" descr="lhclogo.prev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0"/>
            <a:ext cx="83820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7429500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>
                <a:solidFill>
                  <a:srgbClr val="808080">
                    <a:lumMod val="75000"/>
                  </a:srgb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sz="1200" b="1">
                <a:solidFill>
                  <a:srgbClr val="808080">
                    <a:lumMod val="75000"/>
                  </a:srgb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1CD914B-DDCD-4597-A36F-041DA0FD0A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3074" name="Picture 2" descr="\\cern.ch\dfs\Users\j\jwenning\Documents\Talks\CAS-MP\CERN60y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110227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1522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2"/>
          <p:cNvSpPr txBox="1">
            <a:spLocks noChangeArrowheads="1"/>
          </p:cNvSpPr>
          <p:nvPr userDrawn="1"/>
        </p:nvSpPr>
        <p:spPr bwMode="auto">
          <a:xfrm>
            <a:off x="8039100" y="6507163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fld id="{97089497-6043-4A13-B4D8-5E09838C7E08}" type="slidenum">
              <a:rPr lang="en-US" sz="1600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468313" y="649922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52550" y="3505200"/>
            <a:ext cx="6400800" cy="2324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lvl="1">
              <a:defRPr/>
            </a:lvl2pPr>
            <a:lvl3pPr lvl="2">
              <a:defRPr/>
            </a:lvl3pPr>
            <a:lvl4pPr lvl="3">
              <a:defRPr/>
            </a:lvl4pPr>
            <a:lvl5pPr lvl="4">
              <a:defRPr/>
            </a:lvl5pPr>
          </a:lstStyle>
          <a:p>
            <a:r>
              <a:rPr lang="de-CH"/>
              <a:t>Text Level 1 20 Pt. </a:t>
            </a:r>
          </a:p>
          <a:p>
            <a:pPr lvl="1"/>
            <a:r>
              <a:rPr lang="de-CH"/>
              <a:t>Text Level 2 18 Pt.</a:t>
            </a:r>
          </a:p>
          <a:p>
            <a:pPr lvl="2"/>
            <a:r>
              <a:rPr lang="de-CH"/>
              <a:t>Text Level 3 16 Pt.</a:t>
            </a:r>
          </a:p>
          <a:p>
            <a:pPr lvl="3"/>
            <a:r>
              <a:rPr lang="de-CH"/>
              <a:t>Text Level 4 14 Pt.</a:t>
            </a:r>
          </a:p>
          <a:p>
            <a:pPr lvl="4"/>
            <a:r>
              <a:rPr lang="de-CH"/>
              <a:t>Text Level 5 14 Pt.</a:t>
            </a:r>
            <a:endParaRPr lang="en-US"/>
          </a:p>
        </p:txBody>
      </p:sp>
      <p:sp>
        <p:nvSpPr>
          <p:cNvPr id="26624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0193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676502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23765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95845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776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54AE3-93E8-4287-A05B-4B0FBAEEFE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/>
            <a:fld id="{57C3E7D3-E8A8-4E1B-881E-DBC7929F1526}" type="slidenum">
              <a:rPr lang="en-US" sz="1400">
                <a:solidFill>
                  <a:srgbClr val="000000"/>
                </a:solidFill>
                <a:latin typeface="Arial" pitchFamily="34" charset="0"/>
              </a:rPr>
              <a:pPr eaLnBrk="1" hangingPunct="1"/>
              <a:t>‹#›</a:t>
            </a:fld>
            <a:endParaRPr lang="en-US" sz="14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632575"/>
            <a:ext cx="2895600" cy="252413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GB" sz="1400" smtClean="0">
                <a:solidFill>
                  <a:srgbClr val="000000"/>
                </a:solidFill>
                <a:latin typeface="Arial" pitchFamily="34" charset="0"/>
              </a:rPr>
              <a:t>Very High Energy Hadron Colliders - SSI - J. Wenninger</a:t>
            </a: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Date Placeholder 4"/>
          <p:cNvSpPr>
            <a:spLocks noGrp="1"/>
          </p:cNvSpPr>
          <p:nvPr userDrawn="1">
            <p:ph type="dt" sz="half" idx="12"/>
          </p:nvPr>
        </p:nvSpPr>
        <p:spPr>
          <a:xfrm>
            <a:off x="34925" y="6616700"/>
            <a:ext cx="2133600" cy="268288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sz="1400" smtClean="0">
                <a:solidFill>
                  <a:srgbClr val="000000"/>
                </a:solidFill>
                <a:latin typeface="Arial" pitchFamily="34" charset="0"/>
              </a:rPr>
              <a:t>18/08/2016</a:t>
            </a: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084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6520054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4E98C2-E612-405D-9D9D-D2D7EB854B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7337161" y="16152"/>
            <a:ext cx="1786338" cy="72969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154" y="0"/>
            <a:ext cx="1822041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7" descr="lhclogo.prev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7450"/>
            <a:ext cx="847665" cy="82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71643" y="1086295"/>
            <a:ext cx="7028262" cy="914400"/>
          </a:xfrm>
        </p:spPr>
        <p:txBody>
          <a:bodyPr/>
          <a:lstStyle>
            <a:lvl2pPr marL="742950" indent="-285750">
              <a:buFont typeface="Courier New" panose="02070309020205020404" pitchFamily="49" charset="0"/>
              <a:buChar char="o"/>
              <a:defRPr i="1">
                <a:solidFill>
                  <a:srgbClr val="0000FF"/>
                </a:solidFill>
              </a:defRPr>
            </a:lvl2pPr>
            <a:lvl3pPr marL="1143000" indent="-228600">
              <a:buFont typeface="Arial" panose="020B0604020202020204" pitchFamily="34" charset="0"/>
              <a:buChar char="―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10275-3A49-46CA-A6EE-68DB2BA804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BEA62-16F5-4832-A462-CC341ED0F6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C1E19-85E8-4E0E-9136-72C62C7695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534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 rot="16200000">
            <a:off x="-495300" y="5905500"/>
            <a:ext cx="14478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18/08/2016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rot="16200000">
            <a:off x="-1981200" y="2971800"/>
            <a:ext cx="44196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93C8C17-11B6-4841-AA6C-480BD23B03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82" r:id="rId1"/>
    <p:sldLayoutId id="2147486883" r:id="rId2"/>
    <p:sldLayoutId id="2147486884" r:id="rId3"/>
    <p:sldLayoutId id="2147486885" r:id="rId4"/>
    <p:sldLayoutId id="2147486886" r:id="rId5"/>
    <p:sldLayoutId id="2147486894" r:id="rId6"/>
    <p:sldLayoutId id="2147486887" r:id="rId7"/>
    <p:sldLayoutId id="2147486888" r:id="rId8"/>
    <p:sldLayoutId id="2147486889" r:id="rId9"/>
    <p:sldLayoutId id="2147486890" r:id="rId10"/>
    <p:sldLayoutId id="2147486891" r:id="rId11"/>
    <p:sldLayoutId id="2147486892" r:id="rId12"/>
    <p:sldLayoutId id="2147486893" r:id="rId13"/>
    <p:sldLayoutId id="2147486895" r:id="rId14"/>
    <p:sldLayoutId id="2147486896" r:id="rId15"/>
    <p:sldLayoutId id="2147486897" r:id="rId16"/>
    <p:sldLayoutId id="2147486898" r:id="rId17"/>
    <p:sldLayoutId id="2147486899" r:id="rId18"/>
    <p:sldLayoutId id="2147486900" r:id="rId19"/>
    <p:sldLayoutId id="2147486901" r:id="rId20"/>
    <p:sldLayoutId id="2147486902" r:id="rId21"/>
    <p:sldLayoutId id="2147486903" r:id="rId22"/>
    <p:sldLayoutId id="2147486904" r:id="rId23"/>
    <p:sldLayoutId id="2147486905" r:id="rId24"/>
    <p:sldLayoutId id="2147486906" r:id="rId25"/>
    <p:sldLayoutId id="2147486907" r:id="rId26"/>
    <p:sldLayoutId id="2147486914" r:id="rId27"/>
    <p:sldLayoutId id="2147486915" r:id="rId28"/>
    <p:sldLayoutId id="2147486916" r:id="rId29"/>
    <p:sldLayoutId id="2147486917" r:id="rId30"/>
    <p:sldLayoutId id="2147486918" r:id="rId31"/>
    <p:sldLayoutId id="2147486919" r:id="rId32"/>
    <p:sldLayoutId id="2147486920" r:id="rId33"/>
    <p:sldLayoutId id="2147486921" r:id="rId34"/>
    <p:sldLayoutId id="2147486922" r:id="rId35"/>
    <p:sldLayoutId id="2147486923" r:id="rId36"/>
    <p:sldLayoutId id="2147486924" r:id="rId37"/>
    <p:sldLayoutId id="2147486925" r:id="rId38"/>
    <p:sldLayoutId id="2147486926" r:id="rId39"/>
    <p:sldLayoutId id="2147486927" r:id="rId40"/>
    <p:sldLayoutId id="2147486928" r:id="rId41"/>
    <p:sldLayoutId id="2147486929" r:id="rId42"/>
    <p:sldLayoutId id="2147486930" r:id="rId43"/>
    <p:sldLayoutId id="2147486931" r:id="rId44"/>
    <p:sldLayoutId id="2147486932" r:id="rId45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80000"/>
        <a:buFont typeface="Wingdings" pitchFamily="2" charset="2"/>
        <a:buChar char="q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785813"/>
            <a:ext cx="8229600" cy="563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 Level 1 20 </a:t>
            </a:r>
            <a:r>
              <a:rPr lang="de-CH" dirty="0" err="1" smtClean="0"/>
              <a:t>Pt</a:t>
            </a:r>
            <a:r>
              <a:rPr lang="de-CH" dirty="0" smtClean="0"/>
              <a:t>. </a:t>
            </a:r>
          </a:p>
          <a:p>
            <a:pPr lvl="1"/>
            <a:r>
              <a:rPr lang="de-CH" dirty="0" smtClean="0"/>
              <a:t>Text Level 2 18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2"/>
            <a:r>
              <a:rPr lang="de-CH" dirty="0" smtClean="0"/>
              <a:t>Text Level 3 16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3"/>
            <a:r>
              <a:rPr lang="de-CH" dirty="0" smtClean="0"/>
              <a:t>Text Level 4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4"/>
            <a:r>
              <a:rPr lang="de-CH" dirty="0" smtClean="0"/>
              <a:t>Text Level 5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  <a:endParaRPr lang="en-US" dirty="0" smtClean="0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209800" y="6556375"/>
            <a:ext cx="464820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2012-03-26</a:t>
            </a: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381000" y="6542088"/>
            <a:ext cx="3386138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LHC 8:30 meeting</a:t>
            </a:r>
            <a:endParaRPr lang="en-US" sz="13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5727700" y="6542088"/>
            <a:ext cx="26670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EBH</a:t>
            </a:r>
            <a:endParaRPr lang="en-US" sz="13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30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463550" y="79375"/>
            <a:ext cx="82184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5" name="Line 21"/>
          <p:cNvSpPr>
            <a:spLocks noChangeShapeType="1"/>
          </p:cNvSpPr>
          <p:nvPr/>
        </p:nvSpPr>
        <p:spPr bwMode="auto">
          <a:xfrm>
            <a:off x="468313" y="649922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8039100" y="6507163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fld id="{D9D0EF41-8BD5-4BA3-B152-07B4757AE79F}" type="slidenum">
              <a:rPr lang="en-US" sz="1600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7" name="Line 23"/>
          <p:cNvSpPr>
            <a:spLocks noChangeShapeType="1"/>
          </p:cNvSpPr>
          <p:nvPr userDrawn="1"/>
        </p:nvSpPr>
        <p:spPr bwMode="auto">
          <a:xfrm>
            <a:off x="458788" y="71437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73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09" r:id="rId1"/>
    <p:sldLayoutId id="2147486910" r:id="rId2"/>
    <p:sldLayoutId id="2147486911" r:id="rId3"/>
    <p:sldLayoutId id="2147486912" r:id="rId4"/>
    <p:sldLayoutId id="2147486913" r:id="rId5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rgbClr val="003399"/>
          </a:solidFill>
          <a:latin typeface="+mn-lt"/>
          <a:ea typeface="+mn-ea"/>
          <a:cs typeface="+mn-cs"/>
        </a:defRPr>
      </a:lvl1pPr>
      <a:lvl2pPr marL="565150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906463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249363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16017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20589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5161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29733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4305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38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4.wmf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4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6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3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39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5.png"/><Relationship Id="rId5" Type="http://schemas.openxmlformats.org/officeDocument/2006/relationships/image" Target="../media/image33.wmf"/><Relationship Id="rId4" Type="http://schemas.openxmlformats.org/officeDocument/2006/relationships/oleObject" Target="../embeddings/oleObject5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36.wmf"/><Relationship Id="rId4" Type="http://schemas.openxmlformats.org/officeDocument/2006/relationships/oleObject" Target="../embeddings/oleObject6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3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50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emf"/><Relationship Id="rId13" Type="http://schemas.openxmlformats.org/officeDocument/2006/relationships/image" Target="../media/image58.emf"/><Relationship Id="rId3" Type="http://schemas.openxmlformats.org/officeDocument/2006/relationships/oleObject" Target="../embeddings/oleObject7.bin"/><Relationship Id="rId7" Type="http://schemas.openxmlformats.org/officeDocument/2006/relationships/image" Target="../media/image52.emf"/><Relationship Id="rId12" Type="http://schemas.openxmlformats.org/officeDocument/2006/relationships/image" Target="../media/image53.emf"/><Relationship Id="rId2" Type="http://schemas.openxmlformats.org/officeDocument/2006/relationships/slideLayout" Target="../slideLayouts/slideLayout3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8.bin"/><Relationship Id="rId11" Type="http://schemas.openxmlformats.org/officeDocument/2006/relationships/oleObject" Target="../embeddings/oleObject9.bin"/><Relationship Id="rId5" Type="http://schemas.openxmlformats.org/officeDocument/2006/relationships/image" Target="../media/image54.jpeg"/><Relationship Id="rId10" Type="http://schemas.openxmlformats.org/officeDocument/2006/relationships/image" Target="../media/image57.emf"/><Relationship Id="rId4" Type="http://schemas.openxmlformats.org/officeDocument/2006/relationships/image" Target="../media/image51.emf"/><Relationship Id="rId9" Type="http://schemas.openxmlformats.org/officeDocument/2006/relationships/image" Target="../media/image56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61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3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3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tiff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67.em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3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wmf"/><Relationship Id="rId1" Type="http://schemas.openxmlformats.org/officeDocument/2006/relationships/slideLayout" Target="../slideLayouts/slideLayout4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4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8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3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0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3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7" Type="http://schemas.openxmlformats.org/officeDocument/2006/relationships/image" Target="../media/image91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90.jpeg"/><Relationship Id="rId5" Type="http://schemas.openxmlformats.org/officeDocument/2006/relationships/image" Target="../media/image89.jpeg"/><Relationship Id="rId4" Type="http://schemas.openxmlformats.org/officeDocument/2006/relationships/image" Target="../media/image88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95.png"/><Relationship Id="rId5" Type="http://schemas.openxmlformats.org/officeDocument/2006/relationships/image" Target="../media/image94.jpeg"/><Relationship Id="rId4" Type="http://schemas.openxmlformats.org/officeDocument/2006/relationships/image" Target="../media/image9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3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3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3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3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3" Type="http://schemas.openxmlformats.org/officeDocument/2006/relationships/image" Target="../media/image103.png"/><Relationship Id="rId7" Type="http://schemas.openxmlformats.org/officeDocument/2006/relationships/image" Target="../media/image10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110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3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3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3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hyperlink" Target="http://cern.ch/fcc" TargetMode="External"/><Relationship Id="rId1" Type="http://schemas.openxmlformats.org/officeDocument/2006/relationships/slideLayout" Target="../slideLayouts/slideLayout3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119.jpe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126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tiff"/><Relationship Id="rId2" Type="http://schemas.openxmlformats.org/officeDocument/2006/relationships/image" Target="../media/image127.emf"/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5" descr="DSCF429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95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1028700" y="1356077"/>
            <a:ext cx="7315200" cy="1125919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ts val="1800"/>
              </a:spcBef>
              <a:defRPr/>
            </a:pPr>
            <a:r>
              <a:rPr lang="en-GB" sz="3600" dirty="0">
                <a:solidFill>
                  <a:srgbClr val="FFFF00"/>
                </a:solidFill>
              </a:rPr>
              <a:t>Very High Energy Hadron Colliders</a:t>
            </a:r>
            <a:endParaRPr lang="en-US" sz="36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4929320" y="3293584"/>
            <a:ext cx="4214680" cy="1247845"/>
          </a:xfrm>
          <a:prstGeom prst="rect">
            <a:avLst/>
          </a:prstGeom>
          <a:noFill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de-DE" b="1" kern="0" dirty="0">
                <a:solidFill>
                  <a:schemeClr val="bg1"/>
                </a:solidFill>
                <a:latin typeface="+mn-lt"/>
              </a:rPr>
              <a:t>J</a:t>
            </a:r>
            <a:r>
              <a:rPr lang="en-US" b="1" kern="0" dirty="0" err="1">
                <a:solidFill>
                  <a:schemeClr val="bg1"/>
                </a:solidFill>
                <a:latin typeface="+mn-lt"/>
                <a:cs typeface="Arial" charset="0"/>
              </a:rPr>
              <a:t>örg</a:t>
            </a:r>
            <a:r>
              <a:rPr lang="en-US" b="1" kern="0" dirty="0">
                <a:solidFill>
                  <a:schemeClr val="bg1"/>
                </a:solidFill>
                <a:latin typeface="+mn-lt"/>
                <a:cs typeface="Arial" charset="0"/>
              </a:rPr>
              <a:t> </a:t>
            </a:r>
            <a:r>
              <a:rPr lang="en-US" b="1" kern="0" dirty="0" err="1">
                <a:solidFill>
                  <a:schemeClr val="bg1"/>
                </a:solidFill>
                <a:latin typeface="+mn-lt"/>
                <a:cs typeface="Arial" charset="0"/>
              </a:rPr>
              <a:t>Wenninger</a:t>
            </a:r>
            <a:endParaRPr lang="en-US" b="1" kern="0" dirty="0">
              <a:solidFill>
                <a:schemeClr val="bg1"/>
              </a:solidFill>
              <a:latin typeface="+mn-lt"/>
              <a:cs typeface="Arial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de-DE" b="1" kern="0" dirty="0">
                <a:solidFill>
                  <a:schemeClr val="bg1"/>
                </a:solidFill>
                <a:latin typeface="+mn-lt"/>
              </a:rPr>
              <a:t> CERN </a:t>
            </a:r>
            <a:r>
              <a:rPr lang="de-DE" b="1" kern="0" dirty="0" smtClean="0">
                <a:solidFill>
                  <a:schemeClr val="bg1"/>
                </a:solidFill>
                <a:latin typeface="+mn-lt"/>
              </a:rPr>
              <a:t>Beams </a:t>
            </a:r>
            <a:r>
              <a:rPr lang="de-DE" b="1" kern="0" dirty="0">
                <a:solidFill>
                  <a:schemeClr val="bg1"/>
                </a:solidFill>
                <a:latin typeface="+mn-lt"/>
              </a:rPr>
              <a:t>Department </a:t>
            </a:r>
            <a:endParaRPr lang="de-DE" b="1" kern="0" dirty="0" smtClean="0">
              <a:solidFill>
                <a:schemeClr val="bg1"/>
              </a:solidFill>
              <a:latin typeface="+mn-lt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de-DE" b="1" kern="0" dirty="0" smtClean="0">
                <a:solidFill>
                  <a:schemeClr val="bg1"/>
                </a:solidFill>
                <a:latin typeface="+mn-lt"/>
              </a:rPr>
              <a:t>Operation </a:t>
            </a:r>
            <a:r>
              <a:rPr lang="de-DE" b="1" kern="0" dirty="0" err="1" smtClean="0">
                <a:solidFill>
                  <a:schemeClr val="bg1"/>
                </a:solidFill>
                <a:latin typeface="+mn-lt"/>
              </a:rPr>
              <a:t>group</a:t>
            </a:r>
            <a:r>
              <a:rPr lang="de-DE" b="1" kern="0" dirty="0" smtClean="0">
                <a:solidFill>
                  <a:schemeClr val="bg1"/>
                </a:solidFill>
                <a:latin typeface="+mn-lt"/>
              </a:rPr>
              <a:t> - LHC</a:t>
            </a:r>
            <a:endParaRPr lang="de-DE" b="1" kern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295" name="Oval 16"/>
          <p:cNvSpPr>
            <a:spLocks noChangeArrowheads="1"/>
          </p:cNvSpPr>
          <p:nvPr/>
        </p:nvSpPr>
        <p:spPr bwMode="auto">
          <a:xfrm>
            <a:off x="1828800" y="4154488"/>
            <a:ext cx="2819400" cy="552450"/>
          </a:xfrm>
          <a:prstGeom prst="ellipse">
            <a:avLst/>
          </a:prstGeom>
          <a:noFill/>
          <a:ln w="28575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eaLnBrk="1" hangingPunct="1"/>
            <a:endParaRPr lang="en-GB" sz="2000"/>
          </a:p>
        </p:txBody>
      </p:sp>
      <p:sp>
        <p:nvSpPr>
          <p:cNvPr id="12296" name="Freeform 17"/>
          <p:cNvSpPr>
            <a:spLocks/>
          </p:cNvSpPr>
          <p:nvPr/>
        </p:nvSpPr>
        <p:spPr bwMode="auto">
          <a:xfrm>
            <a:off x="0" y="4114800"/>
            <a:ext cx="5029200" cy="990600"/>
          </a:xfrm>
          <a:custGeom>
            <a:avLst/>
            <a:gdLst>
              <a:gd name="T0" fmla="*/ 0 w 3168"/>
              <a:gd name="T1" fmla="*/ 2147483647 h 624"/>
              <a:gd name="T2" fmla="*/ 2147483647 w 3168"/>
              <a:gd name="T3" fmla="*/ 2147483647 h 624"/>
              <a:gd name="T4" fmla="*/ 2147483647 w 3168"/>
              <a:gd name="T5" fmla="*/ 2147483647 h 624"/>
              <a:gd name="T6" fmla="*/ 2147483647 w 3168"/>
              <a:gd name="T7" fmla="*/ 2147483647 h 624"/>
              <a:gd name="T8" fmla="*/ 2147483647 w 3168"/>
              <a:gd name="T9" fmla="*/ 0 h 624"/>
              <a:gd name="T10" fmla="*/ 2147483647 w 3168"/>
              <a:gd name="T11" fmla="*/ 2147483647 h 624"/>
              <a:gd name="T12" fmla="*/ 2147483647 w 3168"/>
              <a:gd name="T13" fmla="*/ 2147483647 h 624"/>
              <a:gd name="T14" fmla="*/ 2147483647 w 3168"/>
              <a:gd name="T15" fmla="*/ 2147483647 h 624"/>
              <a:gd name="T16" fmla="*/ 2147483647 w 3168"/>
              <a:gd name="T17" fmla="*/ 2147483647 h 624"/>
              <a:gd name="T18" fmla="*/ 2147483647 w 3168"/>
              <a:gd name="T19" fmla="*/ 2147483647 h 624"/>
              <a:gd name="T20" fmla="*/ 2147483647 w 3168"/>
              <a:gd name="T21" fmla="*/ 2147483647 h 624"/>
              <a:gd name="T22" fmla="*/ 2147483647 w 3168"/>
              <a:gd name="T23" fmla="*/ 2147483647 h 624"/>
              <a:gd name="T24" fmla="*/ 2147483647 w 3168"/>
              <a:gd name="T25" fmla="*/ 2147483647 h 624"/>
              <a:gd name="T26" fmla="*/ 2147483647 w 3168"/>
              <a:gd name="T27" fmla="*/ 2147483647 h 62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168"/>
              <a:gd name="T43" fmla="*/ 0 h 624"/>
              <a:gd name="T44" fmla="*/ 3168 w 3168"/>
              <a:gd name="T45" fmla="*/ 624 h 62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168" h="624">
                <a:moveTo>
                  <a:pt x="0" y="156"/>
                </a:moveTo>
                <a:cubicBezTo>
                  <a:pt x="55" y="145"/>
                  <a:pt x="214" y="108"/>
                  <a:pt x="333" y="87"/>
                </a:cubicBezTo>
                <a:cubicBezTo>
                  <a:pt x="452" y="66"/>
                  <a:pt x="591" y="46"/>
                  <a:pt x="714" y="33"/>
                </a:cubicBezTo>
                <a:cubicBezTo>
                  <a:pt x="837" y="20"/>
                  <a:pt x="958" y="12"/>
                  <a:pt x="1071" y="6"/>
                </a:cubicBezTo>
                <a:cubicBezTo>
                  <a:pt x="1184" y="0"/>
                  <a:pt x="1274" y="0"/>
                  <a:pt x="1392" y="0"/>
                </a:cubicBezTo>
                <a:cubicBezTo>
                  <a:pt x="1510" y="0"/>
                  <a:pt x="1661" y="0"/>
                  <a:pt x="1782" y="6"/>
                </a:cubicBezTo>
                <a:cubicBezTo>
                  <a:pt x="1903" y="12"/>
                  <a:pt x="1976" y="17"/>
                  <a:pt x="2118" y="36"/>
                </a:cubicBezTo>
                <a:cubicBezTo>
                  <a:pt x="2260" y="55"/>
                  <a:pt x="2494" y="89"/>
                  <a:pt x="2637" y="123"/>
                </a:cubicBezTo>
                <a:cubicBezTo>
                  <a:pt x="2780" y="157"/>
                  <a:pt x="2896" y="205"/>
                  <a:pt x="2976" y="240"/>
                </a:cubicBezTo>
                <a:cubicBezTo>
                  <a:pt x="3056" y="275"/>
                  <a:pt x="3088" y="304"/>
                  <a:pt x="3120" y="336"/>
                </a:cubicBezTo>
                <a:cubicBezTo>
                  <a:pt x="3152" y="368"/>
                  <a:pt x="3168" y="400"/>
                  <a:pt x="3168" y="432"/>
                </a:cubicBezTo>
                <a:cubicBezTo>
                  <a:pt x="3168" y="464"/>
                  <a:pt x="3139" y="503"/>
                  <a:pt x="3120" y="528"/>
                </a:cubicBezTo>
                <a:cubicBezTo>
                  <a:pt x="3101" y="553"/>
                  <a:pt x="3078" y="566"/>
                  <a:pt x="3054" y="582"/>
                </a:cubicBezTo>
                <a:cubicBezTo>
                  <a:pt x="3030" y="598"/>
                  <a:pt x="2989" y="617"/>
                  <a:pt x="2976" y="624"/>
                </a:cubicBezTo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2297" name="Oval 20"/>
          <p:cNvSpPr>
            <a:spLocks noChangeArrowheads="1"/>
          </p:cNvSpPr>
          <p:nvPr/>
        </p:nvSpPr>
        <p:spPr bwMode="auto">
          <a:xfrm>
            <a:off x="4648200" y="4191000"/>
            <a:ext cx="342900" cy="95250"/>
          </a:xfrm>
          <a:prstGeom prst="ellipse">
            <a:avLst/>
          </a:prstGeom>
          <a:noFill/>
          <a:ln w="28575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" name="Oval 16"/>
          <p:cNvSpPr>
            <a:spLocks noChangeArrowheads="1"/>
          </p:cNvSpPr>
          <p:nvPr/>
        </p:nvSpPr>
        <p:spPr bwMode="auto">
          <a:xfrm>
            <a:off x="1570135" y="3297993"/>
            <a:ext cx="9080994" cy="1321243"/>
          </a:xfrm>
          <a:custGeom>
            <a:avLst/>
            <a:gdLst>
              <a:gd name="connsiteX0" fmla="*/ 0 w 8555347"/>
              <a:gd name="connsiteY0" fmla="*/ 867326 h 1734652"/>
              <a:gd name="connsiteX1" fmla="*/ 4277674 w 8555347"/>
              <a:gd name="connsiteY1" fmla="*/ 0 h 1734652"/>
              <a:gd name="connsiteX2" fmla="*/ 8555348 w 8555347"/>
              <a:gd name="connsiteY2" fmla="*/ 867326 h 1734652"/>
              <a:gd name="connsiteX3" fmla="*/ 4277674 w 8555347"/>
              <a:gd name="connsiteY3" fmla="*/ 1734652 h 1734652"/>
              <a:gd name="connsiteX4" fmla="*/ 0 w 8555347"/>
              <a:gd name="connsiteY4" fmla="*/ 867326 h 1734652"/>
              <a:gd name="connsiteX0" fmla="*/ 0 w 8555348"/>
              <a:gd name="connsiteY0" fmla="*/ 884144 h 1751470"/>
              <a:gd name="connsiteX1" fmla="*/ 4277674 w 8555348"/>
              <a:gd name="connsiteY1" fmla="*/ 16818 h 1751470"/>
              <a:gd name="connsiteX2" fmla="*/ 8555348 w 8555348"/>
              <a:gd name="connsiteY2" fmla="*/ 884144 h 1751470"/>
              <a:gd name="connsiteX3" fmla="*/ 4277674 w 8555348"/>
              <a:gd name="connsiteY3" fmla="*/ 1751470 h 1751470"/>
              <a:gd name="connsiteX4" fmla="*/ 0 w 8555348"/>
              <a:gd name="connsiteY4" fmla="*/ 884144 h 1751470"/>
              <a:gd name="connsiteX0" fmla="*/ 20137 w 8575485"/>
              <a:gd name="connsiteY0" fmla="*/ 747410 h 1614736"/>
              <a:gd name="connsiteX1" fmla="*/ 3228864 w 8575485"/>
              <a:gd name="connsiteY1" fmla="*/ 21752 h 1614736"/>
              <a:gd name="connsiteX2" fmla="*/ 8575485 w 8575485"/>
              <a:gd name="connsiteY2" fmla="*/ 747410 h 1614736"/>
              <a:gd name="connsiteX3" fmla="*/ 4297811 w 8575485"/>
              <a:gd name="connsiteY3" fmla="*/ 1614736 h 1614736"/>
              <a:gd name="connsiteX4" fmla="*/ 20137 w 8575485"/>
              <a:gd name="connsiteY4" fmla="*/ 747410 h 1614736"/>
              <a:gd name="connsiteX0" fmla="*/ 19741 w 8575089"/>
              <a:gd name="connsiteY0" fmla="*/ 776741 h 1644067"/>
              <a:gd name="connsiteX1" fmla="*/ 3228468 w 8575089"/>
              <a:gd name="connsiteY1" fmla="*/ 51083 h 1644067"/>
              <a:gd name="connsiteX2" fmla="*/ 8575089 w 8575089"/>
              <a:gd name="connsiteY2" fmla="*/ 776741 h 1644067"/>
              <a:gd name="connsiteX3" fmla="*/ 4297415 w 8575089"/>
              <a:gd name="connsiteY3" fmla="*/ 1644067 h 1644067"/>
              <a:gd name="connsiteX4" fmla="*/ 19741 w 8575089"/>
              <a:gd name="connsiteY4" fmla="*/ 776741 h 1644067"/>
              <a:gd name="connsiteX0" fmla="*/ 19359 w 8574707"/>
              <a:gd name="connsiteY0" fmla="*/ 726116 h 1593442"/>
              <a:gd name="connsiteX1" fmla="*/ 3228086 w 8574707"/>
              <a:gd name="connsiteY1" fmla="*/ 458 h 1593442"/>
              <a:gd name="connsiteX2" fmla="*/ 8574707 w 8574707"/>
              <a:gd name="connsiteY2" fmla="*/ 726116 h 1593442"/>
              <a:gd name="connsiteX3" fmla="*/ 4297033 w 8574707"/>
              <a:gd name="connsiteY3" fmla="*/ 1593442 h 1593442"/>
              <a:gd name="connsiteX4" fmla="*/ 19359 w 8574707"/>
              <a:gd name="connsiteY4" fmla="*/ 726116 h 1593442"/>
              <a:gd name="connsiteX0" fmla="*/ 19359 w 8701063"/>
              <a:gd name="connsiteY0" fmla="*/ 745105 h 1612431"/>
              <a:gd name="connsiteX1" fmla="*/ 3228086 w 8701063"/>
              <a:gd name="connsiteY1" fmla="*/ 19447 h 1612431"/>
              <a:gd name="connsiteX2" fmla="*/ 7181053 w 8701063"/>
              <a:gd name="connsiteY2" fmla="*/ 254000 h 1612431"/>
              <a:gd name="connsiteX3" fmla="*/ 8574707 w 8701063"/>
              <a:gd name="connsiteY3" fmla="*/ 745105 h 1612431"/>
              <a:gd name="connsiteX4" fmla="*/ 4297033 w 8701063"/>
              <a:gd name="connsiteY4" fmla="*/ 1612431 h 1612431"/>
              <a:gd name="connsiteX5" fmla="*/ 19359 w 8701063"/>
              <a:gd name="connsiteY5" fmla="*/ 745105 h 1612431"/>
              <a:gd name="connsiteX0" fmla="*/ 108482 w 8790186"/>
              <a:gd name="connsiteY0" fmla="*/ 745105 h 1612431"/>
              <a:gd name="connsiteX1" fmla="*/ 1448925 w 8790186"/>
              <a:gd name="connsiteY1" fmla="*/ 125212 h 1612431"/>
              <a:gd name="connsiteX2" fmla="*/ 3317209 w 8790186"/>
              <a:gd name="connsiteY2" fmla="*/ 19447 h 1612431"/>
              <a:gd name="connsiteX3" fmla="*/ 7270176 w 8790186"/>
              <a:gd name="connsiteY3" fmla="*/ 254000 h 1612431"/>
              <a:gd name="connsiteX4" fmla="*/ 8663830 w 8790186"/>
              <a:gd name="connsiteY4" fmla="*/ 745105 h 1612431"/>
              <a:gd name="connsiteX5" fmla="*/ 4386156 w 8790186"/>
              <a:gd name="connsiteY5" fmla="*/ 1612431 h 1612431"/>
              <a:gd name="connsiteX6" fmla="*/ 108482 w 8790186"/>
              <a:gd name="connsiteY6" fmla="*/ 745105 h 1612431"/>
              <a:gd name="connsiteX0" fmla="*/ 166021 w 8847725"/>
              <a:gd name="connsiteY0" fmla="*/ 648832 h 1516158"/>
              <a:gd name="connsiteX1" fmla="*/ 1506464 w 8847725"/>
              <a:gd name="connsiteY1" fmla="*/ 28939 h 1516158"/>
              <a:gd name="connsiteX2" fmla="*/ 7327715 w 8847725"/>
              <a:gd name="connsiteY2" fmla="*/ 157727 h 1516158"/>
              <a:gd name="connsiteX3" fmla="*/ 8721369 w 8847725"/>
              <a:gd name="connsiteY3" fmla="*/ 648832 h 1516158"/>
              <a:gd name="connsiteX4" fmla="*/ 4443695 w 8847725"/>
              <a:gd name="connsiteY4" fmla="*/ 1516158 h 1516158"/>
              <a:gd name="connsiteX5" fmla="*/ 166021 w 8847725"/>
              <a:gd name="connsiteY5" fmla="*/ 648832 h 1516158"/>
              <a:gd name="connsiteX0" fmla="*/ 7326609 w 8846619"/>
              <a:gd name="connsiteY0" fmla="*/ 37580 h 1396011"/>
              <a:gd name="connsiteX1" fmla="*/ 8720263 w 8846619"/>
              <a:gd name="connsiteY1" fmla="*/ 528685 h 1396011"/>
              <a:gd name="connsiteX2" fmla="*/ 4442589 w 8846619"/>
              <a:gd name="connsiteY2" fmla="*/ 1396011 h 1396011"/>
              <a:gd name="connsiteX3" fmla="*/ 164915 w 8846619"/>
              <a:gd name="connsiteY3" fmla="*/ 528685 h 1396011"/>
              <a:gd name="connsiteX4" fmla="*/ 1596798 w 8846619"/>
              <a:gd name="connsiteY4" fmla="*/ 232 h 1396011"/>
              <a:gd name="connsiteX0" fmla="*/ 7420708 w 8940718"/>
              <a:gd name="connsiteY0" fmla="*/ 50440 h 1408871"/>
              <a:gd name="connsiteX1" fmla="*/ 8814362 w 8940718"/>
              <a:gd name="connsiteY1" fmla="*/ 541545 h 1408871"/>
              <a:gd name="connsiteX2" fmla="*/ 4536688 w 8940718"/>
              <a:gd name="connsiteY2" fmla="*/ 1408871 h 1408871"/>
              <a:gd name="connsiteX3" fmla="*/ 259014 w 8940718"/>
              <a:gd name="connsiteY3" fmla="*/ 541545 h 1408871"/>
              <a:gd name="connsiteX4" fmla="*/ 1291652 w 8940718"/>
              <a:gd name="connsiteY4" fmla="*/ 213 h 1408871"/>
              <a:gd name="connsiteX0" fmla="*/ 7430567 w 8950577"/>
              <a:gd name="connsiteY0" fmla="*/ 50405 h 1408983"/>
              <a:gd name="connsiteX1" fmla="*/ 8824221 w 8950577"/>
              <a:gd name="connsiteY1" fmla="*/ 541510 h 1408983"/>
              <a:gd name="connsiteX2" fmla="*/ 4546547 w 8950577"/>
              <a:gd name="connsiteY2" fmla="*/ 1408836 h 1408983"/>
              <a:gd name="connsiteX3" fmla="*/ 255994 w 8950577"/>
              <a:gd name="connsiteY3" fmla="*/ 605905 h 1408983"/>
              <a:gd name="connsiteX4" fmla="*/ 1301511 w 8950577"/>
              <a:gd name="connsiteY4" fmla="*/ 178 h 1408983"/>
              <a:gd name="connsiteX0" fmla="*/ 7453401 w 8973411"/>
              <a:gd name="connsiteY0" fmla="*/ 50402 h 1370351"/>
              <a:gd name="connsiteX1" fmla="*/ 8847055 w 8973411"/>
              <a:gd name="connsiteY1" fmla="*/ 541507 h 1370351"/>
              <a:gd name="connsiteX2" fmla="*/ 4878473 w 8973411"/>
              <a:gd name="connsiteY2" fmla="*/ 1370196 h 1370351"/>
              <a:gd name="connsiteX3" fmla="*/ 278828 w 8973411"/>
              <a:gd name="connsiteY3" fmla="*/ 605902 h 1370351"/>
              <a:gd name="connsiteX4" fmla="*/ 1324345 w 8973411"/>
              <a:gd name="connsiteY4" fmla="*/ 175 h 1370351"/>
              <a:gd name="connsiteX0" fmla="*/ 7475289 w 8995299"/>
              <a:gd name="connsiteY0" fmla="*/ 50398 h 1305970"/>
              <a:gd name="connsiteX1" fmla="*/ 8868943 w 8995299"/>
              <a:gd name="connsiteY1" fmla="*/ 541503 h 1305970"/>
              <a:gd name="connsiteX2" fmla="*/ 5196575 w 8995299"/>
              <a:gd name="connsiteY2" fmla="*/ 1305798 h 1305970"/>
              <a:gd name="connsiteX3" fmla="*/ 300716 w 8995299"/>
              <a:gd name="connsiteY3" fmla="*/ 605898 h 1305970"/>
              <a:gd name="connsiteX4" fmla="*/ 1346233 w 8995299"/>
              <a:gd name="connsiteY4" fmla="*/ 171 h 1305970"/>
              <a:gd name="connsiteX0" fmla="*/ 7475289 w 8995299"/>
              <a:gd name="connsiteY0" fmla="*/ 50398 h 1317417"/>
              <a:gd name="connsiteX1" fmla="*/ 8868943 w 8995299"/>
              <a:gd name="connsiteY1" fmla="*/ 541503 h 1317417"/>
              <a:gd name="connsiteX2" fmla="*/ 5196575 w 8995299"/>
              <a:gd name="connsiteY2" fmla="*/ 1305798 h 1317417"/>
              <a:gd name="connsiteX3" fmla="*/ 300716 w 8995299"/>
              <a:gd name="connsiteY3" fmla="*/ 605898 h 1317417"/>
              <a:gd name="connsiteX4" fmla="*/ 1346233 w 8995299"/>
              <a:gd name="connsiteY4" fmla="*/ 171 h 1317417"/>
              <a:gd name="connsiteX0" fmla="*/ 7560984 w 9080994"/>
              <a:gd name="connsiteY0" fmla="*/ 50515 h 1321243"/>
              <a:gd name="connsiteX1" fmla="*/ 8954638 w 9080994"/>
              <a:gd name="connsiteY1" fmla="*/ 541620 h 1321243"/>
              <a:gd name="connsiteX2" fmla="*/ 5282270 w 9080994"/>
              <a:gd name="connsiteY2" fmla="*/ 1305915 h 1321243"/>
              <a:gd name="connsiteX3" fmla="*/ 386411 w 9080994"/>
              <a:gd name="connsiteY3" fmla="*/ 606015 h 1321243"/>
              <a:gd name="connsiteX4" fmla="*/ 1431928 w 9080994"/>
              <a:gd name="connsiteY4" fmla="*/ 288 h 1321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80994" h="1321243">
                <a:moveTo>
                  <a:pt x="7560984" y="50515"/>
                </a:moveTo>
                <a:cubicBezTo>
                  <a:pt x="8452087" y="171458"/>
                  <a:pt x="9435308" y="315215"/>
                  <a:pt x="8954638" y="541620"/>
                </a:cubicBezTo>
                <a:cubicBezTo>
                  <a:pt x="8473968" y="768025"/>
                  <a:pt x="7470162" y="1205031"/>
                  <a:pt x="5282270" y="1305915"/>
                </a:cubicBezTo>
                <a:cubicBezTo>
                  <a:pt x="3094378" y="1406799"/>
                  <a:pt x="1221318" y="991045"/>
                  <a:pt x="386411" y="606015"/>
                </a:cubicBezTo>
                <a:cubicBezTo>
                  <a:pt x="-448496" y="220985"/>
                  <a:pt x="146872" y="-9301"/>
                  <a:pt x="1431928" y="288"/>
                </a:cubicBezTo>
              </a:path>
            </a:pathLst>
          </a:custGeom>
          <a:noFill/>
          <a:ln w="28575" algn="ctr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endParaRPr lang="en-GB" sz="200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514" y="302770"/>
            <a:ext cx="1768435" cy="739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5744" y="6119869"/>
            <a:ext cx="6705787" cy="57451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400" b="1" i="1" kern="0" dirty="0" smtClean="0">
                <a:latin typeface="+mn-lt"/>
              </a:rPr>
              <a:t>Acknowledgments to many colleagues, in particular  M. </a:t>
            </a:r>
            <a:r>
              <a:rPr lang="en-US" sz="1400" b="1" i="1" kern="0" dirty="0" err="1">
                <a:latin typeface="+mn-lt"/>
              </a:rPr>
              <a:t>B</a:t>
            </a:r>
            <a:r>
              <a:rPr lang="en-US" sz="1400" b="1" i="1" kern="0" dirty="0" err="1" smtClean="0">
                <a:latin typeface="+mn-lt"/>
              </a:rPr>
              <a:t>enedikt</a:t>
            </a:r>
            <a:r>
              <a:rPr lang="en-US" sz="1400" b="1" i="1" kern="0" dirty="0" smtClean="0">
                <a:latin typeface="+mn-lt"/>
              </a:rPr>
              <a:t>, </a:t>
            </a:r>
          </a:p>
          <a:p>
            <a:pPr>
              <a:spcBef>
                <a:spcPts val="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400" b="1" i="1" kern="0" dirty="0" smtClean="0">
                <a:latin typeface="+mn-lt"/>
              </a:rPr>
              <a:t>D. Schulte, F. Zimmermann, G. de </a:t>
            </a:r>
            <a:r>
              <a:rPr lang="en-US" sz="1400" b="1" i="1" kern="0" dirty="0" err="1" smtClean="0">
                <a:latin typeface="+mn-lt"/>
              </a:rPr>
              <a:t>Rijk</a:t>
            </a:r>
            <a:r>
              <a:rPr lang="en-US" sz="1400" b="1" i="1" kern="0" dirty="0" smtClean="0">
                <a:latin typeface="+mn-lt"/>
              </a:rPr>
              <a:t>, L. </a:t>
            </a:r>
            <a:r>
              <a:rPr lang="en-US" sz="1400" b="1" i="1" kern="0" dirty="0" err="1" smtClean="0">
                <a:latin typeface="+mn-lt"/>
              </a:rPr>
              <a:t>Bottura</a:t>
            </a:r>
            <a:r>
              <a:rPr lang="en-US" sz="1400" b="1" i="1" kern="0" dirty="0" smtClean="0">
                <a:latin typeface="+mn-lt"/>
              </a:rPr>
              <a:t>, R. Schmidt, M. </a:t>
            </a:r>
            <a:r>
              <a:rPr lang="en-US" sz="1400" b="1" i="1" kern="0" dirty="0" err="1" smtClean="0">
                <a:latin typeface="+mn-lt"/>
              </a:rPr>
              <a:t>Zerlauth</a:t>
            </a:r>
            <a:r>
              <a:rPr lang="en-US" sz="1400" b="1" i="1" kern="0" dirty="0" smtClean="0">
                <a:latin typeface="+mn-lt"/>
              </a:rPr>
              <a:t> </a:t>
            </a:r>
            <a:endParaRPr lang="en-GB" sz="1400" b="1" i="1" kern="0" dirty="0" smtClean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888" y="270299"/>
            <a:ext cx="2184432" cy="559868"/>
          </a:xfrm>
          <a:prstGeom prst="rect">
            <a:avLst/>
          </a:prstGeom>
        </p:spPr>
      </p:pic>
      <p:pic>
        <p:nvPicPr>
          <p:cNvPr id="11266" name="Picture 2" descr="http://i3.cpcache.com/product_zoom/1255609768/superconducting_super_collider_zip_hoodie.jpg?color=CharcoalHeather&amp;height=460&amp;width=460&amp;padToSquare=tru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9436" y="211256"/>
            <a:ext cx="980926" cy="98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69281" y="441288"/>
            <a:ext cx="2762250" cy="4286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146" y="1038598"/>
            <a:ext cx="940958" cy="530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09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VHEC challenges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CD914B-DDCD-4597-A36F-041DA0FD0A8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16285" y="1047890"/>
            <a:ext cx="8025262" cy="473155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u="sng" kern="0" dirty="0" smtClean="0">
                <a:latin typeface="+mn-lt"/>
              </a:rPr>
              <a:t>Magnetic fields</a:t>
            </a:r>
            <a:r>
              <a:rPr lang="en-GB" sz="2000" kern="0" dirty="0" smtClean="0">
                <a:latin typeface="+mn-lt"/>
              </a:rPr>
              <a:t>:</a:t>
            </a:r>
          </a:p>
          <a:p>
            <a:pPr marL="684213" lvl="1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Magnet design and protection.</a:t>
            </a:r>
          </a:p>
          <a:p>
            <a:pPr marL="684213" lvl="1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Cryogenic system.</a:t>
            </a:r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u="sng" kern="0" dirty="0" smtClean="0">
                <a:latin typeface="+mn-lt"/>
              </a:rPr>
              <a:t>Luminosity</a:t>
            </a:r>
            <a:r>
              <a:rPr lang="en-GB" sz="2000" kern="0" dirty="0" smtClean="0">
                <a:latin typeface="+mn-lt"/>
              </a:rPr>
              <a:t>:</a:t>
            </a:r>
          </a:p>
          <a:p>
            <a:pPr marL="684213" lvl="1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Beam dynamics (stability, vacuum effects and synchrotron radiation).</a:t>
            </a:r>
          </a:p>
          <a:p>
            <a:pPr marL="684213" lvl="1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Stored energy (accelerator protection and beam loss control).</a:t>
            </a:r>
            <a:endParaRPr lang="en-GB" i="1" kern="0" dirty="0" smtClean="0">
              <a:solidFill>
                <a:srgbClr val="0000FF"/>
              </a:solidFill>
              <a:latin typeface="+mn-lt"/>
              <a:sym typeface="Wingdings" panose="05000000000000000000" pitchFamily="2" charset="2"/>
            </a:endParaRPr>
          </a:p>
          <a:p>
            <a:pPr marL="684213" lvl="1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  <a:sym typeface="Wingdings" panose="05000000000000000000" pitchFamily="2" charset="2"/>
              </a:rPr>
              <a:t>Radiation to detectors and accelerator components.</a:t>
            </a:r>
          </a:p>
          <a:p>
            <a:pPr marL="684213" lvl="1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  <a:sym typeface="Wingdings" panose="05000000000000000000" pitchFamily="2" charset="2"/>
              </a:rPr>
              <a:t>Event pile-up  for the experiments.</a:t>
            </a:r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u="sng" kern="0" dirty="0" smtClean="0">
                <a:latin typeface="+mn-lt"/>
                <a:sym typeface="Wingdings" panose="05000000000000000000" pitchFamily="2" charset="2"/>
              </a:rPr>
              <a:t>Dimensions</a:t>
            </a:r>
            <a:r>
              <a:rPr lang="en-GB" sz="2000" kern="0" dirty="0" smtClean="0">
                <a:latin typeface="+mn-lt"/>
                <a:sym typeface="Wingdings" panose="05000000000000000000" pitchFamily="2" charset="2"/>
              </a:rPr>
              <a:t>:</a:t>
            </a:r>
          </a:p>
          <a:p>
            <a:pPr marL="684213" lvl="1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  <a:sym typeface="Wingdings" panose="05000000000000000000" pitchFamily="2" charset="2"/>
              </a:rPr>
              <a:t>Tunnel location.</a:t>
            </a:r>
          </a:p>
          <a:p>
            <a:pPr marL="684213" lvl="1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  <a:sym typeface="Wingdings" panose="05000000000000000000" pitchFamily="2" charset="2"/>
              </a:rPr>
              <a:t>Infrastructure.</a:t>
            </a:r>
          </a:p>
          <a:p>
            <a:pPr marL="684213" lvl="1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  <a:sym typeface="Wingdings" panose="05000000000000000000" pitchFamily="2" charset="2"/>
              </a:rPr>
              <a:t>Injectors.</a:t>
            </a:r>
            <a:endParaRPr lang="en-GB" sz="2000" kern="0" dirty="0" smtClean="0">
              <a:latin typeface="+mn-lt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8407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Parameter table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Very High Energy Hadron Colliders - SSI - J. Wenninger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294967295"/>
          </p:nvPr>
        </p:nvSpPr>
        <p:spPr>
          <a:xfrm>
            <a:off x="347874" y="894270"/>
            <a:ext cx="8548687" cy="914400"/>
          </a:xfrm>
        </p:spPr>
        <p:txBody>
          <a:bodyPr/>
          <a:lstStyle/>
          <a:p>
            <a:r>
              <a:rPr lang="en-GB" dirty="0"/>
              <a:t>C</a:t>
            </a:r>
            <a:r>
              <a:rPr lang="en-GB" dirty="0" smtClean="0"/>
              <a:t>omparison of key parameters of proposed very high energy hadron colliders.</a:t>
            </a:r>
          </a:p>
          <a:p>
            <a:pPr lvl="1"/>
            <a:r>
              <a:rPr lang="en-GB" dirty="0" smtClean="0"/>
              <a:t>Please note that for some machines, there is more than one parameter set !</a:t>
            </a:r>
          </a:p>
          <a:p>
            <a:pPr lvl="1"/>
            <a:r>
              <a:rPr lang="en-GB" dirty="0" smtClean="0"/>
              <a:t>Within a factor ~2 the bunch parameters are identical for all the designs &gt; SSC.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651471"/>
              </p:ext>
            </p:extLst>
          </p:nvPr>
        </p:nvGraphicFramePr>
        <p:xfrm>
          <a:off x="599880" y="2084825"/>
          <a:ext cx="8044674" cy="3474240"/>
        </p:xfrm>
        <a:graphic>
          <a:graphicData uri="http://schemas.openxmlformats.org/drawingml/2006/table">
            <a:tbl>
              <a:tblPr/>
              <a:tblGrid>
                <a:gridCol w="3011919"/>
                <a:gridCol w="868845"/>
                <a:gridCol w="832782"/>
                <a:gridCol w="832782"/>
                <a:gridCol w="832782"/>
                <a:gridCol w="832782"/>
                <a:gridCol w="832782"/>
              </a:tblGrid>
              <a:tr h="230515">
                <a:tc>
                  <a:txBody>
                    <a:bodyPr/>
                    <a:lstStyle/>
                    <a:p>
                      <a:pPr rtl="0" fontAlgn="b"/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Parameter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1">
                          <a:solidFill>
                            <a:schemeClr val="tx1"/>
                          </a:solidFill>
                          <a:effectLst/>
                        </a:rPr>
                        <a:t>LHC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HE-LHC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1">
                          <a:solidFill>
                            <a:schemeClr val="tx1"/>
                          </a:solidFill>
                          <a:effectLst/>
                        </a:rPr>
                        <a:t>SSC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1" dirty="0" smtClean="0">
                          <a:solidFill>
                            <a:schemeClr val="tx1"/>
                          </a:solidFill>
                          <a:effectLst/>
                        </a:rPr>
                        <a:t>VLHC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FCC-</a:t>
                      </a:r>
                      <a:r>
                        <a:rPr lang="en-GB" sz="1600" b="1" dirty="0" err="1">
                          <a:solidFill>
                            <a:schemeClr val="tx1"/>
                          </a:solidFill>
                          <a:effectLst/>
                        </a:rPr>
                        <a:t>hh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SPPC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0515">
                <a:tc>
                  <a:txBody>
                    <a:bodyPr/>
                    <a:lstStyle/>
                    <a:p>
                      <a:pPr rtl="0" fontAlgn="b"/>
                      <a:r>
                        <a:rPr lang="en-GB" sz="1600" dirty="0">
                          <a:effectLst/>
                        </a:rPr>
                        <a:t>Circumference [km]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>
                          <a:effectLst/>
                        </a:rPr>
                        <a:t>27.7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>
                          <a:effectLst/>
                        </a:rPr>
                        <a:t>27.7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>
                          <a:effectLst/>
                        </a:rPr>
                        <a:t>87.1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>
                          <a:effectLst/>
                        </a:rPr>
                        <a:t>233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>
                          <a:effectLst/>
                        </a:rPr>
                        <a:t>100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>
                          <a:effectLst/>
                        </a:rPr>
                        <a:t>54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515">
                <a:tc>
                  <a:txBody>
                    <a:bodyPr/>
                    <a:lstStyle/>
                    <a:p>
                      <a:pPr rtl="0" fontAlgn="b"/>
                      <a:r>
                        <a:rPr lang="en-GB" sz="1600" dirty="0">
                          <a:effectLst/>
                        </a:rPr>
                        <a:t>Beam energy [</a:t>
                      </a:r>
                      <a:r>
                        <a:rPr lang="en-GB" sz="1600" dirty="0" err="1">
                          <a:effectLst/>
                        </a:rPr>
                        <a:t>TeV</a:t>
                      </a:r>
                      <a:r>
                        <a:rPr lang="en-GB" sz="1600" dirty="0">
                          <a:effectLst/>
                        </a:rPr>
                        <a:t>]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>
                          <a:effectLst/>
                        </a:rPr>
                        <a:t>7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>
                          <a:effectLst/>
                        </a:rPr>
                        <a:t>14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>
                          <a:effectLst/>
                        </a:rPr>
                        <a:t>20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 smtClean="0">
                          <a:effectLst/>
                        </a:rPr>
                        <a:t>78.5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>
                          <a:effectLst/>
                        </a:rPr>
                        <a:t>50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>
                          <a:effectLst/>
                        </a:rPr>
                        <a:t>36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515">
                <a:tc>
                  <a:txBody>
                    <a:bodyPr/>
                    <a:lstStyle/>
                    <a:p>
                      <a:pPr rtl="0" fontAlgn="b"/>
                      <a:r>
                        <a:rPr lang="en-GB" sz="1600">
                          <a:effectLst/>
                        </a:rPr>
                        <a:t>Dipole field [T]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>
                          <a:effectLst/>
                        </a:rPr>
                        <a:t>8.33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>
                          <a:effectLst/>
                        </a:rPr>
                        <a:t>16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>
                          <a:effectLst/>
                        </a:rPr>
                        <a:t>6.6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>
                          <a:effectLst/>
                        </a:rPr>
                        <a:t>11.2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>
                          <a:effectLst/>
                        </a:rPr>
                        <a:t>16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>
                          <a:effectLst/>
                        </a:rPr>
                        <a:t>20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515">
                <a:tc>
                  <a:txBody>
                    <a:bodyPr/>
                    <a:lstStyle/>
                    <a:p>
                      <a:pPr rtl="0" fontAlgn="b"/>
                      <a:r>
                        <a:rPr lang="en-GB" sz="1600">
                          <a:effectLst/>
                        </a:rPr>
                        <a:t>Injection energy [TeV]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>
                          <a:effectLst/>
                        </a:rPr>
                        <a:t>0.45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>
                          <a:effectLst/>
                        </a:rPr>
                        <a:t>0.45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>
                          <a:effectLst/>
                        </a:rPr>
                        <a:t>2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>
                          <a:effectLst/>
                        </a:rPr>
                        <a:t>9.8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>
                          <a:effectLst/>
                        </a:rPr>
                        <a:t>1-3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>
                          <a:effectLst/>
                        </a:rPr>
                        <a:t>2.1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515">
                <a:tc>
                  <a:txBody>
                    <a:bodyPr/>
                    <a:lstStyle/>
                    <a:p>
                      <a:pPr rtl="0" fontAlgn="b"/>
                      <a:r>
                        <a:rPr lang="en-GB" sz="1600" dirty="0">
                          <a:effectLst/>
                        </a:rPr>
                        <a:t>Intensity / bunch [</a:t>
                      </a:r>
                      <a:r>
                        <a:rPr lang="en-GB" sz="1600" dirty="0" smtClean="0">
                          <a:effectLst/>
                        </a:rPr>
                        <a:t>10</a:t>
                      </a:r>
                      <a:r>
                        <a:rPr lang="en-GB" sz="1600" baseline="30000" dirty="0" smtClean="0">
                          <a:effectLst/>
                        </a:rPr>
                        <a:t>11</a:t>
                      </a:r>
                      <a:r>
                        <a:rPr lang="en-GB" sz="1600" dirty="0" smtClean="0">
                          <a:effectLst/>
                        </a:rPr>
                        <a:t> </a:t>
                      </a:r>
                      <a:r>
                        <a:rPr lang="en-GB" sz="1600" dirty="0">
                          <a:effectLst/>
                        </a:rPr>
                        <a:t>p]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>
                          <a:effectLst/>
                        </a:rPr>
                        <a:t>1.15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>
                          <a:effectLst/>
                        </a:rPr>
                        <a:t>2.20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>
                          <a:effectLst/>
                        </a:rPr>
                        <a:t>0.08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>
                          <a:effectLst/>
                        </a:rPr>
                        <a:t>0.75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>
                          <a:effectLst/>
                        </a:rPr>
                        <a:t>1.00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>
                          <a:effectLst/>
                        </a:rPr>
                        <a:t>2.00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515">
                <a:tc>
                  <a:txBody>
                    <a:bodyPr/>
                    <a:lstStyle/>
                    <a:p>
                      <a:pPr rtl="0" fontAlgn="b"/>
                      <a:r>
                        <a:rPr lang="en-GB" sz="1600">
                          <a:effectLst/>
                        </a:rPr>
                        <a:t>No bunches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>
                          <a:effectLst/>
                        </a:rPr>
                        <a:t>2800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>
                          <a:effectLst/>
                        </a:rPr>
                        <a:t>2800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>
                          <a:effectLst/>
                        </a:rPr>
                        <a:t>17424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>
                          <a:effectLst/>
                        </a:rPr>
                        <a:t>37152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 smtClean="0">
                          <a:effectLst/>
                        </a:rPr>
                        <a:t>10060</a:t>
                      </a:r>
                      <a:endParaRPr lang="en-GB" sz="1600" dirty="0">
                        <a:effectLst/>
                      </a:endParaRP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>
                          <a:effectLst/>
                        </a:rPr>
                        <a:t>5798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515">
                <a:tc>
                  <a:txBody>
                    <a:bodyPr/>
                    <a:lstStyle/>
                    <a:p>
                      <a:pPr rtl="0" fontAlgn="b"/>
                      <a:r>
                        <a:rPr lang="en-GB" sz="1600" dirty="0">
                          <a:effectLst/>
                        </a:rPr>
                        <a:t>Intensity / beam </a:t>
                      </a:r>
                      <a:r>
                        <a:rPr lang="en-GB" sz="1600" dirty="0" smtClean="0">
                          <a:effectLst/>
                        </a:rPr>
                        <a:t>[10</a:t>
                      </a:r>
                      <a:r>
                        <a:rPr lang="en-GB" sz="1600" baseline="30000" dirty="0" smtClean="0">
                          <a:effectLst/>
                        </a:rPr>
                        <a:t>14</a:t>
                      </a:r>
                      <a:r>
                        <a:rPr lang="en-GB" sz="1600" dirty="0" smtClean="0">
                          <a:effectLst/>
                        </a:rPr>
                        <a:t> p]</a:t>
                      </a:r>
                      <a:endParaRPr lang="en-GB" sz="1600" dirty="0">
                        <a:effectLst/>
                      </a:endParaRP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 smtClean="0">
                          <a:effectLst/>
                        </a:rPr>
                        <a:t>3.2</a:t>
                      </a:r>
                      <a:endParaRPr lang="en-GB" sz="1600" dirty="0">
                        <a:effectLst/>
                      </a:endParaRP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 smtClean="0">
                          <a:effectLst/>
                        </a:rPr>
                        <a:t>6.2</a:t>
                      </a:r>
                      <a:endParaRPr lang="en-GB" sz="1600" dirty="0">
                        <a:effectLst/>
                      </a:endParaRP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 smtClean="0">
                          <a:effectLst/>
                        </a:rPr>
                        <a:t>1.3</a:t>
                      </a:r>
                      <a:endParaRPr lang="en-GB" sz="1600" dirty="0">
                        <a:effectLst/>
                      </a:endParaRP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 smtClean="0">
                          <a:effectLst/>
                        </a:rPr>
                        <a:t>27.9</a:t>
                      </a:r>
                      <a:endParaRPr lang="en-GB" sz="1600" dirty="0">
                        <a:effectLst/>
                      </a:endParaRP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 smtClean="0">
                          <a:effectLst/>
                        </a:rPr>
                        <a:t>10.6</a:t>
                      </a:r>
                      <a:endParaRPr lang="en-GB" sz="1600" dirty="0">
                        <a:effectLst/>
                      </a:endParaRP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 smtClean="0">
                          <a:effectLst/>
                        </a:rPr>
                        <a:t>11.5</a:t>
                      </a:r>
                      <a:endParaRPr lang="en-GB" sz="1600" dirty="0">
                        <a:effectLst/>
                      </a:endParaRP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714">
                <a:tc>
                  <a:txBody>
                    <a:bodyPr/>
                    <a:lstStyle/>
                    <a:p>
                      <a:pPr rtl="0" fontAlgn="b"/>
                      <a:r>
                        <a:rPr lang="en-GB" sz="1600" dirty="0">
                          <a:effectLst/>
                        </a:rPr>
                        <a:t>Luminosity </a:t>
                      </a:r>
                      <a:r>
                        <a:rPr lang="en-GB" sz="1600" dirty="0" smtClean="0">
                          <a:effectLst/>
                        </a:rPr>
                        <a:t>[10</a:t>
                      </a:r>
                      <a:r>
                        <a:rPr lang="en-GB" sz="1600" baseline="30000" dirty="0" smtClean="0">
                          <a:effectLst/>
                        </a:rPr>
                        <a:t>34</a:t>
                      </a:r>
                      <a:r>
                        <a:rPr lang="en-GB" sz="1600" baseline="0" dirty="0" smtClean="0">
                          <a:effectLst/>
                        </a:rPr>
                        <a:t> </a:t>
                      </a:r>
                      <a:r>
                        <a:rPr lang="en-GB" sz="1600" dirty="0" smtClean="0">
                          <a:effectLst/>
                        </a:rPr>
                        <a:t>cm</a:t>
                      </a:r>
                      <a:r>
                        <a:rPr lang="en-GB" sz="1600" baseline="30000" dirty="0" smtClean="0">
                          <a:effectLst/>
                        </a:rPr>
                        <a:t>-2</a:t>
                      </a:r>
                      <a:r>
                        <a:rPr lang="en-GB" sz="1600" dirty="0" smtClean="0">
                          <a:effectLst/>
                        </a:rPr>
                        <a:t>s</a:t>
                      </a:r>
                      <a:r>
                        <a:rPr lang="en-GB" sz="1600" baseline="30000" dirty="0" smtClean="0">
                          <a:effectLst/>
                        </a:rPr>
                        <a:t>-1</a:t>
                      </a:r>
                      <a:r>
                        <a:rPr lang="en-GB" sz="1600" dirty="0">
                          <a:effectLst/>
                        </a:rPr>
                        <a:t>]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 smtClean="0">
                          <a:effectLst/>
                        </a:rPr>
                        <a:t>1</a:t>
                      </a:r>
                      <a:endParaRPr lang="en-GB" sz="1600" dirty="0">
                        <a:effectLst/>
                      </a:endParaRP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 smtClean="0">
                          <a:effectLst/>
                        </a:rPr>
                        <a:t>20</a:t>
                      </a:r>
                      <a:endParaRPr lang="en-GB" sz="1600" dirty="0">
                        <a:effectLst/>
                      </a:endParaRP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 smtClean="0">
                          <a:effectLst/>
                        </a:rPr>
                        <a:t>0.1</a:t>
                      </a:r>
                      <a:endParaRPr lang="en-GB" sz="1600" dirty="0">
                        <a:effectLst/>
                      </a:endParaRP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 smtClean="0">
                          <a:effectLst/>
                        </a:rPr>
                        <a:t>2</a:t>
                      </a:r>
                      <a:endParaRPr lang="en-GB" sz="1600" dirty="0">
                        <a:effectLst/>
                      </a:endParaRP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 smtClean="0">
                          <a:effectLst/>
                        </a:rPr>
                        <a:t>5</a:t>
                      </a:r>
                      <a:endParaRPr lang="en-GB" sz="1600" dirty="0">
                        <a:effectLst/>
                      </a:endParaRP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 smtClean="0">
                          <a:effectLst/>
                        </a:rPr>
                        <a:t>12</a:t>
                      </a:r>
                      <a:endParaRPr lang="en-GB" sz="1600" dirty="0">
                        <a:effectLst/>
                      </a:endParaRP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515">
                <a:tc>
                  <a:txBody>
                    <a:bodyPr/>
                    <a:lstStyle/>
                    <a:p>
                      <a:pPr rtl="0" fontAlgn="b"/>
                      <a:r>
                        <a:rPr lang="en-GB" sz="1600" dirty="0">
                          <a:effectLst/>
                        </a:rPr>
                        <a:t>Stored beam energy </a:t>
                      </a:r>
                      <a:r>
                        <a:rPr lang="en-GB" sz="1600" dirty="0" smtClean="0">
                          <a:effectLst/>
                        </a:rPr>
                        <a:t>[GJ</a:t>
                      </a:r>
                      <a:r>
                        <a:rPr lang="en-GB" sz="1600" dirty="0">
                          <a:effectLst/>
                        </a:rPr>
                        <a:t>]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 smtClean="0">
                          <a:effectLst/>
                        </a:rPr>
                        <a:t>0.36</a:t>
                      </a:r>
                      <a:endParaRPr lang="en-GB" sz="1600" dirty="0">
                        <a:effectLst/>
                      </a:endParaRP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 smtClean="0">
                          <a:effectLst/>
                        </a:rPr>
                        <a:t>1.38</a:t>
                      </a:r>
                      <a:endParaRPr lang="en-GB" sz="1600" dirty="0">
                        <a:effectLst/>
                      </a:endParaRP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 smtClean="0">
                          <a:effectLst/>
                        </a:rPr>
                        <a:t>0.42</a:t>
                      </a:r>
                      <a:endParaRPr lang="en-GB" sz="1600" dirty="0">
                        <a:effectLst/>
                      </a:endParaRP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 smtClean="0">
                          <a:effectLst/>
                        </a:rPr>
                        <a:t>35</a:t>
                      </a:r>
                      <a:endParaRPr lang="en-GB" sz="1600" dirty="0">
                        <a:effectLst/>
                      </a:endParaRP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 smtClean="0">
                          <a:effectLst/>
                        </a:rPr>
                        <a:t>8.4</a:t>
                      </a:r>
                      <a:endParaRPr lang="en-GB" sz="1600" dirty="0">
                        <a:effectLst/>
                      </a:endParaRP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 smtClean="0">
                          <a:effectLst/>
                        </a:rPr>
                        <a:t>6.68</a:t>
                      </a:r>
                      <a:endParaRPr lang="en-GB" sz="1600" dirty="0">
                        <a:effectLst/>
                      </a:endParaRP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433">
                <a:tc>
                  <a:txBody>
                    <a:bodyPr/>
                    <a:lstStyle/>
                    <a:p>
                      <a:pPr rtl="0" fontAlgn="b"/>
                      <a:r>
                        <a:rPr lang="en-GB" sz="1600" dirty="0" err="1" smtClean="0">
                          <a:effectLst/>
                        </a:rPr>
                        <a:t>Synchr</a:t>
                      </a:r>
                      <a:r>
                        <a:rPr lang="en-GB" sz="1600" dirty="0" smtClean="0">
                          <a:effectLst/>
                        </a:rPr>
                        <a:t>. rad. </a:t>
                      </a:r>
                      <a:r>
                        <a:rPr lang="en-GB" sz="1600" dirty="0">
                          <a:effectLst/>
                        </a:rPr>
                        <a:t>power </a:t>
                      </a:r>
                      <a:r>
                        <a:rPr lang="en-GB" sz="1600" dirty="0" smtClean="0">
                          <a:effectLst/>
                        </a:rPr>
                        <a:t>[W/m/beam]</a:t>
                      </a:r>
                      <a:endParaRPr lang="en-GB" sz="1600" dirty="0">
                        <a:effectLst/>
                      </a:endParaRP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>
                          <a:effectLst/>
                        </a:rPr>
                        <a:t>0.18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>
                          <a:effectLst/>
                        </a:rPr>
                        <a:t>3.2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 smtClean="0">
                          <a:effectLst/>
                        </a:rPr>
                        <a:t>1</a:t>
                      </a:r>
                      <a:endParaRPr lang="en-GB" sz="1600" dirty="0">
                        <a:effectLst/>
                      </a:endParaRP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>
                          <a:effectLst/>
                        </a:rPr>
                        <a:t>4.7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>
                          <a:effectLst/>
                        </a:rPr>
                        <a:t>30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dirty="0">
                          <a:effectLst/>
                        </a:rPr>
                        <a:t>58</a:t>
                      </a:r>
                    </a:p>
                  </a:txBody>
                  <a:tcPr marL="21084" marR="21084" marT="36000" marB="3600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99880" y="5766210"/>
            <a:ext cx="8161209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b="1" i="1" kern="0" dirty="0" smtClean="0">
                <a:solidFill>
                  <a:srgbClr val="D60093"/>
                </a:solidFill>
                <a:latin typeface="+mn-lt"/>
              </a:rPr>
              <a:t>FCC-</a:t>
            </a:r>
            <a:r>
              <a:rPr lang="en-GB" sz="2000" b="1" i="1" kern="0" dirty="0" err="1" smtClean="0">
                <a:solidFill>
                  <a:srgbClr val="D60093"/>
                </a:solidFill>
                <a:latin typeface="+mn-lt"/>
              </a:rPr>
              <a:t>hh</a:t>
            </a:r>
            <a:r>
              <a:rPr lang="en-GB" sz="2000" b="1" i="1" kern="0" dirty="0" smtClean="0">
                <a:solidFill>
                  <a:srgbClr val="D60093"/>
                </a:solidFill>
                <a:latin typeface="+mn-lt"/>
              </a:rPr>
              <a:t> &amp; SPPC are the VHECs that are currently studied in detail </a:t>
            </a:r>
          </a:p>
        </p:txBody>
      </p:sp>
    </p:spTree>
    <p:extLst>
      <p:ext uri="{BB962C8B-B14F-4D97-AF65-F5344CB8AC3E}">
        <p14:creationId xmlns:p14="http://schemas.microsoft.com/office/powerpoint/2010/main" val="108388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 dirty="0"/>
          </a:p>
        </p:txBody>
      </p:sp>
      <p:sp>
        <p:nvSpPr>
          <p:cNvPr id="1126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Outline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fld id="{F5812B10-ADC2-4559-AB15-9B4912F2B026}" type="slidenum">
              <a:rPr lang="en-US" smtClean="0">
                <a:latin typeface="Arial" pitchFamily="34" charset="0"/>
              </a:rPr>
              <a:pPr/>
              <a:t>12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3" name="Date Placeholder 2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421320" y="1201510"/>
            <a:ext cx="4539997" cy="34624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>
                    <a:alpha val="47000"/>
                  </a:srgbClr>
                </a:solidFill>
                <a:latin typeface="+mn-lt"/>
              </a:rPr>
              <a:t>Introduction</a:t>
            </a:r>
          </a:p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/>
                </a:solidFill>
                <a:latin typeface="+mn-lt"/>
              </a:rPr>
              <a:t>Luminosity</a:t>
            </a:r>
          </a:p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>
                    <a:alpha val="47000"/>
                  </a:srgbClr>
                </a:solidFill>
                <a:latin typeface="+mn-lt"/>
              </a:rPr>
              <a:t>Magnets</a:t>
            </a:r>
          </a:p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>
                    <a:alpha val="47000"/>
                  </a:srgbClr>
                </a:solidFill>
                <a:latin typeface="+mn-lt"/>
              </a:rPr>
              <a:t>High intensity beams</a:t>
            </a:r>
          </a:p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>
                    <a:alpha val="47000"/>
                  </a:srgbClr>
                </a:solidFill>
                <a:latin typeface="+mn-lt"/>
              </a:rPr>
              <a:t>Machine protection</a:t>
            </a:r>
          </a:p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>
                    <a:alpha val="47000"/>
                  </a:srgbClr>
                </a:solidFill>
                <a:latin typeface="+mn-lt"/>
              </a:rPr>
              <a:t>Infrastructure and injectors</a:t>
            </a:r>
          </a:p>
        </p:txBody>
      </p:sp>
    </p:spTree>
    <p:extLst>
      <p:ext uri="{BB962C8B-B14F-4D97-AF65-F5344CB8AC3E}">
        <p14:creationId xmlns:p14="http://schemas.microsoft.com/office/powerpoint/2010/main" val="40423218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"/>
                <a:ea typeface="Helvetica"/>
                <a:cs typeface="Helvetica"/>
              </a:rPr>
              <a:t>Collider luminosity</a:t>
            </a:r>
          </a:p>
        </p:txBody>
      </p:sp>
      <p:sp>
        <p:nvSpPr>
          <p:cNvPr id="1043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latin typeface="Helvetica"/>
                <a:ea typeface="Helvetica"/>
                <a:cs typeface="Helvetica"/>
              </a:rPr>
              <a:t>Very High Energy Hadron Colliders - SSI - J. Wenninger</a:t>
            </a:r>
            <a:endParaRPr lang="en-US" dirty="0">
              <a:latin typeface="Helvetica"/>
              <a:ea typeface="Helvetica"/>
              <a:cs typeface="Helvetica"/>
            </a:endParaRPr>
          </a:p>
        </p:txBody>
      </p:sp>
      <p:sp>
        <p:nvSpPr>
          <p:cNvPr id="103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fld id="{D5E1139C-07BD-48FC-A272-5E382EB9B9E5}" type="slidenum">
              <a:rPr lang="en-US" smtClean="0">
                <a:latin typeface="Helvetica"/>
                <a:ea typeface="Helvetica"/>
                <a:cs typeface="Helvetica"/>
              </a:rPr>
              <a:pPr/>
              <a:t>13</a:t>
            </a:fld>
            <a:endParaRPr lang="en-US" smtClean="0">
              <a:latin typeface="Helvetica"/>
              <a:ea typeface="Helvetica"/>
              <a:cs typeface="Helvetica"/>
            </a:endParaRPr>
          </a:p>
        </p:txBody>
      </p:sp>
      <p:sp>
        <p:nvSpPr>
          <p:cNvPr id="43" name="Rectangle 3"/>
          <p:cNvSpPr txBox="1">
            <a:spLocks noChangeArrowheads="1"/>
          </p:cNvSpPr>
          <p:nvPr/>
        </p:nvSpPr>
        <p:spPr>
          <a:xfrm>
            <a:off x="501070" y="779055"/>
            <a:ext cx="8185150" cy="80645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>
              <a:spcBef>
                <a:spcPct val="20000"/>
              </a:spcBef>
              <a:buFont typeface="Monotype Sorts" pitchFamily="2" charset="2"/>
              <a:buNone/>
              <a:defRPr/>
            </a:pPr>
            <a:r>
              <a:rPr lang="de-DE" sz="2000" kern="0" dirty="0" smtClean="0">
                <a:latin typeface="Helvetica" pitchFamily="34" charset="0"/>
                <a:cs typeface="Helvetica" pitchFamily="34" charset="0"/>
              </a:rPr>
              <a:t>Expression for the luminosity L (for equal particle populations, </a:t>
            </a:r>
            <a:r>
              <a:rPr lang="de-DE" sz="2000" kern="0" dirty="0" err="1" smtClean="0">
                <a:latin typeface="Helvetica" pitchFamily="34" charset="0"/>
                <a:cs typeface="Helvetica" pitchFamily="34" charset="0"/>
              </a:rPr>
              <a:t>Gaussian</a:t>
            </a:r>
            <a:r>
              <a:rPr lang="de-DE" sz="2000" kern="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de-DE" sz="2000" kern="0" dirty="0" err="1" smtClean="0">
                <a:latin typeface="Helvetica" pitchFamily="34" charset="0"/>
                <a:cs typeface="Helvetica" pitchFamily="34" charset="0"/>
              </a:rPr>
              <a:t>profiles</a:t>
            </a:r>
            <a:r>
              <a:rPr lang="de-DE" sz="2000" kern="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de-DE" sz="2000" kern="0" dirty="0" err="1" smtClean="0">
                <a:latin typeface="Helvetica" pitchFamily="34" charset="0"/>
                <a:cs typeface="Helvetica" pitchFamily="34" charset="0"/>
              </a:rPr>
              <a:t>and</a:t>
            </a:r>
            <a:r>
              <a:rPr lang="de-DE" sz="2000" kern="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de-DE" sz="2000" kern="0" dirty="0" err="1" smtClean="0">
                <a:latin typeface="Helvetica" pitchFamily="34" charset="0"/>
                <a:cs typeface="Helvetica" pitchFamily="34" charset="0"/>
              </a:rPr>
              <a:t>round</a:t>
            </a:r>
            <a:r>
              <a:rPr lang="de-DE" sz="2000" kern="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de-DE" sz="2000" kern="0" dirty="0" err="1" smtClean="0">
                <a:latin typeface="Helvetica" pitchFamily="34" charset="0"/>
                <a:cs typeface="Helvetica" pitchFamily="34" charset="0"/>
              </a:rPr>
              <a:t>beams</a:t>
            </a:r>
            <a:r>
              <a:rPr lang="de-DE" sz="2000" kern="0" dirty="0" smtClean="0">
                <a:latin typeface="Helvetica" pitchFamily="34" charset="0"/>
                <a:cs typeface="Helvetica" pitchFamily="34" charset="0"/>
              </a:rPr>
              <a:t>) :</a:t>
            </a:r>
            <a:endParaRPr lang="de-DE" sz="2000" kern="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0" name="Date Placeholder 19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62" name="Rectangle 3"/>
          <p:cNvSpPr txBox="1">
            <a:spLocks noChangeArrowheads="1"/>
          </p:cNvSpPr>
          <p:nvPr/>
        </p:nvSpPr>
        <p:spPr>
          <a:xfrm>
            <a:off x="361613" y="4660394"/>
            <a:ext cx="6073257" cy="1900743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000FF"/>
              </a:buClr>
              <a:buFont typeface="Courier New" pitchFamily="49" charset="0"/>
              <a:buChar char="o"/>
              <a:defRPr/>
            </a:pPr>
            <a:r>
              <a:rPr lang="de-DE" sz="1400" b="1" i="1" kern="0" dirty="0" smtClean="0">
                <a:latin typeface="Symbol" pitchFamily="18" charset="2"/>
                <a:cs typeface="Helvetica" pitchFamily="34" charset="0"/>
              </a:rPr>
              <a:t>s*</a:t>
            </a:r>
            <a:r>
              <a:rPr lang="de-DE" sz="1400" b="1" i="1" kern="0" baseline="-25000" dirty="0" smtClean="0">
                <a:latin typeface="Helvetica" pitchFamily="34" charset="0"/>
                <a:cs typeface="Helvetica" pitchFamily="34" charset="0"/>
              </a:rPr>
              <a:t>x</a:t>
            </a:r>
            <a:r>
              <a:rPr lang="de-DE" sz="1400" b="1" i="1" kern="0" dirty="0" smtClean="0">
                <a:latin typeface="Helvetica" pitchFamily="34" charset="0"/>
                <a:cs typeface="Helvetica" pitchFamily="34" charset="0"/>
              </a:rPr>
              <a:t>,</a:t>
            </a:r>
            <a:r>
              <a:rPr lang="de-DE" sz="1400" b="1" i="1" kern="0" dirty="0" smtClean="0">
                <a:latin typeface="Symbol" pitchFamily="18" charset="2"/>
                <a:cs typeface="Helvetica" pitchFamily="34" charset="0"/>
              </a:rPr>
              <a:t>s*</a:t>
            </a:r>
            <a:r>
              <a:rPr lang="de-DE" sz="1400" b="1" i="1" kern="0" baseline="-25000" dirty="0" smtClean="0">
                <a:latin typeface="Helvetica" pitchFamily="34" charset="0"/>
                <a:cs typeface="Helvetica" pitchFamily="34" charset="0"/>
              </a:rPr>
              <a:t>y</a:t>
            </a:r>
            <a:r>
              <a:rPr lang="de-DE" sz="1400" i="1" kern="0" dirty="0" smtClean="0">
                <a:latin typeface="Helvetica" pitchFamily="34" charset="0"/>
                <a:cs typeface="Helvetica" pitchFamily="34" charset="0"/>
              </a:rPr>
              <a:t> : transverse rms beam </a:t>
            </a:r>
            <a:r>
              <a:rPr lang="de-DE" sz="1400" i="1" kern="0" dirty="0" err="1" smtClean="0">
                <a:latin typeface="Helvetica" pitchFamily="34" charset="0"/>
                <a:cs typeface="Helvetica" pitchFamily="34" charset="0"/>
              </a:rPr>
              <a:t>sizes</a:t>
            </a:r>
            <a:r>
              <a:rPr lang="de-DE" sz="1400" i="1" kern="0" dirty="0">
                <a:latin typeface="Helvetica" pitchFamily="34" charset="0"/>
                <a:cs typeface="Helvetica" pitchFamily="34" charset="0"/>
              </a:rPr>
              <a:t> </a:t>
            </a:r>
            <a:r>
              <a:rPr lang="de-DE" sz="1400" i="1" kern="0" dirty="0" smtClean="0">
                <a:latin typeface="Helvetica" pitchFamily="34" charset="0"/>
                <a:cs typeface="Helvetica" pitchFamily="34" charset="0"/>
              </a:rPr>
              <a:t>- </a:t>
            </a:r>
            <a:r>
              <a:rPr lang="de-DE" sz="1400" i="1" kern="0" dirty="0" smtClean="0">
                <a:latin typeface="Symbol" panose="05050102010706020507" pitchFamily="18" charset="2"/>
                <a:cs typeface="Helvetica" pitchFamily="34" charset="0"/>
              </a:rPr>
              <a:t>(s</a:t>
            </a:r>
            <a:r>
              <a:rPr lang="de-DE" sz="1400" i="1" kern="0" dirty="0" smtClean="0">
                <a:latin typeface="Helvetica" pitchFamily="34" charset="0"/>
                <a:cs typeface="Helvetica" pitchFamily="34" charset="0"/>
              </a:rPr>
              <a:t>*)</a:t>
            </a:r>
            <a:r>
              <a:rPr lang="de-DE" sz="1400" i="1" kern="0" baseline="30000" dirty="0" smtClean="0">
                <a:latin typeface="Helvetica" pitchFamily="34" charset="0"/>
                <a:cs typeface="Helvetica" pitchFamily="34" charset="0"/>
              </a:rPr>
              <a:t>2</a:t>
            </a:r>
            <a:r>
              <a:rPr lang="de-DE" sz="1400" i="1" kern="0" dirty="0" smtClean="0">
                <a:latin typeface="Helvetica" pitchFamily="34" charset="0"/>
                <a:cs typeface="Helvetica" pitchFamily="34" charset="0"/>
              </a:rPr>
              <a:t> = </a:t>
            </a:r>
            <a:r>
              <a:rPr lang="de-DE" sz="1400" i="1" kern="0" dirty="0" smtClean="0">
                <a:latin typeface="Symbol" panose="05050102010706020507" pitchFamily="18" charset="2"/>
                <a:cs typeface="Helvetica" pitchFamily="34" charset="0"/>
                <a:sym typeface="Symbol"/>
              </a:rPr>
              <a:t>b</a:t>
            </a:r>
            <a:r>
              <a:rPr lang="de-DE" sz="1400" i="1" kern="0" dirty="0" smtClean="0">
                <a:latin typeface="Helvetica" pitchFamily="34" charset="0"/>
                <a:cs typeface="Helvetica" pitchFamily="34" charset="0"/>
                <a:sym typeface="Symbol"/>
              </a:rPr>
              <a:t>*</a:t>
            </a:r>
            <a:r>
              <a:rPr lang="de-DE" sz="1400" i="1" kern="0" dirty="0" smtClean="0">
                <a:latin typeface="Symbol" panose="05050102010706020507" pitchFamily="18" charset="2"/>
                <a:cs typeface="Helvetica" pitchFamily="34" charset="0"/>
                <a:sym typeface="Symbol"/>
              </a:rPr>
              <a:t>e</a:t>
            </a:r>
            <a:endParaRPr lang="de-DE" sz="1400" i="1" kern="0" dirty="0" smtClean="0">
              <a:latin typeface="Symbol" panose="05050102010706020507" pitchFamily="18" charset="2"/>
              <a:cs typeface="Helvetic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0000FF"/>
              </a:buClr>
              <a:buFont typeface="Courier New" pitchFamily="49" charset="0"/>
              <a:buChar char="o"/>
              <a:defRPr/>
            </a:pPr>
            <a:r>
              <a:rPr lang="de-DE" sz="1400" b="1" i="1" kern="0" dirty="0" smtClean="0">
                <a:latin typeface="Symbol" panose="05050102010706020507" pitchFamily="18" charset="2"/>
                <a:cs typeface="Helvetica" pitchFamily="34" charset="0"/>
              </a:rPr>
              <a:t>b</a:t>
            </a:r>
            <a:r>
              <a:rPr lang="de-DE" sz="1400" b="1" i="1" kern="0" dirty="0" smtClean="0">
                <a:latin typeface="Helvetica" pitchFamily="34" charset="0"/>
                <a:cs typeface="Helvetica" pitchFamily="34" charset="0"/>
              </a:rPr>
              <a:t>* : </a:t>
            </a:r>
            <a:r>
              <a:rPr lang="de-DE" sz="1400" i="1" kern="0" dirty="0" smtClean="0">
                <a:latin typeface="Helvetica" pitchFamily="34" charset="0"/>
                <a:cs typeface="Helvetica" pitchFamily="34" charset="0"/>
              </a:rPr>
              <a:t>betatron (beam envelope) function </a:t>
            </a:r>
            <a:r>
              <a:rPr lang="de-DE" sz="1400" i="1" kern="0" dirty="0" smtClean="0">
                <a:latin typeface="Helvetica" pitchFamily="34" charset="0"/>
                <a:cs typeface="Helvetica" pitchFamily="34" charset="0"/>
                <a:sym typeface="Symbol"/>
              </a:rPr>
              <a:t> optics</a:t>
            </a:r>
            <a:endParaRPr lang="de-DE" sz="1400" i="1" kern="0" dirty="0" smtClean="0">
              <a:latin typeface="Helvetica" pitchFamily="34" charset="0"/>
              <a:cs typeface="Helvetic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0000FF"/>
              </a:buClr>
              <a:buFont typeface="Courier New" pitchFamily="49" charset="0"/>
              <a:buChar char="o"/>
              <a:defRPr/>
            </a:pPr>
            <a:r>
              <a:rPr lang="de-DE" sz="1400" b="1" i="1" kern="0" dirty="0">
                <a:latin typeface="Symbol" panose="05050102010706020507" pitchFamily="18" charset="2"/>
                <a:cs typeface="Helvetica" pitchFamily="34" charset="0"/>
              </a:rPr>
              <a:t>e</a:t>
            </a:r>
            <a:r>
              <a:rPr lang="de-DE" sz="1400" b="1" i="1" kern="0" dirty="0" smtClean="0">
                <a:latin typeface="Helvetica" pitchFamily="34" charset="0"/>
                <a:cs typeface="Helvetica" pitchFamily="34" charset="0"/>
              </a:rPr>
              <a:t> : </a:t>
            </a:r>
            <a:r>
              <a:rPr lang="de-DE" sz="1400" i="1" kern="0" dirty="0" smtClean="0">
                <a:latin typeface="Helvetica" pitchFamily="34" charset="0"/>
                <a:cs typeface="Helvetica" pitchFamily="34" charset="0"/>
              </a:rPr>
              <a:t>beam emittance (phase space volume)</a:t>
            </a:r>
          </a:p>
          <a:p>
            <a:pPr marL="342900" indent="-342900">
              <a:spcBef>
                <a:spcPct val="20000"/>
              </a:spcBef>
              <a:buClr>
                <a:srgbClr val="0000FF"/>
              </a:buClr>
              <a:buFont typeface="Courier New" pitchFamily="49" charset="0"/>
              <a:buChar char="o"/>
              <a:defRPr/>
            </a:pPr>
            <a:r>
              <a:rPr lang="de-DE" sz="1400" b="1" i="1" kern="0" dirty="0" smtClean="0">
                <a:latin typeface="Helvetica" pitchFamily="34" charset="0"/>
                <a:cs typeface="Helvetica" pitchFamily="34" charset="0"/>
              </a:rPr>
              <a:t>k </a:t>
            </a:r>
            <a:r>
              <a:rPr lang="de-DE" sz="1400" i="1" kern="0" dirty="0" smtClean="0">
                <a:latin typeface="Helvetica" pitchFamily="34" charset="0"/>
                <a:cs typeface="Helvetica" pitchFamily="34" charset="0"/>
              </a:rPr>
              <a:t>: number of particle bunches per beam.</a:t>
            </a:r>
          </a:p>
          <a:p>
            <a:pPr marL="342900" indent="-342900">
              <a:spcBef>
                <a:spcPct val="20000"/>
              </a:spcBef>
              <a:buClr>
                <a:srgbClr val="0000FF"/>
              </a:buClr>
              <a:buFont typeface="Courier New" pitchFamily="49" charset="0"/>
              <a:buChar char="o"/>
              <a:defRPr/>
            </a:pPr>
            <a:r>
              <a:rPr lang="de-DE" sz="1400" b="1" i="1" kern="0" dirty="0">
                <a:latin typeface="Helvetica" pitchFamily="34" charset="0"/>
                <a:cs typeface="Helvetica" pitchFamily="34" charset="0"/>
              </a:rPr>
              <a:t>N</a:t>
            </a:r>
            <a:r>
              <a:rPr lang="de-DE" sz="1400" i="1" kern="0" dirty="0">
                <a:latin typeface="Helvetica" pitchFamily="34" charset="0"/>
                <a:cs typeface="Helvetica" pitchFamily="34" charset="0"/>
              </a:rPr>
              <a:t> : number of particles per </a:t>
            </a:r>
            <a:r>
              <a:rPr lang="de-DE" sz="1400" i="1" kern="0" dirty="0" err="1">
                <a:latin typeface="Helvetica" pitchFamily="34" charset="0"/>
                <a:cs typeface="Helvetica" pitchFamily="34" charset="0"/>
              </a:rPr>
              <a:t>bunch</a:t>
            </a:r>
            <a:r>
              <a:rPr lang="de-DE" sz="1400" i="1" kern="0" dirty="0" smtClean="0">
                <a:latin typeface="Helvetica" pitchFamily="34" charset="0"/>
                <a:cs typeface="Helvetica" pitchFamily="34" charset="0"/>
              </a:rPr>
              <a:t>.</a:t>
            </a:r>
            <a:endParaRPr lang="de-DE" sz="1200" b="1" i="1" kern="0" dirty="0" smtClean="0">
              <a:latin typeface="Helvetica" pitchFamily="34" charset="0"/>
              <a:cs typeface="Helvetic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0000FF"/>
              </a:buClr>
              <a:buFont typeface="Courier New" pitchFamily="49" charset="0"/>
              <a:buChar char="o"/>
              <a:defRPr/>
            </a:pPr>
            <a:r>
              <a:rPr lang="de-DE" sz="1400" b="1" i="1" kern="0" dirty="0" smtClean="0">
                <a:latin typeface="Helvetica" pitchFamily="34" charset="0"/>
                <a:cs typeface="Helvetica" pitchFamily="34" charset="0"/>
              </a:rPr>
              <a:t>f</a:t>
            </a:r>
            <a:r>
              <a:rPr lang="de-DE" sz="1400" i="1" kern="0" dirty="0" smtClean="0">
                <a:latin typeface="Helvetica" pitchFamily="34" charset="0"/>
                <a:cs typeface="Helvetica" pitchFamily="34" charset="0"/>
              </a:rPr>
              <a:t> : revolution frequency</a:t>
            </a:r>
          </a:p>
          <a:p>
            <a:pPr marL="342900" indent="-342900">
              <a:spcBef>
                <a:spcPct val="20000"/>
              </a:spcBef>
              <a:buClr>
                <a:srgbClr val="0000FF"/>
              </a:buClr>
              <a:buFont typeface="Courier New" pitchFamily="49" charset="0"/>
              <a:buChar char="o"/>
              <a:defRPr/>
            </a:pPr>
            <a:r>
              <a:rPr lang="de-DE" sz="1400" b="1" i="1" kern="0" dirty="0" smtClean="0">
                <a:latin typeface="Symbol" panose="05050102010706020507" pitchFamily="18" charset="2"/>
                <a:cs typeface="Helvetica" pitchFamily="34" charset="0"/>
              </a:rPr>
              <a:t>g </a:t>
            </a:r>
            <a:r>
              <a:rPr lang="de-DE" sz="1400" i="1" kern="0" dirty="0" smtClean="0">
                <a:latin typeface="Symbol" panose="05050102010706020507" pitchFamily="18" charset="2"/>
                <a:cs typeface="Helvetica" pitchFamily="34" charset="0"/>
              </a:rPr>
              <a:t>=</a:t>
            </a:r>
            <a:r>
              <a:rPr lang="de-DE" sz="1400" i="1" kern="0" dirty="0" smtClean="0">
                <a:latin typeface="Helvetica" pitchFamily="34" charset="0"/>
                <a:cs typeface="Helvetica" pitchFamily="34" charset="0"/>
              </a:rPr>
              <a:t> E/m.</a:t>
            </a:r>
          </a:p>
          <a:p>
            <a:pPr marL="342900" indent="-342900">
              <a:spcBef>
                <a:spcPct val="20000"/>
              </a:spcBef>
              <a:buClr>
                <a:srgbClr val="0000FF"/>
              </a:buClr>
              <a:buFont typeface="Courier New" pitchFamily="49" charset="0"/>
              <a:buChar char="o"/>
              <a:defRPr/>
            </a:pPr>
            <a:r>
              <a:rPr lang="de-DE" sz="1400" b="1" i="1" kern="0" dirty="0" smtClean="0">
                <a:latin typeface="Helvetica" pitchFamily="34" charset="0"/>
                <a:cs typeface="Helvetica" pitchFamily="34" charset="0"/>
              </a:rPr>
              <a:t>F</a:t>
            </a:r>
            <a:r>
              <a:rPr lang="de-DE" sz="1400" i="1" kern="0" dirty="0" smtClean="0">
                <a:latin typeface="Helvetica" pitchFamily="34" charset="0"/>
                <a:cs typeface="Helvetica" pitchFamily="34" charset="0"/>
              </a:rPr>
              <a:t> : geometric correction factor (crossing angles...).</a:t>
            </a:r>
            <a:endParaRPr lang="de-DE" sz="1400" i="1" kern="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65786" y="6205303"/>
            <a:ext cx="1762021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de-DE" sz="1600" b="1" i="1" kern="0" dirty="0">
                <a:solidFill>
                  <a:srgbClr val="CC00FF"/>
                </a:solidFill>
                <a:latin typeface="Helvetica" pitchFamily="34" charset="0"/>
                <a:cs typeface="Helvetica" pitchFamily="34" charset="0"/>
              </a:rPr>
              <a:t>* refers to the IP</a:t>
            </a:r>
            <a:endParaRPr lang="en-GB" sz="1600" b="1" kern="0" dirty="0" smtClean="0">
              <a:solidFill>
                <a:srgbClr val="CC00FF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7634" y="1492319"/>
            <a:ext cx="2986715" cy="400110"/>
          </a:xfrm>
          <a:prstGeom prst="rect">
            <a:avLst/>
          </a:prstGeom>
          <a:ln w="38100">
            <a:solidFill>
              <a:srgbClr val="D60093"/>
            </a:solidFill>
          </a:ln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i="1" kern="0" dirty="0" smtClean="0">
                <a:latin typeface="+mn-lt"/>
              </a:rPr>
              <a:t>k, N, </a:t>
            </a:r>
            <a:r>
              <a:rPr lang="en-GB" sz="2000" i="1" kern="0" dirty="0" smtClean="0">
                <a:latin typeface="Symbol" panose="05050102010706020507" pitchFamily="18" charset="2"/>
              </a:rPr>
              <a:t>e</a:t>
            </a:r>
            <a:r>
              <a:rPr lang="en-GB" sz="2000" i="1" kern="0" dirty="0" smtClean="0">
                <a:latin typeface="+mn-lt"/>
              </a:rPr>
              <a:t> : beam properties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333896" y="1991584"/>
            <a:ext cx="3740126" cy="400110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i="1" kern="0" dirty="0">
                <a:latin typeface="Symbol" panose="05050102010706020507" pitchFamily="18" charset="2"/>
              </a:rPr>
              <a:t>b</a:t>
            </a:r>
            <a:r>
              <a:rPr lang="en-GB" sz="2000" i="1" kern="0" dirty="0" smtClean="0">
                <a:latin typeface="Symbol" panose="05050102010706020507" pitchFamily="18" charset="2"/>
              </a:rPr>
              <a:t>*</a:t>
            </a:r>
            <a:r>
              <a:rPr lang="en-GB" sz="2000" i="1" kern="0" dirty="0" smtClean="0">
                <a:latin typeface="+mn-lt"/>
              </a:rPr>
              <a:t> : property of the beam optics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333896" y="2490849"/>
            <a:ext cx="2348720" cy="400110"/>
          </a:xfrm>
          <a:prstGeom prst="rect">
            <a:avLst/>
          </a:prstGeom>
          <a:ln w="381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i="1" kern="0" dirty="0" smtClean="0">
                <a:latin typeface="+mn-lt"/>
              </a:rPr>
              <a:t>F : beam dynamics</a:t>
            </a:r>
          </a:p>
        </p:txBody>
      </p:sp>
      <p:graphicFrame>
        <p:nvGraphicFramePr>
          <p:cNvPr id="47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2338014"/>
              </p:ext>
            </p:extLst>
          </p:nvPr>
        </p:nvGraphicFramePr>
        <p:xfrm>
          <a:off x="892318" y="1579155"/>
          <a:ext cx="4035425" cy="1149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8" name="Equation" r:id="rId4" imgW="1752480" imgH="469800" progId="Equation.3">
                  <p:embed/>
                </p:oleObj>
              </mc:Choice>
              <mc:Fallback>
                <p:oleObj name="Equation" r:id="rId4" imgW="175248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2318" y="1579155"/>
                        <a:ext cx="4035425" cy="1149350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ounded Rectangle 28"/>
          <p:cNvSpPr/>
          <p:nvPr/>
        </p:nvSpPr>
        <p:spPr>
          <a:xfrm>
            <a:off x="3359238" y="1645086"/>
            <a:ext cx="717892" cy="466645"/>
          </a:xfrm>
          <a:prstGeom prst="roundRect">
            <a:avLst/>
          </a:prstGeom>
          <a:noFill/>
          <a:ln w="38100">
            <a:solidFill>
              <a:srgbClr val="D6009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ounded Rectangle 29"/>
          <p:cNvSpPr/>
          <p:nvPr/>
        </p:nvSpPr>
        <p:spPr>
          <a:xfrm>
            <a:off x="4303163" y="2193282"/>
            <a:ext cx="313845" cy="454156"/>
          </a:xfrm>
          <a:prstGeom prst="roundRect">
            <a:avLst/>
          </a:prstGeom>
          <a:noFill/>
          <a:ln w="38100">
            <a:solidFill>
              <a:srgbClr val="D6009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ounded Rectangle 30"/>
          <p:cNvSpPr/>
          <p:nvPr/>
        </p:nvSpPr>
        <p:spPr>
          <a:xfrm>
            <a:off x="3893273" y="2197622"/>
            <a:ext cx="409889" cy="44549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ounded Rectangle 32"/>
          <p:cNvSpPr/>
          <p:nvPr/>
        </p:nvSpPr>
        <p:spPr>
          <a:xfrm>
            <a:off x="4617009" y="1910877"/>
            <a:ext cx="285034" cy="401708"/>
          </a:xfrm>
          <a:prstGeom prst="roundRect">
            <a:avLst/>
          </a:prstGeom>
          <a:noFill/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4" name="Group 33"/>
          <p:cNvGrpSpPr/>
          <p:nvPr/>
        </p:nvGrpSpPr>
        <p:grpSpPr>
          <a:xfrm>
            <a:off x="1360578" y="3069643"/>
            <a:ext cx="5530320" cy="1102271"/>
            <a:chOff x="2344510" y="2414409"/>
            <a:chExt cx="5530320" cy="1102271"/>
          </a:xfrm>
        </p:grpSpPr>
        <p:cxnSp>
          <p:nvCxnSpPr>
            <p:cNvPr id="35" name="Straight Connector 34"/>
            <p:cNvCxnSpPr/>
            <p:nvPr/>
          </p:nvCxnSpPr>
          <p:spPr bwMode="auto">
            <a:xfrm>
              <a:off x="2882180" y="3006546"/>
              <a:ext cx="499265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36" name="Group 35"/>
            <p:cNvGrpSpPr/>
            <p:nvPr/>
          </p:nvGrpSpPr>
          <p:grpSpPr>
            <a:xfrm>
              <a:off x="2344510" y="2814519"/>
              <a:ext cx="2496325" cy="384052"/>
              <a:chOff x="616285" y="2814519"/>
              <a:chExt cx="2496325" cy="384052"/>
            </a:xfrm>
          </p:grpSpPr>
          <p:grpSp>
            <p:nvGrpSpPr>
              <p:cNvPr id="59" name="Group 58"/>
              <p:cNvGrpSpPr/>
              <p:nvPr/>
            </p:nvGrpSpPr>
            <p:grpSpPr>
              <a:xfrm>
                <a:off x="1230765" y="2814519"/>
                <a:ext cx="1881845" cy="384052"/>
                <a:chOff x="1230765" y="2814519"/>
                <a:chExt cx="1881845" cy="384052"/>
              </a:xfrm>
            </p:grpSpPr>
            <p:sp>
              <p:nvSpPr>
                <p:cNvPr id="61" name="Flowchart: Direct Access Storage 60"/>
                <p:cNvSpPr/>
                <p:nvPr/>
              </p:nvSpPr>
              <p:spPr bwMode="auto">
                <a:xfrm rot="10800000">
                  <a:off x="1230765" y="2814521"/>
                  <a:ext cx="1881845" cy="384050"/>
                </a:xfrm>
                <a:prstGeom prst="flowChartMagneticDrum">
                  <a:avLst/>
                </a:prstGeom>
                <a:solidFill>
                  <a:srgbClr val="0000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63" name="Flowchart: Connector 62"/>
                <p:cNvSpPr/>
                <p:nvPr/>
              </p:nvSpPr>
              <p:spPr bwMode="auto">
                <a:xfrm>
                  <a:off x="1233289" y="2814519"/>
                  <a:ext cx="688766" cy="384051"/>
                </a:xfrm>
                <a:prstGeom prst="flowChartConnector">
                  <a:avLst/>
                </a:prstGeom>
                <a:pattFill prst="ltDnDiag">
                  <a:fgClr>
                    <a:srgbClr val="0000FF"/>
                  </a:fgClr>
                  <a:bgClr>
                    <a:schemeClr val="bg1"/>
                  </a:bgClr>
                </a:patt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</p:grpSp>
          <p:cxnSp>
            <p:nvCxnSpPr>
              <p:cNvPr id="60" name="Straight Connector 59"/>
              <p:cNvCxnSpPr/>
              <p:nvPr/>
            </p:nvCxnSpPr>
            <p:spPr bwMode="auto">
              <a:xfrm>
                <a:off x="616285" y="3006546"/>
                <a:ext cx="96138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37" name="Group 36"/>
            <p:cNvGrpSpPr/>
            <p:nvPr/>
          </p:nvGrpSpPr>
          <p:grpSpPr>
            <a:xfrm>
              <a:off x="5224885" y="2814520"/>
              <a:ext cx="2336799" cy="384052"/>
              <a:chOff x="5224885" y="2814520"/>
              <a:chExt cx="2336799" cy="384052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5677315" y="2814520"/>
                <a:ext cx="1884369" cy="384052"/>
                <a:chOff x="3801376" y="2814520"/>
                <a:chExt cx="1884369" cy="384052"/>
              </a:xfrm>
            </p:grpSpPr>
            <p:sp>
              <p:nvSpPr>
                <p:cNvPr id="54" name="Flowchart: Direct Access Storage 53"/>
                <p:cNvSpPr/>
                <p:nvPr/>
              </p:nvSpPr>
              <p:spPr bwMode="auto">
                <a:xfrm rot="10800000">
                  <a:off x="3803900" y="2814520"/>
                  <a:ext cx="1881845" cy="384050"/>
                </a:xfrm>
                <a:prstGeom prst="flowChartMagneticDrum">
                  <a:avLst/>
                </a:prstGeom>
                <a:solidFill>
                  <a:srgbClr val="FF000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56" name="Flowchart: Connector 55"/>
                <p:cNvSpPr/>
                <p:nvPr/>
              </p:nvSpPr>
              <p:spPr bwMode="auto">
                <a:xfrm>
                  <a:off x="3801376" y="2814521"/>
                  <a:ext cx="688766" cy="384051"/>
                </a:xfrm>
                <a:prstGeom prst="flowChartConnector">
                  <a:avLst/>
                </a:prstGeom>
                <a:pattFill prst="ltDnDiag">
                  <a:fgClr>
                    <a:srgbClr val="FF0000"/>
                  </a:fgClr>
                  <a:bgClr>
                    <a:schemeClr val="bg1"/>
                  </a:bgClr>
                </a:patt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</p:grpSp>
          <p:cxnSp>
            <p:nvCxnSpPr>
              <p:cNvPr id="53" name="Straight Connector 52"/>
              <p:cNvCxnSpPr/>
              <p:nvPr/>
            </p:nvCxnSpPr>
            <p:spPr bwMode="auto">
              <a:xfrm>
                <a:off x="5224885" y="3006544"/>
                <a:ext cx="796813" cy="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38" name="Explosion 2 37"/>
            <p:cNvSpPr/>
            <p:nvPr/>
          </p:nvSpPr>
          <p:spPr bwMode="auto">
            <a:xfrm>
              <a:off x="5061062" y="2518150"/>
              <a:ext cx="503914" cy="998530"/>
            </a:xfrm>
            <a:prstGeom prst="irregularSeal2">
              <a:avLst/>
            </a:prstGeom>
            <a:solidFill>
              <a:srgbClr val="FFFF99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074205" y="2414409"/>
              <a:ext cx="1654620" cy="40011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2000" kern="0" dirty="0" smtClean="0">
                  <a:solidFill>
                    <a:srgbClr val="0000FF"/>
                  </a:solidFill>
                  <a:latin typeface="+mn-lt"/>
                </a:rPr>
                <a:t>Population N</a:t>
              </a:r>
              <a:endParaRPr lang="en-GB" sz="2000" kern="0" baseline="-25000" dirty="0" smtClean="0">
                <a:solidFill>
                  <a:srgbClr val="0000FF"/>
                </a:solidFill>
                <a:latin typeface="+mn-lt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724150" y="2419837"/>
              <a:ext cx="1654620" cy="40011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2000" kern="0" dirty="0" smtClean="0">
                  <a:solidFill>
                    <a:srgbClr val="FF0000"/>
                  </a:solidFill>
                  <a:latin typeface="+mn-lt"/>
                </a:rPr>
                <a:t>Population N</a:t>
              </a:r>
              <a:endParaRPr lang="en-GB" sz="2000" kern="0" baseline="-25000" dirty="0" smtClean="0">
                <a:solidFill>
                  <a:srgbClr val="FF0000"/>
                </a:solidFill>
                <a:latin typeface="+mn-lt"/>
              </a:endParaRPr>
            </a:p>
          </p:txBody>
        </p:sp>
        <p:cxnSp>
          <p:nvCxnSpPr>
            <p:cNvPr id="49" name="Straight Connector 48"/>
            <p:cNvCxnSpPr>
              <a:endCxn id="56" idx="4"/>
            </p:cNvCxnSpPr>
            <p:nvPr/>
          </p:nvCxnSpPr>
          <p:spPr bwMode="auto">
            <a:xfrm flipH="1" flipV="1">
              <a:off x="6021698" y="3198572"/>
              <a:ext cx="10117" cy="20017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50" name="Straight Arrow Connector 49"/>
            <p:cNvCxnSpPr/>
            <p:nvPr/>
          </p:nvCxnSpPr>
          <p:spPr bwMode="auto">
            <a:xfrm>
              <a:off x="3447276" y="3317917"/>
              <a:ext cx="1146949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51" name="Straight Arrow Connector 50"/>
            <p:cNvCxnSpPr/>
            <p:nvPr/>
          </p:nvCxnSpPr>
          <p:spPr bwMode="auto">
            <a:xfrm flipH="1">
              <a:off x="6239172" y="3317917"/>
              <a:ext cx="1033891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</p:grpSp>
      <p:graphicFrame>
        <p:nvGraphicFramePr>
          <p:cNvPr id="64" name="Object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8131912"/>
              </p:ext>
            </p:extLst>
          </p:nvPr>
        </p:nvGraphicFramePr>
        <p:xfrm>
          <a:off x="4556009" y="4034180"/>
          <a:ext cx="1435817" cy="4244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9" name="Equation" r:id="rId6" imgW="914400" imgH="253800" progId="Equation.3">
                  <p:embed/>
                </p:oleObj>
              </mc:Choice>
              <mc:Fallback>
                <p:oleObj name="Equation" r:id="rId6" imgW="9144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009" y="4034180"/>
                        <a:ext cx="1435817" cy="4244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00505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8" grpId="0" animBg="1"/>
      <p:bldP spid="32" grpId="0" animBg="1"/>
      <p:bldP spid="29" grpId="0" animBg="1"/>
      <p:bldP spid="30" grpId="0" animBg="1"/>
      <p:bldP spid="31" grpId="0" animBg="1"/>
      <p:bldP spid="3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parameters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98483" y="1097647"/>
            <a:ext cx="7845417" cy="155119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sz="2000" kern="0" dirty="0" smtClean="0">
                <a:latin typeface="+mn-lt"/>
              </a:rPr>
              <a:t>The intrinsic beam parameters are defined by the </a:t>
            </a:r>
            <a:r>
              <a:rPr lang="en-GB" sz="2000" u="sng" kern="0" dirty="0" smtClean="0">
                <a:latin typeface="+mn-lt"/>
              </a:rPr>
              <a:t>injectors</a:t>
            </a:r>
            <a:r>
              <a:rPr lang="en-GB" sz="2000" kern="0" dirty="0" smtClean="0">
                <a:latin typeface="+mn-lt"/>
              </a:rPr>
              <a:t>:</a:t>
            </a:r>
          </a:p>
          <a:p>
            <a:pPr marL="742950" lvl="1" indent="-2857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Ø"/>
            </a:pPr>
            <a:r>
              <a:rPr lang="en-GB" b="1" i="1" kern="0" dirty="0" smtClean="0">
                <a:latin typeface="+mn-lt"/>
              </a:rPr>
              <a:t>Bunch spacing </a:t>
            </a:r>
            <a:r>
              <a:rPr lang="en-GB" i="1" kern="0" dirty="0" smtClean="0">
                <a:latin typeface="+mn-lt"/>
              </a:rPr>
              <a:t>(</a:t>
            </a:r>
            <a:r>
              <a:rPr lang="en-GB" i="1" kern="0" dirty="0" smtClean="0">
                <a:latin typeface="+mn-lt"/>
                <a:sym typeface="Wingdings" panose="05000000000000000000" pitchFamily="2" charset="2"/>
              </a:rPr>
              <a:t> </a:t>
            </a:r>
            <a:r>
              <a:rPr lang="en-GB" b="1" kern="0" dirty="0" smtClean="0">
                <a:solidFill>
                  <a:srgbClr val="D60093"/>
                </a:solidFill>
                <a:latin typeface="+mn-lt"/>
                <a:sym typeface="Wingdings" panose="05000000000000000000" pitchFamily="2" charset="2"/>
              </a:rPr>
              <a:t>k</a:t>
            </a:r>
            <a:r>
              <a:rPr lang="en-GB" i="1" kern="0" dirty="0" smtClean="0">
                <a:latin typeface="+mn-lt"/>
                <a:sym typeface="Wingdings" panose="05000000000000000000" pitchFamily="2" charset="2"/>
              </a:rPr>
              <a:t>) </a:t>
            </a:r>
            <a:r>
              <a:rPr lang="en-GB" i="1" kern="0" dirty="0" smtClean="0">
                <a:latin typeface="+mn-lt"/>
              </a:rPr>
              <a:t>: minimum (design) = 5-25 ns (</a:t>
            </a:r>
            <a:r>
              <a:rPr lang="en-GB" i="1" kern="0" dirty="0" smtClean="0">
                <a:latin typeface="+mn-lt"/>
                <a:sym typeface="Symbol" panose="05050102010706020507" pitchFamily="18" charset="2"/>
              </a:rPr>
              <a:t> 1.5-</a:t>
            </a:r>
            <a:r>
              <a:rPr lang="en-GB" i="1" kern="0" dirty="0" smtClean="0">
                <a:latin typeface="+mn-lt"/>
              </a:rPr>
              <a:t>7.5 m),</a:t>
            </a:r>
          </a:p>
          <a:p>
            <a:pPr marL="742950" lvl="1" indent="-2857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Ø"/>
            </a:pPr>
            <a:r>
              <a:rPr lang="en-GB" b="1" i="1" kern="0" dirty="0" smtClean="0">
                <a:latin typeface="+mn-lt"/>
              </a:rPr>
              <a:t>Bunch intensity </a:t>
            </a:r>
            <a:r>
              <a:rPr lang="en-GB" b="1" i="1" kern="0" dirty="0" smtClean="0">
                <a:solidFill>
                  <a:srgbClr val="D60093"/>
                </a:solidFill>
                <a:latin typeface="+mj-lt"/>
                <a:cs typeface="Times New Roman" panose="02020603050405020304" pitchFamily="18" charset="0"/>
              </a:rPr>
              <a:t>N</a:t>
            </a:r>
            <a:r>
              <a:rPr lang="en-GB" i="1" kern="0" dirty="0" smtClean="0">
                <a:latin typeface="+mn-lt"/>
              </a:rPr>
              <a:t>: up to ~ 2</a:t>
            </a:r>
            <a:r>
              <a:rPr lang="en-GB" i="1" kern="0" dirty="0" smtClean="0">
                <a:latin typeface="+mn-lt"/>
                <a:sym typeface="Symbol" panose="05050102010706020507" pitchFamily="18" charset="2"/>
              </a:rPr>
              <a:t></a:t>
            </a:r>
            <a:r>
              <a:rPr lang="en-GB" i="1" kern="0" dirty="0" smtClean="0">
                <a:latin typeface="+mn-lt"/>
              </a:rPr>
              <a:t>10</a:t>
            </a:r>
            <a:r>
              <a:rPr lang="en-GB" i="1" kern="0" baseline="30000" dirty="0" smtClean="0">
                <a:latin typeface="+mn-lt"/>
              </a:rPr>
              <a:t>11</a:t>
            </a:r>
            <a:r>
              <a:rPr lang="en-GB" i="1" kern="0" dirty="0" smtClean="0">
                <a:latin typeface="+mn-lt"/>
              </a:rPr>
              <a:t> p/bunch,</a:t>
            </a:r>
          </a:p>
          <a:p>
            <a:pPr marL="742950" lvl="1" indent="-2857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Ø"/>
            </a:pPr>
            <a:r>
              <a:rPr lang="en-GB" b="1" i="1" kern="0" dirty="0" smtClean="0">
                <a:latin typeface="+mn-lt"/>
              </a:rPr>
              <a:t>Bunch emittance </a:t>
            </a:r>
            <a:r>
              <a:rPr lang="en-GB" b="1" i="1" kern="0" dirty="0" smtClean="0">
                <a:solidFill>
                  <a:srgbClr val="D60093"/>
                </a:solidFill>
                <a:latin typeface="Symbol" panose="05050102010706020507" pitchFamily="18" charset="2"/>
              </a:rPr>
              <a:t>e</a:t>
            </a:r>
            <a:r>
              <a:rPr lang="en-GB" i="1" kern="0" dirty="0" smtClean="0">
                <a:latin typeface="+mn-lt"/>
              </a:rPr>
              <a:t> : 1-3.5 mm </a:t>
            </a:r>
            <a:r>
              <a:rPr lang="en-GB" i="1" kern="0" dirty="0" err="1" smtClean="0">
                <a:latin typeface="+mn-lt"/>
              </a:rPr>
              <a:t>mrad</a:t>
            </a:r>
            <a:r>
              <a:rPr lang="en-GB" i="1" kern="0" dirty="0" smtClean="0">
                <a:latin typeface="+mn-lt"/>
              </a:rPr>
              <a:t>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6491287" y="2158303"/>
            <a:ext cx="1852613" cy="981075"/>
            <a:chOff x="5917965" y="5378194"/>
            <a:chExt cx="1852613" cy="981075"/>
          </a:xfrm>
        </p:grpSpPr>
        <p:graphicFrame>
          <p:nvGraphicFramePr>
            <p:cNvPr id="11" name="Object 10"/>
            <p:cNvGraphicFramePr>
              <a:graphicFrameLocks noChangeAspect="1"/>
            </p:cNvGraphicFramePr>
            <p:nvPr>
              <p:extLst/>
            </p:nvPr>
          </p:nvGraphicFramePr>
          <p:xfrm>
            <a:off x="5917965" y="5378194"/>
            <a:ext cx="1852613" cy="9810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30" name="Equation" r:id="rId3" imgW="888840" imgH="469800" progId="Equation.3">
                    <p:embed/>
                  </p:oleObj>
                </mc:Choice>
                <mc:Fallback>
                  <p:oleObj name="Equation" r:id="rId3" imgW="888840" imgH="469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17965" y="5378194"/>
                          <a:ext cx="1852613" cy="981075"/>
                        </a:xfrm>
                        <a:prstGeom prst="rect">
                          <a:avLst/>
                        </a:prstGeom>
                        <a:solidFill>
                          <a:srgbClr val="CCFFFF"/>
                        </a:solidFill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Rounded Rectangle 11"/>
            <p:cNvSpPr/>
            <p:nvPr/>
          </p:nvSpPr>
          <p:spPr>
            <a:xfrm>
              <a:off x="6377035" y="5390178"/>
              <a:ext cx="691289" cy="458337"/>
            </a:xfrm>
            <a:prstGeom prst="roundRect">
              <a:avLst/>
            </a:prstGeom>
            <a:noFill/>
            <a:ln w="38100">
              <a:solidFill>
                <a:srgbClr val="D6009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7186664" y="5965955"/>
              <a:ext cx="303204" cy="322636"/>
            </a:xfrm>
            <a:prstGeom prst="roundRect">
              <a:avLst/>
            </a:prstGeom>
            <a:noFill/>
            <a:ln w="38100">
              <a:solidFill>
                <a:srgbClr val="D6009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98483" y="3462992"/>
            <a:ext cx="8413282" cy="174406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sz="2000" kern="0" dirty="0" smtClean="0">
                <a:latin typeface="+mn-lt"/>
              </a:rPr>
              <a:t>The </a:t>
            </a:r>
            <a:r>
              <a:rPr lang="en-GB" sz="2000" b="1" kern="0" dirty="0" smtClean="0">
                <a:solidFill>
                  <a:srgbClr val="009900"/>
                </a:solidFill>
                <a:latin typeface="+mn-lt"/>
              </a:rPr>
              <a:t>quality of the beam is defined in the injector chain</a:t>
            </a:r>
            <a:r>
              <a:rPr lang="en-GB" sz="2000" kern="0" dirty="0" smtClean="0">
                <a:latin typeface="+mn-lt"/>
              </a:rPr>
              <a:t> – it is an essential component of a VHEC.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sz="2000" kern="0" dirty="0" smtClean="0">
                <a:latin typeface="+mn-lt"/>
              </a:rPr>
              <a:t>For the LHC </a:t>
            </a:r>
            <a:r>
              <a:rPr lang="en-GB" sz="2000" kern="0" dirty="0" err="1" smtClean="0">
                <a:latin typeface="+mn-lt"/>
              </a:rPr>
              <a:t>startup</a:t>
            </a:r>
            <a:r>
              <a:rPr lang="en-GB" sz="2000" kern="0" dirty="0" smtClean="0">
                <a:latin typeface="+mn-lt"/>
              </a:rPr>
              <a:t> CERN has refurbished its injector chain to produce the bright LHC beams, a second upgrade wave is now in progress (to be completed in 2020) to more than double N and N/</a:t>
            </a:r>
            <a:r>
              <a:rPr lang="en-GB" sz="2000" kern="0" dirty="0" smtClean="0">
                <a:latin typeface="Symbol" panose="05050102010706020507" pitchFamily="18" charset="2"/>
              </a:rPr>
              <a:t>e</a:t>
            </a:r>
            <a:r>
              <a:rPr lang="en-GB" sz="2000" kern="0" dirty="0" smtClean="0">
                <a:latin typeface="+mn-lt"/>
              </a:rPr>
              <a:t> (brightness).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81935" y="5514836"/>
            <a:ext cx="4347665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i="1" kern="0" dirty="0" smtClean="0">
                <a:latin typeface="+mn-lt"/>
                <a:sym typeface="Wingdings" panose="05000000000000000000" pitchFamily="2" charset="2"/>
              </a:rPr>
              <a:t> Presentation by M. </a:t>
            </a:r>
            <a:r>
              <a:rPr lang="en-GB" i="1" kern="0" dirty="0" err="1" smtClean="0">
                <a:latin typeface="+mn-lt"/>
                <a:sym typeface="Wingdings" panose="05000000000000000000" pitchFamily="2" charset="2"/>
              </a:rPr>
              <a:t>Zerlauth</a:t>
            </a:r>
            <a:r>
              <a:rPr lang="en-GB" i="1" kern="0" dirty="0" smtClean="0">
                <a:latin typeface="+mn-lt"/>
                <a:sym typeface="Wingdings" panose="05000000000000000000" pitchFamily="2" charset="2"/>
              </a:rPr>
              <a:t> (Monday)</a:t>
            </a:r>
            <a:endParaRPr lang="en-GB" i="1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860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Injectors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294967295"/>
          </p:nvPr>
        </p:nvSpPr>
        <p:spPr>
          <a:xfrm>
            <a:off x="620353" y="817460"/>
            <a:ext cx="8299295" cy="1121142"/>
          </a:xfrm>
        </p:spPr>
        <p:txBody>
          <a:bodyPr/>
          <a:lstStyle/>
          <a:p>
            <a:r>
              <a:rPr lang="en-GB" dirty="0" smtClean="0"/>
              <a:t>A high energy collider requires a long and complex injector chain.</a:t>
            </a:r>
          </a:p>
          <a:p>
            <a:r>
              <a:rPr lang="en-GB" dirty="0" smtClean="0"/>
              <a:t>Two facilities in the World that can provide </a:t>
            </a:r>
            <a:r>
              <a:rPr lang="en-GB" dirty="0" err="1" smtClean="0"/>
              <a:t>TeV</a:t>
            </a:r>
            <a:r>
              <a:rPr lang="en-GB" dirty="0" smtClean="0"/>
              <a:t> beams : FNAL and CERN. </a:t>
            </a:r>
          </a:p>
          <a:p>
            <a:r>
              <a:rPr lang="en-GB" dirty="0" smtClean="0"/>
              <a:t>‘</a:t>
            </a:r>
            <a:r>
              <a:rPr lang="en-GB" u="sng" dirty="0" smtClean="0">
                <a:solidFill>
                  <a:srgbClr val="009900"/>
                </a:solidFill>
              </a:rPr>
              <a:t>Green field</a:t>
            </a:r>
            <a:r>
              <a:rPr lang="en-GB" dirty="0" smtClean="0"/>
              <a:t>’ adds extra cost...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653" y="4799074"/>
            <a:ext cx="4358754" cy="2060525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628" y="2088079"/>
            <a:ext cx="3826454" cy="2671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35059"/>
              </p:ext>
            </p:extLst>
          </p:nvPr>
        </p:nvGraphicFramePr>
        <p:xfrm>
          <a:off x="5211535" y="2048348"/>
          <a:ext cx="2549039" cy="18886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2672"/>
                <a:gridCol w="796254"/>
                <a:gridCol w="900113"/>
              </a:tblGrid>
              <a:tr h="459763"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FF"/>
                          </a:solidFill>
                        </a:rPr>
                        <a:t>Max. P</a:t>
                      </a:r>
                      <a:r>
                        <a:rPr lang="en-US" sz="1200" baseline="0" dirty="0" smtClean="0">
                          <a:solidFill>
                            <a:srgbClr val="0000FF"/>
                          </a:solidFill>
                        </a:rPr>
                        <a:t> (</a:t>
                      </a:r>
                      <a:r>
                        <a:rPr lang="en-US" sz="1200" baseline="0" dirty="0" err="1" smtClean="0">
                          <a:solidFill>
                            <a:srgbClr val="0000FF"/>
                          </a:solidFill>
                        </a:rPr>
                        <a:t>GeV</a:t>
                      </a:r>
                      <a:r>
                        <a:rPr lang="en-US" sz="1200" baseline="0" dirty="0" smtClean="0">
                          <a:solidFill>
                            <a:srgbClr val="0000FF"/>
                          </a:solidFill>
                        </a:rPr>
                        <a:t>/c)</a:t>
                      </a:r>
                      <a:endParaRPr lang="en-GB" sz="12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FF"/>
                          </a:solidFill>
                        </a:rPr>
                        <a:t>Length / Circ.</a:t>
                      </a:r>
                      <a:r>
                        <a:rPr lang="en-US" sz="1200" baseline="0" dirty="0" smtClean="0">
                          <a:solidFill>
                            <a:srgbClr val="0000FF"/>
                          </a:solidFill>
                        </a:rPr>
                        <a:t> (m)</a:t>
                      </a:r>
                      <a:endParaRPr lang="en-GB" sz="12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285787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LINAC2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0.050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30</a:t>
                      </a:r>
                      <a:endParaRPr lang="en-GB" sz="1200" b="1" dirty="0"/>
                    </a:p>
                  </a:txBody>
                  <a:tcPr/>
                </a:tc>
              </a:tr>
              <a:tr h="285787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Booster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1.4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157</a:t>
                      </a:r>
                      <a:endParaRPr lang="en-GB" sz="1200" b="1" dirty="0"/>
                    </a:p>
                  </a:txBody>
                  <a:tcPr/>
                </a:tc>
              </a:tr>
              <a:tr h="285787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PS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26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628</a:t>
                      </a:r>
                      <a:endParaRPr lang="en-GB" sz="1200" b="1" dirty="0"/>
                    </a:p>
                  </a:txBody>
                  <a:tcPr/>
                </a:tc>
              </a:tr>
              <a:tr h="285787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SPS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450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6’911</a:t>
                      </a:r>
                      <a:endParaRPr lang="en-GB" sz="1200" b="1" dirty="0"/>
                    </a:p>
                  </a:txBody>
                  <a:tcPr/>
                </a:tc>
              </a:tr>
              <a:tr h="285787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LHC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3’000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26’657</a:t>
                      </a:r>
                      <a:endParaRPr lang="en-GB" sz="12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0407" y="4373717"/>
            <a:ext cx="4137799" cy="23477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45800" y="4574435"/>
            <a:ext cx="813043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b="1" kern="0" dirty="0" smtClean="0">
                <a:latin typeface="+mn-lt"/>
              </a:rPr>
              <a:t>VLHC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37209" y="4965200"/>
            <a:ext cx="813043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b="1" kern="0" dirty="0" smtClean="0">
                <a:latin typeface="+mn-lt"/>
              </a:rPr>
              <a:t>SPPC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51434" y="1999587"/>
            <a:ext cx="1018227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b="1" kern="0" dirty="0" smtClean="0">
                <a:latin typeface="+mn-lt"/>
              </a:rPr>
              <a:t>FCC-</a:t>
            </a:r>
            <a:r>
              <a:rPr lang="en-GB" b="1" kern="0" dirty="0" err="1" smtClean="0">
                <a:latin typeface="+mn-lt"/>
              </a:rPr>
              <a:t>hh</a:t>
            </a:r>
            <a:endParaRPr lang="en-GB" b="1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67812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760" y="894270"/>
            <a:ext cx="4759906" cy="3455767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570272" y="3582620"/>
            <a:ext cx="4116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</a:rPr>
              <a:t>Current baseline: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</a:rPr>
              <a:t>Injection energy </a:t>
            </a:r>
            <a:r>
              <a:rPr lang="en-US" b="1" dirty="0" smtClean="0">
                <a:solidFill>
                  <a:srgbClr val="0000FF"/>
                </a:solidFill>
                <a:latin typeface="+mj-lt"/>
              </a:rPr>
              <a:t>3.3 </a:t>
            </a:r>
            <a:r>
              <a:rPr lang="en-US" b="1" dirty="0" err="1" smtClean="0">
                <a:solidFill>
                  <a:srgbClr val="0000FF"/>
                </a:solidFill>
                <a:latin typeface="+mj-lt"/>
              </a:rPr>
              <a:t>TeV</a:t>
            </a:r>
            <a:r>
              <a:rPr lang="en-US" b="1" dirty="0">
                <a:solidFill>
                  <a:srgbClr val="0000FF"/>
                </a:solidFill>
                <a:latin typeface="+mj-lt"/>
              </a:rPr>
              <a:t> </a:t>
            </a:r>
            <a:r>
              <a:rPr lang="en-US" dirty="0" smtClean="0">
                <a:latin typeface="+mj-lt"/>
              </a:rPr>
              <a:t>with beams provided by a modified LHC.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572591" y="1096216"/>
            <a:ext cx="383334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+mj-lt"/>
              </a:rPr>
              <a:t>Main FCC injector options:</a:t>
            </a:r>
          </a:p>
          <a:p>
            <a:endParaRPr lang="en-US" dirty="0" smtClean="0">
              <a:latin typeface="+mj-lt"/>
            </a:endParaRPr>
          </a:p>
          <a:p>
            <a:pPr>
              <a:buFont typeface="Arial"/>
              <a:buChar char="•"/>
            </a:pPr>
            <a:r>
              <a:rPr lang="en-US" dirty="0" smtClean="0">
                <a:latin typeface="+mj-lt"/>
              </a:rPr>
              <a:t> </a:t>
            </a:r>
            <a:r>
              <a:rPr lang="en-US" b="1" dirty="0" smtClean="0">
                <a:solidFill>
                  <a:srgbClr val="0000FF"/>
                </a:solidFill>
                <a:latin typeface="+mj-lt"/>
              </a:rPr>
              <a:t>SPS </a:t>
            </a:r>
            <a:r>
              <a:rPr lang="en-US" b="1" dirty="0" smtClean="0">
                <a:solidFill>
                  <a:srgbClr val="0000FF"/>
                </a:solidFill>
                <a:latin typeface="+mj-lt"/>
                <a:sym typeface="Wingdings" panose="05000000000000000000" pitchFamily="2" charset="2"/>
              </a:rPr>
              <a:t></a:t>
            </a:r>
            <a:r>
              <a:rPr lang="en-US" b="1" dirty="0" smtClean="0">
                <a:solidFill>
                  <a:srgbClr val="0000FF"/>
                </a:solidFill>
                <a:latin typeface="+mj-lt"/>
              </a:rPr>
              <a:t> LHC </a:t>
            </a:r>
            <a:r>
              <a:rPr lang="en-US" b="1" dirty="0">
                <a:solidFill>
                  <a:srgbClr val="0000FF"/>
                </a:solidFill>
                <a:sym typeface="Wingdings" panose="05000000000000000000" pitchFamily="2" charset="2"/>
              </a:rPr>
              <a:t></a:t>
            </a:r>
            <a:r>
              <a:rPr lang="en-US" b="1" dirty="0" smtClean="0">
                <a:solidFill>
                  <a:srgbClr val="0000FF"/>
                </a:solidFill>
                <a:latin typeface="+mj-lt"/>
              </a:rPr>
              <a:t> FCC</a:t>
            </a:r>
          </a:p>
          <a:p>
            <a:endParaRPr lang="en-US" sz="1100" dirty="0" smtClean="0">
              <a:latin typeface="+mj-lt"/>
            </a:endParaRPr>
          </a:p>
          <a:p>
            <a:pPr>
              <a:buFont typeface="Arial"/>
              <a:buChar char="•"/>
            </a:pPr>
            <a:r>
              <a:rPr lang="en-US" dirty="0" smtClean="0">
                <a:latin typeface="+mj-lt"/>
              </a:rPr>
              <a:t> SPS/</a:t>
            </a:r>
            <a:r>
              <a:rPr lang="en-US" dirty="0" err="1" smtClean="0">
                <a:latin typeface="+mj-lt"/>
              </a:rPr>
              <a:t>SPS</a:t>
            </a:r>
            <a:r>
              <a:rPr lang="en-US" baseline="-25000" dirty="0" err="1" smtClean="0">
                <a:latin typeface="+mj-lt"/>
              </a:rPr>
              <a:t>upgrade</a:t>
            </a:r>
            <a:r>
              <a:rPr lang="en-US" dirty="0" smtClean="0">
                <a:latin typeface="+mj-lt"/>
              </a:rPr>
              <a:t> </a:t>
            </a:r>
            <a:r>
              <a:rPr lang="en-US" dirty="0" smtClean="0">
                <a:latin typeface="+mj-lt"/>
                <a:sym typeface="Wingdings" panose="05000000000000000000" pitchFamily="2" charset="2"/>
              </a:rPr>
              <a:t></a:t>
            </a:r>
            <a:r>
              <a:rPr lang="en-US" dirty="0" smtClean="0">
                <a:latin typeface="+mj-lt"/>
              </a:rPr>
              <a:t> FCC</a:t>
            </a:r>
          </a:p>
          <a:p>
            <a:pPr lvl="1"/>
            <a:endParaRPr lang="en-US" sz="1100" dirty="0" smtClean="0">
              <a:latin typeface="+mj-lt"/>
            </a:endParaRPr>
          </a:p>
          <a:p>
            <a:pPr>
              <a:buFont typeface="Arial"/>
              <a:buChar char="•"/>
            </a:pPr>
            <a:r>
              <a:rPr lang="en-US" dirty="0" smtClean="0">
                <a:latin typeface="+mj-lt"/>
              </a:rPr>
              <a:t> SPS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 smtClean="0">
                <a:latin typeface="+mj-lt"/>
              </a:rPr>
              <a:t> FCC booster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 smtClean="0">
                <a:latin typeface="+mj-lt"/>
              </a:rPr>
              <a:t> FCC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 injector chain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70271" y="4885276"/>
            <a:ext cx="74197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</a:rPr>
              <a:t>Alternative options: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</a:rPr>
              <a:t>Injection energy around </a:t>
            </a:r>
            <a:r>
              <a:rPr lang="en-US" b="1" dirty="0" smtClean="0">
                <a:solidFill>
                  <a:srgbClr val="FF0000"/>
                </a:solidFill>
                <a:latin typeface="+mj-lt"/>
              </a:rPr>
              <a:t>1.5 </a:t>
            </a:r>
            <a:r>
              <a:rPr lang="en-US" b="1" dirty="0" err="1" smtClean="0">
                <a:solidFill>
                  <a:srgbClr val="FF0000"/>
                </a:solidFill>
                <a:latin typeface="+mj-lt"/>
              </a:rPr>
              <a:t>TeV</a:t>
            </a:r>
            <a:r>
              <a:rPr lang="en-US" b="1" dirty="0" smtClean="0">
                <a:solidFill>
                  <a:srgbClr val="FF0000"/>
                </a:solidFill>
                <a:latin typeface="+mj-lt"/>
              </a:rPr>
              <a:t>.</a:t>
            </a:r>
            <a:endParaRPr lang="en-US" b="1" dirty="0">
              <a:solidFill>
                <a:srgbClr val="FF0000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C</a:t>
            </a:r>
            <a:r>
              <a:rPr lang="en-US" dirty="0" smtClean="0">
                <a:latin typeface="+mj-lt"/>
              </a:rPr>
              <a:t>ompatible with</a:t>
            </a:r>
            <a:r>
              <a:rPr lang="en-US" dirty="0">
                <a:latin typeface="+mj-lt"/>
              </a:rPr>
              <a:t>:  </a:t>
            </a:r>
            <a:r>
              <a:rPr lang="en-US" dirty="0" err="1" smtClean="0">
                <a:latin typeface="+mj-lt"/>
              </a:rPr>
              <a:t>SPS</a:t>
            </a:r>
            <a:r>
              <a:rPr lang="en-US" baseline="-25000" dirty="0" err="1" smtClean="0">
                <a:latin typeface="+mj-lt"/>
              </a:rPr>
              <a:t>upgrade</a:t>
            </a:r>
            <a:r>
              <a:rPr lang="en-US" dirty="0" smtClean="0">
                <a:latin typeface="+mj-lt"/>
              </a:rPr>
              <a:t>, LHC, FCC booster.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</a:rPr>
              <a:t>Worry for this option is the </a:t>
            </a:r>
            <a:r>
              <a:rPr lang="en-US" i="1" dirty="0" smtClean="0">
                <a:solidFill>
                  <a:srgbClr val="D60093"/>
                </a:solidFill>
                <a:latin typeface="+mj-lt"/>
              </a:rPr>
              <a:t>field range</a:t>
            </a:r>
            <a:r>
              <a:rPr lang="en-US" dirty="0" smtClean="0">
                <a:latin typeface="+mj-lt"/>
              </a:rPr>
              <a:t> of &gt; 30 in FCC: control of field errors at injection may be very tricky.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8180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</a:t>
            </a:r>
            <a:r>
              <a:rPr lang="en-GB" dirty="0" smtClean="0"/>
              <a:t>nteraction region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76" y="2782739"/>
            <a:ext cx="4155869" cy="2504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01070" y="805526"/>
            <a:ext cx="8410695" cy="186923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VHECs operate with 2 beams in separate vacuum chambers. They beams are merged into a single vacuum chamber only around the experiments.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All interaction region designs are similar. </a:t>
            </a:r>
          </a:p>
          <a:p>
            <a:pPr marL="742950" lvl="1" indent="-2857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1600" kern="0" dirty="0" smtClean="0">
                <a:solidFill>
                  <a:srgbClr val="0000FF"/>
                </a:solidFill>
                <a:latin typeface="+mn-lt"/>
              </a:rPr>
              <a:t>Already the SSC interaction region was conceptually </a:t>
            </a:r>
            <a:r>
              <a:rPr lang="en-GB" sz="1600" kern="0" dirty="0" smtClean="0">
                <a:solidFill>
                  <a:srgbClr val="0000FF"/>
                </a:solidFill>
                <a:latin typeface="+mn-lt"/>
              </a:rPr>
              <a:t>similar </a:t>
            </a:r>
            <a:r>
              <a:rPr lang="en-GB" sz="1600" kern="0" dirty="0" smtClean="0">
                <a:solidFill>
                  <a:srgbClr val="0000FF"/>
                </a:solidFill>
                <a:latin typeface="+mn-lt"/>
              </a:rPr>
              <a:t>to the </a:t>
            </a:r>
            <a:r>
              <a:rPr lang="en-GB" sz="1600" kern="0" dirty="0" smtClean="0">
                <a:solidFill>
                  <a:srgbClr val="0000FF"/>
                </a:solidFill>
                <a:latin typeface="+mn-lt"/>
              </a:rPr>
              <a:t>newer VHECs, </a:t>
            </a:r>
            <a:r>
              <a:rPr lang="en-GB" sz="1600" kern="0" dirty="0" smtClean="0">
                <a:solidFill>
                  <a:srgbClr val="0000FF"/>
                </a:solidFill>
                <a:latin typeface="+mn-lt"/>
              </a:rPr>
              <a:t>except that the </a:t>
            </a:r>
            <a:r>
              <a:rPr lang="en-GB" sz="1600" kern="0" dirty="0" smtClean="0">
                <a:solidFill>
                  <a:srgbClr val="0000FF"/>
                </a:solidFill>
                <a:latin typeface="+mn-lt"/>
              </a:rPr>
              <a:t>rings were stacked vertically </a:t>
            </a:r>
            <a:r>
              <a:rPr lang="en-GB" sz="1600" kern="0" dirty="0" smtClean="0">
                <a:solidFill>
                  <a:srgbClr val="0000FF"/>
                </a:solidFill>
                <a:latin typeface="+mn-lt"/>
              </a:rPr>
              <a:t>as opposed to </a:t>
            </a:r>
            <a:r>
              <a:rPr lang="en-GB" sz="1600" kern="0" dirty="0" smtClean="0">
                <a:solidFill>
                  <a:srgbClr val="0000FF"/>
                </a:solidFill>
                <a:latin typeface="+mn-lt"/>
              </a:rPr>
              <a:t>horizontally </a:t>
            </a:r>
            <a:r>
              <a:rPr lang="en-GB" sz="1600" kern="0" dirty="0" smtClean="0">
                <a:solidFill>
                  <a:srgbClr val="0000FF"/>
                </a:solidFill>
                <a:latin typeface="+mn-lt"/>
              </a:rPr>
              <a:t>for LHC, HE-LHC, FCC-</a:t>
            </a:r>
            <a:r>
              <a:rPr lang="en-GB" sz="1600" kern="0" dirty="0" err="1" smtClean="0">
                <a:solidFill>
                  <a:srgbClr val="0000FF"/>
                </a:solidFill>
                <a:latin typeface="+mn-lt"/>
              </a:rPr>
              <a:t>hh</a:t>
            </a:r>
            <a:r>
              <a:rPr lang="en-GB" sz="1600" kern="0" dirty="0" smtClean="0">
                <a:solidFill>
                  <a:srgbClr val="0000FF"/>
                </a:solidFill>
                <a:latin typeface="+mn-lt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52821" y="4257285"/>
            <a:ext cx="713657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b="1" kern="0" dirty="0" smtClean="0">
                <a:solidFill>
                  <a:srgbClr val="0000FF"/>
                </a:solidFill>
                <a:latin typeface="+mn-lt"/>
              </a:rPr>
              <a:t>SSC</a:t>
            </a:r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6418" y="4050917"/>
            <a:ext cx="5084682" cy="2121081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3292796" y="6150124"/>
            <a:ext cx="28272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i="1" dirty="0" smtClean="0">
                <a:latin typeface="+mj-lt"/>
              </a:rPr>
              <a:t>D1,D2 : </a:t>
            </a:r>
          </a:p>
          <a:p>
            <a:pPr algn="r"/>
            <a:r>
              <a:rPr lang="en-US" sz="1100" b="1" i="1" dirty="0" smtClean="0">
                <a:latin typeface="+mj-lt"/>
              </a:rPr>
              <a:t>Separation / recombination </a:t>
            </a:r>
            <a:r>
              <a:rPr lang="en-US" sz="1100" b="1" i="1" dirty="0" smtClean="0">
                <a:latin typeface="+mj-lt"/>
              </a:rPr>
              <a:t>dipoles</a:t>
            </a:r>
            <a:endParaRPr lang="en-GB" sz="1100" b="1" i="1" dirty="0">
              <a:latin typeface="+mj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935315" y="3419230"/>
            <a:ext cx="713657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b="1" kern="0" dirty="0" smtClean="0">
                <a:solidFill>
                  <a:srgbClr val="0000FF"/>
                </a:solidFill>
                <a:latin typeface="+mn-lt"/>
              </a:rPr>
              <a:t>LHC</a:t>
            </a:r>
            <a:endParaRPr lang="en-GB" sz="2000" b="1" kern="0" dirty="0" smtClean="0">
              <a:solidFill>
                <a:srgbClr val="0000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85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Collision point geometry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572000" y="978304"/>
            <a:ext cx="4449348" cy="2020057"/>
            <a:chOff x="8022984" y="219821"/>
            <a:chExt cx="4605169" cy="2209800"/>
          </a:xfrm>
        </p:grpSpPr>
        <p:pic>
          <p:nvPicPr>
            <p:cNvPr id="9" name="Picture 8" descr="crossing-angle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22984" y="219821"/>
              <a:ext cx="4605169" cy="2209800"/>
            </a:xfrm>
            <a:prstGeom prst="rect">
              <a:avLst/>
            </a:prstGeom>
            <a:ln>
              <a:solidFill>
                <a:schemeClr val="tx2"/>
              </a:solidFill>
            </a:ln>
          </p:spPr>
        </p:pic>
        <p:sp>
          <p:nvSpPr>
            <p:cNvPr id="10" name="Arc 9"/>
            <p:cNvSpPr/>
            <p:nvPr/>
          </p:nvSpPr>
          <p:spPr bwMode="auto">
            <a:xfrm rot="2655022">
              <a:off x="10286120" y="857505"/>
              <a:ext cx="765175" cy="796925"/>
            </a:xfrm>
            <a:prstGeom prst="arc">
              <a:avLst/>
            </a:prstGeom>
            <a:noFill/>
            <a:ln w="19050" cap="flat" cmpd="sng" algn="ctr">
              <a:solidFill>
                <a:srgbClr val="0000FF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TextBox 25"/>
            <p:cNvSpPr txBox="1">
              <a:spLocks noChangeArrowheads="1"/>
            </p:cNvSpPr>
            <p:nvPr/>
          </p:nvSpPr>
          <p:spPr bwMode="auto">
            <a:xfrm>
              <a:off x="11340752" y="983164"/>
              <a:ext cx="42030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r>
                <a:rPr lang="en-US" b="1" dirty="0" smtClean="0">
                  <a:solidFill>
                    <a:srgbClr val="0000FF"/>
                  </a:solidFill>
                  <a:latin typeface="Symbol" pitchFamily="18" charset="2"/>
                </a:rPr>
                <a:t>2q</a:t>
              </a:r>
              <a:endParaRPr lang="en-US" b="1" dirty="0">
                <a:solidFill>
                  <a:srgbClr val="0000FF"/>
                </a:solidFill>
                <a:latin typeface="Symbol" pitchFamily="18" charset="2"/>
              </a:endParaRPr>
            </a:p>
          </p:txBody>
        </p:sp>
      </p:grp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352687" y="829280"/>
            <a:ext cx="4113155" cy="530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600"/>
              </a:spcBef>
            </a:pPr>
            <a:r>
              <a:rPr lang="en-US" kern="0" dirty="0" smtClean="0"/>
              <a:t>A </a:t>
            </a:r>
            <a:r>
              <a:rPr lang="en-US" b="1" kern="0" dirty="0" smtClean="0"/>
              <a:t>crossing angle</a:t>
            </a:r>
            <a:r>
              <a:rPr lang="en-US" kern="0" dirty="0" smtClean="0"/>
              <a:t> between the beams is </a:t>
            </a:r>
            <a:r>
              <a:rPr lang="en-US" kern="0" dirty="0"/>
              <a:t>n</a:t>
            </a:r>
            <a:r>
              <a:rPr lang="en-US" kern="0" dirty="0" smtClean="0"/>
              <a:t>eeded to minimize the electromagnetic interactions (</a:t>
            </a:r>
            <a:r>
              <a:rPr lang="en-US" b="1" i="1" kern="0" dirty="0" smtClean="0"/>
              <a:t>beam-beam</a:t>
            </a:r>
            <a:r>
              <a:rPr lang="en-US" kern="0" dirty="0" smtClean="0"/>
              <a:t> effects) in the common vacuum chamber (final focus region).</a:t>
            </a:r>
          </a:p>
          <a:p>
            <a:pPr marL="542925" lvl="1" indent="-184150">
              <a:spcBef>
                <a:spcPts val="600"/>
              </a:spcBef>
            </a:pPr>
            <a:r>
              <a:rPr lang="en-US" kern="0" dirty="0" smtClean="0"/>
              <a:t>Min. separation ~10 beam sizes.</a:t>
            </a:r>
          </a:p>
          <a:p>
            <a:pPr marL="542925" lvl="1" indent="-184150">
              <a:spcBef>
                <a:spcPts val="600"/>
              </a:spcBef>
            </a:pPr>
            <a:r>
              <a:rPr lang="en-US" kern="0" dirty="0" smtClean="0"/>
              <a:t>30 encounters per IP at the LHC. </a:t>
            </a:r>
          </a:p>
          <a:p>
            <a:pPr>
              <a:spcBef>
                <a:spcPts val="1200"/>
              </a:spcBef>
            </a:pPr>
            <a:r>
              <a:rPr lang="en-US" kern="0" dirty="0" smtClean="0"/>
              <a:t>Consequences of colliding at an angle:</a:t>
            </a:r>
          </a:p>
          <a:p>
            <a:pPr marL="542925" lvl="1" indent="-184150">
              <a:spcBef>
                <a:spcPts val="600"/>
              </a:spcBef>
            </a:pPr>
            <a:r>
              <a:rPr lang="en-US" kern="0" dirty="0" smtClean="0"/>
              <a:t>Significant geometric luminosity reduction that depends on beam size and bunch length: </a:t>
            </a:r>
            <a:r>
              <a:rPr lang="en-US" b="1" kern="0" dirty="0" smtClean="0"/>
              <a:t>steep function of the beam size </a:t>
            </a:r>
            <a:r>
              <a:rPr lang="en-US" kern="0" dirty="0" smtClean="0"/>
              <a:t>(</a:t>
            </a:r>
            <a:r>
              <a:rPr lang="en-US" kern="0" dirty="0" smtClean="0">
                <a:latin typeface="Symbol" panose="05050102010706020507" pitchFamily="18" charset="2"/>
              </a:rPr>
              <a:t>b</a:t>
            </a:r>
            <a:r>
              <a:rPr lang="en-US" kern="0" dirty="0" smtClean="0"/>
              <a:t>* </a:t>
            </a:r>
            <a:r>
              <a:rPr lang="en-US" kern="0" dirty="0" smtClean="0">
                <a:latin typeface="Symbol" panose="05050102010706020507" pitchFamily="18" charset="2"/>
              </a:rPr>
              <a:t>e</a:t>
            </a:r>
            <a:r>
              <a:rPr lang="en-US" kern="0" dirty="0" smtClean="0"/>
              <a:t> = </a:t>
            </a:r>
            <a:r>
              <a:rPr lang="en-US" kern="0" dirty="0" smtClean="0">
                <a:latin typeface="Symbol" panose="05050102010706020507" pitchFamily="18" charset="2"/>
              </a:rPr>
              <a:t>s</a:t>
            </a:r>
            <a:r>
              <a:rPr lang="en-US" kern="0" baseline="30000" dirty="0" smtClean="0">
                <a:latin typeface="Symbol" panose="05050102010706020507" pitchFamily="18" charset="2"/>
              </a:rPr>
              <a:t>*</a:t>
            </a:r>
            <a:r>
              <a:rPr lang="en-US" kern="0" baseline="30000" dirty="0" smtClean="0"/>
              <a:t>2</a:t>
            </a:r>
            <a:r>
              <a:rPr lang="en-US" kern="0" dirty="0" smtClean="0"/>
              <a:t>).</a:t>
            </a:r>
          </a:p>
          <a:p>
            <a:pPr marL="542925" lvl="1" indent="-184150">
              <a:spcBef>
                <a:spcPts val="600"/>
              </a:spcBef>
            </a:pPr>
            <a:r>
              <a:rPr lang="en-US" kern="0" dirty="0" smtClean="0"/>
              <a:t>Reduction of the aperture.</a:t>
            </a:r>
          </a:p>
          <a:p>
            <a:pPr marL="448056" lvl="1" indent="0">
              <a:buFontTx/>
              <a:buNone/>
            </a:pPr>
            <a:endParaRPr lang="en-US" sz="600" kern="0" dirty="0" smtClean="0"/>
          </a:p>
          <a:p>
            <a:endParaRPr lang="en-US" sz="700" kern="0" dirty="0" smtClean="0"/>
          </a:p>
          <a:p>
            <a:endParaRPr lang="en-US" sz="700" kern="0" dirty="0" smtClean="0"/>
          </a:p>
          <a:p>
            <a:endParaRPr lang="en-US" sz="700" kern="0" dirty="0" smtClean="0"/>
          </a:p>
          <a:p>
            <a:endParaRPr lang="en-US" sz="700" kern="0" dirty="0" smtClean="0"/>
          </a:p>
          <a:p>
            <a:endParaRPr lang="en-GB" sz="700" kern="0" dirty="0"/>
          </a:p>
        </p:txBody>
      </p:sp>
      <p:grpSp>
        <p:nvGrpSpPr>
          <p:cNvPr id="6" name="Group 5"/>
          <p:cNvGrpSpPr/>
          <p:nvPr/>
        </p:nvGrpSpPr>
        <p:grpSpPr>
          <a:xfrm>
            <a:off x="1087267" y="5419725"/>
            <a:ext cx="1856993" cy="981075"/>
            <a:chOff x="1028935" y="5398349"/>
            <a:chExt cx="1856993" cy="981075"/>
          </a:xfrm>
        </p:grpSpPr>
        <p:graphicFrame>
          <p:nvGraphicFramePr>
            <p:cNvPr id="22" name="Object 21"/>
            <p:cNvGraphicFramePr>
              <a:graphicFrameLocks noChangeAspect="1"/>
            </p:cNvGraphicFramePr>
            <p:nvPr>
              <p:extLst/>
            </p:nvPr>
          </p:nvGraphicFramePr>
          <p:xfrm>
            <a:off x="1028935" y="5398349"/>
            <a:ext cx="1852612" cy="9810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85" name="Equation" r:id="rId4" imgW="888840" imgH="469800" progId="Equation.3">
                    <p:embed/>
                  </p:oleObj>
                </mc:Choice>
                <mc:Fallback>
                  <p:oleObj name="Equation" r:id="rId4" imgW="888840" imgH="469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28935" y="5398349"/>
                          <a:ext cx="1852612" cy="981075"/>
                        </a:xfrm>
                        <a:prstGeom prst="rect">
                          <a:avLst/>
                        </a:prstGeom>
                        <a:solidFill>
                          <a:srgbClr val="CCFFFF"/>
                        </a:solidFill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" name="Rounded Rectangle 24"/>
            <p:cNvSpPr/>
            <p:nvPr/>
          </p:nvSpPr>
          <p:spPr>
            <a:xfrm>
              <a:off x="2578592" y="5672667"/>
              <a:ext cx="307336" cy="362315"/>
            </a:xfrm>
            <a:prstGeom prst="roundRect">
              <a:avLst/>
            </a:prstGeom>
            <a:noFill/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447424" y="3331477"/>
            <a:ext cx="4449348" cy="2980827"/>
            <a:chOff x="4384583" y="3403150"/>
            <a:chExt cx="4449348" cy="298082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84583" y="3403150"/>
              <a:ext cx="4449348" cy="2980827"/>
            </a:xfrm>
            <a:prstGeom prst="rect">
              <a:avLst/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</p:pic>
        <p:cxnSp>
          <p:nvCxnSpPr>
            <p:cNvPr id="28" name="Straight Connector 27"/>
            <p:cNvCxnSpPr/>
            <p:nvPr/>
          </p:nvCxnSpPr>
          <p:spPr bwMode="auto">
            <a:xfrm>
              <a:off x="5552337" y="4026806"/>
              <a:ext cx="0" cy="178836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TextBox 31"/>
            <p:cNvSpPr txBox="1"/>
            <p:nvPr/>
          </p:nvSpPr>
          <p:spPr>
            <a:xfrm>
              <a:off x="5177555" y="3622017"/>
              <a:ext cx="235032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 smtClean="0">
                  <a:solidFill>
                    <a:srgbClr val="FF0000"/>
                  </a:solidFill>
                  <a:latin typeface="+mn-lt"/>
                </a:rPr>
                <a:t>LHC 2016 operation point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580950" y="4785768"/>
              <a:ext cx="1567177" cy="52322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kern="0" dirty="0" smtClean="0">
                  <a:latin typeface="+mn-lt"/>
                </a:rPr>
                <a:t>35% loss due to geometric effect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39859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Collision point focusing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29883" y="879276"/>
            <a:ext cx="8535502" cy="155119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The minimum beam size (</a:t>
            </a:r>
            <a:r>
              <a:rPr lang="en-US" sz="2000" b="1" kern="0" dirty="0" smtClean="0">
                <a:latin typeface="+mn-lt"/>
              </a:rPr>
              <a:t>or beam envelope </a:t>
            </a:r>
            <a:r>
              <a:rPr lang="en-US" sz="2000" b="1" kern="0" dirty="0" smtClean="0">
                <a:solidFill>
                  <a:srgbClr val="0000FF"/>
                </a:solidFill>
                <a:latin typeface="Symbol" panose="05050102010706020507" pitchFamily="18" charset="2"/>
              </a:rPr>
              <a:t>b</a:t>
            </a:r>
            <a:r>
              <a:rPr lang="en-US" sz="2000" kern="0" dirty="0" smtClean="0">
                <a:solidFill>
                  <a:srgbClr val="0000FF"/>
                </a:solidFill>
                <a:latin typeface="+mn-lt"/>
              </a:rPr>
              <a:t>*</a:t>
            </a:r>
            <a:r>
              <a:rPr lang="en-US" sz="2000" kern="0" dirty="0" smtClean="0">
                <a:latin typeface="+mn-lt"/>
              </a:rPr>
              <a:t>) is determined by:</a:t>
            </a:r>
          </a:p>
          <a:p>
            <a:pPr marL="800100" lvl="1" indent="-34290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The mechanical aperture around the IP 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 need </a:t>
            </a:r>
            <a:r>
              <a:rPr lang="en-US" i="1" u="sng" kern="0" dirty="0" smtClean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LARGE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 magnets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,</a:t>
            </a:r>
          </a:p>
          <a:p>
            <a:pPr marL="800100" lvl="1" indent="-34290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The crossing angle (</a:t>
            </a:r>
            <a:r>
              <a:rPr lang="en-US" i="1" kern="0" dirty="0" smtClean="0">
                <a:solidFill>
                  <a:srgbClr val="0000FF"/>
                </a:solidFill>
                <a:latin typeface="Symbol" panose="05050102010706020507" pitchFamily="18" charset="2"/>
              </a:rPr>
              <a:t>q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  <a:sym typeface="Symbol" panose="05050102010706020507" pitchFamily="18" charset="2"/>
              </a:rPr>
              <a:t> 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k, N, 1/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  <a:sym typeface="Symbol" panose="05050102010706020507" pitchFamily="18" charset="2"/>
              </a:rPr>
              <a:t></a:t>
            </a:r>
            <a:r>
              <a:rPr lang="en-US" i="1" kern="0" dirty="0" smtClean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b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  <a:sym typeface="Symbol" panose="05050102010706020507" pitchFamily="18" charset="2"/>
              </a:rPr>
              <a:t>*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),</a:t>
            </a:r>
          </a:p>
          <a:p>
            <a:pPr marL="800100" lvl="1" indent="-34290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The 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margin to the aperture</a:t>
            </a:r>
            <a:r>
              <a:rPr lang="en-US" i="1" kern="0" dirty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.</a:t>
            </a:r>
            <a:endParaRPr lang="fr-FR" i="1" kern="0" dirty="0" smtClean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0" name="Up-Down Arrow 9"/>
          <p:cNvSpPr/>
          <p:nvPr/>
        </p:nvSpPr>
        <p:spPr bwMode="auto">
          <a:xfrm>
            <a:off x="743404" y="2150309"/>
            <a:ext cx="217860" cy="422455"/>
          </a:xfrm>
          <a:prstGeom prst="up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Up-Down Arrow 11"/>
          <p:cNvSpPr/>
          <p:nvPr/>
        </p:nvSpPr>
        <p:spPr bwMode="auto">
          <a:xfrm>
            <a:off x="737785" y="1281568"/>
            <a:ext cx="217860" cy="422455"/>
          </a:xfrm>
          <a:prstGeom prst="upDown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3" name="Up-Down Arrow 12"/>
          <p:cNvSpPr/>
          <p:nvPr/>
        </p:nvSpPr>
        <p:spPr bwMode="auto">
          <a:xfrm>
            <a:off x="737785" y="1714525"/>
            <a:ext cx="217860" cy="422455"/>
          </a:xfrm>
          <a:prstGeom prst="upDownArrow">
            <a:avLst/>
          </a:prstGeom>
          <a:solidFill>
            <a:srgbClr val="D6009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35566" y="2652200"/>
            <a:ext cx="5722345" cy="3849200"/>
            <a:chOff x="609892" y="2584090"/>
            <a:chExt cx="6228003" cy="4101191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pic>
          <p:nvPicPr>
            <p:cNvPr id="3584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892" y="2584090"/>
              <a:ext cx="6228003" cy="4101191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Up-Down Arrow 6"/>
            <p:cNvSpPr/>
            <p:nvPr/>
          </p:nvSpPr>
          <p:spPr bwMode="auto">
            <a:xfrm>
              <a:off x="3611875" y="3505810"/>
              <a:ext cx="217860" cy="422455"/>
            </a:xfrm>
            <a:prstGeom prst="upDownArrow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1" name="Up-Down Arrow 10"/>
            <p:cNvSpPr/>
            <p:nvPr/>
          </p:nvSpPr>
          <p:spPr bwMode="auto">
            <a:xfrm>
              <a:off x="4648810" y="4389125"/>
              <a:ext cx="217860" cy="695363"/>
            </a:xfrm>
            <a:prstGeom prst="upDownArrow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4" name="Up-Down Arrow 13"/>
            <p:cNvSpPr/>
            <p:nvPr/>
          </p:nvSpPr>
          <p:spPr bwMode="auto">
            <a:xfrm>
              <a:off x="2690155" y="3505810"/>
              <a:ext cx="217860" cy="2342705"/>
            </a:xfrm>
            <a:prstGeom prst="upDownArrow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816725" y="2176463"/>
            <a:ext cx="1852613" cy="981075"/>
            <a:chOff x="1029383" y="5398365"/>
            <a:chExt cx="1852613" cy="981075"/>
          </a:xfrm>
        </p:grpSpPr>
        <p:graphicFrame>
          <p:nvGraphicFramePr>
            <p:cNvPr id="17" name="Object 16"/>
            <p:cNvGraphicFramePr>
              <a:graphicFrameLocks noChangeAspect="1"/>
            </p:cNvGraphicFramePr>
            <p:nvPr>
              <p:extLst/>
            </p:nvPr>
          </p:nvGraphicFramePr>
          <p:xfrm>
            <a:off x="1029383" y="5398365"/>
            <a:ext cx="1852613" cy="9810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08" name="Equation" r:id="rId4" imgW="888840" imgH="469800" progId="Equation.3">
                    <p:embed/>
                  </p:oleObj>
                </mc:Choice>
                <mc:Fallback>
                  <p:oleObj name="Equation" r:id="rId4" imgW="888840" imgH="469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29383" y="5398365"/>
                          <a:ext cx="1852613" cy="981075"/>
                        </a:xfrm>
                        <a:prstGeom prst="rect">
                          <a:avLst/>
                        </a:prstGeom>
                        <a:solidFill>
                          <a:srgbClr val="CCFFFF"/>
                        </a:solidFill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Rounded Rectangle 17"/>
            <p:cNvSpPr/>
            <p:nvPr/>
          </p:nvSpPr>
          <p:spPr>
            <a:xfrm>
              <a:off x="2007628" y="5917137"/>
              <a:ext cx="310290" cy="349716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865166" y="3513930"/>
            <a:ext cx="1864715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b="1" kern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Maximum beam envelope </a:t>
            </a:r>
            <a:r>
              <a:rPr lang="en-GB" sz="1600" b="1" kern="0" dirty="0" smtClean="0">
                <a:solidFill>
                  <a:schemeClr val="bg1">
                    <a:lumMod val="50000"/>
                  </a:schemeClr>
                </a:solidFill>
                <a:latin typeface="+mn-lt"/>
                <a:sym typeface="Symbol" panose="05050102010706020507" pitchFamily="18" charset="2"/>
              </a:rPr>
              <a:t></a:t>
            </a:r>
            <a:r>
              <a:rPr lang="en-GB" sz="1600" b="1" kern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 1/</a:t>
            </a:r>
            <a:r>
              <a:rPr lang="en-GB" sz="1600" b="1" kern="0" dirty="0" smtClean="0">
                <a:solidFill>
                  <a:schemeClr val="bg1">
                    <a:lumMod val="50000"/>
                  </a:schemeClr>
                </a:solidFill>
                <a:latin typeface="Symbol" panose="05050102010706020507" pitchFamily="18" charset="2"/>
              </a:rPr>
              <a:t>b</a:t>
            </a:r>
            <a:r>
              <a:rPr lang="en-GB" sz="1600" b="1" kern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*</a:t>
            </a:r>
          </a:p>
        </p:txBody>
      </p:sp>
      <p:cxnSp>
        <p:nvCxnSpPr>
          <p:cNvPr id="20" name="Straight Arrow Connector 19"/>
          <p:cNvCxnSpPr/>
          <p:nvPr/>
        </p:nvCxnSpPr>
        <p:spPr bwMode="auto">
          <a:xfrm flipH="1">
            <a:off x="4153980" y="3712179"/>
            <a:ext cx="701508" cy="29289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3254139" y="3342847"/>
            <a:ext cx="75533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kern="0" dirty="0" smtClean="0">
                <a:latin typeface="+mn-lt"/>
              </a:rPr>
              <a:t>CMS</a:t>
            </a:r>
          </a:p>
        </p:txBody>
      </p:sp>
      <p:cxnSp>
        <p:nvCxnSpPr>
          <p:cNvPr id="23" name="Straight Arrow Connector 22"/>
          <p:cNvCxnSpPr/>
          <p:nvPr/>
        </p:nvCxnSpPr>
        <p:spPr bwMode="auto">
          <a:xfrm>
            <a:off x="3631806" y="3742957"/>
            <a:ext cx="0" cy="61765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5" name="Up-Down Arrow 24"/>
          <p:cNvSpPr/>
          <p:nvPr/>
        </p:nvSpPr>
        <p:spPr bwMode="auto">
          <a:xfrm>
            <a:off x="1527604" y="3397426"/>
            <a:ext cx="248126" cy="2440810"/>
          </a:xfrm>
          <a:prstGeom prst="upDown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6" name="Up-Down Arrow 25"/>
          <p:cNvSpPr/>
          <p:nvPr/>
        </p:nvSpPr>
        <p:spPr bwMode="auto">
          <a:xfrm>
            <a:off x="4009474" y="4360616"/>
            <a:ext cx="237258" cy="704437"/>
          </a:xfrm>
          <a:prstGeom prst="upDownArrow">
            <a:avLst/>
          </a:prstGeom>
          <a:solidFill>
            <a:srgbClr val="D6009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7" name="Up-Down Arrow 26"/>
          <p:cNvSpPr/>
          <p:nvPr/>
        </p:nvSpPr>
        <p:spPr bwMode="auto">
          <a:xfrm>
            <a:off x="3014036" y="3342847"/>
            <a:ext cx="203017" cy="570937"/>
          </a:xfrm>
          <a:prstGeom prst="up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103676" y="5454279"/>
            <a:ext cx="1445091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b="1" kern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IP size ~ </a:t>
            </a:r>
            <a:r>
              <a:rPr lang="en-GB" sz="1600" b="1" kern="0" dirty="0" smtClean="0">
                <a:solidFill>
                  <a:schemeClr val="bg1">
                    <a:lumMod val="50000"/>
                  </a:schemeClr>
                </a:solidFill>
                <a:latin typeface="+mn-lt"/>
                <a:sym typeface="Symbol" panose="05050102010706020507" pitchFamily="18" charset="2"/>
              </a:rPr>
              <a:t></a:t>
            </a:r>
            <a:r>
              <a:rPr lang="en-GB" sz="1600" b="1" kern="0" dirty="0" smtClean="0">
                <a:solidFill>
                  <a:schemeClr val="bg1">
                    <a:lumMod val="50000"/>
                  </a:schemeClr>
                </a:solidFill>
                <a:latin typeface="Symbol" panose="05050102010706020507" pitchFamily="18" charset="2"/>
              </a:rPr>
              <a:t>b</a:t>
            </a:r>
            <a:r>
              <a:rPr lang="en-GB" sz="1600" b="1" kern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*</a:t>
            </a:r>
          </a:p>
        </p:txBody>
      </p:sp>
      <p:cxnSp>
        <p:nvCxnSpPr>
          <p:cNvPr id="29" name="Straight Arrow Connector 28"/>
          <p:cNvCxnSpPr/>
          <p:nvPr/>
        </p:nvCxnSpPr>
        <p:spPr bwMode="auto">
          <a:xfrm flipH="1" flipV="1">
            <a:off x="3611325" y="4791988"/>
            <a:ext cx="20481" cy="92405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5840" name="Straight Connector 35839"/>
          <p:cNvCxnSpPr/>
          <p:nvPr/>
        </p:nvCxnSpPr>
        <p:spPr bwMode="auto">
          <a:xfrm>
            <a:off x="3631806" y="5716047"/>
            <a:ext cx="45770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6941189" y="3960506"/>
            <a:ext cx="173957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i="1" kern="0" dirty="0" smtClean="0">
                <a:latin typeface="+mn-lt"/>
              </a:rPr>
              <a:t>LHC example</a:t>
            </a:r>
          </a:p>
        </p:txBody>
      </p:sp>
    </p:spTree>
    <p:extLst>
      <p:ext uri="{BB962C8B-B14F-4D97-AF65-F5344CB8AC3E}">
        <p14:creationId xmlns:p14="http://schemas.microsoft.com/office/powerpoint/2010/main" val="106366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 dirty="0"/>
          </a:p>
        </p:txBody>
      </p:sp>
      <p:sp>
        <p:nvSpPr>
          <p:cNvPr id="1126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Outline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fld id="{F5812B10-ADC2-4559-AB15-9B4912F2B026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3" name="Date Placeholder 2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421320" y="1239915"/>
            <a:ext cx="4539997" cy="34624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/>
                </a:solidFill>
                <a:latin typeface="+mn-lt"/>
              </a:rPr>
              <a:t>Introduction</a:t>
            </a:r>
          </a:p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>
                    <a:alpha val="47000"/>
                  </a:srgbClr>
                </a:solidFill>
                <a:latin typeface="+mn-lt"/>
              </a:rPr>
              <a:t>Luminosity</a:t>
            </a:r>
          </a:p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>
                    <a:alpha val="47000"/>
                  </a:srgbClr>
                </a:solidFill>
                <a:latin typeface="+mn-lt"/>
              </a:rPr>
              <a:t>Magnets</a:t>
            </a:r>
          </a:p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>
                    <a:alpha val="47000"/>
                  </a:srgbClr>
                </a:solidFill>
                <a:latin typeface="+mn-lt"/>
              </a:rPr>
              <a:t>High intensity beams</a:t>
            </a:r>
          </a:p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>
                    <a:alpha val="47000"/>
                  </a:srgbClr>
                </a:solidFill>
                <a:latin typeface="+mn-lt"/>
              </a:rPr>
              <a:t>Machine protection</a:t>
            </a:r>
          </a:p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>
                    <a:alpha val="47000"/>
                  </a:srgbClr>
                </a:solidFill>
                <a:latin typeface="+mn-lt"/>
              </a:rPr>
              <a:t>Infrastructure and injectors</a:t>
            </a:r>
          </a:p>
        </p:txBody>
      </p:sp>
    </p:spTree>
    <p:extLst>
      <p:ext uri="{BB962C8B-B14F-4D97-AF65-F5344CB8AC3E}">
        <p14:creationId xmlns:p14="http://schemas.microsoft.com/office/powerpoint/2010/main" val="20885349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0.tif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645" y="997199"/>
            <a:ext cx="4261355" cy="2272986"/>
          </a:xfrm>
          <a:prstGeom prst="rect">
            <a:avLst/>
          </a:prstGeom>
        </p:spPr>
      </p:pic>
      <p:pic>
        <p:nvPicPr>
          <p:cNvPr id="6" name="Picture 5" descr="peakdoseLstar45_vs_Lstar36.eps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8" t="14445" r="10291" b="10247"/>
          <a:stretch/>
        </p:blipFill>
        <p:spPr>
          <a:xfrm>
            <a:off x="4509301" y="3467284"/>
            <a:ext cx="4824919" cy="3103148"/>
          </a:xfrm>
          <a:prstGeom prst="rect">
            <a:avLst/>
          </a:prstGeom>
        </p:spPr>
      </p:pic>
      <p:pic>
        <p:nvPicPr>
          <p:cNvPr id="7" name="Picture 6" descr="spec_bs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89" y="3803682"/>
            <a:ext cx="4021312" cy="276674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4442" y="855341"/>
            <a:ext cx="4260101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+mj-lt"/>
              </a:rPr>
              <a:t>Design of interaction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</a:rPr>
              <a:t>Distance from IP to first machine quadrupole L</a:t>
            </a:r>
            <a:r>
              <a:rPr lang="en-US" baseline="30000" dirty="0" smtClean="0">
                <a:latin typeface="+mj-lt"/>
              </a:rPr>
              <a:t>*</a:t>
            </a:r>
            <a:r>
              <a:rPr lang="en-US" dirty="0" smtClean="0">
                <a:latin typeface="+mj-lt"/>
              </a:rPr>
              <a:t>=45 m.</a:t>
            </a:r>
            <a:endParaRPr lang="en-US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I</a:t>
            </a:r>
            <a:r>
              <a:rPr lang="en-US" dirty="0" smtClean="0">
                <a:latin typeface="+mj-lt"/>
              </a:rPr>
              <a:t>ntegrated </a:t>
            </a:r>
            <a:r>
              <a:rPr lang="en-US" dirty="0" smtClean="0">
                <a:latin typeface="+mj-lt"/>
              </a:rPr>
              <a:t>spectrometers and compensation dipoles.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</a:rPr>
              <a:t>Optics and magnet optimization for beam stay clear (aperture) and collision debris.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600" dirty="0" smtClean="0">
                <a:latin typeface="+mj-lt"/>
              </a:rPr>
              <a:t>Magnet lifetime should be ≥ 3 years (from radiation damage).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IR design challenges – FCC-</a:t>
            </a:r>
            <a:r>
              <a:rPr lang="en-GB" dirty="0" err="1" smtClean="0"/>
              <a:t>hh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Very High Energy Hadron Colliders - SSI - J. Wenninger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743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Event pile-up – LHC ‘legacy’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CD914B-DDCD-4597-A36F-041DA0FD0A8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6" name="Picture 2" descr="http://www.quantumdiaries.org/wp-content/uploads/2013/06/CMS-78vertic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405" y="3161197"/>
            <a:ext cx="4319471" cy="3239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3718" y="879759"/>
            <a:ext cx="7954385" cy="158402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kern="0" dirty="0" smtClean="0">
                <a:latin typeface="+mn-lt"/>
              </a:rPr>
              <a:t>To compete with SSC, the LHC had to push the event pile-up significantly above 1-2 events per bunch crossing.</a:t>
            </a:r>
          </a:p>
          <a:p>
            <a:pPr marL="342900" indent="-34290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kern="0" dirty="0" smtClean="0">
                <a:latin typeface="+mn-lt"/>
              </a:rPr>
              <a:t>The LHC is currently operating with a </a:t>
            </a:r>
            <a:r>
              <a:rPr lang="en-US" i="1" kern="0" dirty="0" smtClean="0">
                <a:latin typeface="+mn-lt"/>
              </a:rPr>
              <a:t>peak</a:t>
            </a:r>
            <a:r>
              <a:rPr lang="en-US" kern="0" dirty="0" smtClean="0">
                <a:latin typeface="+mn-lt"/>
              </a:rPr>
              <a:t> </a:t>
            </a:r>
            <a:r>
              <a:rPr lang="en-US" i="1" kern="0" dirty="0" smtClean="0">
                <a:latin typeface="+mn-lt"/>
              </a:rPr>
              <a:t>average event pile-up </a:t>
            </a:r>
            <a:r>
              <a:rPr lang="en-US" kern="0" dirty="0" smtClean="0">
                <a:latin typeface="+mn-lt"/>
              </a:rPr>
              <a:t>of </a:t>
            </a:r>
            <a:r>
              <a:rPr lang="en-US" b="1" kern="0" dirty="0" smtClean="0">
                <a:solidFill>
                  <a:srgbClr val="D60093"/>
                </a:solidFill>
                <a:latin typeface="+mn-lt"/>
              </a:rPr>
              <a:t>~40 events/crossing </a:t>
            </a:r>
            <a:r>
              <a:rPr lang="en-US" kern="0" dirty="0" smtClean="0">
                <a:latin typeface="+mn-lt"/>
              </a:rPr>
              <a:t>(design ~27). </a:t>
            </a:r>
            <a:r>
              <a:rPr lang="en-US" kern="0" dirty="0" smtClean="0">
                <a:latin typeface="+mn-lt"/>
              </a:rPr>
              <a:t>But statistical fluctuations generate events that have many more events.</a:t>
            </a:r>
            <a:endParaRPr lang="en-GB" kern="0" dirty="0" smtClean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4488" y="2543441"/>
            <a:ext cx="8475507" cy="103002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65125" indent="-365125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kern="0" dirty="0" smtClean="0">
                <a:latin typeface="+mn-lt"/>
              </a:rPr>
              <a:t>For the LHC luminosity upgrade HL-LHC, the </a:t>
            </a:r>
            <a:r>
              <a:rPr lang="en-US" kern="0" dirty="0" smtClean="0">
                <a:solidFill>
                  <a:srgbClr val="000000"/>
                </a:solidFill>
                <a:latin typeface="Arial"/>
              </a:rPr>
              <a:t>number of events per crossing will be pushed </a:t>
            </a:r>
            <a:r>
              <a:rPr lang="en-US" kern="0" dirty="0" smtClean="0">
                <a:latin typeface="Arial"/>
              </a:rPr>
              <a:t>to</a:t>
            </a:r>
            <a:r>
              <a:rPr lang="en-US" b="1" kern="0" dirty="0" smtClean="0">
                <a:solidFill>
                  <a:srgbClr val="D60093"/>
                </a:solidFill>
                <a:latin typeface="Arial"/>
              </a:rPr>
              <a:t> ~120 </a:t>
            </a:r>
            <a:r>
              <a:rPr lang="en-US" kern="0" dirty="0" smtClean="0">
                <a:solidFill>
                  <a:srgbClr val="000000"/>
                </a:solidFill>
                <a:latin typeface="Arial"/>
              </a:rPr>
              <a:t>!</a:t>
            </a:r>
          </a:p>
          <a:p>
            <a:pPr marL="365125" indent="-365125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kern="0" dirty="0" smtClean="0">
                <a:solidFill>
                  <a:srgbClr val="000000"/>
                </a:solidFill>
                <a:latin typeface="Arial"/>
              </a:rPr>
              <a:t>VHECs push the limit to </a:t>
            </a:r>
            <a:r>
              <a:rPr lang="en-US" b="1" kern="0" dirty="0" smtClean="0">
                <a:solidFill>
                  <a:srgbClr val="D60093"/>
                </a:solidFill>
                <a:latin typeface="Arial"/>
              </a:rPr>
              <a:t>~500 </a:t>
            </a:r>
            <a:r>
              <a:rPr lang="en-US" kern="0" dirty="0" smtClean="0">
                <a:solidFill>
                  <a:srgbClr val="000000"/>
                </a:solidFill>
                <a:latin typeface="Arial"/>
              </a:rPr>
              <a:t>!!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43731" y="3259154"/>
            <a:ext cx="318548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i="1" kern="0" dirty="0" smtClean="0">
                <a:latin typeface="+mn-lt"/>
              </a:rPr>
              <a:t>CMS event with 78 collisions </a:t>
            </a:r>
          </a:p>
        </p:txBody>
      </p:sp>
    </p:spTree>
    <p:extLst>
      <p:ext uri="{BB962C8B-B14F-4D97-AF65-F5344CB8AC3E}">
        <p14:creationId xmlns:p14="http://schemas.microsoft.com/office/powerpoint/2010/main" val="77366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Luminosity levelling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CD914B-DDCD-4597-A36F-041DA0FD0A8B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0565" y="894270"/>
            <a:ext cx="8327706" cy="158402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VHECs (starting with LHC)</a:t>
            </a:r>
            <a:r>
              <a:rPr lang="en-GB" kern="0" dirty="0">
                <a:latin typeface="+mn-lt"/>
              </a:rPr>
              <a:t> </a:t>
            </a:r>
            <a:r>
              <a:rPr lang="en-GB" kern="0" dirty="0" smtClean="0">
                <a:latin typeface="+mn-lt"/>
              </a:rPr>
              <a:t>enter a new regime for proton beams where </a:t>
            </a:r>
            <a:r>
              <a:rPr lang="en-GB" b="1" kern="0" dirty="0" smtClean="0">
                <a:solidFill>
                  <a:srgbClr val="009900"/>
                </a:solidFill>
                <a:latin typeface="+mn-lt"/>
              </a:rPr>
              <a:t>synchrotron radiation is damping the beam sizes</a:t>
            </a:r>
            <a:r>
              <a:rPr lang="en-GB" kern="0" dirty="0" smtClean="0">
                <a:latin typeface="+mn-lt"/>
              </a:rPr>
              <a:t> (transverse and longitudinal) of the colliding beams !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This can lead to a luminosity that initially increases as the </a:t>
            </a:r>
            <a:r>
              <a:rPr lang="en-GB" kern="0" dirty="0" smtClean="0">
                <a:latin typeface="+mn-lt"/>
              </a:rPr>
              <a:t>damping (~1 hour at FCC-</a:t>
            </a:r>
            <a:r>
              <a:rPr lang="en-GB" kern="0" dirty="0" err="1" smtClean="0">
                <a:latin typeface="+mn-lt"/>
              </a:rPr>
              <a:t>hh</a:t>
            </a:r>
            <a:r>
              <a:rPr lang="en-GB" kern="0" dirty="0" smtClean="0">
                <a:latin typeface="+mn-lt"/>
              </a:rPr>
              <a:t>) </a:t>
            </a:r>
            <a:r>
              <a:rPr lang="en-GB" kern="0" dirty="0" smtClean="0">
                <a:latin typeface="+mn-lt"/>
              </a:rPr>
              <a:t>is able to overcome the losses, providing ‘free’ performance gains.</a:t>
            </a:r>
          </a:p>
        </p:txBody>
      </p:sp>
      <p:pic>
        <p:nvPicPr>
          <p:cNvPr id="7" name="Picture 4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7690" y="2856225"/>
            <a:ext cx="3357559" cy="25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6293682" y="2603150"/>
            <a:ext cx="2507418" cy="33855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i="1" dirty="0" smtClean="0"/>
              <a:t>SSC luminosity evolution</a:t>
            </a:r>
            <a:endParaRPr lang="en-US" altLang="en-US" sz="16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570564" y="2571511"/>
            <a:ext cx="5307205" cy="147732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VHECs (starting with high luminosity LHC upgrade HL-LHC) will be able to provide more luminosity than the experiments can ‘swallow’: opens the door to </a:t>
            </a:r>
            <a:r>
              <a:rPr lang="en-GB" b="1" kern="0" dirty="0" smtClean="0">
                <a:solidFill>
                  <a:srgbClr val="D60093"/>
                </a:solidFill>
                <a:latin typeface="+mn-lt"/>
              </a:rPr>
              <a:t>levelling the luminosity</a:t>
            </a:r>
            <a:r>
              <a:rPr lang="en-GB" kern="0" dirty="0" smtClean="0">
                <a:latin typeface="+mn-lt"/>
              </a:rPr>
              <a:t> with beam offsets, </a:t>
            </a:r>
            <a:r>
              <a:rPr lang="en-GB" kern="0" dirty="0" smtClean="0">
                <a:latin typeface="Symbol" panose="05050102010706020507" pitchFamily="18" charset="2"/>
              </a:rPr>
              <a:t>b</a:t>
            </a:r>
            <a:r>
              <a:rPr lang="en-GB" kern="0" dirty="0" smtClean="0">
                <a:latin typeface="+mn-lt"/>
              </a:rPr>
              <a:t>* </a:t>
            </a:r>
            <a:r>
              <a:rPr lang="en-GB" kern="0" dirty="0" err="1" smtClean="0">
                <a:latin typeface="+mn-lt"/>
              </a:rPr>
              <a:t>etc</a:t>
            </a:r>
            <a:r>
              <a:rPr lang="en-GB" kern="0" dirty="0" smtClean="0">
                <a:latin typeface="+mn-lt"/>
              </a:rPr>
              <a:t> at near constant value !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526020" y="4155518"/>
            <a:ext cx="5910727" cy="2565957"/>
            <a:chOff x="526020" y="4155518"/>
            <a:chExt cx="5910727" cy="256595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6020" y="4321193"/>
              <a:ext cx="4199600" cy="2400282"/>
            </a:xfrm>
            <a:prstGeom prst="rect">
              <a:avLst/>
            </a:prstGeom>
          </p:spPr>
        </p:pic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1768435" y="4155518"/>
              <a:ext cx="2634054" cy="30777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400" i="1" dirty="0" smtClean="0"/>
                <a:t>Example of leveling at HL-LHC</a:t>
              </a:r>
              <a:endParaRPr lang="en-US" altLang="en-US" sz="1400" i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495190" y="5973460"/>
              <a:ext cx="1941557" cy="516039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100" i="1" dirty="0" smtClean="0">
                  <a:latin typeface="+mj-lt"/>
                </a:rPr>
                <a:t>D. </a:t>
              </a:r>
              <a:r>
                <a:rPr lang="en-GB" sz="1100" i="1" dirty="0" err="1" smtClean="0">
                  <a:latin typeface="+mj-lt"/>
                </a:rPr>
                <a:t>Shulte</a:t>
              </a:r>
              <a:r>
                <a:rPr lang="en-GB" sz="1100" i="1" dirty="0" smtClean="0">
                  <a:latin typeface="+mj-lt"/>
                </a:rPr>
                <a:t> et al,</a:t>
              </a:r>
            </a:p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100" i="1" dirty="0" smtClean="0">
                  <a:latin typeface="+mj-lt"/>
                </a:rPr>
                <a:t>PRSTAB </a:t>
              </a:r>
              <a:r>
                <a:rPr lang="en-GB" sz="1100" i="1" dirty="0">
                  <a:latin typeface="+mj-lt"/>
                </a:rPr>
                <a:t>18, 101002 (2015)</a:t>
              </a:r>
              <a:endParaRPr lang="en-GB" sz="1100" i="1" kern="0" dirty="0" smtClean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7642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 dirty="0"/>
          </a:p>
        </p:txBody>
      </p:sp>
      <p:sp>
        <p:nvSpPr>
          <p:cNvPr id="1126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Outline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fld id="{F5812B10-ADC2-4559-AB15-9B4912F2B026}" type="slidenum">
              <a:rPr lang="en-US" smtClean="0">
                <a:latin typeface="Arial" pitchFamily="34" charset="0"/>
              </a:rPr>
              <a:pPr/>
              <a:t>23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3" name="Date Placeholder 2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382915" y="1163105"/>
            <a:ext cx="4539997" cy="34624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>
                    <a:alpha val="45000"/>
                  </a:srgbClr>
                </a:solidFill>
                <a:latin typeface="+mn-lt"/>
              </a:rPr>
              <a:t>Introduction</a:t>
            </a:r>
          </a:p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>
                    <a:alpha val="47000"/>
                  </a:srgbClr>
                </a:solidFill>
                <a:latin typeface="+mn-lt"/>
              </a:rPr>
              <a:t>Luminosity</a:t>
            </a:r>
          </a:p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/>
                </a:solidFill>
                <a:latin typeface="+mn-lt"/>
              </a:rPr>
              <a:t>Magnets</a:t>
            </a:r>
          </a:p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>
                    <a:alpha val="47000"/>
                  </a:srgbClr>
                </a:solidFill>
                <a:latin typeface="+mn-lt"/>
              </a:rPr>
              <a:t>High intensity beams</a:t>
            </a:r>
          </a:p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>
                    <a:alpha val="47000"/>
                  </a:srgbClr>
                </a:solidFill>
                <a:latin typeface="+mn-lt"/>
              </a:rPr>
              <a:t>Machine protection</a:t>
            </a:r>
          </a:p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>
                    <a:alpha val="47000"/>
                  </a:srgbClr>
                </a:solidFill>
                <a:latin typeface="+mn-lt"/>
              </a:rPr>
              <a:t>Infrastructure and injectors</a:t>
            </a:r>
          </a:p>
        </p:txBody>
      </p:sp>
    </p:spTree>
    <p:extLst>
      <p:ext uri="{BB962C8B-B14F-4D97-AF65-F5344CB8AC3E}">
        <p14:creationId xmlns:p14="http://schemas.microsoft.com/office/powerpoint/2010/main" val="33320490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legacy – 2-in-1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77880" y="1153138"/>
            <a:ext cx="4590450" cy="2427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u="sng" kern="0" dirty="0" smtClean="0">
                <a:latin typeface="+mn-lt"/>
              </a:rPr>
              <a:t>LHC design choices</a:t>
            </a:r>
            <a:r>
              <a:rPr lang="en-US" sz="2000" kern="0" dirty="0" smtClean="0">
                <a:latin typeface="+mn-lt"/>
              </a:rPr>
              <a:t>:</a:t>
            </a:r>
          </a:p>
          <a:p>
            <a:pPr marL="365125" indent="-365125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kern="0" dirty="0" smtClean="0">
                <a:latin typeface="+mn-lt"/>
              </a:rPr>
              <a:t>High magnetic fields – 8T,</a:t>
            </a:r>
          </a:p>
          <a:p>
            <a:pPr marL="360363" lvl="1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tabLst>
                <a:tab pos="623888" algn="l"/>
              </a:tabLst>
            </a:pPr>
            <a:r>
              <a:rPr lang="en-US" sz="1600" i="1" kern="0" dirty="0" smtClean="0">
                <a:solidFill>
                  <a:srgbClr val="0000FF"/>
                </a:solidFill>
                <a:latin typeface="+mn-lt"/>
                <a:sym typeface="Symbol"/>
              </a:rPr>
              <a:t> </a:t>
            </a:r>
            <a:r>
              <a:rPr lang="en-US" sz="1600" i="1" kern="0" dirty="0" smtClean="0">
                <a:solidFill>
                  <a:srgbClr val="0000FF"/>
                </a:solidFill>
                <a:latin typeface="+mn-lt"/>
              </a:rPr>
              <a:t>super-conducting magnets</a:t>
            </a:r>
          </a:p>
          <a:p>
            <a:pPr marL="365125" indent="-365125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b="1" kern="0" dirty="0" smtClean="0">
                <a:solidFill>
                  <a:srgbClr val="009900"/>
                </a:solidFill>
                <a:latin typeface="+mn-lt"/>
              </a:rPr>
              <a:t>2 in 1 magnet design</a:t>
            </a:r>
            <a:r>
              <a:rPr lang="en-US" kern="0" dirty="0" smtClean="0">
                <a:latin typeface="+mn-lt"/>
              </a:rPr>
              <a:t>,</a:t>
            </a: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</a:pPr>
            <a:r>
              <a:rPr lang="en-US" kern="0" dirty="0" smtClean="0">
                <a:latin typeface="+mn-lt"/>
                <a:sym typeface="Symbol"/>
              </a:rPr>
              <a:t>     </a:t>
            </a:r>
            <a:r>
              <a:rPr lang="en-US" sz="1600" i="1" kern="0" dirty="0" smtClean="0">
                <a:solidFill>
                  <a:srgbClr val="0000FF"/>
                </a:solidFill>
                <a:latin typeface="+mn-lt"/>
                <a:sym typeface="Symbol"/>
              </a:rPr>
              <a:t> more complex magnet design, </a:t>
            </a: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solidFill>
                  <a:srgbClr val="0000FF"/>
                </a:solidFill>
                <a:latin typeface="+mn-lt"/>
                <a:sym typeface="Symbol"/>
              </a:rPr>
              <a:t>	but only one </a:t>
            </a:r>
            <a:r>
              <a:rPr lang="en-US" sz="1600" i="1" kern="0" dirty="0" smtClean="0">
                <a:solidFill>
                  <a:srgbClr val="0000FF"/>
                </a:solidFill>
                <a:latin typeface="+mn-lt"/>
              </a:rPr>
              <a:t>single cryostat</a:t>
            </a:r>
            <a:endParaRPr lang="en-US" i="1" kern="0" dirty="0" smtClean="0">
              <a:latin typeface="+mn-lt"/>
            </a:endParaRPr>
          </a:p>
          <a:p>
            <a:pPr marL="365125" indent="-365125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kern="0" dirty="0" smtClean="0">
                <a:latin typeface="+mn-lt"/>
              </a:rPr>
              <a:t>Superfluid Helium</a:t>
            </a:r>
            <a:r>
              <a:rPr lang="en-US" kern="0" dirty="0">
                <a:latin typeface="+mn-lt"/>
              </a:rPr>
              <a:t>.</a:t>
            </a:r>
            <a:endParaRPr lang="en-US" kern="0" dirty="0" smtClean="0"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1449" y="805572"/>
            <a:ext cx="2703883" cy="37558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4368" y="1009485"/>
            <a:ext cx="2040935" cy="257098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98956" y="5049854"/>
            <a:ext cx="8102144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The SSC designers opted for independent rings (2 separate cryostats) to be able to commission / operate one ring without the other.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4188" y="4304976"/>
            <a:ext cx="6292560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Post-LHC designs are all based on the 2-in-1 concept.</a:t>
            </a:r>
          </a:p>
        </p:txBody>
      </p:sp>
    </p:spTree>
    <p:extLst>
      <p:ext uri="{BB962C8B-B14F-4D97-AF65-F5344CB8AC3E}">
        <p14:creationId xmlns:p14="http://schemas.microsoft.com/office/powerpoint/2010/main" val="331079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From concepts to accelerator magnets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294967295"/>
          </p:nvPr>
        </p:nvSpPr>
        <p:spPr>
          <a:xfrm>
            <a:off x="370114" y="909672"/>
            <a:ext cx="8566120" cy="971952"/>
          </a:xfrm>
        </p:spPr>
        <p:txBody>
          <a:bodyPr/>
          <a:lstStyle/>
          <a:p>
            <a:r>
              <a:rPr lang="en-GB" dirty="0" smtClean="0"/>
              <a:t>While 8.3 T </a:t>
            </a:r>
            <a:r>
              <a:rPr lang="en-GB" dirty="0"/>
              <a:t>dipole magnets (</a:t>
            </a:r>
            <a:r>
              <a:rPr lang="en-GB" dirty="0" smtClean="0"/>
              <a:t>LHC) have been produced by industry, there is a long road ahead to build 15-20 T </a:t>
            </a:r>
            <a:r>
              <a:rPr lang="en-GB" u="sng" dirty="0" smtClean="0"/>
              <a:t>accelerator grade</a:t>
            </a:r>
            <a:r>
              <a:rPr lang="en-GB" dirty="0" smtClean="0"/>
              <a:t> magnets.</a:t>
            </a:r>
          </a:p>
        </p:txBody>
      </p:sp>
      <p:pic>
        <p:nvPicPr>
          <p:cNvPr id="8" name="Picture 7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26659" y="3828251"/>
            <a:ext cx="2940930" cy="2157538"/>
          </a:xfrm>
          <a:prstGeom prst="rect">
            <a:avLst/>
          </a:prstGeom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208058" y="3218879"/>
            <a:ext cx="2178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latin typeface="+mj-lt"/>
              </a:rPr>
              <a:t>LBNL HD1 Nb</a:t>
            </a:r>
            <a:r>
              <a:rPr lang="en-US" sz="1400" b="1" i="1" baseline="-25000" dirty="0" smtClean="0">
                <a:latin typeface="+mj-lt"/>
              </a:rPr>
              <a:t>3</a:t>
            </a:r>
            <a:r>
              <a:rPr lang="en-US" sz="1400" b="1" i="1" dirty="0" smtClean="0">
                <a:latin typeface="+mj-lt"/>
              </a:rPr>
              <a:t>Sn short prototype</a:t>
            </a:r>
            <a:endParaRPr lang="en-US" sz="1400" b="1" i="1" dirty="0">
              <a:latin typeface="+mj-lt"/>
            </a:endParaRPr>
          </a:p>
        </p:txBody>
      </p:sp>
      <p:pic>
        <p:nvPicPr>
          <p:cNvPr id="2050" name="Picture 2" descr="Afficher l'image d'orig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956" y="1854440"/>
            <a:ext cx="3001541" cy="4485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800960" y="5589284"/>
            <a:ext cx="16886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latin typeface="+mj-lt"/>
              </a:rPr>
              <a:t>LHC </a:t>
            </a:r>
            <a:r>
              <a:rPr lang="en-US" sz="1400" b="1" i="1" dirty="0" err="1" smtClean="0">
                <a:latin typeface="+mj-lt"/>
              </a:rPr>
              <a:t>NbTi</a:t>
            </a:r>
            <a:r>
              <a:rPr lang="en-US" sz="1400" b="1" i="1" dirty="0" smtClean="0">
                <a:latin typeface="+mj-lt"/>
              </a:rPr>
              <a:t> dipole lowered into the tunnel</a:t>
            </a:r>
            <a:endParaRPr lang="en-US" sz="1400" b="1" i="1" dirty="0">
              <a:latin typeface="+mj-lt"/>
            </a:endParaRPr>
          </a:p>
        </p:txBody>
      </p:sp>
      <p:sp>
        <p:nvSpPr>
          <p:cNvPr id="11" name="Text Placeholder 5"/>
          <p:cNvSpPr txBox="1">
            <a:spLocks/>
          </p:cNvSpPr>
          <p:nvPr/>
        </p:nvSpPr>
        <p:spPr bwMode="auto">
          <a:xfrm>
            <a:off x="719772" y="1674801"/>
            <a:ext cx="4389897" cy="1486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kern="0" dirty="0" smtClean="0"/>
              <a:t>From many short prototypes to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kern="0" dirty="0" smtClean="0">
                <a:sym typeface="Wingdings" panose="05000000000000000000" pitchFamily="2" charset="2"/>
              </a:rPr>
              <a:t>longer prototypes,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kern="0" dirty="0" smtClean="0">
                <a:sym typeface="Wingdings" panose="05000000000000000000" pitchFamily="2" charset="2"/>
              </a:rPr>
              <a:t>‘hand-made’ magnets (by the Labs),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kern="0" dirty="0" smtClean="0">
                <a:sym typeface="Wingdings" panose="05000000000000000000" pitchFamily="2" charset="2"/>
              </a:rPr>
              <a:t>industrial production. </a:t>
            </a:r>
            <a:endParaRPr lang="en-GB" kern="0" dirty="0" smtClean="0"/>
          </a:p>
        </p:txBody>
      </p:sp>
      <p:sp>
        <p:nvSpPr>
          <p:cNvPr id="7" name="Right Arrow 6"/>
          <p:cNvSpPr/>
          <p:nvPr/>
        </p:nvSpPr>
        <p:spPr bwMode="auto">
          <a:xfrm>
            <a:off x="4204492" y="3610096"/>
            <a:ext cx="1309037" cy="632288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765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1" grpId="0"/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Superconductors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66336" y="888470"/>
            <a:ext cx="4148514" cy="276945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 typeface="Wingdings" pitchFamily="2" charset="2"/>
              <a:buNone/>
            </a:pPr>
            <a:r>
              <a:rPr lang="en-US" b="1" kern="0" dirty="0" err="1" smtClean="0">
                <a:solidFill>
                  <a:srgbClr val="009900"/>
                </a:solidFill>
                <a:sym typeface="Symbol" charset="0"/>
              </a:rPr>
              <a:t>Nb-Ti</a:t>
            </a:r>
            <a:r>
              <a:rPr lang="en-US" b="1" kern="0" dirty="0" smtClean="0">
                <a:solidFill>
                  <a:srgbClr val="009900"/>
                </a:solidFill>
                <a:sym typeface="Symbol" charset="0"/>
              </a:rPr>
              <a:t> is the workhorse for 4 to 10 T</a:t>
            </a:r>
            <a:r>
              <a:rPr lang="en-US" kern="0" dirty="0" smtClean="0">
                <a:solidFill>
                  <a:srgbClr val="000000"/>
                </a:solidFill>
                <a:sym typeface="Symbol" charset="0"/>
              </a:rPr>
              <a:t>:</a:t>
            </a:r>
          </a:p>
          <a:p>
            <a:pPr marL="552450" lvl="1" eaLnBrk="1" hangingPunct="1"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00"/>
                </a:solidFill>
                <a:sym typeface="Symbol" charset="0"/>
              </a:rPr>
              <a:t>Reaches J ~2500 A/mm</a:t>
            </a:r>
            <a:r>
              <a:rPr lang="en-US" i="1" kern="0" baseline="30000" dirty="0" smtClean="0">
                <a:solidFill>
                  <a:srgbClr val="000000"/>
                </a:solidFill>
                <a:sym typeface="Symbol" charset="0"/>
              </a:rPr>
              <a:t>2</a:t>
            </a:r>
            <a:r>
              <a:rPr lang="en-US" i="1" kern="0" dirty="0" smtClean="0">
                <a:solidFill>
                  <a:srgbClr val="000000"/>
                </a:solidFill>
                <a:sym typeface="Symbol" charset="0"/>
              </a:rPr>
              <a:t> at 6 T and 4.2 K or at 9 T and 1.9 K.</a:t>
            </a:r>
          </a:p>
          <a:p>
            <a:pPr marL="552450" lvl="1" eaLnBrk="1" hangingPunct="1"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00"/>
                </a:solidFill>
                <a:sym typeface="Symbol" charset="0"/>
              </a:rPr>
              <a:t>Well known industrial process, good mechanical properties.</a:t>
            </a:r>
          </a:p>
          <a:p>
            <a:pPr marL="552450" lvl="1" eaLnBrk="1" hangingPunct="1"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00"/>
                </a:solidFill>
                <a:sym typeface="Symbol" charset="0"/>
              </a:rPr>
              <a:t>Thousands of accelerator magnets have been built.</a:t>
            </a:r>
          </a:p>
          <a:p>
            <a:pPr marL="552450" lvl="1" eaLnBrk="1" hangingPunct="1">
              <a:buFont typeface="Courier New" panose="02070309020205020404" pitchFamily="49" charset="0"/>
              <a:buChar char="o"/>
            </a:pPr>
            <a:r>
              <a:rPr lang="en-US" i="1" u="sng" kern="0" dirty="0" smtClean="0">
                <a:solidFill>
                  <a:srgbClr val="000000"/>
                </a:solidFill>
                <a:sym typeface="Symbol" charset="0"/>
              </a:rPr>
              <a:t>10 T field in the coil</a:t>
            </a:r>
            <a:r>
              <a:rPr lang="en-US" i="1" kern="0" dirty="0" smtClean="0">
                <a:solidFill>
                  <a:srgbClr val="000000"/>
                </a:solidFill>
                <a:sym typeface="Symbol" charset="0"/>
              </a:rPr>
              <a:t> is the practical limit at 1.9 K.</a:t>
            </a:r>
            <a:endParaRPr lang="en-US" i="1" kern="0" baseline="30000" dirty="0" smtClean="0">
              <a:solidFill>
                <a:srgbClr val="000000"/>
              </a:solidFill>
              <a:sym typeface="Symbol" charset="0"/>
            </a:endParaRPr>
          </a:p>
          <a:p>
            <a:pPr eaLnBrk="1" hangingPunct="1"/>
            <a:endParaRPr lang="en-US" kern="0" dirty="0">
              <a:solidFill>
                <a:srgbClr val="000000"/>
              </a:solidFill>
              <a:sym typeface="Symbol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66335" y="3454796"/>
            <a:ext cx="8712968" cy="299695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 eaLnBrk="1" hangingPunct="1">
              <a:buNone/>
            </a:pPr>
            <a:r>
              <a:rPr lang="en-US" sz="1800" b="1" dirty="0" smtClean="0">
                <a:solidFill>
                  <a:srgbClr val="FF6600"/>
                </a:solidFill>
                <a:sym typeface="Symbol" charset="0"/>
              </a:rPr>
              <a:t>Nb</a:t>
            </a:r>
            <a:r>
              <a:rPr lang="en-US" sz="1800" b="1" baseline="-25000" dirty="0" smtClean="0">
                <a:solidFill>
                  <a:srgbClr val="FF6600"/>
                </a:solidFill>
                <a:sym typeface="Symbol" charset="0"/>
              </a:rPr>
              <a:t>3</a:t>
            </a:r>
            <a:r>
              <a:rPr lang="en-US" sz="1800" b="1" dirty="0" smtClean="0">
                <a:solidFill>
                  <a:srgbClr val="FF6600"/>
                </a:solidFill>
                <a:sym typeface="Symbol" charset="0"/>
              </a:rPr>
              <a:t>Sn</a:t>
            </a:r>
            <a:r>
              <a:rPr lang="en-US" sz="1800" b="1" dirty="0">
                <a:solidFill>
                  <a:srgbClr val="FF6600"/>
                </a:solidFill>
                <a:sym typeface="Symbol" charset="0"/>
              </a:rPr>
              <a:t> </a:t>
            </a:r>
            <a:r>
              <a:rPr lang="en-US" sz="1800" b="1" dirty="0" smtClean="0">
                <a:solidFill>
                  <a:srgbClr val="FF6600"/>
                </a:solidFill>
                <a:sym typeface="Symbol" charset="0"/>
              </a:rPr>
              <a:t>is the current road to 16 to 20 </a:t>
            </a:r>
            <a:r>
              <a:rPr lang="en-US" sz="1800" b="1" dirty="0">
                <a:solidFill>
                  <a:srgbClr val="FF6600"/>
                </a:solidFill>
                <a:sym typeface="Symbol" charset="0"/>
              </a:rPr>
              <a:t>T</a:t>
            </a:r>
          </a:p>
          <a:p>
            <a:pPr marL="552450" lvl="1" eaLnBrk="1" hangingPunct="1">
              <a:buFont typeface="Courier New" panose="02070309020205020404" pitchFamily="49" charset="0"/>
              <a:buChar char="o"/>
            </a:pPr>
            <a:r>
              <a:rPr lang="en-US" sz="1600" b="0" i="1" dirty="0">
                <a:solidFill>
                  <a:srgbClr val="000000"/>
                </a:solidFill>
                <a:sym typeface="Symbol" charset="0"/>
              </a:rPr>
              <a:t>Can reach up </a:t>
            </a:r>
            <a:r>
              <a:rPr lang="en-US" sz="1600" b="0" i="1" dirty="0" smtClean="0">
                <a:solidFill>
                  <a:srgbClr val="000000"/>
                </a:solidFill>
                <a:sym typeface="Symbol" charset="0"/>
              </a:rPr>
              <a:t>to J </a:t>
            </a:r>
            <a:r>
              <a:rPr lang="en-US" sz="1600" b="0" i="1" dirty="0">
                <a:solidFill>
                  <a:srgbClr val="000000"/>
                </a:solidFill>
                <a:sym typeface="Symbol" charset="0"/>
              </a:rPr>
              <a:t>~3000 A/mm</a:t>
            </a:r>
            <a:r>
              <a:rPr lang="en-US" sz="1600" b="0" i="1" baseline="30000" dirty="0">
                <a:solidFill>
                  <a:srgbClr val="000000"/>
                </a:solidFill>
                <a:sym typeface="Symbol" charset="0"/>
              </a:rPr>
              <a:t>2</a:t>
            </a:r>
            <a:r>
              <a:rPr lang="en-US" sz="1600" b="0" i="1" dirty="0">
                <a:solidFill>
                  <a:srgbClr val="000000"/>
                </a:solidFill>
                <a:sym typeface="Symbol" charset="0"/>
              </a:rPr>
              <a:t> at 12 T and 4.2 </a:t>
            </a:r>
            <a:r>
              <a:rPr lang="en-US" sz="1600" b="0" i="1" dirty="0" smtClean="0">
                <a:solidFill>
                  <a:srgbClr val="000000"/>
                </a:solidFill>
                <a:sym typeface="Symbol" charset="0"/>
              </a:rPr>
              <a:t>K.</a:t>
            </a:r>
            <a:endParaRPr lang="en-US" sz="1600" b="0" i="1" dirty="0">
              <a:solidFill>
                <a:srgbClr val="000000"/>
              </a:solidFill>
              <a:sym typeface="Symbol" charset="0"/>
            </a:endParaRPr>
          </a:p>
          <a:p>
            <a:pPr marL="552450" lvl="1" eaLnBrk="1" hangingPunct="1">
              <a:buFont typeface="Courier New" panose="02070309020205020404" pitchFamily="49" charset="0"/>
              <a:buChar char="o"/>
            </a:pPr>
            <a:r>
              <a:rPr lang="en-US" sz="1600" b="0" i="1" dirty="0">
                <a:solidFill>
                  <a:srgbClr val="000000"/>
                </a:solidFill>
                <a:sym typeface="Symbol" charset="0"/>
              </a:rPr>
              <a:t>Complex industrial process, higher cost, brittle and strain </a:t>
            </a:r>
            <a:r>
              <a:rPr lang="en-US" sz="1600" b="0" i="1" dirty="0" smtClean="0">
                <a:solidFill>
                  <a:srgbClr val="000000"/>
                </a:solidFill>
                <a:sym typeface="Symbol" charset="0"/>
              </a:rPr>
              <a:t>sensitive.</a:t>
            </a:r>
            <a:endParaRPr lang="en-US" sz="1600" b="0" i="1" dirty="0">
              <a:solidFill>
                <a:srgbClr val="000000"/>
              </a:solidFill>
              <a:sym typeface="Symbol" charset="0"/>
            </a:endParaRPr>
          </a:p>
          <a:p>
            <a:pPr marL="552450" lvl="1" eaLnBrk="1" hangingPunct="1">
              <a:buFont typeface="Courier New" panose="02070309020205020404" pitchFamily="49" charset="0"/>
              <a:buChar char="o"/>
            </a:pPr>
            <a:r>
              <a:rPr lang="en-US" sz="1600" b="0" i="1" dirty="0">
                <a:solidFill>
                  <a:srgbClr val="000000"/>
                </a:solidFill>
                <a:sym typeface="Symbol" charset="0"/>
              </a:rPr>
              <a:t>~25 short models for accelerator magnets have been </a:t>
            </a:r>
            <a:r>
              <a:rPr lang="en-US" sz="1600" b="0" i="1" dirty="0" smtClean="0">
                <a:solidFill>
                  <a:srgbClr val="000000"/>
                </a:solidFill>
                <a:sym typeface="Symbol" charset="0"/>
              </a:rPr>
              <a:t>built.</a:t>
            </a:r>
          </a:p>
          <a:p>
            <a:pPr marL="552450" lvl="1" eaLnBrk="1" hangingPunct="1">
              <a:buFont typeface="Courier New" panose="02070309020205020404" pitchFamily="49" charset="0"/>
              <a:buChar char="o"/>
            </a:pPr>
            <a:r>
              <a:rPr lang="en-US" sz="1600" b="0" i="1" u="sng" dirty="0" smtClean="0">
                <a:solidFill>
                  <a:srgbClr val="000000"/>
                </a:solidFill>
                <a:sym typeface="Symbol" charset="0"/>
              </a:rPr>
              <a:t>~</a:t>
            </a:r>
            <a:r>
              <a:rPr lang="en-US" sz="1600" b="0" i="1" u="sng" dirty="0">
                <a:solidFill>
                  <a:srgbClr val="000000"/>
                </a:solidFill>
                <a:sym typeface="Symbol" charset="0"/>
              </a:rPr>
              <a:t>20 T field in the coil</a:t>
            </a:r>
            <a:r>
              <a:rPr lang="en-US" sz="1600" b="0" i="1" dirty="0">
                <a:solidFill>
                  <a:srgbClr val="000000"/>
                </a:solidFill>
                <a:sym typeface="Symbol" charset="0"/>
              </a:rPr>
              <a:t> is the practical limit at 1.9 </a:t>
            </a:r>
            <a:r>
              <a:rPr lang="en-US" sz="1600" b="0" i="1" dirty="0" smtClean="0">
                <a:solidFill>
                  <a:srgbClr val="000000"/>
                </a:solidFill>
                <a:sym typeface="Symbol" charset="0"/>
              </a:rPr>
              <a:t>K</a:t>
            </a:r>
            <a:r>
              <a:rPr lang="en-US" sz="1600" b="0" i="1" dirty="0" smtClean="0">
                <a:solidFill>
                  <a:srgbClr val="000000"/>
                </a:solidFill>
                <a:sym typeface="Symbol" charset="0"/>
              </a:rPr>
              <a:t>.</a:t>
            </a:r>
          </a:p>
          <a:p>
            <a:pPr marL="552450" lvl="1" eaLnBrk="1" hangingPunct="1">
              <a:buFont typeface="Courier New" panose="02070309020205020404" pitchFamily="49" charset="0"/>
              <a:buChar char="o"/>
            </a:pPr>
            <a:r>
              <a:rPr lang="en-US" sz="1600" i="1" dirty="0" smtClean="0">
                <a:solidFill>
                  <a:srgbClr val="D60093"/>
                </a:solidFill>
                <a:sym typeface="Symbol" charset="0"/>
              </a:rPr>
              <a:t>Accelerator grade 11 T dipoles and high field quadrupoles in design phase for HL-LHC</a:t>
            </a:r>
            <a:r>
              <a:rPr lang="en-US" sz="1600" i="1" dirty="0" smtClean="0">
                <a:solidFill>
                  <a:srgbClr val="000000"/>
                </a:solidFill>
                <a:sym typeface="Symbol" charset="0"/>
              </a:rPr>
              <a:t>.</a:t>
            </a:r>
            <a:endParaRPr lang="en-US" sz="1600" b="0" i="1" dirty="0">
              <a:solidFill>
                <a:srgbClr val="000000"/>
              </a:solidFill>
              <a:sym typeface="Symbol" charset="0"/>
            </a:endParaRPr>
          </a:p>
          <a:p>
            <a:pPr marL="0" indent="0" eaLnBrk="1" hangingPunct="1">
              <a:spcBef>
                <a:spcPts val="1200"/>
              </a:spcBef>
              <a:buNone/>
            </a:pPr>
            <a:r>
              <a:rPr lang="en-US" sz="1800" b="1" dirty="0" smtClean="0">
                <a:solidFill>
                  <a:srgbClr val="FF0000"/>
                </a:solidFill>
                <a:sym typeface="Symbol" charset="0"/>
              </a:rPr>
              <a:t>HTS materials: dreaming of 40 T  (Bi-2212, YBCO)</a:t>
            </a:r>
          </a:p>
          <a:p>
            <a:pPr marL="552450" lvl="1" eaLnBrk="1" hangingPunct="1">
              <a:buFont typeface="Courier New" panose="02070309020205020404" pitchFamily="49" charset="0"/>
              <a:buChar char="o"/>
            </a:pPr>
            <a:r>
              <a:rPr lang="en-US" sz="1600" b="0" i="1" dirty="0" smtClean="0">
                <a:solidFill>
                  <a:srgbClr val="000000"/>
                </a:solidFill>
                <a:sym typeface="Symbol" charset="0"/>
              </a:rPr>
              <a:t>Current density is low, but very little dependence on the magnetic field.</a:t>
            </a:r>
          </a:p>
          <a:p>
            <a:pPr marL="552450" lvl="1" eaLnBrk="1" hangingPunct="1">
              <a:buFont typeface="Courier New" panose="02070309020205020404" pitchFamily="49" charset="0"/>
              <a:buChar char="o"/>
            </a:pPr>
            <a:r>
              <a:rPr lang="en-US" sz="1600" b="0" i="1" dirty="0" smtClean="0">
                <a:solidFill>
                  <a:srgbClr val="000000"/>
                </a:solidFill>
                <a:sym typeface="Symbol" charset="0"/>
              </a:rPr>
              <a:t>Used in solenoids, used in power lines – no accelerator magnets (only 1 model) yet.</a:t>
            </a:r>
            <a:endParaRPr lang="en-US" sz="1600" b="0" i="1" dirty="0">
              <a:solidFill>
                <a:srgbClr val="000000"/>
              </a:solidFill>
              <a:sym typeface="Symbol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0012" y="942676"/>
            <a:ext cx="4592007" cy="251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776460" y="3530964"/>
            <a:ext cx="22204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0" i="1" dirty="0" smtClean="0">
                <a:latin typeface="Arial"/>
                <a:cs typeface="Arial"/>
              </a:rPr>
              <a:t>Courtesy E. </a:t>
            </a:r>
            <a:r>
              <a:rPr lang="en-US" sz="1050" b="0" i="1" dirty="0" err="1" smtClean="0">
                <a:latin typeface="Arial"/>
                <a:cs typeface="Arial"/>
              </a:rPr>
              <a:t>Todesco</a:t>
            </a:r>
            <a:r>
              <a:rPr lang="en-US" sz="1050" b="0" i="1" dirty="0" smtClean="0">
                <a:latin typeface="Arial"/>
                <a:cs typeface="Arial"/>
              </a:rPr>
              <a:t> &amp; G. De </a:t>
            </a:r>
            <a:r>
              <a:rPr lang="en-US" sz="1050" b="0" i="1" dirty="0" err="1" smtClean="0">
                <a:latin typeface="Arial"/>
                <a:cs typeface="Arial"/>
              </a:rPr>
              <a:t>Rijk</a:t>
            </a:r>
            <a:endParaRPr lang="en-US" sz="1050" b="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7668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Screen Shot 2015-09-08 at 23.15.58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40" y="1400731"/>
            <a:ext cx="6175981" cy="47194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Highest “dipole” fields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1925787" y="2138386"/>
            <a:ext cx="2470031" cy="3307752"/>
          </a:xfrm>
          <a:prstGeom prst="line">
            <a:avLst/>
          </a:prstGeom>
          <a:ln w="19050" cmpd="sng"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3500096" y="2580187"/>
            <a:ext cx="2970081" cy="1731575"/>
            <a:chOff x="3500096" y="2130568"/>
            <a:chExt cx="2970081" cy="1731575"/>
          </a:xfrm>
        </p:grpSpPr>
        <p:sp>
          <p:nvSpPr>
            <p:cNvPr id="9" name="Rounded Rectangle 8"/>
            <p:cNvSpPr/>
            <p:nvPr/>
          </p:nvSpPr>
          <p:spPr>
            <a:xfrm>
              <a:off x="3500096" y="2130568"/>
              <a:ext cx="2970081" cy="870065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081855" y="3492811"/>
              <a:ext cx="20707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+mj-lt"/>
                </a:rPr>
                <a:t>Magnets with bore</a:t>
              </a:r>
              <a:endParaRPr lang="en-US" dirty="0">
                <a:solidFill>
                  <a:srgbClr val="FF0000"/>
                </a:solidFill>
                <a:latin typeface="+mj-lt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 rot="18440856">
            <a:off x="1642457" y="4147037"/>
            <a:ext cx="151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j-lt"/>
              </a:rPr>
              <a:t>Field records</a:t>
            </a:r>
            <a:endParaRPr lang="en-US" dirty="0">
              <a:solidFill>
                <a:srgbClr val="FF0000"/>
              </a:solidFill>
              <a:latin typeface="+mj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658765" y="758297"/>
            <a:ext cx="5379985" cy="2167874"/>
            <a:chOff x="3658765" y="284263"/>
            <a:chExt cx="5379985" cy="2167874"/>
          </a:xfrm>
        </p:grpSpPr>
        <p:pic>
          <p:nvPicPr>
            <p:cNvPr id="10" name="Picture 9" descr="images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6595332" y="284263"/>
              <a:ext cx="2443418" cy="1792551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159185" y="2082805"/>
              <a:ext cx="12794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+mj-lt"/>
                </a:rPr>
                <a:t>LBNL HD1</a:t>
              </a:r>
              <a:endParaRPr lang="en-US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4" name="Oval 3"/>
            <p:cNvSpPr/>
            <p:nvPr/>
          </p:nvSpPr>
          <p:spPr>
            <a:xfrm>
              <a:off x="3658765" y="1374804"/>
              <a:ext cx="1444863" cy="50098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30611" y="6134100"/>
            <a:ext cx="77989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latin typeface="+mn-lt"/>
              </a:rPr>
              <a:t>Record fields for SC magnets in “dipole” configuration</a:t>
            </a:r>
            <a:endParaRPr lang="en-US" sz="2000" b="1" dirty="0">
              <a:latin typeface="+mn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917181" y="1806630"/>
            <a:ext cx="4103427" cy="3963317"/>
            <a:chOff x="4917181" y="1806630"/>
            <a:chExt cx="4103427" cy="3963317"/>
          </a:xfrm>
        </p:grpSpPr>
        <p:grpSp>
          <p:nvGrpSpPr>
            <p:cNvPr id="7" name="Group 6"/>
            <p:cNvGrpSpPr/>
            <p:nvPr/>
          </p:nvGrpSpPr>
          <p:grpSpPr>
            <a:xfrm>
              <a:off x="4917181" y="1806630"/>
              <a:ext cx="3670550" cy="3963317"/>
              <a:chOff x="4953466" y="1453546"/>
              <a:chExt cx="3670550" cy="3963317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7195470" y="5047531"/>
                <a:ext cx="14285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FF"/>
                    </a:solidFill>
                    <a:latin typeface="+mj-lt"/>
                  </a:rPr>
                  <a:t>CERN RMC</a:t>
                </a:r>
                <a:endParaRPr lang="en-US" dirty="0">
                  <a:solidFill>
                    <a:srgbClr val="0000FF"/>
                  </a:solidFill>
                  <a:latin typeface="+mj-lt"/>
                </a:endParaRPr>
              </a:p>
            </p:txBody>
          </p:sp>
          <p:sp>
            <p:nvSpPr>
              <p:cNvPr id="18" name="Oval 17"/>
              <p:cNvSpPr/>
              <p:nvPr/>
            </p:nvSpPr>
            <p:spPr>
              <a:xfrm rot="17806663">
                <a:off x="4460377" y="1946635"/>
                <a:ext cx="1553700" cy="567521"/>
              </a:xfrm>
              <a:prstGeom prst="ellipse">
                <a:avLst/>
              </a:prstGeom>
              <a:noFill/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</p:grpSp>
        <p:pic>
          <p:nvPicPr>
            <p:cNvPr id="20" name="Picture 19" descr="IMGP8438.JP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520" t="15570" r="15257"/>
            <a:stretch/>
          </p:blipFill>
          <p:spPr>
            <a:xfrm>
              <a:off x="6613475" y="3375171"/>
              <a:ext cx="2407133" cy="1889971"/>
            </a:xfrm>
            <a:prstGeom prst="rect">
              <a:avLst/>
            </a:prstGeom>
          </p:spPr>
        </p:pic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15063" y="882905"/>
            <a:ext cx="2898247" cy="307777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eaLnBrk="0" hangingPunct="0"/>
            <a:r>
              <a:rPr lang="fr-CH" sz="1400" i="1" dirty="0" smtClean="0">
                <a:solidFill>
                  <a:schemeClr val="tx1"/>
                </a:solidFill>
              </a:rPr>
              <a:t>G. De </a:t>
            </a:r>
            <a:r>
              <a:rPr lang="fr-CH" sz="1400" i="1" dirty="0" err="1" smtClean="0">
                <a:solidFill>
                  <a:schemeClr val="tx1"/>
                </a:solidFill>
              </a:rPr>
              <a:t>Rijk</a:t>
            </a:r>
            <a:r>
              <a:rPr lang="fr-CH" sz="1400" i="1" dirty="0" smtClean="0">
                <a:solidFill>
                  <a:schemeClr val="tx1"/>
                </a:solidFill>
              </a:rPr>
              <a:t> – FCC </a:t>
            </a:r>
            <a:r>
              <a:rPr lang="fr-CH" sz="1400" i="1" dirty="0" err="1" smtClean="0">
                <a:solidFill>
                  <a:schemeClr val="tx1"/>
                </a:solidFill>
              </a:rPr>
              <a:t>week</a:t>
            </a:r>
            <a:r>
              <a:rPr lang="fr-CH" sz="1400" i="1" dirty="0" smtClean="0">
                <a:solidFill>
                  <a:schemeClr val="tx1"/>
                </a:solidFill>
              </a:rPr>
              <a:t> Rome</a:t>
            </a:r>
            <a:endParaRPr lang="en-GB" sz="14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872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Accelerator magnets are special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04078" y="989856"/>
            <a:ext cx="8655496" cy="559836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/>
              <a:t>Cylindrical volume with perpendicular field.</a:t>
            </a:r>
          </a:p>
          <a:p>
            <a:r>
              <a:rPr lang="en-US" kern="0" dirty="0" smtClean="0"/>
              <a:t>Dipoles, quadrupoles, </a:t>
            </a:r>
            <a:r>
              <a:rPr lang="en-US" kern="0" dirty="0" err="1" smtClean="0"/>
              <a:t>etc</a:t>
            </a:r>
            <a:r>
              <a:rPr lang="en-US" kern="0" dirty="0" smtClean="0"/>
              <a:t>,</a:t>
            </a:r>
          </a:p>
          <a:p>
            <a:endParaRPr lang="en-US" kern="0" dirty="0" smtClean="0"/>
          </a:p>
          <a:p>
            <a:endParaRPr lang="en-US" kern="0" dirty="0" smtClean="0"/>
          </a:p>
          <a:p>
            <a:endParaRPr lang="en-US" kern="0" dirty="0" smtClean="0"/>
          </a:p>
          <a:p>
            <a:endParaRPr lang="en-US" kern="0" dirty="0" smtClean="0"/>
          </a:p>
          <a:p>
            <a:endParaRPr lang="en-US" kern="0" dirty="0" smtClean="0"/>
          </a:p>
          <a:p>
            <a:r>
              <a:rPr lang="en-US" kern="0" dirty="0" smtClean="0"/>
              <a:t>Field quality:</a:t>
            </a:r>
          </a:p>
          <a:p>
            <a:endParaRPr lang="en-US" kern="0" dirty="0" smtClean="0"/>
          </a:p>
          <a:p>
            <a:r>
              <a:rPr lang="en-US" kern="0" dirty="0" smtClean="0"/>
              <a:t>Field quality formulated and measured in a multipole expansion,</a:t>
            </a:r>
          </a:p>
          <a:p>
            <a:endParaRPr lang="en-US" kern="0" dirty="0" smtClean="0"/>
          </a:p>
          <a:p>
            <a:endParaRPr lang="en-US" kern="0" dirty="0" smtClean="0"/>
          </a:p>
          <a:p>
            <a:endParaRPr lang="en-US" kern="0" dirty="0" smtClean="0"/>
          </a:p>
          <a:p>
            <a:r>
              <a:rPr lang="en-US" kern="0" dirty="0" smtClean="0"/>
              <a:t>Long dipole magnets ranging from 6 m (</a:t>
            </a:r>
            <a:r>
              <a:rPr lang="en-US" kern="0" dirty="0" err="1" smtClean="0"/>
              <a:t>Tevatron</a:t>
            </a:r>
            <a:r>
              <a:rPr lang="en-US" kern="0" dirty="0" smtClean="0"/>
              <a:t>) to 15 m (LHC). Often magnets are bend (9.14 mm </a:t>
            </a:r>
            <a:r>
              <a:rPr lang="en-US" kern="0" dirty="0" err="1" smtClean="0"/>
              <a:t>sagitta</a:t>
            </a:r>
            <a:r>
              <a:rPr lang="en-US" kern="0" dirty="0" smtClean="0"/>
              <a:t> for the LHC dipoles).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8714083"/>
              </p:ext>
            </p:extLst>
          </p:nvPr>
        </p:nvGraphicFramePr>
        <p:xfrm>
          <a:off x="2417022" y="3187726"/>
          <a:ext cx="1772402" cy="7852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4" name="Equation" r:id="rId3" imgW="1003300" imgH="444500" progId="Equation.3">
                  <p:embed/>
                </p:oleObj>
              </mc:Choice>
              <mc:Fallback>
                <p:oleObj name="Equation" r:id="rId3" imgW="10033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17022" y="3187726"/>
                        <a:ext cx="1772402" cy="7852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34" descr="dipole_sk_mnw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215" y="1128217"/>
            <a:ext cx="2020888" cy="153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334381" y="2788856"/>
            <a:ext cx="26463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9pPr>
          </a:lstStyle>
          <a:p>
            <a:pPr algn="ctr"/>
            <a:r>
              <a:rPr lang="fr-CH" sz="1000" b="0" dirty="0">
                <a:latin typeface="Arial"/>
                <a:cs typeface="Arial"/>
              </a:rPr>
              <a:t>Artist view of a dipole, from M. N. Wilson « Superconducting Magnets »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1272868"/>
              </p:ext>
            </p:extLst>
          </p:nvPr>
        </p:nvGraphicFramePr>
        <p:xfrm>
          <a:off x="1077145" y="4358258"/>
          <a:ext cx="4103688" cy="92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5" name="Equation" r:id="rId6" imgW="2374900" imgH="533400" progId="Equation.3">
                  <p:embed/>
                </p:oleObj>
              </mc:Choice>
              <mc:Fallback>
                <p:oleObj name="Equation" r:id="rId6" imgW="2374900" imgH="533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77145" y="4358258"/>
                        <a:ext cx="4103688" cy="922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2979" y="1825306"/>
            <a:ext cx="1865299" cy="13071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05717" y="1825306"/>
            <a:ext cx="1526570" cy="131600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55351" y="1571636"/>
            <a:ext cx="1800200" cy="1739616"/>
          </a:xfrm>
          <a:prstGeom prst="rect">
            <a:avLst/>
          </a:prstGeom>
        </p:spPr>
      </p:pic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8088805"/>
              </p:ext>
            </p:extLst>
          </p:nvPr>
        </p:nvGraphicFramePr>
        <p:xfrm>
          <a:off x="5451359" y="4617532"/>
          <a:ext cx="1900793" cy="3671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6" name="Equation" r:id="rId11" imgW="1117600" imgH="215900" progId="Equation.3">
                  <p:embed/>
                </p:oleObj>
              </mc:Choice>
              <mc:Fallback>
                <p:oleObj name="Equation" r:id="rId11" imgW="11176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451359" y="4617532"/>
                        <a:ext cx="1900793" cy="3671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524328" y="3429000"/>
            <a:ext cx="1498352" cy="995615"/>
          </a:xfrm>
          <a:prstGeom prst="rect">
            <a:avLst/>
          </a:prstGeom>
        </p:spPr>
      </p:pic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5436367" y="3531622"/>
            <a:ext cx="23762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9pPr>
          </a:lstStyle>
          <a:p>
            <a:r>
              <a:rPr lang="fr-CH" sz="1600" b="0" dirty="0" smtClean="0">
                <a:latin typeface="Arial"/>
                <a:cs typeface="Arial"/>
              </a:rPr>
              <a:t>Cos</a:t>
            </a:r>
            <a:r>
              <a:rPr lang="fr-CH" sz="1600" b="0" dirty="0" smtClean="0">
                <a:latin typeface="Symbol" charset="2"/>
                <a:cs typeface="Symbol" charset="2"/>
              </a:rPr>
              <a:t>Q</a:t>
            </a:r>
            <a:r>
              <a:rPr lang="fr-CH" sz="1600" b="0" dirty="0" smtClean="0">
                <a:latin typeface="Arial"/>
                <a:cs typeface="Arial"/>
              </a:rPr>
              <a:t> coil : J = J</a:t>
            </a:r>
            <a:r>
              <a:rPr lang="fr-CH" sz="1600" b="0" baseline="-25000" dirty="0" smtClean="0">
                <a:latin typeface="Arial"/>
                <a:cs typeface="Arial"/>
              </a:rPr>
              <a:t>0</a:t>
            </a:r>
            <a:r>
              <a:rPr lang="fr-CH" sz="1600" b="0" dirty="0" smtClean="0">
                <a:latin typeface="Arial"/>
                <a:cs typeface="Arial"/>
              </a:rPr>
              <a:t> cos</a:t>
            </a:r>
            <a:r>
              <a:rPr lang="fr-CH" sz="1600" b="0" dirty="0">
                <a:latin typeface="Symbol" charset="2"/>
                <a:cs typeface="Symbol" charset="2"/>
              </a:rPr>
              <a:t>Q</a:t>
            </a:r>
            <a:endParaRPr lang="fr-CH" sz="1600" b="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5658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800" dirty="0" smtClean="0"/>
              <a:t>   FCC-</a:t>
            </a:r>
            <a:r>
              <a:rPr lang="en-US" sz="2800" dirty="0" err="1" smtClean="0"/>
              <a:t>hh</a:t>
            </a:r>
            <a:r>
              <a:rPr lang="en-US" sz="2800" dirty="0" smtClean="0"/>
              <a:t> magnet challenges and roadmap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54690" y="1124700"/>
            <a:ext cx="8026645" cy="5181600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FCC-</a:t>
            </a:r>
            <a:r>
              <a:rPr lang="en-GB" dirty="0" err="1">
                <a:solidFill>
                  <a:schemeClr val="accent4">
                    <a:lumMod val="10000"/>
                  </a:schemeClr>
                </a:solidFill>
              </a:rPr>
              <a:t>hh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baseline:  16 T 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Nb</a:t>
            </a:r>
            <a:r>
              <a:rPr lang="en-GB" baseline="-25000" dirty="0">
                <a:solidFill>
                  <a:schemeClr val="accent4">
                    <a:lumMod val="10000"/>
                  </a:schemeClr>
                </a:solidFill>
              </a:rPr>
              <a:t>3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Sn technology for </a:t>
            </a: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100 TeV in 100 km</a:t>
            </a:r>
          </a:p>
          <a:p>
            <a:pPr lvl="1"/>
            <a:endParaRPr lang="en-GB" dirty="0">
              <a:solidFill>
                <a:schemeClr val="accent4">
                  <a:lumMod val="10000"/>
                </a:schemeClr>
              </a:solidFill>
            </a:endParaRPr>
          </a:p>
          <a:p>
            <a:pPr marL="446088" lvl="1" indent="-269875"/>
            <a:r>
              <a:rPr lang="en-GB" b="1" dirty="0" smtClean="0">
                <a:solidFill>
                  <a:srgbClr val="000099"/>
                </a:solidFill>
              </a:rPr>
              <a:t>Develop </a:t>
            </a:r>
            <a:r>
              <a:rPr lang="en-GB" b="1" dirty="0">
                <a:solidFill>
                  <a:srgbClr val="000099"/>
                </a:solidFill>
              </a:rPr>
              <a:t>Nb</a:t>
            </a:r>
            <a:r>
              <a:rPr lang="en-GB" b="1" baseline="-25000" dirty="0">
                <a:solidFill>
                  <a:srgbClr val="000099"/>
                </a:solidFill>
              </a:rPr>
              <a:t>3</a:t>
            </a:r>
            <a:r>
              <a:rPr lang="en-GB" b="1" dirty="0">
                <a:solidFill>
                  <a:srgbClr val="000099"/>
                </a:solidFill>
              </a:rPr>
              <a:t>Sn-based 16 T dipole </a:t>
            </a:r>
            <a:r>
              <a:rPr lang="en-GB" b="1" dirty="0" smtClean="0">
                <a:solidFill>
                  <a:srgbClr val="000099"/>
                </a:solidFill>
              </a:rPr>
              <a:t>technology</a:t>
            </a:r>
          </a:p>
          <a:p>
            <a:pPr marL="714375" lvl="1" indent="-266700"/>
            <a:r>
              <a:rPr lang="en-GB" dirty="0">
                <a:solidFill>
                  <a:srgbClr val="3784C3"/>
                </a:solidFill>
              </a:rPr>
              <a:t>W</a:t>
            </a:r>
            <a:r>
              <a:rPr lang="en-GB" dirty="0" smtClean="0">
                <a:solidFill>
                  <a:srgbClr val="3784C3"/>
                </a:solidFill>
              </a:rPr>
              <a:t>ith </a:t>
            </a:r>
            <a:r>
              <a:rPr lang="en-GB" dirty="0">
                <a:solidFill>
                  <a:srgbClr val="3784C3"/>
                </a:solidFill>
              </a:rPr>
              <a:t>sufficient aperture </a:t>
            </a:r>
            <a:r>
              <a:rPr lang="en-GB" dirty="0" smtClean="0">
                <a:solidFill>
                  <a:srgbClr val="3784C3"/>
                </a:solidFill>
              </a:rPr>
              <a:t>of ~40 mm (LHC = 56 mm) </a:t>
            </a:r>
            <a:r>
              <a:rPr lang="en-GB" dirty="0">
                <a:solidFill>
                  <a:srgbClr val="3784C3"/>
                </a:solidFill>
              </a:rPr>
              <a:t>and </a:t>
            </a:r>
            <a:r>
              <a:rPr lang="en-GB" dirty="0" smtClean="0">
                <a:solidFill>
                  <a:srgbClr val="3784C3"/>
                </a:solidFill>
              </a:rPr>
              <a:t>accelerator </a:t>
            </a:r>
            <a:r>
              <a:rPr lang="en-GB" dirty="0">
                <a:solidFill>
                  <a:srgbClr val="3784C3"/>
                </a:solidFill>
              </a:rPr>
              <a:t>features (field quality, </a:t>
            </a:r>
            <a:r>
              <a:rPr lang="en-GB" dirty="0" smtClean="0">
                <a:solidFill>
                  <a:srgbClr val="3784C3"/>
                </a:solidFill>
              </a:rPr>
              <a:t>ability to protect, cycling operation). </a:t>
            </a:r>
          </a:p>
          <a:p>
            <a:pPr marL="714375" lvl="1" indent="-266700"/>
            <a:r>
              <a:rPr lang="en-GB" dirty="0" smtClean="0">
                <a:solidFill>
                  <a:srgbClr val="3784C3"/>
                </a:solidFill>
              </a:rPr>
              <a:t>Learn from Nb</a:t>
            </a:r>
            <a:r>
              <a:rPr lang="en-GB" baseline="-25000" dirty="0" smtClean="0">
                <a:solidFill>
                  <a:srgbClr val="3784C3"/>
                </a:solidFill>
              </a:rPr>
              <a:t>3</a:t>
            </a:r>
            <a:r>
              <a:rPr lang="en-GB" dirty="0" smtClean="0">
                <a:solidFill>
                  <a:srgbClr val="3784C3"/>
                </a:solidFill>
              </a:rPr>
              <a:t>Sn </a:t>
            </a:r>
            <a:r>
              <a:rPr lang="en-GB" dirty="0">
                <a:solidFill>
                  <a:srgbClr val="3784C3"/>
                </a:solidFill>
              </a:rPr>
              <a:t>magnets in the LHC (HL-LHC 11 T </a:t>
            </a:r>
            <a:r>
              <a:rPr lang="en-GB" dirty="0" smtClean="0">
                <a:solidFill>
                  <a:srgbClr val="3784C3"/>
                </a:solidFill>
              </a:rPr>
              <a:t>dipoles). </a:t>
            </a:r>
          </a:p>
          <a:p>
            <a:pPr marL="714375" lvl="1" indent="-266700"/>
            <a:r>
              <a:rPr lang="en-GB" dirty="0" smtClean="0">
                <a:solidFill>
                  <a:srgbClr val="3784C3"/>
                </a:solidFill>
              </a:rPr>
              <a:t>Technology </a:t>
            </a:r>
            <a:r>
              <a:rPr lang="en-GB" dirty="0">
                <a:solidFill>
                  <a:srgbClr val="3784C3"/>
                </a:solidFill>
              </a:rPr>
              <a:t>push </a:t>
            </a:r>
            <a:r>
              <a:rPr lang="en-GB" dirty="0" smtClean="0">
                <a:solidFill>
                  <a:srgbClr val="3784C3"/>
                </a:solidFill>
              </a:rPr>
              <a:t>to </a:t>
            </a:r>
            <a:r>
              <a:rPr lang="en-GB" dirty="0">
                <a:solidFill>
                  <a:srgbClr val="3784C3"/>
                </a:solidFill>
              </a:rPr>
              <a:t>achieve duplication of critical current density of </a:t>
            </a:r>
            <a:r>
              <a:rPr lang="en-GB" dirty="0" smtClean="0">
                <a:solidFill>
                  <a:srgbClr val="3784C3"/>
                </a:solidFill>
              </a:rPr>
              <a:t>Nb</a:t>
            </a:r>
            <a:r>
              <a:rPr lang="en-GB" baseline="-25000" dirty="0" smtClean="0">
                <a:solidFill>
                  <a:srgbClr val="3784C3"/>
                </a:solidFill>
              </a:rPr>
              <a:t>3</a:t>
            </a:r>
            <a:r>
              <a:rPr lang="en-GB" dirty="0" smtClean="0">
                <a:solidFill>
                  <a:srgbClr val="3784C3"/>
                </a:solidFill>
              </a:rPr>
              <a:t>Sn.</a:t>
            </a:r>
          </a:p>
          <a:p>
            <a:pPr marL="714375" lvl="1" indent="-266700"/>
            <a:r>
              <a:rPr lang="en-GB" dirty="0" smtClean="0">
                <a:solidFill>
                  <a:srgbClr val="3784C3"/>
                </a:solidFill>
              </a:rPr>
              <a:t>Possible </a:t>
            </a:r>
            <a:r>
              <a:rPr lang="en-GB" dirty="0">
                <a:solidFill>
                  <a:srgbClr val="3784C3"/>
                </a:solidFill>
              </a:rPr>
              <a:t>goal: </a:t>
            </a:r>
            <a:r>
              <a:rPr lang="en-GB" dirty="0" smtClean="0">
                <a:solidFill>
                  <a:srgbClr val="3784C3"/>
                </a:solidFill>
              </a:rPr>
              <a:t>16 T </a:t>
            </a:r>
            <a:r>
              <a:rPr lang="en-GB" dirty="0">
                <a:solidFill>
                  <a:srgbClr val="3784C3"/>
                </a:solidFill>
              </a:rPr>
              <a:t>short dipole models by 2018 </a:t>
            </a:r>
            <a:r>
              <a:rPr lang="en-GB" dirty="0" smtClean="0">
                <a:solidFill>
                  <a:srgbClr val="3784C3"/>
                </a:solidFill>
              </a:rPr>
              <a:t>(World-wide collaboration).</a:t>
            </a:r>
          </a:p>
          <a:p>
            <a:pPr marL="714375" lvl="1" indent="-266700"/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363538" lvl="1" indent="-187325"/>
            <a:r>
              <a:rPr lang="en-GB" b="1" dirty="0">
                <a:solidFill>
                  <a:srgbClr val="000099"/>
                </a:solidFill>
              </a:rPr>
              <a:t>In parallel HTS development targeting 20 </a:t>
            </a:r>
            <a:r>
              <a:rPr lang="en-GB" b="1" dirty="0" smtClean="0">
                <a:solidFill>
                  <a:srgbClr val="000099"/>
                </a:solidFill>
              </a:rPr>
              <a:t>T </a:t>
            </a:r>
            <a:endParaRPr lang="en-GB" b="1" dirty="0">
              <a:solidFill>
                <a:srgbClr val="000099"/>
              </a:solidFill>
            </a:endParaRPr>
          </a:p>
          <a:p>
            <a:pPr marL="717550" lvl="1" indent="-260350"/>
            <a:r>
              <a:rPr lang="en-GB" dirty="0" smtClean="0">
                <a:solidFill>
                  <a:srgbClr val="3784C3"/>
                </a:solidFill>
              </a:rPr>
              <a:t>HTS </a:t>
            </a:r>
            <a:r>
              <a:rPr lang="en-GB" dirty="0">
                <a:solidFill>
                  <a:srgbClr val="3784C3"/>
                </a:solidFill>
              </a:rPr>
              <a:t>insert, generating </a:t>
            </a:r>
            <a:r>
              <a:rPr lang="en-GB" dirty="0" smtClean="0">
                <a:solidFill>
                  <a:srgbClr val="3784C3"/>
                </a:solidFill>
              </a:rPr>
              <a:t>5 T </a:t>
            </a:r>
            <a:r>
              <a:rPr lang="en-GB" dirty="0">
                <a:solidFill>
                  <a:srgbClr val="3784C3"/>
                </a:solidFill>
              </a:rPr>
              <a:t>additional </a:t>
            </a:r>
            <a:r>
              <a:rPr lang="en-GB" dirty="0" smtClean="0">
                <a:solidFill>
                  <a:srgbClr val="3784C3"/>
                </a:solidFill>
              </a:rPr>
              <a:t>field, ~40mm aperture and accelerator features.</a:t>
            </a:r>
          </a:p>
          <a:p>
            <a:pPr marL="717550" lvl="1" indent="-260350"/>
            <a:r>
              <a:rPr lang="en-GB" dirty="0" smtClean="0">
                <a:solidFill>
                  <a:srgbClr val="3784C3"/>
                </a:solidFill>
              </a:rPr>
              <a:t>R&amp;D </a:t>
            </a:r>
            <a:r>
              <a:rPr lang="en-GB" dirty="0">
                <a:solidFill>
                  <a:srgbClr val="3784C3"/>
                </a:solidFill>
              </a:rPr>
              <a:t>goal</a:t>
            </a:r>
            <a:r>
              <a:rPr lang="en-GB" dirty="0" smtClean="0">
                <a:solidFill>
                  <a:srgbClr val="3784C3"/>
                </a:solidFill>
              </a:rPr>
              <a:t>: demonstrate </a:t>
            </a:r>
            <a:r>
              <a:rPr lang="en-GB" dirty="0">
                <a:solidFill>
                  <a:srgbClr val="3784C3"/>
                </a:solidFill>
              </a:rPr>
              <a:t>HTS/LTS </a:t>
            </a:r>
            <a:r>
              <a:rPr lang="en-GB" dirty="0" smtClean="0">
                <a:solidFill>
                  <a:srgbClr val="3784C3"/>
                </a:solidFill>
              </a:rPr>
              <a:t>technology </a:t>
            </a:r>
            <a:r>
              <a:rPr lang="en-GB" dirty="0" smtClean="0">
                <a:solidFill>
                  <a:srgbClr val="3784C3"/>
                </a:solidFill>
              </a:rPr>
              <a:t>for </a:t>
            </a:r>
            <a:r>
              <a:rPr lang="en-GB" dirty="0" smtClean="0">
                <a:solidFill>
                  <a:srgbClr val="3784C3"/>
                </a:solidFill>
              </a:rPr>
              <a:t>building magnets with a field of 20 T.</a:t>
            </a:r>
            <a:endParaRPr lang="en-GB" dirty="0">
              <a:solidFill>
                <a:srgbClr val="3784C3"/>
              </a:solidFill>
            </a:endParaRPr>
          </a:p>
          <a:p>
            <a:endParaRPr lang="en-GB" dirty="0">
              <a:solidFill>
                <a:srgbClr val="3784C3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671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 energy colliders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294967295"/>
          </p:nvPr>
        </p:nvSpPr>
        <p:spPr>
          <a:xfrm>
            <a:off x="587429" y="994942"/>
            <a:ext cx="8146410" cy="1202647"/>
          </a:xfrm>
        </p:spPr>
        <p:txBody>
          <a:bodyPr/>
          <a:lstStyle/>
          <a:p>
            <a:r>
              <a:rPr lang="en-GB" dirty="0" smtClean="0"/>
              <a:t>(Very) high </a:t>
            </a:r>
            <a:r>
              <a:rPr lang="en-GB" dirty="0"/>
              <a:t>energy hadron colliders </a:t>
            </a:r>
            <a:r>
              <a:rPr lang="en-GB" dirty="0" smtClean="0"/>
              <a:t>(VHEC) are generally considered to be discovery machines, for example the heaviest particles of the standard model like b, t, Z, W and H were discovered by HCs. </a:t>
            </a:r>
            <a:r>
              <a:rPr lang="en-GB" dirty="0" smtClean="0"/>
              <a:t>And the </a:t>
            </a:r>
            <a:r>
              <a:rPr lang="en-GB" dirty="0" smtClean="0"/>
              <a:t>search is still ongoing…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3401" y="2377147"/>
            <a:ext cx="5368864" cy="1995325"/>
          </a:xfrm>
          <a:prstGeom prst="rect">
            <a:avLst/>
          </a:prstGeom>
        </p:spPr>
      </p:pic>
      <p:sp>
        <p:nvSpPr>
          <p:cNvPr id="10" name="Text Placeholder 5"/>
          <p:cNvSpPr txBox="1">
            <a:spLocks/>
          </p:cNvSpPr>
          <p:nvPr/>
        </p:nvSpPr>
        <p:spPr bwMode="auto">
          <a:xfrm>
            <a:off x="599088" y="5093350"/>
            <a:ext cx="8146410" cy="92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/>
              <a:t>W</a:t>
            </a:r>
            <a:r>
              <a:rPr lang="en-GB" kern="0" dirty="0" smtClean="0"/>
              <a:t>ith modern detector technology, </a:t>
            </a:r>
            <a:r>
              <a:rPr lang="en-GB" kern="0" dirty="0" smtClean="0"/>
              <a:t>(very high energy) hadron colliders </a:t>
            </a:r>
            <a:r>
              <a:rPr lang="en-GB" kern="0" dirty="0" smtClean="0"/>
              <a:t>can </a:t>
            </a:r>
            <a:r>
              <a:rPr lang="en-GB" kern="0" dirty="0" smtClean="0"/>
              <a:t>also turn into precision machines for some measurements.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97833" y="4372472"/>
            <a:ext cx="4347665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i="1" kern="0" dirty="0">
                <a:latin typeface="+mn-lt"/>
              </a:rPr>
              <a:t> </a:t>
            </a:r>
            <a:r>
              <a:rPr lang="en-GB" sz="1600" i="1" kern="0" dirty="0" smtClean="0">
                <a:latin typeface="+mn-lt"/>
              </a:rPr>
              <a:t>N. </a:t>
            </a:r>
            <a:r>
              <a:rPr lang="en-GB" sz="1600" i="1" kern="0" dirty="0" err="1" smtClean="0">
                <a:latin typeface="+mn-lt"/>
              </a:rPr>
              <a:t>Arkani-Hamed</a:t>
            </a:r>
            <a:r>
              <a:rPr lang="en-GB" sz="1600" i="1" kern="0" dirty="0" smtClean="0">
                <a:latin typeface="+mn-lt"/>
              </a:rPr>
              <a:t>, FCC </a:t>
            </a:r>
            <a:r>
              <a:rPr lang="en-GB" sz="1600" i="1" kern="0" dirty="0" err="1" smtClean="0">
                <a:latin typeface="+mn-lt"/>
              </a:rPr>
              <a:t>kickoff</a:t>
            </a:r>
            <a:r>
              <a:rPr lang="en-GB" sz="1600" i="1" kern="0" dirty="0" smtClean="0">
                <a:latin typeface="+mn-lt"/>
              </a:rPr>
              <a:t> meeting, 2014</a:t>
            </a:r>
          </a:p>
        </p:txBody>
      </p:sp>
    </p:spTree>
    <p:extLst>
      <p:ext uri="{BB962C8B-B14F-4D97-AF65-F5344CB8AC3E}">
        <p14:creationId xmlns:p14="http://schemas.microsoft.com/office/powerpoint/2010/main" val="415548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incident – magnet protection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479265" y="2072358"/>
            <a:ext cx="4186238" cy="2889031"/>
            <a:chOff x="59872" y="2220693"/>
            <a:chExt cx="4997999" cy="3252149"/>
          </a:xfrm>
        </p:grpSpPr>
        <p:pic>
          <p:nvPicPr>
            <p:cNvPr id="7" name="Picture 2" descr="http://inapcache.boston.com/universal/site_graphics/blogs/bigpicture/lhc_11_20/l03_00811007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85" y="2234642"/>
              <a:ext cx="4993486" cy="323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/>
            <p:cNvSpPr txBox="1">
              <a:spLocks noChangeArrowheads="1"/>
            </p:cNvSpPr>
            <p:nvPr/>
          </p:nvSpPr>
          <p:spPr bwMode="auto">
            <a:xfrm>
              <a:off x="59872" y="2220693"/>
              <a:ext cx="3805842" cy="415753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0000FF"/>
                </a:buClr>
                <a:buSzPct val="80000"/>
                <a:buFont typeface="Wingdings" panose="05000000000000000000" pitchFamily="2" charset="2"/>
                <a:buChar char="q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dirty="0">
                  <a:solidFill>
                    <a:srgbClr val="C00000"/>
                  </a:solidFill>
                </a:rPr>
                <a:t>Arcing </a:t>
              </a:r>
              <a:r>
                <a:rPr lang="en-US" altLang="en-US" dirty="0" smtClean="0">
                  <a:solidFill>
                    <a:srgbClr val="C00000"/>
                  </a:solidFill>
                </a:rPr>
                <a:t>at </a:t>
              </a:r>
              <a:r>
                <a:rPr lang="en-US" altLang="en-US" dirty="0">
                  <a:solidFill>
                    <a:srgbClr val="C00000"/>
                  </a:solidFill>
                </a:rPr>
                <a:t>the interconnection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79265" y="816572"/>
            <a:ext cx="8664735" cy="123931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r>
              <a:rPr lang="en-GB" sz="2000" b="1" kern="0" dirty="0" smtClean="0">
                <a:solidFill>
                  <a:srgbClr val="000000"/>
                </a:solidFill>
                <a:latin typeface="Arial"/>
              </a:rPr>
              <a:t>In </a:t>
            </a:r>
            <a:r>
              <a:rPr lang="en-GB" sz="2000" b="1" kern="0" dirty="0">
                <a:solidFill>
                  <a:srgbClr val="000000"/>
                </a:solidFill>
                <a:latin typeface="Arial"/>
              </a:rPr>
              <a:t>2008 </a:t>
            </a:r>
            <a:r>
              <a:rPr lang="en-GB" sz="2000" b="1" kern="0" dirty="0" smtClean="0">
                <a:solidFill>
                  <a:srgbClr val="000000"/>
                </a:solidFill>
                <a:latin typeface="Arial"/>
              </a:rPr>
              <a:t>a severe accident </a:t>
            </a:r>
            <a:r>
              <a:rPr lang="en-GB" sz="2000" b="1" kern="0" dirty="0">
                <a:solidFill>
                  <a:srgbClr val="000000"/>
                </a:solidFill>
                <a:latin typeface="Arial"/>
              </a:rPr>
              <a:t>happened </a:t>
            </a:r>
            <a:r>
              <a:rPr lang="en-GB" sz="2000" b="1" kern="0" dirty="0" smtClean="0">
                <a:solidFill>
                  <a:srgbClr val="000000"/>
                </a:solidFill>
                <a:latin typeface="Arial"/>
              </a:rPr>
              <a:t>at the LHC </a:t>
            </a:r>
            <a:r>
              <a:rPr lang="en-GB" sz="2000" b="1" u="sng" kern="0" dirty="0" smtClean="0">
                <a:solidFill>
                  <a:srgbClr val="0000FF"/>
                </a:solidFill>
                <a:latin typeface="Arial"/>
              </a:rPr>
              <a:t>without </a:t>
            </a:r>
            <a:r>
              <a:rPr lang="en-GB" sz="2000" b="1" u="sng" kern="0" dirty="0">
                <a:solidFill>
                  <a:srgbClr val="0000FF"/>
                </a:solidFill>
                <a:latin typeface="Arial"/>
              </a:rPr>
              <a:t>beam</a:t>
            </a:r>
            <a:r>
              <a:rPr lang="en-GB" sz="2000" b="1" kern="0" dirty="0">
                <a:solidFill>
                  <a:srgbClr val="000000"/>
                </a:solidFill>
                <a:latin typeface="Arial"/>
              </a:rPr>
              <a:t>.</a:t>
            </a:r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r>
              <a:rPr lang="en-US" sz="1600" kern="0" dirty="0">
                <a:solidFill>
                  <a:srgbClr val="000000"/>
                </a:solidFill>
                <a:latin typeface="Arial"/>
              </a:rPr>
              <a:t>A magnet interconnect was defect and the 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electrical circuit </a:t>
            </a:r>
            <a:r>
              <a:rPr lang="en-US" sz="1600" kern="0" dirty="0">
                <a:solidFill>
                  <a:srgbClr val="000000"/>
                </a:solidFill>
                <a:latin typeface="Arial"/>
              </a:rPr>
              <a:t>opened. An electrical arc provoked a 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Helium </a:t>
            </a:r>
            <a:r>
              <a:rPr lang="en-US" sz="1600" kern="0" dirty="0">
                <a:solidFill>
                  <a:srgbClr val="000000"/>
                </a:solidFill>
                <a:latin typeface="Arial"/>
              </a:rPr>
              <a:t>pressure wave damaging ~600 m of LHC, polluting the beam vacuum over more than 2 km. 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Around </a:t>
            </a:r>
            <a:r>
              <a:rPr lang="en-US" sz="1600" b="1" kern="0" dirty="0">
                <a:solidFill>
                  <a:srgbClr val="FF0000"/>
                </a:solidFill>
                <a:latin typeface="Arial"/>
              </a:rPr>
              <a:t>4</a:t>
            </a:r>
            <a:r>
              <a:rPr lang="en-US" sz="1600" b="1" kern="0" dirty="0" smtClean="0">
                <a:solidFill>
                  <a:srgbClr val="FF0000"/>
                </a:solidFill>
                <a:latin typeface="Arial"/>
              </a:rPr>
              <a:t>00 MJ 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were released in the incident (600 MJ stored).</a:t>
            </a:r>
          </a:p>
        </p:txBody>
      </p:sp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3562111" y="2689698"/>
            <a:ext cx="2406649" cy="3026333"/>
            <a:chOff x="3036007" y="2814129"/>
            <a:chExt cx="2645002" cy="3576212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6007" y="2814129"/>
              <a:ext cx="2645002" cy="3533651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3036007" y="5953902"/>
              <a:ext cx="1823778" cy="436439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FFFF99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00FF"/>
                </a:buClr>
                <a:buSzPct val="80000"/>
                <a:buFont typeface="Wingdings" panose="05000000000000000000" pitchFamily="2" charset="2"/>
                <a:buChar char="q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dirty="0">
                  <a:solidFill>
                    <a:srgbClr val="C00000"/>
                  </a:solidFill>
                </a:rPr>
                <a:t>Over-pressure</a:t>
              </a:r>
            </a:p>
          </p:txBody>
        </p:sp>
      </p:grp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5516223" y="2180986"/>
            <a:ext cx="3514806" cy="2684165"/>
            <a:chOff x="4961384" y="3026246"/>
            <a:chExt cx="4075112" cy="3067050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1384" y="3026246"/>
              <a:ext cx="4075112" cy="3067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9"/>
            <p:cNvSpPr txBox="1">
              <a:spLocks noChangeArrowheads="1"/>
            </p:cNvSpPr>
            <p:nvPr/>
          </p:nvSpPr>
          <p:spPr bwMode="auto">
            <a:xfrm>
              <a:off x="6250038" y="3026246"/>
              <a:ext cx="2756590" cy="422016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00FF"/>
                </a:buClr>
                <a:buSzPct val="80000"/>
                <a:buFont typeface="Wingdings" panose="05000000000000000000" pitchFamily="2" charset="2"/>
                <a:buChar char="q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dirty="0">
                  <a:solidFill>
                    <a:srgbClr val="C00000"/>
                  </a:solidFill>
                </a:rPr>
                <a:t>Magnet displacement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77880" y="4446158"/>
            <a:ext cx="3542964" cy="707886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r>
              <a:rPr lang="en-US" sz="2000" kern="0" dirty="0">
                <a:solidFill>
                  <a:srgbClr val="0000FF"/>
                </a:solidFill>
                <a:latin typeface="Arial"/>
              </a:rPr>
              <a:t>53 magnets had to be </a:t>
            </a:r>
            <a:r>
              <a:rPr lang="en-US" sz="2000" kern="0" dirty="0" smtClean="0">
                <a:solidFill>
                  <a:srgbClr val="0000FF"/>
                </a:solidFill>
                <a:latin typeface="Arial"/>
              </a:rPr>
              <a:t>repaired –1 year of downtime</a:t>
            </a:r>
            <a:endParaRPr lang="en-US" sz="2000" kern="0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2824" y="5788616"/>
            <a:ext cx="8664735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r>
              <a:rPr lang="en-US" b="1" kern="0" dirty="0" smtClean="0">
                <a:solidFill>
                  <a:srgbClr val="D60093"/>
                </a:solidFill>
                <a:latin typeface="Arial"/>
              </a:rPr>
              <a:t>The stored magnetic energy increases even further with VHECs – magnet protection </a:t>
            </a:r>
            <a:r>
              <a:rPr lang="en-US" b="1" kern="0" dirty="0" smtClean="0">
                <a:solidFill>
                  <a:srgbClr val="D60093"/>
                </a:solidFill>
                <a:latin typeface="Arial"/>
              </a:rPr>
              <a:t>and quality control will </a:t>
            </a:r>
            <a:r>
              <a:rPr lang="en-US" b="1" kern="0" dirty="0" smtClean="0">
                <a:solidFill>
                  <a:srgbClr val="D60093"/>
                </a:solidFill>
                <a:latin typeface="Arial"/>
              </a:rPr>
              <a:t>become even more critical !</a:t>
            </a:r>
            <a:endParaRPr lang="en-GB" b="1" kern="0" dirty="0">
              <a:solidFill>
                <a:srgbClr val="D60093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52842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 dirty="0"/>
          </a:p>
        </p:txBody>
      </p:sp>
      <p:sp>
        <p:nvSpPr>
          <p:cNvPr id="1126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Outline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fld id="{F5812B10-ADC2-4559-AB15-9B4912F2B026}" type="slidenum">
              <a:rPr lang="en-US" smtClean="0">
                <a:latin typeface="Arial" pitchFamily="34" charset="0"/>
              </a:rPr>
              <a:pPr/>
              <a:t>31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3" name="Date Placeholder 2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344510" y="1373907"/>
            <a:ext cx="4539997" cy="34624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>
                    <a:alpha val="45000"/>
                  </a:srgbClr>
                </a:solidFill>
                <a:latin typeface="+mn-lt"/>
              </a:rPr>
              <a:t>Introduction</a:t>
            </a:r>
          </a:p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>
                    <a:alpha val="47000"/>
                  </a:srgbClr>
                </a:solidFill>
                <a:latin typeface="+mn-lt"/>
              </a:rPr>
              <a:t>Luminosity</a:t>
            </a:r>
          </a:p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>
                    <a:alpha val="47000"/>
                  </a:srgbClr>
                </a:solidFill>
                <a:latin typeface="+mn-lt"/>
              </a:rPr>
              <a:t>Magnets</a:t>
            </a:r>
          </a:p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/>
                </a:solidFill>
                <a:latin typeface="+mn-lt"/>
              </a:rPr>
              <a:t>High intensity beams</a:t>
            </a:r>
          </a:p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>
                    <a:alpha val="47000"/>
                  </a:srgbClr>
                </a:solidFill>
                <a:latin typeface="+mn-lt"/>
              </a:rPr>
              <a:t>Machine protection</a:t>
            </a:r>
          </a:p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>
                    <a:alpha val="47000"/>
                  </a:srgbClr>
                </a:solidFill>
                <a:latin typeface="+mn-lt"/>
              </a:rPr>
              <a:t>Infrastructure and injectors</a:t>
            </a:r>
          </a:p>
        </p:txBody>
      </p:sp>
    </p:spTree>
    <p:extLst>
      <p:ext uri="{BB962C8B-B14F-4D97-AF65-F5344CB8AC3E}">
        <p14:creationId xmlns:p14="http://schemas.microsoft.com/office/powerpoint/2010/main" val="21250657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Synchrotron radiation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62665" y="953095"/>
            <a:ext cx="8516467" cy="130702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Synchrotron radiation (SR) from the proton beams is beneficial for luminosity (cooling) and diagnostics (profile measurements).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But SR also deposits heat inside a magnet that is operated at cryogenic temperature </a:t>
            </a:r>
            <a:r>
              <a:rPr lang="en-GB" kern="0" dirty="0" smtClean="0">
                <a:latin typeface="+mn-lt"/>
                <a:sym typeface="Wingdings" panose="05000000000000000000" pitchFamily="2" charset="2"/>
              </a:rPr>
              <a:t> very expensive to remove the heat at low temperature !</a:t>
            </a:r>
            <a:endParaRPr lang="en-GB" kern="0" dirty="0" smtClean="0">
              <a:latin typeface="+mn-lt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769089" y="2507280"/>
            <a:ext cx="3022792" cy="3187601"/>
            <a:chOff x="5608935" y="3369092"/>
            <a:chExt cx="3022792" cy="318760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l="3448" t="15242" r="2644" b="3807"/>
            <a:stretch/>
          </p:blipFill>
          <p:spPr>
            <a:xfrm>
              <a:off x="5608935" y="4005075"/>
              <a:ext cx="3022792" cy="2551618"/>
            </a:xfrm>
            <a:prstGeom prst="round2SameRect">
              <a:avLst>
                <a:gd name="adj1" fmla="val 3622"/>
                <a:gd name="adj2" fmla="val 0"/>
              </a:avLst>
            </a:prstGeom>
            <a:ln>
              <a:noFill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5884294" y="3425567"/>
              <a:ext cx="1107996" cy="369332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b="1" kern="0" dirty="0" smtClean="0">
                  <a:solidFill>
                    <a:srgbClr val="00B0F0"/>
                  </a:solidFill>
                  <a:latin typeface="+mn-lt"/>
                </a:rPr>
                <a:t>20K-40K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775714" y="3369092"/>
              <a:ext cx="479618" cy="369332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b="1" kern="0" dirty="0">
                  <a:solidFill>
                    <a:srgbClr val="00B0F0"/>
                  </a:solidFill>
                  <a:latin typeface="+mn-lt"/>
                </a:rPr>
                <a:t>2</a:t>
              </a:r>
              <a:r>
                <a:rPr lang="en-GB" b="1" kern="0" dirty="0" smtClean="0">
                  <a:solidFill>
                    <a:srgbClr val="00B0F0"/>
                  </a:solidFill>
                  <a:latin typeface="+mn-lt"/>
                </a:rPr>
                <a:t>K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 bwMode="auto">
            <a:xfrm>
              <a:off x="8118702" y="3738424"/>
              <a:ext cx="136630" cy="428214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1" name="Straight Arrow Connector 10"/>
            <p:cNvCxnSpPr>
              <a:stCxn id="8" idx="2"/>
            </p:cNvCxnSpPr>
            <p:nvPr/>
          </p:nvCxnSpPr>
          <p:spPr bwMode="auto">
            <a:xfrm>
              <a:off x="6438292" y="3794899"/>
              <a:ext cx="284519" cy="900084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2" name="Oval 11"/>
            <p:cNvSpPr/>
            <p:nvPr/>
          </p:nvSpPr>
          <p:spPr bwMode="auto">
            <a:xfrm>
              <a:off x="6722811" y="5418136"/>
              <a:ext cx="173473" cy="14487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067037" y="4914186"/>
              <a:ext cx="742511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600" b="1" i="1" kern="0" dirty="0" smtClean="0">
                  <a:solidFill>
                    <a:srgbClr val="00B050"/>
                  </a:solidFill>
                  <a:latin typeface="+mn-lt"/>
                </a:rPr>
                <a:t>Beam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12789" y="2566162"/>
            <a:ext cx="4808281" cy="147732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To protect the inner aperture of the magnet (at 1.9-4 K) a </a:t>
            </a:r>
            <a:r>
              <a:rPr lang="en-GB" b="1" kern="0" dirty="0" smtClean="0">
                <a:solidFill>
                  <a:srgbClr val="D60093"/>
                </a:solidFill>
                <a:latin typeface="+mn-lt"/>
              </a:rPr>
              <a:t>beam screen (BS) </a:t>
            </a:r>
            <a:r>
              <a:rPr lang="en-GB" kern="0" dirty="0" smtClean="0">
                <a:latin typeface="+mn-lt"/>
              </a:rPr>
              <a:t>is inserted into the vacuum chamber as shielding against synchrotron radiation, image currents and also electron clouds.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808651" y="5225534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chemeClr val="bg1"/>
                </a:solidFill>
                <a:latin typeface="Calibri"/>
              </a:rPr>
              <a:t>LHC BS</a:t>
            </a:r>
            <a:endParaRPr lang="en-US" b="1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2941" y="5170735"/>
            <a:ext cx="4574745" cy="103002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i="1" kern="0" dirty="0" smtClean="0">
                <a:latin typeface="+mn-lt"/>
              </a:rPr>
              <a:t>At the LHC the BS is operated at 20-40 K for a total energy deposition of ~1.5 W/m </a:t>
            </a:r>
          </a:p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i="1" kern="0" dirty="0" smtClean="0">
                <a:latin typeface="+mn-lt"/>
              </a:rPr>
              <a:t>(0.2 W/m from SR)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514850" y="4390928"/>
            <a:ext cx="1330807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b="1" i="1" kern="0" dirty="0" smtClean="0">
                <a:latin typeface="+mn-lt"/>
              </a:rPr>
              <a:t>He cooling channel</a:t>
            </a: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5681956" y="4752585"/>
            <a:ext cx="545235" cy="16156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5478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5757" y="3563871"/>
            <a:ext cx="4270879" cy="266846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985756" y="5873186"/>
            <a:ext cx="1884250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</a:rPr>
              <a:t>Photon distribution</a:t>
            </a:r>
            <a:endParaRPr lang="en-US" sz="1600" dirty="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2" b="13298"/>
          <a:stretch/>
        </p:blipFill>
        <p:spPr>
          <a:xfrm>
            <a:off x="4987422" y="855865"/>
            <a:ext cx="4269988" cy="265355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042377" y="854547"/>
            <a:ext cx="4216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 smtClean="0">
                <a:solidFill>
                  <a:schemeClr val="bg1"/>
                </a:solidFill>
                <a:latin typeface="+mj-lt"/>
              </a:rPr>
              <a:t>FCC-hh beam screen prototype 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57748" y="812163"/>
            <a:ext cx="4754066" cy="2996697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>
              <a:buClr>
                <a:srgbClr val="DDDDDD"/>
              </a:buClr>
              <a:buNone/>
            </a:pPr>
            <a:r>
              <a:rPr lang="en-US" sz="400" dirty="0">
                <a:solidFill>
                  <a:srgbClr val="0C377B"/>
                </a:solidFill>
              </a:rPr>
              <a:t>	</a:t>
            </a:r>
          </a:p>
          <a:p>
            <a:pPr marL="36513" indent="0">
              <a:buClr>
                <a:srgbClr val="DDDDDD"/>
              </a:buClr>
              <a:buNone/>
            </a:pPr>
            <a:r>
              <a:rPr lang="en-US" sz="2000" b="1" dirty="0" smtClean="0">
                <a:solidFill>
                  <a:srgbClr val="0C377B"/>
                </a:solidFill>
              </a:rPr>
              <a:t>High synchrotron radiation load          of protons @ 50 </a:t>
            </a:r>
            <a:r>
              <a:rPr lang="en-US" sz="2000" b="1" dirty="0" err="1" smtClean="0">
                <a:solidFill>
                  <a:srgbClr val="0C377B"/>
                </a:solidFill>
              </a:rPr>
              <a:t>TeV</a:t>
            </a:r>
            <a:r>
              <a:rPr lang="en-US" sz="2000" b="1" dirty="0" smtClean="0">
                <a:solidFill>
                  <a:srgbClr val="0C377B"/>
                </a:solidFill>
              </a:rPr>
              <a:t>:</a:t>
            </a:r>
          </a:p>
          <a:p>
            <a:pPr marL="379413" indent="-342900">
              <a:buClrTx/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FF0000"/>
                </a:solidFill>
              </a:rPr>
              <a:t>~</a:t>
            </a:r>
            <a:r>
              <a:rPr lang="en-US" sz="1800" b="1" dirty="0" smtClean="0">
                <a:solidFill>
                  <a:srgbClr val="FF0000"/>
                </a:solidFill>
              </a:rPr>
              <a:t>30 W/m/beam (@16 T)</a:t>
            </a:r>
            <a:r>
              <a:rPr lang="en-US" sz="1800" dirty="0"/>
              <a:t> (LHC &lt;</a:t>
            </a:r>
            <a:r>
              <a:rPr lang="en-US" sz="1800" dirty="0" smtClean="0"/>
              <a:t>0.2W/m)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marL="379413" indent="-342900">
              <a:buClrTx/>
              <a:buFont typeface="Courier New" panose="02070309020205020404" pitchFamily="49" charset="0"/>
              <a:buChar char="o"/>
            </a:pPr>
            <a:r>
              <a:rPr lang="en-US" sz="1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5 MW total in arcs</a:t>
            </a:r>
            <a:endParaRPr lang="en-US" sz="1800" dirty="0"/>
          </a:p>
          <a:p>
            <a:pPr marL="36576" indent="0">
              <a:buNone/>
            </a:pPr>
            <a:r>
              <a:rPr lang="en-US" sz="2000" b="1" dirty="0" smtClean="0"/>
              <a:t>Beam screen with ante-chamber</a:t>
            </a:r>
            <a:endParaRPr lang="en-US" sz="2000" b="1" dirty="0"/>
          </a:p>
          <a:p>
            <a:pPr marL="285750" indent="-285750">
              <a:buClr>
                <a:srgbClr val="0C377B"/>
              </a:buClr>
              <a:buFont typeface="Courier New" panose="02070309020205020404" pitchFamily="49" charset="0"/>
              <a:buChar char="o"/>
            </a:pPr>
            <a:r>
              <a:rPr lang="en-US" sz="1800" dirty="0"/>
              <a:t>absorption of synchrotron </a:t>
            </a:r>
            <a:r>
              <a:rPr lang="en-US" sz="1800" dirty="0" smtClean="0"/>
              <a:t>radiation            at 50 K to reduce cryogenic power  </a:t>
            </a:r>
            <a:endParaRPr lang="en-US" sz="1800" dirty="0"/>
          </a:p>
          <a:p>
            <a:pPr marL="285750" indent="-285750">
              <a:buClr>
                <a:srgbClr val="0C377B"/>
              </a:buClr>
              <a:buFont typeface="Courier New" panose="02070309020205020404" pitchFamily="49" charset="0"/>
              <a:buChar char="o"/>
            </a:pPr>
            <a:r>
              <a:rPr lang="en-US" sz="1800" dirty="0"/>
              <a:t>avoids </a:t>
            </a:r>
            <a:r>
              <a:rPr lang="en-US" sz="1800" dirty="0" smtClean="0"/>
              <a:t>photo-electrons, helps vacuum</a:t>
            </a:r>
            <a:endParaRPr lang="en-US" sz="1800" dirty="0"/>
          </a:p>
          <a:p>
            <a:pPr marL="379413" indent="-342900">
              <a:buClr>
                <a:srgbClr val="DDDDDD"/>
              </a:buClr>
              <a:buFont typeface="Wingdings" pitchFamily="2" charset="2"/>
              <a:buChar char="à"/>
            </a:pPr>
            <a:endParaRPr lang="en-US" sz="1800" b="1" dirty="0" smtClean="0">
              <a:solidFill>
                <a:srgbClr val="FF0000"/>
              </a:solidFill>
            </a:endParaRPr>
          </a:p>
          <a:p>
            <a:pPr marL="0" indent="0">
              <a:buClr>
                <a:srgbClr val="DDDDDD"/>
              </a:buClr>
              <a:buFont typeface="Arial"/>
              <a:buNone/>
            </a:pPr>
            <a:endParaRPr lang="en-US" sz="1400" dirty="0" smtClean="0">
              <a:solidFill>
                <a:srgbClr val="0C377B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Beam-screens for FCC-</a:t>
            </a:r>
            <a:r>
              <a:rPr lang="en-GB" dirty="0" err="1" smtClean="0"/>
              <a:t>hh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Very High Energy Hadron Colliders - SSI - J. Wenninger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grpSp>
        <p:nvGrpSpPr>
          <p:cNvPr id="44" name="Group 43"/>
          <p:cNvGrpSpPr/>
          <p:nvPr/>
        </p:nvGrpSpPr>
        <p:grpSpPr>
          <a:xfrm>
            <a:off x="970839" y="3794151"/>
            <a:ext cx="2988944" cy="2914124"/>
            <a:chOff x="444621" y="3935540"/>
            <a:chExt cx="2988944" cy="291412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748" t="4523" r="27074" b="4719"/>
            <a:stretch/>
          </p:blipFill>
          <p:spPr>
            <a:xfrm>
              <a:off x="892680" y="4308778"/>
              <a:ext cx="2540885" cy="2540886"/>
            </a:xfrm>
            <a:prstGeom prst="rect">
              <a:avLst/>
            </a:prstGeom>
          </p:spPr>
        </p:pic>
        <p:grpSp>
          <p:nvGrpSpPr>
            <p:cNvPr id="13" name="Group 12"/>
            <p:cNvGrpSpPr/>
            <p:nvPr/>
          </p:nvGrpSpPr>
          <p:grpSpPr>
            <a:xfrm>
              <a:off x="1461218" y="5390494"/>
              <a:ext cx="1420982" cy="338554"/>
              <a:chOff x="4728710" y="2220912"/>
              <a:chExt cx="2318740" cy="338554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5044895" y="2220912"/>
                <a:ext cx="16736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+mj-lt"/>
                  </a:rPr>
                  <a:t>SR slits</a:t>
                </a:r>
                <a:endParaRPr lang="en-US" sz="1600" b="1" dirty="0">
                  <a:latin typeface="+mj-lt"/>
                </a:endParaRPr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 flipH="1">
                <a:off x="4728710" y="2405578"/>
                <a:ext cx="316185" cy="0"/>
              </a:xfrm>
              <a:prstGeom prst="line">
                <a:avLst/>
              </a:prstGeom>
              <a:ln>
                <a:headEnd type="non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H="1" flipV="1">
                <a:off x="6734075" y="2405578"/>
                <a:ext cx="313375" cy="1"/>
              </a:xfrm>
              <a:prstGeom prst="line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/>
            <p:cNvGrpSpPr/>
            <p:nvPr/>
          </p:nvGrpSpPr>
          <p:grpSpPr>
            <a:xfrm>
              <a:off x="444621" y="3935540"/>
              <a:ext cx="2844613" cy="1057906"/>
              <a:chOff x="467866" y="3948482"/>
              <a:chExt cx="2844613" cy="1057906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467866" y="3948482"/>
                <a:ext cx="2844613" cy="977182"/>
                <a:chOff x="467866" y="3948482"/>
                <a:chExt cx="2844613" cy="977182"/>
              </a:xfrm>
            </p:grpSpPr>
            <p:sp>
              <p:nvSpPr>
                <p:cNvPr id="24" name="TextBox 23"/>
                <p:cNvSpPr txBox="1"/>
                <p:nvPr/>
              </p:nvSpPr>
              <p:spPr>
                <a:xfrm>
                  <a:off x="1084989" y="3948482"/>
                  <a:ext cx="222749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latin typeface="+mj-lt"/>
                    </a:rPr>
                    <a:t>Large cooling pipes</a:t>
                  </a:r>
                  <a:endParaRPr lang="en-US" sz="1400" b="1" dirty="0">
                    <a:latin typeface="+mj-lt"/>
                  </a:endParaRP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467866" y="4402444"/>
                  <a:ext cx="1016597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US" sz="1400" b="1" dirty="0" smtClean="0">
                      <a:latin typeface="+mj-lt"/>
                    </a:rPr>
                    <a:t>Thermal shunt</a:t>
                  </a:r>
                  <a:endParaRPr lang="en-US" sz="1400" b="1" dirty="0">
                    <a:latin typeface="+mj-lt"/>
                  </a:endParaRPr>
                </a:p>
              </p:txBody>
            </p:sp>
          </p:grpSp>
          <p:cxnSp>
            <p:nvCxnSpPr>
              <p:cNvPr id="23" name="Straight Connector 22"/>
              <p:cNvCxnSpPr/>
              <p:nvPr/>
            </p:nvCxnSpPr>
            <p:spPr>
              <a:xfrm flipH="1" flipV="1">
                <a:off x="1082653" y="4797118"/>
                <a:ext cx="248167" cy="209270"/>
              </a:xfrm>
              <a:prstGeom prst="line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7" name="TextBox 26"/>
            <p:cNvSpPr txBox="1"/>
            <p:nvPr/>
          </p:nvSpPr>
          <p:spPr>
            <a:xfrm>
              <a:off x="1539601" y="6054056"/>
              <a:ext cx="14381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b="1" i="1" dirty="0" smtClean="0">
                  <a:latin typeface="+mj-lt"/>
                </a:rPr>
                <a:t>SC coating ?</a:t>
              </a:r>
              <a:endParaRPr lang="en-US" sz="1400" b="1" i="1" dirty="0">
                <a:latin typeface="+mj-lt"/>
              </a:endParaRPr>
            </a:p>
          </p:txBody>
        </p:sp>
        <p:cxnSp>
          <p:nvCxnSpPr>
            <p:cNvPr id="42" name="Straight Arrow Connector 41"/>
            <p:cNvCxnSpPr>
              <a:stCxn id="24" idx="2"/>
            </p:cNvCxnSpPr>
            <p:nvPr/>
          </p:nvCxnSpPr>
          <p:spPr bwMode="auto">
            <a:xfrm flipH="1">
              <a:off x="2163122" y="4243317"/>
              <a:ext cx="12367" cy="337833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562794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905" y="12697"/>
            <a:ext cx="7429500" cy="800100"/>
          </a:xfrm>
        </p:spPr>
        <p:txBody>
          <a:bodyPr/>
          <a:lstStyle/>
          <a:p>
            <a:r>
              <a:rPr lang="en-US" dirty="0" smtClean="0"/>
              <a:t>Beam screen cooling at FCC-</a:t>
            </a:r>
            <a:r>
              <a:rPr lang="en-US" dirty="0" err="1" smtClean="0"/>
              <a:t>hh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00819" y="866161"/>
            <a:ext cx="171503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i="1" dirty="0" smtClean="0">
                <a:solidFill>
                  <a:prstClr val="black"/>
                </a:solidFill>
                <a:latin typeface="Calibri"/>
              </a:rPr>
              <a:t>L. </a:t>
            </a:r>
            <a:r>
              <a:rPr lang="en-US" sz="1600" i="1" dirty="0" err="1" smtClean="0">
                <a:solidFill>
                  <a:prstClr val="black"/>
                </a:solidFill>
                <a:latin typeface="Calibri"/>
              </a:rPr>
              <a:t>Tavian</a:t>
            </a:r>
            <a:r>
              <a:rPr lang="en-US" sz="1600" i="1" dirty="0" smtClean="0">
                <a:solidFill>
                  <a:prstClr val="black"/>
                </a:solidFill>
                <a:latin typeface="Calibri"/>
              </a:rPr>
              <a:t>, C. </a:t>
            </a:r>
            <a:r>
              <a:rPr lang="en-US" sz="1600" i="1" dirty="0" err="1" smtClean="0">
                <a:solidFill>
                  <a:prstClr val="black"/>
                </a:solidFill>
                <a:latin typeface="Calibri"/>
              </a:rPr>
              <a:t>König</a:t>
            </a:r>
            <a:r>
              <a:rPr lang="en-US" sz="1600" i="1" dirty="0" smtClean="0">
                <a:solidFill>
                  <a:prstClr val="black"/>
                </a:solidFill>
                <a:latin typeface="Calibri"/>
              </a:rPr>
              <a:t>,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i="1" dirty="0" smtClean="0">
                <a:solidFill>
                  <a:prstClr val="black"/>
                </a:solidFill>
                <a:latin typeface="Calibri"/>
              </a:rPr>
              <a:t>Ph. Lebrun</a:t>
            </a:r>
            <a:endParaRPr lang="en-US" sz="1600" i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394" y="800100"/>
            <a:ext cx="4843232" cy="4032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27916" y="4826675"/>
            <a:ext cx="538359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16K beam-screen would require 300 MW for cooling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00FF"/>
                </a:solidFill>
                <a:latin typeface="Calibri"/>
              </a:rPr>
              <a:t>50K requires 100 MW </a:t>
            </a:r>
            <a:r>
              <a:rPr lang="en-US" dirty="0" smtClean="0">
                <a:solidFill>
                  <a:srgbClr val="0000FF"/>
                </a:solidFill>
                <a:latin typeface="Calibri"/>
                <a:sym typeface="Wingdings" panose="05000000000000000000" pitchFamily="2" charset="2"/>
              </a:rPr>
              <a:t></a:t>
            </a:r>
            <a:r>
              <a:rPr lang="en-US" dirty="0" smtClean="0">
                <a:solidFill>
                  <a:srgbClr val="0000FF"/>
                </a:solidFill>
                <a:latin typeface="Calibri"/>
              </a:rPr>
              <a:t> current baseline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Calibri"/>
            </a:endParaRP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For 4K magnets would prefer T &gt; 100K</a:t>
            </a:r>
          </a:p>
          <a:p>
            <a:pPr marL="285750" indent="-285750" defTabSz="457200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But more impedance to the beam (higher resistivity)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rcRect l="16806" t="24524" r="22408" b="1691"/>
          <a:stretch>
            <a:fillRect/>
          </a:stretch>
        </p:blipFill>
        <p:spPr>
          <a:xfrm>
            <a:off x="6227420" y="3405083"/>
            <a:ext cx="2912438" cy="292883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38455" y="2413000"/>
            <a:ext cx="2805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Cross section determines length that can be cooled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2" name="Straight Arrow Connector 11"/>
          <p:cNvCxnSpPr>
            <a:stCxn id="10" idx="2"/>
          </p:cNvCxnSpPr>
          <p:nvPr/>
        </p:nvCxnSpPr>
        <p:spPr>
          <a:xfrm>
            <a:off x="7741228" y="3059331"/>
            <a:ext cx="0" cy="7275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572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 clouds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74332" y="1040879"/>
            <a:ext cx="4057650" cy="2719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73050" indent="-273050"/>
            <a:r>
              <a:rPr lang="en-GB" b="1" kern="0" dirty="0" smtClean="0">
                <a:solidFill>
                  <a:srgbClr val="0000FF"/>
                </a:solidFill>
              </a:rPr>
              <a:t>Electron cloud </a:t>
            </a:r>
            <a:r>
              <a:rPr lang="en-GB" kern="0" dirty="0" smtClean="0"/>
              <a:t>effects:</a:t>
            </a:r>
          </a:p>
          <a:p>
            <a:pPr marL="534988" lvl="1" indent="-261938"/>
            <a:r>
              <a:rPr lang="en-GB" kern="0" dirty="0" smtClean="0">
                <a:solidFill>
                  <a:srgbClr val="FF0000"/>
                </a:solidFill>
              </a:rPr>
              <a:t>Vacuum pressure rise.</a:t>
            </a:r>
            <a:endParaRPr lang="en-GB" kern="0" dirty="0" smtClean="0"/>
          </a:p>
          <a:p>
            <a:pPr marL="534988" lvl="1" indent="-261938"/>
            <a:r>
              <a:rPr lang="en-GB" kern="0" dirty="0" smtClean="0"/>
              <a:t>Impact on </a:t>
            </a:r>
            <a:r>
              <a:rPr lang="en-GB" kern="0" dirty="0" smtClean="0">
                <a:solidFill>
                  <a:srgbClr val="FF0000"/>
                </a:solidFill>
              </a:rPr>
              <a:t>beam quality </a:t>
            </a:r>
            <a:r>
              <a:rPr lang="en-GB" kern="0" dirty="0" smtClean="0"/>
              <a:t>(emittance growth, instabilities, particle losses).</a:t>
            </a:r>
          </a:p>
          <a:p>
            <a:pPr marL="534988" lvl="1" indent="-261938"/>
            <a:r>
              <a:rPr lang="en-GB" kern="0" dirty="0" smtClean="0">
                <a:solidFill>
                  <a:srgbClr val="FF0000"/>
                </a:solidFill>
              </a:rPr>
              <a:t>Excessive energy deposition on the vacuum </a:t>
            </a:r>
            <a:r>
              <a:rPr lang="en-GB" kern="0" dirty="0" smtClean="0"/>
              <a:t>chamber (~20K at LHC) → </a:t>
            </a:r>
            <a:r>
              <a:rPr lang="en-GB" kern="0" dirty="0" smtClean="0">
                <a:solidFill>
                  <a:srgbClr val="FF0000"/>
                </a:solidFill>
              </a:rPr>
              <a:t>heat load </a:t>
            </a:r>
            <a:r>
              <a:rPr lang="en-GB" kern="0" dirty="0" smtClean="0"/>
              <a:t>on the cryogenic system.</a:t>
            </a:r>
          </a:p>
          <a:p>
            <a:pPr marL="134938" indent="-261938"/>
            <a:r>
              <a:rPr lang="en-GB" kern="0" dirty="0" smtClean="0"/>
              <a:t>Electron clouds affect all high intensity machines with</a:t>
            </a:r>
            <a:r>
              <a:rPr lang="en-GB" b="1" kern="0" dirty="0" smtClean="0"/>
              <a:t> </a:t>
            </a:r>
            <a:r>
              <a:rPr lang="en-GB" b="1" u="sng" kern="0" dirty="0" smtClean="0"/>
              <a:t>positive</a:t>
            </a:r>
            <a:r>
              <a:rPr lang="en-GB" b="1" kern="0" dirty="0" smtClean="0"/>
              <a:t> </a:t>
            </a:r>
            <a:r>
              <a:rPr lang="en-GB" kern="0" dirty="0" smtClean="0"/>
              <a:t>bunch charge (e</a:t>
            </a:r>
            <a:r>
              <a:rPr lang="en-GB" kern="0" baseline="30000" dirty="0" smtClean="0"/>
              <a:t>+</a:t>
            </a:r>
            <a:r>
              <a:rPr lang="en-GB" kern="0" dirty="0" smtClean="0"/>
              <a:t> </a:t>
            </a:r>
            <a:r>
              <a:rPr lang="en-GB" kern="0" dirty="0" smtClean="0">
                <a:sym typeface="Symbol" panose="05050102010706020507" pitchFamily="18" charset="2"/>
              </a:rPr>
              <a:t> B-factories).</a:t>
            </a:r>
            <a:endParaRPr lang="en-GB" kern="0" dirty="0"/>
          </a:p>
        </p:txBody>
      </p:sp>
      <p:grpSp>
        <p:nvGrpSpPr>
          <p:cNvPr id="8" name="Group 7"/>
          <p:cNvGrpSpPr/>
          <p:nvPr/>
        </p:nvGrpSpPr>
        <p:grpSpPr>
          <a:xfrm>
            <a:off x="685552" y="4176524"/>
            <a:ext cx="3652480" cy="2058133"/>
            <a:chOff x="461853" y="2890360"/>
            <a:chExt cx="3652480" cy="2058133"/>
          </a:xfrm>
        </p:grpSpPr>
        <p:pic>
          <p:nvPicPr>
            <p:cNvPr id="9" name="Picture 4" descr="Afficher l'image d'origin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853" y="2890360"/>
              <a:ext cx="2517402" cy="2058133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3006337" y="2992176"/>
              <a:ext cx="1107996" cy="369332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b="1" kern="0" dirty="0" smtClean="0">
                  <a:solidFill>
                    <a:srgbClr val="00B0F0"/>
                  </a:solidFill>
                  <a:latin typeface="+mn-lt"/>
                </a:rPr>
                <a:t>20K-40K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235256" y="3787046"/>
              <a:ext cx="479618" cy="369332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b="1" kern="0" dirty="0">
                  <a:solidFill>
                    <a:srgbClr val="00B0F0"/>
                  </a:solidFill>
                  <a:latin typeface="+mn-lt"/>
                </a:rPr>
                <a:t>2</a:t>
              </a:r>
              <a:r>
                <a:rPr lang="en-GB" b="1" kern="0" dirty="0" smtClean="0">
                  <a:solidFill>
                    <a:srgbClr val="00B0F0"/>
                  </a:solidFill>
                  <a:latin typeface="+mn-lt"/>
                </a:rPr>
                <a:t>K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 flipH="1">
              <a:off x="2687966" y="3953404"/>
              <a:ext cx="511135" cy="323127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 flipH="1">
              <a:off x="2376093" y="3258410"/>
              <a:ext cx="713111" cy="28023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4" name="Oval 13"/>
            <p:cNvSpPr/>
            <p:nvPr/>
          </p:nvSpPr>
          <p:spPr bwMode="auto">
            <a:xfrm>
              <a:off x="1717078" y="3988045"/>
              <a:ext cx="173473" cy="14487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640268" y="3679152"/>
              <a:ext cx="742511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600" b="1" i="1" kern="0" dirty="0" smtClean="0">
                  <a:solidFill>
                    <a:srgbClr val="00B050"/>
                  </a:solidFill>
                  <a:latin typeface="+mn-lt"/>
                </a:rPr>
                <a:t>Beam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530280" y="3311449"/>
            <a:ext cx="4491552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If the probably of emitting a secondary electron (Secondary emission yield [SEY]) above threshold</a:t>
            </a:r>
            <a:endParaRPr lang="en-GB" sz="1400" b="1" dirty="0">
              <a:solidFill>
                <a:srgbClr val="0000FF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SEY&gt;</a:t>
            </a:r>
            <a:r>
              <a:rPr lang="en-US" sz="1400" b="1" dirty="0" err="1" smtClean="0">
                <a:solidFill>
                  <a:srgbClr val="0000FF"/>
                </a:solidFill>
              </a:rPr>
              <a:t>SEY</a:t>
            </a:r>
            <a:r>
              <a:rPr lang="en-US" sz="1400" b="1" baseline="-25000" dirty="0" err="1" smtClean="0">
                <a:solidFill>
                  <a:srgbClr val="0000FF"/>
                </a:solidFill>
              </a:rPr>
              <a:t>th</a:t>
            </a:r>
            <a:r>
              <a:rPr lang="en-US" sz="1400" b="1" dirty="0" smtClean="0">
                <a:solidFill>
                  <a:srgbClr val="0000FF"/>
                </a:solidFill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  <a:sym typeface="Wingdings" pitchFamily="2" charset="2"/>
              </a:rPr>
              <a:t> avalanche effect (</a:t>
            </a:r>
            <a:r>
              <a:rPr lang="en-US" sz="1400" b="1" dirty="0" err="1" smtClean="0">
                <a:solidFill>
                  <a:srgbClr val="0000FF"/>
                </a:solidFill>
                <a:sym typeface="Wingdings" pitchFamily="2" charset="2"/>
              </a:rPr>
              <a:t>multipacting</a:t>
            </a:r>
            <a:r>
              <a:rPr lang="en-US" sz="1400" b="1" dirty="0" smtClean="0">
                <a:solidFill>
                  <a:srgbClr val="0000FF"/>
                </a:solidFill>
                <a:sym typeface="Wingdings" pitchFamily="2" charset="2"/>
              </a:rPr>
              <a:t>)</a:t>
            </a:r>
          </a:p>
          <a:p>
            <a:pPr algn="ctr"/>
            <a:r>
              <a:rPr lang="en-US" sz="1400" b="1" dirty="0" err="1" smtClean="0">
                <a:solidFill>
                  <a:srgbClr val="FF0000"/>
                </a:solidFill>
                <a:sym typeface="Wingdings" pitchFamily="2" charset="2"/>
              </a:rPr>
              <a:t>SEY</a:t>
            </a:r>
            <a:r>
              <a:rPr lang="en-US" sz="1400" b="1" baseline="-25000" dirty="0" err="1" smtClean="0">
                <a:solidFill>
                  <a:srgbClr val="FF0000"/>
                </a:solidFill>
                <a:sym typeface="Wingdings" pitchFamily="2" charset="2"/>
              </a:rPr>
              <a:t>th</a:t>
            </a:r>
            <a:r>
              <a:rPr lang="en-US" sz="1400" b="1" dirty="0" smtClean="0">
                <a:solidFill>
                  <a:srgbClr val="FF0000"/>
                </a:solidFill>
                <a:sym typeface="Wingdings" pitchFamily="2" charset="2"/>
              </a:rPr>
              <a:t> depends on bunch spacing and population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4243515" y="4636681"/>
            <a:ext cx="4778317" cy="165664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120000"/>
              <a:buFont typeface="Wingdings" panose="05000000000000000000" pitchFamily="2" charset="2"/>
              <a:buChar char="§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panose="02070309020205020404" pitchFamily="49" charset="0"/>
              <a:buChar char="o"/>
              <a:defRPr kumimoji="0" sz="2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Courier New" panose="02070309020205020404" pitchFamily="49" charset="0"/>
              <a:buChar char="o"/>
              <a:defRPr kumimoji="0"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panose="02070309020205020404" pitchFamily="49" charset="0"/>
              <a:buChar char="o"/>
              <a:defRPr kumimoji="0"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Courier New" panose="02070309020205020404" pitchFamily="49" charset="0"/>
              <a:buChar char="o"/>
              <a:defRPr kumimoji="0"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2" indent="0">
              <a:buClr>
                <a:srgbClr val="0000FF"/>
              </a:buClr>
              <a:buSzPct val="80000"/>
              <a:buNone/>
            </a:pPr>
            <a:r>
              <a:rPr lang="en-GB" sz="1800" u="sng" dirty="0" smtClean="0"/>
              <a:t>Remedies</a:t>
            </a:r>
            <a:r>
              <a:rPr lang="en-GB" sz="1800" dirty="0" smtClean="0"/>
              <a:t>: </a:t>
            </a:r>
          </a:p>
          <a:p>
            <a:pPr marL="446088" lvl="1" indent="-271463"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</a:pPr>
            <a:r>
              <a:rPr lang="en-GB" sz="1600" dirty="0" smtClean="0">
                <a:solidFill>
                  <a:schemeClr val="tx1"/>
                </a:solidFill>
              </a:rPr>
              <a:t>Conditioning by </a:t>
            </a:r>
            <a:r>
              <a:rPr lang="en-GB" sz="1600" b="1" dirty="0" smtClean="0">
                <a:solidFill>
                  <a:schemeClr val="tx1"/>
                </a:solidFill>
              </a:rPr>
              <a:t>beam-induced electron bombardment</a:t>
            </a:r>
            <a:r>
              <a:rPr lang="en-GB" sz="1600" dirty="0" smtClean="0">
                <a:solidFill>
                  <a:schemeClr val="tx1"/>
                </a:solidFill>
              </a:rPr>
              <a:t> (“</a:t>
            </a:r>
            <a:r>
              <a:rPr lang="en-GB" sz="1600" b="1" dirty="0" smtClean="0">
                <a:solidFill>
                  <a:schemeClr val="tx1"/>
                </a:solidFill>
              </a:rPr>
              <a:t>scrubbing</a:t>
            </a:r>
            <a:r>
              <a:rPr lang="en-GB" sz="1600" dirty="0" smtClean="0">
                <a:solidFill>
                  <a:schemeClr val="tx1"/>
                </a:solidFill>
              </a:rPr>
              <a:t>”) leading to a progressive reduction of SEY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smtClean="0">
                <a:solidFill>
                  <a:schemeClr val="tx1"/>
                </a:solidFill>
              </a:rPr>
              <a:t>– LHC case.</a:t>
            </a:r>
          </a:p>
          <a:p>
            <a:pPr marL="446088" lvl="1" indent="-271463"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</a:pPr>
            <a:r>
              <a:rPr lang="en-GB" sz="1600" dirty="0" smtClean="0">
                <a:solidFill>
                  <a:schemeClr val="tx1"/>
                </a:solidFill>
              </a:rPr>
              <a:t>Vacuum chamber coating or shaping.</a:t>
            </a:r>
          </a:p>
          <a:p>
            <a:pPr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</a:pPr>
            <a:endParaRPr lang="en-GB" sz="18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4764025" y="1027898"/>
            <a:ext cx="926857" cy="1863432"/>
            <a:chOff x="6358061" y="3736497"/>
            <a:chExt cx="1454819" cy="2066094"/>
          </a:xfrm>
        </p:grpSpPr>
        <p:grpSp>
          <p:nvGrpSpPr>
            <p:cNvPr id="19" name="Group 64"/>
            <p:cNvGrpSpPr>
              <a:grpSpLocks/>
            </p:cNvGrpSpPr>
            <p:nvPr/>
          </p:nvGrpSpPr>
          <p:grpSpPr bwMode="auto">
            <a:xfrm>
              <a:off x="6387846" y="4251972"/>
              <a:ext cx="1358384" cy="1550619"/>
              <a:chOff x="4614798" y="4211444"/>
              <a:chExt cx="1358539" cy="1551648"/>
            </a:xfrm>
          </p:grpSpPr>
          <p:grpSp>
            <p:nvGrpSpPr>
              <p:cNvPr id="23" name="Group 47"/>
              <p:cNvGrpSpPr>
                <a:grpSpLocks/>
              </p:cNvGrpSpPr>
              <p:nvPr/>
            </p:nvGrpSpPr>
            <p:grpSpPr bwMode="auto">
              <a:xfrm>
                <a:off x="4614798" y="4220266"/>
                <a:ext cx="914400" cy="1198217"/>
                <a:chOff x="923745" y="4153359"/>
                <a:chExt cx="914400" cy="1198217"/>
              </a:xfrm>
            </p:grpSpPr>
            <p:sp>
              <p:nvSpPr>
                <p:cNvPr id="27" name="Oval 8"/>
                <p:cNvSpPr>
                  <a:spLocks noChangeArrowheads="1"/>
                </p:cNvSpPr>
                <p:nvPr/>
              </p:nvSpPr>
              <p:spPr bwMode="auto">
                <a:xfrm>
                  <a:off x="923745" y="4972692"/>
                  <a:ext cx="914400" cy="133564"/>
                </a:xfrm>
                <a:prstGeom prst="ellipse">
                  <a:avLst/>
                </a:prstGeom>
                <a:solidFill>
                  <a:schemeClr val="accent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28" name="Freeform 9"/>
                <p:cNvSpPr>
                  <a:spLocks noChangeArrowheads="1"/>
                </p:cNvSpPr>
                <p:nvPr/>
              </p:nvSpPr>
              <p:spPr bwMode="auto">
                <a:xfrm rot="412966">
                  <a:off x="1344058" y="4153359"/>
                  <a:ext cx="369065" cy="369066"/>
                </a:xfrm>
                <a:custGeom>
                  <a:avLst/>
                  <a:gdLst>
                    <a:gd name="T0" fmla="*/ 1 w 530832"/>
                    <a:gd name="T1" fmla="*/ 428 h 422953"/>
                    <a:gd name="T2" fmla="*/ 1 w 530832"/>
                    <a:gd name="T3" fmla="*/ 271 h 422953"/>
                    <a:gd name="T4" fmla="*/ 1 w 530832"/>
                    <a:gd name="T5" fmla="*/ 451 h 422953"/>
                    <a:gd name="T6" fmla="*/ 1 w 530832"/>
                    <a:gd name="T7" fmla="*/ 193 h 422953"/>
                    <a:gd name="T8" fmla="*/ 1 w 530832"/>
                    <a:gd name="T9" fmla="*/ 339 h 422953"/>
                    <a:gd name="T10" fmla="*/ 1 w 530832"/>
                    <a:gd name="T11" fmla="*/ 90 h 422953"/>
                    <a:gd name="T12" fmla="*/ 1 w 530832"/>
                    <a:gd name="T13" fmla="*/ 248 h 422953"/>
                    <a:gd name="T14" fmla="*/ 1 w 530832"/>
                    <a:gd name="T15" fmla="*/ 68 h 422953"/>
                    <a:gd name="T16" fmla="*/ 1 w 530832"/>
                    <a:gd name="T17" fmla="*/ 0 h 422953"/>
                    <a:gd name="T18" fmla="*/ 1 w 530832"/>
                    <a:gd name="T19" fmla="*/ 0 h 42295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30832"/>
                    <a:gd name="T31" fmla="*/ 0 h 422953"/>
                    <a:gd name="T32" fmla="*/ 530832 w 530832"/>
                    <a:gd name="T33" fmla="*/ 422953 h 42295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30832" h="422953">
                      <a:moveTo>
                        <a:pt x="99317" y="390418"/>
                      </a:moveTo>
                      <a:cubicBezTo>
                        <a:pt x="49658" y="316786"/>
                        <a:pt x="0" y="243155"/>
                        <a:pt x="27398" y="246580"/>
                      </a:cubicBezTo>
                      <a:cubicBezTo>
                        <a:pt x="54796" y="250005"/>
                        <a:pt x="243156" y="422953"/>
                        <a:pt x="263704" y="410967"/>
                      </a:cubicBezTo>
                      <a:cubicBezTo>
                        <a:pt x="284252" y="398981"/>
                        <a:pt x="133564" y="191785"/>
                        <a:pt x="150688" y="174661"/>
                      </a:cubicBezTo>
                      <a:cubicBezTo>
                        <a:pt x="167812" y="157537"/>
                        <a:pt x="345898" y="323636"/>
                        <a:pt x="366446" y="308225"/>
                      </a:cubicBezTo>
                      <a:cubicBezTo>
                        <a:pt x="386994" y="292814"/>
                        <a:pt x="251717" y="95893"/>
                        <a:pt x="273978" y="82194"/>
                      </a:cubicBezTo>
                      <a:cubicBezTo>
                        <a:pt x="296239" y="68495"/>
                        <a:pt x="469188" y="229457"/>
                        <a:pt x="500010" y="226032"/>
                      </a:cubicBezTo>
                      <a:cubicBezTo>
                        <a:pt x="530832" y="222607"/>
                        <a:pt x="455488" y="99317"/>
                        <a:pt x="458913" y="61645"/>
                      </a:cubicBezTo>
                      <a:cubicBezTo>
                        <a:pt x="462338" y="23973"/>
                        <a:pt x="520558" y="0"/>
                        <a:pt x="520558" y="0"/>
                      </a:cubicBezTo>
                    </a:path>
                  </a:pathLst>
                </a:custGeom>
                <a:noFill/>
                <a:ln w="12700" algn="ctr">
                  <a:solidFill>
                    <a:srgbClr val="00206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1400"/>
                </a:p>
              </p:txBody>
            </p:sp>
            <p:cxnSp>
              <p:nvCxnSpPr>
                <p:cNvPr id="29" name="Straight Arrow Connector 11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1649776" y="4310349"/>
                  <a:ext cx="286438" cy="60593"/>
                </a:xfrm>
                <a:prstGeom prst="straightConnector1">
                  <a:avLst/>
                </a:prstGeom>
                <a:noFill/>
                <a:ln w="12700" algn="ctr">
                  <a:solidFill>
                    <a:srgbClr val="FF0000"/>
                  </a:solidFill>
                  <a:prstDash val="sysDash"/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30" name="TextBox 13"/>
                <p:cNvSpPr txBox="1">
                  <a:spLocks noChangeArrowheads="1"/>
                </p:cNvSpPr>
                <p:nvPr/>
              </p:nvSpPr>
              <p:spPr bwMode="auto">
                <a:xfrm>
                  <a:off x="1222873" y="5089792"/>
                  <a:ext cx="300116" cy="2617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r>
                    <a:rPr lang="en-US" sz="1100" b="1"/>
                    <a:t>N</a:t>
                  </a:r>
                </a:p>
              </p:txBody>
            </p:sp>
          </p:grpSp>
          <p:cxnSp>
            <p:nvCxnSpPr>
              <p:cNvPr id="24" name="Straight Connector 55"/>
              <p:cNvCxnSpPr>
                <a:cxnSpLocks noChangeShapeType="1"/>
              </p:cNvCxnSpPr>
              <p:nvPr/>
            </p:nvCxnSpPr>
            <p:spPr bwMode="auto">
              <a:xfrm flipV="1">
                <a:off x="4638699" y="4211444"/>
                <a:ext cx="1334638" cy="1629"/>
              </a:xfrm>
              <a:prstGeom prst="line">
                <a:avLst/>
              </a:prstGeom>
              <a:noFill/>
              <a:ln w="2857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5" name="Straight Connector 58"/>
              <p:cNvCxnSpPr>
                <a:cxnSpLocks noChangeShapeType="1"/>
              </p:cNvCxnSpPr>
              <p:nvPr/>
            </p:nvCxnSpPr>
            <p:spPr bwMode="auto">
              <a:xfrm flipV="1">
                <a:off x="4638699" y="5761463"/>
                <a:ext cx="1334638" cy="1629"/>
              </a:xfrm>
              <a:prstGeom prst="line">
                <a:avLst/>
              </a:prstGeom>
              <a:noFill/>
              <a:ln w="2857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6" name="TextBox 59"/>
              <p:cNvSpPr txBox="1">
                <a:spLocks noChangeArrowheads="1"/>
              </p:cNvSpPr>
              <p:nvPr/>
            </p:nvSpPr>
            <p:spPr bwMode="auto">
              <a:xfrm>
                <a:off x="5523526" y="4271255"/>
                <a:ext cx="349816" cy="2617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r>
                  <a:rPr lang="en-US" sz="1050" b="1" dirty="0">
                    <a:solidFill>
                      <a:srgbClr val="FF0000"/>
                    </a:solidFill>
                  </a:rPr>
                  <a:t>e-</a:t>
                </a:r>
              </a:p>
            </p:txBody>
          </p:sp>
        </p:grpSp>
        <p:sp>
          <p:nvSpPr>
            <p:cNvPr id="20" name="TextBox 65"/>
            <p:cNvSpPr txBox="1">
              <a:spLocks noChangeArrowheads="1"/>
            </p:cNvSpPr>
            <p:nvPr/>
          </p:nvSpPr>
          <p:spPr bwMode="auto">
            <a:xfrm>
              <a:off x="6358061" y="3736497"/>
              <a:ext cx="1454819" cy="477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100" b="1" dirty="0">
                  <a:latin typeface="+mj-lt"/>
                </a:rPr>
                <a:t>Bunch N </a:t>
              </a:r>
              <a:endParaRPr lang="en-US" sz="1100" b="1" dirty="0" smtClean="0">
                <a:latin typeface="+mj-lt"/>
              </a:endParaRPr>
            </a:p>
            <a:p>
              <a:pPr algn="ctr">
                <a:defRPr/>
              </a:pPr>
              <a:r>
                <a:rPr lang="en-US" sz="1100" b="1" dirty="0" smtClean="0">
                  <a:latin typeface="+mj-lt"/>
                </a:rPr>
                <a:t>liberates </a:t>
              </a:r>
              <a:r>
                <a:rPr lang="en-US" sz="1100" b="1" dirty="0">
                  <a:latin typeface="+mj-lt"/>
                </a:rPr>
                <a:t>e-</a:t>
              </a:r>
            </a:p>
          </p:txBody>
        </p:sp>
        <p:sp>
          <p:nvSpPr>
            <p:cNvPr id="21" name="TextBox 68"/>
            <p:cNvSpPr txBox="1">
              <a:spLocks noChangeArrowheads="1"/>
            </p:cNvSpPr>
            <p:nvPr/>
          </p:nvSpPr>
          <p:spPr bwMode="auto">
            <a:xfrm>
              <a:off x="6556733" y="5034091"/>
              <a:ext cx="55015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r>
                <a:rPr lang="en-US" sz="1000" dirty="0">
                  <a:solidFill>
                    <a:srgbClr val="7030A0"/>
                  </a:solidFill>
                </a:rPr>
                <a:t>++++++</a:t>
              </a:r>
            </a:p>
          </p:txBody>
        </p:sp>
        <p:cxnSp>
          <p:nvCxnSpPr>
            <p:cNvPr id="22" name="Straight Arrow Connector 72"/>
            <p:cNvCxnSpPr>
              <a:cxnSpLocks noChangeShapeType="1"/>
              <a:stCxn id="27" idx="6"/>
            </p:cNvCxnSpPr>
            <p:nvPr/>
          </p:nvCxnSpPr>
          <p:spPr bwMode="auto">
            <a:xfrm flipV="1">
              <a:off x="7302142" y="5144508"/>
              <a:ext cx="384127" cy="1808"/>
            </a:xfrm>
            <a:prstGeom prst="straightConnector1">
              <a:avLst/>
            </a:prstGeom>
            <a:noFill/>
            <a:ln w="9525" algn="ctr">
              <a:solidFill>
                <a:srgbClr val="0070C0"/>
              </a:solidFill>
              <a:prstDash val="dash"/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1" name="Group 30"/>
          <p:cNvGrpSpPr/>
          <p:nvPr/>
        </p:nvGrpSpPr>
        <p:grpSpPr>
          <a:xfrm>
            <a:off x="6036527" y="985876"/>
            <a:ext cx="1257381" cy="1901683"/>
            <a:chOff x="3759410" y="3736240"/>
            <a:chExt cx="1973617" cy="2108505"/>
          </a:xfrm>
        </p:grpSpPr>
        <p:grpSp>
          <p:nvGrpSpPr>
            <p:cNvPr id="32" name="Group 63"/>
            <p:cNvGrpSpPr>
              <a:grpSpLocks/>
            </p:cNvGrpSpPr>
            <p:nvPr/>
          </p:nvGrpSpPr>
          <p:grpSpPr bwMode="auto">
            <a:xfrm>
              <a:off x="4012083" y="4260692"/>
              <a:ext cx="1390234" cy="1584053"/>
              <a:chOff x="2676085" y="4200291"/>
              <a:chExt cx="1390393" cy="1585104"/>
            </a:xfrm>
          </p:grpSpPr>
          <p:grpSp>
            <p:nvGrpSpPr>
              <p:cNvPr id="36" name="Group 48"/>
              <p:cNvGrpSpPr>
                <a:grpSpLocks/>
              </p:cNvGrpSpPr>
              <p:nvPr/>
            </p:nvGrpSpPr>
            <p:grpSpPr bwMode="auto">
              <a:xfrm>
                <a:off x="2849189" y="4271769"/>
                <a:ext cx="914400" cy="1493414"/>
                <a:chOff x="2849189" y="4271769"/>
                <a:chExt cx="914400" cy="1493414"/>
              </a:xfrm>
            </p:grpSpPr>
            <p:sp>
              <p:nvSpPr>
                <p:cNvPr id="40" name="Oval 14"/>
                <p:cNvSpPr>
                  <a:spLocks noChangeArrowheads="1"/>
                </p:cNvSpPr>
                <p:nvPr/>
              </p:nvSpPr>
              <p:spPr bwMode="auto">
                <a:xfrm>
                  <a:off x="2849189" y="4968974"/>
                  <a:ext cx="914400" cy="133564"/>
                </a:xfrm>
                <a:prstGeom prst="ellipse">
                  <a:avLst/>
                </a:prstGeom>
                <a:solidFill>
                  <a:schemeClr val="accent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41" name="TextBox 15"/>
                <p:cNvSpPr txBox="1">
                  <a:spLocks noChangeArrowheads="1"/>
                </p:cNvSpPr>
                <p:nvPr/>
              </p:nvSpPr>
              <p:spPr bwMode="auto">
                <a:xfrm>
                  <a:off x="3268402" y="5086074"/>
                  <a:ext cx="473260" cy="2617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r>
                    <a:rPr lang="en-US" sz="1100" b="1" dirty="0"/>
                    <a:t>N+1</a:t>
                  </a:r>
                </a:p>
              </p:txBody>
            </p:sp>
            <p:cxnSp>
              <p:nvCxnSpPr>
                <p:cNvPr id="42" name="Straight Arrow Connector 16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2574902" y="5017019"/>
                  <a:ext cx="1493414" cy="2914"/>
                </a:xfrm>
                <a:prstGeom prst="straightConnector1">
                  <a:avLst/>
                </a:prstGeom>
                <a:noFill/>
                <a:ln w="12700" algn="ctr">
                  <a:solidFill>
                    <a:srgbClr val="FF0000"/>
                  </a:solidFill>
                  <a:prstDash val="sysDash"/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3" name="Straight Arrow Connector 18"/>
                <p:cNvCxnSpPr>
                  <a:cxnSpLocks noChangeShapeType="1"/>
                </p:cNvCxnSpPr>
                <p:nvPr/>
              </p:nvCxnSpPr>
              <p:spPr bwMode="auto">
                <a:xfrm rot="16200000" flipV="1">
                  <a:off x="3161372" y="5625790"/>
                  <a:ext cx="167271" cy="89213"/>
                </a:xfrm>
                <a:prstGeom prst="straightConnector1">
                  <a:avLst/>
                </a:prstGeom>
                <a:noFill/>
                <a:ln w="12700" algn="ctr">
                  <a:solidFill>
                    <a:srgbClr val="FF0000"/>
                  </a:solidFill>
                  <a:prstDash val="sysDash"/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4" name="Straight Arrow Connector 19"/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3334215" y="5564461"/>
                  <a:ext cx="223027" cy="178418"/>
                </a:xfrm>
                <a:prstGeom prst="straightConnector1">
                  <a:avLst/>
                </a:prstGeom>
                <a:noFill/>
                <a:ln w="12700" algn="ctr">
                  <a:solidFill>
                    <a:srgbClr val="FF0000"/>
                  </a:solidFill>
                  <a:prstDash val="sysDash"/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cxnSp>
            <p:nvCxnSpPr>
              <p:cNvPr id="37" name="Straight Connector 54"/>
              <p:cNvCxnSpPr>
                <a:cxnSpLocks noChangeShapeType="1"/>
              </p:cNvCxnSpPr>
              <p:nvPr/>
            </p:nvCxnSpPr>
            <p:spPr bwMode="auto">
              <a:xfrm flipV="1">
                <a:off x="2676085" y="4200291"/>
                <a:ext cx="1334638" cy="1629"/>
              </a:xfrm>
              <a:prstGeom prst="line">
                <a:avLst/>
              </a:prstGeom>
              <a:noFill/>
              <a:ln w="2857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8" name="Straight Connector 57"/>
              <p:cNvCxnSpPr>
                <a:cxnSpLocks noChangeShapeType="1"/>
              </p:cNvCxnSpPr>
              <p:nvPr/>
            </p:nvCxnSpPr>
            <p:spPr bwMode="auto">
              <a:xfrm flipV="1">
                <a:off x="2731840" y="5783766"/>
                <a:ext cx="1334638" cy="1629"/>
              </a:xfrm>
              <a:prstGeom prst="line">
                <a:avLst/>
              </a:prstGeom>
              <a:noFill/>
              <a:ln w="2857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9" name="TextBox 60"/>
              <p:cNvSpPr txBox="1">
                <a:spLocks noChangeArrowheads="1"/>
              </p:cNvSpPr>
              <p:nvPr/>
            </p:nvSpPr>
            <p:spPr bwMode="auto">
              <a:xfrm>
                <a:off x="3504226" y="5470643"/>
                <a:ext cx="349816" cy="2617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r>
                  <a:rPr lang="en-US" sz="1050" b="1">
                    <a:solidFill>
                      <a:srgbClr val="FF0000"/>
                    </a:solidFill>
                  </a:rPr>
                  <a:t>e-</a:t>
                </a:r>
              </a:p>
            </p:txBody>
          </p:sp>
        </p:grpSp>
        <p:sp>
          <p:nvSpPr>
            <p:cNvPr id="33" name="TextBox 66"/>
            <p:cNvSpPr txBox="1">
              <a:spLocks noChangeArrowheads="1"/>
            </p:cNvSpPr>
            <p:nvPr/>
          </p:nvSpPr>
          <p:spPr bwMode="auto">
            <a:xfrm>
              <a:off x="3759410" y="3736240"/>
              <a:ext cx="1973617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100" b="1" dirty="0">
                  <a:latin typeface="+mj-lt"/>
                </a:rPr>
                <a:t>Bunch N+1 accelerates </a:t>
              </a:r>
              <a:r>
                <a:rPr lang="en-US" sz="1100" b="1" dirty="0" smtClean="0">
                  <a:latin typeface="+mj-lt"/>
                </a:rPr>
                <a:t> </a:t>
              </a:r>
              <a:r>
                <a:rPr lang="en-US" sz="1100" b="1" dirty="0">
                  <a:latin typeface="+mj-lt"/>
                </a:rPr>
                <a:t>e-,</a:t>
              </a:r>
            </a:p>
            <a:p>
              <a:pPr algn="ctr">
                <a:defRPr/>
              </a:pPr>
              <a:r>
                <a:rPr lang="en-US" sz="1100" b="1" dirty="0">
                  <a:latin typeface="+mj-lt"/>
                </a:rPr>
                <a:t>multiplication at impact</a:t>
              </a:r>
            </a:p>
          </p:txBody>
        </p:sp>
        <p:sp>
          <p:nvSpPr>
            <p:cNvPr id="34" name="TextBox 69"/>
            <p:cNvSpPr txBox="1">
              <a:spLocks noChangeArrowheads="1"/>
            </p:cNvSpPr>
            <p:nvPr/>
          </p:nvSpPr>
          <p:spPr bwMode="auto">
            <a:xfrm>
              <a:off x="4370043" y="4965557"/>
              <a:ext cx="55015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r>
                <a:rPr lang="en-US" sz="1000" dirty="0">
                  <a:solidFill>
                    <a:srgbClr val="7030A0"/>
                  </a:solidFill>
                </a:rPr>
                <a:t>++++++</a:t>
              </a:r>
            </a:p>
          </p:txBody>
        </p:sp>
        <p:cxnSp>
          <p:nvCxnSpPr>
            <p:cNvPr id="35" name="Straight Arrow Connector 73"/>
            <p:cNvCxnSpPr>
              <a:cxnSpLocks noChangeShapeType="1"/>
            </p:cNvCxnSpPr>
            <p:nvPr/>
          </p:nvCxnSpPr>
          <p:spPr bwMode="auto">
            <a:xfrm flipV="1">
              <a:off x="5102118" y="5106433"/>
              <a:ext cx="384127" cy="1808"/>
            </a:xfrm>
            <a:prstGeom prst="straightConnector1">
              <a:avLst/>
            </a:prstGeom>
            <a:noFill/>
            <a:ln w="9525" algn="ctr">
              <a:solidFill>
                <a:srgbClr val="0070C0"/>
              </a:solidFill>
              <a:prstDash val="dash"/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5" name="Group 44"/>
          <p:cNvGrpSpPr/>
          <p:nvPr/>
        </p:nvGrpSpPr>
        <p:grpSpPr>
          <a:xfrm>
            <a:off x="7568177" y="999450"/>
            <a:ext cx="1310320" cy="1891880"/>
            <a:chOff x="1200208" y="3726033"/>
            <a:chExt cx="2056711" cy="2097635"/>
          </a:xfrm>
        </p:grpSpPr>
        <p:grpSp>
          <p:nvGrpSpPr>
            <p:cNvPr id="46" name="Group 62"/>
            <p:cNvGrpSpPr>
              <a:grpSpLocks/>
            </p:cNvGrpSpPr>
            <p:nvPr/>
          </p:nvGrpSpPr>
          <p:grpSpPr bwMode="auto">
            <a:xfrm>
              <a:off x="1440809" y="4228474"/>
              <a:ext cx="1438551" cy="1595194"/>
              <a:chOff x="780378" y="4177991"/>
              <a:chExt cx="1438715" cy="1596253"/>
            </a:xfrm>
          </p:grpSpPr>
          <p:cxnSp>
            <p:nvCxnSpPr>
              <p:cNvPr id="50" name="Straight Connector 6"/>
              <p:cNvCxnSpPr>
                <a:cxnSpLocks noChangeShapeType="1"/>
              </p:cNvCxnSpPr>
              <p:nvPr/>
            </p:nvCxnSpPr>
            <p:spPr bwMode="auto">
              <a:xfrm flipV="1">
                <a:off x="884455" y="4181707"/>
                <a:ext cx="1334638" cy="1629"/>
              </a:xfrm>
              <a:prstGeom prst="line">
                <a:avLst/>
              </a:prstGeom>
              <a:noFill/>
              <a:ln w="2857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51" name="Group 49"/>
              <p:cNvGrpSpPr>
                <a:grpSpLocks/>
              </p:cNvGrpSpPr>
              <p:nvPr/>
            </p:nvGrpSpPr>
            <p:grpSpPr bwMode="auto">
              <a:xfrm>
                <a:off x="927462" y="4177991"/>
                <a:ext cx="914400" cy="1524003"/>
                <a:chOff x="4607364" y="4211444"/>
                <a:chExt cx="914400" cy="1524003"/>
              </a:xfrm>
            </p:grpSpPr>
            <p:sp>
              <p:nvSpPr>
                <p:cNvPr id="54" name="Oval 26"/>
                <p:cNvSpPr>
                  <a:spLocks noChangeArrowheads="1"/>
                </p:cNvSpPr>
                <p:nvPr/>
              </p:nvSpPr>
              <p:spPr bwMode="auto">
                <a:xfrm>
                  <a:off x="4607364" y="4931804"/>
                  <a:ext cx="914400" cy="133564"/>
                </a:xfrm>
                <a:prstGeom prst="ellipse">
                  <a:avLst/>
                </a:prstGeom>
                <a:solidFill>
                  <a:schemeClr val="accent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55" name="TextBox 27"/>
                <p:cNvSpPr txBox="1">
                  <a:spLocks noChangeArrowheads="1"/>
                </p:cNvSpPr>
                <p:nvPr/>
              </p:nvSpPr>
              <p:spPr bwMode="auto">
                <a:xfrm>
                  <a:off x="5011524" y="5077203"/>
                  <a:ext cx="473260" cy="2617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r>
                    <a:rPr lang="en-US" sz="1100" b="1" dirty="0"/>
                    <a:t>N+2</a:t>
                  </a:r>
                </a:p>
              </p:txBody>
            </p:sp>
            <p:cxnSp>
              <p:nvCxnSpPr>
                <p:cNvPr id="56" name="Straight Arrow Connector 28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4333077" y="4979849"/>
                  <a:ext cx="1493414" cy="2914"/>
                </a:xfrm>
                <a:prstGeom prst="straightConnector1">
                  <a:avLst/>
                </a:prstGeom>
                <a:noFill/>
                <a:ln w="12700" algn="ctr">
                  <a:solidFill>
                    <a:srgbClr val="FF0000"/>
                  </a:solidFill>
                  <a:prstDash val="sysDash"/>
                  <a:round/>
                  <a:headEnd type="arrow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57" name="Straight Arrow Connector 31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4206696" y="4987283"/>
                  <a:ext cx="1493414" cy="2914"/>
                </a:xfrm>
                <a:prstGeom prst="straightConnector1">
                  <a:avLst/>
                </a:prstGeom>
                <a:noFill/>
                <a:ln w="12700" algn="ctr">
                  <a:solidFill>
                    <a:srgbClr val="FF0000"/>
                  </a:solidFill>
                  <a:prstDash val="sysDash"/>
                  <a:round/>
                  <a:headEnd type="arrow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58" name="Straight Arrow Connector 32"/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4690948" y="4233749"/>
                  <a:ext cx="223027" cy="178418"/>
                </a:xfrm>
                <a:prstGeom prst="straightConnector1">
                  <a:avLst/>
                </a:prstGeom>
                <a:noFill/>
                <a:ln w="12700" algn="ctr">
                  <a:solidFill>
                    <a:srgbClr val="FF0000"/>
                  </a:solidFill>
                  <a:prstDash val="sysDash"/>
                  <a:round/>
                  <a:headEnd type="arrow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59" name="Straight Arrow Connector 36"/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4733695" y="4354553"/>
                  <a:ext cx="234175" cy="111510"/>
                </a:xfrm>
                <a:prstGeom prst="straightConnector1">
                  <a:avLst/>
                </a:prstGeom>
                <a:noFill/>
                <a:ln w="12700" algn="ctr">
                  <a:solidFill>
                    <a:srgbClr val="FF0000"/>
                  </a:solidFill>
                  <a:prstDash val="sysDash"/>
                  <a:round/>
                  <a:headEnd type="arrow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0" name="Straight Arrow Connector 37"/>
                <p:cNvCxnSpPr>
                  <a:cxnSpLocks noChangeShapeType="1"/>
                </p:cNvCxnSpPr>
                <p:nvPr/>
              </p:nvCxnSpPr>
              <p:spPr bwMode="auto">
                <a:xfrm rot="16200000" flipV="1">
                  <a:off x="5034779" y="4388005"/>
                  <a:ext cx="234174" cy="44606"/>
                </a:xfrm>
                <a:prstGeom prst="straightConnector1">
                  <a:avLst/>
                </a:prstGeom>
                <a:noFill/>
                <a:ln w="12700" algn="ctr">
                  <a:solidFill>
                    <a:srgbClr val="FF0000"/>
                  </a:solidFill>
                  <a:prstDash val="sysDash"/>
                  <a:round/>
                  <a:headEnd type="arrow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1" name="Straight Arrow Connector 38"/>
                <p:cNvCxnSpPr>
                  <a:cxnSpLocks noChangeShapeType="1"/>
                </p:cNvCxnSpPr>
                <p:nvPr/>
              </p:nvCxnSpPr>
              <p:spPr bwMode="auto">
                <a:xfrm rot="16200000" flipV="1">
                  <a:off x="5107262" y="4259769"/>
                  <a:ext cx="189569" cy="167264"/>
                </a:xfrm>
                <a:prstGeom prst="straightConnector1">
                  <a:avLst/>
                </a:prstGeom>
                <a:noFill/>
                <a:ln w="12700" algn="ctr">
                  <a:solidFill>
                    <a:srgbClr val="FF0000"/>
                  </a:solidFill>
                  <a:prstDash val="sysDash"/>
                  <a:round/>
                  <a:headEnd type="arrow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cxnSp>
            <p:nvCxnSpPr>
              <p:cNvPr id="52" name="Straight Connector 56"/>
              <p:cNvCxnSpPr>
                <a:cxnSpLocks noChangeShapeType="1"/>
              </p:cNvCxnSpPr>
              <p:nvPr/>
            </p:nvCxnSpPr>
            <p:spPr bwMode="auto">
              <a:xfrm flipV="1">
                <a:off x="780378" y="5772615"/>
                <a:ext cx="1334638" cy="1629"/>
              </a:xfrm>
              <a:prstGeom prst="line">
                <a:avLst/>
              </a:prstGeom>
              <a:noFill/>
              <a:ln w="2857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53" name="TextBox 61"/>
              <p:cNvSpPr txBox="1">
                <a:spLocks noChangeArrowheads="1"/>
              </p:cNvSpPr>
              <p:nvPr/>
            </p:nvSpPr>
            <p:spPr bwMode="auto">
              <a:xfrm>
                <a:off x="1602274" y="4249919"/>
                <a:ext cx="349816" cy="2617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r>
                  <a:rPr lang="en-US" sz="1050" b="1">
                    <a:solidFill>
                      <a:srgbClr val="FF0000"/>
                    </a:solidFill>
                  </a:rPr>
                  <a:t>e-</a:t>
                </a:r>
              </a:p>
            </p:txBody>
          </p:sp>
        </p:grpSp>
        <p:sp>
          <p:nvSpPr>
            <p:cNvPr id="47" name="TextBox 67"/>
            <p:cNvSpPr txBox="1">
              <a:spLocks noChangeArrowheads="1"/>
            </p:cNvSpPr>
            <p:nvPr/>
          </p:nvSpPr>
          <p:spPr bwMode="auto">
            <a:xfrm>
              <a:off x="1200208" y="3726033"/>
              <a:ext cx="2056711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100" b="1" dirty="0" smtClean="0">
                  <a:latin typeface="+mj-lt"/>
                </a:rPr>
                <a:t>Process repeats for Bunch </a:t>
              </a:r>
              <a:r>
                <a:rPr lang="en-US" sz="1100" b="1" dirty="0">
                  <a:latin typeface="+mj-lt"/>
                </a:rPr>
                <a:t>N+2 </a:t>
              </a:r>
              <a:r>
                <a:rPr lang="en-US" sz="1100" b="1" dirty="0" smtClean="0">
                  <a:latin typeface="+mj-lt"/>
                </a:rPr>
                <a:t>…</a:t>
              </a:r>
              <a:endParaRPr lang="en-US" sz="1100" b="1" dirty="0">
                <a:latin typeface="+mj-lt"/>
              </a:endParaRPr>
            </a:p>
          </p:txBody>
        </p:sp>
        <p:sp>
          <p:nvSpPr>
            <p:cNvPr id="48" name="TextBox 70"/>
            <p:cNvSpPr txBox="1">
              <a:spLocks noChangeArrowheads="1"/>
            </p:cNvSpPr>
            <p:nvPr/>
          </p:nvSpPr>
          <p:spPr bwMode="auto">
            <a:xfrm>
              <a:off x="1726205" y="4897022"/>
              <a:ext cx="55015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r>
                <a:rPr lang="en-US" sz="1000">
                  <a:solidFill>
                    <a:srgbClr val="7030A0"/>
                  </a:solidFill>
                </a:rPr>
                <a:t>++++++</a:t>
              </a:r>
            </a:p>
          </p:txBody>
        </p:sp>
        <p:cxnSp>
          <p:nvCxnSpPr>
            <p:cNvPr id="49" name="Straight Arrow Connector 74"/>
            <p:cNvCxnSpPr>
              <a:cxnSpLocks noChangeShapeType="1"/>
            </p:cNvCxnSpPr>
            <p:nvPr/>
          </p:nvCxnSpPr>
          <p:spPr bwMode="auto">
            <a:xfrm flipV="1">
              <a:off x="2530662" y="5020765"/>
              <a:ext cx="384127" cy="1808"/>
            </a:xfrm>
            <a:prstGeom prst="straightConnector1">
              <a:avLst/>
            </a:prstGeom>
            <a:noFill/>
            <a:ln w="9525" algn="ctr">
              <a:solidFill>
                <a:srgbClr val="0070C0"/>
              </a:solidFill>
              <a:prstDash val="dash"/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772797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 clouds at LHC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294967295"/>
          </p:nvPr>
        </p:nvSpPr>
        <p:spPr>
          <a:xfrm>
            <a:off x="693094" y="1019399"/>
            <a:ext cx="7993705" cy="914400"/>
          </a:xfrm>
        </p:spPr>
        <p:txBody>
          <a:bodyPr/>
          <a:lstStyle/>
          <a:p>
            <a:r>
              <a:rPr lang="en-GB" dirty="0" smtClean="0"/>
              <a:t>Example of heat load to the LHC cryogenic system (per ~100 m of accelerator) due to electron cloud in regular operation.</a:t>
            </a:r>
          </a:p>
          <a:p>
            <a:r>
              <a:rPr lang="en-GB" dirty="0" smtClean="0"/>
              <a:t>LHC is operated ~ at the limit of the cryogenic cooling capacity of the BS !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100" y="2153098"/>
            <a:ext cx="7886700" cy="4247702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 bwMode="auto">
          <a:xfrm>
            <a:off x="1730030" y="3621025"/>
            <a:ext cx="556872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2190890" y="3275380"/>
            <a:ext cx="161454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b="1" i="1" kern="0" dirty="0" smtClean="0">
                <a:solidFill>
                  <a:srgbClr val="FF0000"/>
                </a:solidFill>
                <a:latin typeface="+mn-lt"/>
              </a:rPr>
              <a:t>Cooling capacity</a:t>
            </a:r>
          </a:p>
        </p:txBody>
      </p:sp>
    </p:spTree>
    <p:extLst>
      <p:ext uri="{BB962C8B-B14F-4D97-AF65-F5344CB8AC3E}">
        <p14:creationId xmlns:p14="http://schemas.microsoft.com/office/powerpoint/2010/main" val="413152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cloud mitigation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37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5835334" y="1337593"/>
            <a:ext cx="3142878" cy="2550381"/>
            <a:chOff x="1336435" y="3815191"/>
            <a:chExt cx="2909272" cy="2306582"/>
          </a:xfrm>
        </p:grpSpPr>
        <p:pic>
          <p:nvPicPr>
            <p:cNvPr id="7" name="Picture 8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6435" y="3893366"/>
              <a:ext cx="2909272" cy="2228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2490347" y="3815191"/>
              <a:ext cx="66396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a-C</a:t>
              </a:r>
              <a:endParaRPr lang="en-GB" sz="2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835334" y="4163533"/>
            <a:ext cx="3120798" cy="2486717"/>
            <a:chOff x="7351627" y="1706944"/>
            <a:chExt cx="2971209" cy="232342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1627" y="1801957"/>
              <a:ext cx="2971209" cy="2228407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7982079" y="1706944"/>
              <a:ext cx="154169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LESS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66914" y="966463"/>
            <a:ext cx="506946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Developments are ongoing to improve the vacuum chamber properties in terms of electron cloud for the LHC luminosity upgrade:</a:t>
            </a:r>
          </a:p>
          <a:p>
            <a:pPr marL="285750" indent="-28575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sz="1600" i="1" dirty="0" smtClean="0">
                <a:solidFill>
                  <a:srgbClr val="0000FF"/>
                </a:solidFill>
                <a:latin typeface="+mj-lt"/>
              </a:rPr>
              <a:t>Carbon coating of surface</a:t>
            </a:r>
          </a:p>
          <a:p>
            <a:pPr marL="285750" indent="-28575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sz="1600" i="1" dirty="0" smtClean="0">
                <a:solidFill>
                  <a:srgbClr val="0000FF"/>
                </a:solidFill>
                <a:latin typeface="+mj-lt"/>
              </a:rPr>
              <a:t>Laser treatment of surface (LESS)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983348" y="966463"/>
            <a:ext cx="19727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latin typeface="+mj-lt"/>
              </a:rPr>
              <a:t>P. Costa </a:t>
            </a:r>
            <a:r>
              <a:rPr lang="en-GB" sz="1600" i="1" dirty="0" smtClean="0">
                <a:latin typeface="+mj-lt"/>
              </a:rPr>
              <a:t>Pinto et al.</a:t>
            </a:r>
            <a:endParaRPr lang="en-US" sz="1600" i="1" dirty="0">
              <a:latin typeface="+mj-lt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rcRect l="16106" t="24524" r="21708" b="2537"/>
          <a:stretch>
            <a:fillRect/>
          </a:stretch>
        </p:blipFill>
        <p:spPr>
          <a:xfrm>
            <a:off x="2382915" y="3265068"/>
            <a:ext cx="3001818" cy="291691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76743" y="2972680"/>
            <a:ext cx="22919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+mj-lt"/>
              </a:rPr>
              <a:t>G</a:t>
            </a:r>
            <a:r>
              <a:rPr lang="en-US" sz="1600" i="1" dirty="0" smtClean="0">
                <a:latin typeface="+mj-lt"/>
              </a:rPr>
              <a:t>eometry is very important !</a:t>
            </a:r>
            <a:endParaRPr lang="en-US" sz="16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4934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 dirty="0"/>
          </a:p>
        </p:txBody>
      </p:sp>
      <p:sp>
        <p:nvSpPr>
          <p:cNvPr id="1126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Outline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fld id="{F5812B10-ADC2-4559-AB15-9B4912F2B026}" type="slidenum">
              <a:rPr lang="en-US" smtClean="0">
                <a:latin typeface="Arial" pitchFamily="34" charset="0"/>
              </a:rPr>
              <a:pPr/>
              <a:t>38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3" name="Date Placeholder 2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382915" y="1201510"/>
            <a:ext cx="4539997" cy="34624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>
                    <a:alpha val="45000"/>
                  </a:srgbClr>
                </a:solidFill>
                <a:latin typeface="+mn-lt"/>
              </a:rPr>
              <a:t>Introduction</a:t>
            </a:r>
          </a:p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>
                    <a:alpha val="47000"/>
                  </a:srgbClr>
                </a:solidFill>
                <a:latin typeface="+mn-lt"/>
              </a:rPr>
              <a:t>Luminosity</a:t>
            </a:r>
          </a:p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>
                    <a:alpha val="47000"/>
                  </a:srgbClr>
                </a:solidFill>
                <a:latin typeface="+mn-lt"/>
              </a:rPr>
              <a:t>Magnets</a:t>
            </a:r>
          </a:p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>
                    <a:alpha val="47000"/>
                  </a:srgbClr>
                </a:solidFill>
                <a:latin typeface="+mn-lt"/>
              </a:rPr>
              <a:t>High intensity beams</a:t>
            </a:r>
          </a:p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/>
                </a:solidFill>
                <a:latin typeface="+mn-lt"/>
              </a:rPr>
              <a:t>Machine protection</a:t>
            </a:r>
          </a:p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>
                    <a:alpha val="47000"/>
                  </a:srgbClr>
                </a:solidFill>
                <a:latin typeface="+mn-lt"/>
              </a:rPr>
              <a:t>Infrastructure and injectors</a:t>
            </a:r>
          </a:p>
        </p:txBody>
      </p:sp>
    </p:spTree>
    <p:extLst>
      <p:ext uri="{BB962C8B-B14F-4D97-AF65-F5344CB8AC3E}">
        <p14:creationId xmlns:p14="http://schemas.microsoft.com/office/powerpoint/2010/main" val="5186447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charset="0"/>
                <a:cs typeface="Arial" charset="0"/>
              </a:rPr>
              <a:t>Stored </a:t>
            </a:r>
            <a:r>
              <a:rPr lang="en-US" altLang="en-US" dirty="0" smtClean="0">
                <a:latin typeface="Arial" charset="0"/>
                <a:cs typeface="Arial" charset="0"/>
              </a:rPr>
              <a:t>energy: past – present – future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CD914B-DDCD-4597-A36F-041DA0FD0A8B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55581" y="960062"/>
            <a:ext cx="7136890" cy="820738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i="1" kern="0" dirty="0" smtClean="0">
                <a:latin typeface="+mn-lt"/>
              </a:rPr>
              <a:t>LHC pushed the stored energy from few MJs to &gt; 100 MJs</a:t>
            </a:r>
          </a:p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i="1" kern="0" dirty="0" smtClean="0">
                <a:latin typeface="+mn-lt"/>
              </a:rPr>
              <a:t>The large hadron collider will make another step towards GJs</a:t>
            </a:r>
            <a:endParaRPr lang="fr-FR" sz="2000" i="1" kern="0" dirty="0" smtClean="0">
              <a:latin typeface="+mn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1699" y="2092224"/>
            <a:ext cx="6946092" cy="4308576"/>
            <a:chOff x="940608" y="2092224"/>
            <a:chExt cx="6946092" cy="430857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40608" y="2092224"/>
              <a:ext cx="6946092" cy="4308576"/>
            </a:xfrm>
            <a:prstGeom prst="rect">
              <a:avLst/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</p:pic>
        <p:sp>
          <p:nvSpPr>
            <p:cNvPr id="17" name="Rectangle 16"/>
            <p:cNvSpPr/>
            <p:nvPr/>
          </p:nvSpPr>
          <p:spPr bwMode="auto">
            <a:xfrm>
              <a:off x="1998865" y="4581150"/>
              <a:ext cx="5261485" cy="307240"/>
            </a:xfrm>
            <a:prstGeom prst="rect">
              <a:avLst/>
            </a:prstGeom>
            <a:solidFill>
              <a:srgbClr val="C00000">
                <a:alpha val="27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840836" y="4619018"/>
              <a:ext cx="2573134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 smtClean="0">
                  <a:solidFill>
                    <a:srgbClr val="FF0000"/>
                  </a:solidFill>
                  <a:latin typeface="+mn-lt"/>
                </a:rPr>
                <a:t>Onset of ‘serious’ damage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0825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 energy colliders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294967295"/>
          </p:nvPr>
        </p:nvSpPr>
        <p:spPr>
          <a:xfrm>
            <a:off x="654690" y="1060683"/>
            <a:ext cx="8146410" cy="204646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dirty="0" smtClean="0"/>
              <a:t>In this talk I will consider as ‘very high energy’ everything that is higher than the LHC 7 </a:t>
            </a:r>
            <a:r>
              <a:rPr lang="en-GB" dirty="0" err="1" smtClean="0"/>
              <a:t>TeV</a:t>
            </a:r>
            <a:r>
              <a:rPr lang="en-GB" dirty="0" smtClean="0"/>
              <a:t> per beam.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There are currently two VHECs – </a:t>
            </a:r>
            <a:r>
              <a:rPr lang="en-GB" b="1" dirty="0" smtClean="0">
                <a:solidFill>
                  <a:srgbClr val="D60093"/>
                </a:solidFill>
              </a:rPr>
              <a:t>FCC-</a:t>
            </a:r>
            <a:r>
              <a:rPr lang="en-GB" b="1" dirty="0" err="1" smtClean="0">
                <a:solidFill>
                  <a:srgbClr val="D60093"/>
                </a:solidFill>
              </a:rPr>
              <a:t>hh</a:t>
            </a:r>
            <a:r>
              <a:rPr lang="en-GB" b="1" dirty="0" smtClean="0">
                <a:solidFill>
                  <a:srgbClr val="D60093"/>
                </a:solidFill>
              </a:rPr>
              <a:t> and SPPC </a:t>
            </a:r>
            <a:r>
              <a:rPr lang="en-GB" dirty="0" smtClean="0"/>
              <a:t>– that are studied actively.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Some past studies also meet my criteria – </a:t>
            </a:r>
            <a:r>
              <a:rPr lang="en-GB" b="1" dirty="0" smtClean="0">
                <a:solidFill>
                  <a:srgbClr val="D60093"/>
                </a:solidFill>
              </a:rPr>
              <a:t>SSC and VLHC </a:t>
            </a:r>
            <a:r>
              <a:rPr lang="en-GB" dirty="0" smtClean="0"/>
              <a:t>– and I will also </a:t>
            </a:r>
            <a:r>
              <a:rPr lang="en-GB" dirty="0" smtClean="0"/>
              <a:t>mentioned them when </a:t>
            </a:r>
            <a:r>
              <a:rPr lang="en-GB" dirty="0" smtClean="0"/>
              <a:t>appropriate.</a:t>
            </a:r>
            <a:endParaRPr lang="en-GB" dirty="0"/>
          </a:p>
          <a:p>
            <a:endParaRPr lang="en-GB" dirty="0"/>
          </a:p>
        </p:txBody>
      </p:sp>
      <p:sp>
        <p:nvSpPr>
          <p:cNvPr id="7" name="Text Placeholder 5"/>
          <p:cNvSpPr txBox="1">
            <a:spLocks/>
          </p:cNvSpPr>
          <p:nvPr/>
        </p:nvSpPr>
        <p:spPr bwMode="auto">
          <a:xfrm>
            <a:off x="646150" y="3044950"/>
            <a:ext cx="8154950" cy="2803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1200"/>
              </a:spcBef>
            </a:pPr>
            <a:r>
              <a:rPr lang="en-GB" kern="0" dirty="0" smtClean="0"/>
              <a:t>The challenges of such machine span a very wide range of topics. The following subset of aspects will be touched today:</a:t>
            </a:r>
          </a:p>
          <a:p>
            <a:pPr lvl="1"/>
            <a:r>
              <a:rPr lang="en-GB" kern="0" dirty="0" smtClean="0"/>
              <a:t>Magnets,</a:t>
            </a:r>
          </a:p>
          <a:p>
            <a:pPr lvl="1"/>
            <a:r>
              <a:rPr lang="en-GB" kern="0" dirty="0" smtClean="0"/>
              <a:t>Synchrotron radiation,</a:t>
            </a:r>
          </a:p>
          <a:p>
            <a:pPr lvl="1"/>
            <a:r>
              <a:rPr lang="en-GB" kern="0" dirty="0" smtClean="0"/>
              <a:t>High intensity beam dynamics,</a:t>
            </a:r>
          </a:p>
          <a:p>
            <a:pPr lvl="1"/>
            <a:r>
              <a:rPr lang="en-GB" kern="0" dirty="0" smtClean="0"/>
              <a:t>Injector chain,</a:t>
            </a:r>
          </a:p>
          <a:p>
            <a:pPr lvl="1"/>
            <a:r>
              <a:rPr lang="en-GB" kern="0" dirty="0" smtClean="0"/>
              <a:t>Machine protection,</a:t>
            </a:r>
          </a:p>
          <a:p>
            <a:pPr lvl="1"/>
            <a:r>
              <a:rPr lang="en-GB" kern="0" dirty="0" smtClean="0"/>
              <a:t>Civil engineering and infrastructure,</a:t>
            </a:r>
          </a:p>
          <a:p>
            <a:pPr lvl="1"/>
            <a:r>
              <a:rPr lang="en-GB" kern="0" dirty="0" smtClean="0"/>
              <a:t>Availability and operation.</a:t>
            </a:r>
          </a:p>
          <a:p>
            <a:endParaRPr lang="en-GB" kern="0" dirty="0" smtClean="0"/>
          </a:p>
          <a:p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1938702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Stored energy challenge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49359" y="894106"/>
            <a:ext cx="5105400" cy="5136432"/>
          </a:xfrm>
        </p:spPr>
        <p:txBody>
          <a:bodyPr/>
          <a:lstStyle/>
          <a:p>
            <a:pPr marL="0" indent="0">
              <a:buNone/>
            </a:pPr>
            <a:r>
              <a:rPr lang="en-GB" b="1" dirty="0" smtClean="0"/>
              <a:t>Stored energy ~10 GJ per beam</a:t>
            </a:r>
          </a:p>
          <a:p>
            <a:pPr marL="447675" lvl="1" indent="-179388"/>
            <a:r>
              <a:rPr lang="en-GB" dirty="0" smtClean="0"/>
              <a:t>At least one order of magnitude higher than for LHC, equivalent to A380 (560 t) at nominal speed (850 km/h).</a:t>
            </a:r>
          </a:p>
          <a:p>
            <a:pPr marL="447675" lvl="1" indent="-179388"/>
            <a:endParaRPr lang="en-GB" dirty="0"/>
          </a:p>
          <a:p>
            <a:pPr marL="447675" lvl="1" indent="-179388"/>
            <a:endParaRPr lang="en-GB" dirty="0" smtClean="0"/>
          </a:p>
          <a:p>
            <a:pPr marL="447675" lvl="1" indent="-179388"/>
            <a:endParaRPr lang="en-GB" dirty="0"/>
          </a:p>
          <a:p>
            <a:pPr marL="447675" lvl="1" indent="-179388"/>
            <a:endParaRPr lang="en-GB" dirty="0" smtClean="0"/>
          </a:p>
          <a:p>
            <a:pPr marL="447675" lvl="1" indent="-179388"/>
            <a:endParaRPr lang="en-GB" dirty="0"/>
          </a:p>
          <a:p>
            <a:pPr marL="447675" lvl="1" indent="-179388"/>
            <a:endParaRPr lang="en-GB" dirty="0" smtClean="0"/>
          </a:p>
          <a:p>
            <a:pPr marL="447675" lvl="1" indent="-179388">
              <a:buNone/>
            </a:pPr>
            <a:endParaRPr lang="en-GB" dirty="0" smtClean="0"/>
          </a:p>
          <a:p>
            <a:pPr marL="447675" lvl="1" indent="-179388">
              <a:buNone/>
            </a:pPr>
            <a:endParaRPr lang="en-GB" dirty="0"/>
          </a:p>
          <a:p>
            <a:pPr marL="447675" lvl="1" indent="-179388">
              <a:buNone/>
            </a:pPr>
            <a:endParaRPr lang="en-GB" dirty="0" smtClean="0"/>
          </a:p>
          <a:p>
            <a:pPr marL="447675" lvl="1" indent="-179388">
              <a:buNone/>
            </a:pPr>
            <a:endParaRPr lang="en-GB" dirty="0" smtClean="0"/>
          </a:p>
          <a:p>
            <a:pPr marL="447675" lvl="1" indent="-179388"/>
            <a:r>
              <a:rPr lang="en-GB" dirty="0" smtClean="0"/>
              <a:t>Collimation, control of beam losses and radiation effects (shielding) important.</a:t>
            </a:r>
          </a:p>
          <a:p>
            <a:pPr marL="447675" lvl="1" indent="-179388"/>
            <a:r>
              <a:rPr lang="en-GB" dirty="0" smtClean="0"/>
              <a:t>Injection, beam transfer and beam dump very critical.</a:t>
            </a:r>
          </a:p>
        </p:txBody>
      </p:sp>
      <p:pic>
        <p:nvPicPr>
          <p:cNvPr id="7" name="Picture 1" descr="http://upload.wikimedia.org/wikipedia/commons/c/ce/Airbus_A380_overfly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46" b="15254"/>
          <a:stretch/>
        </p:blipFill>
        <p:spPr bwMode="auto">
          <a:xfrm>
            <a:off x="795524" y="2249187"/>
            <a:ext cx="5009145" cy="2541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580" y="1007435"/>
            <a:ext cx="3114145" cy="4671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54580" y="5155432"/>
            <a:ext cx="2275020" cy="523220"/>
          </a:xfrm>
          <a:prstGeom prst="rect">
            <a:avLst/>
          </a:prstGeom>
          <a:solidFill>
            <a:srgbClr val="9933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+mj-lt"/>
              </a:rPr>
              <a:t>Damage of a beam with </a:t>
            </a:r>
            <a:r>
              <a:rPr lang="en-GB" sz="1400" b="1" dirty="0">
                <a:solidFill>
                  <a:schemeClr val="bg1"/>
                </a:solidFill>
                <a:latin typeface="+mj-lt"/>
              </a:rPr>
              <a:t>a</a:t>
            </a:r>
            <a:r>
              <a:rPr lang="en-GB" sz="1400" b="1" dirty="0" smtClean="0">
                <a:solidFill>
                  <a:schemeClr val="bg1"/>
                </a:solidFill>
                <a:latin typeface="+mj-lt"/>
              </a:rPr>
              <a:t>n energy of 2 MJ</a:t>
            </a:r>
            <a:endParaRPr lang="en-GB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124545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indent="-268288" algn="ctr"/>
            <a:r>
              <a:rPr lang="en-GB" sz="2000" b="1" dirty="0">
                <a:solidFill>
                  <a:srgbClr val="C00000"/>
                </a:solidFill>
                <a:latin typeface="+mj-lt"/>
              </a:rPr>
              <a:t>Machine protection issues to be addressed early on!  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85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dirty="0" smtClean="0">
                <a:latin typeface="Arial" charset="0"/>
                <a:cs typeface="Arial" charset="0"/>
              </a:rPr>
              <a:t>LHC beam dumping system</a:t>
            </a:r>
          </a:p>
        </p:txBody>
      </p:sp>
      <p:sp>
        <p:nvSpPr>
          <p:cNvPr id="9421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2B06803-DC65-4F72-B5DC-8A9B649EF34C}" type="slidenum">
              <a:rPr lang="en-US" altLang="en-US" smtClean="0">
                <a:latin typeface="Comic Sans MS" pitchFamily="66" charset="0"/>
                <a:cs typeface="Arial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lang="en-US" altLang="en-US" smtClean="0">
              <a:latin typeface="Comic Sans MS" pitchFamily="66" charset="0"/>
              <a:cs typeface="Arial" charset="0"/>
            </a:endParaRPr>
          </a:p>
        </p:txBody>
      </p:sp>
      <p:pic>
        <p:nvPicPr>
          <p:cNvPr id="94212" name="Picture 3" descr="BDSYST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4" t="8293" r="21053" b="9090"/>
          <a:stretch>
            <a:fillRect/>
          </a:stretch>
        </p:blipFill>
        <p:spPr bwMode="auto">
          <a:xfrm>
            <a:off x="381000" y="717550"/>
            <a:ext cx="8534400" cy="61087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213" name="Text Box 4"/>
          <p:cNvSpPr txBox="1">
            <a:spLocks noChangeArrowheads="1"/>
          </p:cNvSpPr>
          <p:nvPr/>
        </p:nvSpPr>
        <p:spPr bwMode="auto">
          <a:xfrm>
            <a:off x="7162800" y="5410200"/>
            <a:ext cx="6254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00"/>
                </a:solidFill>
              </a:rPr>
              <a:t>Q5R</a:t>
            </a:r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94214" name="Text Box 5"/>
          <p:cNvSpPr txBox="1">
            <a:spLocks noChangeArrowheads="1"/>
          </p:cNvSpPr>
          <p:nvPr/>
        </p:nvSpPr>
        <p:spPr bwMode="auto">
          <a:xfrm>
            <a:off x="6096000" y="4724400"/>
            <a:ext cx="5492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00"/>
                </a:solidFill>
              </a:rPr>
              <a:t>Q4R</a:t>
            </a:r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94215" name="Text Box 6"/>
          <p:cNvSpPr txBox="1">
            <a:spLocks noChangeArrowheads="1"/>
          </p:cNvSpPr>
          <p:nvPr/>
        </p:nvSpPr>
        <p:spPr bwMode="auto">
          <a:xfrm>
            <a:off x="1905000" y="3406775"/>
            <a:ext cx="5286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00"/>
                </a:solidFill>
              </a:rPr>
              <a:t>Q4L</a:t>
            </a:r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94216" name="Text Box 7"/>
          <p:cNvSpPr txBox="1">
            <a:spLocks noChangeArrowheads="1"/>
          </p:cNvSpPr>
          <p:nvPr/>
        </p:nvSpPr>
        <p:spPr bwMode="auto">
          <a:xfrm>
            <a:off x="914400" y="2797175"/>
            <a:ext cx="5286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00"/>
                </a:solidFill>
              </a:rPr>
              <a:t>Q5L</a:t>
            </a:r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94217" name="Text Box 8"/>
          <p:cNvSpPr txBox="1">
            <a:spLocks noChangeArrowheads="1"/>
          </p:cNvSpPr>
          <p:nvPr/>
        </p:nvSpPr>
        <p:spPr bwMode="auto">
          <a:xfrm>
            <a:off x="6781800" y="6149975"/>
            <a:ext cx="8159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 i="1">
                <a:solidFill>
                  <a:srgbClr val="000000"/>
                </a:solidFill>
              </a:rPr>
              <a:t>Beam 2</a:t>
            </a:r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94218" name="Text Box 9"/>
          <p:cNvSpPr txBox="1">
            <a:spLocks noChangeArrowheads="1"/>
          </p:cNvSpPr>
          <p:nvPr/>
        </p:nvSpPr>
        <p:spPr bwMode="auto">
          <a:xfrm>
            <a:off x="762000" y="1958975"/>
            <a:ext cx="8159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 i="1">
                <a:solidFill>
                  <a:srgbClr val="000000"/>
                </a:solidFill>
              </a:rPr>
              <a:t>Beam 1</a:t>
            </a:r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43" name="Text Box 10"/>
          <p:cNvSpPr txBox="1">
            <a:spLocks noChangeArrowheads="1"/>
          </p:cNvSpPr>
          <p:nvPr/>
        </p:nvSpPr>
        <p:spPr bwMode="auto">
          <a:xfrm>
            <a:off x="7620000" y="3048000"/>
            <a:ext cx="1181100" cy="52387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kern="0" dirty="0">
                <a:solidFill>
                  <a:srgbClr val="0000FF"/>
                </a:solidFill>
                <a:latin typeface="+mn-lt"/>
              </a:rPr>
              <a:t>Beam dump block</a:t>
            </a:r>
          </a:p>
        </p:txBody>
      </p:sp>
      <p:sp>
        <p:nvSpPr>
          <p:cNvPr id="44" name="Line 11"/>
          <p:cNvSpPr>
            <a:spLocks noChangeShapeType="1"/>
          </p:cNvSpPr>
          <p:nvPr/>
        </p:nvSpPr>
        <p:spPr bwMode="auto">
          <a:xfrm flipH="1">
            <a:off x="8229600" y="3581400"/>
            <a:ext cx="0" cy="8382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lg" len="lg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45" name="Line 12"/>
          <p:cNvSpPr>
            <a:spLocks noChangeShapeType="1"/>
          </p:cNvSpPr>
          <p:nvPr/>
        </p:nvSpPr>
        <p:spPr bwMode="auto">
          <a:xfrm>
            <a:off x="4419600" y="4140200"/>
            <a:ext cx="838200" cy="152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46" name="Line 13"/>
          <p:cNvSpPr>
            <a:spLocks noChangeShapeType="1"/>
          </p:cNvSpPr>
          <p:nvPr/>
        </p:nvSpPr>
        <p:spPr bwMode="auto">
          <a:xfrm flipV="1">
            <a:off x="1371600" y="3048000"/>
            <a:ext cx="533400" cy="9144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lg" len="lg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47" name="Line 14"/>
          <p:cNvSpPr>
            <a:spLocks noChangeShapeType="1"/>
          </p:cNvSpPr>
          <p:nvPr/>
        </p:nvSpPr>
        <p:spPr bwMode="auto">
          <a:xfrm rot="21475046">
            <a:off x="4648200" y="4410075"/>
            <a:ext cx="763588" cy="479425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48" name="Line 15"/>
          <p:cNvSpPr>
            <a:spLocks noChangeShapeType="1"/>
          </p:cNvSpPr>
          <p:nvPr/>
        </p:nvSpPr>
        <p:spPr bwMode="auto">
          <a:xfrm rot="21470686">
            <a:off x="5824538" y="5111750"/>
            <a:ext cx="828675" cy="534988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49" name="Oval 16"/>
          <p:cNvSpPr>
            <a:spLocks noChangeArrowheads="1"/>
          </p:cNvSpPr>
          <p:nvPr/>
        </p:nvSpPr>
        <p:spPr bwMode="auto">
          <a:xfrm>
            <a:off x="4575175" y="4376738"/>
            <a:ext cx="76200" cy="76200"/>
          </a:xfrm>
          <a:prstGeom prst="ellipse">
            <a:avLst/>
          </a:prstGeom>
          <a:solidFill>
            <a:srgbClr val="2A004E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2400" kern="0">
              <a:solidFill>
                <a:srgbClr val="2A004E"/>
              </a:solidFill>
              <a:latin typeface="Book Antiqua" pitchFamily="18" charset="0"/>
            </a:endParaRPr>
          </a:p>
        </p:txBody>
      </p:sp>
      <p:sp>
        <p:nvSpPr>
          <p:cNvPr id="50" name="Oval 17"/>
          <p:cNvSpPr>
            <a:spLocks noChangeArrowheads="1"/>
          </p:cNvSpPr>
          <p:nvPr/>
        </p:nvSpPr>
        <p:spPr bwMode="auto">
          <a:xfrm>
            <a:off x="5791200" y="5105400"/>
            <a:ext cx="76200" cy="76200"/>
          </a:xfrm>
          <a:prstGeom prst="ellipse">
            <a:avLst/>
          </a:prstGeom>
          <a:solidFill>
            <a:srgbClr val="2A004E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2400" kern="0">
              <a:solidFill>
                <a:srgbClr val="2A004E"/>
              </a:solidFill>
              <a:latin typeface="Book Antiqua" pitchFamily="18" charset="0"/>
            </a:endParaRPr>
          </a:p>
        </p:txBody>
      </p:sp>
      <p:sp>
        <p:nvSpPr>
          <p:cNvPr id="51" name="Freeform 18"/>
          <p:cNvSpPr>
            <a:spLocks/>
          </p:cNvSpPr>
          <p:nvPr/>
        </p:nvSpPr>
        <p:spPr bwMode="auto">
          <a:xfrm>
            <a:off x="7162800" y="5943600"/>
            <a:ext cx="460375" cy="396875"/>
          </a:xfrm>
          <a:custGeom>
            <a:avLst/>
            <a:gdLst>
              <a:gd name="T0" fmla="*/ 0 w 290"/>
              <a:gd name="T1" fmla="*/ 0 h 250"/>
              <a:gd name="T2" fmla="*/ 2147483647 w 290"/>
              <a:gd name="T3" fmla="*/ 2147483647 h 250"/>
              <a:gd name="T4" fmla="*/ 2147483647 w 290"/>
              <a:gd name="T5" fmla="*/ 2147483647 h 250"/>
              <a:gd name="T6" fmla="*/ 2147483647 w 290"/>
              <a:gd name="T7" fmla="*/ 2147483647 h 250"/>
              <a:gd name="T8" fmla="*/ 2147483647 w 290"/>
              <a:gd name="T9" fmla="*/ 2147483647 h 250"/>
              <a:gd name="T10" fmla="*/ 2147483647 w 290"/>
              <a:gd name="T11" fmla="*/ 2147483647 h 2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0"/>
              <a:gd name="T19" fmla="*/ 0 h 250"/>
              <a:gd name="T20" fmla="*/ 290 w 290"/>
              <a:gd name="T21" fmla="*/ 250 h 25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0" h="250">
                <a:moveTo>
                  <a:pt x="0" y="0"/>
                </a:moveTo>
                <a:cubicBezTo>
                  <a:pt x="10" y="6"/>
                  <a:pt x="36" y="21"/>
                  <a:pt x="60" y="38"/>
                </a:cubicBezTo>
                <a:cubicBezTo>
                  <a:pt x="84" y="55"/>
                  <a:pt x="117" y="82"/>
                  <a:pt x="142" y="102"/>
                </a:cubicBezTo>
                <a:cubicBezTo>
                  <a:pt x="167" y="122"/>
                  <a:pt x="187" y="137"/>
                  <a:pt x="208" y="158"/>
                </a:cubicBezTo>
                <a:cubicBezTo>
                  <a:pt x="229" y="179"/>
                  <a:pt x="254" y="211"/>
                  <a:pt x="268" y="226"/>
                </a:cubicBezTo>
                <a:cubicBezTo>
                  <a:pt x="282" y="241"/>
                  <a:pt x="286" y="245"/>
                  <a:pt x="290" y="250"/>
                </a:cubicBezTo>
              </a:path>
            </a:pathLst>
          </a:custGeom>
          <a:noFill/>
          <a:ln w="28575">
            <a:solidFill>
              <a:srgbClr val="008000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52" name="Oval 19"/>
          <p:cNvSpPr>
            <a:spLocks noChangeArrowheads="1"/>
          </p:cNvSpPr>
          <p:nvPr/>
        </p:nvSpPr>
        <p:spPr bwMode="auto">
          <a:xfrm>
            <a:off x="7086600" y="5867400"/>
            <a:ext cx="76200" cy="76200"/>
          </a:xfrm>
          <a:prstGeom prst="ellipse">
            <a:avLst/>
          </a:prstGeom>
          <a:solidFill>
            <a:srgbClr val="2A004E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2400" kern="0">
              <a:solidFill>
                <a:srgbClr val="2A004E"/>
              </a:solidFill>
              <a:latin typeface="Book Antiqua" pitchFamily="18" charset="0"/>
            </a:endParaRPr>
          </a:p>
        </p:txBody>
      </p:sp>
      <p:sp>
        <p:nvSpPr>
          <p:cNvPr id="54" name="Line 21"/>
          <p:cNvSpPr>
            <a:spLocks noChangeShapeType="1"/>
          </p:cNvSpPr>
          <p:nvPr/>
        </p:nvSpPr>
        <p:spPr bwMode="auto">
          <a:xfrm flipH="1">
            <a:off x="4343400" y="2668588"/>
            <a:ext cx="46038" cy="10652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lg" len="lg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55" name="Line 22"/>
          <p:cNvSpPr>
            <a:spLocks noChangeShapeType="1"/>
          </p:cNvSpPr>
          <p:nvPr/>
        </p:nvSpPr>
        <p:spPr bwMode="auto">
          <a:xfrm flipH="1">
            <a:off x="5638800" y="3276600"/>
            <a:ext cx="0" cy="9144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lg" len="lg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56" name="Text Box 23"/>
          <p:cNvSpPr txBox="1">
            <a:spLocks noChangeArrowheads="1"/>
          </p:cNvSpPr>
          <p:nvPr/>
        </p:nvSpPr>
        <p:spPr bwMode="auto">
          <a:xfrm>
            <a:off x="5067300" y="2814520"/>
            <a:ext cx="1676400" cy="73866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kern="0" dirty="0">
                <a:solidFill>
                  <a:srgbClr val="0000FF"/>
                </a:solidFill>
                <a:latin typeface="+mn-lt"/>
              </a:rPr>
              <a:t>10 kicker magnets dilute the beam</a:t>
            </a:r>
          </a:p>
        </p:txBody>
      </p:sp>
      <p:sp>
        <p:nvSpPr>
          <p:cNvPr id="57" name="Line 24"/>
          <p:cNvSpPr>
            <a:spLocks noChangeShapeType="1"/>
          </p:cNvSpPr>
          <p:nvPr/>
        </p:nvSpPr>
        <p:spPr bwMode="auto">
          <a:xfrm>
            <a:off x="5029200" y="3733800"/>
            <a:ext cx="3048000" cy="304800"/>
          </a:xfrm>
          <a:prstGeom prst="line">
            <a:avLst/>
          </a:prstGeom>
          <a:noFill/>
          <a:ln w="12700">
            <a:solidFill>
              <a:srgbClr val="2A004E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58" name="Text Box 25"/>
          <p:cNvSpPr txBox="1">
            <a:spLocks noChangeArrowheads="1"/>
          </p:cNvSpPr>
          <p:nvPr/>
        </p:nvSpPr>
        <p:spPr bwMode="auto">
          <a:xfrm>
            <a:off x="6324600" y="3733800"/>
            <a:ext cx="952500" cy="30797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kern="0" dirty="0">
                <a:solidFill>
                  <a:srgbClr val="0000FF"/>
                </a:solidFill>
                <a:latin typeface="Arial" charset="0"/>
                <a:sym typeface="Symbol"/>
              </a:rPr>
              <a:t></a:t>
            </a:r>
            <a:r>
              <a:rPr lang="en-GB" sz="1400" b="1" kern="0" dirty="0">
                <a:solidFill>
                  <a:srgbClr val="0000FF"/>
                </a:solidFill>
                <a:latin typeface="Arial" charset="0"/>
              </a:rPr>
              <a:t> 900 m</a:t>
            </a:r>
          </a:p>
        </p:txBody>
      </p:sp>
      <p:sp>
        <p:nvSpPr>
          <p:cNvPr id="59" name="Freeform 26"/>
          <p:cNvSpPr>
            <a:spLocks/>
          </p:cNvSpPr>
          <p:nvPr/>
        </p:nvSpPr>
        <p:spPr bwMode="auto">
          <a:xfrm>
            <a:off x="647700" y="2076450"/>
            <a:ext cx="498475" cy="247650"/>
          </a:xfrm>
          <a:custGeom>
            <a:avLst/>
            <a:gdLst>
              <a:gd name="T0" fmla="*/ 0 w 314"/>
              <a:gd name="T1" fmla="*/ 0 h 156"/>
              <a:gd name="T2" fmla="*/ 2147483647 w 314"/>
              <a:gd name="T3" fmla="*/ 2147483647 h 156"/>
              <a:gd name="T4" fmla="*/ 2147483647 w 314"/>
              <a:gd name="T5" fmla="*/ 2147483647 h 156"/>
              <a:gd name="T6" fmla="*/ 2147483647 w 314"/>
              <a:gd name="T7" fmla="*/ 2147483647 h 156"/>
              <a:gd name="T8" fmla="*/ 0 60000 65536"/>
              <a:gd name="T9" fmla="*/ 0 60000 65536"/>
              <a:gd name="T10" fmla="*/ 0 60000 65536"/>
              <a:gd name="T11" fmla="*/ 0 60000 65536"/>
              <a:gd name="T12" fmla="*/ 0 w 314"/>
              <a:gd name="T13" fmla="*/ 0 h 156"/>
              <a:gd name="T14" fmla="*/ 314 w 314"/>
              <a:gd name="T15" fmla="*/ 156 h 1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4" h="156">
                <a:moveTo>
                  <a:pt x="0" y="0"/>
                </a:moveTo>
                <a:cubicBezTo>
                  <a:pt x="17" y="7"/>
                  <a:pt x="66" y="26"/>
                  <a:pt x="100" y="42"/>
                </a:cubicBezTo>
                <a:cubicBezTo>
                  <a:pt x="134" y="58"/>
                  <a:pt x="168" y="75"/>
                  <a:pt x="204" y="94"/>
                </a:cubicBezTo>
                <a:cubicBezTo>
                  <a:pt x="240" y="113"/>
                  <a:pt x="291" y="143"/>
                  <a:pt x="314" y="156"/>
                </a:cubicBezTo>
              </a:path>
            </a:pathLst>
          </a:custGeom>
          <a:noFill/>
          <a:ln w="28575">
            <a:solidFill>
              <a:srgbClr val="008000"/>
            </a:solidFill>
            <a:round/>
            <a:headEnd/>
            <a:tailEnd type="arrow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60" name="Line 27"/>
          <p:cNvSpPr>
            <a:spLocks noChangeShapeType="1"/>
          </p:cNvSpPr>
          <p:nvPr/>
        </p:nvSpPr>
        <p:spPr bwMode="auto">
          <a:xfrm>
            <a:off x="1600200" y="2590800"/>
            <a:ext cx="228600" cy="15240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61" name="Line 28"/>
          <p:cNvSpPr>
            <a:spLocks noChangeShapeType="1"/>
          </p:cNvSpPr>
          <p:nvPr/>
        </p:nvSpPr>
        <p:spPr bwMode="auto">
          <a:xfrm>
            <a:off x="2771775" y="3295650"/>
            <a:ext cx="809625" cy="51435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62" name="Oval 29"/>
          <p:cNvSpPr>
            <a:spLocks noChangeArrowheads="1"/>
          </p:cNvSpPr>
          <p:nvPr/>
        </p:nvSpPr>
        <p:spPr bwMode="auto">
          <a:xfrm>
            <a:off x="2743200" y="3276600"/>
            <a:ext cx="76200" cy="76200"/>
          </a:xfrm>
          <a:prstGeom prst="ellipse">
            <a:avLst/>
          </a:prstGeom>
          <a:solidFill>
            <a:srgbClr val="2A004E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2400" kern="0">
              <a:solidFill>
                <a:srgbClr val="2A004E"/>
              </a:solidFill>
              <a:latin typeface="Book Antiqua" pitchFamily="18" charset="0"/>
            </a:endParaRPr>
          </a:p>
        </p:txBody>
      </p:sp>
      <p:sp>
        <p:nvSpPr>
          <p:cNvPr id="63" name="Oval 30"/>
          <p:cNvSpPr>
            <a:spLocks noChangeArrowheads="1"/>
          </p:cNvSpPr>
          <p:nvPr/>
        </p:nvSpPr>
        <p:spPr bwMode="auto">
          <a:xfrm>
            <a:off x="1557338" y="2552700"/>
            <a:ext cx="76200" cy="76200"/>
          </a:xfrm>
          <a:prstGeom prst="ellipse">
            <a:avLst/>
          </a:prstGeom>
          <a:solidFill>
            <a:srgbClr val="2A004E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2400" kern="0">
              <a:solidFill>
                <a:srgbClr val="2A004E"/>
              </a:solidFill>
              <a:latin typeface="Book Antiqua" pitchFamily="18" charset="0"/>
            </a:endParaRPr>
          </a:p>
        </p:txBody>
      </p:sp>
      <p:sp>
        <p:nvSpPr>
          <p:cNvPr id="64" name="Line 31"/>
          <p:cNvSpPr>
            <a:spLocks noChangeShapeType="1"/>
          </p:cNvSpPr>
          <p:nvPr/>
        </p:nvSpPr>
        <p:spPr bwMode="auto">
          <a:xfrm>
            <a:off x="457200" y="2895600"/>
            <a:ext cx="6248400" cy="3733800"/>
          </a:xfrm>
          <a:prstGeom prst="line">
            <a:avLst/>
          </a:prstGeom>
          <a:noFill/>
          <a:ln w="12700">
            <a:solidFill>
              <a:srgbClr val="2A004E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65" name="Text Box 32"/>
          <p:cNvSpPr txBox="1">
            <a:spLocks noChangeArrowheads="1"/>
          </p:cNvSpPr>
          <p:nvPr/>
        </p:nvSpPr>
        <p:spPr bwMode="auto">
          <a:xfrm>
            <a:off x="3352800" y="5067300"/>
            <a:ext cx="914400" cy="307975"/>
          </a:xfrm>
          <a:prstGeom prst="rect">
            <a:avLst/>
          </a:prstGeom>
          <a:solidFill>
            <a:srgbClr val="FFFF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kern="0" dirty="0">
                <a:solidFill>
                  <a:srgbClr val="0000FF"/>
                </a:solidFill>
                <a:latin typeface="Arial" charset="0"/>
                <a:sym typeface="Symbol"/>
              </a:rPr>
              <a:t></a:t>
            </a:r>
            <a:r>
              <a:rPr lang="en-GB" sz="1400" b="1" kern="0" dirty="0">
                <a:solidFill>
                  <a:srgbClr val="0000FF"/>
                </a:solidFill>
                <a:latin typeface="Arial" charset="0"/>
              </a:rPr>
              <a:t> 500 m</a:t>
            </a:r>
          </a:p>
        </p:txBody>
      </p:sp>
      <p:sp>
        <p:nvSpPr>
          <p:cNvPr id="66" name="Text Box 33"/>
          <p:cNvSpPr txBox="1">
            <a:spLocks noChangeArrowheads="1"/>
          </p:cNvSpPr>
          <p:nvPr/>
        </p:nvSpPr>
        <p:spPr bwMode="auto">
          <a:xfrm>
            <a:off x="415925" y="3736975"/>
            <a:ext cx="1582738" cy="9540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kern="0" dirty="0">
                <a:solidFill>
                  <a:srgbClr val="0000FF"/>
                </a:solidFill>
                <a:latin typeface="+mn-lt"/>
              </a:rPr>
              <a:t>15 fast ‘kicker’ magnets deflect the beam to the outside</a:t>
            </a:r>
          </a:p>
        </p:txBody>
      </p:sp>
      <p:sp>
        <p:nvSpPr>
          <p:cNvPr id="53" name="Text Box 20"/>
          <p:cNvSpPr txBox="1">
            <a:spLocks noChangeArrowheads="1"/>
          </p:cNvSpPr>
          <p:nvPr/>
        </p:nvSpPr>
        <p:spPr bwMode="auto">
          <a:xfrm>
            <a:off x="3467100" y="1905000"/>
            <a:ext cx="1828800" cy="7381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kern="0" dirty="0">
                <a:solidFill>
                  <a:srgbClr val="0000FF"/>
                </a:solidFill>
                <a:latin typeface="+mn-lt"/>
              </a:rPr>
              <a:t>15 septum magnets deflect the beam vertically</a:t>
            </a:r>
          </a:p>
        </p:txBody>
      </p:sp>
      <p:sp>
        <p:nvSpPr>
          <p:cNvPr id="36" name="Text Box 33"/>
          <p:cNvSpPr txBox="1">
            <a:spLocks noChangeArrowheads="1"/>
          </p:cNvSpPr>
          <p:nvPr/>
        </p:nvSpPr>
        <p:spPr bwMode="auto">
          <a:xfrm>
            <a:off x="4010025" y="6073775"/>
            <a:ext cx="1476375" cy="338138"/>
          </a:xfrm>
          <a:prstGeom prst="rect">
            <a:avLst/>
          </a:prstGeom>
          <a:solidFill>
            <a:schemeClr val="bg1"/>
          </a:solidFill>
          <a:ln w="12700">
            <a:solidFill>
              <a:srgbClr val="00B050"/>
            </a:solidFill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kern="0" dirty="0">
                <a:solidFill>
                  <a:srgbClr val="00B050"/>
                </a:solidFill>
                <a:latin typeface="+mn-lt"/>
              </a:rPr>
              <a:t>quadrupoles</a:t>
            </a:r>
          </a:p>
        </p:txBody>
      </p:sp>
      <p:sp>
        <p:nvSpPr>
          <p:cNvPr id="37" name="Line 13"/>
          <p:cNvSpPr>
            <a:spLocks noChangeShapeType="1"/>
          </p:cNvSpPr>
          <p:nvPr/>
        </p:nvSpPr>
        <p:spPr bwMode="auto">
          <a:xfrm flipV="1">
            <a:off x="4818063" y="5334000"/>
            <a:ext cx="581025" cy="750888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 type="none" w="sm" len="sm"/>
            <a:tailEnd type="stealth" w="lg" len="lg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38" name="Line 13"/>
          <p:cNvSpPr>
            <a:spLocks noChangeShapeType="1"/>
          </p:cNvSpPr>
          <p:nvPr/>
        </p:nvSpPr>
        <p:spPr bwMode="auto">
          <a:xfrm flipV="1">
            <a:off x="5497513" y="6002338"/>
            <a:ext cx="1020762" cy="246062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 type="none" w="sm" len="sm"/>
            <a:tailEnd type="stealth" w="lg" len="lg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179219" y="793406"/>
            <a:ext cx="3852862" cy="11285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r>
              <a:rPr lang="en-US" sz="2000" i="1" kern="0" dirty="0" smtClean="0">
                <a:latin typeface="+mn-lt"/>
              </a:rPr>
              <a:t>A complex system, and yet it must be ultra-highly reliable</a:t>
            </a:r>
            <a:r>
              <a:rPr lang="en-US" sz="2000" i="1" kern="0" dirty="0" smtClean="0">
                <a:latin typeface="+mn-lt"/>
              </a:rPr>
              <a:t>!</a:t>
            </a:r>
          </a:p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r>
              <a:rPr lang="en-US" sz="2000" b="1" i="1" kern="0" dirty="0" smtClean="0">
                <a:solidFill>
                  <a:srgbClr val="FF0000"/>
                </a:solidFill>
                <a:latin typeface="+mn-lt"/>
              </a:rPr>
              <a:t>It must not fail !</a:t>
            </a:r>
            <a:endParaRPr lang="en-GB" sz="2000" b="1" i="1" kern="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890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latin typeface="Arial" charset="0"/>
                <a:cs typeface="Arial" charset="0"/>
              </a:rPr>
              <a:t>LHC dump line</a:t>
            </a:r>
            <a:endParaRPr lang="en-GB" altLang="en-US" smtClean="0">
              <a:latin typeface="Arial" charset="0"/>
              <a:cs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9523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624F761-FB1F-48FF-BE22-C93BADF1161E}" type="slidenum">
              <a:rPr lang="en-US" altLang="en-US" smtClean="0">
                <a:solidFill>
                  <a:srgbClr val="000000"/>
                </a:solidFill>
                <a:cs typeface="Arial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6" name="Picture 4" descr="IR6.Dumpline.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722313"/>
            <a:ext cx="7888288" cy="592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IR6.Dumpline.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688" y="722313"/>
            <a:ext cx="4478337" cy="59229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2306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smtClean="0">
                <a:latin typeface="Arial" charset="0"/>
                <a:cs typeface="Arial" charset="0"/>
              </a:rPr>
              <a:t>The LHC dump block</a:t>
            </a:r>
          </a:p>
        </p:txBody>
      </p:sp>
      <p:sp>
        <p:nvSpPr>
          <p:cNvPr id="96260" name="Footer Placeholder 2"/>
          <p:cNvSpPr txBox="1">
            <a:spLocks/>
          </p:cNvSpPr>
          <p:nvPr/>
        </p:nvSpPr>
        <p:spPr bwMode="auto">
          <a:xfrm>
            <a:off x="4545013" y="6594475"/>
            <a:ext cx="381635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latin typeface="Comic Sans MS" pitchFamily="66" charset="0"/>
              </a:rPr>
              <a:t>CERN visit McEwen</a:t>
            </a:r>
          </a:p>
        </p:txBody>
      </p:sp>
      <p:sp>
        <p:nvSpPr>
          <p:cNvPr id="96261" name="Slide Number Placeholder 3"/>
          <p:cNvSpPr txBox="1">
            <a:spLocks/>
          </p:cNvSpPr>
          <p:nvPr/>
        </p:nvSpPr>
        <p:spPr bwMode="auto">
          <a:xfrm>
            <a:off x="8374095" y="6501400"/>
            <a:ext cx="67468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28446A37-3E6E-441E-AE87-37AF4E71A3A6}" type="slidenum">
              <a:rPr lang="en-GB" altLang="en-US" sz="1400">
                <a:latin typeface="Comic Sans MS" pitchFamily="66" charset="0"/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lang="en-GB" altLang="en-US" sz="1400" dirty="0">
              <a:latin typeface="Comic Sans MS" pitchFamily="66" charset="0"/>
            </a:endParaRPr>
          </a:p>
        </p:txBody>
      </p:sp>
      <p:pic>
        <p:nvPicPr>
          <p:cNvPr id="96262" name="Picture 6" descr="Dump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0" y="1984955"/>
            <a:ext cx="7353300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263" name="Picture 5" descr="Dump-2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50" y="779055"/>
            <a:ext cx="3695700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061" y="2353660"/>
            <a:ext cx="2013291" cy="1895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4343376" y="892456"/>
            <a:ext cx="4410893" cy="130576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spcBef>
                <a:spcPct val="20000"/>
              </a:spcBef>
              <a:buClr>
                <a:srgbClr val="0000FF"/>
              </a:buClr>
              <a:buSzPct val="80000"/>
              <a:defRPr/>
            </a:pPr>
            <a:r>
              <a:rPr lang="en-GB" kern="0" dirty="0">
                <a:latin typeface="+mn-lt"/>
              </a:rPr>
              <a:t>The </a:t>
            </a:r>
            <a:r>
              <a:rPr lang="en-GB" kern="0" dirty="0" smtClean="0">
                <a:latin typeface="+mn-lt"/>
              </a:rPr>
              <a:t>dump block </a:t>
            </a:r>
            <a:r>
              <a:rPr lang="en-GB" kern="0" dirty="0">
                <a:latin typeface="+mn-lt"/>
              </a:rPr>
              <a:t>is the only LHC element capable of absorbing the nominal beam.</a:t>
            </a:r>
          </a:p>
          <a:p>
            <a:pPr marL="90488" lvl="1" indent="-90488" algn="ctr">
              <a:spcBef>
                <a:spcPct val="20000"/>
              </a:spcBef>
              <a:buClr>
                <a:srgbClr val="0000FF"/>
              </a:buClr>
              <a:buSzPct val="80000"/>
              <a:defRPr/>
            </a:pPr>
            <a:r>
              <a:rPr lang="en-GB" i="1" kern="0" dirty="0" smtClean="0">
                <a:solidFill>
                  <a:srgbClr val="0000FF"/>
                </a:solidFill>
                <a:latin typeface="+mn-lt"/>
              </a:rPr>
              <a:t>The beam is swept </a:t>
            </a:r>
            <a:r>
              <a:rPr lang="en-GB" i="1" kern="0" dirty="0">
                <a:solidFill>
                  <a:srgbClr val="0000FF"/>
                </a:solidFill>
                <a:latin typeface="+mn-lt"/>
              </a:rPr>
              <a:t>over dump </a:t>
            </a:r>
            <a:r>
              <a:rPr lang="en-GB" i="1" kern="0" dirty="0" smtClean="0">
                <a:solidFill>
                  <a:srgbClr val="0000FF"/>
                </a:solidFill>
                <a:latin typeface="+mn-lt"/>
              </a:rPr>
              <a:t>surface to lower </a:t>
            </a:r>
            <a:r>
              <a:rPr lang="en-GB" i="1" kern="0" dirty="0">
                <a:solidFill>
                  <a:srgbClr val="0000FF"/>
                </a:solidFill>
                <a:latin typeface="+mn-lt"/>
              </a:rPr>
              <a:t>the power density.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632427" y="4310245"/>
            <a:ext cx="3392783" cy="11158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spcBef>
                <a:spcPct val="20000"/>
              </a:spcBef>
              <a:buClr>
                <a:srgbClr val="0000FF"/>
              </a:buClr>
              <a:buSzPct val="80000"/>
              <a:defRPr/>
            </a:pPr>
            <a:r>
              <a:rPr lang="en-GB" sz="1600" kern="0" dirty="0" smtClean="0">
                <a:solidFill>
                  <a:srgbClr val="FF0000"/>
                </a:solidFill>
                <a:latin typeface="+mn-lt"/>
              </a:rPr>
              <a:t>Without the sweep the beam could drill a hole with a depth of a few meters into the block !</a:t>
            </a:r>
            <a:endParaRPr lang="en-GB" sz="1600" kern="0" dirty="0" smtClean="0">
              <a:latin typeface="+mn-lt"/>
            </a:endParaRPr>
          </a:p>
          <a:p>
            <a:pPr algn="ctr">
              <a:spcBef>
                <a:spcPct val="20000"/>
              </a:spcBef>
              <a:buClr>
                <a:srgbClr val="0000FF"/>
              </a:buClr>
              <a:buSzPct val="80000"/>
              <a:defRPr/>
            </a:pPr>
            <a:r>
              <a:rPr lang="en-GB" sz="1600" b="1" kern="0" dirty="0" smtClean="0">
                <a:solidFill>
                  <a:srgbClr val="FF0000"/>
                </a:solidFill>
                <a:latin typeface="+mn-lt"/>
              </a:rPr>
              <a:t>Hydro-dynamic tunnelling</a:t>
            </a:r>
          </a:p>
          <a:p>
            <a:pPr algn="ctr">
              <a:spcBef>
                <a:spcPct val="20000"/>
              </a:spcBef>
              <a:buClr>
                <a:srgbClr val="0000FF"/>
              </a:buClr>
              <a:buSzPct val="80000"/>
              <a:defRPr/>
            </a:pPr>
            <a:endParaRPr lang="en-GB" sz="1600" kern="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CD914B-DDCD-4597-A36F-041DA0FD0A8B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060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Dump and dilution - FCC-</a:t>
            </a:r>
            <a:r>
              <a:rPr lang="en-US" dirty="0" err="1" smtClean="0"/>
              <a:t>hh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44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568080" y="954231"/>
            <a:ext cx="6211795" cy="1369123"/>
            <a:chOff x="1871700" y="2942947"/>
            <a:chExt cx="5508612" cy="1083259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871700" y="3537012"/>
              <a:ext cx="1728192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1871700" y="3104964"/>
              <a:ext cx="0" cy="86409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3599892" y="3050958"/>
              <a:ext cx="0" cy="918102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871700" y="3483006"/>
              <a:ext cx="1728192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3599892" y="3537012"/>
              <a:ext cx="81009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599892" y="3483006"/>
              <a:ext cx="21602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4355976" y="3537012"/>
              <a:ext cx="270030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7056276" y="3320988"/>
              <a:ext cx="0" cy="59406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355976" y="3483006"/>
              <a:ext cx="270030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1871700" y="3753036"/>
              <a:ext cx="1728192" cy="0"/>
            </a:xfrm>
            <a:prstGeom prst="straightConnector1">
              <a:avLst/>
            </a:prstGeom>
            <a:ln w="127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3599892" y="3753036"/>
              <a:ext cx="3456384" cy="0"/>
            </a:xfrm>
            <a:prstGeom prst="straightConnector1">
              <a:avLst/>
            </a:prstGeom>
            <a:ln w="127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815916" y="3429000"/>
              <a:ext cx="54006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3815916" y="3429000"/>
              <a:ext cx="0" cy="5400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4355976" y="3320988"/>
              <a:ext cx="1836204" cy="108012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4355976" y="3374994"/>
              <a:ext cx="1836204" cy="108012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6192180" y="3266982"/>
              <a:ext cx="0" cy="5400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6192180" y="3374994"/>
              <a:ext cx="0" cy="5400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6408204" y="3266982"/>
              <a:ext cx="0" cy="162018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6192180" y="3266982"/>
              <a:ext cx="21602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6192180" y="3429000"/>
              <a:ext cx="21602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6408204" y="2996952"/>
              <a:ext cx="0" cy="378042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3599892" y="3158970"/>
              <a:ext cx="2808312" cy="0"/>
            </a:xfrm>
            <a:prstGeom prst="straightConnector1">
              <a:avLst/>
            </a:prstGeom>
            <a:ln w="127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1959249" y="3806579"/>
              <a:ext cx="1747925" cy="219163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latin typeface="+mj-lt"/>
                </a:rPr>
                <a:t>1.4 km dump insertion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680012" y="3807043"/>
              <a:ext cx="2160240" cy="219163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+mj-lt"/>
                </a:rPr>
                <a:t>2.8 km collimation insertion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517997" y="2942947"/>
              <a:ext cx="1458160" cy="219163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latin typeface="+mj-lt"/>
                </a:rPr>
                <a:t>2.5 </a:t>
              </a:r>
              <a:r>
                <a:rPr lang="en-GB" sz="1200" b="1" dirty="0">
                  <a:latin typeface="+mj-lt"/>
                </a:rPr>
                <a:t>km dump line</a:t>
              </a: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7164288" y="3537012"/>
              <a:ext cx="216024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684328" y="2977629"/>
            <a:ext cx="5807441" cy="1257159"/>
            <a:chOff x="1331640" y="3645024"/>
            <a:chExt cx="6567292" cy="918102"/>
          </a:xfrm>
        </p:grpSpPr>
        <p:cxnSp>
          <p:nvCxnSpPr>
            <p:cNvPr id="34" name="Straight Connector 33"/>
            <p:cNvCxnSpPr>
              <a:endCxn id="39" idx="1"/>
            </p:cNvCxnSpPr>
            <p:nvPr/>
          </p:nvCxnSpPr>
          <p:spPr>
            <a:xfrm>
              <a:off x="1331640" y="4023066"/>
              <a:ext cx="55548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1439652" y="3969060"/>
              <a:ext cx="486054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+mj-lt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627784" y="3969060"/>
              <a:ext cx="648072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+mj-lt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545886" y="3969060"/>
              <a:ext cx="594066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+mj-lt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436984" y="3969060"/>
              <a:ext cx="810090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+mj-lt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886504" y="3969060"/>
              <a:ext cx="270030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atin typeface="+mj-lt"/>
              </a:endParaRPr>
            </a:p>
          </p:txBody>
        </p:sp>
        <p:cxnSp>
          <p:nvCxnSpPr>
            <p:cNvPr id="40" name="Straight Connector 39"/>
            <p:cNvCxnSpPr/>
            <p:nvPr/>
          </p:nvCxnSpPr>
          <p:spPr>
            <a:xfrm flipV="1">
              <a:off x="1331640" y="3645024"/>
              <a:ext cx="0" cy="86409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3545886" y="3645024"/>
              <a:ext cx="0" cy="86409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7156534" y="3699030"/>
              <a:ext cx="0" cy="86409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>
              <a:off x="1331640" y="4347102"/>
              <a:ext cx="2214246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3545886" y="4347102"/>
              <a:ext cx="3637862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1438175" y="3763793"/>
              <a:ext cx="686424" cy="191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latin typeface="+mj-lt"/>
                </a:rPr>
                <a:t>Kicker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650458" y="3753038"/>
              <a:ext cx="840910" cy="191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latin typeface="+mj-lt"/>
                </a:rPr>
                <a:t>Septum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443416" y="3651970"/>
              <a:ext cx="869540" cy="314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latin typeface="+mj-lt"/>
                </a:rPr>
                <a:t>10 </a:t>
              </a:r>
              <a:r>
                <a:rPr lang="en-GB" sz="1100" dirty="0" err="1">
                  <a:latin typeface="+mj-lt"/>
                </a:rPr>
                <a:t>mrad</a:t>
              </a:r>
              <a:r>
                <a:rPr lang="en-GB" sz="1100" dirty="0">
                  <a:latin typeface="+mj-lt"/>
                </a:rPr>
                <a:t> bend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530315" y="3764460"/>
              <a:ext cx="821784" cy="191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latin typeface="+mj-lt"/>
                </a:rPr>
                <a:t>Dilution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876378" y="3736790"/>
              <a:ext cx="1022554" cy="191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latin typeface="+mj-lt"/>
                </a:rPr>
                <a:t>Absorber</a:t>
              </a:r>
            </a:p>
          </p:txBody>
        </p:sp>
      </p:grpSp>
      <p:pic>
        <p:nvPicPr>
          <p:cNvPr id="50" name="Content Placeholder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7" t="6791" r="8147"/>
          <a:stretch/>
        </p:blipFill>
        <p:spPr>
          <a:xfrm>
            <a:off x="6605215" y="876559"/>
            <a:ext cx="2380879" cy="2206561"/>
          </a:xfrm>
          <a:prstGeom prst="rect">
            <a:avLst/>
          </a:prstGeom>
        </p:spPr>
      </p:pic>
      <p:sp>
        <p:nvSpPr>
          <p:cNvPr id="51" name="Content Placeholder 2"/>
          <p:cNvSpPr txBox="1">
            <a:spLocks/>
          </p:cNvSpPr>
          <p:nvPr/>
        </p:nvSpPr>
        <p:spPr>
          <a:xfrm>
            <a:off x="800100" y="4492200"/>
            <a:ext cx="9140772" cy="2970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orizontal and vertical kicker system as in the LHC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~ 300 m long, ~150 kickers (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rPr>
              <a:t> advantage for failures)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Large magnet apertures required </a:t>
            </a:r>
            <a:r>
              <a:rPr lang="en-US" dirty="0" smtClean="0">
                <a:latin typeface="+mj-lt"/>
              </a:rPr>
              <a:t>towards dump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 smtClean="0">
                <a:latin typeface="+mj-lt"/>
              </a:rPr>
              <a:t>Dilution is very critical, different solutions studied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Require up to 80cm radius for the diluted</a:t>
            </a:r>
            <a:r>
              <a:rPr kumimoji="0" lang="en-US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 beam.</a:t>
            </a:r>
            <a:endParaRPr kumimoji="0" lang="en-US" b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82430" y="893512"/>
            <a:ext cx="15640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+mj-lt"/>
              </a:rPr>
              <a:t>F. </a:t>
            </a:r>
            <a:r>
              <a:rPr lang="en-US" sz="1600" i="1" dirty="0" err="1" smtClean="0">
                <a:latin typeface="+mj-lt"/>
              </a:rPr>
              <a:t>Burkart</a:t>
            </a:r>
            <a:r>
              <a:rPr lang="en-US" sz="1600" i="1" dirty="0" smtClean="0">
                <a:latin typeface="+mj-lt"/>
              </a:rPr>
              <a:t> et al.</a:t>
            </a:r>
            <a:endParaRPr lang="en-US" sz="1600" i="1" dirty="0">
              <a:latin typeface="+mj-lt"/>
            </a:endParaRPr>
          </a:p>
        </p:txBody>
      </p:sp>
      <p:pic>
        <p:nvPicPr>
          <p:cNvPr id="55" name="Picture 54" descr="2007_nominalTDE_XY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2492" y="3418678"/>
            <a:ext cx="865087" cy="648815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7820874" y="3481475"/>
            <a:ext cx="13818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latin typeface="+mj-lt"/>
              </a:rPr>
              <a:t>LHC pattern (same scale)</a:t>
            </a:r>
            <a:endParaRPr lang="en-US" sz="1400" i="1" dirty="0">
              <a:latin typeface="+mj-lt"/>
            </a:endParaRPr>
          </a:p>
        </p:txBody>
      </p:sp>
      <p:cxnSp>
        <p:nvCxnSpPr>
          <p:cNvPr id="58" name="Straight Arrow Connector 57"/>
          <p:cNvCxnSpPr/>
          <p:nvPr/>
        </p:nvCxnSpPr>
        <p:spPr>
          <a:xfrm flipV="1">
            <a:off x="6799490" y="3105150"/>
            <a:ext cx="2162966" cy="2033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7638398" y="2982858"/>
            <a:ext cx="50526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2m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9228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latin typeface="Arial" charset="0"/>
                <a:cs typeface="Arial" charset="0"/>
              </a:rPr>
              <a:t>Beam collimation (cleaning)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 dirty="0"/>
          </a:p>
        </p:txBody>
      </p:sp>
      <p:sp>
        <p:nvSpPr>
          <p:cNvPr id="471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7E2D502-053D-4822-B3BC-C29F9DF837FC}" type="slidenum">
              <a:rPr lang="en-US" altLang="en-US" smtClean="0">
                <a:solidFill>
                  <a:srgbClr val="000000"/>
                </a:solidFill>
                <a:cs typeface="Arial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grpSp>
        <p:nvGrpSpPr>
          <p:cNvPr id="47110" name="Group 3"/>
          <p:cNvGrpSpPr>
            <a:grpSpLocks/>
          </p:cNvGrpSpPr>
          <p:nvPr/>
        </p:nvGrpSpPr>
        <p:grpSpPr bwMode="auto">
          <a:xfrm>
            <a:off x="819150" y="2079625"/>
            <a:ext cx="5222875" cy="4684713"/>
            <a:chOff x="2" y="525"/>
            <a:chExt cx="3607" cy="3648"/>
          </a:xfrm>
        </p:grpSpPr>
        <p:grpSp>
          <p:nvGrpSpPr>
            <p:cNvPr id="47115" name="Group 4"/>
            <p:cNvGrpSpPr>
              <a:grpSpLocks/>
            </p:cNvGrpSpPr>
            <p:nvPr/>
          </p:nvGrpSpPr>
          <p:grpSpPr bwMode="auto">
            <a:xfrm>
              <a:off x="2" y="525"/>
              <a:ext cx="3607" cy="3648"/>
              <a:chOff x="1097" y="525"/>
              <a:chExt cx="3607" cy="3648"/>
            </a:xfrm>
          </p:grpSpPr>
          <p:pic>
            <p:nvPicPr>
              <p:cNvPr id="47118" name="Picture 5" descr="CIMG0419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97" y="576"/>
                <a:ext cx="3607" cy="35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" name="Line 6"/>
              <p:cNvSpPr>
                <a:spLocks noChangeShapeType="1"/>
              </p:cNvSpPr>
              <p:nvPr/>
            </p:nvSpPr>
            <p:spPr bwMode="auto">
              <a:xfrm flipH="1" flipV="1">
                <a:off x="2876" y="525"/>
                <a:ext cx="13" cy="1250"/>
              </a:xfrm>
              <a:prstGeom prst="line">
                <a:avLst/>
              </a:prstGeom>
              <a:noFill/>
              <a:ln w="57150">
                <a:solidFill>
                  <a:srgbClr val="FF33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0" name="Line 7"/>
              <p:cNvSpPr>
                <a:spLocks noChangeShapeType="1"/>
              </p:cNvSpPr>
              <p:nvPr/>
            </p:nvSpPr>
            <p:spPr bwMode="auto">
              <a:xfrm flipH="1" flipV="1">
                <a:off x="2906" y="2589"/>
                <a:ext cx="16" cy="1584"/>
              </a:xfrm>
              <a:prstGeom prst="line">
                <a:avLst/>
              </a:prstGeom>
              <a:noFill/>
              <a:ln w="571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1" name="Text Box 8"/>
              <p:cNvSpPr txBox="1">
                <a:spLocks noChangeArrowheads="1"/>
              </p:cNvSpPr>
              <p:nvPr/>
            </p:nvSpPr>
            <p:spPr bwMode="auto">
              <a:xfrm>
                <a:off x="2338" y="3852"/>
                <a:ext cx="1133" cy="32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b="1" kern="0" dirty="0">
                    <a:solidFill>
                      <a:srgbClr val="FF33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/>
                    <a:cs typeface="ＭＳ Ｐゴシック" charset="-128"/>
                  </a:rPr>
                  <a:t>beam</a:t>
                </a:r>
              </a:p>
            </p:txBody>
          </p:sp>
        </p:grpSp>
        <p:sp>
          <p:nvSpPr>
            <p:cNvPr id="16" name="Line 9"/>
            <p:cNvSpPr>
              <a:spLocks noChangeShapeType="1"/>
            </p:cNvSpPr>
            <p:nvPr/>
          </p:nvSpPr>
          <p:spPr bwMode="auto">
            <a:xfrm flipV="1">
              <a:off x="72" y="607"/>
              <a:ext cx="1033" cy="1182"/>
            </a:xfrm>
            <a:prstGeom prst="line">
              <a:avLst/>
            </a:prstGeom>
            <a:noFill/>
            <a:ln w="28575">
              <a:solidFill>
                <a:srgbClr val="99FF33"/>
              </a:solidFill>
              <a:round/>
              <a:headEnd type="triangle" w="med" len="med"/>
              <a:tailEnd type="triangle" w="med" len="med"/>
            </a:ln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Text Box 10"/>
            <p:cNvSpPr txBox="1">
              <a:spLocks noChangeArrowheads="1"/>
            </p:cNvSpPr>
            <p:nvPr/>
          </p:nvSpPr>
          <p:spPr bwMode="auto">
            <a:xfrm>
              <a:off x="75" y="886"/>
              <a:ext cx="797" cy="26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kern="0" dirty="0">
                  <a:solidFill>
                    <a:srgbClr val="99FF33"/>
                  </a:solidFill>
                  <a:latin typeface="+mj-lt"/>
                  <a:cs typeface="ＭＳ Ｐゴシック" charset="-128"/>
                </a:rPr>
                <a:t>1.2 m</a:t>
              </a:r>
            </a:p>
          </p:txBody>
        </p:sp>
      </p:grpSp>
      <p:sp>
        <p:nvSpPr>
          <p:cNvPr id="20487" name="TextBox 4"/>
          <p:cNvSpPr txBox="1">
            <a:spLocks noChangeArrowheads="1"/>
          </p:cNvSpPr>
          <p:nvPr/>
        </p:nvSpPr>
        <p:spPr bwMode="auto">
          <a:xfrm>
            <a:off x="550863" y="779463"/>
            <a:ext cx="8275637" cy="130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5425" indent="-225425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682625" indent="-225425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263525" indent="-263525">
              <a:spcBef>
                <a:spcPct val="200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GB" sz="2000" kern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GB" sz="2000" kern="0" dirty="0" smtClean="0">
                <a:solidFill>
                  <a:srgbClr val="000000"/>
                </a:solidFill>
                <a:latin typeface="Arial"/>
              </a:rPr>
              <a:t>he </a:t>
            </a:r>
            <a:r>
              <a:rPr lang="en-GB" sz="2000" kern="0" dirty="0">
                <a:solidFill>
                  <a:srgbClr val="000000"/>
                </a:solidFill>
                <a:latin typeface="Arial"/>
              </a:rPr>
              <a:t>LHC </a:t>
            </a:r>
            <a:r>
              <a:rPr lang="en-GB" sz="2000" kern="0" dirty="0" smtClean="0">
                <a:solidFill>
                  <a:srgbClr val="000000"/>
                </a:solidFill>
                <a:latin typeface="Arial"/>
              </a:rPr>
              <a:t>is the first hadron collider to require </a:t>
            </a:r>
            <a:r>
              <a:rPr lang="en-GB" sz="2000" kern="0" dirty="0">
                <a:solidFill>
                  <a:srgbClr val="000000"/>
                </a:solidFill>
                <a:latin typeface="Arial"/>
              </a:rPr>
              <a:t>a complex multi-stage collimation system </a:t>
            </a:r>
            <a:r>
              <a:rPr lang="en-GB" sz="2000" kern="0" dirty="0" smtClean="0">
                <a:solidFill>
                  <a:srgbClr val="000000"/>
                </a:solidFill>
                <a:latin typeface="Arial"/>
              </a:rPr>
              <a:t>to operate at high intensity.</a:t>
            </a:r>
            <a:endParaRPr lang="en-GB" sz="2000" kern="0" dirty="0">
              <a:solidFill>
                <a:srgbClr val="000000"/>
              </a:solidFill>
              <a:latin typeface="Arial"/>
            </a:endParaRPr>
          </a:p>
          <a:p>
            <a:pPr marL="720725" lvl="1" indent="-263525">
              <a:spcBef>
                <a:spcPts val="300"/>
              </a:spcBef>
              <a:buClr>
                <a:srgbClr val="0000FF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Previous hadron machines used collimators only for experimental background conditions.</a:t>
            </a:r>
          </a:p>
        </p:txBody>
      </p:sp>
      <p:sp>
        <p:nvSpPr>
          <p:cNvPr id="20488" name="TextBox 4"/>
          <p:cNvSpPr txBox="1">
            <a:spLocks noChangeArrowheads="1"/>
          </p:cNvSpPr>
          <p:nvPr/>
        </p:nvSpPr>
        <p:spPr bwMode="auto">
          <a:xfrm>
            <a:off x="4484985" y="2057090"/>
            <a:ext cx="4357687" cy="13112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>
            <a:lvl1pPr marL="225425" indent="-225425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61963" indent="-236538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indent="0" algn="ctr">
              <a:lnSpc>
                <a:spcPct val="110000"/>
              </a:lnSpc>
              <a:spcBef>
                <a:spcPts val="300"/>
              </a:spcBef>
              <a:buClr>
                <a:srgbClr val="0000FF"/>
              </a:buClr>
              <a:buSzPct val="80000"/>
              <a:defRPr/>
            </a:pPr>
            <a:r>
              <a: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Almost </a:t>
            </a:r>
            <a:r>
              <a:rPr lang="en-US" b="1" i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100 </a:t>
            </a:r>
            <a:r>
              <a:rPr lang="en-US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collimators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mostly made of Carbon and Tungsten, protect the superconducting magnets against energy deposition from the beam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841554" y="3524450"/>
            <a:ext cx="4160113" cy="10567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r>
              <a:rPr lang="en-GB" sz="2000" kern="0" dirty="0" smtClean="0">
                <a:solidFill>
                  <a:srgbClr val="0000FF"/>
                </a:solidFill>
                <a:latin typeface="Arial"/>
              </a:rPr>
              <a:t>Dual role of collimators:</a:t>
            </a:r>
          </a:p>
          <a:p>
            <a:pPr marL="342900" indent="-342900">
              <a:spcBef>
                <a:spcPts val="0"/>
              </a:spcBef>
              <a:spcAft>
                <a:spcPts val="400"/>
              </a:spcAft>
              <a:buClr>
                <a:srgbClr val="FF0000"/>
              </a:buClr>
              <a:buSzPct val="80000"/>
              <a:buFont typeface="Wingdings" panose="05000000000000000000" pitchFamily="2" charset="2"/>
              <a:buChar char="q"/>
              <a:defRPr/>
            </a:pPr>
            <a:r>
              <a:rPr lang="en-GB" kern="0" dirty="0" smtClean="0">
                <a:solidFill>
                  <a:srgbClr val="FF0000"/>
                </a:solidFill>
                <a:latin typeface="Arial"/>
              </a:rPr>
              <a:t>Halo collimation (cleaning)</a:t>
            </a:r>
          </a:p>
          <a:p>
            <a:pPr marL="342900" indent="-342900">
              <a:spcBef>
                <a:spcPts val="0"/>
              </a:spcBef>
              <a:spcAft>
                <a:spcPts val="400"/>
              </a:spcAft>
              <a:buClr>
                <a:srgbClr val="FF0000"/>
              </a:buClr>
              <a:buSzPct val="80000"/>
              <a:buFont typeface="Wingdings" panose="05000000000000000000" pitchFamily="2" charset="2"/>
              <a:buChar char="q"/>
              <a:defRPr/>
            </a:pPr>
            <a:r>
              <a:rPr lang="en-GB" b="1" kern="0" dirty="0" smtClean="0">
                <a:solidFill>
                  <a:srgbClr val="FF0000"/>
                </a:solidFill>
                <a:latin typeface="Arial"/>
              </a:rPr>
              <a:t>Passive protection</a:t>
            </a:r>
            <a:r>
              <a:rPr lang="en-GB" kern="0" dirty="0" smtClean="0">
                <a:solidFill>
                  <a:srgbClr val="FF0000"/>
                </a:solidFill>
                <a:latin typeface="Arial"/>
              </a:rPr>
              <a:t> of the machine</a:t>
            </a:r>
            <a:endParaRPr lang="en-GB" kern="0" dirty="0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511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Arial" charset="0"/>
                <a:cs typeface="Arial" charset="0"/>
              </a:rPr>
              <a:t>Multi-stage collimation systems</a:t>
            </a:r>
          </a:p>
        </p:txBody>
      </p:sp>
      <p:sp>
        <p:nvSpPr>
          <p:cNvPr id="91139" name="Date Placeholder 46"/>
          <p:cNvSpPr>
            <a:spLocks noGrp="1"/>
          </p:cNvSpPr>
          <p:nvPr>
            <p:ph type="dt" sz="half" idx="10"/>
          </p:nvPr>
        </p:nvSpPr>
        <p:spPr>
          <a:solidFill>
            <a:schemeClr val="bg1">
              <a:lumMod val="95000"/>
            </a:schemeClr>
          </a:solidFill>
          <a:ln/>
          <a:extLst/>
        </p:spPr>
        <p:txBody>
          <a:bodyPr/>
          <a:lstStyle>
            <a:lvl1pPr>
              <a:spcBef>
                <a:spcPct val="200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mtClean="0">
                <a:latin typeface="+mj-lt"/>
                <a:cs typeface="Arial" charset="0"/>
              </a:rPr>
              <a:t>18/08/2016</a:t>
            </a:r>
            <a:endParaRPr lang="en-US" altLang="en-US" dirty="0" smtClean="0">
              <a:latin typeface="+mj-lt"/>
              <a:cs typeface="Arial" charset="0"/>
            </a:endParaRPr>
          </a:p>
        </p:txBody>
      </p:sp>
      <p:sp>
        <p:nvSpPr>
          <p:cNvPr id="91140" name="Footer Placeholder 47"/>
          <p:cNvSpPr>
            <a:spLocks noGrp="1"/>
          </p:cNvSpPr>
          <p:nvPr>
            <p:ph type="ftr" sz="quarter" idx="11"/>
          </p:nvPr>
        </p:nvSpPr>
        <p:spPr>
          <a:solidFill>
            <a:schemeClr val="bg1">
              <a:lumMod val="95000"/>
            </a:schemeClr>
          </a:solidFill>
          <a:ln/>
          <a:extLst/>
        </p:spPr>
        <p:txBody>
          <a:bodyPr/>
          <a:lstStyle>
            <a:lvl1pPr>
              <a:spcBef>
                <a:spcPct val="200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mtClean="0">
                <a:latin typeface="+mj-lt"/>
                <a:cs typeface="Arial" charset="0"/>
              </a:rPr>
              <a:t>Very High Energy Hadron Colliders - SSI - J. Wenninger</a:t>
            </a:r>
            <a:endParaRPr lang="en-US" altLang="en-US" dirty="0" smtClean="0">
              <a:latin typeface="+mj-lt"/>
              <a:cs typeface="Arial" charset="0"/>
            </a:endParaRPr>
          </a:p>
        </p:txBody>
      </p:sp>
      <p:sp>
        <p:nvSpPr>
          <p:cNvPr id="9114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3AFDF9B-3FE5-46FC-9032-1A3A3D13A152}" type="slidenum">
              <a:rPr lang="en-US" altLang="en-US" smtClean="0">
                <a:latin typeface="Comic Sans MS" pitchFamily="66" charset="0"/>
                <a:cs typeface="Arial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46</a:t>
            </a:fld>
            <a:endParaRPr lang="en-US" altLang="en-US" smtClean="0">
              <a:latin typeface="Comic Sans MS" pitchFamily="66" charset="0"/>
              <a:cs typeface="Arial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 bwMode="auto">
          <a:xfrm>
            <a:off x="531787" y="4442145"/>
            <a:ext cx="8432800" cy="195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63525" indent="-263525">
              <a:defRPr/>
            </a:pPr>
            <a:r>
              <a:rPr lang="en-GB" altLang="en-US" kern="0" dirty="0" smtClean="0"/>
              <a:t>To be able to absorb the energy of the high energy hadrons, </a:t>
            </a:r>
            <a:r>
              <a:rPr lang="en-GB" altLang="en-US" kern="0" dirty="0" smtClean="0">
                <a:solidFill>
                  <a:srgbClr val="CC3399"/>
                </a:solidFill>
              </a:rPr>
              <a:t>a multi-stage collimation system is required </a:t>
            </a:r>
            <a:r>
              <a:rPr lang="en-GB" altLang="en-US" kern="0" dirty="0" smtClean="0"/>
              <a:t>– primary, secondary, tertiary.</a:t>
            </a:r>
          </a:p>
          <a:p>
            <a:pPr marL="663575" lvl="1" indent="-263525">
              <a:defRPr/>
            </a:pPr>
            <a:r>
              <a:rPr lang="en-GB" altLang="en-US" kern="0" dirty="0" smtClean="0">
                <a:solidFill>
                  <a:srgbClr val="0000FF"/>
                </a:solidFill>
              </a:rPr>
              <a:t>Demonstrated to work at the LHC – with excellent performance. </a:t>
            </a:r>
          </a:p>
          <a:p>
            <a:pPr marL="263525" indent="-263525">
              <a:spcBef>
                <a:spcPts val="1200"/>
              </a:spcBef>
              <a:defRPr/>
            </a:pPr>
            <a:r>
              <a:rPr lang="en-GB" altLang="en-US" kern="0" dirty="0" smtClean="0"/>
              <a:t>While for LHC the efficient is at the level of </a:t>
            </a:r>
            <a:r>
              <a:rPr lang="en-GB" altLang="en-US" b="1" kern="0" dirty="0" smtClean="0">
                <a:solidFill>
                  <a:srgbClr val="009900"/>
                </a:solidFill>
              </a:rPr>
              <a:t>99.95% or better</a:t>
            </a:r>
            <a:r>
              <a:rPr lang="en-GB" altLang="en-US" kern="0" dirty="0" smtClean="0"/>
              <a:t>, VHECs may require </a:t>
            </a:r>
            <a:r>
              <a:rPr lang="en-GB" altLang="en-US" kern="0" dirty="0" smtClean="0">
                <a:solidFill>
                  <a:srgbClr val="FF0000"/>
                </a:solidFill>
              </a:rPr>
              <a:t>one order of magnitude better cleaning</a:t>
            </a:r>
            <a:r>
              <a:rPr lang="en-GB" altLang="en-US" kern="0" dirty="0" smtClean="0"/>
              <a:t>.</a:t>
            </a:r>
          </a:p>
          <a:p>
            <a:pPr marL="623888" lvl="1" indent="-263525">
              <a:spcBef>
                <a:spcPts val="600"/>
              </a:spcBef>
              <a:buFont typeface="Courier New" pitchFamily="49" charset="0"/>
              <a:buChar char="o"/>
              <a:defRPr/>
            </a:pPr>
            <a:r>
              <a:rPr lang="en-US" altLang="en-US" kern="0" dirty="0" smtClean="0">
                <a:solidFill>
                  <a:srgbClr val="0000FF"/>
                </a:solidFill>
                <a:cs typeface="Arial" charset="0"/>
              </a:rPr>
              <a:t>Efficiency = fraction of protons lost from the beam that are intercepted.</a:t>
            </a:r>
          </a:p>
        </p:txBody>
      </p:sp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07" t="25821" r="232" b="27464"/>
          <a:stretch>
            <a:fillRect/>
          </a:stretch>
        </p:blipFill>
        <p:spPr bwMode="auto">
          <a:xfrm>
            <a:off x="544245" y="1700775"/>
            <a:ext cx="8355990" cy="2675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04" t="44286" r="30179" b="25196"/>
          <a:stretch/>
        </p:blipFill>
        <p:spPr bwMode="auto">
          <a:xfrm>
            <a:off x="2114080" y="817460"/>
            <a:ext cx="858667" cy="89902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</p:pic>
      <p:sp>
        <p:nvSpPr>
          <p:cNvPr id="9" name="TextBox 8"/>
          <p:cNvSpPr txBox="1"/>
          <p:nvPr/>
        </p:nvSpPr>
        <p:spPr>
          <a:xfrm>
            <a:off x="3227825" y="1016412"/>
            <a:ext cx="3278462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C00000"/>
                </a:solidFill>
                <a:latin typeface="+mj-lt"/>
              </a:rPr>
              <a:t>LHC primary collimator gap opening</a:t>
            </a:r>
            <a:endParaRPr lang="en-GB" sz="1400" b="1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48113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3"/>
          <p:cNvSpPr>
            <a:spLocks noGrp="1"/>
          </p:cNvSpPr>
          <p:nvPr>
            <p:ph type="title"/>
          </p:nvPr>
        </p:nvSpPr>
        <p:spPr>
          <a:xfrm>
            <a:off x="799055" y="-10350"/>
            <a:ext cx="7429500" cy="800100"/>
          </a:xfrm>
        </p:spPr>
        <p:txBody>
          <a:bodyPr/>
          <a:lstStyle/>
          <a:p>
            <a:r>
              <a:rPr lang="en-GB" altLang="en-US" dirty="0" smtClean="0"/>
              <a:t>New collimator materials</a:t>
            </a:r>
          </a:p>
        </p:txBody>
      </p:sp>
      <p:sp>
        <p:nvSpPr>
          <p:cNvPr id="25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18/08/2016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Very High Energy Hadron Colliders - SSI - J. Wenninger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174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9BA7F36-512B-42B1-BEA7-5AD945CC077C}" type="slidenum">
              <a:rPr lang="en-US" altLang="en-US">
                <a:solidFill>
                  <a:srgbClr val="7F7F7F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47</a:t>
            </a:fld>
            <a:endParaRPr lang="en-US" altLang="en-US">
              <a:solidFill>
                <a:srgbClr val="7F7F7F"/>
              </a:solidFill>
            </a:endParaRPr>
          </a:p>
        </p:txBody>
      </p:sp>
      <p:grpSp>
        <p:nvGrpSpPr>
          <p:cNvPr id="31750" name="Group 1"/>
          <p:cNvGrpSpPr>
            <a:grpSpLocks/>
          </p:cNvGrpSpPr>
          <p:nvPr/>
        </p:nvGrpSpPr>
        <p:grpSpPr bwMode="auto">
          <a:xfrm>
            <a:off x="171450" y="998202"/>
            <a:ext cx="8366125" cy="5788025"/>
            <a:chOff x="808310" y="614671"/>
            <a:chExt cx="8365971" cy="5788256"/>
          </a:xfrm>
        </p:grpSpPr>
        <p:pic>
          <p:nvPicPr>
            <p:cNvPr id="31752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955"/>
            <a:stretch>
              <a:fillRect/>
            </a:stretch>
          </p:blipFill>
          <p:spPr bwMode="auto">
            <a:xfrm>
              <a:off x="3840842" y="614671"/>
              <a:ext cx="2389542" cy="252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1753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19" t="6293" r="4385"/>
            <a:stretch>
              <a:fillRect/>
            </a:stretch>
          </p:blipFill>
          <p:spPr bwMode="auto">
            <a:xfrm>
              <a:off x="6502938" y="620968"/>
              <a:ext cx="2389542" cy="252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1754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838" r="11118" b="10323"/>
            <a:stretch>
              <a:fillRect/>
            </a:stretch>
          </p:blipFill>
          <p:spPr bwMode="auto">
            <a:xfrm>
              <a:off x="3845852" y="3423654"/>
              <a:ext cx="2387871" cy="252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1755" name="Picture 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4" r="6589" b="9094"/>
            <a:stretch>
              <a:fillRect/>
            </a:stretch>
          </p:blipFill>
          <p:spPr bwMode="auto">
            <a:xfrm>
              <a:off x="6504609" y="3423654"/>
              <a:ext cx="2387871" cy="252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1756" name="Picture 7" descr="G:\Workspaces\m\MechanicalMeasurement\Data\2012\EDMS_1168519\Pictures\PostIrradiation\060313\CuD3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65" t="4155" r="9149" b="4749"/>
            <a:stretch>
              <a:fillRect/>
            </a:stretch>
          </p:blipFill>
          <p:spPr bwMode="auto">
            <a:xfrm>
              <a:off x="1182086" y="3423654"/>
              <a:ext cx="2389542" cy="252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757" name="Picture 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927" t="4768" r="18727" b="28419"/>
            <a:stretch>
              <a:fillRect/>
            </a:stretch>
          </p:blipFill>
          <p:spPr bwMode="auto">
            <a:xfrm>
              <a:off x="1182086" y="614672"/>
              <a:ext cx="2389542" cy="25262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9" name="Rectangle 189"/>
            <p:cNvSpPr/>
            <p:nvPr/>
          </p:nvSpPr>
          <p:spPr>
            <a:xfrm>
              <a:off x="808310" y="3068961"/>
              <a:ext cx="2763318" cy="308419"/>
            </a:xfrm>
            <a:prstGeom prst="rect">
              <a:avLst/>
            </a:prstGeom>
            <a:noFill/>
            <a:ln>
              <a:headEnd/>
              <a:tailEnd/>
            </a:ln>
            <a:effectLst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lIns="92075" tIns="46038" rIns="92075" bIns="46038">
              <a:spAutoFit/>
            </a:bodyPr>
            <a:lstStyle/>
            <a:p>
              <a:pPr marL="457200" lvl="2" algn="ctr">
                <a:defRPr/>
              </a:pPr>
              <a:r>
                <a:rPr lang="en-GB" sz="1400" i="1" dirty="0" err="1">
                  <a:solidFill>
                    <a:schemeClr val="tx1"/>
                  </a:solidFill>
                </a:rPr>
                <a:t>Inermet</a:t>
              </a:r>
              <a:r>
                <a:rPr lang="en-GB" sz="1400" i="1" dirty="0">
                  <a:solidFill>
                    <a:schemeClr val="tx1"/>
                  </a:solidFill>
                </a:rPr>
                <a:t> 180, 72 bunches</a:t>
              </a:r>
            </a:p>
          </p:txBody>
        </p:sp>
        <p:sp>
          <p:nvSpPr>
            <p:cNvPr id="30" name="Rectangle 189"/>
            <p:cNvSpPr/>
            <p:nvPr/>
          </p:nvSpPr>
          <p:spPr>
            <a:xfrm>
              <a:off x="3571628" y="3068961"/>
              <a:ext cx="2747258" cy="308419"/>
            </a:xfrm>
            <a:prstGeom prst="rect">
              <a:avLst/>
            </a:prstGeom>
            <a:noFill/>
            <a:ln>
              <a:headEnd/>
              <a:tailEnd/>
            </a:ln>
            <a:effectLst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lIns="92075" tIns="46038" rIns="92075" bIns="46038">
              <a:spAutoFit/>
            </a:bodyPr>
            <a:lstStyle/>
            <a:p>
              <a:pPr marL="0" lvl="1" algn="ctr">
                <a:defRPr/>
              </a:pPr>
              <a:r>
                <a:rPr lang="en-GB" sz="1400" i="1" dirty="0">
                  <a:solidFill>
                    <a:schemeClr val="tx1"/>
                  </a:solidFill>
                </a:rPr>
                <a:t>Molybdenum, 72 &amp; 144 bunches</a:t>
              </a:r>
            </a:p>
          </p:txBody>
        </p:sp>
        <p:sp>
          <p:nvSpPr>
            <p:cNvPr id="31" name="Rectangle 189"/>
            <p:cNvSpPr/>
            <p:nvPr/>
          </p:nvSpPr>
          <p:spPr>
            <a:xfrm>
              <a:off x="6502938" y="3068961"/>
              <a:ext cx="2389542" cy="308419"/>
            </a:xfrm>
            <a:prstGeom prst="rect">
              <a:avLst/>
            </a:prstGeom>
            <a:noFill/>
            <a:ln>
              <a:headEnd/>
              <a:tailEnd/>
            </a:ln>
            <a:effectLst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lIns="92075" tIns="46038" rIns="92075" bIns="46038">
              <a:spAutoFit/>
            </a:bodyPr>
            <a:lstStyle/>
            <a:p>
              <a:pPr marL="0" lvl="1" algn="ctr">
                <a:defRPr/>
              </a:pPr>
              <a:r>
                <a:rPr lang="en-GB" sz="1400" i="1" dirty="0" err="1">
                  <a:solidFill>
                    <a:schemeClr val="tx1"/>
                  </a:solidFill>
                </a:rPr>
                <a:t>Glidcop</a:t>
              </a:r>
              <a:r>
                <a:rPr lang="en-GB" sz="1400" i="1" dirty="0">
                  <a:solidFill>
                    <a:schemeClr val="tx1"/>
                  </a:solidFill>
                </a:rPr>
                <a:t>, 72 bunches (2 x) </a:t>
              </a:r>
            </a:p>
          </p:txBody>
        </p:sp>
        <p:sp>
          <p:nvSpPr>
            <p:cNvPr id="32" name="Rectangle 189"/>
            <p:cNvSpPr/>
            <p:nvPr/>
          </p:nvSpPr>
          <p:spPr>
            <a:xfrm>
              <a:off x="1139504" y="5871646"/>
              <a:ext cx="2459944" cy="523862"/>
            </a:xfrm>
            <a:prstGeom prst="rect">
              <a:avLst/>
            </a:prstGeom>
            <a:noFill/>
            <a:ln>
              <a:headEnd/>
              <a:tailEnd/>
            </a:ln>
            <a:effectLst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lIns="92075" tIns="46038" rIns="92075" bIns="46038">
              <a:spAutoFit/>
            </a:bodyPr>
            <a:lstStyle/>
            <a:p>
              <a:pPr marL="0" lvl="1" algn="ctr">
                <a:defRPr/>
              </a:pPr>
              <a:r>
                <a:rPr lang="en-GB" sz="1400" i="1" dirty="0">
                  <a:solidFill>
                    <a:schemeClr val="tx1"/>
                  </a:solidFill>
                </a:rPr>
                <a:t>Copper-Diamond</a:t>
              </a:r>
            </a:p>
            <a:p>
              <a:pPr marL="0" lvl="1" algn="ctr">
                <a:defRPr/>
              </a:pPr>
              <a:r>
                <a:rPr lang="en-GB" sz="1400" i="1" dirty="0">
                  <a:solidFill>
                    <a:schemeClr val="tx1"/>
                  </a:solidFill>
                </a:rPr>
                <a:t>144 bunches </a:t>
              </a:r>
            </a:p>
          </p:txBody>
        </p:sp>
        <p:sp>
          <p:nvSpPr>
            <p:cNvPr id="33" name="Rectangle 189"/>
            <p:cNvSpPr/>
            <p:nvPr/>
          </p:nvSpPr>
          <p:spPr>
            <a:xfrm>
              <a:off x="3794387" y="5874451"/>
              <a:ext cx="2473955" cy="523862"/>
            </a:xfrm>
            <a:prstGeom prst="rect">
              <a:avLst/>
            </a:prstGeom>
            <a:noFill/>
            <a:ln>
              <a:headEnd/>
              <a:tailEnd/>
            </a:ln>
            <a:effectLst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lIns="92075" tIns="46038" rIns="92075" bIns="46038">
              <a:spAutoFit/>
            </a:bodyPr>
            <a:lstStyle/>
            <a:p>
              <a:pPr marL="0" lvl="1" algn="ctr">
                <a:defRPr/>
              </a:pPr>
              <a:r>
                <a:rPr lang="en-GB" sz="1400" i="1" dirty="0">
                  <a:solidFill>
                    <a:schemeClr val="tx1"/>
                  </a:solidFill>
                </a:rPr>
                <a:t>Molybdenum-Copper-Diamond 144 bunches </a:t>
              </a:r>
            </a:p>
          </p:txBody>
        </p:sp>
        <p:sp>
          <p:nvSpPr>
            <p:cNvPr id="34" name="Rectangle 189"/>
            <p:cNvSpPr/>
            <p:nvPr/>
          </p:nvSpPr>
          <p:spPr>
            <a:xfrm>
              <a:off x="6249649" y="5879065"/>
              <a:ext cx="2924632" cy="523862"/>
            </a:xfrm>
            <a:prstGeom prst="rect">
              <a:avLst/>
            </a:prstGeom>
            <a:noFill/>
            <a:ln>
              <a:headEnd/>
              <a:tailEnd/>
            </a:ln>
            <a:effectLst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lIns="92075" tIns="46038" rIns="92075" bIns="46038">
              <a:spAutoFit/>
            </a:bodyPr>
            <a:lstStyle/>
            <a:p>
              <a:pPr marL="0" lvl="1" algn="ctr">
                <a:defRPr/>
              </a:pPr>
              <a:r>
                <a:rPr lang="en-GB" sz="1400" b="1" i="1" dirty="0">
                  <a:solidFill>
                    <a:srgbClr val="0000FF"/>
                  </a:solidFill>
                </a:rPr>
                <a:t>Molybdenum-Graphite</a:t>
              </a:r>
              <a:r>
                <a:rPr lang="en-GB" sz="1400" i="1" dirty="0">
                  <a:solidFill>
                    <a:schemeClr val="tx1"/>
                  </a:solidFill>
                </a:rPr>
                <a:t> (3 grades) </a:t>
              </a:r>
            </a:p>
            <a:p>
              <a:pPr marL="0" lvl="1" algn="ctr">
                <a:defRPr/>
              </a:pPr>
              <a:r>
                <a:rPr lang="en-GB" sz="1400" i="1" dirty="0">
                  <a:solidFill>
                    <a:schemeClr val="tx1"/>
                  </a:solidFill>
                </a:rPr>
                <a:t>144 bunches 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01672" y="812886"/>
            <a:ext cx="6622326" cy="7530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r>
              <a:rPr lang="en-US" i="1" kern="0" dirty="0" smtClean="0">
                <a:solidFill>
                  <a:srgbClr val="000000"/>
                </a:solidFill>
                <a:latin typeface="Arial"/>
              </a:rPr>
              <a:t>Beam tests for new collimator materials:</a:t>
            </a:r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r>
              <a:rPr lang="en-US" i="1" kern="0" dirty="0" smtClean="0">
                <a:solidFill>
                  <a:srgbClr val="000000"/>
                </a:solidFill>
                <a:latin typeface="Arial"/>
              </a:rPr>
              <a:t>- They should be robust (shock impacts) and good conductors </a:t>
            </a:r>
            <a:endParaRPr lang="en-GB" i="1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53845" y="863578"/>
            <a:ext cx="2601912" cy="3381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r>
              <a:rPr lang="en-US" sz="1600" i="1" kern="0" dirty="0">
                <a:solidFill>
                  <a:srgbClr val="000000"/>
                </a:solidFill>
                <a:latin typeface="Arial"/>
              </a:rPr>
              <a:t>Courtesy A. </a:t>
            </a:r>
            <a:r>
              <a:rPr lang="en-US" sz="1600" i="1" kern="0" dirty="0" err="1">
                <a:solidFill>
                  <a:srgbClr val="000000"/>
                </a:solidFill>
                <a:latin typeface="Arial"/>
              </a:rPr>
              <a:t>Bertarelli</a:t>
            </a:r>
            <a:r>
              <a:rPr lang="en-US" sz="1600" i="1" kern="0" dirty="0">
                <a:solidFill>
                  <a:srgbClr val="000000"/>
                </a:solidFill>
                <a:latin typeface="Arial"/>
              </a:rPr>
              <a:t> (EN)</a:t>
            </a:r>
            <a:endParaRPr lang="en-GB" sz="1600" i="1" kern="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388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new regime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8F292-AC11-4197-AD8B-3E306AA2AEBE}" type="slidenum">
              <a:rPr lang="en-US" altLang="en-US" smtClean="0"/>
              <a:pPr/>
              <a:t>48</a:t>
            </a:fld>
            <a:endParaRPr lang="en-US" alt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39475" y="971080"/>
            <a:ext cx="8141860" cy="299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63525" indent="-263525">
              <a:spcBef>
                <a:spcPts val="1200"/>
              </a:spcBef>
              <a:defRPr/>
            </a:pPr>
            <a:r>
              <a:rPr lang="en-GB" altLang="en-US" kern="0" dirty="0" smtClean="0"/>
              <a:t>At the LHC the energy stored in the injected and circulating present a damage to any accelerator component around the beam line, but </a:t>
            </a:r>
            <a:r>
              <a:rPr lang="en-GB" altLang="en-US" b="1" kern="0" dirty="0" smtClean="0">
                <a:solidFill>
                  <a:srgbClr val="D60093"/>
                </a:solidFill>
              </a:rPr>
              <a:t>passive protection is available to mitigate all failure cases</a:t>
            </a:r>
            <a:r>
              <a:rPr lang="en-GB" altLang="en-US" kern="0" dirty="0" smtClean="0"/>
              <a:t>.</a:t>
            </a:r>
          </a:p>
          <a:p>
            <a:pPr marL="263525" indent="-263525">
              <a:spcBef>
                <a:spcPts val="1200"/>
              </a:spcBef>
              <a:defRPr/>
            </a:pPr>
            <a:r>
              <a:rPr lang="en-GB" altLang="en-US" kern="0" dirty="0" smtClean="0"/>
              <a:t>At the LHC such passive protection will survive the beam impacts in case of failure provided the machine is correctly setup and operate safely.</a:t>
            </a:r>
          </a:p>
          <a:p>
            <a:pPr marL="263525" indent="-263525">
              <a:spcBef>
                <a:spcPts val="1200"/>
              </a:spcBef>
              <a:defRPr/>
            </a:pPr>
            <a:r>
              <a:rPr lang="en-GB" altLang="en-US" kern="0" dirty="0" smtClean="0"/>
              <a:t>For the next generation VHECs, this may no longer the case due to the higher particle energy (more material to absorb the beams) and the higher stored energy: failures could lead to damage of the protection components.</a:t>
            </a:r>
          </a:p>
        </p:txBody>
      </p:sp>
    </p:spTree>
    <p:extLst>
      <p:ext uri="{BB962C8B-B14F-4D97-AF65-F5344CB8AC3E}">
        <p14:creationId xmlns:p14="http://schemas.microsoft.com/office/powerpoint/2010/main" val="2972729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Vicious little falling objects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359905" y="775202"/>
            <a:ext cx="6044547" cy="2945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dirty="0" smtClean="0"/>
              <a:t>LHC observed strange beam losses that where nicknamed UFOs (</a:t>
            </a:r>
            <a:r>
              <a:rPr lang="en-GB" b="1" dirty="0"/>
              <a:t>Unidentified Falling </a:t>
            </a:r>
            <a:r>
              <a:rPr lang="en-GB" b="1" dirty="0" smtClean="0"/>
              <a:t>Objects</a:t>
            </a:r>
            <a:r>
              <a:rPr lang="en-GB" dirty="0" smtClean="0"/>
              <a:t>).</a:t>
            </a:r>
          </a:p>
          <a:p>
            <a:r>
              <a:rPr lang="en-GB" dirty="0" smtClean="0"/>
              <a:t>According </a:t>
            </a:r>
            <a:r>
              <a:rPr lang="en-GB" dirty="0"/>
              <a:t>to the most </a:t>
            </a:r>
            <a:r>
              <a:rPr lang="en-GB" dirty="0" smtClean="0"/>
              <a:t>credible theory</a:t>
            </a:r>
            <a:r>
              <a:rPr lang="en-GB" dirty="0"/>
              <a:t>, </a:t>
            </a:r>
            <a:r>
              <a:rPr lang="en-GB" dirty="0" smtClean="0"/>
              <a:t>UFOs are </a:t>
            </a:r>
            <a:r>
              <a:rPr lang="en-GB" b="1" dirty="0"/>
              <a:t>dust particles</a:t>
            </a:r>
            <a:r>
              <a:rPr lang="en-GB" dirty="0"/>
              <a:t> </a:t>
            </a:r>
            <a:r>
              <a:rPr lang="en-GB" dirty="0" smtClean="0"/>
              <a:t>that fall into the beam </a:t>
            </a:r>
            <a:r>
              <a:rPr lang="en-GB" dirty="0"/>
              <a:t>and generate </a:t>
            </a:r>
            <a:r>
              <a:rPr lang="en-GB" dirty="0" smtClean="0"/>
              <a:t>beam losses </a:t>
            </a:r>
            <a:r>
              <a:rPr lang="en-GB" dirty="0"/>
              <a:t>due to inelastic collisions with the </a:t>
            </a:r>
            <a:r>
              <a:rPr lang="en-GB" dirty="0" smtClean="0"/>
              <a:t>beam. </a:t>
            </a:r>
            <a:r>
              <a:rPr lang="en-GB" dirty="0"/>
              <a:t>These losses </a:t>
            </a:r>
            <a:r>
              <a:rPr lang="en-GB" dirty="0" smtClean="0"/>
              <a:t>can quench </a:t>
            </a:r>
            <a:r>
              <a:rPr lang="en-GB" dirty="0"/>
              <a:t>a superconducting magnet.</a:t>
            </a:r>
          </a:p>
          <a:p>
            <a:pPr lvl="1"/>
            <a:r>
              <a:rPr lang="en-GB" i="1" dirty="0" smtClean="0">
                <a:solidFill>
                  <a:srgbClr val="0000FF"/>
                </a:solidFill>
              </a:rPr>
              <a:t>If </a:t>
            </a:r>
            <a:r>
              <a:rPr lang="en-GB" i="1" dirty="0">
                <a:solidFill>
                  <a:srgbClr val="0000FF"/>
                </a:solidFill>
              </a:rPr>
              <a:t>the </a:t>
            </a:r>
            <a:r>
              <a:rPr lang="en-GB" i="1" dirty="0" smtClean="0">
                <a:solidFill>
                  <a:srgbClr val="0000FF"/>
                </a:solidFill>
              </a:rPr>
              <a:t>losses </a:t>
            </a:r>
            <a:r>
              <a:rPr lang="en-GB" i="1" dirty="0">
                <a:solidFill>
                  <a:srgbClr val="0000FF"/>
                </a:solidFill>
              </a:rPr>
              <a:t>are too high, the beams are dumped to avoid a magnet quench </a:t>
            </a:r>
            <a:r>
              <a:rPr lang="en-GB" i="1" dirty="0" smtClean="0">
                <a:solidFill>
                  <a:srgbClr val="0000FF"/>
                </a:solidFill>
              </a:rPr>
              <a:t>(up to 20 </a:t>
            </a:r>
            <a:r>
              <a:rPr lang="en-GB" i="1" dirty="0">
                <a:solidFill>
                  <a:srgbClr val="0000FF"/>
                </a:solidFill>
              </a:rPr>
              <a:t>times / </a:t>
            </a:r>
            <a:r>
              <a:rPr lang="en-GB" i="1" dirty="0" smtClean="0">
                <a:solidFill>
                  <a:srgbClr val="0000FF"/>
                </a:solidFill>
              </a:rPr>
              <a:t>year)</a:t>
            </a:r>
            <a:endParaRPr lang="en-GB" i="1" dirty="0">
              <a:solidFill>
                <a:srgbClr val="0000FF"/>
              </a:solidFill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5690" y="-27450"/>
            <a:ext cx="844909" cy="8449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grpSp>
        <p:nvGrpSpPr>
          <p:cNvPr id="8" name="Group 7"/>
          <p:cNvGrpSpPr/>
          <p:nvPr/>
        </p:nvGrpSpPr>
        <p:grpSpPr>
          <a:xfrm>
            <a:off x="6349740" y="917349"/>
            <a:ext cx="2609035" cy="1889285"/>
            <a:chOff x="5917448" y="2344222"/>
            <a:chExt cx="2609035" cy="1889285"/>
          </a:xfrm>
        </p:grpSpPr>
        <p:sp>
          <p:nvSpPr>
            <p:cNvPr id="14" name="Rounded Rectangle 13"/>
            <p:cNvSpPr/>
            <p:nvPr/>
          </p:nvSpPr>
          <p:spPr>
            <a:xfrm>
              <a:off x="6413420" y="2344222"/>
              <a:ext cx="2087852" cy="32404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b="1" dirty="0" smtClean="0">
                  <a:solidFill>
                    <a:schemeClr val="tx1"/>
                  </a:solidFill>
                </a:rPr>
                <a:t>Vacuum chamber</a:t>
              </a:r>
              <a:endParaRPr lang="en-US" sz="1500" b="1" dirty="0">
                <a:solidFill>
                  <a:schemeClr val="tx1"/>
                </a:solidFill>
              </a:endParaRP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/>
            <a:srcRect l="917" t="53831" r="82004" b="10111"/>
            <a:stretch/>
          </p:blipFill>
          <p:spPr>
            <a:xfrm rot="778424">
              <a:off x="5917448" y="3390949"/>
              <a:ext cx="1397000" cy="751411"/>
            </a:xfrm>
            <a:prstGeom prst="rect">
              <a:avLst/>
            </a:prstGeom>
          </p:spPr>
        </p:pic>
        <p:sp>
          <p:nvSpPr>
            <p:cNvPr id="16" name="Freihandform 12"/>
            <p:cNvSpPr/>
            <p:nvPr/>
          </p:nvSpPr>
          <p:spPr bwMode="auto">
            <a:xfrm rot="20400000">
              <a:off x="6526533" y="2525098"/>
              <a:ext cx="169042" cy="183054"/>
            </a:xfrm>
            <a:custGeom>
              <a:avLst/>
              <a:gdLst>
                <a:gd name="connsiteX0" fmla="*/ 0 w 479020"/>
                <a:gd name="connsiteY0" fmla="*/ 259399 h 436820"/>
                <a:gd name="connsiteX1" fmla="*/ 245660 w 479020"/>
                <a:gd name="connsiteY1" fmla="*/ 92 h 436820"/>
                <a:gd name="connsiteX2" fmla="*/ 477672 w 479020"/>
                <a:gd name="connsiteY2" fmla="*/ 232104 h 436820"/>
                <a:gd name="connsiteX3" fmla="*/ 136478 w 479020"/>
                <a:gd name="connsiteY3" fmla="*/ 436820 h 436820"/>
                <a:gd name="connsiteX0" fmla="*/ 0 w 478727"/>
                <a:gd name="connsiteY0" fmla="*/ 259399 h 436820"/>
                <a:gd name="connsiteX1" fmla="*/ 245660 w 478727"/>
                <a:gd name="connsiteY1" fmla="*/ 92 h 436820"/>
                <a:gd name="connsiteX2" fmla="*/ 477672 w 478727"/>
                <a:gd name="connsiteY2" fmla="*/ 232104 h 436820"/>
                <a:gd name="connsiteX3" fmla="*/ 150126 w 478727"/>
                <a:gd name="connsiteY3" fmla="*/ 436820 h 436820"/>
                <a:gd name="connsiteX0" fmla="*/ 0 w 478727"/>
                <a:gd name="connsiteY0" fmla="*/ 259399 h 436820"/>
                <a:gd name="connsiteX1" fmla="*/ 245660 w 478727"/>
                <a:gd name="connsiteY1" fmla="*/ 92 h 436820"/>
                <a:gd name="connsiteX2" fmla="*/ 477672 w 478727"/>
                <a:gd name="connsiteY2" fmla="*/ 232104 h 436820"/>
                <a:gd name="connsiteX3" fmla="*/ 150126 w 478727"/>
                <a:gd name="connsiteY3" fmla="*/ 436820 h 436820"/>
                <a:gd name="connsiteX4" fmla="*/ 0 w 478727"/>
                <a:gd name="connsiteY4" fmla="*/ 259399 h 436820"/>
                <a:gd name="connsiteX0" fmla="*/ 6966 w 485693"/>
                <a:gd name="connsiteY0" fmla="*/ 259399 h 436820"/>
                <a:gd name="connsiteX1" fmla="*/ 252626 w 485693"/>
                <a:gd name="connsiteY1" fmla="*/ 92 h 436820"/>
                <a:gd name="connsiteX2" fmla="*/ 484638 w 485693"/>
                <a:gd name="connsiteY2" fmla="*/ 232104 h 436820"/>
                <a:gd name="connsiteX3" fmla="*/ 157092 w 485693"/>
                <a:gd name="connsiteY3" fmla="*/ 436820 h 436820"/>
                <a:gd name="connsiteX4" fmla="*/ 6966 w 485693"/>
                <a:gd name="connsiteY4" fmla="*/ 259399 h 436820"/>
                <a:gd name="connsiteX0" fmla="*/ 236 w 478120"/>
                <a:gd name="connsiteY0" fmla="*/ 259394 h 368576"/>
                <a:gd name="connsiteX1" fmla="*/ 245896 w 478120"/>
                <a:gd name="connsiteY1" fmla="*/ 87 h 368576"/>
                <a:gd name="connsiteX2" fmla="*/ 477908 w 478120"/>
                <a:gd name="connsiteY2" fmla="*/ 232099 h 368576"/>
                <a:gd name="connsiteX3" fmla="*/ 204953 w 478120"/>
                <a:gd name="connsiteY3" fmla="*/ 368576 h 368576"/>
                <a:gd name="connsiteX4" fmla="*/ 236 w 478120"/>
                <a:gd name="connsiteY4" fmla="*/ 259394 h 368576"/>
                <a:gd name="connsiteX0" fmla="*/ 361 w 478313"/>
                <a:gd name="connsiteY0" fmla="*/ 136681 h 245863"/>
                <a:gd name="connsiteX1" fmla="*/ 164134 w 478313"/>
                <a:gd name="connsiteY1" fmla="*/ 204 h 245863"/>
                <a:gd name="connsiteX2" fmla="*/ 478033 w 478313"/>
                <a:gd name="connsiteY2" fmla="*/ 109386 h 245863"/>
                <a:gd name="connsiteX3" fmla="*/ 205078 w 478313"/>
                <a:gd name="connsiteY3" fmla="*/ 245863 h 245863"/>
                <a:gd name="connsiteX4" fmla="*/ 361 w 478313"/>
                <a:gd name="connsiteY4" fmla="*/ 136681 h 245863"/>
                <a:gd name="connsiteX0" fmla="*/ 264 w 296458"/>
                <a:gd name="connsiteY0" fmla="*/ 142558 h 251740"/>
                <a:gd name="connsiteX1" fmla="*/ 164037 w 296458"/>
                <a:gd name="connsiteY1" fmla="*/ 6081 h 251740"/>
                <a:gd name="connsiteX2" fmla="*/ 259571 w 296458"/>
                <a:gd name="connsiteY2" fmla="*/ 47024 h 251740"/>
                <a:gd name="connsiteX3" fmla="*/ 204981 w 296458"/>
                <a:gd name="connsiteY3" fmla="*/ 251740 h 251740"/>
                <a:gd name="connsiteX4" fmla="*/ 264 w 296458"/>
                <a:gd name="connsiteY4" fmla="*/ 142558 h 25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6458" h="251740">
                  <a:moveTo>
                    <a:pt x="264" y="142558"/>
                  </a:moveTo>
                  <a:cubicBezTo>
                    <a:pt x="-6560" y="101615"/>
                    <a:pt x="120819" y="22003"/>
                    <a:pt x="164037" y="6081"/>
                  </a:cubicBezTo>
                  <a:cubicBezTo>
                    <a:pt x="207255" y="-9841"/>
                    <a:pt x="252747" y="6081"/>
                    <a:pt x="259571" y="47024"/>
                  </a:cubicBezTo>
                  <a:cubicBezTo>
                    <a:pt x="266395" y="87967"/>
                    <a:pt x="366479" y="185776"/>
                    <a:pt x="204981" y="251740"/>
                  </a:cubicBezTo>
                  <a:cubicBezTo>
                    <a:pt x="136742" y="215346"/>
                    <a:pt x="7088" y="183501"/>
                    <a:pt x="264" y="142558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cxnSp>
          <p:nvCxnSpPr>
            <p:cNvPr id="17" name="Gerade Verbindung mit Pfeil 44"/>
            <p:cNvCxnSpPr/>
            <p:nvPr/>
          </p:nvCxnSpPr>
          <p:spPr bwMode="auto">
            <a:xfrm>
              <a:off x="6620714" y="2731541"/>
              <a:ext cx="0" cy="792708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bg2">
                  <a:lumMod val="50000"/>
                </a:schemeClr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19" name="Gerade Verbindung mit Pfeil 52"/>
            <p:cNvCxnSpPr/>
            <p:nvPr/>
          </p:nvCxnSpPr>
          <p:spPr bwMode="auto">
            <a:xfrm flipV="1">
              <a:off x="6825442" y="2804585"/>
              <a:ext cx="371224" cy="635000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bg2">
                  <a:lumMod val="50000"/>
                </a:schemeClr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grpSp>
          <p:nvGrpSpPr>
            <p:cNvPr id="20" name="Gruppieren 27"/>
            <p:cNvGrpSpPr/>
            <p:nvPr/>
          </p:nvGrpSpPr>
          <p:grpSpPr>
            <a:xfrm>
              <a:off x="7207354" y="3170017"/>
              <a:ext cx="1319129" cy="1063490"/>
              <a:chOff x="7207354" y="3565690"/>
              <a:chExt cx="1319129" cy="1063490"/>
            </a:xfrm>
          </p:grpSpPr>
          <p:cxnSp>
            <p:nvCxnSpPr>
              <p:cNvPr id="21" name="Gerade Verbindung mit Pfeil 58"/>
              <p:cNvCxnSpPr/>
              <p:nvPr/>
            </p:nvCxnSpPr>
            <p:spPr bwMode="auto">
              <a:xfrm flipV="1">
                <a:off x="7207354" y="3565690"/>
                <a:ext cx="869185" cy="526848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2" name="Gerade Verbindung mit Pfeil 61"/>
              <p:cNvCxnSpPr/>
              <p:nvPr/>
            </p:nvCxnSpPr>
            <p:spPr bwMode="auto">
              <a:xfrm flipV="1">
                <a:off x="7517849" y="3626703"/>
                <a:ext cx="901756" cy="451395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3" name="Gerade Verbindung mit Pfeil 64"/>
              <p:cNvCxnSpPr/>
              <p:nvPr/>
            </p:nvCxnSpPr>
            <p:spPr bwMode="auto">
              <a:xfrm>
                <a:off x="7365449" y="4243510"/>
                <a:ext cx="1072325" cy="38567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4" name="Gerade Verbindung mit Pfeil 47"/>
              <p:cNvCxnSpPr/>
              <p:nvPr/>
            </p:nvCxnSpPr>
            <p:spPr bwMode="auto">
              <a:xfrm flipV="1">
                <a:off x="7517849" y="4078098"/>
                <a:ext cx="1008634" cy="97304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844" y="3435714"/>
            <a:ext cx="4763876" cy="158155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26" y="5085137"/>
            <a:ext cx="4702722" cy="1436497"/>
          </a:xfrm>
          <a:prstGeom prst="rect">
            <a:avLst/>
          </a:prstGeom>
          <a:effectLst/>
        </p:spPr>
      </p:pic>
      <p:sp>
        <p:nvSpPr>
          <p:cNvPr id="27" name="Freeform 26"/>
          <p:cNvSpPr/>
          <p:nvPr/>
        </p:nvSpPr>
        <p:spPr>
          <a:xfrm>
            <a:off x="1053632" y="5235011"/>
            <a:ext cx="3895283" cy="942406"/>
          </a:xfrm>
          <a:custGeom>
            <a:avLst/>
            <a:gdLst>
              <a:gd name="connsiteX0" fmla="*/ 0 w 6118411"/>
              <a:gd name="connsiteY0" fmla="*/ 0 h 1546411"/>
              <a:gd name="connsiteX1" fmla="*/ 6118411 w 6118411"/>
              <a:gd name="connsiteY1" fmla="*/ 1546411 h 1546411"/>
              <a:gd name="connsiteX0" fmla="*/ 0 w 6118411"/>
              <a:gd name="connsiteY0" fmla="*/ 0 h 1546411"/>
              <a:gd name="connsiteX1" fmla="*/ 6118411 w 6118411"/>
              <a:gd name="connsiteY1" fmla="*/ 1546411 h 1546411"/>
              <a:gd name="connsiteX0" fmla="*/ 0 w 6118411"/>
              <a:gd name="connsiteY0" fmla="*/ 0 h 1546411"/>
              <a:gd name="connsiteX1" fmla="*/ 6118411 w 6118411"/>
              <a:gd name="connsiteY1" fmla="*/ 1546411 h 1546411"/>
              <a:gd name="connsiteX0" fmla="*/ 0 w 6118411"/>
              <a:gd name="connsiteY0" fmla="*/ 0 h 1546411"/>
              <a:gd name="connsiteX1" fmla="*/ 6118411 w 6118411"/>
              <a:gd name="connsiteY1" fmla="*/ 1546411 h 1546411"/>
              <a:gd name="connsiteX0" fmla="*/ 0 w 6252882"/>
              <a:gd name="connsiteY0" fmla="*/ 0 h 1452282"/>
              <a:gd name="connsiteX1" fmla="*/ 6252882 w 6252882"/>
              <a:gd name="connsiteY1" fmla="*/ 1452282 h 1452282"/>
              <a:gd name="connsiteX0" fmla="*/ 0 w 6252882"/>
              <a:gd name="connsiteY0" fmla="*/ 0 h 1452282"/>
              <a:gd name="connsiteX1" fmla="*/ 6252882 w 6252882"/>
              <a:gd name="connsiteY1" fmla="*/ 1452282 h 1452282"/>
              <a:gd name="connsiteX0" fmla="*/ 0 w 6252882"/>
              <a:gd name="connsiteY0" fmla="*/ 0 h 1452282"/>
              <a:gd name="connsiteX1" fmla="*/ 6252882 w 6252882"/>
              <a:gd name="connsiteY1" fmla="*/ 1452282 h 1452282"/>
              <a:gd name="connsiteX0" fmla="*/ 0 w 6252882"/>
              <a:gd name="connsiteY0" fmla="*/ 0 h 1452282"/>
              <a:gd name="connsiteX1" fmla="*/ 6252882 w 6252882"/>
              <a:gd name="connsiteY1" fmla="*/ 1452282 h 1452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252882" h="1452282">
                <a:moveTo>
                  <a:pt x="0" y="0"/>
                </a:moveTo>
                <a:cubicBezTo>
                  <a:pt x="1148269" y="1284493"/>
                  <a:pt x="2747683" y="1447800"/>
                  <a:pt x="6252882" y="1452282"/>
                </a:cubicBezTo>
              </a:path>
            </a:pathLst>
          </a:custGeom>
          <a:noFill/>
          <a:ln w="31750">
            <a:solidFill>
              <a:schemeClr val="tx1">
                <a:lumMod val="60000"/>
                <a:lumOff val="40000"/>
              </a:schemeClr>
            </a:solidFill>
            <a:headEnd type="none"/>
            <a:tailEnd type="triangle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3390400" y="3570879"/>
            <a:ext cx="1729456" cy="7266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 rot="1386322">
            <a:off x="3789583" y="3676235"/>
            <a:ext cx="12763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  <a:latin typeface="+mj-lt"/>
              </a:rPr>
              <a:t>conditioning</a:t>
            </a:r>
            <a:endParaRPr lang="en-GB" sz="16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5447246" y="3123583"/>
            <a:ext cx="3659789" cy="274474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 smtClean="0"/>
              <a:t>Conditioning is observed over time, and rates come down.</a:t>
            </a:r>
          </a:p>
          <a:p>
            <a:r>
              <a:rPr lang="en-GB" kern="0" dirty="0" smtClean="0"/>
              <a:t>At the LHC we are </a:t>
            </a:r>
            <a:r>
              <a:rPr lang="en-GB" b="1" kern="0" dirty="0" smtClean="0">
                <a:solidFill>
                  <a:srgbClr val="009900"/>
                </a:solidFill>
              </a:rPr>
              <a:t>‘lucky’ </a:t>
            </a:r>
            <a:r>
              <a:rPr lang="en-GB" kern="0" dirty="0" smtClean="0"/>
              <a:t>that the dump rates are acceptable, and the beam loss generally below dump threshold. This </a:t>
            </a:r>
            <a:r>
              <a:rPr lang="en-GB" kern="0" dirty="0" smtClean="0"/>
              <a:t>may</a:t>
            </a:r>
            <a:r>
              <a:rPr lang="en-GB" kern="0" dirty="0" smtClean="0">
                <a:solidFill>
                  <a:srgbClr val="FF0000"/>
                </a:solidFill>
              </a:rPr>
              <a:t> </a:t>
            </a:r>
            <a:r>
              <a:rPr lang="en-GB" kern="0" dirty="0" smtClean="0">
                <a:solidFill>
                  <a:srgbClr val="FF0000"/>
                </a:solidFill>
              </a:rPr>
              <a:t>NOT be the case </a:t>
            </a:r>
            <a:r>
              <a:rPr lang="en-GB" kern="0" dirty="0" smtClean="0">
                <a:solidFill>
                  <a:srgbClr val="FF0000"/>
                </a:solidFill>
              </a:rPr>
              <a:t>for the </a:t>
            </a:r>
            <a:r>
              <a:rPr lang="en-GB" kern="0" dirty="0" smtClean="0">
                <a:solidFill>
                  <a:srgbClr val="FF0000"/>
                </a:solidFill>
              </a:rPr>
              <a:t>more sensitive VHECs</a:t>
            </a:r>
            <a:r>
              <a:rPr lang="en-GB" kern="0" dirty="0" smtClean="0"/>
              <a:t> </a:t>
            </a:r>
            <a:r>
              <a:rPr lang="en-GB" kern="0" dirty="0" smtClean="0">
                <a:solidFill>
                  <a:srgbClr val="FF0000"/>
                </a:solidFill>
              </a:rPr>
              <a:t>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92508" y="5085137"/>
            <a:ext cx="1713931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b="1" kern="0" dirty="0" smtClean="0">
                <a:latin typeface="+mn-lt"/>
              </a:rPr>
              <a:t>Rate/h/intensity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94379" y="3198570"/>
            <a:ext cx="811441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b="1" kern="0" dirty="0" smtClean="0">
                <a:latin typeface="+mn-lt"/>
              </a:rPr>
              <a:t>Rate/h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92776" y="5868326"/>
            <a:ext cx="2922595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kern="0" dirty="0" smtClean="0">
                <a:solidFill>
                  <a:srgbClr val="D60093"/>
                </a:solidFill>
                <a:latin typeface="+mn-lt"/>
              </a:rPr>
              <a:t>A potential VHEC killer !</a:t>
            </a:r>
          </a:p>
        </p:txBody>
      </p:sp>
    </p:spTree>
    <p:extLst>
      <p:ext uri="{BB962C8B-B14F-4D97-AF65-F5344CB8AC3E}">
        <p14:creationId xmlns:p14="http://schemas.microsoft.com/office/powerpoint/2010/main" val="2277238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/>
      <p:bldP spid="30" grpId="0"/>
      <p:bldP spid="5" grpId="0"/>
      <p:bldP spid="31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CD914B-DDCD-4597-A36F-041DA0FD0A8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3"/>
              <p:cNvSpPr txBox="1">
                <a:spLocks noChangeArrowheads="1"/>
              </p:cNvSpPr>
              <p:nvPr/>
            </p:nvSpPr>
            <p:spPr>
              <a:xfrm>
                <a:off x="434889" y="854539"/>
                <a:ext cx="7121612" cy="193677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FF"/>
                  </a:buClr>
                  <a:buSzPct val="8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16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Monotype Sorts" pitchFamily="2" charset="2"/>
                  <a:buNone/>
                </a:pPr>
                <a:r>
                  <a:rPr lang="en-GB" kern="0" dirty="0" smtClean="0"/>
                  <a:t>Colliders take advantage of the Lorentz force to bend the beams, usually with a planar ring and a vertical dipole field for bending.</a:t>
                </a:r>
              </a:p>
              <a:p>
                <a:pPr marL="0" indent="0">
                  <a:buFont typeface="Monotype Sorts" pitchFamily="2" charset="2"/>
                  <a:buNone/>
                </a:pPr>
                <a:endParaRPr lang="en-GB" kern="0" dirty="0"/>
              </a:p>
              <a:p>
                <a:pPr marL="0" indent="0">
                  <a:buFont typeface="Monotype Sorts" pitchFamily="2" charset="2"/>
                  <a:buNone/>
                </a:pPr>
                <a:r>
                  <a:rPr lang="en-GB" kern="0" dirty="0" smtClean="0"/>
                  <a:t>The momentum of a particle with charge </a:t>
                </a:r>
                <a:r>
                  <a:rPr lang="en-GB" b="1" i="1" kern="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Ze</a:t>
                </a:r>
                <a:r>
                  <a:rPr lang="en-GB" kern="0" dirty="0" smtClean="0"/>
                  <a:t> in a magnetic field B :</a:t>
                </a:r>
                <a:endParaRPr lang="en-GB" kern="0" dirty="0"/>
              </a:p>
              <a:p>
                <a:pPr marL="0" indent="0">
                  <a:buFont typeface="Monotype Sorts" pitchFamily="2" charset="2"/>
                  <a:buNone/>
                </a:pPr>
                <a:r>
                  <a:rPr lang="en-GB" sz="3200" b="1" kern="0" dirty="0"/>
                  <a:t> </a:t>
                </a:r>
                <a:r>
                  <a:rPr lang="en-GB" sz="3200" b="1" kern="0" dirty="0" smtClean="0"/>
                  <a:t>                  </a:t>
                </a:r>
                <a14:m>
                  <m:oMath xmlns:m="http://schemas.openxmlformats.org/officeDocument/2006/math">
                    <m:r>
                      <a:rPr lang="de-CH" sz="3200" b="1" i="1" kern="0" smtClean="0">
                        <a:latin typeface="Cambria Math"/>
                      </a:rPr>
                      <m:t>𝒑</m:t>
                    </m:r>
                    <m:r>
                      <a:rPr lang="de-CH" sz="3200" b="1" i="1" kern="0" smtClean="0">
                        <a:latin typeface="Cambria Math"/>
                      </a:rPr>
                      <m:t>=</m:t>
                    </m:r>
                    <m:r>
                      <a:rPr lang="de-CH" sz="3200" b="1" i="1" kern="0" smtClean="0">
                        <a:latin typeface="Cambria Math"/>
                      </a:rPr>
                      <m:t>𝑩</m:t>
                    </m:r>
                    <m:r>
                      <a:rPr lang="de-CH" sz="3200" b="1" i="1" kern="0" smtClean="0">
                        <a:latin typeface="Cambria Math"/>
                      </a:rPr>
                      <m:t>⋅</m:t>
                    </m:r>
                    <m:r>
                      <a:rPr lang="en-GB" sz="3200" b="1" i="1" kern="0" smtClean="0">
                        <a:latin typeface="Cambria Math"/>
                      </a:rPr>
                      <m:t>𝝆</m:t>
                    </m:r>
                    <m:r>
                      <a:rPr lang="de-CH" sz="3200" b="1" i="1" kern="0" smtClean="0">
                        <a:latin typeface="Cambria Math"/>
                      </a:rPr>
                      <m:t>⋅</m:t>
                    </m:r>
                    <m:r>
                      <a:rPr lang="en-GB" sz="3200" b="1" i="1" kern="0" smtClean="0">
                        <a:latin typeface="Cambria Math" panose="02040503050406030204" pitchFamily="18" charset="0"/>
                      </a:rPr>
                      <m:t>𝒁</m:t>
                    </m:r>
                    <m:r>
                      <a:rPr lang="de-CH" sz="3200" b="1" i="1" kern="0">
                        <a:latin typeface="Cambria Math"/>
                      </a:rPr>
                      <m:t>⋅</m:t>
                    </m:r>
                    <m:r>
                      <a:rPr lang="en-GB" sz="3200" b="1" i="1" kern="0" smtClean="0">
                        <a:latin typeface="Cambria Math" panose="02040503050406030204" pitchFamily="18" charset="0"/>
                      </a:rPr>
                      <m:t>𝒆</m:t>
                    </m:r>
                  </m:oMath>
                </a14:m>
                <a:endParaRPr lang="de-CH" sz="3200" b="1" kern="0" dirty="0" smtClean="0"/>
              </a:p>
            </p:txBody>
          </p:sp>
        </mc:Choice>
        <mc:Fallback xmlns="">
          <p:sp>
            <p:nvSpPr>
              <p:cNvPr id="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889" y="854539"/>
                <a:ext cx="7121612" cy="1936776"/>
              </a:xfrm>
              <a:prstGeom prst="rect">
                <a:avLst/>
              </a:prstGeom>
              <a:blipFill rotWithShape="0">
                <a:blip r:embed="rId2"/>
                <a:stretch>
                  <a:fillRect l="-684" t="-157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/>
          <p:cNvGrpSpPr/>
          <p:nvPr/>
        </p:nvGrpSpPr>
        <p:grpSpPr>
          <a:xfrm>
            <a:off x="6740525" y="1241010"/>
            <a:ext cx="2292350" cy="2511994"/>
            <a:chOff x="6641525" y="1981200"/>
            <a:chExt cx="2292350" cy="2511994"/>
          </a:xfrm>
        </p:grpSpPr>
        <p:sp>
          <p:nvSpPr>
            <p:cNvPr id="7" name="Oval 6"/>
            <p:cNvSpPr>
              <a:spLocks noChangeArrowheads="1"/>
            </p:cNvSpPr>
            <p:nvPr/>
          </p:nvSpPr>
          <p:spPr bwMode="auto">
            <a:xfrm rot="19963739">
              <a:off x="6641525" y="3197225"/>
              <a:ext cx="2108200" cy="896937"/>
            </a:xfrm>
            <a:prstGeom prst="ellipse">
              <a:avLst/>
            </a:prstGeom>
            <a:noFill/>
            <a:ln w="1905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GB" dirty="0">
                <a:solidFill>
                  <a:srgbClr val="000099"/>
                </a:solidFill>
                <a:latin typeface="Book Antiqua" pitchFamily="18" charset="0"/>
              </a:endParaRPr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H="1" flipV="1">
              <a:off x="7336850" y="2119312"/>
              <a:ext cx="0" cy="1203325"/>
            </a:xfrm>
            <a:prstGeom prst="line">
              <a:avLst/>
            </a:prstGeom>
            <a:noFill/>
            <a:ln w="19050">
              <a:solidFill>
                <a:srgbClr val="0000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hangingPunct="0"/>
              <a:endParaRPr lang="en-GB" dirty="0">
                <a:solidFill>
                  <a:srgbClr val="000099"/>
                </a:solidFill>
                <a:latin typeface="Book Antiqua" pitchFamily="18" charset="0"/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7336850" y="3322637"/>
              <a:ext cx="1330325" cy="757238"/>
            </a:xfrm>
            <a:prstGeom prst="line">
              <a:avLst/>
            </a:prstGeom>
            <a:noFill/>
            <a:ln w="19050">
              <a:solidFill>
                <a:srgbClr val="0000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hangingPunct="0"/>
              <a:endParaRPr lang="en-GB" dirty="0">
                <a:solidFill>
                  <a:srgbClr val="000099"/>
                </a:solidFill>
                <a:latin typeface="Book Antiqua" pitchFamily="18" charset="0"/>
              </a:endParaRPr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 flipV="1">
              <a:off x="7347963" y="2663825"/>
              <a:ext cx="1250950" cy="654050"/>
            </a:xfrm>
            <a:prstGeom prst="line">
              <a:avLst/>
            </a:prstGeom>
            <a:noFill/>
            <a:ln w="19050">
              <a:solidFill>
                <a:srgbClr val="0000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hangingPunct="0"/>
              <a:endParaRPr lang="en-GB" dirty="0">
                <a:solidFill>
                  <a:srgbClr val="000099"/>
                </a:solidFill>
                <a:latin typeface="Book Antiqua" pitchFamily="18" charset="0"/>
              </a:endParaRPr>
            </a:p>
          </p:txBody>
        </p:sp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7405113" y="1981200"/>
              <a:ext cx="487362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2000" dirty="0" smtClean="0">
                  <a:solidFill>
                    <a:srgbClr val="C00000"/>
                  </a:solidFill>
                  <a:latin typeface="Arial" pitchFamily="34" charset="0"/>
                </a:rPr>
                <a:t>z</a:t>
              </a:r>
              <a:endParaRPr lang="en-GB" sz="2000" dirty="0">
                <a:solidFill>
                  <a:srgbClr val="C00000"/>
                </a:solidFill>
                <a:latin typeface="Arial" pitchFamily="34" charset="0"/>
              </a:endParaRPr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auto">
            <a:xfrm>
              <a:off x="8343551" y="4096319"/>
              <a:ext cx="487363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2000" dirty="0" smtClean="0">
                  <a:solidFill>
                    <a:srgbClr val="C00000"/>
                  </a:solidFill>
                  <a:latin typeface="Arial" pitchFamily="34" charset="0"/>
                </a:rPr>
                <a:t>x</a:t>
              </a:r>
              <a:endParaRPr lang="en-GB" sz="2000" dirty="0">
                <a:solidFill>
                  <a:srgbClr val="C00000"/>
                </a:solidFill>
                <a:latin typeface="Arial" pitchFamily="34" charset="0"/>
              </a:endParaRPr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>
              <a:off x="8308400" y="2290762"/>
              <a:ext cx="62547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2000" dirty="0" smtClean="0">
                  <a:solidFill>
                    <a:srgbClr val="C00000"/>
                  </a:solidFill>
                  <a:latin typeface="Arial" pitchFamily="34" charset="0"/>
                </a:rPr>
                <a:t>s</a:t>
              </a:r>
              <a:endParaRPr lang="en-GB" sz="2000" dirty="0">
                <a:solidFill>
                  <a:srgbClr val="C00000"/>
                </a:solidFill>
                <a:latin typeface="Arial" pitchFamily="34" charset="0"/>
              </a:endParaRPr>
            </a:p>
          </p:txBody>
        </p: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 flipV="1">
              <a:off x="7943275" y="3048000"/>
              <a:ext cx="104775" cy="31750"/>
            </a:xfrm>
            <a:prstGeom prst="line">
              <a:avLst/>
            </a:prstGeom>
            <a:noFill/>
            <a:ln w="19050">
              <a:solidFill>
                <a:srgbClr val="0000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hangingPunct="0"/>
              <a:endParaRPr lang="en-GB" dirty="0">
                <a:solidFill>
                  <a:srgbClr val="000099"/>
                </a:solidFill>
                <a:latin typeface="Book Antiqua" pitchFamily="18" charset="0"/>
              </a:endParaRPr>
            </a:p>
          </p:txBody>
        </p:sp>
        <p:sp>
          <p:nvSpPr>
            <p:cNvPr id="15" name="Text Box 15"/>
            <p:cNvSpPr txBox="1">
              <a:spLocks noChangeArrowheads="1"/>
            </p:cNvSpPr>
            <p:nvPr/>
          </p:nvSpPr>
          <p:spPr bwMode="auto">
            <a:xfrm>
              <a:off x="7892475" y="3116262"/>
              <a:ext cx="623888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2000" b="1" dirty="0" smtClean="0">
                  <a:solidFill>
                    <a:srgbClr val="C00000"/>
                  </a:solidFill>
                  <a:latin typeface="Arial" pitchFamily="34" charset="0"/>
                </a:rPr>
                <a:t>v</a:t>
              </a:r>
              <a:endParaRPr lang="en-GB" sz="2000" b="1" dirty="0">
                <a:solidFill>
                  <a:srgbClr val="C00000"/>
                </a:solidFill>
                <a:latin typeface="Arial" pitchFamily="34" charset="0"/>
              </a:endParaRPr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H="1" flipV="1">
              <a:off x="7336850" y="2703512"/>
              <a:ext cx="0" cy="619125"/>
            </a:xfrm>
            <a:prstGeom prst="line">
              <a:avLst/>
            </a:prstGeom>
            <a:noFill/>
            <a:ln w="19050">
              <a:solidFill>
                <a:srgbClr val="0000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hangingPunct="0"/>
              <a:endParaRPr lang="en-GB" dirty="0">
                <a:solidFill>
                  <a:srgbClr val="000099"/>
                </a:solidFill>
                <a:latin typeface="Book Antiqua" pitchFamily="18" charset="0"/>
              </a:endParaRPr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>
              <a:off x="7336850" y="3322637"/>
              <a:ext cx="398463" cy="230188"/>
            </a:xfrm>
            <a:prstGeom prst="line">
              <a:avLst/>
            </a:prstGeom>
            <a:noFill/>
            <a:ln w="19050">
              <a:solidFill>
                <a:srgbClr val="0000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hangingPunct="0"/>
              <a:endParaRPr lang="en-GB" dirty="0">
                <a:solidFill>
                  <a:srgbClr val="000099"/>
                </a:solidFill>
                <a:latin typeface="Book Antiqua" pitchFamily="18" charset="0"/>
              </a:endParaRPr>
            </a:p>
          </p:txBody>
        </p:sp>
        <p:sp>
          <p:nvSpPr>
            <p:cNvPr id="18" name="Text Box 18"/>
            <p:cNvSpPr txBox="1">
              <a:spLocks noChangeArrowheads="1"/>
            </p:cNvSpPr>
            <p:nvPr/>
          </p:nvSpPr>
          <p:spPr bwMode="auto">
            <a:xfrm>
              <a:off x="7267456" y="2676594"/>
              <a:ext cx="48577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2000" b="1" dirty="0" smtClean="0">
                  <a:solidFill>
                    <a:srgbClr val="C00000"/>
                  </a:solidFill>
                  <a:latin typeface="Arial" pitchFamily="34" charset="0"/>
                </a:rPr>
                <a:t>B</a:t>
              </a:r>
              <a:endParaRPr lang="en-GB" sz="2000" b="1" dirty="0">
                <a:solidFill>
                  <a:srgbClr val="C00000"/>
                </a:solidFill>
                <a:latin typeface="Arial" pitchFamily="34" charset="0"/>
              </a:endParaRPr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7267000" y="3529012"/>
              <a:ext cx="48577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2000" b="1" dirty="0" smtClean="0">
                  <a:solidFill>
                    <a:srgbClr val="C00000"/>
                  </a:solidFill>
                  <a:latin typeface="Arial" pitchFamily="34" charset="0"/>
                </a:rPr>
                <a:t>F</a:t>
              </a:r>
              <a:endParaRPr lang="en-GB" sz="2000" b="1" dirty="0">
                <a:solidFill>
                  <a:srgbClr val="C00000"/>
                </a:solidFill>
                <a:latin typeface="Arial" pitchFamily="34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608160" y="4071029"/>
            <a:ext cx="8321754" cy="228370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The LHC holds the record of magnetic field with </a:t>
            </a:r>
            <a:r>
              <a:rPr lang="en-GB" b="1" kern="0" dirty="0" smtClean="0">
                <a:solidFill>
                  <a:srgbClr val="009900"/>
                </a:solidFill>
                <a:latin typeface="+mn-lt"/>
              </a:rPr>
              <a:t>7.7 T</a:t>
            </a:r>
            <a:r>
              <a:rPr lang="en-GB" kern="0" dirty="0" smtClean="0">
                <a:latin typeface="+mn-lt"/>
              </a:rPr>
              <a:t> (</a:t>
            </a:r>
            <a:r>
              <a:rPr lang="en-GB" b="1" kern="0" dirty="0" smtClean="0">
                <a:solidFill>
                  <a:srgbClr val="009900"/>
                </a:solidFill>
                <a:latin typeface="+mn-lt"/>
              </a:rPr>
              <a:t>6.5 </a:t>
            </a:r>
            <a:r>
              <a:rPr lang="en-GB" b="1" kern="0" dirty="0" err="1" smtClean="0">
                <a:solidFill>
                  <a:srgbClr val="009900"/>
                </a:solidFill>
                <a:latin typeface="+mn-lt"/>
              </a:rPr>
              <a:t>TeV</a:t>
            </a:r>
            <a:r>
              <a:rPr lang="en-GB" kern="0" dirty="0" smtClean="0">
                <a:latin typeface="+mn-lt"/>
              </a:rPr>
              <a:t>) operational field (</a:t>
            </a:r>
            <a:r>
              <a:rPr lang="en-GB" b="1" kern="0" dirty="0" smtClean="0">
                <a:latin typeface="+mn-lt"/>
              </a:rPr>
              <a:t>design 8.33 T and 7 </a:t>
            </a:r>
            <a:r>
              <a:rPr lang="en-GB" b="1" kern="0" dirty="0" err="1" smtClean="0">
                <a:latin typeface="+mn-lt"/>
              </a:rPr>
              <a:t>TeV</a:t>
            </a:r>
            <a:r>
              <a:rPr lang="en-GB" kern="0" dirty="0" smtClean="0">
                <a:latin typeface="+mn-lt"/>
              </a:rPr>
              <a:t>).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VHECs are usually aiming at a </a:t>
            </a:r>
            <a:r>
              <a:rPr lang="en-GB" b="1" kern="0" dirty="0" smtClean="0">
                <a:solidFill>
                  <a:srgbClr val="D60093"/>
                </a:solidFill>
                <a:latin typeface="+mn-lt"/>
              </a:rPr>
              <a:t>B-field increase of a factor ~2 </a:t>
            </a:r>
            <a:r>
              <a:rPr lang="en-GB" b="1" kern="0" dirty="0" err="1" smtClean="0">
                <a:solidFill>
                  <a:srgbClr val="D60093"/>
                </a:solidFill>
                <a:latin typeface="+mn-lt"/>
              </a:rPr>
              <a:t>wrt</a:t>
            </a:r>
            <a:r>
              <a:rPr lang="en-GB" b="1" kern="0" dirty="0" smtClean="0">
                <a:solidFill>
                  <a:srgbClr val="D60093"/>
                </a:solidFill>
                <a:latin typeface="+mn-lt"/>
              </a:rPr>
              <a:t> LHC</a:t>
            </a:r>
            <a:r>
              <a:rPr lang="en-GB" kern="0" dirty="0" smtClean="0">
                <a:latin typeface="+mn-lt"/>
              </a:rPr>
              <a:t>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Since a factor 2 in energy (from B) is not </a:t>
            </a:r>
            <a:r>
              <a:rPr lang="en-GB" kern="0" dirty="0" smtClean="0">
                <a:latin typeface="+mn-lt"/>
              </a:rPr>
              <a:t>generally considered ‘insufficient’, </a:t>
            </a:r>
            <a:r>
              <a:rPr lang="en-GB" b="1" kern="0" dirty="0" smtClean="0">
                <a:latin typeface="+mn-lt"/>
              </a:rPr>
              <a:t>the size </a:t>
            </a:r>
            <a:r>
              <a:rPr lang="en-GB" b="1" kern="0" dirty="0" smtClean="0">
                <a:latin typeface="+mn-lt"/>
              </a:rPr>
              <a:t>(</a:t>
            </a:r>
            <a:r>
              <a:rPr lang="en-GB" b="1" kern="0" dirty="0" smtClean="0">
                <a:latin typeface="Symbol" panose="05050102010706020507" pitchFamily="18" charset="2"/>
              </a:rPr>
              <a:t>r</a:t>
            </a:r>
            <a:r>
              <a:rPr lang="en-GB" b="1" kern="0" dirty="0" smtClean="0">
                <a:latin typeface="+mn-lt"/>
              </a:rPr>
              <a:t>) is also </a:t>
            </a:r>
            <a:r>
              <a:rPr lang="en-GB" b="1" kern="0" dirty="0" smtClean="0">
                <a:latin typeface="+mn-lt"/>
              </a:rPr>
              <a:t>increased</a:t>
            </a:r>
            <a:r>
              <a:rPr lang="en-GB" kern="0" dirty="0" smtClean="0">
                <a:latin typeface="+mn-lt"/>
              </a:rPr>
              <a:t>.</a:t>
            </a:r>
          </a:p>
          <a:p>
            <a:pPr marL="742950" lvl="1" indent="-2857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1600" i="1" kern="0" dirty="0" smtClean="0">
                <a:solidFill>
                  <a:srgbClr val="0000FF"/>
                </a:solidFill>
                <a:latin typeface="+mn-lt"/>
              </a:rPr>
              <a:t>Notable exception of </a:t>
            </a:r>
            <a:r>
              <a:rPr lang="en-GB" sz="1600" b="1" i="1" kern="0" dirty="0" smtClean="0">
                <a:solidFill>
                  <a:srgbClr val="0000FF"/>
                </a:solidFill>
                <a:latin typeface="+mn-lt"/>
              </a:rPr>
              <a:t>HE-LHC</a:t>
            </a:r>
            <a:r>
              <a:rPr lang="en-GB" sz="1600" i="1" kern="0" dirty="0" smtClean="0">
                <a:solidFill>
                  <a:srgbClr val="0000FF"/>
                </a:solidFill>
                <a:latin typeface="+mn-lt"/>
              </a:rPr>
              <a:t>, the energy doubled version of LHC, to be installed in the same tunnel.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67700" y="3151309"/>
            <a:ext cx="1577676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200" b="1" i="1" kern="0" dirty="0">
                <a:latin typeface="+mn-lt"/>
              </a:rPr>
              <a:t>r</a:t>
            </a:r>
            <a:r>
              <a:rPr lang="en-GB" sz="1200" b="1" i="1" kern="0" dirty="0" smtClean="0">
                <a:latin typeface="+mn-lt"/>
              </a:rPr>
              <a:t>adius of curvature</a:t>
            </a:r>
          </a:p>
        </p:txBody>
      </p:sp>
      <p:cxnSp>
        <p:nvCxnSpPr>
          <p:cNvPr id="25" name="Straight Arrow Connector 24"/>
          <p:cNvCxnSpPr>
            <a:stCxn id="20" idx="0"/>
            <a:endCxn id="6" idx="2"/>
          </p:cNvCxnSpPr>
          <p:nvPr/>
        </p:nvCxnSpPr>
        <p:spPr bwMode="auto">
          <a:xfrm flipV="1">
            <a:off x="3056538" y="2791315"/>
            <a:ext cx="939157" cy="3599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269134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 dirty="0"/>
          </a:p>
        </p:txBody>
      </p:sp>
      <p:sp>
        <p:nvSpPr>
          <p:cNvPr id="1126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Outline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fld id="{F5812B10-ADC2-4559-AB15-9B4912F2B026}" type="slidenum">
              <a:rPr lang="en-US" smtClean="0">
                <a:latin typeface="Arial" pitchFamily="34" charset="0"/>
              </a:rPr>
              <a:pPr/>
              <a:t>50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3" name="Date Placeholder 2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344510" y="1239915"/>
            <a:ext cx="4539997" cy="34624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>
                    <a:alpha val="45000"/>
                  </a:srgbClr>
                </a:solidFill>
                <a:latin typeface="+mn-lt"/>
              </a:rPr>
              <a:t>Introduction</a:t>
            </a:r>
          </a:p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>
                    <a:alpha val="47000"/>
                  </a:srgbClr>
                </a:solidFill>
                <a:latin typeface="+mn-lt"/>
              </a:rPr>
              <a:t>Luminosity</a:t>
            </a:r>
          </a:p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>
                    <a:alpha val="47000"/>
                  </a:srgbClr>
                </a:solidFill>
                <a:latin typeface="+mn-lt"/>
              </a:rPr>
              <a:t>Magnets</a:t>
            </a:r>
          </a:p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>
                    <a:alpha val="47000"/>
                  </a:srgbClr>
                </a:solidFill>
                <a:latin typeface="+mn-lt"/>
              </a:rPr>
              <a:t>High intensity beams</a:t>
            </a:r>
          </a:p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>
                    <a:alpha val="47000"/>
                  </a:srgbClr>
                </a:solidFill>
                <a:latin typeface="+mn-lt"/>
              </a:rPr>
              <a:t>Machine protection</a:t>
            </a:r>
          </a:p>
          <a:p>
            <a:pPr>
              <a:spcBef>
                <a:spcPts val="1800"/>
              </a:spcBef>
              <a:defRPr/>
            </a:pPr>
            <a:r>
              <a:rPr lang="en-US" sz="2400" b="1" dirty="0" smtClean="0">
                <a:solidFill>
                  <a:srgbClr val="0000FF"/>
                </a:solidFill>
                <a:latin typeface="+mn-lt"/>
              </a:rPr>
              <a:t>Infrastructure and injectors</a:t>
            </a:r>
          </a:p>
        </p:txBody>
      </p:sp>
    </p:spTree>
    <p:extLst>
      <p:ext uri="{BB962C8B-B14F-4D97-AF65-F5344CB8AC3E}">
        <p14:creationId xmlns:p14="http://schemas.microsoft.com/office/powerpoint/2010/main" val="39823551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Tevatron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  <p:pic>
        <p:nvPicPr>
          <p:cNvPr id="3074" name="Picture 2" descr="See original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4763" y="773295"/>
            <a:ext cx="9439226" cy="615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90601" y="2711398"/>
            <a:ext cx="1196161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kern="0" dirty="0" err="1" smtClean="0">
                <a:solidFill>
                  <a:srgbClr val="FFFF00"/>
                </a:solidFill>
                <a:latin typeface="+mn-lt"/>
              </a:rPr>
              <a:t>Tevatron</a:t>
            </a:r>
            <a:endParaRPr lang="en-GB" sz="2000" kern="0" dirty="0" smtClean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21647" y="3848575"/>
            <a:ext cx="1638590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kern="0" dirty="0" smtClean="0">
                <a:solidFill>
                  <a:srgbClr val="FFFF00"/>
                </a:solidFill>
                <a:latin typeface="+mn-lt"/>
              </a:rPr>
              <a:t>Main injector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90500" y="838200"/>
            <a:ext cx="4000102" cy="87716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2400" dirty="0">
                <a:solidFill>
                  <a:schemeClr val="bg1"/>
                </a:solidFill>
                <a:latin typeface="+mn-lt"/>
              </a:rPr>
              <a:t>Installed in </a:t>
            </a:r>
            <a:r>
              <a:rPr lang="de-DE" sz="2400" dirty="0" smtClean="0">
                <a:solidFill>
                  <a:schemeClr val="bg1"/>
                </a:solidFill>
                <a:latin typeface="+mn-lt"/>
              </a:rPr>
              <a:t>a 6.3 </a:t>
            </a:r>
            <a:r>
              <a:rPr lang="de-DE" sz="2400" dirty="0">
                <a:solidFill>
                  <a:schemeClr val="bg1"/>
                </a:solidFill>
                <a:latin typeface="+mn-lt"/>
              </a:rPr>
              <a:t>km </a:t>
            </a:r>
            <a:r>
              <a:rPr lang="de-DE" sz="2400" dirty="0" smtClean="0">
                <a:solidFill>
                  <a:schemeClr val="bg1"/>
                </a:solidFill>
                <a:latin typeface="+mn-lt"/>
              </a:rPr>
              <a:t>tunnel</a:t>
            </a:r>
            <a:endParaRPr lang="de-DE" sz="2400" dirty="0">
              <a:solidFill>
                <a:schemeClr val="bg1"/>
              </a:solidFill>
              <a:latin typeface="+mn-lt"/>
            </a:endParaRPr>
          </a:p>
          <a:p>
            <a:pPr>
              <a:spcBef>
                <a:spcPct val="50000"/>
              </a:spcBef>
              <a:defRPr/>
            </a:pPr>
            <a:r>
              <a:rPr lang="de-DE" dirty="0" smtClean="0">
                <a:solidFill>
                  <a:schemeClr val="bg1"/>
                </a:solidFill>
                <a:latin typeface="+mn-lt"/>
              </a:rPr>
              <a:t>Depth: ~10 </a:t>
            </a:r>
            <a:r>
              <a:rPr lang="de-DE" dirty="0">
                <a:solidFill>
                  <a:schemeClr val="bg1"/>
                </a:solidFill>
                <a:latin typeface="+mn-lt"/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238375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  <p:pic>
        <p:nvPicPr>
          <p:cNvPr id="4098" name="Picture 2" descr="See original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0650" y="757069"/>
            <a:ext cx="10202571" cy="610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485678" y="1568828"/>
            <a:ext cx="14878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B5E8FF"/>
                </a:solidFill>
                <a:latin typeface="Tahoma" pitchFamily="34" charset="0"/>
              </a:rPr>
              <a:t>Lake </a:t>
            </a:r>
            <a:r>
              <a:rPr lang="en-US" dirty="0" smtClean="0">
                <a:solidFill>
                  <a:srgbClr val="B5E8FF"/>
                </a:solidFill>
                <a:latin typeface="Tahoma" pitchFamily="34" charset="0"/>
              </a:rPr>
              <a:t>Geneva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90499" y="838200"/>
            <a:ext cx="5034385" cy="87716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2400" dirty="0">
                <a:solidFill>
                  <a:schemeClr val="bg1"/>
                </a:solidFill>
                <a:latin typeface="+mn-lt"/>
              </a:rPr>
              <a:t>Installed in </a:t>
            </a:r>
            <a:r>
              <a:rPr lang="de-DE" sz="2400" dirty="0" smtClean="0">
                <a:solidFill>
                  <a:schemeClr val="bg1"/>
                </a:solidFill>
                <a:latin typeface="+mn-lt"/>
              </a:rPr>
              <a:t>the 26.7 </a:t>
            </a:r>
            <a:r>
              <a:rPr lang="de-DE" sz="2400" dirty="0">
                <a:solidFill>
                  <a:schemeClr val="bg1"/>
                </a:solidFill>
                <a:latin typeface="+mn-lt"/>
              </a:rPr>
              <a:t>km LEP tunnel</a:t>
            </a:r>
          </a:p>
          <a:p>
            <a:pPr>
              <a:spcBef>
                <a:spcPct val="50000"/>
              </a:spcBef>
              <a:defRPr/>
            </a:pPr>
            <a:r>
              <a:rPr lang="de-DE" dirty="0" smtClean="0">
                <a:solidFill>
                  <a:schemeClr val="bg1"/>
                </a:solidFill>
                <a:latin typeface="+mn-lt"/>
              </a:rPr>
              <a:t>Depth: </a:t>
            </a:r>
            <a:r>
              <a:rPr lang="de-DE" dirty="0">
                <a:solidFill>
                  <a:schemeClr val="bg1"/>
                </a:solidFill>
                <a:latin typeface="+mn-lt"/>
              </a:rPr>
              <a:t>70-140 m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4699259" y="2735818"/>
            <a:ext cx="6399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dirty="0" smtClean="0">
                <a:solidFill>
                  <a:srgbClr val="FFFF00"/>
                </a:solidFill>
                <a:latin typeface="Tahoma" pitchFamily="34" charset="0"/>
              </a:rPr>
              <a:t>LHC</a:t>
            </a:r>
            <a:endParaRPr lang="en-US" sz="2000" dirty="0">
              <a:solidFill>
                <a:srgbClr val="FFFF00"/>
              </a:solidFill>
              <a:latin typeface="Tahoma" pitchFamily="34" charset="0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5180136" y="4619690"/>
            <a:ext cx="5677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 smtClean="0">
                <a:solidFill>
                  <a:srgbClr val="FFFF00"/>
                </a:solidFill>
                <a:latin typeface="Tahoma" pitchFamily="34" charset="0"/>
              </a:rPr>
              <a:t>SPS</a:t>
            </a:r>
            <a:endParaRPr lang="en-US" dirty="0">
              <a:solidFill>
                <a:srgbClr val="FFFF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61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740650"/>
            <a:ext cx="9144000" cy="6734433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2344510" y="1431940"/>
            <a:ext cx="1188000" cy="1188000"/>
          </a:xfrm>
          <a:prstGeom prst="ellipse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1576410" y="2358000"/>
            <a:ext cx="4392000" cy="4392000"/>
          </a:xfrm>
          <a:prstGeom prst="ellipse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572631" y="1494860"/>
            <a:ext cx="6399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dirty="0" smtClean="0">
                <a:solidFill>
                  <a:srgbClr val="FFFF00"/>
                </a:solidFill>
                <a:latin typeface="Tahoma" pitchFamily="34" charset="0"/>
              </a:rPr>
              <a:t>LHC</a:t>
            </a:r>
            <a:endParaRPr lang="en-US" sz="2000" dirty="0">
              <a:solidFill>
                <a:srgbClr val="FFFF00"/>
              </a:solidFill>
              <a:latin typeface="Tahoma" pitchFamily="34" charset="0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012953" y="5210145"/>
            <a:ext cx="62549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dirty="0" smtClean="0">
                <a:solidFill>
                  <a:srgbClr val="FFFF00"/>
                </a:solidFill>
                <a:latin typeface="Tahoma" pitchFamily="34" charset="0"/>
              </a:rPr>
              <a:t>FCC</a:t>
            </a:r>
            <a:endParaRPr lang="en-US" sz="2000" dirty="0">
              <a:solidFill>
                <a:srgbClr val="FFFF00"/>
              </a:solidFill>
              <a:latin typeface="Tahoma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4504505" y="831241"/>
            <a:ext cx="4493385" cy="87716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2400" dirty="0">
                <a:solidFill>
                  <a:schemeClr val="bg1"/>
                </a:solidFill>
                <a:latin typeface="+mn-lt"/>
              </a:rPr>
              <a:t>Installed in </a:t>
            </a:r>
            <a:r>
              <a:rPr lang="de-DE" sz="2400" dirty="0" smtClean="0">
                <a:solidFill>
                  <a:schemeClr val="bg1"/>
                </a:solidFill>
                <a:latin typeface="+mn-lt"/>
              </a:rPr>
              <a:t>a 80-100 km tunnel</a:t>
            </a:r>
            <a:endParaRPr lang="de-DE" sz="2400" dirty="0">
              <a:solidFill>
                <a:schemeClr val="bg1"/>
              </a:solidFill>
              <a:latin typeface="+mn-lt"/>
            </a:endParaRPr>
          </a:p>
          <a:p>
            <a:pPr>
              <a:spcBef>
                <a:spcPct val="50000"/>
              </a:spcBef>
              <a:defRPr/>
            </a:pPr>
            <a:r>
              <a:rPr lang="de-DE" dirty="0" smtClean="0">
                <a:solidFill>
                  <a:schemeClr val="bg1"/>
                </a:solidFill>
                <a:latin typeface="+mn-lt"/>
              </a:rPr>
              <a:t>Depth: 150-400m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6439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232088" y="1052736"/>
            <a:ext cx="8752776" cy="5507665"/>
            <a:chOff x="1835696" y="1196752"/>
            <a:chExt cx="7240587" cy="4556125"/>
          </a:xfrm>
        </p:grpSpPr>
        <p:pic>
          <p:nvPicPr>
            <p:cNvPr id="37" name="Imag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196752"/>
              <a:ext cx="7240587" cy="4556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Text Box 10"/>
            <p:cNvSpPr txBox="1">
              <a:spLocks noChangeArrowheads="1"/>
            </p:cNvSpPr>
            <p:nvPr/>
          </p:nvSpPr>
          <p:spPr bwMode="auto">
            <a:xfrm>
              <a:off x="4355976" y="2348880"/>
              <a:ext cx="158417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Plaine du genevois</a:t>
              </a:r>
            </a:p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350 – 550 m/mer</a:t>
              </a:r>
              <a:endParaRPr lang="fr-FR" sz="1100" b="1" dirty="0" smtClean="0">
                <a:solidFill>
                  <a:prstClr val="black"/>
                </a:solidFill>
                <a:latin typeface="Garamond" pitchFamily="18" charset="0"/>
              </a:endParaRPr>
            </a:p>
            <a:p>
              <a:pPr algn="ctr">
                <a:spcBef>
                  <a:spcPct val="50000"/>
                </a:spcBef>
              </a:pPr>
              <a:endParaRPr lang="fr-FR" sz="12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  <p:sp>
          <p:nvSpPr>
            <p:cNvPr id="39" name="Text Box 10"/>
            <p:cNvSpPr txBox="1">
              <a:spLocks noChangeArrowheads="1"/>
            </p:cNvSpPr>
            <p:nvPr/>
          </p:nvSpPr>
          <p:spPr bwMode="auto">
            <a:xfrm rot="18561472">
              <a:off x="5149564" y="3059184"/>
              <a:ext cx="1296144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Mont Salève</a:t>
              </a:r>
            </a:p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550 - 1380</a:t>
              </a:r>
              <a:endParaRPr lang="fr-FR" sz="11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  <p:sp>
          <p:nvSpPr>
            <p:cNvPr id="40" name="Text Box 10"/>
            <p:cNvSpPr txBox="1">
              <a:spLocks noChangeArrowheads="1"/>
            </p:cNvSpPr>
            <p:nvPr/>
          </p:nvSpPr>
          <p:spPr bwMode="auto">
            <a:xfrm>
              <a:off x="5148064" y="1207785"/>
              <a:ext cx="1584176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Lac Léman</a:t>
              </a:r>
            </a:p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300 – 372 m/mer</a:t>
              </a:r>
              <a:endParaRPr lang="fr-FR" sz="11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  <p:sp>
          <p:nvSpPr>
            <p:cNvPr id="41" name="Text Box 10"/>
            <p:cNvSpPr txBox="1">
              <a:spLocks noChangeArrowheads="1"/>
            </p:cNvSpPr>
            <p:nvPr/>
          </p:nvSpPr>
          <p:spPr bwMode="auto">
            <a:xfrm>
              <a:off x="5364088" y="3789040"/>
              <a:ext cx="1642168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Plateau des Bornes</a:t>
              </a:r>
            </a:p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 600 – 850 m/mer</a:t>
              </a:r>
              <a:endParaRPr lang="fr-FR" sz="11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  <p:sp>
          <p:nvSpPr>
            <p:cNvPr id="42" name="Text Box 10"/>
            <p:cNvSpPr txBox="1">
              <a:spLocks noChangeArrowheads="1"/>
            </p:cNvSpPr>
            <p:nvPr/>
          </p:nvSpPr>
          <p:spPr bwMode="auto">
            <a:xfrm rot="3864953">
              <a:off x="6188492" y="3084915"/>
              <a:ext cx="1584176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Valée de l’Arve</a:t>
              </a:r>
            </a:p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400 – 600 m/mer</a:t>
              </a:r>
              <a:endParaRPr lang="fr-FR" sz="11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  <p:sp>
          <p:nvSpPr>
            <p:cNvPr id="43" name="Text Box 10"/>
            <p:cNvSpPr txBox="1">
              <a:spLocks noChangeArrowheads="1"/>
            </p:cNvSpPr>
            <p:nvPr/>
          </p:nvSpPr>
          <p:spPr bwMode="auto">
            <a:xfrm>
              <a:off x="4427984" y="4869160"/>
              <a:ext cx="129614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fr-CH" sz="1200" b="1" dirty="0" err="1" smtClean="0">
                  <a:solidFill>
                    <a:prstClr val="black"/>
                  </a:solidFill>
                  <a:latin typeface="Garamond" pitchFamily="18" charset="0"/>
                </a:rPr>
                <a:t>Mandallaz</a:t>
              </a:r>
              <a:endParaRPr lang="fr-FR" sz="12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  <p:sp>
          <p:nvSpPr>
            <p:cNvPr id="44" name="Text Box 10"/>
            <p:cNvSpPr txBox="1">
              <a:spLocks noChangeArrowheads="1"/>
            </p:cNvSpPr>
            <p:nvPr/>
          </p:nvSpPr>
          <p:spPr bwMode="auto">
            <a:xfrm rot="3264090">
              <a:off x="3237782" y="3585849"/>
              <a:ext cx="1180321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Mont </a:t>
              </a:r>
              <a:r>
                <a:rPr lang="fr-CH" sz="1100" b="1" dirty="0" err="1" smtClean="0">
                  <a:solidFill>
                    <a:prstClr val="black"/>
                  </a:solidFill>
                  <a:latin typeface="Garamond" pitchFamily="18" charset="0"/>
                </a:rPr>
                <a:t>Vuache</a:t>
              </a:r>
              <a:endParaRPr lang="fr-CH" sz="1100" b="1" dirty="0" smtClean="0">
                <a:solidFill>
                  <a:prstClr val="black"/>
                </a:solidFill>
                <a:latin typeface="Garamond" pitchFamily="18" charset="0"/>
              </a:endParaRPr>
            </a:p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550 - 1100</a:t>
              </a:r>
              <a:endParaRPr lang="fr-FR" sz="11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  <p:sp>
          <p:nvSpPr>
            <p:cNvPr id="45" name="Text Box 10"/>
            <p:cNvSpPr txBox="1">
              <a:spLocks noChangeArrowheads="1"/>
            </p:cNvSpPr>
            <p:nvPr/>
          </p:nvSpPr>
          <p:spPr bwMode="auto">
            <a:xfrm rot="18561472">
              <a:off x="2867387" y="1868566"/>
              <a:ext cx="1569103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Massif du Jura</a:t>
              </a:r>
            </a:p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550 – 1720 m/mer</a:t>
              </a:r>
              <a:endParaRPr lang="fr-FR" sz="11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  <p:sp>
          <p:nvSpPr>
            <p:cNvPr id="46" name="Text Box 10"/>
            <p:cNvSpPr txBox="1">
              <a:spLocks noChangeArrowheads="1"/>
            </p:cNvSpPr>
            <p:nvPr/>
          </p:nvSpPr>
          <p:spPr bwMode="auto">
            <a:xfrm>
              <a:off x="6300192" y="4869160"/>
              <a:ext cx="1728192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Bornes – Aravis</a:t>
              </a:r>
            </a:p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600 – 2500 m/mer</a:t>
              </a:r>
            </a:p>
            <a:p>
              <a:pPr algn="ctr">
                <a:spcBef>
                  <a:spcPct val="50000"/>
                </a:spcBef>
              </a:pPr>
              <a:endParaRPr lang="fr-FR" sz="12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  <p:sp>
          <p:nvSpPr>
            <p:cNvPr id="47" name="Text Box 10"/>
            <p:cNvSpPr txBox="1">
              <a:spLocks noChangeArrowheads="1"/>
            </p:cNvSpPr>
            <p:nvPr/>
          </p:nvSpPr>
          <p:spPr bwMode="auto">
            <a:xfrm>
              <a:off x="3923928" y="3429000"/>
              <a:ext cx="1584176" cy="9618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Plateau du Mont Sion</a:t>
              </a:r>
            </a:p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550 – 860 m/mer</a:t>
              </a:r>
            </a:p>
            <a:p>
              <a:pPr algn="ctr">
                <a:spcBef>
                  <a:spcPct val="50000"/>
                </a:spcBef>
              </a:pPr>
              <a:endParaRPr lang="fr-FR" sz="1100" b="1" dirty="0" smtClean="0">
                <a:solidFill>
                  <a:prstClr val="black"/>
                </a:solidFill>
                <a:latin typeface="Garamond" pitchFamily="18" charset="0"/>
              </a:endParaRPr>
            </a:p>
            <a:p>
              <a:pPr algn="ctr">
                <a:spcBef>
                  <a:spcPct val="50000"/>
                </a:spcBef>
              </a:pPr>
              <a:endParaRPr lang="fr-FR" sz="12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  <p:sp>
          <p:nvSpPr>
            <p:cNvPr id="48" name="Text Box 10"/>
            <p:cNvSpPr txBox="1">
              <a:spLocks noChangeArrowheads="1"/>
            </p:cNvSpPr>
            <p:nvPr/>
          </p:nvSpPr>
          <p:spPr bwMode="auto">
            <a:xfrm>
              <a:off x="7020272" y="2276872"/>
              <a:ext cx="1728192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fr-CH" sz="1100" b="1" dirty="0" err="1" smtClean="0">
                  <a:solidFill>
                    <a:prstClr val="black"/>
                  </a:solidFill>
                  <a:latin typeface="Garamond" pitchFamily="18" charset="0"/>
                </a:rPr>
                <a:t>Pré-Alpes</a:t>
              </a: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 du Chablais</a:t>
              </a:r>
            </a:p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600 – 2500 m/mer</a:t>
              </a:r>
            </a:p>
            <a:p>
              <a:pPr algn="ctr">
                <a:spcBef>
                  <a:spcPct val="50000"/>
                </a:spcBef>
              </a:pPr>
              <a:endParaRPr lang="fr-FR" sz="12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  <p:sp>
          <p:nvSpPr>
            <p:cNvPr id="49" name="Text Box 10"/>
            <p:cNvSpPr txBox="1">
              <a:spLocks noChangeArrowheads="1"/>
            </p:cNvSpPr>
            <p:nvPr/>
          </p:nvSpPr>
          <p:spPr bwMode="auto">
            <a:xfrm>
              <a:off x="3347864" y="4293096"/>
              <a:ext cx="1584176" cy="9618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Vallon des </a:t>
              </a:r>
              <a:r>
                <a:rPr lang="fr-CH" sz="1100" b="1" dirty="0" err="1" smtClean="0">
                  <a:solidFill>
                    <a:prstClr val="black"/>
                  </a:solidFill>
                  <a:latin typeface="Garamond" pitchFamily="18" charset="0"/>
                </a:rPr>
                <a:t>Usses</a:t>
              </a:r>
              <a:endParaRPr lang="fr-CH" sz="1100" b="1" dirty="0" smtClean="0">
                <a:solidFill>
                  <a:prstClr val="black"/>
                </a:solidFill>
                <a:latin typeface="Garamond" pitchFamily="18" charset="0"/>
              </a:endParaRPr>
            </a:p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380 – 500 m/mer</a:t>
              </a:r>
            </a:p>
            <a:p>
              <a:pPr algn="ctr">
                <a:spcBef>
                  <a:spcPct val="50000"/>
                </a:spcBef>
              </a:pPr>
              <a:endParaRPr lang="fr-FR" sz="1100" b="1" dirty="0" smtClean="0">
                <a:solidFill>
                  <a:prstClr val="black"/>
                </a:solidFill>
                <a:latin typeface="Garamond" pitchFamily="18" charset="0"/>
              </a:endParaRPr>
            </a:p>
            <a:p>
              <a:pPr algn="ctr">
                <a:spcBef>
                  <a:spcPct val="50000"/>
                </a:spcBef>
              </a:pPr>
              <a:endParaRPr lang="fr-FR" sz="12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  <p:sp>
          <p:nvSpPr>
            <p:cNvPr id="50" name="Text Box 10"/>
            <p:cNvSpPr txBox="1">
              <a:spLocks noChangeArrowheads="1"/>
            </p:cNvSpPr>
            <p:nvPr/>
          </p:nvSpPr>
          <p:spPr bwMode="auto">
            <a:xfrm>
              <a:off x="3275856" y="2827238"/>
              <a:ext cx="1584176" cy="9618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Vallée du Rhône</a:t>
              </a:r>
            </a:p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  <a:sym typeface="Symbol"/>
                </a:rPr>
                <a:t></a:t>
              </a: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330 m/mer</a:t>
              </a:r>
            </a:p>
            <a:p>
              <a:pPr algn="ctr">
                <a:spcBef>
                  <a:spcPct val="50000"/>
                </a:spcBef>
              </a:pPr>
              <a:endParaRPr lang="fr-FR" sz="1100" b="1" dirty="0" smtClean="0">
                <a:solidFill>
                  <a:prstClr val="black"/>
                </a:solidFill>
                <a:latin typeface="Garamond" pitchFamily="18" charset="0"/>
              </a:endParaRPr>
            </a:p>
            <a:p>
              <a:pPr algn="ctr">
                <a:spcBef>
                  <a:spcPct val="50000"/>
                </a:spcBef>
              </a:pPr>
              <a:endParaRPr lang="fr-FR" sz="12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Topographical constraints, critical areas</a:t>
            </a:r>
            <a:endParaRPr lang="en-GB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5" y="2924944"/>
            <a:ext cx="2031971" cy="152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6104861" y="769911"/>
            <a:ext cx="3170813" cy="1620000"/>
            <a:chOff x="1979712" y="3212976"/>
            <a:chExt cx="2880320" cy="1368152"/>
          </a:xfrm>
        </p:grpSpPr>
        <p:grpSp>
          <p:nvGrpSpPr>
            <p:cNvPr id="22" name="Groupe 16"/>
            <p:cNvGrpSpPr/>
            <p:nvPr/>
          </p:nvGrpSpPr>
          <p:grpSpPr>
            <a:xfrm>
              <a:off x="1979712" y="3212976"/>
              <a:ext cx="2880320" cy="1368152"/>
              <a:chOff x="2267744" y="1484784"/>
              <a:chExt cx="4278476" cy="1821276"/>
            </a:xfrm>
          </p:grpSpPr>
          <p:pic>
            <p:nvPicPr>
              <p:cNvPr id="27" name="Image 16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93925" t="35883" r="2979" b="23306"/>
              <a:stretch>
                <a:fillRect/>
              </a:stretch>
            </p:blipFill>
            <p:spPr bwMode="auto">
              <a:xfrm>
                <a:off x="6300192" y="1484784"/>
                <a:ext cx="246028" cy="18212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Image 16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18703" t="35883" r="30545" b="23306"/>
              <a:stretch>
                <a:fillRect/>
              </a:stretch>
            </p:blipFill>
            <p:spPr bwMode="auto">
              <a:xfrm>
                <a:off x="2267744" y="1484784"/>
                <a:ext cx="4032448" cy="18212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3" name="Rectangle 22"/>
            <p:cNvSpPr/>
            <p:nvPr/>
          </p:nvSpPr>
          <p:spPr>
            <a:xfrm>
              <a:off x="2195736" y="3804361"/>
              <a:ext cx="576064" cy="720080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</a:endParaRPr>
            </a:p>
          </p:txBody>
        </p:sp>
        <p:sp>
          <p:nvSpPr>
            <p:cNvPr id="24" name="Ellipse 18"/>
            <p:cNvSpPr/>
            <p:nvPr/>
          </p:nvSpPr>
          <p:spPr>
            <a:xfrm>
              <a:off x="2627784" y="3830650"/>
              <a:ext cx="45719" cy="45719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</a:endParaRPr>
            </a:p>
          </p:txBody>
        </p:sp>
        <p:sp>
          <p:nvSpPr>
            <p:cNvPr id="25" name="ZoneTexte 7"/>
            <p:cNvSpPr txBox="1">
              <a:spLocks noChangeArrowheads="1"/>
            </p:cNvSpPr>
            <p:nvPr/>
          </p:nvSpPr>
          <p:spPr bwMode="auto">
            <a:xfrm>
              <a:off x="2567532" y="3722704"/>
              <a:ext cx="129614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___ </a:t>
              </a: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  <a:sym typeface="Symbol"/>
                </a:rPr>
                <a:t> </a:t>
              </a: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260 m/mer</a:t>
              </a:r>
              <a:endParaRPr lang="fr-FR" sz="11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  <p:sp>
          <p:nvSpPr>
            <p:cNvPr id="26" name="ZoneTexte 7"/>
            <p:cNvSpPr txBox="1">
              <a:spLocks noChangeArrowheads="1"/>
            </p:cNvSpPr>
            <p:nvPr/>
          </p:nvSpPr>
          <p:spPr bwMode="auto">
            <a:xfrm>
              <a:off x="3008398" y="4002818"/>
              <a:ext cx="1440160" cy="323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fr-CH" sz="1100" b="1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Garamond" pitchFamily="18" charset="0"/>
                </a:rPr>
                <a:t>___</a:t>
              </a:r>
              <a:r>
                <a:rPr lang="fr-CH" sz="1500" b="1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Garamond" pitchFamily="18" charset="0"/>
                </a:rPr>
                <a:t> </a:t>
              </a: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  <a:sym typeface="Symbol"/>
                </a:rPr>
                <a:t> </a:t>
              </a: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170 m/mer</a:t>
              </a:r>
              <a:endParaRPr lang="fr-FR" sz="11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351476" y="2616846"/>
            <a:ext cx="1694230" cy="5232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+mn-lt"/>
              </a:rPr>
              <a:t>Rhône &amp; </a:t>
            </a:r>
            <a:r>
              <a:rPr lang="en-GB" sz="1400" b="1" dirty="0" err="1" smtClean="0">
                <a:latin typeface="+mn-lt"/>
              </a:rPr>
              <a:t>Usses</a:t>
            </a:r>
            <a:r>
              <a:rPr lang="en-GB" sz="1400" b="1" dirty="0" smtClean="0">
                <a:latin typeface="+mn-lt"/>
              </a:rPr>
              <a:t> canyons</a:t>
            </a:r>
            <a:endParaRPr lang="en-GB" sz="1400" b="1" dirty="0">
              <a:latin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103173" y="2084638"/>
            <a:ext cx="1633478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+mn-lt"/>
              </a:rPr>
              <a:t>Lake crossing</a:t>
            </a:r>
            <a:endParaRPr lang="en-GB" sz="1400" b="1" dirty="0">
              <a:latin typeface="+mn-lt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5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93" y="4883612"/>
            <a:ext cx="2174719" cy="1665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TextBox 51"/>
          <p:cNvSpPr txBox="1"/>
          <p:nvPr/>
        </p:nvSpPr>
        <p:spPr>
          <a:xfrm>
            <a:off x="316678" y="4700918"/>
            <a:ext cx="1978434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err="1" smtClean="0">
                <a:latin typeface="+mn-lt"/>
              </a:rPr>
              <a:t>Vuache</a:t>
            </a:r>
            <a:r>
              <a:rPr lang="en-GB" sz="1600" dirty="0" smtClean="0">
                <a:latin typeface="+mn-lt"/>
              </a:rPr>
              <a:t> faults</a:t>
            </a:r>
            <a:endParaRPr lang="en-GB" sz="1600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321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9" grpId="0" animBg="1"/>
      <p:bldP spid="52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 100 km possible siting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6515601" y="3656062"/>
            <a:ext cx="2304873" cy="276999"/>
            <a:chOff x="6156176" y="3368025"/>
            <a:chExt cx="2363544" cy="276999"/>
          </a:xfrm>
        </p:grpSpPr>
        <p:sp>
          <p:nvSpPr>
            <p:cNvPr id="8" name="TextBox 7"/>
            <p:cNvSpPr txBox="1"/>
            <p:nvPr/>
          </p:nvSpPr>
          <p:spPr>
            <a:xfrm>
              <a:off x="7020272" y="3368025"/>
              <a:ext cx="7581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chemeClr val="bg1"/>
                  </a:solidFill>
                </a:rPr>
                <a:t>20,800m</a:t>
              </a:r>
              <a:endParaRPr lang="en-GB" sz="1200" baseline="30000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H="1">
              <a:off x="6156176" y="3506525"/>
              <a:ext cx="936104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7596336" y="3501010"/>
              <a:ext cx="923384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23013"/>
            <a:ext cx="9102426" cy="452778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98" y="5473168"/>
            <a:ext cx="9139058" cy="54812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649325" y="957634"/>
            <a:ext cx="3494675" cy="2422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09774" y="1238552"/>
            <a:ext cx="698899" cy="214117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8674" y="1128018"/>
            <a:ext cx="2245290" cy="225170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49326" y="1087280"/>
            <a:ext cx="759348" cy="19168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49324" y="951575"/>
            <a:ext cx="3505332" cy="17644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945543" y="4293096"/>
            <a:ext cx="5581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FF"/>
                </a:solidFill>
                <a:latin typeface="+mj-lt"/>
              </a:rPr>
              <a:t>Lake</a:t>
            </a:r>
            <a:r>
              <a:rPr lang="en-GB" sz="700" b="1" dirty="0" smtClean="0">
                <a:solidFill>
                  <a:srgbClr val="0000FF"/>
                </a:solidFill>
                <a:latin typeface="+mj-lt"/>
              </a:rPr>
              <a:t> </a:t>
            </a:r>
          </a:p>
          <a:p>
            <a:pPr algn="ctr"/>
            <a:r>
              <a:rPr lang="en-GB" sz="800" b="1" dirty="0">
                <a:solidFill>
                  <a:srgbClr val="0000FF"/>
                </a:solidFill>
                <a:latin typeface="+mj-lt"/>
              </a:rPr>
              <a:t>Geneva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947633" y="4300621"/>
            <a:ext cx="97654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err="1" smtClean="0">
                <a:solidFill>
                  <a:srgbClr val="0000FF"/>
                </a:solidFill>
                <a:latin typeface="+mj-lt"/>
              </a:rPr>
              <a:t>Vall</a:t>
            </a:r>
            <a:r>
              <a:rPr lang="en-GB" sz="800" b="1" dirty="0" err="1">
                <a:solidFill>
                  <a:srgbClr val="0000FF"/>
                </a:solidFill>
                <a:latin typeface="+mj-lt"/>
              </a:rPr>
              <a:t>é</a:t>
            </a:r>
            <a:r>
              <a:rPr lang="en-GB" sz="800" b="1" dirty="0" err="1" smtClean="0">
                <a:solidFill>
                  <a:srgbClr val="0000FF"/>
                </a:solidFill>
                <a:latin typeface="+mj-lt"/>
              </a:rPr>
              <a:t>e</a:t>
            </a:r>
            <a:r>
              <a:rPr lang="en-GB" sz="800" b="1" dirty="0" smtClean="0">
                <a:solidFill>
                  <a:srgbClr val="0000FF"/>
                </a:solidFill>
                <a:latin typeface="+mj-lt"/>
              </a:rPr>
              <a:t> </a:t>
            </a:r>
            <a:r>
              <a:rPr lang="en-GB" sz="800" b="1" dirty="0">
                <a:solidFill>
                  <a:srgbClr val="0000FF"/>
                </a:solidFill>
                <a:latin typeface="+mj-lt"/>
              </a:rPr>
              <a:t>de </a:t>
            </a:r>
            <a:r>
              <a:rPr lang="en-GB" sz="800" b="1" dirty="0" err="1" smtClean="0">
                <a:solidFill>
                  <a:srgbClr val="0000FF"/>
                </a:solidFill>
                <a:latin typeface="+mj-lt"/>
              </a:rPr>
              <a:t>l‘Arve</a:t>
            </a:r>
            <a:endParaRPr lang="en-GB" sz="800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92080" y="3717612"/>
            <a:ext cx="6767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err="1">
                <a:solidFill>
                  <a:srgbClr val="0000FF"/>
                </a:solidFill>
                <a:latin typeface="+mj-lt"/>
              </a:rPr>
              <a:t>Mandallaz</a:t>
            </a:r>
            <a:endParaRPr lang="en-GB" sz="800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33957" y="4303463"/>
            <a:ext cx="6527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>
                <a:solidFill>
                  <a:srgbClr val="0000FF"/>
                </a:solidFill>
                <a:latin typeface="+mj-lt"/>
              </a:rPr>
              <a:t>Le Rhône</a:t>
            </a:r>
            <a:endParaRPr lang="en-GB" sz="700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9350" y="5702788"/>
            <a:ext cx="88715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FF"/>
                </a:solidFill>
                <a:latin typeface="+mj-lt"/>
              </a:rPr>
              <a:t>A tool developed by a consultant firm including all information on the geology is able to model the ring at varying depth, angle </a:t>
            </a:r>
            <a:r>
              <a:rPr lang="en-GB" sz="2000" dirty="0" err="1" smtClean="0">
                <a:solidFill>
                  <a:srgbClr val="0000FF"/>
                </a:solidFill>
                <a:latin typeface="+mj-lt"/>
              </a:rPr>
              <a:t>etc</a:t>
            </a:r>
            <a:r>
              <a:rPr lang="en-GB" sz="2000" dirty="0" smtClean="0">
                <a:solidFill>
                  <a:srgbClr val="0000FF"/>
                </a:solidFill>
                <a:latin typeface="+mj-lt"/>
              </a:rPr>
              <a:t> </a:t>
            </a:r>
            <a:r>
              <a:rPr lang="en-GB" sz="2000" dirty="0" smtClean="0">
                <a:solidFill>
                  <a:srgbClr val="0000FF"/>
                </a:solidFill>
                <a:latin typeface="+mj-lt"/>
                <a:sym typeface="Wingdings" panose="05000000000000000000" pitchFamily="2" charset="2"/>
              </a:rPr>
              <a:t> layout optimization.</a:t>
            </a:r>
            <a:endParaRPr lang="en-GB" sz="2000" dirty="0">
              <a:solidFill>
                <a:srgbClr val="0000FF"/>
              </a:solidFill>
              <a:latin typeface="+mj-l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91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dirty="0" smtClean="0">
                <a:latin typeface="Calibri" panose="020F0502020204030204" pitchFamily="34" charset="0"/>
              </a:rPr>
              <a:t>SSC and LHC tunnels</a:t>
            </a:r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05D7A64-0644-437A-BCAC-ED1A515781EC}" type="slidenum">
              <a:rPr lang="en-US" altLang="en-US"/>
              <a:pPr eaLnBrk="1" hangingPunct="1"/>
              <a:t>56</a:t>
            </a:fld>
            <a:endParaRPr lang="en-US" altLang="en-US"/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69305" y="4582404"/>
            <a:ext cx="3039461" cy="487362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28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SSC tunnel</a:t>
            </a:r>
          </a:p>
        </p:txBody>
      </p:sp>
      <p:pic>
        <p:nvPicPr>
          <p:cNvPr id="27655" name="Picture 4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154" y="816888"/>
            <a:ext cx="3725285" cy="343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6" name="Picture 5"/>
          <p:cNvPicPr preferRelativeResize="0"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505" y="893571"/>
            <a:ext cx="3072446" cy="3210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657" name="Line 6"/>
          <p:cNvSpPr>
            <a:spLocks noChangeShapeType="1"/>
          </p:cNvSpPr>
          <p:nvPr/>
        </p:nvSpPr>
        <p:spPr bwMode="auto">
          <a:xfrm>
            <a:off x="1883650" y="4268776"/>
            <a:ext cx="2678434" cy="715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658" name="Text Box 7"/>
          <p:cNvSpPr txBox="1">
            <a:spLocks noChangeArrowheads="1"/>
          </p:cNvSpPr>
          <p:nvPr/>
        </p:nvSpPr>
        <p:spPr bwMode="auto">
          <a:xfrm>
            <a:off x="2911211" y="4245607"/>
            <a:ext cx="75565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3.7 m</a:t>
            </a:r>
          </a:p>
        </p:txBody>
      </p:sp>
      <p:sp>
        <p:nvSpPr>
          <p:cNvPr id="27662" name="Line 12"/>
          <p:cNvSpPr>
            <a:spLocks noChangeShapeType="1"/>
          </p:cNvSpPr>
          <p:nvPr/>
        </p:nvSpPr>
        <p:spPr bwMode="auto">
          <a:xfrm flipV="1">
            <a:off x="5566866" y="4275927"/>
            <a:ext cx="2851095" cy="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661" name="Text Box 10"/>
          <p:cNvSpPr txBox="1">
            <a:spLocks noChangeArrowheads="1"/>
          </p:cNvSpPr>
          <p:nvPr/>
        </p:nvSpPr>
        <p:spPr bwMode="auto">
          <a:xfrm>
            <a:off x="6536903" y="4167245"/>
            <a:ext cx="75565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3.8 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85120" y="825501"/>
            <a:ext cx="1398984" cy="338554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eaLnBrk="0" hangingPunct="0"/>
            <a:r>
              <a:rPr lang="fr-CH" sz="1600" i="1" dirty="0" smtClean="0">
                <a:solidFill>
                  <a:schemeClr val="tx1"/>
                </a:solidFill>
              </a:rPr>
              <a:t>T. Sen</a:t>
            </a:r>
            <a:endParaRPr lang="en-GB" sz="1600" i="1" dirty="0">
              <a:solidFill>
                <a:schemeClr val="tx1"/>
              </a:solidFill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805962" y="4596595"/>
            <a:ext cx="2372901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2800" kern="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LHC tunnel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08885" y="5227365"/>
            <a:ext cx="8199761" cy="103002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LHC &amp; SSC tunnels quite similar in size.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b="1" kern="0" dirty="0" smtClean="0">
                <a:solidFill>
                  <a:srgbClr val="FF0000"/>
                </a:solidFill>
                <a:latin typeface="+mn-lt"/>
              </a:rPr>
              <a:t>Single tunnels represent a risk to personnel </a:t>
            </a:r>
            <a:r>
              <a:rPr lang="en-GB" kern="0" dirty="0" smtClean="0">
                <a:latin typeface="+mn-lt"/>
              </a:rPr>
              <a:t>in case of fire or Helium release due to the long distance to an escape point </a:t>
            </a:r>
            <a:r>
              <a:rPr lang="en-GB" kern="0" dirty="0" smtClean="0">
                <a:latin typeface="+mn-lt"/>
                <a:sym typeface="Wingdings" panose="05000000000000000000" pitchFamily="2" charset="2"/>
              </a:rPr>
              <a:t> LHC experience…</a:t>
            </a:r>
            <a:endParaRPr lang="en-GB" kern="0" dirty="0" smtClean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03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24" y="827753"/>
            <a:ext cx="3542406" cy="27032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1296" y="3245285"/>
            <a:ext cx="3938863" cy="266111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6962" y="863213"/>
            <a:ext cx="4997038" cy="233627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77880" y="3697835"/>
            <a:ext cx="5263878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+mj-lt"/>
              </a:rPr>
              <a:t>First studies launched 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i="1" dirty="0">
                <a:latin typeface="+mj-lt"/>
              </a:rPr>
              <a:t>S</a:t>
            </a:r>
            <a:r>
              <a:rPr lang="en-US" i="1" dirty="0" smtClean="0">
                <a:latin typeface="+mj-lt"/>
              </a:rPr>
              <a:t>ingle vs. double tunnel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i="1" dirty="0" smtClean="0">
                <a:latin typeface="+mj-lt"/>
              </a:rPr>
              <a:t>Ventilation (fire, Helium !)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i="1" dirty="0">
                <a:latin typeface="+mj-lt"/>
              </a:rPr>
              <a:t>C</a:t>
            </a:r>
            <a:r>
              <a:rPr lang="en-US" i="1" dirty="0" smtClean="0">
                <a:latin typeface="+mj-lt"/>
              </a:rPr>
              <a:t>averns, shafts, underground layout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i="1" dirty="0">
                <a:latin typeface="+mj-lt"/>
              </a:rPr>
              <a:t>T</a:t>
            </a:r>
            <a:r>
              <a:rPr lang="en-US" i="1" dirty="0" smtClean="0">
                <a:latin typeface="+mj-lt"/>
              </a:rPr>
              <a:t>echnical </a:t>
            </a:r>
            <a:r>
              <a:rPr lang="en-US" i="1" dirty="0">
                <a:latin typeface="+mj-lt"/>
              </a:rPr>
              <a:t>infrastructures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i="1" dirty="0">
                <a:latin typeface="+mj-lt"/>
              </a:rPr>
              <a:t>S</a:t>
            </a:r>
            <a:r>
              <a:rPr lang="en-US" i="1" dirty="0" smtClean="0">
                <a:latin typeface="+mj-lt"/>
              </a:rPr>
              <a:t>afety, access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i="1" dirty="0">
                <a:latin typeface="+mj-lt"/>
              </a:rPr>
              <a:t>T</a:t>
            </a:r>
            <a:r>
              <a:rPr lang="en-US" i="1" dirty="0" smtClean="0">
                <a:latin typeface="+mj-lt"/>
              </a:rPr>
              <a:t>ransport, integration, installation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i="1" dirty="0" smtClean="0">
                <a:latin typeface="+mj-lt"/>
              </a:rPr>
              <a:t>Operation aspects</a:t>
            </a:r>
            <a:endParaRPr lang="en-US" i="1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 tunnel layouts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650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Electricity consumption - CERN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CD914B-DDCD-4597-A36F-041DA0FD0A8B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  <p:pic>
        <p:nvPicPr>
          <p:cNvPr id="1026" name="Picture 2" descr="http://home.cern/sites/home.web.cern.ch/files/image/engineering_page/2013/01/power_station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7770" y="990005"/>
            <a:ext cx="3085823" cy="2465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42995" y="4170364"/>
            <a:ext cx="8265286" cy="12413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sz="2000" kern="0" dirty="0" smtClean="0">
                <a:latin typeface="+mn-lt"/>
              </a:rPr>
              <a:t>The current CERN electricity consumption is around ~180 MW.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sz="2000" kern="0" dirty="0" smtClean="0">
                <a:latin typeface="+mn-lt"/>
              </a:rPr>
              <a:t>The LHC (with experiments) uses ~120 MW (~35 MW for cryogenics).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sz="2000" kern="0" dirty="0" smtClean="0">
                <a:latin typeface="+mn-lt"/>
              </a:rPr>
              <a:t>A VHEC would require an additional </a:t>
            </a:r>
            <a:r>
              <a:rPr lang="en-GB" sz="2000" b="1" kern="0" dirty="0" smtClean="0">
                <a:latin typeface="+mn-lt"/>
              </a:rPr>
              <a:t>~250-400 MW </a:t>
            </a:r>
            <a:r>
              <a:rPr lang="en-GB" sz="2000" kern="0" dirty="0" smtClean="0">
                <a:latin typeface="+mn-lt"/>
              </a:rPr>
              <a:t>of power.</a:t>
            </a:r>
          </a:p>
        </p:txBody>
      </p:sp>
      <p:pic>
        <p:nvPicPr>
          <p:cNvPr id="1028" name="Picture 4" descr="http://www.lhc-closer.es/webapp/files/1435503967_1f02cba7ae48fc4cc0cb876bb73f13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59" y="989231"/>
            <a:ext cx="5083657" cy="2884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25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Operation and availability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CD914B-DDCD-4597-A36F-041DA0FD0A8B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65421" y="864955"/>
            <a:ext cx="7889613" cy="252171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Operating ever larger colliders </a:t>
            </a:r>
            <a:r>
              <a:rPr lang="en-GB" i="1" u="sng" kern="0" dirty="0" smtClean="0">
                <a:latin typeface="+mn-lt"/>
              </a:rPr>
              <a:t>increases the number of components</a:t>
            </a:r>
            <a:r>
              <a:rPr lang="en-GB" kern="0" dirty="0" smtClean="0">
                <a:latin typeface="+mn-lt"/>
              </a:rPr>
              <a:t> (that can fail !) and the complexity of commissioning and of operation.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The LHC has demonstrated that </a:t>
            </a:r>
            <a:r>
              <a:rPr lang="en-GB" b="1" kern="0" dirty="0" smtClean="0">
                <a:solidFill>
                  <a:srgbClr val="009900"/>
                </a:solidFill>
                <a:latin typeface="+mn-lt"/>
              </a:rPr>
              <a:t>huge cryogenics systems can operate with availability of 95% and higher</a:t>
            </a:r>
            <a:r>
              <a:rPr lang="en-GB" kern="0" dirty="0" smtClean="0">
                <a:latin typeface="+mn-lt"/>
              </a:rPr>
              <a:t>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The LHC also highlighted the importance of availability, good maintenance and design policies (redundancy): work on availability managed to gain an important factor in the operation efficiency and ultimately integrated luminosity.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42391" y="5405509"/>
            <a:ext cx="3072849" cy="83099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i="1" kern="0" dirty="0" smtClean="0">
                <a:latin typeface="+mn-lt"/>
              </a:rPr>
              <a:t>The main factor to increase the slope in 2016 is much better availability (almost a factor 2 !)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40719" y="4005075"/>
            <a:ext cx="2933816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b="1" i="1" kern="0" dirty="0" smtClean="0">
                <a:latin typeface="+mn-lt"/>
              </a:rPr>
              <a:t>Key factor for VHECs !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761" y="3236975"/>
            <a:ext cx="4768564" cy="323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81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Very </a:t>
            </a:r>
            <a:r>
              <a:rPr lang="en-GB" dirty="0"/>
              <a:t>l</a:t>
            </a:r>
            <a:r>
              <a:rPr lang="en-GB" dirty="0" smtClean="0"/>
              <a:t>arge colliders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5032860" y="857800"/>
            <a:ext cx="3487229" cy="2779516"/>
            <a:chOff x="5032860" y="857800"/>
            <a:chExt cx="3487229" cy="2779516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32860" y="857800"/>
              <a:ext cx="3487229" cy="2779516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6185010" y="1393535"/>
              <a:ext cx="885179" cy="40011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2000" b="1" kern="0" dirty="0" smtClean="0">
                  <a:solidFill>
                    <a:srgbClr val="00B0F0"/>
                  </a:solidFill>
                  <a:latin typeface="+mn-lt"/>
                </a:rPr>
                <a:t>VLHC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214661" y="1709016"/>
              <a:ext cx="1053494" cy="40011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2000" b="1" kern="0" dirty="0" smtClean="0">
                  <a:solidFill>
                    <a:srgbClr val="FF0000"/>
                  </a:solidFill>
                  <a:latin typeface="+mn-lt"/>
                </a:rPr>
                <a:t>230 km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463434" y="3687332"/>
            <a:ext cx="3514805" cy="2868151"/>
            <a:chOff x="5463434" y="3687332"/>
            <a:chExt cx="3514805" cy="2868151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63434" y="3687332"/>
              <a:ext cx="3514805" cy="2868151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6606497" y="5524411"/>
              <a:ext cx="713657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2000" b="1" kern="0" dirty="0" smtClean="0">
                  <a:solidFill>
                    <a:srgbClr val="00B0F0"/>
                  </a:solidFill>
                  <a:latin typeface="+mn-lt"/>
                </a:rPr>
                <a:t>SSC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530655" y="5158364"/>
              <a:ext cx="910827" cy="40011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2000" b="1" kern="0" dirty="0" smtClean="0">
                  <a:solidFill>
                    <a:srgbClr val="FF0000"/>
                  </a:solidFill>
                  <a:latin typeface="+mn-lt"/>
                </a:rPr>
                <a:t>87 km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48310" y="740650"/>
            <a:ext cx="3348219" cy="3481202"/>
            <a:chOff x="548310" y="740650"/>
            <a:chExt cx="3348219" cy="348120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46" r="-173"/>
            <a:stretch/>
          </p:blipFill>
          <p:spPr>
            <a:xfrm>
              <a:off x="1044579" y="1086295"/>
              <a:ext cx="2851950" cy="3135557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548310" y="740650"/>
              <a:ext cx="2817373" cy="2968933"/>
              <a:chOff x="548310" y="740650"/>
              <a:chExt cx="2817373" cy="2968933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2652026" y="2930187"/>
                <a:ext cx="713657" cy="400110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GB" sz="2000" b="1" kern="0" dirty="0" smtClean="0">
                    <a:solidFill>
                      <a:srgbClr val="00B0F0"/>
                    </a:solidFill>
                    <a:latin typeface="+mn-lt"/>
                  </a:rPr>
                  <a:t>FCC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48310" y="1031830"/>
                <a:ext cx="1156086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GB" sz="2000" b="1" kern="0" dirty="0" smtClean="0">
                    <a:solidFill>
                      <a:srgbClr val="00B0F0"/>
                    </a:solidFill>
                    <a:latin typeface="+mn-lt"/>
                  </a:rPr>
                  <a:t>HE-LHC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1815920" y="3309473"/>
                <a:ext cx="1053494" cy="400110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GB" sz="2000" b="1" kern="0" dirty="0" smtClean="0">
                    <a:solidFill>
                      <a:srgbClr val="FF0000"/>
                    </a:solidFill>
                    <a:latin typeface="+mn-lt"/>
                  </a:rPr>
                  <a:t>100 km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846715" y="740650"/>
                <a:ext cx="910827" cy="400110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GB" sz="2000" b="1" kern="0" dirty="0" smtClean="0">
                    <a:solidFill>
                      <a:srgbClr val="FF0000"/>
                    </a:solidFill>
                    <a:latin typeface="+mn-lt"/>
                  </a:rPr>
                  <a:t>27 km</a:t>
                </a:r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860646" y="3995778"/>
            <a:ext cx="4483630" cy="2559705"/>
            <a:chOff x="860646" y="3995778"/>
            <a:chExt cx="4483630" cy="2559705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0646" y="3995778"/>
              <a:ext cx="4483630" cy="2559705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4237392" y="5724466"/>
              <a:ext cx="885179" cy="40011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2000" b="1" kern="0" dirty="0" smtClean="0">
                  <a:solidFill>
                    <a:srgbClr val="00B0F0"/>
                  </a:solidFill>
                  <a:latin typeface="+mn-lt"/>
                </a:rPr>
                <a:t>SPPC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237392" y="5324356"/>
              <a:ext cx="910827" cy="40011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2000" b="1" kern="0" dirty="0" smtClean="0">
                  <a:solidFill>
                    <a:srgbClr val="FF0000"/>
                  </a:solidFill>
                  <a:latin typeface="+mn-lt"/>
                </a:rPr>
                <a:t>54 km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82618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63520" y="927195"/>
            <a:ext cx="8237580" cy="262841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VHECs are the potential next generation discovery machines, there are currently 3 projects that are studied: </a:t>
            </a:r>
            <a:r>
              <a:rPr lang="en-GB" b="1" kern="0" dirty="0" smtClean="0">
                <a:latin typeface="+mn-lt"/>
              </a:rPr>
              <a:t>HE-LHC</a:t>
            </a:r>
            <a:r>
              <a:rPr lang="en-GB" kern="0" dirty="0" smtClean="0">
                <a:latin typeface="+mn-lt"/>
              </a:rPr>
              <a:t>, </a:t>
            </a:r>
            <a:r>
              <a:rPr lang="en-GB" b="1" kern="0" dirty="0" smtClean="0">
                <a:latin typeface="+mn-lt"/>
              </a:rPr>
              <a:t>SPPC</a:t>
            </a:r>
            <a:r>
              <a:rPr lang="en-GB" kern="0" dirty="0" smtClean="0">
                <a:latin typeface="+mn-lt"/>
              </a:rPr>
              <a:t> and </a:t>
            </a:r>
            <a:r>
              <a:rPr lang="en-GB" b="1" kern="0" dirty="0" smtClean="0">
                <a:latin typeface="+mn-lt"/>
              </a:rPr>
              <a:t>FCC-</a:t>
            </a:r>
            <a:r>
              <a:rPr lang="en-GB" b="1" kern="0" dirty="0" err="1" smtClean="0">
                <a:latin typeface="+mn-lt"/>
              </a:rPr>
              <a:t>hh</a:t>
            </a:r>
            <a:r>
              <a:rPr lang="en-GB" kern="0" dirty="0" smtClean="0">
                <a:latin typeface="+mn-lt"/>
              </a:rPr>
              <a:t>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VHECs present us with a number of challenges, the first one being to build ~16 T magnets to be able to run them.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Beam dynamics challenges are important but potential solutions are in sight.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Once technical aspects have been solved, the society impact will have to be considered: cost, energy consumption, impact on the environment, effect on property value etc.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3955" y="3682702"/>
            <a:ext cx="6321322" cy="198370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24838" y="5875446"/>
            <a:ext cx="3100529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i="1" kern="0" dirty="0" smtClean="0">
                <a:latin typeface="+mn-lt"/>
              </a:rPr>
              <a:t>P. Limon, VLHC seminar at </a:t>
            </a:r>
            <a:r>
              <a:rPr lang="en-GB" sz="1400" i="1" kern="0" dirty="0" err="1" smtClean="0">
                <a:latin typeface="+mn-lt"/>
              </a:rPr>
              <a:t>Fermilab</a:t>
            </a:r>
            <a:endParaRPr lang="en-GB" sz="1400" i="1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68202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few selected references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54690" y="1163105"/>
            <a:ext cx="7911430" cy="363484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42900" indent="-342900" eaLnBrk="1" fontAlgn="b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</a:rPr>
              <a:t>T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. Sen, SSC Parameter Review, Joint Snowmass-</a:t>
            </a:r>
            <a:r>
              <a:rPr lang="en-GB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EuCARD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 / </a:t>
            </a:r>
            <a:r>
              <a:rPr lang="en-GB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AccNet-HiLumi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 LHC workshop, February 21-22, 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</a:rPr>
              <a:t>2013</a:t>
            </a:r>
          </a:p>
          <a:p>
            <a:pPr marL="342900" indent="-342900" eaLnBrk="1" fontAlgn="b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The LHC Design Report, 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</a:rPr>
              <a:t>CERN-2004-003</a:t>
            </a:r>
            <a:endParaRPr lang="en-GB" sz="1600" dirty="0">
              <a:latin typeface="Arial" panose="020B0604020202020204" pitchFamily="34" charset="0"/>
            </a:endParaRPr>
          </a:p>
          <a:p>
            <a:pPr marL="342900" indent="-342900" eaLnBrk="1" fontAlgn="b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The VLHC design study group, Design Study for a Staged Very Large Hadron Collider, 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</a:rPr>
              <a:t>Fermilab-TM-2149</a:t>
            </a:r>
          </a:p>
          <a:p>
            <a:pPr marL="342900" indent="-342900" eaLnBrk="1" fontAlgn="b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P. Limon, Design Study for a Staged Very Large Hadron Collider, Fermilab-TM-2149, 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</a:rPr>
              <a:t>2001</a:t>
            </a:r>
            <a:endParaRPr lang="en-GB" sz="1600" dirty="0">
              <a:latin typeface="Arial" panose="020B0604020202020204" pitchFamily="34" charset="0"/>
            </a:endParaRPr>
          </a:p>
          <a:p>
            <a:pPr marL="342900" indent="-342900" eaLnBrk="1" fontAlgn="b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J. Tang et al, Concept for a Future Super Proton-Proton Collider, </a:t>
            </a:r>
            <a:r>
              <a:rPr lang="en-GB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arXiv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: 1507.03224v1 [hep-ex]</a:t>
            </a:r>
            <a:endParaRPr lang="en-GB" sz="1600" dirty="0">
              <a:latin typeface="Arial" panose="020B0604020202020204" pitchFamily="34" charset="0"/>
            </a:endParaRPr>
          </a:p>
          <a:p>
            <a:pPr marL="342900" indent="-342900" eaLnBrk="1" fontAlgn="b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</a:rPr>
              <a:t>The 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Future Circular Collider Study, 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hlinkClick r:id="rId2"/>
              </a:rPr>
              <a:t>http://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hlinkClick r:id="rId2"/>
              </a:rPr>
              <a:t>cern.ch/fcc</a:t>
            </a:r>
            <a:endParaRPr lang="en-GB" sz="16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 eaLnBrk="1" fontAlgn="b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FCC week 2016, https://indico.cern.ch/event/438866/</a:t>
            </a:r>
            <a:endParaRPr lang="en-GB" sz="1600" dirty="0">
              <a:latin typeface="Arial" panose="020B0604020202020204" pitchFamily="34" charset="0"/>
            </a:endParaRP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endParaRPr lang="en-GB" sz="1600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275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29422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LHC </a:t>
            </a:r>
            <a:r>
              <a:rPr lang="en-US" dirty="0"/>
              <a:t>a</a:t>
            </a:r>
            <a:r>
              <a:rPr lang="en-US" dirty="0" smtClean="0"/>
              <a:t>ccelerator </a:t>
            </a:r>
            <a:r>
              <a:rPr lang="en-US" dirty="0"/>
              <a:t>c</a:t>
            </a:r>
            <a:r>
              <a:rPr lang="en-US" dirty="0" smtClean="0"/>
              <a:t>omplex</a:t>
            </a:r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fld id="{760E667E-D9F7-4857-A269-1BBA2FCEE9FD}" type="slidenum">
              <a:rPr lang="en-US" smtClean="0">
                <a:latin typeface="Arial" pitchFamily="34" charset="0"/>
              </a:rPr>
              <a:pPr/>
              <a:t>63</a:t>
            </a:fld>
            <a:endParaRPr lang="en-US" smtClean="0">
              <a:latin typeface="Arial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79446" y="1950928"/>
            <a:ext cx="6389480" cy="4291922"/>
            <a:chOff x="379446" y="1950928"/>
            <a:chExt cx="6389480" cy="4291922"/>
          </a:xfrm>
        </p:grpSpPr>
        <p:pic>
          <p:nvPicPr>
            <p:cNvPr id="1229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446" y="2216032"/>
              <a:ext cx="6389480" cy="4026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" name="Group 3"/>
            <p:cNvGrpSpPr>
              <a:grpSpLocks/>
            </p:cNvGrpSpPr>
            <p:nvPr/>
          </p:nvGrpSpPr>
          <p:grpSpPr bwMode="auto">
            <a:xfrm>
              <a:off x="961930" y="2857500"/>
              <a:ext cx="2465076" cy="1502836"/>
              <a:chOff x="400" y="-7"/>
              <a:chExt cx="3004" cy="1763"/>
            </a:xfrm>
          </p:grpSpPr>
          <p:sp>
            <p:nvSpPr>
              <p:cNvPr id="12309" name="AutoShape 4"/>
              <p:cNvSpPr>
                <a:spLocks/>
              </p:cNvSpPr>
              <p:nvPr/>
            </p:nvSpPr>
            <p:spPr bwMode="auto">
              <a:xfrm>
                <a:off x="400" y="-7"/>
                <a:ext cx="3004" cy="1763"/>
              </a:xfrm>
              <a:custGeom>
                <a:avLst/>
                <a:gdLst>
                  <a:gd name="T0" fmla="*/ 0 w 21232"/>
                  <a:gd name="T1" fmla="*/ 0 h 20665"/>
                  <a:gd name="T2" fmla="*/ 0 w 21232"/>
                  <a:gd name="T3" fmla="*/ 0 h 20665"/>
                  <a:gd name="T4" fmla="*/ 0 w 21232"/>
                  <a:gd name="T5" fmla="*/ 0 h 20665"/>
                  <a:gd name="T6" fmla="*/ 0 w 21232"/>
                  <a:gd name="T7" fmla="*/ 0 h 20665"/>
                  <a:gd name="T8" fmla="*/ 0 w 21232"/>
                  <a:gd name="T9" fmla="*/ 0 h 20665"/>
                  <a:gd name="T10" fmla="*/ 0 w 21232"/>
                  <a:gd name="T11" fmla="*/ 0 h 2066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232"/>
                  <a:gd name="T19" fmla="*/ 0 h 20665"/>
                  <a:gd name="T20" fmla="*/ 21232 w 21232"/>
                  <a:gd name="T21" fmla="*/ 20665 h 2066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232" h="20665">
                    <a:moveTo>
                      <a:pt x="21232" y="18097"/>
                    </a:moveTo>
                    <a:lnTo>
                      <a:pt x="12956" y="18097"/>
                    </a:lnTo>
                    <a:cubicBezTo>
                      <a:pt x="12956" y="18097"/>
                      <a:pt x="12017" y="18681"/>
                      <a:pt x="8965" y="20141"/>
                    </a:cubicBezTo>
                    <a:cubicBezTo>
                      <a:pt x="5912" y="21600"/>
                      <a:pt x="3330" y="19751"/>
                      <a:pt x="2508" y="17805"/>
                    </a:cubicBezTo>
                    <a:cubicBezTo>
                      <a:pt x="1686" y="15859"/>
                      <a:pt x="454" y="11870"/>
                      <a:pt x="43" y="6714"/>
                    </a:cubicBezTo>
                    <a:cubicBezTo>
                      <a:pt x="-368" y="1557"/>
                      <a:pt x="2215" y="0"/>
                      <a:pt x="2215" y="0"/>
                    </a:cubicBezTo>
                  </a:path>
                </a:pathLst>
              </a:custGeom>
              <a:noFill/>
              <a:ln w="57150">
                <a:solidFill>
                  <a:srgbClr val="0000FF"/>
                </a:solidFill>
                <a:miter lim="800000"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/>
              </a:p>
            </p:txBody>
          </p:sp>
          <p:sp>
            <p:nvSpPr>
              <p:cNvPr id="12310" name="Rectangle 5"/>
              <p:cNvSpPr>
                <a:spLocks/>
              </p:cNvSpPr>
              <p:nvPr/>
            </p:nvSpPr>
            <p:spPr bwMode="auto">
              <a:xfrm>
                <a:off x="751" y="120"/>
                <a:ext cx="1000" cy="32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b="1" dirty="0">
                    <a:solidFill>
                      <a:srgbClr val="0000FF"/>
                    </a:solidFill>
                    <a:latin typeface="Helvetica"/>
                    <a:ea typeface="Helvetica"/>
                    <a:cs typeface="Helvetica"/>
                    <a:sym typeface="Helvetica"/>
                  </a:rPr>
                  <a:t>Beam 1</a:t>
                </a:r>
              </a:p>
            </p:txBody>
          </p:sp>
        </p:grpSp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4648810" y="2926531"/>
              <a:ext cx="1436008" cy="743504"/>
              <a:chOff x="0" y="141"/>
              <a:chExt cx="1594" cy="666"/>
            </a:xfrm>
          </p:grpSpPr>
          <p:sp>
            <p:nvSpPr>
              <p:cNvPr id="12306" name="AutoShape 8"/>
              <p:cNvSpPr>
                <a:spLocks/>
              </p:cNvSpPr>
              <p:nvPr/>
            </p:nvSpPr>
            <p:spPr bwMode="auto">
              <a:xfrm>
                <a:off x="0" y="304"/>
                <a:ext cx="1594" cy="503"/>
              </a:xfrm>
              <a:custGeom>
                <a:avLst/>
                <a:gdLst>
                  <a:gd name="T0" fmla="*/ 0 w 21377"/>
                  <a:gd name="T1" fmla="*/ 0 h 20446"/>
                  <a:gd name="T2" fmla="*/ 0 w 21377"/>
                  <a:gd name="T3" fmla="*/ 0 h 20446"/>
                  <a:gd name="T4" fmla="*/ 0 w 21377"/>
                  <a:gd name="T5" fmla="*/ 0 h 20446"/>
                  <a:gd name="T6" fmla="*/ 0 w 21377"/>
                  <a:gd name="T7" fmla="*/ 0 h 204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377"/>
                  <a:gd name="T13" fmla="*/ 0 h 20446"/>
                  <a:gd name="T14" fmla="*/ 21377 w 21377"/>
                  <a:gd name="T15" fmla="*/ 20446 h 204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377" h="20446">
                    <a:moveTo>
                      <a:pt x="0" y="12825"/>
                    </a:moveTo>
                    <a:lnTo>
                      <a:pt x="10577" y="20250"/>
                    </a:lnTo>
                    <a:cubicBezTo>
                      <a:pt x="10577" y="20250"/>
                      <a:pt x="14808" y="21600"/>
                      <a:pt x="17035" y="17213"/>
                    </a:cubicBezTo>
                    <a:cubicBezTo>
                      <a:pt x="19262" y="12825"/>
                      <a:pt x="21600" y="8100"/>
                      <a:pt x="21377" y="0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miter lim="800000"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/>
              </a:p>
            </p:txBody>
          </p:sp>
          <p:sp>
            <p:nvSpPr>
              <p:cNvPr id="12307" name="Rectangle 9"/>
              <p:cNvSpPr>
                <a:spLocks/>
              </p:cNvSpPr>
              <p:nvPr/>
            </p:nvSpPr>
            <p:spPr bwMode="auto">
              <a:xfrm>
                <a:off x="463" y="141"/>
                <a:ext cx="898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b="1" dirty="0">
                    <a:solidFill>
                      <a:srgbClr val="FF0000"/>
                    </a:solidFill>
                    <a:latin typeface="Helvetica"/>
                    <a:ea typeface="Helvetica"/>
                    <a:cs typeface="Helvetica"/>
                    <a:sym typeface="Helvetica"/>
                  </a:rPr>
                  <a:t>Beam 2</a:t>
                </a:r>
              </a:p>
            </p:txBody>
          </p:sp>
        </p:grpSp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539475" y="1950928"/>
              <a:ext cx="4622148" cy="3289530"/>
              <a:chOff x="-1988" y="-532"/>
              <a:chExt cx="4140" cy="2947"/>
            </a:xfrm>
          </p:grpSpPr>
          <p:sp>
            <p:nvSpPr>
              <p:cNvPr id="12300" name="Line 12"/>
              <p:cNvSpPr>
                <a:spLocks noChangeShapeType="1"/>
              </p:cNvSpPr>
              <p:nvPr/>
            </p:nvSpPr>
            <p:spPr bwMode="auto">
              <a:xfrm rot="10800000" flipH="1">
                <a:off x="-382" y="2093"/>
                <a:ext cx="435" cy="16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301" name="Oval 13"/>
              <p:cNvSpPr>
                <a:spLocks/>
              </p:cNvSpPr>
              <p:nvPr/>
            </p:nvSpPr>
            <p:spPr bwMode="auto">
              <a:xfrm>
                <a:off x="-205" y="1958"/>
                <a:ext cx="449" cy="143"/>
              </a:xfrm>
              <a:prstGeom prst="ellips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2302" name="Oval 14"/>
              <p:cNvSpPr>
                <a:spLocks/>
              </p:cNvSpPr>
              <p:nvPr/>
            </p:nvSpPr>
            <p:spPr bwMode="auto">
              <a:xfrm>
                <a:off x="-163" y="2031"/>
                <a:ext cx="1271" cy="384"/>
              </a:xfrm>
              <a:prstGeom prst="ellips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2303" name="AutoShape 15"/>
              <p:cNvSpPr>
                <a:spLocks/>
              </p:cNvSpPr>
              <p:nvPr/>
            </p:nvSpPr>
            <p:spPr bwMode="auto">
              <a:xfrm>
                <a:off x="-493" y="1076"/>
                <a:ext cx="315" cy="1094"/>
              </a:xfrm>
              <a:custGeom>
                <a:avLst/>
                <a:gdLst>
                  <a:gd name="T0" fmla="*/ 0 w 18214"/>
                  <a:gd name="T1" fmla="*/ 0 h 21600"/>
                  <a:gd name="T2" fmla="*/ 0 w 18214"/>
                  <a:gd name="T3" fmla="*/ 0 h 21600"/>
                  <a:gd name="T4" fmla="*/ 0 w 18214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18214"/>
                  <a:gd name="T10" fmla="*/ 0 h 21600"/>
                  <a:gd name="T11" fmla="*/ 18214 w 18214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14" h="21600">
                    <a:moveTo>
                      <a:pt x="18214" y="21600"/>
                    </a:moveTo>
                    <a:cubicBezTo>
                      <a:pt x="18214" y="21600"/>
                      <a:pt x="7762" y="18342"/>
                      <a:pt x="2188" y="17256"/>
                    </a:cubicBezTo>
                    <a:cubicBezTo>
                      <a:pt x="-3386" y="16170"/>
                      <a:pt x="2537" y="1207"/>
                      <a:pt x="9504" y="0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/>
              </a:p>
            </p:txBody>
          </p:sp>
          <p:sp>
            <p:nvSpPr>
              <p:cNvPr id="12304" name="Oval 16"/>
              <p:cNvSpPr>
                <a:spLocks/>
              </p:cNvSpPr>
              <p:nvPr/>
            </p:nvSpPr>
            <p:spPr bwMode="auto">
              <a:xfrm>
                <a:off x="-344" y="747"/>
                <a:ext cx="2496" cy="719"/>
              </a:xfrm>
              <a:prstGeom prst="ellips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2305" name="Rectangle 17"/>
              <p:cNvSpPr>
                <a:spLocks/>
              </p:cNvSpPr>
              <p:nvPr/>
            </p:nvSpPr>
            <p:spPr bwMode="auto">
              <a:xfrm>
                <a:off x="-1988" y="-532"/>
                <a:ext cx="1715" cy="47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900" b="1" dirty="0">
                    <a:solidFill>
                      <a:srgbClr val="FF0000"/>
                    </a:solidFill>
                    <a:latin typeface="Helvetica"/>
                    <a:ea typeface="Helvetica"/>
                    <a:cs typeface="Helvetica"/>
                    <a:sym typeface="Helvetica"/>
                  </a:rPr>
                  <a:t>LHC proton path</a:t>
                </a:r>
              </a:p>
            </p:txBody>
          </p:sp>
        </p:grpSp>
      </p:grpSp>
      <p:sp>
        <p:nvSpPr>
          <p:cNvPr id="21" name="TextBox 20"/>
          <p:cNvSpPr txBox="1"/>
          <p:nvPr/>
        </p:nvSpPr>
        <p:spPr>
          <a:xfrm>
            <a:off x="622068" y="1122992"/>
            <a:ext cx="4345469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 dirty="0" smtClean="0">
                <a:latin typeface="+mj-lt"/>
              </a:rPr>
              <a:t>The proton journey from the source </a:t>
            </a:r>
            <a:r>
              <a:rPr lang="en-US" sz="1600" b="1" dirty="0">
                <a:latin typeface="+mj-lt"/>
              </a:rPr>
              <a:t>to </a:t>
            </a:r>
            <a:r>
              <a:rPr lang="en-US" sz="1600" b="1" dirty="0" smtClean="0">
                <a:latin typeface="+mj-lt"/>
              </a:rPr>
              <a:t>injection into the LHC lasts ~7-24 seconds</a:t>
            </a:r>
            <a:endParaRPr lang="en-US" sz="1600" b="1" dirty="0">
              <a:latin typeface="+mj-lt"/>
            </a:endParaRPr>
          </a:p>
        </p:txBody>
      </p:sp>
      <p:sp>
        <p:nvSpPr>
          <p:cNvPr id="22" name="Date Placeholder 2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6255156" y="868676"/>
          <a:ext cx="2764502" cy="204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4746"/>
                <a:gridCol w="863559"/>
                <a:gridCol w="976197"/>
              </a:tblGrid>
              <a:tr h="486918"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</a:rPr>
                        <a:t>Max. P</a:t>
                      </a:r>
                      <a:r>
                        <a:rPr lang="en-US" sz="1400" baseline="0" dirty="0" smtClean="0">
                          <a:solidFill>
                            <a:srgbClr val="0000FF"/>
                          </a:solidFill>
                        </a:rPr>
                        <a:t> (</a:t>
                      </a:r>
                      <a:r>
                        <a:rPr lang="en-US" sz="1400" baseline="0" dirty="0" err="1" smtClean="0">
                          <a:solidFill>
                            <a:srgbClr val="0000FF"/>
                          </a:solidFill>
                        </a:rPr>
                        <a:t>GeV</a:t>
                      </a:r>
                      <a:r>
                        <a:rPr lang="en-US" sz="1400" baseline="0" dirty="0" smtClean="0">
                          <a:solidFill>
                            <a:srgbClr val="0000FF"/>
                          </a:solidFill>
                        </a:rPr>
                        <a:t>/c)</a:t>
                      </a:r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</a:rPr>
                        <a:t>Length / Circ.</a:t>
                      </a:r>
                      <a:r>
                        <a:rPr lang="en-US" sz="1400" baseline="0" dirty="0" smtClean="0">
                          <a:solidFill>
                            <a:srgbClr val="0000FF"/>
                          </a:solidFill>
                        </a:rPr>
                        <a:t> (m)</a:t>
                      </a:r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0266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LINAC2*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0.050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30</a:t>
                      </a:r>
                      <a:endParaRPr lang="en-GB" sz="1400" b="1" dirty="0"/>
                    </a:p>
                  </a:txBody>
                  <a:tcPr/>
                </a:tc>
              </a:tr>
              <a:tr h="30266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Booster*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1.4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157</a:t>
                      </a:r>
                      <a:endParaRPr lang="en-GB" sz="1400" b="1" dirty="0"/>
                    </a:p>
                  </a:txBody>
                  <a:tcPr/>
                </a:tc>
              </a:tr>
              <a:tr h="30266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PS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26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628</a:t>
                      </a:r>
                      <a:endParaRPr lang="en-GB" sz="1400" b="1" dirty="0"/>
                    </a:p>
                  </a:txBody>
                  <a:tcPr/>
                </a:tc>
              </a:tr>
              <a:tr h="30266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SPS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450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6’911</a:t>
                      </a:r>
                      <a:endParaRPr lang="en-GB" sz="1400" b="1" dirty="0"/>
                    </a:p>
                  </a:txBody>
                  <a:tcPr/>
                </a:tc>
              </a:tr>
              <a:tr h="30266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LHC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6’500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26’657</a:t>
                      </a:r>
                      <a:endParaRPr lang="en-GB"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414578" y="2937895"/>
            <a:ext cx="1372492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200" b="1" i="1" kern="0" dirty="0" smtClean="0">
                <a:latin typeface="+mn-lt"/>
              </a:rPr>
              <a:t>*: kinetic energy</a:t>
            </a:r>
            <a:endParaRPr lang="fr-FR" sz="1200" b="1" i="1" kern="0" dirty="0" smtClean="0">
              <a:latin typeface="+mn-lt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938" y="4372241"/>
            <a:ext cx="2607039" cy="2082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4743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Advanced super-</a:t>
            </a:r>
            <a:r>
              <a:rPr lang="fr-CH" dirty="0" err="1" smtClean="0"/>
              <a:t>conductors</a:t>
            </a:r>
            <a:endParaRPr lang="en-GB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1405616"/>
              </p:ext>
            </p:extLst>
          </p:nvPr>
        </p:nvGraphicFramePr>
        <p:xfrm>
          <a:off x="346044" y="693737"/>
          <a:ext cx="8763000" cy="586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Rounded Rectangle 11"/>
          <p:cNvSpPr/>
          <p:nvPr/>
        </p:nvSpPr>
        <p:spPr>
          <a:xfrm>
            <a:off x="1453836" y="2659549"/>
            <a:ext cx="1474960" cy="868450"/>
          </a:xfrm>
          <a:prstGeom prst="roundRect">
            <a:avLst/>
          </a:prstGeom>
          <a:solidFill>
            <a:srgbClr val="9BBB59">
              <a:lumMod val="75000"/>
              <a:alpha val="35000"/>
            </a:srgbClr>
          </a:solidFill>
          <a:ln w="25400" cap="flat" cmpd="sng" algn="ctr">
            <a:solidFill>
              <a:srgbClr val="9BBB59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kern="0" dirty="0" smtClean="0">
                <a:solidFill>
                  <a:srgbClr val="9BBB59">
                    <a:lumMod val="50000"/>
                  </a:srgbClr>
                </a:solidFill>
                <a:latin typeface="Calibri"/>
              </a:rPr>
              <a:t>Nb-Ti</a:t>
            </a:r>
            <a:endParaRPr lang="en-US" kern="0" dirty="0">
              <a:solidFill>
                <a:srgbClr val="9BBB59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928796" y="2659549"/>
            <a:ext cx="1011619" cy="868450"/>
          </a:xfrm>
          <a:prstGeom prst="roundRect">
            <a:avLst/>
          </a:prstGeom>
          <a:solidFill>
            <a:srgbClr val="BB4633">
              <a:alpha val="34902"/>
            </a:srgbClr>
          </a:solidFill>
          <a:ln w="25400" cap="flat" cmpd="sng" algn="ctr">
            <a:solidFill>
              <a:srgbClr val="BB4633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CH" sz="1600" kern="0" dirty="0" smtClean="0">
              <a:solidFill>
                <a:srgbClr val="F79646">
                  <a:lumMod val="50000"/>
                </a:srgbClr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600" kern="0" dirty="0" smtClean="0">
                <a:solidFill>
                  <a:srgbClr val="BB4633"/>
                </a:solidFill>
                <a:latin typeface="Calibri"/>
              </a:rPr>
              <a:t>Nb</a:t>
            </a:r>
            <a:r>
              <a:rPr lang="fr-CH" sz="1600" kern="0" baseline="-25000" dirty="0" smtClean="0">
                <a:solidFill>
                  <a:srgbClr val="BB4633"/>
                </a:solidFill>
                <a:latin typeface="Calibri"/>
              </a:rPr>
              <a:t>3</a:t>
            </a:r>
            <a:r>
              <a:rPr lang="fr-CH" sz="1600" kern="0" dirty="0" smtClean="0">
                <a:solidFill>
                  <a:srgbClr val="BB4633"/>
                </a:solidFill>
                <a:latin typeface="Calibri"/>
              </a:rPr>
              <a:t>Sn</a:t>
            </a:r>
            <a:endParaRPr lang="en-US" sz="1600" kern="0" dirty="0">
              <a:solidFill>
                <a:srgbClr val="BB4633"/>
              </a:solidFill>
              <a:latin typeface="Calibri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940415" y="3054299"/>
            <a:ext cx="780861" cy="473700"/>
          </a:xfrm>
          <a:prstGeom prst="roundRect">
            <a:avLst/>
          </a:prstGeom>
          <a:solidFill>
            <a:srgbClr val="4BACC6">
              <a:lumMod val="75000"/>
              <a:alpha val="35000"/>
            </a:srgbClr>
          </a:solidFill>
          <a:ln w="25400" cap="flat" cmpd="sng" algn="ctr">
            <a:solidFill>
              <a:srgbClr val="4BACC6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kern="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HTS</a:t>
            </a:r>
            <a:endParaRPr lang="en-US" kern="0" dirty="0">
              <a:solidFill>
                <a:srgbClr val="4BACC6">
                  <a:lumMod val="75000"/>
                </a:srgbClr>
              </a:solidFill>
              <a:latin typeface="Calibri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844677" y="3054299"/>
            <a:ext cx="1041149" cy="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754540" y="2774661"/>
            <a:ext cx="599139" cy="3711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600" b="1" kern="0" dirty="0" smtClean="0">
                <a:solidFill>
                  <a:srgbClr val="FF0000"/>
                </a:solidFill>
              </a:rPr>
              <a:t>400</a:t>
            </a:r>
            <a:endParaRPr lang="en-GB" sz="1600" b="1" kern="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92332" y="6060605"/>
            <a:ext cx="1398984" cy="307777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eaLnBrk="0" hangingPunct="0"/>
            <a:r>
              <a:rPr lang="fr-CH" sz="1400" i="1" dirty="0" smtClean="0">
                <a:solidFill>
                  <a:schemeClr val="tx1"/>
                </a:solidFill>
              </a:rPr>
              <a:t>Ph. Lebrun</a:t>
            </a:r>
            <a:endParaRPr lang="en-GB" sz="1400" i="1" dirty="0">
              <a:solidFill>
                <a:schemeClr val="tx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008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Dump Considerations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65</a:t>
            </a:fld>
            <a:endParaRPr lang="en-US"/>
          </a:p>
        </p:txBody>
      </p:sp>
      <p:pic>
        <p:nvPicPr>
          <p:cNvPr id="6" name="Content Placeholder 6" descr="T3-4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009" b="-9009"/>
          <a:stretch>
            <a:fillRect/>
          </a:stretch>
        </p:blipFill>
        <p:spPr>
          <a:xfrm>
            <a:off x="4549091" y="3958902"/>
            <a:ext cx="4428332" cy="26241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49091" y="769760"/>
            <a:ext cx="2493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Hydrodynamic tunneling</a:t>
            </a:r>
            <a:endParaRPr lang="en-US" dirty="0"/>
          </a:p>
        </p:txBody>
      </p:sp>
      <p:pic>
        <p:nvPicPr>
          <p:cNvPr id="8" name="Picture 7" descr="T1250n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62" r="-920"/>
          <a:stretch/>
        </p:blipFill>
        <p:spPr>
          <a:xfrm>
            <a:off x="4549091" y="1104456"/>
            <a:ext cx="4233007" cy="306294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59959" y="3355697"/>
            <a:ext cx="39720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Simulation </a:t>
            </a:r>
            <a:r>
              <a:rPr lang="en-US" dirty="0" smtClean="0">
                <a:latin typeface="+mj-lt"/>
              </a:rPr>
              <a:t>show </a:t>
            </a:r>
            <a:r>
              <a:rPr lang="en-US" dirty="0">
                <a:latin typeface="+mj-lt"/>
              </a:rPr>
              <a:t>beam will penetrate ~ </a:t>
            </a:r>
            <a:r>
              <a:rPr lang="en-US" b="1" dirty="0">
                <a:latin typeface="+mj-lt"/>
              </a:rPr>
              <a:t>300 m</a:t>
            </a:r>
            <a:r>
              <a:rPr lang="en-US" dirty="0">
                <a:latin typeface="+mj-lt"/>
              </a:rPr>
              <a:t> in Copper, assuming no dilution</a:t>
            </a:r>
            <a:r>
              <a:rPr lang="en-US" dirty="0" smtClean="0">
                <a:latin typeface="+mj-lt"/>
              </a:rPr>
              <a:t>.</a:t>
            </a:r>
          </a:p>
          <a:p>
            <a:r>
              <a:rPr lang="en-US" dirty="0" smtClean="0">
                <a:latin typeface="+mj-lt"/>
                <a:sym typeface="Wingdings" panose="05000000000000000000" pitchFamily="2" charset="2"/>
              </a:rPr>
              <a:t> </a:t>
            </a:r>
            <a:r>
              <a:rPr lang="en-US" b="1" dirty="0" smtClean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Dilution required!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72440" y="894265"/>
            <a:ext cx="13846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+mj-lt"/>
              </a:rPr>
              <a:t>F. </a:t>
            </a:r>
            <a:r>
              <a:rPr lang="en-US" sz="1400" i="1" dirty="0" err="1" smtClean="0">
                <a:latin typeface="+mj-lt"/>
              </a:rPr>
              <a:t>Burkart</a:t>
            </a:r>
            <a:r>
              <a:rPr lang="en-US" sz="1400" i="1" dirty="0" smtClean="0">
                <a:latin typeface="+mj-lt"/>
              </a:rPr>
              <a:t> et al.</a:t>
            </a:r>
            <a:endParaRPr lang="en-US" sz="1400" i="1" dirty="0">
              <a:latin typeface="+mj-lt"/>
            </a:endParaRPr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5338" y="4476963"/>
            <a:ext cx="2099641" cy="2106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434291" y="856402"/>
            <a:ext cx="4114800" cy="261092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/>
              <a:buNone/>
            </a:pPr>
            <a:r>
              <a:rPr lang="en-US" sz="1800" dirty="0" smtClean="0"/>
              <a:t>8GJ kinetic energy per beam</a:t>
            </a:r>
          </a:p>
          <a:p>
            <a:r>
              <a:rPr lang="en-US" sz="1800" dirty="0" smtClean="0"/>
              <a:t>Airbus A380 at 720km/h</a:t>
            </a:r>
          </a:p>
          <a:p>
            <a:r>
              <a:rPr lang="en-US" sz="1800" dirty="0" smtClean="0"/>
              <a:t>2000kg TNT</a:t>
            </a:r>
          </a:p>
          <a:p>
            <a:r>
              <a:rPr lang="en-US" sz="1800" dirty="0" smtClean="0"/>
              <a:t>400kg of chocolate</a:t>
            </a:r>
          </a:p>
          <a:p>
            <a:pPr lvl="1"/>
            <a:r>
              <a:rPr lang="en-US" sz="1800" dirty="0" smtClean="0"/>
              <a:t>Run 25,000km to spent calories</a:t>
            </a:r>
          </a:p>
          <a:p>
            <a:r>
              <a:rPr lang="en-US" sz="1800" dirty="0" smtClean="0"/>
              <a:t>O(20) times LHC</a:t>
            </a:r>
          </a:p>
        </p:txBody>
      </p:sp>
    </p:spTree>
    <p:extLst>
      <p:ext uri="{BB962C8B-B14F-4D97-AF65-F5344CB8AC3E}">
        <p14:creationId xmlns:p14="http://schemas.microsoft.com/office/powerpoint/2010/main" val="75449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Collimation for FCC-</a:t>
            </a:r>
            <a:r>
              <a:rPr lang="en-US" dirty="0" err="1" smtClean="0"/>
              <a:t>hh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Very High Energy Hadron Colliders - SSI - J. Wenninger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66</a:t>
            </a:fld>
            <a:endParaRPr lang="en-US"/>
          </a:p>
        </p:txBody>
      </p:sp>
      <p:pic>
        <p:nvPicPr>
          <p:cNvPr id="8" name="Picture 7" descr="FCC_layout_6bis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3528" y="2999673"/>
            <a:ext cx="4272830" cy="3412623"/>
          </a:xfrm>
          <a:prstGeom prst="rect">
            <a:avLst/>
          </a:prstGeom>
        </p:spPr>
      </p:pic>
      <p:pic>
        <p:nvPicPr>
          <p:cNvPr id="9" name="Picture 8" descr="FCC_layout_6bis.pdf"/>
          <p:cNvPicPr>
            <a:picLocks noChangeAspect="1"/>
          </p:cNvPicPr>
          <p:nvPr/>
        </p:nvPicPr>
        <p:blipFill rotWithShape="1">
          <a:blip r:embed="rId2"/>
          <a:srcRect l="3473" t="40620" r="69414" b="40942"/>
          <a:stretch/>
        </p:blipFill>
        <p:spPr>
          <a:xfrm>
            <a:off x="875010" y="3889860"/>
            <a:ext cx="3646456" cy="1980550"/>
          </a:xfrm>
          <a:prstGeom prst="rect">
            <a:avLst/>
          </a:prstGeom>
        </p:spPr>
      </p:pic>
      <p:pic>
        <p:nvPicPr>
          <p:cNvPr id="10" name="Picture 9" descr="p2.tiff"/>
          <p:cNvPicPr>
            <a:picLocks noChangeAspect="1"/>
          </p:cNvPicPr>
          <p:nvPr/>
        </p:nvPicPr>
        <p:blipFill rotWithShape="1">
          <a:blip r:embed="rId3"/>
          <a:srcRect t="44798"/>
          <a:stretch/>
        </p:blipFill>
        <p:spPr>
          <a:xfrm>
            <a:off x="3529643" y="800099"/>
            <a:ext cx="5598901" cy="21296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0186" y="1109204"/>
            <a:ext cx="3337503" cy="213802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To protect machine and experiments,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At injection the machine aperture is tightest in the arcs, at collision energy in the magnets next to the experiments</a:t>
            </a:r>
          </a:p>
        </p:txBody>
      </p:sp>
    </p:spTree>
    <p:extLst>
      <p:ext uri="{BB962C8B-B14F-4D97-AF65-F5344CB8AC3E}">
        <p14:creationId xmlns:p14="http://schemas.microsoft.com/office/powerpoint/2010/main" val="423988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"/>
                <a:ea typeface="Helvetica"/>
                <a:cs typeface="Helvetica"/>
              </a:rPr>
              <a:t>Luminosity</a:t>
            </a:r>
          </a:p>
        </p:txBody>
      </p:sp>
      <p:sp>
        <p:nvSpPr>
          <p:cNvPr id="1043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latin typeface="Helvetica"/>
                <a:ea typeface="Helvetica"/>
                <a:cs typeface="Helvetica"/>
              </a:rPr>
              <a:t>Very High Energy Hadron Colliders - SSI - J. Wenninger</a:t>
            </a:r>
            <a:endParaRPr lang="en-US" dirty="0">
              <a:latin typeface="Helvetica"/>
              <a:ea typeface="Helvetica"/>
              <a:cs typeface="Helvetica"/>
            </a:endParaRPr>
          </a:p>
        </p:txBody>
      </p:sp>
      <p:sp>
        <p:nvSpPr>
          <p:cNvPr id="103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fld id="{D5E1139C-07BD-48FC-A272-5E382EB9B9E5}" type="slidenum">
              <a:rPr lang="en-US" smtClean="0">
                <a:latin typeface="Helvetica"/>
                <a:ea typeface="Helvetica"/>
                <a:cs typeface="Helvetica"/>
              </a:rPr>
              <a:pPr/>
              <a:t>7</a:t>
            </a:fld>
            <a:endParaRPr lang="en-US" smtClean="0">
              <a:latin typeface="Helvetica"/>
              <a:ea typeface="Helvetica"/>
              <a:cs typeface="Helvetica"/>
            </a:endParaRPr>
          </a:p>
        </p:txBody>
      </p:sp>
      <p:sp>
        <p:nvSpPr>
          <p:cNvPr id="43" name="Rectangle 3"/>
          <p:cNvSpPr txBox="1">
            <a:spLocks noChangeArrowheads="1"/>
          </p:cNvSpPr>
          <p:nvPr/>
        </p:nvSpPr>
        <p:spPr>
          <a:xfrm>
            <a:off x="565215" y="873126"/>
            <a:ext cx="8185150" cy="1019674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>
              <a:spcBef>
                <a:spcPct val="20000"/>
              </a:spcBef>
              <a:buFont typeface="Monotype Sorts" pitchFamily="2" charset="2"/>
              <a:buNone/>
              <a:defRPr/>
            </a:pPr>
            <a:r>
              <a:rPr lang="de-DE" sz="2000" kern="0" dirty="0" smtClean="0">
                <a:latin typeface="Helvetica" pitchFamily="34" charset="0"/>
                <a:cs typeface="Helvetica" pitchFamily="34" charset="0"/>
              </a:rPr>
              <a:t>Another key </a:t>
            </a:r>
            <a:r>
              <a:rPr lang="de-DE" sz="2000" kern="0" dirty="0" smtClean="0">
                <a:latin typeface="Helvetica" pitchFamily="34" charset="0"/>
                <a:cs typeface="Helvetica" pitchFamily="34" charset="0"/>
              </a:rPr>
              <a:t>parameter for the experiments is the </a:t>
            </a:r>
            <a:r>
              <a:rPr lang="de-DE" sz="2000" kern="0" dirty="0">
                <a:latin typeface="Helvetica" pitchFamily="34" charset="0"/>
                <a:cs typeface="Helvetica" pitchFamily="34" charset="0"/>
              </a:rPr>
              <a:t>event rate </a:t>
            </a:r>
            <a:r>
              <a:rPr lang="de-DE" sz="2000" kern="0" dirty="0" smtClean="0">
                <a:latin typeface="Helvetica" pitchFamily="34" charset="0"/>
                <a:cs typeface="Helvetica" pitchFamily="34" charset="0"/>
              </a:rPr>
              <a:t>dN/dt. </a:t>
            </a:r>
            <a:r>
              <a:rPr lang="de-DE" sz="2000" kern="0" dirty="0">
                <a:latin typeface="Helvetica" pitchFamily="34" charset="0"/>
                <a:cs typeface="Helvetica" pitchFamily="34" charset="0"/>
              </a:rPr>
              <a:t>F</a:t>
            </a:r>
            <a:r>
              <a:rPr lang="de-DE" sz="2000" kern="0" dirty="0" smtClean="0">
                <a:latin typeface="Helvetica" pitchFamily="34" charset="0"/>
                <a:cs typeface="Helvetica" pitchFamily="34" charset="0"/>
              </a:rPr>
              <a:t>or </a:t>
            </a:r>
            <a:r>
              <a:rPr lang="de-DE" sz="2000" kern="0" dirty="0">
                <a:latin typeface="Helvetica" pitchFamily="34" charset="0"/>
                <a:cs typeface="Helvetica" pitchFamily="34" charset="0"/>
              </a:rPr>
              <a:t>a physics process with </a:t>
            </a:r>
            <a:r>
              <a:rPr lang="de-DE" sz="2000" i="1" u="sng" kern="0" dirty="0">
                <a:latin typeface="Helvetica" pitchFamily="34" charset="0"/>
                <a:cs typeface="Helvetica" pitchFamily="34" charset="0"/>
              </a:rPr>
              <a:t>cross-section </a:t>
            </a:r>
            <a:r>
              <a:rPr lang="de-DE" sz="2000" i="1" u="sng" kern="0" dirty="0">
                <a:latin typeface="Symbol" pitchFamily="18" charset="2"/>
                <a:cs typeface="Helvetica" pitchFamily="34" charset="0"/>
              </a:rPr>
              <a:t>s</a:t>
            </a:r>
            <a:r>
              <a:rPr lang="de-DE" sz="2000" kern="0" dirty="0">
                <a:latin typeface="Helvetica" pitchFamily="34" charset="0"/>
                <a:cs typeface="Helvetica" pitchFamily="34" charset="0"/>
              </a:rPr>
              <a:t> </a:t>
            </a:r>
            <a:r>
              <a:rPr lang="de-DE" sz="2000" kern="0" dirty="0" smtClean="0">
                <a:latin typeface="Helvetica" pitchFamily="34" charset="0"/>
                <a:cs typeface="Helvetica" pitchFamily="34" charset="0"/>
              </a:rPr>
              <a:t> it is </a:t>
            </a:r>
            <a:r>
              <a:rPr lang="de-DE" sz="2000" kern="0" dirty="0">
                <a:latin typeface="Helvetica" pitchFamily="34" charset="0"/>
                <a:cs typeface="Helvetica" pitchFamily="34" charset="0"/>
              </a:rPr>
              <a:t>proprotional to the collider </a:t>
            </a:r>
            <a:r>
              <a:rPr lang="de-DE" sz="2000" b="1" u="sng" kern="0" dirty="0">
                <a:solidFill>
                  <a:srgbClr val="008E40"/>
                </a:solidFill>
                <a:latin typeface="Helvetica" pitchFamily="34" charset="0"/>
                <a:cs typeface="Helvetica" pitchFamily="34" charset="0"/>
              </a:rPr>
              <a:t>Luminosity </a:t>
            </a:r>
            <a:r>
              <a:rPr lang="de-DE" sz="2000" b="1" i="1" u="sng" kern="0" dirty="0">
                <a:solidFill>
                  <a:srgbClr val="008E40"/>
                </a:solidFill>
                <a:latin typeface="Helvetica" pitchFamily="34" charset="0"/>
                <a:cs typeface="Helvetica" pitchFamily="34" charset="0"/>
              </a:rPr>
              <a:t>L</a:t>
            </a:r>
            <a:r>
              <a:rPr lang="de-DE" sz="2000" kern="0" dirty="0">
                <a:latin typeface="Helvetica" pitchFamily="34" charset="0"/>
                <a:cs typeface="Helvetica" pitchFamily="34" charset="0"/>
              </a:rPr>
              <a:t>:</a:t>
            </a:r>
          </a:p>
        </p:txBody>
      </p:sp>
      <p:graphicFrame>
        <p:nvGraphicFramePr>
          <p:cNvPr id="1027" name="Object 5"/>
          <p:cNvGraphicFramePr>
            <a:graphicFrameLocks noChangeAspect="1"/>
          </p:cNvGraphicFramePr>
          <p:nvPr>
            <p:extLst/>
          </p:nvPr>
        </p:nvGraphicFramePr>
        <p:xfrm>
          <a:off x="3368675" y="1758950"/>
          <a:ext cx="2624138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1" name="Equation" r:id="rId4" imgW="825480" imgH="177480" progId="Equation.3">
                  <p:embed/>
                </p:oleObj>
              </mc:Choice>
              <mc:Fallback>
                <p:oleObj name="Equation" r:id="rId4" imgW="825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8675" y="1758950"/>
                        <a:ext cx="2624138" cy="561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Date Placeholder 19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1892630" y="2584090"/>
            <a:ext cx="5530320" cy="1341646"/>
            <a:chOff x="2344510" y="2414409"/>
            <a:chExt cx="5530320" cy="1341646"/>
          </a:xfrm>
        </p:grpSpPr>
        <p:cxnSp>
          <p:nvCxnSpPr>
            <p:cNvPr id="9" name="Straight Connector 8"/>
            <p:cNvCxnSpPr/>
            <p:nvPr/>
          </p:nvCxnSpPr>
          <p:spPr bwMode="auto">
            <a:xfrm>
              <a:off x="2882180" y="3006546"/>
              <a:ext cx="499265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6" name="Group 15"/>
            <p:cNvGrpSpPr/>
            <p:nvPr/>
          </p:nvGrpSpPr>
          <p:grpSpPr>
            <a:xfrm>
              <a:off x="2344510" y="2814519"/>
              <a:ext cx="2496325" cy="384052"/>
              <a:chOff x="616285" y="2814519"/>
              <a:chExt cx="2496325" cy="384052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1230765" y="2814519"/>
                <a:ext cx="1881845" cy="384052"/>
                <a:chOff x="1230765" y="2814519"/>
                <a:chExt cx="1881845" cy="384052"/>
              </a:xfrm>
            </p:grpSpPr>
            <p:sp>
              <p:nvSpPr>
                <p:cNvPr id="4" name="Flowchart: Direct Access Storage 3"/>
                <p:cNvSpPr/>
                <p:nvPr/>
              </p:nvSpPr>
              <p:spPr bwMode="auto">
                <a:xfrm rot="10800000">
                  <a:off x="1230765" y="2814521"/>
                  <a:ext cx="1881845" cy="384050"/>
                </a:xfrm>
                <a:prstGeom prst="flowChartMagneticDrum">
                  <a:avLst/>
                </a:prstGeom>
                <a:solidFill>
                  <a:srgbClr val="0000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5" name="Flowchart: Connector 4"/>
                <p:cNvSpPr/>
                <p:nvPr/>
              </p:nvSpPr>
              <p:spPr bwMode="auto">
                <a:xfrm>
                  <a:off x="1233289" y="2814519"/>
                  <a:ext cx="688766" cy="384051"/>
                </a:xfrm>
                <a:prstGeom prst="flowChartConnector">
                  <a:avLst/>
                </a:prstGeom>
                <a:pattFill prst="ltDnDiag">
                  <a:fgClr>
                    <a:srgbClr val="0000FF"/>
                  </a:fgClr>
                  <a:bgClr>
                    <a:schemeClr val="bg1"/>
                  </a:bgClr>
                </a:patt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</p:grpSp>
          <p:cxnSp>
            <p:nvCxnSpPr>
              <p:cNvPr id="11" name="Straight Connector 10"/>
              <p:cNvCxnSpPr/>
              <p:nvPr/>
            </p:nvCxnSpPr>
            <p:spPr bwMode="auto">
              <a:xfrm>
                <a:off x="616285" y="3006546"/>
                <a:ext cx="96138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5" name="Group 14"/>
            <p:cNvGrpSpPr/>
            <p:nvPr/>
          </p:nvGrpSpPr>
          <p:grpSpPr>
            <a:xfrm>
              <a:off x="5224885" y="2814520"/>
              <a:ext cx="2336799" cy="384052"/>
              <a:chOff x="5224885" y="2814520"/>
              <a:chExt cx="2336799" cy="384052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5677315" y="2814520"/>
                <a:ext cx="1884369" cy="384052"/>
                <a:chOff x="3801376" y="2814520"/>
                <a:chExt cx="1884369" cy="384052"/>
              </a:xfrm>
            </p:grpSpPr>
            <p:sp>
              <p:nvSpPr>
                <p:cNvPr id="26" name="Flowchart: Direct Access Storage 25"/>
                <p:cNvSpPr/>
                <p:nvPr/>
              </p:nvSpPr>
              <p:spPr bwMode="auto">
                <a:xfrm rot="10800000">
                  <a:off x="3803900" y="2814520"/>
                  <a:ext cx="1881845" cy="384050"/>
                </a:xfrm>
                <a:prstGeom prst="flowChartMagneticDrum">
                  <a:avLst/>
                </a:prstGeom>
                <a:solidFill>
                  <a:srgbClr val="FF000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28" name="Flowchart: Connector 27"/>
                <p:cNvSpPr/>
                <p:nvPr/>
              </p:nvSpPr>
              <p:spPr bwMode="auto">
                <a:xfrm>
                  <a:off x="3801376" y="2814521"/>
                  <a:ext cx="688766" cy="384051"/>
                </a:xfrm>
                <a:prstGeom prst="flowChartConnector">
                  <a:avLst/>
                </a:prstGeom>
                <a:pattFill prst="ltDnDiag">
                  <a:fgClr>
                    <a:srgbClr val="FF0000"/>
                  </a:fgClr>
                  <a:bgClr>
                    <a:schemeClr val="bg1"/>
                  </a:bgClr>
                </a:patt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</p:grpSp>
          <p:cxnSp>
            <p:nvCxnSpPr>
              <p:cNvPr id="13" name="Straight Connector 12"/>
              <p:cNvCxnSpPr/>
              <p:nvPr/>
            </p:nvCxnSpPr>
            <p:spPr bwMode="auto">
              <a:xfrm>
                <a:off x="5224885" y="3006544"/>
                <a:ext cx="796813" cy="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8" name="Explosion 2 17"/>
            <p:cNvSpPr/>
            <p:nvPr/>
          </p:nvSpPr>
          <p:spPr bwMode="auto">
            <a:xfrm>
              <a:off x="5061062" y="2518150"/>
              <a:ext cx="503914" cy="998530"/>
            </a:xfrm>
            <a:prstGeom prst="irregularSeal2">
              <a:avLst/>
            </a:prstGeom>
            <a:solidFill>
              <a:srgbClr val="FFFF99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074205" y="2414409"/>
              <a:ext cx="1749197" cy="40011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2000" kern="0" dirty="0" smtClean="0">
                  <a:solidFill>
                    <a:srgbClr val="0000FF"/>
                  </a:solidFill>
                  <a:latin typeface="+mn-lt"/>
                </a:rPr>
                <a:t>Population N</a:t>
              </a:r>
              <a:r>
                <a:rPr lang="en-US" sz="2000" kern="0" baseline="-25000" dirty="0" smtClean="0">
                  <a:solidFill>
                    <a:srgbClr val="0000FF"/>
                  </a:solidFill>
                  <a:latin typeface="+mn-lt"/>
                </a:rPr>
                <a:t>1</a:t>
              </a:r>
              <a:endParaRPr lang="en-GB" sz="2000" kern="0" baseline="-25000" dirty="0" smtClean="0">
                <a:solidFill>
                  <a:srgbClr val="0000FF"/>
                </a:solidFill>
                <a:latin typeface="+mn-lt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724150" y="2419837"/>
              <a:ext cx="1749197" cy="40011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2000" kern="0" dirty="0" smtClean="0">
                  <a:solidFill>
                    <a:srgbClr val="FF0000"/>
                  </a:solidFill>
                  <a:latin typeface="+mn-lt"/>
                </a:rPr>
                <a:t>Population N</a:t>
              </a:r>
              <a:r>
                <a:rPr lang="en-US" sz="2000" kern="0" baseline="-25000" dirty="0" smtClean="0">
                  <a:solidFill>
                    <a:srgbClr val="FF0000"/>
                  </a:solidFill>
                  <a:latin typeface="+mn-lt"/>
                </a:rPr>
                <a:t>2</a:t>
              </a:r>
              <a:endParaRPr lang="en-GB" sz="2000" kern="0" baseline="-25000" dirty="0" smtClean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236349" y="3355945"/>
              <a:ext cx="939681" cy="40011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2000" kern="0" dirty="0">
                  <a:solidFill>
                    <a:srgbClr val="D60093"/>
                  </a:solidFill>
                  <a:latin typeface="+mn-lt"/>
                </a:rPr>
                <a:t>a</a:t>
              </a:r>
              <a:r>
                <a:rPr lang="en-US" sz="2000" kern="0" dirty="0" smtClean="0">
                  <a:solidFill>
                    <a:srgbClr val="D60093"/>
                  </a:solidFill>
                  <a:latin typeface="+mn-lt"/>
                </a:rPr>
                <a:t>rea A</a:t>
              </a:r>
              <a:endParaRPr lang="en-GB" sz="2000" kern="0" baseline="-25000" dirty="0" smtClean="0">
                <a:solidFill>
                  <a:srgbClr val="D60093"/>
                </a:solidFill>
                <a:latin typeface="+mn-lt"/>
              </a:endParaRPr>
            </a:p>
          </p:txBody>
        </p:sp>
        <p:cxnSp>
          <p:nvCxnSpPr>
            <p:cNvPr id="23" name="Straight Connector 22"/>
            <p:cNvCxnSpPr>
              <a:stCxn id="45" idx="0"/>
              <a:endCxn id="28" idx="3"/>
            </p:cNvCxnSpPr>
            <p:nvPr/>
          </p:nvCxnSpPr>
          <p:spPr bwMode="auto">
            <a:xfrm flipV="1">
              <a:off x="5706190" y="3142329"/>
              <a:ext cx="71992" cy="21361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Arrow Connector 24"/>
            <p:cNvCxnSpPr/>
            <p:nvPr/>
          </p:nvCxnSpPr>
          <p:spPr bwMode="auto">
            <a:xfrm>
              <a:off x="3447276" y="3317917"/>
              <a:ext cx="1146949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49" name="Straight Arrow Connector 48"/>
            <p:cNvCxnSpPr/>
            <p:nvPr/>
          </p:nvCxnSpPr>
          <p:spPr bwMode="auto">
            <a:xfrm flipH="1">
              <a:off x="6239172" y="3317917"/>
              <a:ext cx="1033891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</p:grpSp>
      <p:grpSp>
        <p:nvGrpSpPr>
          <p:cNvPr id="2" name="Group 1"/>
          <p:cNvGrpSpPr/>
          <p:nvPr/>
        </p:nvGrpSpPr>
        <p:grpSpPr>
          <a:xfrm>
            <a:off x="789838" y="4043480"/>
            <a:ext cx="7008182" cy="1574603"/>
            <a:chOff x="1077145" y="4312315"/>
            <a:chExt cx="7008182" cy="1574603"/>
          </a:xfrm>
        </p:grpSpPr>
        <p:grpSp>
          <p:nvGrpSpPr>
            <p:cNvPr id="37" name="Group 36"/>
            <p:cNvGrpSpPr/>
            <p:nvPr/>
          </p:nvGrpSpPr>
          <p:grpSpPr>
            <a:xfrm>
              <a:off x="1077145" y="4312315"/>
              <a:ext cx="7008182" cy="852535"/>
              <a:chOff x="1538005" y="4601187"/>
              <a:chExt cx="7008182" cy="852535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1538005" y="4601187"/>
                <a:ext cx="7008182" cy="852535"/>
                <a:chOff x="1582225" y="3898295"/>
                <a:chExt cx="5664745" cy="852535"/>
              </a:xfrm>
            </p:grpSpPr>
            <p:sp>
              <p:nvSpPr>
                <p:cNvPr id="30" name="TextBox 29"/>
                <p:cNvSpPr txBox="1"/>
                <p:nvPr/>
              </p:nvSpPr>
              <p:spPr>
                <a:xfrm>
                  <a:off x="1582225" y="4070283"/>
                  <a:ext cx="1667844" cy="400110"/>
                </a:xfrm>
                <a:prstGeom prst="rect">
                  <a:avLst/>
                </a:prstGeom>
              </p:spPr>
              <p:txBody>
                <a:bodyPr wrap="none" rtlCol="0">
                  <a:spAutoFit/>
                </a:bodyPr>
                <a:lstStyle/>
                <a:p>
                  <a:pPr>
                    <a:spcBef>
                      <a:spcPct val="20000"/>
                    </a:spcBef>
                    <a:spcAft>
                      <a:spcPts val="400"/>
                    </a:spcAft>
                    <a:buClr>
                      <a:srgbClr val="0000FF"/>
                    </a:buClr>
                    <a:buSzPct val="80000"/>
                  </a:pPr>
                  <a:r>
                    <a:rPr lang="en-US" sz="2000" kern="0" dirty="0">
                      <a:latin typeface="+mn-lt"/>
                    </a:rPr>
                    <a:t>C</a:t>
                  </a:r>
                  <a:r>
                    <a:rPr lang="en-US" sz="2000" kern="0" dirty="0" smtClean="0">
                      <a:latin typeface="+mn-lt"/>
                    </a:rPr>
                    <a:t>ollision rate   </a:t>
                  </a:r>
                  <a:r>
                    <a:rPr lang="en-US" sz="2000" kern="0" dirty="0" smtClean="0">
                      <a:latin typeface="+mn-lt"/>
                      <a:sym typeface="Symbol"/>
                    </a:rPr>
                    <a:t></a:t>
                  </a:r>
                  <a:endParaRPr lang="en-GB" sz="2000" kern="0" dirty="0" smtClean="0">
                    <a:latin typeface="+mn-lt"/>
                  </a:endParaRP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3910880" y="3898295"/>
                  <a:ext cx="915034" cy="400110"/>
                </a:xfrm>
                <a:prstGeom prst="rect">
                  <a:avLst/>
                </a:prstGeom>
              </p:spPr>
              <p:txBody>
                <a:bodyPr wrap="none" rtlCol="0">
                  <a:spAutoFit/>
                </a:bodyPr>
                <a:lstStyle/>
                <a:p>
                  <a:pPr>
                    <a:spcBef>
                      <a:spcPct val="20000"/>
                    </a:spcBef>
                    <a:spcAft>
                      <a:spcPts val="400"/>
                    </a:spcAft>
                    <a:buClr>
                      <a:srgbClr val="0000FF"/>
                    </a:buClr>
                    <a:buSzPct val="80000"/>
                  </a:pPr>
                  <a:r>
                    <a:rPr lang="en-US" sz="2000" kern="0" dirty="0" smtClean="0">
                      <a:solidFill>
                        <a:srgbClr val="0000FF"/>
                      </a:solidFill>
                      <a:latin typeface="+mn-lt"/>
                    </a:rPr>
                    <a:t>N1</a:t>
                  </a:r>
                  <a:r>
                    <a:rPr lang="en-US" sz="2000" kern="0" dirty="0" smtClean="0">
                      <a:latin typeface="+mn-lt"/>
                    </a:rPr>
                    <a:t> × </a:t>
                  </a:r>
                  <a:r>
                    <a:rPr lang="en-US" sz="2000" kern="0" dirty="0" smtClean="0">
                      <a:solidFill>
                        <a:srgbClr val="FF0000"/>
                      </a:solidFill>
                      <a:latin typeface="+mn-lt"/>
                    </a:rPr>
                    <a:t>N2</a:t>
                  </a:r>
                  <a:endParaRPr lang="en-GB" sz="2000" kern="0" dirty="0" smtClean="0">
                    <a:solidFill>
                      <a:srgbClr val="FF0000"/>
                    </a:solidFill>
                    <a:latin typeface="+mn-lt"/>
                  </a:endParaRPr>
                </a:p>
              </p:txBody>
            </p:sp>
            <p:cxnSp>
              <p:nvCxnSpPr>
                <p:cNvPr id="33" name="Straight Connector 32"/>
                <p:cNvCxnSpPr/>
                <p:nvPr/>
              </p:nvCxnSpPr>
              <p:spPr bwMode="auto">
                <a:xfrm>
                  <a:off x="3910880" y="4319330"/>
                  <a:ext cx="1068055" cy="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56" name="TextBox 55"/>
                <p:cNvSpPr txBox="1"/>
                <p:nvPr/>
              </p:nvSpPr>
              <p:spPr>
                <a:xfrm>
                  <a:off x="4334004" y="4350720"/>
                  <a:ext cx="287908" cy="400110"/>
                </a:xfrm>
                <a:prstGeom prst="rect">
                  <a:avLst/>
                </a:prstGeom>
              </p:spPr>
              <p:txBody>
                <a:bodyPr wrap="none" rtlCol="0">
                  <a:spAutoFit/>
                </a:bodyPr>
                <a:lstStyle/>
                <a:p>
                  <a:pPr>
                    <a:spcBef>
                      <a:spcPct val="20000"/>
                    </a:spcBef>
                    <a:spcAft>
                      <a:spcPts val="400"/>
                    </a:spcAft>
                    <a:buClr>
                      <a:srgbClr val="0000FF"/>
                    </a:buClr>
                    <a:buSzPct val="80000"/>
                  </a:pPr>
                  <a:r>
                    <a:rPr lang="en-US" sz="2000" kern="0" dirty="0" smtClean="0">
                      <a:solidFill>
                        <a:srgbClr val="D60093"/>
                      </a:solidFill>
                      <a:latin typeface="+mn-lt"/>
                    </a:rPr>
                    <a:t>A</a:t>
                  </a:r>
                  <a:endParaRPr lang="en-GB" sz="2000" kern="0" dirty="0" smtClean="0">
                    <a:solidFill>
                      <a:srgbClr val="D60093"/>
                    </a:solidFill>
                    <a:latin typeface="+mn-lt"/>
                  </a:endParaRPr>
                </a:p>
              </p:txBody>
            </p:sp>
            <p:sp>
              <p:nvSpPr>
                <p:cNvPr id="59" name="TextBox 58"/>
                <p:cNvSpPr txBox="1"/>
                <p:nvPr/>
              </p:nvSpPr>
              <p:spPr>
                <a:xfrm>
                  <a:off x="5072217" y="4070283"/>
                  <a:ext cx="2174753" cy="400110"/>
                </a:xfrm>
                <a:prstGeom prst="rect">
                  <a:avLst/>
                </a:prstGeom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ct val="20000"/>
                    </a:spcBef>
                    <a:spcAft>
                      <a:spcPts val="400"/>
                    </a:spcAft>
                    <a:buClr>
                      <a:srgbClr val="0000FF"/>
                    </a:buClr>
                    <a:buSzPct val="80000"/>
                  </a:pPr>
                  <a:r>
                    <a:rPr lang="en-US" sz="2000" kern="0" dirty="0" smtClean="0">
                      <a:latin typeface="+mj-lt"/>
                    </a:rPr>
                    <a:t>×</a:t>
                  </a:r>
                  <a:r>
                    <a:rPr lang="en-US" sz="2000" kern="0" dirty="0" smtClean="0">
                      <a:latin typeface="+mn-lt"/>
                    </a:rPr>
                    <a:t> encounters/second</a:t>
                  </a:r>
                  <a:endParaRPr lang="en-GB" sz="2000" kern="0" dirty="0" smtClean="0">
                    <a:latin typeface="+mn-lt"/>
                  </a:endParaRPr>
                </a:p>
              </p:txBody>
            </p:sp>
          </p:grpSp>
          <p:sp>
            <p:nvSpPr>
              <p:cNvPr id="61" name="TextBox 60"/>
              <p:cNvSpPr txBox="1"/>
              <p:nvPr/>
            </p:nvSpPr>
            <p:spPr>
              <a:xfrm>
                <a:off x="3683582" y="4773175"/>
                <a:ext cx="850013" cy="400110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US" sz="2000" kern="0" dirty="0" smtClean="0">
                    <a:latin typeface="Symbol" pitchFamily="18" charset="2"/>
                  </a:rPr>
                  <a:t>s</a:t>
                </a:r>
                <a:r>
                  <a:rPr lang="en-US" sz="2000" kern="0" dirty="0" smtClean="0"/>
                  <a:t> </a:t>
                </a:r>
                <a:r>
                  <a:rPr lang="en-US" sz="2000" kern="0" dirty="0" smtClean="0">
                    <a:latin typeface="+mj-lt"/>
                  </a:rPr>
                  <a:t>×</a:t>
                </a:r>
                <a:endParaRPr lang="en-GB" sz="2000" kern="0" dirty="0" smtClean="0">
                  <a:latin typeface="+mj-lt"/>
                </a:endParaRPr>
              </a:p>
            </p:txBody>
          </p:sp>
        </p:grpSp>
        <p:sp>
          <p:nvSpPr>
            <p:cNvPr id="63" name="TextBox 62"/>
            <p:cNvSpPr txBox="1"/>
            <p:nvPr/>
          </p:nvSpPr>
          <p:spPr>
            <a:xfrm>
              <a:off x="5725184" y="5363698"/>
              <a:ext cx="476324" cy="52322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2800" b="1" i="1" kern="0" dirty="0" smtClean="0">
                  <a:solidFill>
                    <a:srgbClr val="008E40"/>
                  </a:solidFill>
                  <a:latin typeface="+mj-lt"/>
                </a:rPr>
                <a:t>L</a:t>
              </a:r>
              <a:endParaRPr lang="en-GB" sz="2000" b="1" i="1" kern="0" dirty="0" smtClean="0">
                <a:latin typeface="+mn-lt"/>
              </a:endParaRPr>
            </a:p>
          </p:txBody>
        </p:sp>
        <p:sp>
          <p:nvSpPr>
            <p:cNvPr id="38" name="Right Brace 37"/>
            <p:cNvSpPr/>
            <p:nvPr/>
          </p:nvSpPr>
          <p:spPr bwMode="auto">
            <a:xfrm rot="5400000">
              <a:off x="5688480" y="3124495"/>
              <a:ext cx="508245" cy="4018075"/>
            </a:xfrm>
            <a:prstGeom prst="rightBrac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6460571" y="1692477"/>
            <a:ext cx="2191517" cy="5847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latin typeface="+mj-lt"/>
              </a:rPr>
              <a:t>unit of L : 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latin typeface="+mj-lt"/>
              </a:rPr>
              <a:t>1/(surface × time) </a:t>
            </a:r>
            <a:endParaRPr lang="en-GB" sz="1600" i="1" kern="0" dirty="0" smtClean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71818" y="5618085"/>
            <a:ext cx="6895037" cy="707886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b="1" i="1" kern="0" dirty="0" smtClean="0">
                <a:solidFill>
                  <a:schemeClr val="bg1"/>
                </a:solidFill>
                <a:latin typeface="+mn-lt"/>
              </a:rPr>
              <a:t>To maximize L we have to squeeze as many particles as possible into the smallest possible volume !</a:t>
            </a:r>
            <a:endParaRPr lang="fr-FR" sz="2000" b="1" i="1" kern="0" dirty="0" smtClean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0491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Hadron collider luminosity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CD914B-DDCD-4597-A36F-041DA0FD0A8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78141" y="922411"/>
            <a:ext cx="7757810" cy="130702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kern="0" dirty="0" smtClean="0">
                <a:latin typeface="+mn-lt"/>
              </a:rPr>
              <a:t>The LHC is the latest in the series of the large hadron colliders after the ISR, SPS, </a:t>
            </a:r>
            <a:r>
              <a:rPr lang="en-US" kern="0" dirty="0" err="1" smtClean="0">
                <a:latin typeface="+mn-lt"/>
              </a:rPr>
              <a:t>Tevatron</a:t>
            </a:r>
            <a:r>
              <a:rPr lang="en-US" kern="0" dirty="0">
                <a:latin typeface="+mn-lt"/>
              </a:rPr>
              <a:t>,</a:t>
            </a:r>
            <a:r>
              <a:rPr lang="en-US" kern="0" dirty="0" smtClean="0">
                <a:latin typeface="+mn-lt"/>
              </a:rPr>
              <a:t> HERA and RHIC.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kern="0" dirty="0" smtClean="0">
                <a:latin typeface="+mn-lt"/>
              </a:rPr>
              <a:t>The LHC pushes </a:t>
            </a:r>
            <a:r>
              <a:rPr lang="en-US" kern="0" dirty="0" smtClean="0">
                <a:solidFill>
                  <a:srgbClr val="00B050"/>
                </a:solidFill>
                <a:latin typeface="+mn-lt"/>
              </a:rPr>
              <a:t>the luminosity frontier by a factor ~25 </a:t>
            </a:r>
            <a:r>
              <a:rPr lang="en-US" kern="0" dirty="0" smtClean="0">
                <a:latin typeface="+mn-lt"/>
              </a:rPr>
              <a:t>and the </a:t>
            </a:r>
            <a:r>
              <a:rPr lang="en-US" kern="0" dirty="0" smtClean="0">
                <a:solidFill>
                  <a:srgbClr val="CC3399"/>
                </a:solidFill>
                <a:latin typeface="+mn-lt"/>
              </a:rPr>
              <a:t>energy frontier by a factor ~7 </a:t>
            </a:r>
            <a:r>
              <a:rPr lang="en-US" kern="0" dirty="0" err="1" smtClean="0">
                <a:latin typeface="+mn-lt"/>
              </a:rPr>
              <a:t>wrt</a:t>
            </a:r>
            <a:r>
              <a:rPr lang="en-US" kern="0" dirty="0" smtClean="0">
                <a:latin typeface="+mn-lt"/>
              </a:rPr>
              <a:t> </a:t>
            </a:r>
            <a:r>
              <a:rPr lang="en-US" kern="0" dirty="0" err="1" smtClean="0">
                <a:latin typeface="+mn-lt"/>
              </a:rPr>
              <a:t>Tevatron</a:t>
            </a:r>
            <a:r>
              <a:rPr lang="en-US" kern="0" dirty="0" smtClean="0">
                <a:latin typeface="+mn-lt"/>
              </a:rPr>
              <a:t>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2486348"/>
            <a:ext cx="7713893" cy="3851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293237" y="5410200"/>
            <a:ext cx="104067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400" i="1" kern="0" dirty="0" smtClean="0">
                <a:latin typeface="+mn-lt"/>
              </a:rPr>
              <a:t>W. Fischer</a:t>
            </a:r>
            <a:endParaRPr lang="fr-FR" sz="1400" i="1" kern="0" dirty="0" smtClean="0">
              <a:latin typeface="+mn-lt"/>
            </a:endParaRPr>
          </a:p>
        </p:txBody>
      </p:sp>
      <p:sp>
        <p:nvSpPr>
          <p:cNvPr id="8" name="Down Arrow 7"/>
          <p:cNvSpPr/>
          <p:nvPr/>
        </p:nvSpPr>
        <p:spPr bwMode="auto">
          <a:xfrm rot="10800000">
            <a:off x="5148075" y="5889498"/>
            <a:ext cx="242315" cy="489204"/>
          </a:xfrm>
          <a:prstGeom prst="downArrow">
            <a:avLst/>
          </a:prstGeom>
          <a:solidFill>
            <a:srgbClr val="92D05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" name="Down Arrow 9"/>
          <p:cNvSpPr/>
          <p:nvPr/>
        </p:nvSpPr>
        <p:spPr bwMode="auto">
          <a:xfrm rot="16779884" flipH="1">
            <a:off x="4694534" y="3065960"/>
            <a:ext cx="138981" cy="755487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52344" y="3105149"/>
            <a:ext cx="1117614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b="1" i="1" kern="0" dirty="0" smtClean="0">
                <a:solidFill>
                  <a:srgbClr val="FF0000"/>
                </a:solidFill>
                <a:latin typeface="+mn-lt"/>
              </a:rPr>
              <a:t>LHC 2016</a:t>
            </a:r>
            <a:endParaRPr lang="fr-FR" sz="1600" b="1" i="1" kern="0" dirty="0" smtClean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9330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Event pile-up and stored energy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Very High Energy Hadron Colliders - SSI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CD914B-DDCD-4597-A36F-041DA0FD0A8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6" name="Picture 2" descr="http://www.quantumdiaries.org/wp-content/uploads/2013/06/CMS-78vertic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3354" y="2613739"/>
            <a:ext cx="2677746" cy="2008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51671" y="834987"/>
            <a:ext cx="7954385" cy="151631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65125" lvl="0" indent="-365125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kern="0" dirty="0" smtClean="0">
                <a:latin typeface="+mn-lt"/>
              </a:rPr>
              <a:t>The LHC design parameters remained rather stable over time since the 1980’s, except for the luminosity (and intensity) that </a:t>
            </a:r>
            <a:r>
              <a:rPr lang="en-US" kern="0" dirty="0" smtClean="0">
                <a:solidFill>
                  <a:srgbClr val="000000"/>
                </a:solidFill>
                <a:latin typeface="Arial"/>
              </a:rPr>
              <a:t>was </a:t>
            </a:r>
            <a:r>
              <a:rPr lang="en-US" kern="0" dirty="0">
                <a:solidFill>
                  <a:srgbClr val="000000"/>
                </a:solidFill>
                <a:latin typeface="Arial"/>
              </a:rPr>
              <a:t>pushed to ~1×10</a:t>
            </a:r>
            <a:r>
              <a:rPr lang="en-US" kern="0" baseline="30000" dirty="0">
                <a:solidFill>
                  <a:srgbClr val="000000"/>
                </a:solidFill>
                <a:latin typeface="Arial"/>
              </a:rPr>
              <a:t>34</a:t>
            </a:r>
            <a:r>
              <a:rPr lang="en-US" kern="0" dirty="0">
                <a:solidFill>
                  <a:srgbClr val="000000"/>
                </a:solidFill>
                <a:latin typeface="Arial"/>
              </a:rPr>
              <a:t> cm</a:t>
            </a:r>
            <a:r>
              <a:rPr lang="en-US" kern="0" baseline="30000" dirty="0">
                <a:solidFill>
                  <a:srgbClr val="000000"/>
                </a:solidFill>
                <a:latin typeface="Arial"/>
              </a:rPr>
              <a:t>-2</a:t>
            </a:r>
            <a:r>
              <a:rPr lang="en-US" kern="0" dirty="0">
                <a:solidFill>
                  <a:srgbClr val="000000"/>
                </a:solidFill>
                <a:latin typeface="Arial"/>
              </a:rPr>
              <a:t>s</a:t>
            </a:r>
            <a:r>
              <a:rPr lang="en-US" kern="0" baseline="30000" dirty="0">
                <a:solidFill>
                  <a:srgbClr val="000000"/>
                </a:solidFill>
                <a:latin typeface="Arial"/>
              </a:rPr>
              <a:t>-1 </a:t>
            </a:r>
            <a:r>
              <a:rPr lang="en-US" kern="0" dirty="0">
                <a:solidFill>
                  <a:srgbClr val="000000"/>
                </a:solidFill>
                <a:latin typeface="Arial"/>
              </a:rPr>
              <a:t>to compete with SSC.</a:t>
            </a:r>
          </a:p>
          <a:p>
            <a:pPr lvl="1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>
                <a:solidFill>
                  <a:srgbClr val="0000FF"/>
                </a:solidFill>
                <a:latin typeface="Arial"/>
              </a:rPr>
              <a:t>This implied an </a:t>
            </a:r>
            <a:r>
              <a:rPr lang="en-US" sz="1600" b="1" i="1" kern="0" dirty="0">
                <a:solidFill>
                  <a:srgbClr val="0000FF"/>
                </a:solidFill>
                <a:latin typeface="Arial"/>
              </a:rPr>
              <a:t>average number of collisions by bunch crossing</a:t>
            </a:r>
            <a:r>
              <a:rPr lang="en-US" sz="1600" i="1" kern="0" dirty="0">
                <a:solidFill>
                  <a:srgbClr val="0000FF"/>
                </a:solidFill>
                <a:latin typeface="Arial"/>
              </a:rPr>
              <a:t> of </a:t>
            </a:r>
            <a:r>
              <a:rPr lang="en-US" sz="1600" i="1" kern="0" dirty="0">
                <a:solidFill>
                  <a:srgbClr val="FF0000"/>
                </a:solidFill>
                <a:latin typeface="Arial"/>
              </a:rPr>
              <a:t>~20 </a:t>
            </a:r>
            <a:r>
              <a:rPr lang="en-US" sz="1600" i="1" kern="0" dirty="0">
                <a:solidFill>
                  <a:srgbClr val="0000FF"/>
                </a:solidFill>
                <a:latin typeface="Arial"/>
              </a:rPr>
              <a:t>instead of 1-2 collisions that were the </a:t>
            </a:r>
            <a:r>
              <a:rPr lang="en-US" sz="1600" i="1" kern="0" dirty="0" smtClean="0">
                <a:solidFill>
                  <a:srgbClr val="0000FF"/>
                </a:solidFill>
                <a:latin typeface="Arial"/>
              </a:rPr>
              <a:t>baseline </a:t>
            </a:r>
            <a:r>
              <a:rPr lang="en-US" sz="1600" i="1" kern="0" dirty="0">
                <a:solidFill>
                  <a:srgbClr val="0000FF"/>
                </a:solidFill>
                <a:latin typeface="Arial"/>
              </a:rPr>
              <a:t>for SSC</a:t>
            </a:r>
            <a:r>
              <a:rPr lang="en-US" sz="1600" i="1" kern="0" dirty="0" smtClean="0">
                <a:solidFill>
                  <a:srgbClr val="0000FF"/>
                </a:solidFill>
                <a:latin typeface="Arial"/>
              </a:rPr>
              <a:t>.</a:t>
            </a:r>
            <a:endParaRPr lang="en-GB" sz="1600" i="1" kern="0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1671" y="1503049"/>
            <a:ext cx="8475507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65125" indent="-365125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endParaRPr lang="en-GB" sz="1600" i="1" kern="0" dirty="0" smtClean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95806" y="2380432"/>
            <a:ext cx="250529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i="1" kern="0" dirty="0" smtClean="0">
                <a:latin typeface="+mn-lt"/>
              </a:rPr>
              <a:t>CMS event with 78 collisions in one bunch crossing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9067" y="2691454"/>
            <a:ext cx="4995669" cy="147732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kern="0" dirty="0" smtClean="0">
                <a:latin typeface="+mn-lt"/>
              </a:rPr>
              <a:t>VHECs are able to produce such high luminosities that the </a:t>
            </a:r>
            <a:r>
              <a:rPr lang="en-US" b="1" kern="0" dirty="0" smtClean="0">
                <a:solidFill>
                  <a:srgbClr val="FF0000"/>
                </a:solidFill>
                <a:latin typeface="+mn-lt"/>
              </a:rPr>
              <a:t>pile-up will move into the range of 100-500</a:t>
            </a:r>
            <a:r>
              <a:rPr lang="en-US" kern="0" dirty="0" smtClean="0">
                <a:latin typeface="+mn-lt"/>
              </a:rPr>
              <a:t>: it is a huge detector challenge to be able to analyze such events and extract useful physics from them !</a:t>
            </a:r>
            <a:endParaRPr lang="en-GB" kern="0" dirty="0" smtClean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61611" y="5049759"/>
            <a:ext cx="5110885" cy="130702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kern="0" dirty="0" smtClean="0">
                <a:latin typeface="+mn-lt"/>
              </a:rPr>
              <a:t>Correlated to the high luminosity and beam energy, </a:t>
            </a:r>
            <a:r>
              <a:rPr lang="en-US" b="1" kern="0" dirty="0" smtClean="0">
                <a:solidFill>
                  <a:srgbClr val="FF0000"/>
                </a:solidFill>
                <a:latin typeface="+mn-lt"/>
              </a:rPr>
              <a:t>the energy stored in the beams </a:t>
            </a:r>
            <a:r>
              <a:rPr lang="en-US" kern="0" dirty="0" smtClean="0">
                <a:latin typeface="+mn-lt"/>
              </a:rPr>
              <a:t>becomes even more extreme than at LHC</a:t>
            </a:r>
            <a:r>
              <a:rPr lang="en-US" kern="0" dirty="0" smtClean="0">
                <a:latin typeface="+mn-lt"/>
              </a:rPr>
              <a:t>.</a:t>
            </a:r>
          </a:p>
          <a:p>
            <a:pPr lvl="1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kern="0" dirty="0" smtClean="0">
                <a:latin typeface="+mn-lt"/>
              </a:rPr>
              <a:t>	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‘Star wars’ regime</a:t>
            </a:r>
            <a:endParaRPr lang="en-GB" i="1" kern="0" dirty="0" smtClean="0">
              <a:solidFill>
                <a:srgbClr val="0000FF"/>
              </a:solidFill>
              <a:latin typeface="+mn-lt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101" y="4480857"/>
            <a:ext cx="1989643" cy="2984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5559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</p:bldLst>
  </p:timing>
</p:sld>
</file>

<file path=ppt/theme/theme1.xml><?xml version="1.0" encoding="utf-8"?>
<a:theme xmlns:a="http://schemas.openxmlformats.org/drawingml/2006/main" name="Theme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solidFill>
          <a:schemeClr val="accent1"/>
        </a:solidFill>
        <a:ln w="28575" cap="flat" cmpd="sng" algn="ctr">
          <a:solidFill>
            <a:srgbClr val="009900"/>
          </a:solidFill>
          <a:prstDash val="sysDash"/>
          <a:round/>
          <a:headEnd type="none" w="med" len="med"/>
          <a:tailEnd type="none" w="med" len="med"/>
        </a:ln>
        <a:effectLst/>
      </a:spPr>
      <a:bodyPr/>
      <a:lstStyle/>
    </a:lnDef>
    <a:txDef>
      <a:spPr/>
      <a:bodyPr/>
      <a:lstStyle>
        <a:defPPr marL="227013" indent="-227013">
          <a:spcBef>
            <a:spcPct val="20000"/>
          </a:spcBef>
          <a:spcAft>
            <a:spcPts val="400"/>
          </a:spcAft>
          <a:buClr>
            <a:srgbClr val="0000FF"/>
          </a:buClr>
          <a:buSzPct val="80000"/>
          <a:buFont typeface="Wingdings" pitchFamily="2" charset="2"/>
          <a:buChar char="q"/>
          <a:defRPr sz="2000" kern="0" dirty="0" smtClean="0">
            <a:latin typeface="+mn-lt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26779</TotalTime>
  <Words>5462</Words>
  <Application>Microsoft Office PowerPoint</Application>
  <PresentationFormat>On-screen Show (4:3)</PresentationFormat>
  <Paragraphs>948</Paragraphs>
  <Slides>66</Slides>
  <Notes>21</Notes>
  <HiddenSlides>0</HiddenSlides>
  <MMClips>0</MMClips>
  <ScaleCrop>false</ScaleCrop>
  <HeadingPairs>
    <vt:vector size="8" baseType="variant">
      <vt:variant>
        <vt:lpstr>Fonts Used</vt:lpstr>
      </vt:variant>
      <vt:variant>
        <vt:i4>16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85" baseType="lpstr">
      <vt:lpstr>ＭＳ Ｐゴシック</vt:lpstr>
      <vt:lpstr>Arial</vt:lpstr>
      <vt:lpstr>Book Antiqua</vt:lpstr>
      <vt:lpstr>Calibri</vt:lpstr>
      <vt:lpstr>Cambria</vt:lpstr>
      <vt:lpstr>Cambria Math</vt:lpstr>
      <vt:lpstr>Comic Sans MS</vt:lpstr>
      <vt:lpstr>Constantia</vt:lpstr>
      <vt:lpstr>Courier New</vt:lpstr>
      <vt:lpstr>Garamond</vt:lpstr>
      <vt:lpstr>Helvetica</vt:lpstr>
      <vt:lpstr>Monotype Sorts</vt:lpstr>
      <vt:lpstr>Symbol</vt:lpstr>
      <vt:lpstr>Tahoma</vt:lpstr>
      <vt:lpstr>Times New Roman</vt:lpstr>
      <vt:lpstr>Wingdings</vt:lpstr>
      <vt:lpstr>Theme1</vt:lpstr>
      <vt:lpstr>Default Design</vt:lpstr>
      <vt:lpstr>Equation</vt:lpstr>
      <vt:lpstr>Very High Energy Hadron Colliders</vt:lpstr>
      <vt:lpstr>Outline</vt:lpstr>
      <vt:lpstr>High energy colliders</vt:lpstr>
      <vt:lpstr>High energy colliders</vt:lpstr>
      <vt:lpstr>Energy</vt:lpstr>
      <vt:lpstr>Very large colliders</vt:lpstr>
      <vt:lpstr>Luminosity</vt:lpstr>
      <vt:lpstr>Hadron collider luminosity</vt:lpstr>
      <vt:lpstr>Event pile-up and stored energy</vt:lpstr>
      <vt:lpstr>VHEC challenges</vt:lpstr>
      <vt:lpstr>Parameter table</vt:lpstr>
      <vt:lpstr>Outline</vt:lpstr>
      <vt:lpstr>Collider luminosity</vt:lpstr>
      <vt:lpstr>Beam parameters</vt:lpstr>
      <vt:lpstr>Injectors</vt:lpstr>
      <vt:lpstr>FCC injector chain</vt:lpstr>
      <vt:lpstr>Interaction region</vt:lpstr>
      <vt:lpstr>Collision point geometry</vt:lpstr>
      <vt:lpstr>Collision point focusing</vt:lpstr>
      <vt:lpstr>IR design challenges – FCC-hh</vt:lpstr>
      <vt:lpstr>Event pile-up – LHC ‘legacy’</vt:lpstr>
      <vt:lpstr>Luminosity levelling</vt:lpstr>
      <vt:lpstr>Outline</vt:lpstr>
      <vt:lpstr>LHC legacy – 2-in-1</vt:lpstr>
      <vt:lpstr>From concepts to accelerator magnets</vt:lpstr>
      <vt:lpstr>Superconductors</vt:lpstr>
      <vt:lpstr>Highest “dipole” fields</vt:lpstr>
      <vt:lpstr>Accelerator magnets are special</vt:lpstr>
      <vt:lpstr>   FCC-hh magnet challenges and roadmap</vt:lpstr>
      <vt:lpstr>LHC incident – magnet protection</vt:lpstr>
      <vt:lpstr>Outline</vt:lpstr>
      <vt:lpstr>Synchrotron radiation</vt:lpstr>
      <vt:lpstr>Beam-screens for FCC-hh</vt:lpstr>
      <vt:lpstr>Beam screen cooling at FCC-hh</vt:lpstr>
      <vt:lpstr>Electron clouds</vt:lpstr>
      <vt:lpstr>Electron clouds at LHC</vt:lpstr>
      <vt:lpstr>Electron cloud mitigation</vt:lpstr>
      <vt:lpstr>Outline</vt:lpstr>
      <vt:lpstr>Stored energy: past – present – future</vt:lpstr>
      <vt:lpstr>Stored energy challenge</vt:lpstr>
      <vt:lpstr>LHC beam dumping system</vt:lpstr>
      <vt:lpstr>LHC dump line</vt:lpstr>
      <vt:lpstr>The LHC dump block</vt:lpstr>
      <vt:lpstr>Dump and dilution - FCC-hh</vt:lpstr>
      <vt:lpstr>Beam collimation (cleaning)</vt:lpstr>
      <vt:lpstr>Multi-stage collimation systems</vt:lpstr>
      <vt:lpstr>New collimator materials</vt:lpstr>
      <vt:lpstr>A new regime</vt:lpstr>
      <vt:lpstr>Vicious little falling objects</vt:lpstr>
      <vt:lpstr>Outline</vt:lpstr>
      <vt:lpstr>Tevatron</vt:lpstr>
      <vt:lpstr>LHC</vt:lpstr>
      <vt:lpstr>FCC</vt:lpstr>
      <vt:lpstr>Topographical constraints, critical areas</vt:lpstr>
      <vt:lpstr>FCC 100 km possible siting</vt:lpstr>
      <vt:lpstr>SSC and LHC tunnels</vt:lpstr>
      <vt:lpstr>FCC tunnel layouts</vt:lpstr>
      <vt:lpstr>Electricity consumption - CERN</vt:lpstr>
      <vt:lpstr>Operation and availability</vt:lpstr>
      <vt:lpstr>Summary</vt:lpstr>
      <vt:lpstr>A few selected references</vt:lpstr>
      <vt:lpstr>PowerPoint Presentation</vt:lpstr>
      <vt:lpstr>LHC accelerator complex</vt:lpstr>
      <vt:lpstr>Advanced super-conductors</vt:lpstr>
      <vt:lpstr>Beam Dump Considerations</vt:lpstr>
      <vt:lpstr>Collimation for FCC-hh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Jorg Wenninger</cp:lastModifiedBy>
  <cp:revision>7573</cp:revision>
  <cp:lastPrinted>2013-09-23T09:57:18Z</cp:lastPrinted>
  <dcterms:created xsi:type="dcterms:W3CDTF">1601-01-01T00:00:00Z</dcterms:created>
  <dcterms:modified xsi:type="dcterms:W3CDTF">2016-08-18T05:40:40Z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