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88" r:id="rId2"/>
    <p:sldId id="389" r:id="rId3"/>
    <p:sldId id="392" r:id="rId4"/>
    <p:sldId id="393" r:id="rId5"/>
    <p:sldId id="395" r:id="rId6"/>
    <p:sldId id="390" r:id="rId7"/>
    <p:sldId id="394" r:id="rId8"/>
    <p:sldId id="39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008000"/>
    <a:srgbClr val="0033CC"/>
    <a:srgbClr val="CC00CC"/>
    <a:srgbClr val="BF9A4F"/>
    <a:srgbClr val="000099"/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04" autoAdjust="0"/>
    <p:restoredTop sz="87826" autoAdjust="0"/>
  </p:normalViewPr>
  <p:slideViewPr>
    <p:cSldViewPr>
      <p:cViewPr>
        <p:scale>
          <a:sx n="90" d="100"/>
          <a:sy n="90" d="100"/>
        </p:scale>
        <p:origin x="-145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0CBD9-AD12-42CD-8E8B-849063D87F06}" type="datetimeFigureOut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C4632-2FB3-4259-880D-968C273E50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705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A355-0096-4830-880D-DAE81B02A871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567C-C225-448E-AD57-7BEF5FF40F5D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E053-F6B8-46A5-BFB1-35DF7EC6DB15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3266-2D6C-41DE-8E50-3A85F6B8AE17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F0A9A-AFAF-4F3D-A3F6-8D4C04E20CD4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5B14-DAFF-41EB-9217-58905F0743AB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8913-4A16-4B2A-AA4E-319DFA0F844E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6FCF-CD5A-454B-871F-1E25C8CBDAC0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2A3FB-1D7E-41A1-8EBC-6A2A4AA0EB6C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050F-CC47-4D13-BF6C-72A63822EA1E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0DD61-692E-4B57-AB79-136C6B33BC9B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19140-9F44-4089-B378-F99A48B3A3F6}" type="datetime1">
              <a:rPr lang="en-US" smtClean="0"/>
              <a:pPr/>
              <a:t>8/14/2016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5391A-1A74-4890-9CE1-CE9693580B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3276362"/>
            <a:ext cx="912461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</a:t>
            </a:r>
            <a:r>
              <a:rPr lang="en-US" sz="44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Welcome to the </a:t>
            </a:r>
          </a:p>
          <a:p>
            <a:r>
              <a:rPr lang="en-US" sz="44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44</a:t>
            </a:r>
            <a:r>
              <a:rPr lang="en-US" sz="4400" b="1" baseline="30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</a:t>
            </a:r>
            <a:r>
              <a:rPr lang="en-US" sz="44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SLAC SUMMER INSTITUTE ! </a:t>
            </a:r>
            <a:endParaRPr lang="en-US" sz="44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823114"/>
            <a:ext cx="2971800" cy="20348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3832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4823114"/>
            <a:ext cx="2895601" cy="20348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823114"/>
            <a:ext cx="2895601" cy="203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9338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219670"/>
            <a:ext cx="88969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Hopefully everything you need to know is on the SSI webpage..</a:t>
            </a:r>
          </a:p>
          <a:p>
            <a:r>
              <a:rPr 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but let’s go through a few things……</a:t>
            </a:r>
            <a:endParaRPr lang="en-US" sz="24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75" y="1191532"/>
            <a:ext cx="8314025" cy="56664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0" y="6572250"/>
            <a:ext cx="381000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93247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533400"/>
            <a:ext cx="910858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schedule is available in 2 forms: as a spreadsheet &amp; in </a:t>
            </a:r>
            <a:r>
              <a:rPr lang="en-US" sz="20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full 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detail on 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ndico</a:t>
            </a:r>
          </a:p>
          <a:p>
            <a:endParaRPr lang="en-US" sz="20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morning lectures &amp; the afternoon talks will all be here in the Kavli </a:t>
            </a:r>
          </a:p>
          <a:p>
            <a:r>
              <a:rPr lang="en-US" sz="2000" b="1" dirty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Auditorium</a:t>
            </a:r>
          </a:p>
          <a:p>
            <a:endParaRPr lang="en-US" sz="2000" b="1" dirty="0">
              <a:solidFill>
                <a:srgbClr val="008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afternoon Q&amp;A and (initial &amp; final) project sessions will also be held </a:t>
            </a:r>
          </a:p>
          <a:p>
            <a:r>
              <a:rPr lang="en-US" sz="2000" b="1" dirty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here in the Kavli Auditorium</a:t>
            </a:r>
          </a:p>
          <a:p>
            <a:endParaRPr lang="en-US" sz="2000" b="1" dirty="0">
              <a:solidFill>
                <a:srgbClr val="008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CC00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reception &amp; dinners will be held on the patio of the </a:t>
            </a:r>
            <a:r>
              <a:rPr lang="en-US" sz="2000" b="1" dirty="0">
                <a:solidFill>
                  <a:srgbClr val="CC00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</a:t>
            </a:r>
            <a:r>
              <a:rPr lang="en-US" sz="2000" b="1" dirty="0" smtClean="0">
                <a:solidFill>
                  <a:srgbClr val="CC00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USB cafeteria</a:t>
            </a:r>
            <a:endParaRPr lang="en-US" sz="2000" b="1" dirty="0">
              <a:solidFill>
                <a:srgbClr val="CC00CC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543300"/>
            <a:ext cx="4629149" cy="3352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1400"/>
            <a:ext cx="44958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4498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7" y="229766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ROB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7620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Kavli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0" y="358914"/>
            <a:ext cx="3533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99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poster session will be </a:t>
            </a:r>
          </a:p>
          <a:p>
            <a:r>
              <a:rPr lang="en-US" sz="2000" b="1" dirty="0">
                <a:solidFill>
                  <a:srgbClr val="99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smtClean="0">
                <a:solidFill>
                  <a:srgbClr val="99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held in the SUSB </a:t>
            </a:r>
            <a:r>
              <a:rPr lang="en-US" sz="20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(on 8/17 !)</a:t>
            </a:r>
            <a:endParaRPr lang="en-US" sz="20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2996148"/>
            <a:ext cx="893225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</a:t>
            </a:r>
            <a:r>
              <a:rPr lang="en-US" sz="2000" b="1" u="sng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Contest Question</a:t>
            </a:r>
            <a:r>
              <a:rPr lang="en-US" sz="2000" b="1" dirty="0" smtClean="0">
                <a:solidFill>
                  <a:srgbClr val="CC00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  Every year we ask the students to answer a </a:t>
            </a:r>
          </a:p>
          <a:p>
            <a:r>
              <a:rPr lang="en-US" sz="2000" b="1" dirty="0" smtClean="0">
                <a:solidFill>
                  <a:srgbClr val="CC00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broad-based </a:t>
            </a:r>
            <a:r>
              <a:rPr lang="en-US" sz="2000" b="1" dirty="0" smtClean="0">
                <a:solidFill>
                  <a:srgbClr val="99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‘light’ </a:t>
            </a:r>
            <a:r>
              <a:rPr lang="en-US" sz="2000" b="1" dirty="0" smtClean="0">
                <a:solidFill>
                  <a:srgbClr val="CC00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question depending on the SSI subject. This year </a:t>
            </a:r>
          </a:p>
          <a:p>
            <a:r>
              <a:rPr lang="en-US" sz="2000" b="1" dirty="0">
                <a:solidFill>
                  <a:srgbClr val="CC00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smtClean="0">
                <a:solidFill>
                  <a:srgbClr val="CC00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the question is:</a:t>
            </a:r>
          </a:p>
          <a:p>
            <a:endParaRPr lang="en-US" sz="2000" b="1" dirty="0" smtClean="0">
              <a:solidFill>
                <a:srgbClr val="CC00CC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“</a:t>
            </a:r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discovery made during the next 5 years would do the </a:t>
            </a:r>
          </a:p>
          <a:p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most to advance the field of high energy physics and why ?”</a:t>
            </a:r>
          </a:p>
          <a:p>
            <a:endParaRPr lang="en-US" sz="2000" b="1" dirty="0" smtClean="0">
              <a:solidFill>
                <a:srgbClr val="CC00CC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0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Place your answers in the </a:t>
            </a:r>
            <a:r>
              <a:rPr lang="en-US" sz="20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big box (by 5PM 8/25) </a:t>
            </a:r>
            <a:r>
              <a:rPr lang="en-US" sz="20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&amp; a winner will be chosen </a:t>
            </a:r>
          </a:p>
          <a:p>
            <a:r>
              <a:rPr lang="en-US" sz="20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during the last nights dinner (</a:t>
            </a:r>
            <a:r>
              <a:rPr lang="en-US" sz="2000" b="1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after wine</a:t>
            </a:r>
            <a:r>
              <a:rPr lang="en-US" sz="20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).. the winner gets a bottle of fine CA </a:t>
            </a:r>
          </a:p>
          <a:p>
            <a:r>
              <a:rPr lang="en-US" sz="20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bubbly signed by Nobel Prize winner Burton Richter on the last day. </a:t>
            </a:r>
          </a:p>
          <a:p>
            <a:endParaRPr lang="en-US" sz="2000" b="1" dirty="0">
              <a:solidFill>
                <a:srgbClr val="0033CC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 get the flavor: </a:t>
            </a:r>
            <a:r>
              <a:rPr lang="en-US" sz="1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https</a:t>
            </a:r>
            <a:r>
              <a:rPr lang="en-US" sz="1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://indico.cern.ch/event/200595/attachments/299542/418603/SSIContest2012.pdf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7200"/>
            <a:ext cx="4219575" cy="17716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716317" y="2286000"/>
            <a:ext cx="813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SUSB</a:t>
            </a:r>
            <a:endParaRPr lang="en-US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Lunch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33400" y="914400"/>
            <a:ext cx="228600" cy="141553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133600" y="381000"/>
            <a:ext cx="2314575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429000" y="1828800"/>
            <a:ext cx="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600" y="1295400"/>
            <a:ext cx="1930400" cy="14478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295400"/>
            <a:ext cx="1930400" cy="1447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640" y="3733800"/>
            <a:ext cx="1072559" cy="143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32103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29588" y="924580"/>
            <a:ext cx="2504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Q&amp;A Sessions</a:t>
            </a:r>
            <a:endParaRPr lang="en-US" sz="2800" b="1" u="sng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2761833"/>
            <a:ext cx="843532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These are intended for extensive questions so those during the </a:t>
            </a:r>
          </a:p>
          <a:p>
            <a:r>
              <a:rPr lang="en-US" sz="22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lectures &amp; immediately afterward should be kept </a:t>
            </a:r>
            <a:r>
              <a:rPr lang="en-US" sz="2200" b="1" dirty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</a:t>
            </a:r>
            <a:r>
              <a:rPr lang="en-US" sz="22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hort &amp; to the </a:t>
            </a:r>
          </a:p>
          <a:p>
            <a:r>
              <a:rPr lang="en-US" sz="22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point.. of course, other questions can also be addressed to the </a:t>
            </a:r>
          </a:p>
          <a:p>
            <a:r>
              <a:rPr lang="en-US" sz="22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speakers directly during breaks</a:t>
            </a:r>
          </a:p>
          <a:p>
            <a:endParaRPr lang="en-US" sz="2200" b="1" dirty="0">
              <a:solidFill>
                <a:srgbClr val="0033CC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Note that questions can also be submitted (anonymously) with </a:t>
            </a:r>
          </a:p>
          <a:p>
            <a:r>
              <a:rPr lang="en-US" sz="2200" b="1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GoogleDocs via a link on the webpage &amp; will be addressed in the </a:t>
            </a:r>
          </a:p>
          <a:p>
            <a:r>
              <a:rPr lang="en-US" sz="2200" b="1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Q&amp;A sessions</a:t>
            </a:r>
            <a:endParaRPr lang="en-US" sz="2200" b="1" dirty="0">
              <a:solidFill>
                <a:srgbClr val="008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838" y="304800"/>
            <a:ext cx="1904762" cy="18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99549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28600"/>
            <a:ext cx="8779968" cy="6601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b="1" dirty="0" smtClean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Projects:</a:t>
            </a:r>
          </a:p>
          <a:p>
            <a:endParaRPr lang="en-US" sz="2400" b="1" dirty="0" smtClean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400" b="1" dirty="0" smtClean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4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1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Since 2013 we have incorporated projects conducted by teams </a:t>
            </a:r>
          </a:p>
          <a:p>
            <a:r>
              <a:rPr lang="en-US" sz="2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1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of students into SSI</a:t>
            </a:r>
          </a:p>
          <a:p>
            <a:endParaRPr lang="en-US" sz="21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1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We will provide a list of projects (to be posted later today or early </a:t>
            </a:r>
          </a:p>
          <a:p>
            <a:r>
              <a:rPr lang="en-US" sz="2100" b="1" dirty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1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tomorrow on the SSI website -- so keep your eyes open!) &amp; you pick </a:t>
            </a:r>
          </a:p>
          <a:p>
            <a:r>
              <a:rPr lang="en-US" sz="2100" b="1" dirty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1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what looks interesting to you.. again, sign up using GoogleDocs on </a:t>
            </a:r>
          </a:p>
          <a:p>
            <a:r>
              <a:rPr lang="en-US" sz="2100" b="1" dirty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1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the SSI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100" b="1" dirty="0">
              <a:solidFill>
                <a:srgbClr val="0033CC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100" b="1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Teams form around a given project &amp; try to address the issues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1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100" b="1" dirty="0" smtClean="0">
                <a:solidFill>
                  <a:srgbClr val="CC00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Teams present their results on the final TH afternoon (8/25) &amp; </a:t>
            </a:r>
          </a:p>
          <a:p>
            <a:r>
              <a:rPr lang="en-US" sz="2100" b="1" dirty="0" smtClean="0">
                <a:solidFill>
                  <a:srgbClr val="CC00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the best team wins prizes</a:t>
            </a:r>
          </a:p>
          <a:p>
            <a:endParaRPr lang="en-US" sz="2100" b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100" b="1" dirty="0" smtClean="0">
                <a:solidFill>
                  <a:srgbClr val="99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More details tomorrow afternoon @ ~4PM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0"/>
            <a:ext cx="2514600" cy="1885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0"/>
            <a:ext cx="2565400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25720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585079"/>
            <a:ext cx="866134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CC00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Sign up for tours at the registration desk (see schedule for times)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b="1" dirty="0">
              <a:solidFill>
                <a:srgbClr val="CC00CC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 aware of next week’s soccer game between the SSI students </a:t>
            </a:r>
          </a:p>
          <a:p>
            <a:r>
              <a:rPr lang="en-US" sz="2200" b="1" dirty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&amp; the SLAC team…</a:t>
            </a:r>
            <a:r>
              <a:rPr lang="en-US" sz="2200" b="1" dirty="0" smtClean="0">
                <a:solidFill>
                  <a:srgbClr val="0033C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sign up </a:t>
            </a:r>
            <a:r>
              <a:rPr lang="en-US" sz="2200" b="1" dirty="0" smtClean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 play or watch</a:t>
            </a:r>
          </a:p>
          <a:p>
            <a:endParaRPr lang="en-US" sz="2200" b="1" dirty="0">
              <a:solidFill>
                <a:srgbClr val="99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99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Check the SSI  “SLAC campus”  page for info wrt printing, ATMs,</a:t>
            </a:r>
          </a:p>
          <a:p>
            <a:r>
              <a:rPr lang="en-US" sz="2200" b="1" dirty="0">
                <a:solidFill>
                  <a:srgbClr val="99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1" dirty="0" smtClean="0">
                <a:solidFill>
                  <a:srgbClr val="99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after hours access,  etc. </a:t>
            </a:r>
            <a:endParaRPr lang="en-US" sz="2200" b="1" dirty="0" smtClean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200" b="1" dirty="0">
              <a:solidFill>
                <a:srgbClr val="99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200" b="1" dirty="0">
              <a:solidFill>
                <a:srgbClr val="99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0267" y="206514"/>
            <a:ext cx="3209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Odds &amp; Ends</a:t>
            </a:r>
            <a:endParaRPr lang="en-US" sz="40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847" y="4900935"/>
            <a:ext cx="4976353" cy="195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580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391A-1A74-4890-9CE1-CE9693580BF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7650361" cy="26013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686240"/>
            <a:ext cx="5638800" cy="31717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23590" y="2971800"/>
            <a:ext cx="5920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Group photo after the first lecture </a:t>
            </a:r>
            <a:r>
              <a:rPr lang="en-US" sz="28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Symbol"/>
              </a:rPr>
              <a:t></a:t>
            </a:r>
            <a:endParaRPr lang="en-US" sz="28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579254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22119</TotalTime>
  <Words>483</Words>
  <Application>Microsoft Office PowerPoint</Application>
  <PresentationFormat>On-screen Show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Stanford Linear Accelerator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Rizzo, Thomas Gerard</cp:lastModifiedBy>
  <cp:revision>1683</cp:revision>
  <dcterms:created xsi:type="dcterms:W3CDTF">2010-05-10T15:42:29Z</dcterms:created>
  <dcterms:modified xsi:type="dcterms:W3CDTF">2016-08-14T15:12:21Z</dcterms:modified>
</cp:coreProperties>
</file>