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6" r:id="rId3"/>
    <p:sldId id="257" r:id="rId4"/>
    <p:sldId id="263" r:id="rId5"/>
    <p:sldId id="264" r:id="rId6"/>
    <p:sldId id="262" r:id="rId7"/>
    <p:sldId id="265" r:id="rId8"/>
    <p:sldId id="268" r:id="rId9"/>
    <p:sldId id="272" r:id="rId10"/>
    <p:sldId id="275" r:id="rId11"/>
    <p:sldId id="273" r:id="rId12"/>
  </p:sldIdLst>
  <p:sldSz cx="9144000" cy="6858000" type="screen4x3"/>
  <p:notesSz cx="6797675" cy="9928225"/>
  <p:custDataLst>
    <p:tags r:id="rId15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nfred Deicher" initials="MD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09" autoAdjust="0"/>
    <p:restoredTop sz="85071" autoAdjust="0"/>
  </p:normalViewPr>
  <p:slideViewPr>
    <p:cSldViewPr>
      <p:cViewPr varScale="1">
        <p:scale>
          <a:sx n="77" d="100"/>
          <a:sy n="77" d="100"/>
        </p:scale>
        <p:origin x="1238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26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D8906A-A2AA-4787-BB72-C0CE7FAA60E0}" type="datetime1">
              <a:rPr lang="en-US" smtClean="0"/>
              <a:t>2/3/2016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449C5-99FD-4DD8-A77D-9A311D2142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3086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A69A286-FCF6-451E-8288-B884BD22E4CA}" type="datetime1">
              <a:rPr lang="en-US" smtClean="0"/>
              <a:t>2/3/2016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en-US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51ACF9F-4D27-4570-977B-D88475972A3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7938395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410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993F734-1584-4126-A3F7-964F6125357A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CBB167D4-9812-4B1D-9096-2478B59CD10E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493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2253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CD1EEF4-9FE8-4E41-9686-D88095CBE13E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7F333E09-018E-4907-B086-B34466384157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103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2458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AF0FC18-140D-4854-BB48-4EA142445ABE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A426CC3F-EE01-4A07-89BD-5484B2A830A8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7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b="1" dirty="0" smtClean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5DF88DF-454F-4EB5-969F-61C052285A24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49AD6821-F3E1-427F-8505-F8DD91FA184C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042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614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48D7446-E48E-4E01-8D33-3206F37A21D3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9295918-5B11-484D-8C92-8BBE8AC9A7C8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7076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 smtClean="0"/>
          </a:p>
        </p:txBody>
      </p:sp>
      <p:sp>
        <p:nvSpPr>
          <p:cNvPr id="819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ACCC958-0D3D-481C-8C97-9B0D4A0E7881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CDF3570-F7AD-49F7-ACF4-BB01791C17BB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6898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24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38DBED1-D3BB-4CB9-91AE-C5AEBB65749A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C88B4EBF-EE23-4FCF-8BBA-5D32CC9E320D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573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788E213-8A5E-488E-8A93-7EA34CC2FD76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76D05EC7-5BD8-4029-BC1A-318100697DA9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9753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 smtClean="0"/>
          </a:p>
        </p:txBody>
      </p:sp>
      <p:sp>
        <p:nvSpPr>
          <p:cNvPr id="143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17817E3-1B35-4A34-B0B6-4D5DFC506AB8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65FE4B97-8AB1-45F1-AFD4-B5184BB84F63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134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3698902-D6D6-445F-9090-4EC64563C8B5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1B933CCD-E5F0-40D6-9028-285C65AD467A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2432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  <p:sp>
        <p:nvSpPr>
          <p:cNvPr id="18436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62455B5-D8E5-4FBA-8DAB-C12DE2010C9C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D00477EE-5E43-48BD-8597-D35346761DF7}" type="datetime1">
              <a:rPr lang="en-US" smtClean="0"/>
              <a:t>2/3/2016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22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41B9D-99F6-4812-95F5-205E053CA500}" type="datetime1">
              <a:rPr lang="en-US" smtClean="0"/>
              <a:t>2/3/2016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872C9-8A15-46C0-8C60-C601EC7C56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3918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0E326-F891-4B16-A73D-E695CFBAFFE9}" type="datetime1">
              <a:rPr lang="en-US" smtClean="0"/>
              <a:t>2/3/2016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0E78A-FCD8-4579-B075-BC61064BC0F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9658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6EDEC-75FD-449A-A3E1-DD722D72986B}" type="datetime1">
              <a:rPr lang="en-US" smtClean="0"/>
              <a:t>2/3/2016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042B0A-D7DC-4096-B153-88ECB2A689D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1255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1443A-84FA-4B29-AE9E-53D86D783DB1}" type="datetime1">
              <a:rPr lang="en-US" smtClean="0"/>
              <a:t>2/3/2016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3CDD5-B703-49C0-95DB-90B78CF1B51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7218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53E0F-A9E6-4D67-A90F-19CB2D4C8D69}" type="datetime1">
              <a:rPr lang="en-US" smtClean="0"/>
              <a:t>2/3/2016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F0CB5-66EF-4B6C-A922-BB50D361FE4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530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E15AD-F627-4E3A-B506-3C2A40628F2F}" type="datetime1">
              <a:rPr lang="en-US" smtClean="0"/>
              <a:t>2/3/2016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43CD8-348F-4905-B814-1895AFD5590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1591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EE305-8B41-46AB-B145-95C2E499F87A}" type="datetime1">
              <a:rPr lang="en-US" smtClean="0"/>
              <a:t>2/3/2016</a:t>
            </a:fld>
            <a:endParaRPr lang="en-US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69C16-16FA-4424-ABB9-37CD28FDF1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3457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17C09-99E2-4FA6-8F9C-5F33B9014C9A}" type="datetime1">
              <a:rPr lang="en-US" smtClean="0"/>
              <a:t>2/3/2016</a:t>
            </a:fld>
            <a:endParaRPr lang="en-US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D1C36-A841-4196-AAEA-FF7086A7FA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088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774D0-748B-47CD-BCF0-53EDC9DDC024}" type="datetime1">
              <a:rPr lang="en-US" smtClean="0"/>
              <a:t>2/3/2016</a:t>
            </a:fld>
            <a:endParaRPr lang="en-US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0D22C-C733-488B-9CA1-8C2B3E21C95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767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BF5FC-D529-4F7F-9D6A-5735981142B6}" type="datetime1">
              <a:rPr lang="en-US" smtClean="0"/>
              <a:t>2/3/2016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D1F35-65BC-496E-BE6E-642ABBDE9DB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441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CC6F3-7821-42A4-BFBB-05F1C68421A0}" type="datetime1">
              <a:rPr lang="en-US" smtClean="0"/>
              <a:t>2/3/2016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7FE85-FAB1-49DF-9F77-CF8D7F327FB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7305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  <a:endParaRPr lang="en-US" altLang="en-US" smtClean="0"/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  <a:endParaRPr lang="en-US" altLang="en-US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636E1C4-7729-43E1-A378-830BC086AD92}" type="datetime1">
              <a:rPr lang="en-US" smtClean="0"/>
              <a:t>2/3/2016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AA093CC-347C-4BC5-AB7B-A11517863A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7.png"/><Relationship Id="rId10" Type="http://schemas.openxmlformats.org/officeDocument/2006/relationships/image" Target="../media/image8.jpeg"/><Relationship Id="rId4" Type="http://schemas.openxmlformats.org/officeDocument/2006/relationships/image" Target="../media/image6.png"/><Relationship Id="rId9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9.png"/><Relationship Id="rId5" Type="http://schemas.openxmlformats.org/officeDocument/2006/relationships/image" Target="../media/image12.w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355600" y="908720"/>
            <a:ext cx="8320088" cy="190023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en-US" altLang="en-US" sz="2000" b="1" dirty="0" smtClean="0">
                <a:solidFill>
                  <a:schemeClr val="accent1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CMBX12"/>
              </a:rPr>
              <a:t>Study of molybdenum oxide by means of</a:t>
            </a:r>
            <a:r>
              <a:rPr lang="en-US" altLang="en-US" sz="1600" b="1" dirty="0" smtClean="0">
                <a:solidFill>
                  <a:schemeClr val="accent1"/>
                </a:solidFill>
                <a:ea typeface="Times New Roman" panose="02020603050405020304" pitchFamily="18" charset="0"/>
                <a:cs typeface="CMBX12"/>
              </a:rPr>
              <a:t/>
            </a:r>
            <a:br>
              <a:rPr lang="en-US" altLang="en-US" sz="1600" b="1" dirty="0" smtClean="0">
                <a:solidFill>
                  <a:schemeClr val="accent1"/>
                </a:solidFill>
                <a:ea typeface="Times New Roman" panose="02020603050405020304" pitchFamily="18" charset="0"/>
                <a:cs typeface="CMBX12"/>
              </a:rPr>
            </a:br>
            <a:r>
              <a:rPr lang="en-US" altLang="en-US" sz="2000" b="1" dirty="0" smtClean="0">
                <a:solidFill>
                  <a:schemeClr val="accent1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CMBX12"/>
              </a:rPr>
              <a:t>perturbed angular correlations and </a:t>
            </a:r>
            <a:r>
              <a:rPr lang="en-US" altLang="en-US" sz="2000" b="1" dirty="0" err="1" smtClean="0">
                <a:solidFill>
                  <a:schemeClr val="accent1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CMBX12"/>
              </a:rPr>
              <a:t>mößbauer</a:t>
            </a:r>
            <a:r>
              <a:rPr lang="en-US" altLang="en-US" sz="2000" b="1" dirty="0" smtClean="0">
                <a:solidFill>
                  <a:schemeClr val="accent1"/>
                </a:solidFill>
                <a:latin typeface="Calisto MT" panose="02040603050505030304" pitchFamily="18" charset="0"/>
                <a:ea typeface="Times New Roman" panose="02020603050405020304" pitchFamily="18" charset="0"/>
                <a:cs typeface="CMBX12"/>
              </a:rPr>
              <a:t> spectroscopy</a:t>
            </a:r>
            <a:endParaRPr lang="en-US" altLang="en-US" sz="2000" b="1" dirty="0" smtClean="0">
              <a:solidFill>
                <a:schemeClr val="accent1"/>
              </a:solidFill>
              <a:ea typeface="Times New Roman" panose="02020603050405020304" pitchFamily="18" charset="0"/>
              <a:cs typeface="CMBX12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01654" y="2348880"/>
            <a:ext cx="8064500" cy="3910731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1"/>
                </a:solidFill>
                <a:latin typeface="Calisto MT"/>
                <a:ea typeface="Times New Roman"/>
                <a:cs typeface="CMBX12"/>
              </a:rPr>
              <a:t>Juliana Schell</a:t>
            </a:r>
            <a:r>
              <a:rPr lang="pt-PT" sz="1600" baseline="300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1,2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pt-PT" sz="1600" b="1" baseline="30000" dirty="0" smtClean="0">
              <a:solidFill>
                <a:schemeClr val="tx1"/>
              </a:solidFill>
              <a:latin typeface="Calisto MT" panose="02040603050505030304" pitchFamily="18" charset="0"/>
              <a:ea typeface="Times New Roman"/>
              <a:cs typeface="CMBX1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pt-PT" sz="1600" b="1" baseline="30000" dirty="0">
              <a:solidFill>
                <a:schemeClr val="accent1"/>
              </a:solidFill>
              <a:latin typeface="Calisto MT" panose="02040603050505030304" pitchFamily="18" charset="0"/>
              <a:ea typeface="Times New Roman"/>
              <a:cs typeface="CMBX1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pt-PT" sz="1600" b="1" baseline="30000" dirty="0" smtClean="0">
              <a:solidFill>
                <a:schemeClr val="accent1"/>
              </a:solidFill>
              <a:latin typeface="Calisto MT" panose="02040603050505030304" pitchFamily="18" charset="0"/>
              <a:ea typeface="Times New Roman"/>
              <a:cs typeface="CMBX1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sz="1600" b="1" dirty="0" smtClean="0">
              <a:solidFill>
                <a:schemeClr val="accent1"/>
              </a:solidFill>
              <a:latin typeface="Calisto MT"/>
              <a:ea typeface="Times New Roman"/>
              <a:cs typeface="CMBX12"/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pt-BR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João </a:t>
            </a:r>
            <a:r>
              <a:rPr lang="pt-BR" sz="1600" dirty="0">
                <a:solidFill>
                  <a:schemeClr val="tx1"/>
                </a:solidFill>
                <a:latin typeface="Calisto MT" panose="02040603050505030304" pitchFamily="18" charset="0"/>
              </a:rPr>
              <a:t>Guilherme Martins Correia</a:t>
            </a:r>
            <a:r>
              <a:rPr lang="pt-PT" sz="1600" baseline="30000" dirty="0">
                <a:solidFill>
                  <a:schemeClr val="tx1"/>
                </a:solidFill>
                <a:latin typeface="Calisto MT" panose="02040603050505030304" pitchFamily="18" charset="0"/>
              </a:rPr>
              <a:t>1,3</a:t>
            </a:r>
            <a:r>
              <a:rPr lang="pt-PT" sz="1600" dirty="0">
                <a:solidFill>
                  <a:schemeClr val="tx1"/>
                </a:solidFill>
                <a:latin typeface="Calisto MT" panose="02040603050505030304" pitchFamily="18" charset="0"/>
              </a:rPr>
              <a:t>, Katharina Lorenz</a:t>
            </a:r>
            <a:r>
              <a:rPr lang="pt-PT" sz="1600" baseline="30000" dirty="0">
                <a:solidFill>
                  <a:schemeClr val="tx1"/>
                </a:solidFill>
                <a:latin typeface="Calisto MT" panose="02040603050505030304" pitchFamily="18" charset="0"/>
              </a:rPr>
              <a:t>4</a:t>
            </a:r>
            <a:r>
              <a:rPr lang="pt-PT" sz="1600" dirty="0">
                <a:solidFill>
                  <a:schemeClr val="tx1"/>
                </a:solidFill>
                <a:latin typeface="Calisto MT" panose="02040603050505030304" pitchFamily="18" charset="0"/>
              </a:rPr>
              <a:t>, Marco Peres</a:t>
            </a:r>
            <a:r>
              <a:rPr lang="pt-PT" sz="1600" baseline="30000" dirty="0">
                <a:solidFill>
                  <a:schemeClr val="tx1"/>
                </a:solidFill>
                <a:latin typeface="Calisto MT" panose="02040603050505030304" pitchFamily="18" charset="0"/>
              </a:rPr>
              <a:t>4</a:t>
            </a:r>
            <a:r>
              <a:rPr lang="pt-PT" sz="1600" dirty="0">
                <a:solidFill>
                  <a:schemeClr val="tx1"/>
                </a:solidFill>
                <a:latin typeface="Calisto MT" panose="02040603050505030304" pitchFamily="18" charset="0"/>
              </a:rPr>
              <a:t>, </a:t>
            </a:r>
            <a:r>
              <a:rPr lang="pt-BR" sz="1600" dirty="0">
                <a:solidFill>
                  <a:schemeClr val="tx1"/>
                </a:solidFill>
                <a:latin typeface="Calisto MT" panose="02040603050505030304" pitchFamily="18" charset="0"/>
              </a:rPr>
              <a:t>Carlos Díaz-Guerra</a:t>
            </a:r>
            <a:r>
              <a:rPr lang="pt-PT" sz="1600" baseline="30000" dirty="0">
                <a:solidFill>
                  <a:schemeClr val="tx1"/>
                </a:solidFill>
                <a:latin typeface="Calisto MT" panose="02040603050505030304" pitchFamily="18" charset="0"/>
              </a:rPr>
              <a:t>5</a:t>
            </a:r>
            <a:r>
              <a:rPr lang="pt-PT" sz="1600" dirty="0">
                <a:solidFill>
                  <a:schemeClr val="tx1"/>
                </a:solidFill>
                <a:latin typeface="Calisto MT" panose="02040603050505030304" pitchFamily="18" charset="0"/>
              </a:rPr>
              <a:t>, H.P. Gunnlaugsson</a:t>
            </a:r>
            <a:r>
              <a:rPr lang="pt-PT" sz="1600" baseline="30000" dirty="0">
                <a:solidFill>
                  <a:schemeClr val="tx1"/>
                </a:solidFill>
                <a:latin typeface="Calisto MT" panose="02040603050505030304" pitchFamily="18" charset="0"/>
              </a:rPr>
              <a:t>1,6</a:t>
            </a:r>
            <a:r>
              <a:rPr lang="pt-PT" sz="1600" dirty="0">
                <a:solidFill>
                  <a:schemeClr val="tx1"/>
                </a:solidFill>
                <a:latin typeface="Calisto MT" panose="02040603050505030304" pitchFamily="18" charset="0"/>
              </a:rPr>
              <a:t>, Aitana Tarazaga</a:t>
            </a:r>
            <a:r>
              <a:rPr lang="pt-PT" sz="1600" baseline="30000" dirty="0">
                <a:solidFill>
                  <a:schemeClr val="tx1"/>
                </a:solidFill>
                <a:latin typeface="Calisto MT" panose="02040603050505030304" pitchFamily="18" charset="0"/>
              </a:rPr>
              <a:t>7</a:t>
            </a:r>
            <a:r>
              <a:rPr lang="pt-PT" sz="1600" dirty="0">
                <a:solidFill>
                  <a:schemeClr val="tx1"/>
                </a:solidFill>
                <a:latin typeface="Calisto MT" panose="02040603050505030304" pitchFamily="18" charset="0"/>
              </a:rPr>
              <a:t>, Manfred </a:t>
            </a:r>
            <a:r>
              <a:rPr lang="pt-PT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Deicher</a:t>
            </a:r>
            <a:r>
              <a:rPr lang="pt-PT" sz="1600" baseline="300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2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pt-PT" sz="1600" baseline="30000" dirty="0" smtClean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de-DE" sz="1400" dirty="0">
                <a:solidFill>
                  <a:schemeClr val="tx1"/>
                </a:solidFill>
                <a:latin typeface="Calisto MT" panose="02040603050505030304" pitchFamily="18" charset="0"/>
              </a:rPr>
              <a:t>1 ISOLDE-CERN, </a:t>
            </a:r>
            <a:r>
              <a:rPr lang="de-DE" sz="1400" dirty="0" err="1">
                <a:solidFill>
                  <a:schemeClr val="tx1"/>
                </a:solidFill>
                <a:latin typeface="Calisto MT" panose="02040603050505030304" pitchFamily="18" charset="0"/>
              </a:rPr>
              <a:t>Switzerland</a:t>
            </a:r>
            <a:endParaRPr lang="en-US" sz="14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de-DE" sz="1400" dirty="0">
                <a:solidFill>
                  <a:schemeClr val="tx1"/>
                </a:solidFill>
                <a:latin typeface="Calisto MT" panose="02040603050505030304" pitchFamily="18" charset="0"/>
              </a:rPr>
              <a:t>2 Universität des Saarlandes, Germany</a:t>
            </a:r>
            <a:endParaRPr lang="en-US" sz="14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pt-PT" sz="1400" dirty="0">
                <a:solidFill>
                  <a:schemeClr val="tx1"/>
                </a:solidFill>
                <a:latin typeface="Calisto MT" panose="02040603050505030304" pitchFamily="18" charset="0"/>
              </a:rPr>
              <a:t>3 </a:t>
            </a:r>
            <a:r>
              <a:rPr lang="es-ES" sz="1400" dirty="0">
                <a:solidFill>
                  <a:schemeClr val="tx1"/>
                </a:solidFill>
                <a:latin typeface="Calisto MT" panose="02040603050505030304" pitchFamily="18" charset="0"/>
              </a:rPr>
              <a:t>Centro de Ciências e Tecnologias Nucleares (C</a:t>
            </a:r>
            <a:r>
              <a:rPr lang="es-ES" sz="1400" baseline="30000" dirty="0">
                <a:solidFill>
                  <a:schemeClr val="tx1"/>
                </a:solidFill>
                <a:latin typeface="Calisto MT" panose="02040603050505030304" pitchFamily="18" charset="0"/>
              </a:rPr>
              <a:t>2</a:t>
            </a:r>
            <a:r>
              <a:rPr lang="es-ES" sz="1400" dirty="0">
                <a:solidFill>
                  <a:schemeClr val="tx1"/>
                </a:solidFill>
                <a:latin typeface="Calisto MT" panose="02040603050505030304" pitchFamily="18" charset="0"/>
              </a:rPr>
              <a:t>TN), </a:t>
            </a:r>
            <a:r>
              <a:rPr lang="es-ES" sz="1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Campus </a:t>
            </a:r>
            <a:r>
              <a:rPr lang="es-ES" sz="1400" dirty="0" err="1">
                <a:solidFill>
                  <a:schemeClr val="tx1"/>
                </a:solidFill>
                <a:latin typeface="Calisto MT" panose="02040603050505030304" pitchFamily="18" charset="0"/>
              </a:rPr>
              <a:t>T</a:t>
            </a:r>
            <a:r>
              <a:rPr lang="es-ES" sz="1400" dirty="0" err="1" smtClean="0">
                <a:solidFill>
                  <a:schemeClr val="tx1"/>
                </a:solidFill>
                <a:latin typeface="Calisto MT" panose="02040603050505030304" pitchFamily="18" charset="0"/>
              </a:rPr>
              <a:t>ecnol</a:t>
            </a:r>
            <a:r>
              <a:rPr lang="en-US" sz="1400" dirty="0" err="1" smtClean="0">
                <a:solidFill>
                  <a:schemeClr val="tx1"/>
                </a:solidFill>
                <a:latin typeface="Calisto MT" panose="02040603050505030304" pitchFamily="18" charset="0"/>
              </a:rPr>
              <a:t>ógico</a:t>
            </a:r>
            <a:r>
              <a:rPr lang="en-US" sz="1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 e Nuclear – CTN, </a:t>
            </a:r>
            <a:r>
              <a:rPr lang="es-ES" sz="1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Instituto </a:t>
            </a:r>
            <a:r>
              <a:rPr lang="es-ES" sz="1400" dirty="0">
                <a:solidFill>
                  <a:schemeClr val="tx1"/>
                </a:solidFill>
                <a:latin typeface="Calisto MT" panose="02040603050505030304" pitchFamily="18" charset="0"/>
              </a:rPr>
              <a:t>Superior Técnico, Universidade de Lisboa, Portugal</a:t>
            </a:r>
            <a:endParaRPr lang="en-US" sz="14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1400" dirty="0">
                <a:solidFill>
                  <a:schemeClr val="tx1"/>
                </a:solidFill>
                <a:latin typeface="Calisto MT" panose="02040603050505030304" pitchFamily="18" charset="0"/>
              </a:rPr>
              <a:t>4 Instituto de Plasmas e </a:t>
            </a:r>
            <a:r>
              <a:rPr lang="es-ES" sz="1400" dirty="0" err="1">
                <a:solidFill>
                  <a:schemeClr val="tx1"/>
                </a:solidFill>
                <a:latin typeface="Calisto MT" panose="02040603050505030304" pitchFamily="18" charset="0"/>
              </a:rPr>
              <a:t>Fusão</a:t>
            </a:r>
            <a:r>
              <a:rPr lang="es-ES" sz="1400" dirty="0">
                <a:solidFill>
                  <a:schemeClr val="tx1"/>
                </a:solidFill>
                <a:latin typeface="Calisto MT" panose="02040603050505030304" pitchFamily="18" charset="0"/>
              </a:rPr>
              <a:t> </a:t>
            </a:r>
            <a:r>
              <a:rPr lang="es-ES" sz="1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Nuclear, Campus </a:t>
            </a:r>
            <a:r>
              <a:rPr lang="es-ES" sz="1400" dirty="0" err="1">
                <a:solidFill>
                  <a:schemeClr val="tx1"/>
                </a:solidFill>
                <a:latin typeface="Calisto MT" panose="02040603050505030304" pitchFamily="18" charset="0"/>
              </a:rPr>
              <a:t>Tecnol</a:t>
            </a:r>
            <a:r>
              <a:rPr lang="en-US" sz="1400" dirty="0" err="1">
                <a:solidFill>
                  <a:schemeClr val="tx1"/>
                </a:solidFill>
                <a:latin typeface="Calisto MT" panose="02040603050505030304" pitchFamily="18" charset="0"/>
              </a:rPr>
              <a:t>ógico</a:t>
            </a:r>
            <a:r>
              <a:rPr lang="en-US" sz="1400" dirty="0">
                <a:solidFill>
                  <a:schemeClr val="tx1"/>
                </a:solidFill>
                <a:latin typeface="Calisto MT" panose="02040603050505030304" pitchFamily="18" charset="0"/>
              </a:rPr>
              <a:t> e Nuclear – CTN</a:t>
            </a:r>
            <a:r>
              <a:rPr lang="es-ES" sz="1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, </a:t>
            </a:r>
            <a:r>
              <a:rPr lang="es-ES" sz="1400" dirty="0">
                <a:solidFill>
                  <a:schemeClr val="tx1"/>
                </a:solidFill>
                <a:latin typeface="Calisto MT" panose="02040603050505030304" pitchFamily="18" charset="0"/>
              </a:rPr>
              <a:t>Instituto Superior Técnico, Universidade de Lisboa, Portugal</a:t>
            </a:r>
            <a:endParaRPr lang="en-US" sz="14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1400" dirty="0">
                <a:solidFill>
                  <a:schemeClr val="tx1"/>
                </a:solidFill>
                <a:latin typeface="Calisto MT" panose="02040603050505030304" pitchFamily="18" charset="0"/>
              </a:rPr>
              <a:t>5 Dpto. Física de Materiales, Facultad de Ciencias Físicas, Universidad Complutense de Madrid, Spain</a:t>
            </a:r>
            <a:endParaRPr lang="en-US" sz="14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1400" dirty="0">
                <a:solidFill>
                  <a:schemeClr val="tx1"/>
                </a:solidFill>
                <a:latin typeface="Calisto MT" panose="02040603050505030304" pitchFamily="18" charset="0"/>
              </a:rPr>
              <a:t>6 KU Leuven, Instituut voor Kern- en Stralingsfysica, 3001 Leuven, Belgium</a:t>
            </a:r>
            <a:endParaRPr lang="en-US" sz="14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1400" dirty="0">
                <a:solidFill>
                  <a:schemeClr val="tx1"/>
                </a:solidFill>
                <a:latin typeface="Calisto MT" panose="02040603050505030304" pitchFamily="18" charset="0"/>
              </a:rPr>
              <a:t>7 Johannes Keppler University, Linz, </a:t>
            </a:r>
            <a:r>
              <a:rPr lang="es-ES" sz="14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Austria</a:t>
            </a:r>
            <a:endParaRPr lang="en-US" sz="1400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  <p:sp>
        <p:nvSpPr>
          <p:cNvPr id="3076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7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078" name="Rectangle 3"/>
          <p:cNvSpPr>
            <a:spLocks noChangeArrowheads="1"/>
          </p:cNvSpPr>
          <p:nvPr/>
        </p:nvSpPr>
        <p:spPr bwMode="auto">
          <a:xfrm>
            <a:off x="203700" y="6510437"/>
            <a:ext cx="87016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3079" name="Rechteck 6"/>
          <p:cNvSpPr>
            <a:spLocks noChangeArrowheads="1"/>
          </p:cNvSpPr>
          <p:nvPr/>
        </p:nvSpPr>
        <p:spPr bwMode="auto">
          <a:xfrm>
            <a:off x="684213" y="260648"/>
            <a:ext cx="77041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Calisto MT" panose="02040603050505030304" pitchFamily="18" charset="0"/>
              </a:rPr>
              <a:t>EUROPEAN ORGANIZATION FOR NUCLEAR RESEARCH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listo MT" panose="02040603050505030304" pitchFamily="18" charset="0"/>
              </a:rPr>
              <a:t> </a:t>
            </a:r>
            <a:r>
              <a:rPr lang="en-US" altLang="en-US" sz="1800" dirty="0" smtClean="0">
                <a:latin typeface="Calisto MT" panose="02040603050505030304" pitchFamily="18" charset="0"/>
              </a:rPr>
              <a:t>Proposal </a:t>
            </a:r>
            <a:r>
              <a:rPr lang="en-US" altLang="en-US" sz="1800" dirty="0">
                <a:latin typeface="Calisto MT" panose="02040603050505030304" pitchFamily="18" charset="0"/>
              </a:rPr>
              <a:t>to the ISOLDE and Neutron Time-of-Flight Committee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1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435" y="2620268"/>
            <a:ext cx="1872655" cy="8087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4450"/>
            <a:ext cx="2886075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08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09" name="Rectangle 3"/>
          <p:cNvSpPr>
            <a:spLocks noChangeArrowheads="1"/>
          </p:cNvSpPr>
          <p:nvPr/>
        </p:nvSpPr>
        <p:spPr bwMode="auto">
          <a:xfrm>
            <a:off x="203700" y="6510437"/>
            <a:ext cx="87016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21510" name="Rechteck 6"/>
          <p:cNvSpPr>
            <a:spLocks noChangeArrowheads="1"/>
          </p:cNvSpPr>
          <p:nvPr/>
        </p:nvSpPr>
        <p:spPr bwMode="auto">
          <a:xfrm>
            <a:off x="34627" y="188913"/>
            <a:ext cx="7705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FUNDING AGENCIES INVOLVED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0" y="692150"/>
            <a:ext cx="6202363" cy="5775325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  <a:defRPr/>
            </a:pPr>
            <a:r>
              <a:rPr lang="de-DE" altLang="de-DE" sz="1800" b="1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BMBF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de-DE" altLang="de-DE" sz="1800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Bundesministerium für Bildung und Forschung</a:t>
            </a:r>
          </a:p>
          <a:p>
            <a:pPr algn="just">
              <a:lnSpc>
                <a:spcPct val="80000"/>
              </a:lnSpc>
              <a:defRPr/>
            </a:pPr>
            <a:r>
              <a:rPr lang="de-DE" altLang="de-DE" sz="1600" dirty="0">
                <a:solidFill>
                  <a:schemeClr val="tx1"/>
                </a:solidFill>
                <a:latin typeface="Calisto MT" panose="02040603050505030304" pitchFamily="18" charset="0"/>
              </a:rPr>
              <a:t>Erforschung kondensierter </a:t>
            </a:r>
            <a:r>
              <a:rPr lang="de-DE" altLang="de-DE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Materie mit </a:t>
            </a:r>
            <a:r>
              <a:rPr lang="de-DE" altLang="de-DE" sz="1600" dirty="0">
                <a:solidFill>
                  <a:schemeClr val="tx1"/>
                </a:solidFill>
                <a:latin typeface="Calisto MT" panose="02040603050505030304" pitchFamily="18" charset="0"/>
              </a:rPr>
              <a:t>Großgeräten</a:t>
            </a:r>
          </a:p>
          <a:p>
            <a:pPr algn="just">
              <a:lnSpc>
                <a:spcPct val="80000"/>
              </a:lnSpc>
              <a:defRPr/>
            </a:pPr>
            <a:r>
              <a:rPr lang="de-DE" altLang="de-DE" sz="1600" dirty="0">
                <a:solidFill>
                  <a:schemeClr val="tx1"/>
                </a:solidFill>
                <a:latin typeface="Calisto MT" panose="02040603050505030304" pitchFamily="18" charset="0"/>
              </a:rPr>
              <a:t>Ausbau und Unterhalt der Einrichtungen an ISOLDE/CERN</a:t>
            </a:r>
            <a:endParaRPr lang="de-DE" altLang="de-DE" sz="1600" dirty="0" smtClean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Germany</a:t>
            </a:r>
            <a:r>
              <a:rPr lang="en-US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, contract: 05K10TS2, </a:t>
            </a:r>
            <a:endParaRPr lang="de-DE" altLang="de-DE" sz="1600" dirty="0" smtClean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de-DE" altLang="de-DE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M. Deicher, J. Schell</a:t>
            </a:r>
          </a:p>
          <a:p>
            <a:pPr algn="just">
              <a:lnSpc>
                <a:spcPct val="80000"/>
              </a:lnSpc>
              <a:defRPr/>
            </a:pPr>
            <a:r>
              <a:rPr lang="de-DE" altLang="de-DE" sz="1800" b="1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FCT</a:t>
            </a:r>
          </a:p>
          <a:p>
            <a:pPr algn="just">
              <a:lnSpc>
                <a:spcPct val="80000"/>
              </a:lnSpc>
              <a:defRPr/>
            </a:pPr>
            <a:r>
              <a:rPr lang="de-DE" altLang="de-DE" sz="1800" dirty="0" err="1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Fundaç</a:t>
            </a:r>
            <a:r>
              <a:rPr lang="en-US" altLang="de-DE" sz="1800" dirty="0" err="1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ão</a:t>
            </a:r>
            <a:r>
              <a:rPr lang="en-US" altLang="de-DE" sz="1800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 para a </a:t>
            </a:r>
            <a:r>
              <a:rPr lang="en-US" altLang="de-DE" sz="1800" dirty="0" err="1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Ciência</a:t>
            </a:r>
            <a:r>
              <a:rPr lang="en-US" altLang="de-DE" sz="1800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 e a </a:t>
            </a:r>
            <a:r>
              <a:rPr lang="en-US" altLang="de-DE" sz="1800" dirty="0" err="1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Tecnologia</a:t>
            </a:r>
            <a:endParaRPr lang="en-US" altLang="de-DE" sz="1800" dirty="0" smtClean="0">
              <a:solidFill>
                <a:schemeClr val="accent5">
                  <a:lumMod val="75000"/>
                </a:schemeClr>
              </a:solidFill>
              <a:latin typeface="Calisto MT" panose="02040603050505030304" pitchFamily="18" charset="0"/>
            </a:endParaRPr>
          </a:p>
          <a:p>
            <a:pPr algn="just">
              <a:lnSpc>
                <a:spcPct val="80000"/>
              </a:lnSpc>
              <a:defRPr/>
            </a:pPr>
            <a:r>
              <a:rPr lang="pt-BR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Caracterização </a:t>
            </a:r>
            <a:r>
              <a:rPr lang="pt-BR" sz="1600" dirty="0">
                <a:solidFill>
                  <a:schemeClr val="tx1"/>
                </a:solidFill>
                <a:latin typeface="Calisto MT" panose="02040603050505030304" pitchFamily="18" charset="0"/>
              </a:rPr>
              <a:t>de Materiais com Técnicas Nucleares Radioativas - sinergia e complementaridade aplicadas ao treino e desenvolvimento. </a:t>
            </a:r>
            <a:r>
              <a:rPr lang="en-US" altLang="de-DE" sz="1600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Portugal</a:t>
            </a:r>
            <a:r>
              <a:rPr lang="en-US" altLang="de-DE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, Project: </a:t>
            </a:r>
            <a:r>
              <a:rPr lang="de-DE" altLang="de-DE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CERN-FIS-NUC-0004-2015</a:t>
            </a:r>
          </a:p>
          <a:p>
            <a:pPr algn="just">
              <a:lnSpc>
                <a:spcPct val="80000"/>
              </a:lnSpc>
              <a:defRPr/>
            </a:pPr>
            <a:r>
              <a:rPr lang="de-DE" altLang="de-DE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K. Lorenz, J.G. Correia</a:t>
            </a:r>
          </a:p>
          <a:p>
            <a:pPr algn="l">
              <a:defRPr/>
            </a:pPr>
            <a:r>
              <a:rPr lang="pt-BR" sz="1800" b="1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MINECO</a:t>
            </a:r>
            <a:endParaRPr lang="pt-BR" sz="1800" dirty="0">
              <a:solidFill>
                <a:schemeClr val="accent5">
                  <a:lumMod val="75000"/>
                </a:schemeClr>
              </a:solidFill>
              <a:latin typeface="Calisto MT" panose="02040603050505030304" pitchFamily="18" charset="0"/>
            </a:endParaRPr>
          </a:p>
          <a:p>
            <a:pPr algn="l">
              <a:defRPr/>
            </a:pPr>
            <a:r>
              <a:rPr lang="en-GB" sz="1800" dirty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Ministry of Economy and Competitiveness</a:t>
            </a:r>
          </a:p>
          <a:p>
            <a:pPr algn="l">
              <a:defRPr/>
            </a:pPr>
            <a:r>
              <a:rPr lang="pt-BR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Consolider </a:t>
            </a:r>
            <a:r>
              <a:rPr lang="pt-BR" sz="1600" dirty="0">
                <a:solidFill>
                  <a:schemeClr val="tx1"/>
                </a:solidFill>
                <a:latin typeface="Calisto MT" panose="02040603050505030304" pitchFamily="18" charset="0"/>
              </a:rPr>
              <a:t>– Ingenio Project “IMAGINE”</a:t>
            </a:r>
            <a:endParaRPr lang="es-ES" sz="1600" dirty="0">
              <a:solidFill>
                <a:srgbClr val="FF0000"/>
              </a:solidFill>
              <a:latin typeface="Calisto MT" panose="02040603050505030304" pitchFamily="18" charset="0"/>
            </a:endParaRPr>
          </a:p>
          <a:p>
            <a:pPr algn="l">
              <a:spcBef>
                <a:spcPts val="0"/>
              </a:spcBef>
              <a:defRPr/>
            </a:pPr>
            <a:r>
              <a:rPr lang="pt-BR" sz="1600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Spain</a:t>
            </a:r>
            <a:r>
              <a:rPr lang="pt-BR" sz="1600" dirty="0">
                <a:solidFill>
                  <a:schemeClr val="tx1"/>
                </a:solidFill>
                <a:latin typeface="Calisto MT" panose="02040603050505030304" pitchFamily="18" charset="0"/>
              </a:rPr>
              <a:t>, Project </a:t>
            </a:r>
            <a:r>
              <a:rPr lang="pt-BR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MAT2012-31959, CSD2009-0013</a:t>
            </a:r>
            <a:endParaRPr lang="pt-BR" sz="1600" dirty="0">
              <a:solidFill>
                <a:schemeClr val="tx1"/>
              </a:solidFill>
              <a:latin typeface="Calisto MT" panose="02040603050505030304" pitchFamily="18" charset="0"/>
            </a:endParaRPr>
          </a:p>
          <a:p>
            <a:pPr algn="l">
              <a:spcBef>
                <a:spcPts val="0"/>
              </a:spcBef>
              <a:defRPr/>
            </a:pPr>
            <a:r>
              <a:rPr lang="pt-BR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C</a:t>
            </a:r>
            <a:r>
              <a:rPr lang="pt-BR" sz="1600" dirty="0">
                <a:solidFill>
                  <a:schemeClr val="tx1"/>
                </a:solidFill>
                <a:latin typeface="Calisto MT" panose="02040603050505030304" pitchFamily="18" charset="0"/>
              </a:rPr>
              <a:t>. </a:t>
            </a:r>
            <a:r>
              <a:rPr lang="pt-BR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Díaz-Guerra</a:t>
            </a:r>
          </a:p>
          <a:p>
            <a:pPr algn="just">
              <a:lnSpc>
                <a:spcPct val="80000"/>
              </a:lnSpc>
              <a:defRPr/>
            </a:pPr>
            <a:r>
              <a:rPr lang="en-GB" sz="1800" b="1" dirty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FFG </a:t>
            </a:r>
          </a:p>
          <a:p>
            <a:pPr algn="just">
              <a:lnSpc>
                <a:spcPct val="80000"/>
              </a:lnSpc>
              <a:defRPr/>
            </a:pPr>
            <a:r>
              <a:rPr lang="en-GB" sz="1800" dirty="0" err="1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Österreichische</a:t>
            </a:r>
            <a:r>
              <a:rPr lang="en-GB" sz="1800" dirty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 </a:t>
            </a:r>
            <a:r>
              <a:rPr lang="en-GB" sz="1800" dirty="0" err="1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Forschungsförderungsgesellschaft</a:t>
            </a:r>
            <a:r>
              <a:rPr lang="en-GB" sz="1800" dirty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 funded projects</a:t>
            </a:r>
          </a:p>
          <a:p>
            <a:pPr algn="just">
              <a:lnSpc>
                <a:spcPct val="80000"/>
              </a:lnSpc>
              <a:defRPr/>
            </a:pPr>
            <a:r>
              <a:rPr lang="en-GB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Competence </a:t>
            </a:r>
            <a:r>
              <a:rPr lang="en-GB" sz="1600" dirty="0">
                <a:solidFill>
                  <a:schemeClr val="tx1"/>
                </a:solidFill>
                <a:latin typeface="Calisto MT" panose="02040603050505030304" pitchFamily="18" charset="0"/>
              </a:rPr>
              <a:t>Headquarters Program </a:t>
            </a:r>
            <a:r>
              <a:rPr lang="en-GB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E2-Spattertech</a:t>
            </a:r>
          </a:p>
          <a:p>
            <a:pPr algn="just">
              <a:lnSpc>
                <a:spcPct val="80000"/>
              </a:lnSpc>
              <a:defRPr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Austria</a:t>
            </a:r>
            <a:r>
              <a:rPr lang="en-GB" sz="1600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, Project: FFGP13222004</a:t>
            </a:r>
            <a:endParaRPr lang="de-DE" altLang="de-DE" sz="1800" dirty="0" smtClean="0">
              <a:solidFill>
                <a:schemeClr val="accent5">
                  <a:lumMod val="75000"/>
                </a:schemeClr>
              </a:solidFill>
              <a:latin typeface="Calisto MT" panose="02040603050505030304" pitchFamily="18" charset="0"/>
            </a:endParaRPr>
          </a:p>
        </p:txBody>
      </p:sp>
      <p:pic>
        <p:nvPicPr>
          <p:cNvPr id="2151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363" y="2708275"/>
            <a:ext cx="2840037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63" y="3789363"/>
            <a:ext cx="2668587" cy="116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4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7975" y="4997450"/>
            <a:ext cx="2162175" cy="142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915" y="122949"/>
            <a:ext cx="2276475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20272" y="6356350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10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5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203700" y="6510437"/>
            <a:ext cx="87016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23557" name="Rechteck 10"/>
          <p:cNvSpPr>
            <a:spLocks noChangeArrowheads="1"/>
          </p:cNvSpPr>
          <p:nvPr/>
        </p:nvSpPr>
        <p:spPr bwMode="auto">
          <a:xfrm>
            <a:off x="684213" y="3028950"/>
            <a:ext cx="7704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THANK YOU FOR YOUR ATTENTION!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7020272" y="6356350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11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59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460" name="Rectangle 3"/>
          <p:cNvSpPr>
            <a:spLocks noChangeArrowheads="1"/>
          </p:cNvSpPr>
          <p:nvPr/>
        </p:nvSpPr>
        <p:spPr bwMode="auto">
          <a:xfrm>
            <a:off x="249238" y="6510338"/>
            <a:ext cx="86106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19461" name="Rechteck 6"/>
          <p:cNvSpPr>
            <a:spLocks noChangeArrowheads="1"/>
          </p:cNvSpPr>
          <p:nvPr/>
        </p:nvSpPr>
        <p:spPr bwMode="auto">
          <a:xfrm>
            <a:off x="-36512" y="1090112"/>
            <a:ext cx="91392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SAMPLE PRODUCTION AND COMPLEMENTARY CHARACTERIZATION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431800" y="1757387"/>
            <a:ext cx="8291513" cy="1151582"/>
          </a:xfrm>
          <a:prstGeom prst="rect">
            <a:avLst/>
          </a:prstGeom>
          <a:noFill/>
        </p:spPr>
        <p:txBody>
          <a:bodyPr/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de-DE" altLang="de-DE" sz="2000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Crystal </a:t>
            </a:r>
            <a:r>
              <a:rPr lang="de-DE" altLang="de-DE" sz="2000" dirty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s</a:t>
            </a:r>
            <a:r>
              <a:rPr lang="de-DE" altLang="de-DE" sz="2000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tructures by x-ray diffraction (XRD) 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de-DE" altLang="de-DE" sz="2000" dirty="0" smtClean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Chemical analyses by x-ray fluorescence (XRF)</a:t>
            </a:r>
          </a:p>
        </p:txBody>
      </p:sp>
      <p:sp>
        <p:nvSpPr>
          <p:cNvPr id="8" name="Rechteck 7"/>
          <p:cNvSpPr/>
          <p:nvPr/>
        </p:nvSpPr>
        <p:spPr>
          <a:xfrm>
            <a:off x="782638" y="2836961"/>
            <a:ext cx="7705725" cy="361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b="1" dirty="0">
                <a:solidFill>
                  <a:schemeClr val="accent1"/>
                </a:solidFill>
                <a:latin typeface="Calisto MT" panose="02040603050505030304" pitchFamily="18" charset="0"/>
                <a:cs typeface="+mn-cs"/>
              </a:rPr>
              <a:t>BY OUR COLLABORATORS:</a:t>
            </a:r>
          </a:p>
          <a:p>
            <a:pPr marL="285750" indent="-285750"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es-ES" dirty="0">
                <a:latin typeface="Calisto MT" panose="02040603050505030304" pitchFamily="18" charset="0"/>
                <a:cs typeface="+mn-cs"/>
              </a:rPr>
              <a:t>Dpto. Física de Materiales, Facultad de Ciencias Físicas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Calisto MT" panose="02040603050505030304" pitchFamily="18" charset="0"/>
                <a:cs typeface="+mn-cs"/>
              </a:rPr>
              <a:t>Universidad Complutense de Madrid, </a:t>
            </a:r>
            <a:r>
              <a:rPr lang="es-ES" dirty="0" err="1" smtClean="0">
                <a:latin typeface="Calisto MT" panose="02040603050505030304" pitchFamily="18" charset="0"/>
                <a:cs typeface="+mn-cs"/>
              </a:rPr>
              <a:t>Spain</a:t>
            </a:r>
            <a:endParaRPr lang="es-ES" dirty="0" smtClean="0">
              <a:latin typeface="Calisto MT" panose="02040603050505030304" pitchFamily="18" charset="0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Calisto MT" panose="02040603050505030304" pitchFamily="18" charset="0"/>
                <a:cs typeface="+mn-cs"/>
              </a:rPr>
              <a:t>+</a:t>
            </a:r>
            <a:endParaRPr lang="es-ES" dirty="0" smtClean="0">
              <a:latin typeface="Calisto MT" panose="02040603050505030304" pitchFamily="18" charset="0"/>
              <a:cs typeface="+mn-cs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Calisto MT" panose="02040603050505030304" pitchFamily="18" charset="0"/>
              </a:rPr>
              <a:t>Johannes </a:t>
            </a:r>
            <a:r>
              <a:rPr lang="es-ES" dirty="0" err="1">
                <a:latin typeface="Calisto MT" panose="02040603050505030304" pitchFamily="18" charset="0"/>
              </a:rPr>
              <a:t>Keppler</a:t>
            </a:r>
            <a:r>
              <a:rPr lang="es-ES" dirty="0">
                <a:latin typeface="Calisto MT" panose="02040603050505030304" pitchFamily="18" charset="0"/>
              </a:rPr>
              <a:t> </a:t>
            </a:r>
            <a:r>
              <a:rPr lang="es-ES" dirty="0" err="1">
                <a:latin typeface="Calisto MT" panose="02040603050505030304" pitchFamily="18" charset="0"/>
              </a:rPr>
              <a:t>University</a:t>
            </a:r>
            <a:r>
              <a:rPr lang="es-ES" dirty="0">
                <a:latin typeface="Calisto MT" panose="02040603050505030304" pitchFamily="18" charset="0"/>
              </a:rPr>
              <a:t>, Linz, Austria</a:t>
            </a:r>
            <a:endParaRPr 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>
              <a:latin typeface="Calisto MT" panose="02040603050505030304" pitchFamily="18" charset="0"/>
              <a:cs typeface="+mn-cs"/>
            </a:endParaRPr>
          </a:p>
          <a:p>
            <a:pPr algn="ctr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de-DE" altLang="de-DE" dirty="0">
                <a:solidFill>
                  <a:schemeClr val="accent5">
                    <a:lumMod val="75000"/>
                  </a:schemeClr>
                </a:solidFill>
                <a:latin typeface="Calisto MT" panose="02040603050505030304" pitchFamily="18" charset="0"/>
              </a:rPr>
              <a:t>Samples‘s stoichiometry and composition by Rutherford backscattering spectrometry (RBS)/channeling (RBS/C)</a:t>
            </a:r>
          </a:p>
          <a:p>
            <a:pPr fontAlgn="auto">
              <a:lnSpc>
                <a:spcPct val="150000"/>
              </a:lnSpc>
              <a:spcAft>
                <a:spcPts val="0"/>
              </a:spcAft>
              <a:defRPr/>
            </a:pPr>
            <a:endParaRPr lang="de-DE" altLang="de-DE" dirty="0">
              <a:solidFill>
                <a:schemeClr val="accent5">
                  <a:lumMod val="75000"/>
                </a:schemeClr>
              </a:solidFill>
              <a:latin typeface="Calisto MT" panose="02040603050505030304" pitchFamily="18" charset="0"/>
            </a:endParaRPr>
          </a:p>
          <a:p>
            <a:pPr marL="285750" indent="-285750" algn="ctr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de-DE" dirty="0" smtClean="0">
                <a:latin typeface="Calisto MT" panose="02040603050505030304" pitchFamily="18" charset="0"/>
                <a:cs typeface="+mn-cs"/>
              </a:rPr>
              <a:t>Campus </a:t>
            </a:r>
            <a:r>
              <a:rPr lang="de-DE" dirty="0">
                <a:latin typeface="Calisto MT" panose="02040603050505030304" pitchFamily="18" charset="0"/>
                <a:cs typeface="+mn-cs"/>
              </a:rPr>
              <a:t>Tecnol</a:t>
            </a:r>
            <a:r>
              <a:rPr lang="en-US" dirty="0" err="1">
                <a:latin typeface="Calisto MT" panose="02040603050505030304" pitchFamily="18" charset="0"/>
                <a:cs typeface="+mn-cs"/>
              </a:rPr>
              <a:t>ógico</a:t>
            </a:r>
            <a:r>
              <a:rPr lang="en-US" dirty="0">
                <a:latin typeface="Calisto MT" panose="02040603050505030304" pitchFamily="18" charset="0"/>
                <a:cs typeface="+mn-cs"/>
              </a:rPr>
              <a:t> e Nuclear, </a:t>
            </a:r>
            <a:r>
              <a:rPr lang="es-ES" dirty="0">
                <a:latin typeface="Calisto MT" panose="02040603050505030304" pitchFamily="18" charset="0"/>
                <a:cs typeface="+mn-cs"/>
              </a:rPr>
              <a:t>Instituto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s-ES" dirty="0">
                <a:latin typeface="Calisto MT" panose="02040603050505030304" pitchFamily="18" charset="0"/>
                <a:cs typeface="+mn-cs"/>
              </a:rPr>
              <a:t>Superior Técnico, </a:t>
            </a:r>
            <a:r>
              <a:rPr lang="es-ES" dirty="0" err="1">
                <a:latin typeface="Calisto MT" panose="02040603050505030304" pitchFamily="18" charset="0"/>
                <a:cs typeface="+mn-cs"/>
              </a:rPr>
              <a:t>Universidade</a:t>
            </a:r>
            <a:r>
              <a:rPr lang="es-ES" dirty="0">
                <a:latin typeface="Calisto MT" panose="02040603050505030304" pitchFamily="18" charset="0"/>
                <a:cs typeface="+mn-cs"/>
              </a:rPr>
              <a:t> de Lisboa, </a:t>
            </a:r>
            <a:r>
              <a:rPr lang="es-ES" dirty="0" smtClean="0">
                <a:latin typeface="Calisto MT" panose="02040603050505030304" pitchFamily="18" charset="0"/>
                <a:cs typeface="+mn-cs"/>
              </a:rPr>
              <a:t>Portugal</a:t>
            </a:r>
            <a:endParaRPr lang="en-US" dirty="0">
              <a:latin typeface="Calisto MT" panose="02040603050505030304" pitchFamily="18" charset="0"/>
              <a:cs typeface="+mn-cs"/>
            </a:endParaRPr>
          </a:p>
        </p:txBody>
      </p:sp>
      <p:sp>
        <p:nvSpPr>
          <p:cNvPr id="9" name="Rechteck 6"/>
          <p:cNvSpPr>
            <a:spLocks noChangeArrowheads="1"/>
          </p:cNvSpPr>
          <p:nvPr/>
        </p:nvSpPr>
        <p:spPr bwMode="auto">
          <a:xfrm>
            <a:off x="684213" y="78363"/>
            <a:ext cx="7704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OBJECTIVES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10" name="Rechteck 10"/>
          <p:cNvSpPr>
            <a:spLocks noChangeArrowheads="1"/>
          </p:cNvSpPr>
          <p:nvPr/>
        </p:nvSpPr>
        <p:spPr bwMode="auto">
          <a:xfrm>
            <a:off x="323528" y="406405"/>
            <a:ext cx="835292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listo MT" panose="02040603050505030304" pitchFamily="18" charset="0"/>
              </a:rPr>
              <a:t>Studying the incorporation of selected dopants </a:t>
            </a:r>
            <a:r>
              <a:rPr lang="en-US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in MoO</a:t>
            </a:r>
            <a:r>
              <a:rPr lang="en-US" altLang="en-US" sz="1800" baseline="-250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3</a:t>
            </a:r>
            <a:r>
              <a:rPr lang="en-US" altLang="en-US" sz="1800" dirty="0" smtClean="0">
                <a:solidFill>
                  <a:srgbClr val="FF0000"/>
                </a:solidFill>
                <a:latin typeface="Calisto MT" panose="02040603050505030304" pitchFamily="18" charset="0"/>
              </a:rPr>
              <a:t> </a:t>
            </a:r>
            <a:r>
              <a:rPr lang="en-US" altLang="en-US" sz="1800" dirty="0" smtClean="0">
                <a:latin typeface="Calisto MT" panose="02040603050505030304" pitchFamily="18" charset="0"/>
              </a:rPr>
              <a:t>by </a:t>
            </a:r>
            <a:r>
              <a:rPr lang="en-US" altLang="en-US" sz="1800" dirty="0">
                <a:latin typeface="Calisto MT" panose="02040603050505030304" pitchFamily="18" charset="0"/>
              </a:rPr>
              <a:t>ion implantation using </a:t>
            </a:r>
            <a:r>
              <a:rPr lang="en-US" altLang="en-US" sz="1800" dirty="0" smtClean="0">
                <a:latin typeface="Calisto MT" panose="02040603050505030304" pitchFamily="18" charset="0"/>
              </a:rPr>
              <a:t>PAC and </a:t>
            </a:r>
            <a:r>
              <a:rPr lang="en-US" altLang="en-US" sz="1800" dirty="0" err="1" smtClean="0">
                <a:latin typeface="Calisto MT" panose="02040603050505030304" pitchFamily="18" charset="0"/>
              </a:rPr>
              <a:t>eMS</a:t>
            </a:r>
            <a:r>
              <a:rPr lang="en-US" altLang="en-US" sz="1800" dirty="0" smtClean="0">
                <a:latin typeface="Calisto MT" panose="02040603050505030304" pitchFamily="18" charset="0"/>
              </a:rPr>
              <a:t>. </a:t>
            </a:r>
            <a:endParaRPr lang="en-US" altLang="en-US" sz="1800" dirty="0">
              <a:latin typeface="Calisto MT" panose="02040603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2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49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3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203700" y="6510437"/>
            <a:ext cx="87016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5128" name="Rechteck 12"/>
          <p:cNvSpPr>
            <a:spLocks noChangeArrowheads="1"/>
          </p:cNvSpPr>
          <p:nvPr/>
        </p:nvSpPr>
        <p:spPr bwMode="auto">
          <a:xfrm>
            <a:off x="2915816" y="980728"/>
            <a:ext cx="576063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Calisto MT" panose="02040603050505030304" pitchFamily="18" charset="0"/>
              </a:rPr>
              <a:t>MoO</a:t>
            </a:r>
            <a:r>
              <a:rPr lang="en-US" altLang="en-US" sz="1800" b="1" baseline="-25000" dirty="0">
                <a:latin typeface="Calisto MT" panose="02040603050505030304" pitchFamily="18" charset="0"/>
              </a:rPr>
              <a:t>3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Calisto MT" panose="02040603050505030304" pitchFamily="18" charset="0"/>
              </a:rPr>
              <a:t>belongs to the family of 2D inorganic materials </a:t>
            </a:r>
            <a:r>
              <a:rPr lang="en-US" altLang="en-US" sz="1800" dirty="0" smtClean="0">
                <a:latin typeface="Calisto MT" panose="02040603050505030304" pitchFamily="18" charset="0"/>
              </a:rPr>
              <a:t>RT stable </a:t>
            </a:r>
            <a:r>
              <a:rPr lang="en-US" altLang="en-US" sz="1800" dirty="0">
                <a:latin typeface="Calisto MT" panose="02040603050505030304" pitchFamily="18" charset="0"/>
              </a:rPr>
              <a:t>orthorhombic α-MoO</a:t>
            </a:r>
            <a:r>
              <a:rPr lang="en-US" altLang="en-US" sz="1800" baseline="-25000" dirty="0">
                <a:latin typeface="Calisto MT" panose="02040603050505030304" pitchFamily="18" charset="0"/>
              </a:rPr>
              <a:t>3</a:t>
            </a:r>
            <a:r>
              <a:rPr lang="en-US" altLang="en-US" sz="1800" dirty="0">
                <a:latin typeface="Calisto MT" panose="02040603050505030304" pitchFamily="18" charset="0"/>
              </a:rPr>
              <a:t> phase: (2.8</a:t>
            </a:r>
            <a:r>
              <a:rPr lang="en-US" altLang="en-US" sz="1800" baseline="-25000" dirty="0">
                <a:latin typeface="Calisto MT" panose="02040603050505030304" pitchFamily="18" charset="0"/>
              </a:rPr>
              <a:t> </a:t>
            </a:r>
            <a:r>
              <a:rPr lang="en-US" altLang="en-US" sz="1800" dirty="0">
                <a:latin typeface="Calisto MT" panose="02040603050505030304" pitchFamily="18" charset="0"/>
              </a:rPr>
              <a:t>–</a:t>
            </a:r>
            <a:r>
              <a:rPr lang="en-US" altLang="en-US" sz="1800" baseline="-25000" dirty="0">
                <a:latin typeface="Calisto MT" panose="02040603050505030304" pitchFamily="18" charset="0"/>
              </a:rPr>
              <a:t> </a:t>
            </a:r>
            <a:r>
              <a:rPr lang="en-US" altLang="en-US" sz="1800" dirty="0">
                <a:latin typeface="Calisto MT" panose="02040603050505030304" pitchFamily="18" charset="0"/>
              </a:rPr>
              <a:t>3.2 eV</a:t>
            </a:r>
            <a:r>
              <a:rPr lang="en-US" altLang="en-US" sz="1800" dirty="0" smtClean="0">
                <a:latin typeface="Calisto MT" panose="02040603050505030304" pitchFamily="18" charset="0"/>
              </a:rPr>
              <a:t>)</a:t>
            </a:r>
            <a:endParaRPr lang="en-US" altLang="en-US" sz="1400" i="1" dirty="0">
              <a:latin typeface="Calisto MT" panose="0204060305050503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Calisto MT" panose="02040603050505030304" pitchFamily="18" charset="0"/>
              </a:rPr>
              <a:t>α-MoO</a:t>
            </a:r>
            <a:r>
              <a:rPr lang="en-US" altLang="en-US" sz="1800" b="1" baseline="-25000" dirty="0">
                <a:latin typeface="Calisto MT" panose="02040603050505030304" pitchFamily="18" charset="0"/>
              </a:rPr>
              <a:t>3</a:t>
            </a:r>
            <a:endParaRPr lang="en-US" altLang="en-US" sz="1800" b="1" dirty="0">
              <a:latin typeface="Calisto MT" panose="02040603050505030304" pitchFamily="18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r>
              <a:rPr lang="en-US" altLang="en-US" sz="1800" dirty="0">
                <a:latin typeface="Calisto MT" panose="02040603050505030304" pitchFamily="18" charset="0"/>
              </a:rPr>
              <a:t>S</a:t>
            </a:r>
            <a:r>
              <a:rPr lang="en-US" altLang="en-US" sz="1800" dirty="0" smtClean="0">
                <a:latin typeface="Calisto MT" panose="02040603050505030304" pitchFamily="18" charset="0"/>
              </a:rPr>
              <a:t>olar cells, catalysis</a:t>
            </a:r>
            <a:r>
              <a:rPr lang="en-US" altLang="en-US" sz="1800" dirty="0">
                <a:latin typeface="Calisto MT" panose="02040603050505030304" pitchFamily="18" charset="0"/>
              </a:rPr>
              <a:t>, gas sensing, </a:t>
            </a:r>
            <a:r>
              <a:rPr lang="en-US" altLang="en-US" sz="1800" dirty="0" smtClean="0">
                <a:latin typeface="Calisto MT" panose="02040603050505030304" pitchFamily="18" charset="0"/>
              </a:rPr>
              <a:t>lithium-ion batteries, field emission, photochromic </a:t>
            </a:r>
            <a:r>
              <a:rPr lang="en-US" altLang="en-US" sz="1800" dirty="0">
                <a:latin typeface="Calisto MT" panose="02040603050505030304" pitchFamily="18" charset="0"/>
              </a:rPr>
              <a:t>and electrochromic </a:t>
            </a:r>
            <a:r>
              <a:rPr lang="en-US" altLang="en-US" sz="1800" dirty="0" smtClean="0">
                <a:latin typeface="Calisto MT" panose="02040603050505030304" pitchFamily="18" charset="0"/>
              </a:rPr>
              <a:t>devices.          </a:t>
            </a:r>
            <a:endParaRPr lang="en-US" altLang="en-US" sz="1800" dirty="0">
              <a:latin typeface="Calisto MT" panose="02040603050505030304" pitchFamily="18" charset="0"/>
            </a:endParaRPr>
          </a:p>
        </p:txBody>
      </p:sp>
      <p:sp>
        <p:nvSpPr>
          <p:cNvPr id="5130" name="Rechteck 9"/>
          <p:cNvSpPr>
            <a:spLocks noChangeArrowheads="1"/>
          </p:cNvSpPr>
          <p:nvPr/>
        </p:nvSpPr>
        <p:spPr bwMode="auto">
          <a:xfrm>
            <a:off x="323527" y="3648492"/>
            <a:ext cx="8352927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Sensor </a:t>
            </a:r>
            <a:r>
              <a:rPr lang="de-DE" altLang="en-US" sz="1800" dirty="0" err="1" smtClean="0">
                <a:solidFill>
                  <a:schemeClr val="accent1"/>
                </a:solidFill>
                <a:latin typeface="Calisto MT" panose="02040603050505030304" pitchFamily="18" charset="0"/>
              </a:rPr>
              <a:t>response</a:t>
            </a:r>
            <a:r>
              <a:rPr lang="de-DE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 </a:t>
            </a:r>
            <a:r>
              <a:rPr lang="de-DE" altLang="en-US" sz="1800" dirty="0" err="1" smtClean="0">
                <a:solidFill>
                  <a:schemeClr val="accent1"/>
                </a:solidFill>
                <a:latin typeface="Calisto MT" panose="02040603050505030304" pitchFamily="18" charset="0"/>
              </a:rPr>
              <a:t>to</a:t>
            </a:r>
            <a:r>
              <a:rPr lang="de-DE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 500 ppm </a:t>
            </a:r>
            <a:r>
              <a:rPr lang="de-DE" altLang="en-US" sz="1800" dirty="0" err="1" smtClean="0">
                <a:solidFill>
                  <a:schemeClr val="accent1"/>
                </a:solidFill>
                <a:latin typeface="Calisto MT" panose="02040603050505030304" pitchFamily="18" charset="0"/>
              </a:rPr>
              <a:t>of</a:t>
            </a:r>
            <a:r>
              <a:rPr lang="de-DE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 </a:t>
            </a:r>
            <a:r>
              <a:rPr lang="de-DE" altLang="en-US" sz="1800" dirty="0" err="1" smtClean="0">
                <a:solidFill>
                  <a:schemeClr val="accent1"/>
                </a:solidFill>
                <a:latin typeface="Calisto MT" panose="02040603050505030304" pitchFamily="18" charset="0"/>
              </a:rPr>
              <a:t>gases</a:t>
            </a:r>
            <a:endParaRPr lang="de-DE" altLang="en-US" sz="1800" dirty="0" smtClean="0">
              <a:solidFill>
                <a:schemeClr val="accent1"/>
              </a:solidFill>
              <a:latin typeface="Calisto MT" panose="02040603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 err="1" smtClean="0">
                <a:solidFill>
                  <a:schemeClr val="accent1"/>
                </a:solidFill>
                <a:latin typeface="Calisto MT" panose="02040603050505030304" pitchFamily="18" charset="0"/>
              </a:rPr>
              <a:t>measured</a:t>
            </a:r>
            <a:r>
              <a:rPr lang="de-DE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 at 170°C  </a:t>
            </a:r>
            <a:r>
              <a:rPr lang="de-DE" altLang="en-US" sz="1800" dirty="0" err="1" smtClean="0">
                <a:solidFill>
                  <a:schemeClr val="accent1"/>
                </a:solidFill>
                <a:latin typeface="Calisto MT" panose="02040603050505030304" pitchFamily="18" charset="0"/>
              </a:rPr>
              <a:t>of</a:t>
            </a:r>
            <a:r>
              <a:rPr lang="de-DE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 10% </a:t>
            </a:r>
            <a:r>
              <a:rPr lang="de-DE" altLang="en-US" sz="1800" dirty="0" err="1" smtClean="0">
                <a:solidFill>
                  <a:schemeClr val="accent1"/>
                </a:solidFill>
                <a:latin typeface="Calisto MT" panose="02040603050505030304" pitchFamily="18" charset="0"/>
              </a:rPr>
              <a:t>wt</a:t>
            </a:r>
            <a:endParaRPr lang="de-DE" altLang="en-US" sz="1800" dirty="0">
              <a:solidFill>
                <a:schemeClr val="accent1"/>
              </a:solidFill>
              <a:latin typeface="Calisto MT" panose="02040603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MoO</a:t>
            </a:r>
            <a:r>
              <a:rPr lang="de-DE" altLang="en-US" sz="1800" baseline="-250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3</a:t>
            </a:r>
            <a:r>
              <a:rPr lang="de-DE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-doped SnO</a:t>
            </a:r>
            <a:r>
              <a:rPr lang="de-DE" altLang="en-US" sz="1800" baseline="-250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2</a:t>
            </a:r>
            <a:r>
              <a:rPr lang="de-DE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 </a:t>
            </a:r>
            <a:r>
              <a:rPr lang="de-DE" altLang="en-US" sz="1800" dirty="0" err="1" smtClean="0">
                <a:solidFill>
                  <a:schemeClr val="accent1"/>
                </a:solidFill>
                <a:latin typeface="Calisto MT" panose="02040603050505030304" pitchFamily="18" charset="0"/>
              </a:rPr>
              <a:t>thin</a:t>
            </a:r>
            <a:r>
              <a:rPr lang="de-DE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 </a:t>
            </a:r>
            <a:r>
              <a:rPr lang="de-DE" altLang="en-US" sz="1800" dirty="0" err="1" smtClean="0">
                <a:solidFill>
                  <a:schemeClr val="accent1"/>
                </a:solidFill>
                <a:latin typeface="Calisto MT" panose="02040603050505030304" pitchFamily="18" charset="0"/>
              </a:rPr>
              <a:t>films</a:t>
            </a:r>
            <a:endParaRPr lang="de-DE" altLang="en-US" sz="1800" dirty="0" smtClean="0">
              <a:solidFill>
                <a:schemeClr val="accent1"/>
              </a:solidFill>
              <a:latin typeface="Calisto MT" panose="02040603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dirty="0">
              <a:latin typeface="Calisto MT" panose="020406030505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en-US" sz="1800" dirty="0" smtClean="0">
              <a:latin typeface="Calisto MT" panose="0204060305050503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endParaRPr lang="de-DE" altLang="en-US" sz="1800" dirty="0">
              <a:latin typeface="Calisto MT" panose="02040603050505030304" pitchFamily="18" charset="0"/>
            </a:endParaRP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US" altLang="en-US" sz="1800" i="1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Picture source</a:t>
            </a:r>
            <a:r>
              <a:rPr lang="en-US" altLang="en-US" sz="1800" i="1" dirty="0" smtClean="0">
                <a:latin typeface="Calisto MT" panose="02040603050505030304" pitchFamily="18" charset="0"/>
              </a:rPr>
              <a:t>: Metal </a:t>
            </a:r>
            <a:r>
              <a:rPr lang="en-US" altLang="en-US" sz="1800" i="1" dirty="0">
                <a:latin typeface="Calisto MT" panose="02040603050505030304" pitchFamily="18" charset="0"/>
              </a:rPr>
              <a:t>Oxide Nano-architectures and </a:t>
            </a:r>
            <a:r>
              <a:rPr lang="en-US" altLang="en-US" sz="1800" i="1" dirty="0" err="1">
                <a:latin typeface="Calisto MT" panose="02040603050505030304" pitchFamily="18" charset="0"/>
              </a:rPr>
              <a:t>Heterostructures</a:t>
            </a:r>
            <a:r>
              <a:rPr lang="en-US" altLang="en-US" sz="1800" i="1" dirty="0">
                <a:latin typeface="Calisto MT" panose="02040603050505030304" pitchFamily="18" charset="0"/>
              </a:rPr>
              <a:t> for Chemical </a:t>
            </a:r>
            <a:r>
              <a:rPr lang="en-US" altLang="en-US" sz="1800" i="1" dirty="0" smtClean="0">
                <a:latin typeface="Calisto MT" panose="02040603050505030304" pitchFamily="18" charset="0"/>
              </a:rPr>
              <a:t>Sensors Editors: </a:t>
            </a:r>
            <a:r>
              <a:rPr lang="de-DE" altLang="en-US" sz="1800" i="1" dirty="0" smtClean="0">
                <a:latin typeface="Calisto MT" panose="02040603050505030304" pitchFamily="18" charset="0"/>
              </a:rPr>
              <a:t>Michael </a:t>
            </a:r>
            <a:r>
              <a:rPr lang="de-DE" altLang="en-US" sz="1800" i="1" dirty="0">
                <a:latin typeface="Calisto MT" panose="02040603050505030304" pitchFamily="18" charset="0"/>
              </a:rPr>
              <a:t>A. Carpenter • Sanjay </a:t>
            </a:r>
            <a:r>
              <a:rPr lang="de-DE" altLang="en-US" sz="1800" i="1" dirty="0" err="1" smtClean="0">
                <a:latin typeface="Calisto MT" panose="02040603050505030304" pitchFamily="18" charset="0"/>
              </a:rPr>
              <a:t>Mathur</a:t>
            </a:r>
            <a:r>
              <a:rPr lang="de-DE" altLang="en-US" sz="1800" i="1" dirty="0" smtClean="0">
                <a:latin typeface="Calisto MT" panose="02040603050505030304" pitchFamily="18" charset="0"/>
              </a:rPr>
              <a:t>, Andrei </a:t>
            </a:r>
            <a:r>
              <a:rPr lang="de-DE" altLang="en-US" sz="1800" i="1" dirty="0" err="1" smtClean="0">
                <a:latin typeface="Calisto MT" panose="02040603050505030304" pitchFamily="18" charset="0"/>
              </a:rPr>
              <a:t>Kolmakov</a:t>
            </a:r>
            <a:r>
              <a:rPr lang="de-DE" altLang="en-US" sz="1800" i="1" dirty="0" smtClean="0">
                <a:latin typeface="Calisto MT" panose="02040603050505030304" pitchFamily="18" charset="0"/>
              </a:rPr>
              <a:t>, Springers, 2013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61" y="2996952"/>
            <a:ext cx="3028887" cy="230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uppieren 3"/>
          <p:cNvGrpSpPr/>
          <p:nvPr/>
        </p:nvGrpSpPr>
        <p:grpSpPr>
          <a:xfrm>
            <a:off x="216548" y="620688"/>
            <a:ext cx="6731716" cy="2232248"/>
            <a:chOff x="216548" y="980728"/>
            <a:chExt cx="6731716" cy="2232248"/>
          </a:xfrm>
        </p:grpSpPr>
        <p:sp>
          <p:nvSpPr>
            <p:cNvPr id="5127" name="Rechteck 11"/>
            <p:cNvSpPr>
              <a:spLocks noChangeArrowheads="1"/>
            </p:cNvSpPr>
            <p:nvPr/>
          </p:nvSpPr>
          <p:spPr bwMode="auto">
            <a:xfrm>
              <a:off x="1691754" y="980728"/>
              <a:ext cx="5256510" cy="400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2000" b="1" dirty="0" err="1" smtClean="0">
                  <a:solidFill>
                    <a:schemeClr val="accent1"/>
                  </a:solidFill>
                  <a:latin typeface="Calisto MT" panose="02040603050505030304" pitchFamily="18" charset="0"/>
                </a:rPr>
                <a:t>MoO</a:t>
              </a:r>
              <a:r>
                <a:rPr lang="en-US" altLang="en-US" sz="2000" b="1" baseline="-25000" dirty="0" err="1" smtClean="0">
                  <a:solidFill>
                    <a:schemeClr val="accent1"/>
                  </a:solidFill>
                  <a:latin typeface="Calisto MT" panose="02040603050505030304" pitchFamily="18" charset="0"/>
                </a:rPr>
                <a:t>x</a:t>
              </a:r>
              <a:r>
                <a:rPr lang="en-US" altLang="en-US" sz="2000" b="1" dirty="0" smtClean="0">
                  <a:solidFill>
                    <a:schemeClr val="accent1"/>
                  </a:solidFill>
                  <a:latin typeface="Calisto MT" panose="02040603050505030304" pitchFamily="18" charset="0"/>
                </a:rPr>
                <a:t>, A “UNIVERSAL” MATERIAL</a:t>
              </a:r>
              <a:endParaRPr lang="en-US" altLang="en-US" sz="2000" b="1" dirty="0">
                <a:solidFill>
                  <a:schemeClr val="accent1"/>
                </a:solidFill>
                <a:latin typeface="Calisto MT" panose="02040603050505030304" pitchFamily="18" charset="0"/>
              </a:endParaRPr>
            </a:p>
          </p:txBody>
        </p:sp>
        <p:grpSp>
          <p:nvGrpSpPr>
            <p:cNvPr id="3" name="Gruppieren 2"/>
            <p:cNvGrpSpPr/>
            <p:nvPr/>
          </p:nvGrpSpPr>
          <p:grpSpPr>
            <a:xfrm>
              <a:off x="216548" y="1412777"/>
              <a:ext cx="2483244" cy="1800199"/>
              <a:chOff x="72532" y="1412777"/>
              <a:chExt cx="2483244" cy="1800199"/>
            </a:xfrm>
          </p:grpSpPr>
          <p:pic>
            <p:nvPicPr>
              <p:cNvPr id="5129" name="Picture 2" descr="https://upload.wikimedia.org/wikipedia/commons/thumb/f/f5/MoO3.jpg/220px-MoO3.jpg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186" y="1412777"/>
                <a:ext cx="1750471" cy="14401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Textfeld 1"/>
              <p:cNvSpPr txBox="1"/>
              <p:nvPr/>
            </p:nvSpPr>
            <p:spPr>
              <a:xfrm>
                <a:off x="72532" y="2843644"/>
                <a:ext cx="2483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en-US" i="1" dirty="0">
                    <a:solidFill>
                      <a:schemeClr val="accent1"/>
                    </a:solidFill>
                    <a:latin typeface="Calisto MT" panose="02040603050505030304" pitchFamily="18" charset="0"/>
                  </a:rPr>
                  <a:t>Picture Source</a:t>
                </a:r>
                <a:r>
                  <a:rPr lang="en-US" altLang="en-US" i="1" dirty="0">
                    <a:latin typeface="Calisto MT" panose="02040603050505030304" pitchFamily="18" charset="0"/>
                  </a:rPr>
                  <a:t>: </a:t>
                </a:r>
                <a:r>
                  <a:rPr lang="en-US" altLang="en-US" i="1" dirty="0" smtClean="0">
                    <a:latin typeface="Calisto MT" panose="02040603050505030304" pitchFamily="18" charset="0"/>
                  </a:rPr>
                  <a:t>Wikipedia</a:t>
                </a:r>
                <a:endParaRPr lang="en-US" altLang="en-US" dirty="0">
                  <a:latin typeface="Calisto MT" panose="02040603050505030304" pitchFamily="18" charset="0"/>
                </a:endParaRPr>
              </a:p>
            </p:txBody>
          </p:sp>
        </p:grp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3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/>
      <p:bldP spid="51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1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72" name="Rectangle 3"/>
          <p:cNvSpPr>
            <a:spLocks noChangeArrowheads="1"/>
          </p:cNvSpPr>
          <p:nvPr/>
        </p:nvSpPr>
        <p:spPr bwMode="auto">
          <a:xfrm>
            <a:off x="249238" y="6510338"/>
            <a:ext cx="86106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7173" name="Rechteck 6"/>
          <p:cNvSpPr>
            <a:spLocks noChangeArrowheads="1"/>
          </p:cNvSpPr>
          <p:nvPr/>
        </p:nvSpPr>
        <p:spPr bwMode="auto">
          <a:xfrm>
            <a:off x="684213" y="115888"/>
            <a:ext cx="7704137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WHY PAC SPECTROSCOPY AT </a:t>
            </a:r>
            <a:r>
              <a:rPr lang="de-DE" altLang="en-US" sz="2000" b="1" dirty="0">
                <a:solidFill>
                  <a:srgbClr val="00B050"/>
                </a:solidFill>
                <a:latin typeface="Calisto MT" panose="02040603050505030304" pitchFamily="18" charset="0"/>
              </a:rPr>
              <a:t>ISOLDE</a:t>
            </a: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?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7174" name="Rechteck 11"/>
          <p:cNvSpPr>
            <a:spLocks noChangeArrowheads="1"/>
          </p:cNvSpPr>
          <p:nvPr/>
        </p:nvSpPr>
        <p:spPr bwMode="auto">
          <a:xfrm>
            <a:off x="684213" y="1948830"/>
            <a:ext cx="7704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HOW?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7175" name="Rechteck 12"/>
          <p:cNvSpPr>
            <a:spLocks noChangeArrowheads="1"/>
          </p:cNvSpPr>
          <p:nvPr/>
        </p:nvSpPr>
        <p:spPr bwMode="auto">
          <a:xfrm>
            <a:off x="323850" y="2165955"/>
            <a:ext cx="756602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600" dirty="0">
                <a:latin typeface="Calisto MT" panose="02040603050505030304" pitchFamily="18" charset="0"/>
              </a:rPr>
              <a:t>As a function of</a:t>
            </a:r>
          </a:p>
          <a:p>
            <a:pPr algn="just" eaLnBrk="1" hangingPunct="1">
              <a:spcBef>
                <a:spcPct val="0"/>
              </a:spcBef>
              <a:buNone/>
            </a:pPr>
            <a:r>
              <a:rPr lang="en-GB" altLang="en-US" sz="1600" dirty="0" smtClean="0">
                <a:latin typeface="Calisto MT" panose="02040603050505030304" pitchFamily="18" charset="0"/>
              </a:rPr>
              <a:t>- sample </a:t>
            </a:r>
            <a:r>
              <a:rPr lang="en-GB" altLang="en-US" sz="1600" b="1" dirty="0" smtClean="0">
                <a:latin typeface="Calisto MT" panose="02040603050505030304" pitchFamily="18" charset="0"/>
              </a:rPr>
              <a:t>stoichiometry </a:t>
            </a:r>
            <a:r>
              <a:rPr lang="en-GB" altLang="en-US" sz="1600" dirty="0" smtClean="0">
                <a:latin typeface="Calisto MT" panose="02040603050505030304" pitchFamily="18" charset="0"/>
              </a:rPr>
              <a:t>with </a:t>
            </a:r>
            <a:r>
              <a:rPr lang="en-GB" altLang="en-US" sz="1600" dirty="0">
                <a:latin typeface="Calisto MT" panose="02040603050505030304" pitchFamily="18" charset="0"/>
              </a:rPr>
              <a:t>different </a:t>
            </a:r>
            <a:r>
              <a:rPr lang="en-GB" altLang="en-US" sz="1600" dirty="0" smtClean="0">
                <a:latin typeface="Calisto MT" panose="02040603050505030304" pitchFamily="18" charset="0"/>
              </a:rPr>
              <a:t>impurities/</a:t>
            </a:r>
            <a:r>
              <a:rPr lang="en-GB" altLang="en-US" sz="1600" b="1" dirty="0" smtClean="0">
                <a:latin typeface="Calisto MT" panose="02040603050505030304" pitchFamily="18" charset="0"/>
              </a:rPr>
              <a:t>doping</a:t>
            </a:r>
            <a:endParaRPr lang="en-GB" altLang="en-US" sz="1600" dirty="0">
              <a:latin typeface="Calisto MT" panose="02040603050505030304" pitchFamily="18" charset="0"/>
            </a:endParaRPr>
          </a:p>
          <a:p>
            <a:pPr algn="just" eaLnBrk="1" hangingPunct="1">
              <a:spcBef>
                <a:spcPct val="0"/>
              </a:spcBef>
              <a:buNone/>
            </a:pPr>
            <a:r>
              <a:rPr lang="en-GB" altLang="en-US" sz="1600" dirty="0">
                <a:latin typeface="Calisto MT" panose="02040603050505030304" pitchFamily="18" charset="0"/>
              </a:rPr>
              <a:t>- </a:t>
            </a:r>
            <a:r>
              <a:rPr lang="en-GB" altLang="en-US" sz="1600" dirty="0" smtClean="0">
                <a:latin typeface="Calisto MT" panose="02040603050505030304" pitchFamily="18" charset="0"/>
              </a:rPr>
              <a:t>annealing </a:t>
            </a:r>
            <a:r>
              <a:rPr lang="en-GB" altLang="en-US" sz="1600" dirty="0">
                <a:latin typeface="Calisto MT" panose="02040603050505030304" pitchFamily="18" charset="0"/>
              </a:rPr>
              <a:t>and measuring </a:t>
            </a:r>
            <a:r>
              <a:rPr lang="en-GB" altLang="en-US" sz="1600" b="1" dirty="0" smtClean="0">
                <a:latin typeface="Calisto MT" panose="02040603050505030304" pitchFamily="18" charset="0"/>
              </a:rPr>
              <a:t>temperature </a:t>
            </a:r>
            <a:r>
              <a:rPr lang="da-DK" sz="1600" dirty="0">
                <a:latin typeface="Calisto MT" panose="02040603050505030304" pitchFamily="18" charset="0"/>
              </a:rPr>
              <a:t>from 1 – 1500 </a:t>
            </a:r>
            <a:r>
              <a:rPr lang="da-DK" sz="1600" dirty="0" smtClean="0">
                <a:latin typeface="Calisto MT" panose="02040603050505030304" pitchFamily="18" charset="0"/>
              </a:rPr>
              <a:t>K</a:t>
            </a:r>
            <a:endParaRPr lang="da-DK" sz="1600" dirty="0">
              <a:latin typeface="Calisto MT" panose="02040603050505030304" pitchFamily="18" charset="0"/>
            </a:endParaRPr>
          </a:p>
        </p:txBody>
      </p:sp>
      <p:sp>
        <p:nvSpPr>
          <p:cNvPr id="7176" name="Rechteck 8"/>
          <p:cNvSpPr>
            <a:spLocks noChangeArrowheads="1"/>
          </p:cNvSpPr>
          <p:nvPr/>
        </p:nvSpPr>
        <p:spPr bwMode="auto">
          <a:xfrm>
            <a:off x="755775" y="2996952"/>
            <a:ext cx="770413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USING?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7177" name="Rechteck 9"/>
          <p:cNvSpPr>
            <a:spLocks noChangeArrowheads="1"/>
          </p:cNvSpPr>
          <p:nvPr/>
        </p:nvSpPr>
        <p:spPr bwMode="auto">
          <a:xfrm>
            <a:off x="318343" y="3400177"/>
            <a:ext cx="7566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800" baseline="30000" dirty="0">
                <a:latin typeface="Calisto MT" panose="02040603050505030304" pitchFamily="18" charset="0"/>
              </a:rPr>
              <a:t>111</a:t>
            </a:r>
            <a:r>
              <a:rPr lang="en-GB" altLang="en-US" sz="1800" dirty="0">
                <a:latin typeface="Calisto MT" panose="02040603050505030304" pitchFamily="18" charset="0"/>
              </a:rPr>
              <a:t>In</a:t>
            </a:r>
            <a:r>
              <a:rPr lang="en-GB" altLang="en-US" sz="1800" baseline="30000" dirty="0">
                <a:latin typeface="Calisto MT" panose="02040603050505030304" pitchFamily="18" charset="0"/>
              </a:rPr>
              <a:t>(111</a:t>
            </a:r>
            <a:r>
              <a:rPr lang="en-GB" altLang="en-US" sz="1800" dirty="0">
                <a:latin typeface="Calisto MT" panose="02040603050505030304" pitchFamily="18" charset="0"/>
              </a:rPr>
              <a:t>Cd),</a:t>
            </a:r>
            <a:r>
              <a:rPr lang="en-GB" altLang="en-US" sz="1800" baseline="30000" dirty="0">
                <a:latin typeface="Calisto MT" panose="02040603050505030304" pitchFamily="18" charset="0"/>
              </a:rPr>
              <a:t> </a:t>
            </a:r>
            <a:r>
              <a:rPr lang="en-GB" altLang="en-US" sz="1800" baseline="30000" dirty="0">
                <a:solidFill>
                  <a:schemeClr val="accent1"/>
                </a:solidFill>
                <a:latin typeface="Calisto MT" panose="02040603050505030304" pitchFamily="18" charset="0"/>
              </a:rPr>
              <a:t>111m</a:t>
            </a:r>
            <a:r>
              <a:rPr lang="en-GB" altLang="en-US" sz="1800" dirty="0">
                <a:solidFill>
                  <a:schemeClr val="accent1"/>
                </a:solidFill>
                <a:latin typeface="Calisto MT" panose="02040603050505030304" pitchFamily="18" charset="0"/>
              </a:rPr>
              <a:t>Cd</a:t>
            </a:r>
            <a:r>
              <a:rPr lang="en-GB" altLang="en-US" sz="1800" baseline="30000" dirty="0">
                <a:solidFill>
                  <a:schemeClr val="accent1"/>
                </a:solidFill>
                <a:latin typeface="Calisto MT" panose="02040603050505030304" pitchFamily="18" charset="0"/>
              </a:rPr>
              <a:t>(111</a:t>
            </a:r>
            <a:r>
              <a:rPr lang="en-GB" altLang="en-US" sz="1800" dirty="0">
                <a:solidFill>
                  <a:schemeClr val="accent1"/>
                </a:solidFill>
                <a:latin typeface="Calisto MT" panose="02040603050505030304" pitchFamily="18" charset="0"/>
              </a:rPr>
              <a:t>Cd)</a:t>
            </a:r>
            <a:r>
              <a:rPr lang="en-GB" altLang="en-US" sz="1800" baseline="30000" dirty="0">
                <a:solidFill>
                  <a:schemeClr val="accent1"/>
                </a:solidFill>
                <a:latin typeface="Calisto MT" panose="02040603050505030304" pitchFamily="18" charset="0"/>
              </a:rPr>
              <a:t>, 117</a:t>
            </a:r>
            <a:r>
              <a:rPr lang="en-GB" altLang="en-US" sz="1800" dirty="0">
                <a:solidFill>
                  <a:schemeClr val="accent1"/>
                </a:solidFill>
                <a:latin typeface="Calisto MT" panose="02040603050505030304" pitchFamily="18" charset="0"/>
              </a:rPr>
              <a:t>Cd</a:t>
            </a:r>
            <a:r>
              <a:rPr lang="en-GB" altLang="en-US" sz="1800" baseline="30000" dirty="0">
                <a:solidFill>
                  <a:schemeClr val="accent1"/>
                </a:solidFill>
                <a:latin typeface="Calisto MT" panose="02040603050505030304" pitchFamily="18" charset="0"/>
              </a:rPr>
              <a:t>(117</a:t>
            </a:r>
            <a:r>
              <a:rPr lang="en-GB" altLang="en-US" sz="1800" dirty="0">
                <a:solidFill>
                  <a:schemeClr val="accent1"/>
                </a:solidFill>
                <a:latin typeface="Calisto MT" panose="02040603050505030304" pitchFamily="18" charset="0"/>
              </a:rPr>
              <a:t>In),</a:t>
            </a:r>
            <a:r>
              <a:rPr lang="en-GB" altLang="en-US" sz="1800" baseline="30000" dirty="0">
                <a:solidFill>
                  <a:schemeClr val="accent1"/>
                </a:solidFill>
                <a:latin typeface="Calisto MT" panose="02040603050505030304" pitchFamily="18" charset="0"/>
              </a:rPr>
              <a:t> 115</a:t>
            </a:r>
            <a:r>
              <a:rPr lang="en-GB" altLang="en-US" sz="1800" dirty="0">
                <a:solidFill>
                  <a:schemeClr val="accent1"/>
                </a:solidFill>
                <a:latin typeface="Calisto MT" panose="02040603050505030304" pitchFamily="18" charset="0"/>
              </a:rPr>
              <a:t>Cd</a:t>
            </a:r>
            <a:r>
              <a:rPr lang="en-GB" altLang="en-US" sz="1800" baseline="30000" dirty="0">
                <a:solidFill>
                  <a:schemeClr val="accent1"/>
                </a:solidFill>
                <a:latin typeface="Calisto MT" panose="02040603050505030304" pitchFamily="18" charset="0"/>
              </a:rPr>
              <a:t>(115</a:t>
            </a:r>
            <a:r>
              <a:rPr lang="en-GB" altLang="en-US" sz="1800" dirty="0">
                <a:solidFill>
                  <a:schemeClr val="accent1"/>
                </a:solidFill>
                <a:latin typeface="Calisto MT" panose="02040603050505030304" pitchFamily="18" charset="0"/>
              </a:rPr>
              <a:t>In</a:t>
            </a:r>
            <a:r>
              <a:rPr lang="en-GB" altLang="en-US" sz="1800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)</a:t>
            </a:r>
            <a:endParaRPr lang="en-GB" altLang="en-US" sz="1800" dirty="0">
              <a:solidFill>
                <a:schemeClr val="accent1"/>
              </a:solidFill>
              <a:latin typeface="Calisto MT" panose="02040603050505030304" pitchFamily="18" charset="0"/>
            </a:endParaRP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latin typeface="Calisto MT" panose="02040603050505030304" pitchFamily="18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178481" y="522078"/>
            <a:ext cx="573339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dirty="0" smtClean="0">
                <a:latin typeface="Calisto MT" panose="02040603050505030304" pitchFamily="18" charset="0"/>
                <a:cs typeface="+mn-cs"/>
              </a:rPr>
              <a:t>Atomic resolution delivers information on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600" dirty="0">
                <a:solidFill>
                  <a:schemeClr val="accent5"/>
                </a:solidFill>
                <a:latin typeface="Calisto MT" panose="02040603050505030304" pitchFamily="18" charset="0"/>
                <a:cs typeface="+mn-cs"/>
              </a:rPr>
              <a:t>P</a:t>
            </a:r>
            <a:r>
              <a:rPr lang="en-GB" sz="1600" dirty="0" smtClean="0">
                <a:solidFill>
                  <a:schemeClr val="accent5"/>
                </a:solidFill>
                <a:latin typeface="Calisto MT" panose="02040603050505030304" pitchFamily="18" charset="0"/>
                <a:cs typeface="+mn-cs"/>
              </a:rPr>
              <a:t>robe’s </a:t>
            </a:r>
            <a:r>
              <a:rPr lang="en-GB" sz="1600" dirty="0">
                <a:solidFill>
                  <a:schemeClr val="accent5"/>
                </a:solidFill>
                <a:latin typeface="Calisto MT" panose="02040603050505030304" pitchFamily="18" charset="0"/>
                <a:cs typeface="+mn-cs"/>
              </a:rPr>
              <a:t>lattice </a:t>
            </a:r>
            <a:r>
              <a:rPr lang="en-GB" sz="1600" dirty="0" smtClean="0">
                <a:solidFill>
                  <a:schemeClr val="accent5"/>
                </a:solidFill>
                <a:latin typeface="Calisto MT" panose="02040603050505030304" pitchFamily="18" charset="0"/>
                <a:cs typeface="+mn-cs"/>
              </a:rPr>
              <a:t>location &amp; annealing of implantation defects</a:t>
            </a:r>
            <a:endParaRPr lang="en-GB" sz="1600" dirty="0">
              <a:solidFill>
                <a:schemeClr val="accent5"/>
              </a:solidFill>
              <a:latin typeface="Calisto MT" panose="02040603050505030304" pitchFamily="18" charset="0"/>
              <a:cs typeface="+mn-cs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sz="1600" dirty="0">
                <a:latin typeface="Calisto MT" panose="02040603050505030304" pitchFamily="18" charset="0"/>
              </a:rPr>
              <a:t>Probes-host or probes-defects </a:t>
            </a:r>
            <a:r>
              <a:rPr lang="en-GB" sz="1600" dirty="0" smtClean="0">
                <a:latin typeface="Calisto MT" panose="02040603050505030304" pitchFamily="18" charset="0"/>
              </a:rPr>
              <a:t>interactions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e-DE" sz="1600" dirty="0" smtClean="0">
                <a:solidFill>
                  <a:schemeClr val="accent5"/>
                </a:solidFill>
                <a:latin typeface="Calisto MT" panose="02040603050505030304" pitchFamily="18" charset="0"/>
              </a:rPr>
              <a:t>Probing electronic structure and electron polarization</a:t>
            </a:r>
            <a:endParaRPr lang="en-GB" sz="1600" dirty="0">
              <a:solidFill>
                <a:schemeClr val="accent5"/>
              </a:solidFill>
              <a:latin typeface="Calisto MT" panose="02040603050505030304" pitchFamily="18" charset="0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a-DK" sz="1600" dirty="0" smtClean="0">
                <a:latin typeface="Calisto MT" panose="02040603050505030304" pitchFamily="18" charset="0"/>
              </a:rPr>
              <a:t>Diffusion </a:t>
            </a:r>
            <a:r>
              <a:rPr lang="da-DK" sz="1600" dirty="0">
                <a:latin typeface="Calisto MT" panose="02040603050505030304" pitchFamily="18" charset="0"/>
              </a:rPr>
              <a:t>of probe atoms </a:t>
            </a:r>
            <a:r>
              <a:rPr lang="da-DK" sz="1600" dirty="0" smtClean="0">
                <a:latin typeface="Calisto MT" panose="02040603050505030304" pitchFamily="18" charset="0"/>
              </a:rPr>
              <a:t>(dinamic interaction)</a:t>
            </a:r>
            <a:endParaRPr lang="da-DK" sz="1600" dirty="0">
              <a:latin typeface="Calisto MT" panose="02040603050505030304" pitchFamily="18" charset="0"/>
            </a:endParaRP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sz="1600" dirty="0">
              <a:latin typeface="Calisto MT" panose="02040603050505030304" pitchFamily="18" charset="0"/>
              <a:cs typeface="+mn-cs"/>
            </a:endParaRPr>
          </a:p>
        </p:txBody>
      </p:sp>
      <p:grpSp>
        <p:nvGrpSpPr>
          <p:cNvPr id="11" name="Group 35"/>
          <p:cNvGrpSpPr>
            <a:grpSpLocks/>
          </p:cNvGrpSpPr>
          <p:nvPr/>
        </p:nvGrpSpPr>
        <p:grpSpPr bwMode="auto">
          <a:xfrm>
            <a:off x="3268663" y="3284538"/>
            <a:ext cx="5661025" cy="3059112"/>
            <a:chOff x="2059" y="2205"/>
            <a:chExt cx="3566" cy="1927"/>
          </a:xfrm>
        </p:grpSpPr>
        <p:sp>
          <p:nvSpPr>
            <p:cNvPr id="7186" name="AutoShape 34"/>
            <p:cNvSpPr>
              <a:spLocks noChangeArrowheads="1"/>
            </p:cNvSpPr>
            <p:nvPr/>
          </p:nvSpPr>
          <p:spPr bwMode="auto">
            <a:xfrm>
              <a:off x="3379" y="3566"/>
              <a:ext cx="226" cy="136"/>
            </a:xfrm>
            <a:prstGeom prst="leftArrow">
              <a:avLst>
                <a:gd name="adj1" fmla="val 50000"/>
                <a:gd name="adj2" fmla="val 41544"/>
              </a:avLst>
            </a:prstGeom>
            <a:solidFill>
              <a:srgbClr val="0066CC"/>
            </a:solidFill>
            <a:ln w="9525">
              <a:solidFill>
                <a:srgbClr val="0066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en-US" sz="1800"/>
            </a:p>
          </p:txBody>
        </p:sp>
        <p:sp>
          <p:nvSpPr>
            <p:cNvPr id="7187" name="Line 32"/>
            <p:cNvSpPr>
              <a:spLocks noChangeShapeType="1"/>
            </p:cNvSpPr>
            <p:nvPr/>
          </p:nvSpPr>
          <p:spPr bwMode="auto">
            <a:xfrm flipH="1">
              <a:off x="4513" y="3657"/>
              <a:ext cx="271" cy="0"/>
            </a:xfrm>
            <a:prstGeom prst="line">
              <a:avLst/>
            </a:prstGeom>
            <a:noFill/>
            <a:ln w="25400">
              <a:solidFill>
                <a:srgbClr val="0066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7188" name="Picture 2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1" y="2205"/>
              <a:ext cx="1654" cy="1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9" name="AutoShape 75"/>
            <p:cNvSpPr>
              <a:spLocks noChangeArrowheads="1"/>
            </p:cNvSpPr>
            <p:nvPr/>
          </p:nvSpPr>
          <p:spPr bwMode="auto">
            <a:xfrm>
              <a:off x="4740" y="3520"/>
              <a:ext cx="250" cy="612"/>
            </a:xfrm>
            <a:prstGeom prst="can">
              <a:avLst>
                <a:gd name="adj" fmla="val 26543"/>
              </a:avLst>
            </a:prstGeom>
            <a:gradFill rotWithShape="0">
              <a:gsLst>
                <a:gs pos="0">
                  <a:srgbClr val="C0504D"/>
                </a:gs>
                <a:gs pos="100000">
                  <a:srgbClr val="73302E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0504D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en-US" sz="1800"/>
            </a:p>
          </p:txBody>
        </p:sp>
        <p:sp>
          <p:nvSpPr>
            <p:cNvPr id="7190" name="Text Box 82"/>
            <p:cNvSpPr txBox="1">
              <a:spLocks noChangeArrowheads="1"/>
            </p:cNvSpPr>
            <p:nvPr/>
          </p:nvSpPr>
          <p:spPr bwMode="auto">
            <a:xfrm>
              <a:off x="4037" y="2749"/>
              <a:ext cx="489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2200">
                  <a:latin typeface="Times New Roman" panose="02020603050405020304" pitchFamily="18" charset="0"/>
                </a:rPr>
                <a:t>γ</a:t>
              </a:r>
              <a:r>
                <a:rPr lang="en-US" altLang="de-DE" sz="2200" baseline="-25000"/>
                <a:t>1</a:t>
              </a:r>
              <a:endParaRPr lang="de-DE" altLang="de-DE" sz="1800"/>
            </a:p>
          </p:txBody>
        </p:sp>
        <p:sp>
          <p:nvSpPr>
            <p:cNvPr id="7191" name="Text Box 83"/>
            <p:cNvSpPr txBox="1">
              <a:spLocks noChangeArrowheads="1"/>
            </p:cNvSpPr>
            <p:nvPr/>
          </p:nvSpPr>
          <p:spPr bwMode="auto">
            <a:xfrm>
              <a:off x="4491" y="3157"/>
              <a:ext cx="489" cy="2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2200">
                  <a:latin typeface="Times New Roman" panose="02020603050405020304" pitchFamily="18" charset="0"/>
                </a:rPr>
                <a:t>γ</a:t>
              </a:r>
              <a:r>
                <a:rPr lang="en-US" altLang="de-DE" sz="2200" baseline="-25000"/>
                <a:t>2</a:t>
              </a:r>
              <a:endParaRPr lang="de-DE" altLang="de-DE" sz="1800"/>
            </a:p>
          </p:txBody>
        </p:sp>
        <p:pic>
          <p:nvPicPr>
            <p:cNvPr id="7192" name="Picture 30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9" y="3120"/>
              <a:ext cx="1275" cy="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3" name="Line 31"/>
            <p:cNvSpPr>
              <a:spLocks noChangeShapeType="1"/>
            </p:cNvSpPr>
            <p:nvPr/>
          </p:nvSpPr>
          <p:spPr bwMode="auto">
            <a:xfrm>
              <a:off x="3833" y="2795"/>
              <a:ext cx="0" cy="726"/>
            </a:xfrm>
            <a:prstGeom prst="line">
              <a:avLst/>
            </a:prstGeom>
            <a:noFill/>
            <a:ln w="25400">
              <a:solidFill>
                <a:srgbClr val="0066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94" name="AutoShape 75"/>
            <p:cNvSpPr>
              <a:spLocks noChangeArrowheads="1"/>
            </p:cNvSpPr>
            <p:nvPr/>
          </p:nvSpPr>
          <p:spPr bwMode="auto">
            <a:xfrm rot="5400000">
              <a:off x="3515" y="2432"/>
              <a:ext cx="250" cy="612"/>
            </a:xfrm>
            <a:prstGeom prst="can">
              <a:avLst>
                <a:gd name="adj" fmla="val 26543"/>
              </a:avLst>
            </a:prstGeom>
            <a:gradFill rotWithShape="0">
              <a:gsLst>
                <a:gs pos="0">
                  <a:srgbClr val="C0504D"/>
                </a:gs>
                <a:gs pos="100000">
                  <a:srgbClr val="73302E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C0504D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de-DE" altLang="en-US" sz="1800"/>
            </a:p>
          </p:txBody>
        </p:sp>
        <p:sp>
          <p:nvSpPr>
            <p:cNvPr id="7195" name="Text Box 33"/>
            <p:cNvSpPr txBox="1">
              <a:spLocks noChangeArrowheads="1"/>
            </p:cNvSpPr>
            <p:nvPr/>
          </p:nvSpPr>
          <p:spPr bwMode="auto">
            <a:xfrm>
              <a:off x="3606" y="3521"/>
              <a:ext cx="924" cy="24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rgbClr val="0066CC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800">
                  <a:solidFill>
                    <a:srgbClr val="0066CC"/>
                  </a:solidFill>
                </a:rPr>
                <a:t>Coincidence</a:t>
              </a:r>
            </a:p>
          </p:txBody>
        </p:sp>
      </p:grpSp>
      <p:grpSp>
        <p:nvGrpSpPr>
          <p:cNvPr id="25" name="Group 42"/>
          <p:cNvGrpSpPr>
            <a:grpSpLocks/>
          </p:cNvGrpSpPr>
          <p:nvPr/>
        </p:nvGrpSpPr>
        <p:grpSpPr bwMode="auto">
          <a:xfrm>
            <a:off x="690563" y="4273550"/>
            <a:ext cx="2441575" cy="1963738"/>
            <a:chOff x="435" y="2750"/>
            <a:chExt cx="1538" cy="1237"/>
          </a:xfrm>
        </p:grpSpPr>
        <p:graphicFrame>
          <p:nvGraphicFramePr>
            <p:cNvPr id="7182" name="Object 102"/>
            <p:cNvGraphicFramePr>
              <a:graphicFrameLocks noChangeAspect="1"/>
            </p:cNvGraphicFramePr>
            <p:nvPr/>
          </p:nvGraphicFramePr>
          <p:xfrm>
            <a:off x="571" y="2976"/>
            <a:ext cx="869" cy="3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52" name="Equation" r:id="rId6" imgW="1054100" imgH="393700" progId="Equation.3">
                    <p:embed/>
                  </p:oleObj>
                </mc:Choice>
                <mc:Fallback>
                  <p:oleObj name="Equation" r:id="rId6" imgW="1054100" imgH="393700" progId="Equation.3">
                    <p:embed/>
                    <p:pic>
                      <p:nvPicPr>
                        <p:cNvPr id="0" name="Object 10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1" y="2976"/>
                          <a:ext cx="869" cy="3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83" name="Text Box 103"/>
            <p:cNvSpPr txBox="1">
              <a:spLocks noChangeArrowheads="1"/>
            </p:cNvSpPr>
            <p:nvPr/>
          </p:nvSpPr>
          <p:spPr bwMode="auto">
            <a:xfrm>
              <a:off x="471" y="2750"/>
              <a:ext cx="150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674688" indent="-2603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036638" indent="-207963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450975" indent="-206375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66900" indent="-207963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324100" indent="-2079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781300" indent="-2079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238500" indent="-2079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695700" indent="-2079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e-DE" sz="1800">
                  <a:latin typeface="Times New Roman" panose="02020603050405020304" pitchFamily="18" charset="0"/>
                  <a:cs typeface="Lucida Sans Unicode" panose="020B0602030504020204" pitchFamily="34" charset="0"/>
                </a:rPr>
                <a:t>Magnetic interaction</a:t>
              </a:r>
              <a:r>
                <a:rPr lang="pt-BR" altLang="de-DE" sz="1800">
                  <a:latin typeface="Times New Roman" panose="02020603050405020304" pitchFamily="18" charset="0"/>
                  <a:cs typeface="Lucida Sans Unicode" panose="020B0602030504020204" pitchFamily="34" charset="0"/>
                </a:rPr>
                <a:t>:</a:t>
              </a:r>
              <a:endParaRPr lang="en-US" altLang="de-DE" sz="2400">
                <a:latin typeface="Times New Roman" panose="02020603050405020304" pitchFamily="18" charset="0"/>
                <a:cs typeface="Lucida Sans Unicode" panose="020B0602030504020204" pitchFamily="34" charset="0"/>
              </a:endParaRPr>
            </a:p>
          </p:txBody>
        </p:sp>
        <p:sp>
          <p:nvSpPr>
            <p:cNvPr id="7184" name="Text Box 104"/>
            <p:cNvSpPr txBox="1">
              <a:spLocks noChangeArrowheads="1"/>
            </p:cNvSpPr>
            <p:nvPr/>
          </p:nvSpPr>
          <p:spPr bwMode="auto">
            <a:xfrm>
              <a:off x="435" y="3339"/>
              <a:ext cx="1492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30" tIns="45715" rIns="91430" bIns="45715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674688" indent="-2603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036638" indent="-207963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450975" indent="-206375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1866900" indent="-207963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324100" indent="-2079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781300" indent="-2079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238500" indent="-2079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695700" indent="-207963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de-DE" sz="1800" dirty="0">
                  <a:latin typeface="Times New Roman" panose="02020603050405020304" pitchFamily="18" charset="0"/>
                  <a:cs typeface="Lucida Sans Unicode" panose="020B0602030504020204" pitchFamily="34" charset="0"/>
                </a:rPr>
                <a:t>Quadrupole interaction:</a:t>
              </a:r>
              <a:endParaRPr lang="en-US" altLang="de-DE" sz="2400" dirty="0">
                <a:latin typeface="Times New Roman" panose="02020603050405020304" pitchFamily="18" charset="0"/>
                <a:cs typeface="Lucida Sans Unicode" panose="020B0602030504020204" pitchFamily="34" charset="0"/>
              </a:endParaRPr>
            </a:p>
          </p:txBody>
        </p:sp>
        <p:graphicFrame>
          <p:nvGraphicFramePr>
            <p:cNvPr id="7185" name="Object 105"/>
            <p:cNvGraphicFramePr>
              <a:graphicFrameLocks noChangeAspect="1"/>
            </p:cNvGraphicFramePr>
            <p:nvPr/>
          </p:nvGraphicFramePr>
          <p:xfrm>
            <a:off x="753" y="3657"/>
            <a:ext cx="850" cy="3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453" name="Equação" r:id="rId8" imgW="1079500" imgH="419100" progId="Equation.3">
                    <p:embed/>
                  </p:oleObj>
                </mc:Choice>
                <mc:Fallback>
                  <p:oleObj name="Equação" r:id="rId8" imgW="1079500" imgH="419100" progId="Equation.3">
                    <p:embed/>
                    <p:pic>
                      <p:nvPicPr>
                        <p:cNvPr id="0" name="Object 10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53" y="3657"/>
                          <a:ext cx="850" cy="3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0" name="Picture 1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35519"/>
            <a:ext cx="2927140" cy="23894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4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  <p:bldP spid="7176" grpId="0"/>
      <p:bldP spid="7177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19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49238" y="6510338"/>
            <a:ext cx="86106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9221" name="Rechteck 6"/>
          <p:cNvSpPr>
            <a:spLocks noChangeArrowheads="1"/>
          </p:cNvSpPr>
          <p:nvPr/>
        </p:nvSpPr>
        <p:spPr bwMode="auto">
          <a:xfrm>
            <a:off x="684213" y="116632"/>
            <a:ext cx="7704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WHY THESE PAC ISOTOPES?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860032" y="5958707"/>
            <a:ext cx="1008112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4925" y="696838"/>
            <a:ext cx="4695736" cy="3524250"/>
            <a:chOff x="34925" y="908720"/>
            <a:chExt cx="4695736" cy="3524250"/>
          </a:xfrm>
        </p:grpSpPr>
        <p:pic>
          <p:nvPicPr>
            <p:cNvPr id="9224" name="Picture 2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" y="908720"/>
              <a:ext cx="4276725" cy="352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3252678" y="2802998"/>
              <a:ext cx="1477983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dirty="0" smtClean="0"/>
                <a:t>(5/2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</a:t>
              </a:r>
              <a:r>
                <a:rPr lang="is-IS" sz="1100" dirty="0"/>
                <a:t>-</a:t>
              </a:r>
              <a:r>
                <a:rPr lang="is-IS" sz="1100" dirty="0" smtClean="0"/>
                <a:t>0.766(3)</a:t>
              </a:r>
              <a:r>
                <a:rPr lang="en-US" sz="1100" dirty="0" err="1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baseline="-25000" dirty="0" err="1" smtClean="0">
                  <a:latin typeface="Calibri" charset="0"/>
                  <a:ea typeface="Calibri" charset="0"/>
                  <a:cs typeface="Calibri" charset="0"/>
                </a:rPr>
                <a:t>N</a:t>
              </a:r>
              <a:r>
                <a:rPr lang="is-IS" sz="1100" dirty="0" smtClean="0"/>
                <a:t> </a:t>
              </a:r>
              <a:endParaRPr lang="is-IS" sz="1100" dirty="0"/>
            </a:p>
            <a:p>
              <a:r>
                <a:rPr lang="en-US" sz="1100" dirty="0" smtClean="0"/>
                <a:t>Q(5/2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</a:t>
              </a:r>
              <a:r>
                <a:rPr lang="is-IS" sz="1100" dirty="0" smtClean="0"/>
                <a:t>+0.74(8)b </a:t>
              </a:r>
              <a:endParaRPr lang="is-IS" sz="1100" dirty="0"/>
            </a:p>
            <a:p>
              <a:r>
                <a:rPr lang="en-US" sz="1100" dirty="0" smtClean="0"/>
                <a:t>A</a:t>
              </a:r>
              <a:r>
                <a:rPr lang="en-US" sz="1100" baseline="-25000" dirty="0" smtClean="0"/>
                <a:t>22</a:t>
              </a:r>
              <a:r>
                <a:rPr lang="en-US" sz="1100" dirty="0"/>
                <a:t> </a:t>
              </a:r>
              <a:r>
                <a:rPr lang="en-US" sz="1100" dirty="0" smtClean="0"/>
                <a:t>(</a:t>
              </a:r>
              <a:r>
                <a:rPr lang="en-US" sz="1100" baseline="30000" dirty="0" smtClean="0"/>
                <a:t>111m</a:t>
              </a:r>
              <a:r>
                <a:rPr lang="en-US" sz="1100" dirty="0" smtClean="0"/>
                <a:t>Cd) = </a:t>
              </a:r>
              <a:r>
                <a:rPr lang="nb-NO" sz="1100" dirty="0" smtClean="0"/>
                <a:t>0.1786</a:t>
              </a:r>
            </a:p>
            <a:p>
              <a:r>
                <a:rPr lang="en-US" sz="1100" dirty="0"/>
                <a:t>A</a:t>
              </a:r>
              <a:r>
                <a:rPr lang="en-US" sz="1100" baseline="-25000" dirty="0"/>
                <a:t>22</a:t>
              </a:r>
              <a:r>
                <a:rPr lang="en-US" sz="1100" dirty="0"/>
                <a:t> (</a:t>
              </a:r>
              <a:r>
                <a:rPr lang="en-US" sz="1100" baseline="30000" dirty="0" smtClean="0"/>
                <a:t>111</a:t>
              </a:r>
              <a:r>
                <a:rPr lang="en-US" sz="1100" dirty="0" smtClean="0"/>
                <a:t>In) </a:t>
              </a:r>
              <a:r>
                <a:rPr lang="en-US" sz="1100" dirty="0"/>
                <a:t>= </a:t>
              </a:r>
              <a:r>
                <a:rPr lang="en-US" sz="1100" dirty="0" smtClean="0"/>
                <a:t>-</a:t>
              </a:r>
              <a:r>
                <a:rPr lang="nb-NO" sz="1100" dirty="0" smtClean="0"/>
                <a:t>0.1782</a:t>
              </a:r>
              <a:endParaRPr lang="nb-NO" sz="1100" dirty="0"/>
            </a:p>
            <a:p>
              <a:r>
                <a:rPr lang="en-US" sz="1100" dirty="0" smtClean="0"/>
                <a:t> </a:t>
              </a:r>
              <a:endParaRPr lang="en-US" sz="11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181038" y="3408681"/>
            <a:ext cx="4074941" cy="2723214"/>
            <a:chOff x="3059832" y="3586106"/>
            <a:chExt cx="4074941" cy="2723214"/>
          </a:xfrm>
        </p:grpSpPr>
        <p:pic>
          <p:nvPicPr>
            <p:cNvPr id="33794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86857" y="3586106"/>
              <a:ext cx="3847916" cy="2723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795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9832" y="4934581"/>
              <a:ext cx="1308683" cy="629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222" name="Rechteck 9"/>
          <p:cNvSpPr>
            <a:spLocks noChangeArrowheads="1"/>
          </p:cNvSpPr>
          <p:nvPr/>
        </p:nvSpPr>
        <p:spPr bwMode="auto">
          <a:xfrm>
            <a:off x="752475" y="476994"/>
            <a:ext cx="7566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baseline="30000" dirty="0">
                <a:latin typeface="Calisto MT" panose="02040603050505030304" pitchFamily="18" charset="0"/>
              </a:rPr>
              <a:t>111</a:t>
            </a:r>
            <a:r>
              <a:rPr lang="en-GB" altLang="en-US" sz="1800" dirty="0">
                <a:latin typeface="Calisto MT" panose="02040603050505030304" pitchFamily="18" charset="0"/>
              </a:rPr>
              <a:t>In</a:t>
            </a:r>
            <a:r>
              <a:rPr lang="en-GB" altLang="en-US" sz="1800" baseline="30000" dirty="0">
                <a:latin typeface="Calisto MT" panose="02040603050505030304" pitchFamily="18" charset="0"/>
              </a:rPr>
              <a:t>(111</a:t>
            </a:r>
            <a:r>
              <a:rPr lang="en-GB" altLang="en-US" sz="1800" dirty="0">
                <a:latin typeface="Calisto MT" panose="02040603050505030304" pitchFamily="18" charset="0"/>
              </a:rPr>
              <a:t>Cd),</a:t>
            </a:r>
            <a:r>
              <a:rPr lang="en-GB" altLang="en-US" sz="1800" baseline="30000" dirty="0">
                <a:latin typeface="Calisto MT" panose="02040603050505030304" pitchFamily="18" charset="0"/>
              </a:rPr>
              <a:t> </a:t>
            </a:r>
            <a:r>
              <a:rPr lang="en-GB" altLang="en-US" sz="1800" baseline="30000" dirty="0">
                <a:solidFill>
                  <a:srgbClr val="00B050"/>
                </a:solidFill>
                <a:latin typeface="Calisto MT" panose="02040603050505030304" pitchFamily="18" charset="0"/>
              </a:rPr>
              <a:t>111m</a:t>
            </a:r>
            <a:r>
              <a:rPr lang="en-GB" altLang="en-US" sz="1800" dirty="0">
                <a:solidFill>
                  <a:srgbClr val="00B050"/>
                </a:solidFill>
                <a:latin typeface="Calisto MT" panose="02040603050505030304" pitchFamily="18" charset="0"/>
              </a:rPr>
              <a:t>Cd</a:t>
            </a:r>
            <a:r>
              <a:rPr lang="en-GB" altLang="en-US" sz="1800" baseline="30000" dirty="0">
                <a:solidFill>
                  <a:srgbClr val="00B050"/>
                </a:solidFill>
                <a:latin typeface="Calisto MT" panose="02040603050505030304" pitchFamily="18" charset="0"/>
              </a:rPr>
              <a:t>(111</a:t>
            </a:r>
            <a:r>
              <a:rPr lang="en-GB" altLang="en-US" sz="1800" dirty="0">
                <a:solidFill>
                  <a:srgbClr val="00B050"/>
                </a:solidFill>
                <a:latin typeface="Calisto MT" panose="02040603050505030304" pitchFamily="18" charset="0"/>
              </a:rPr>
              <a:t>Cd)</a:t>
            </a:r>
            <a:r>
              <a:rPr lang="en-GB" altLang="en-US" sz="1800" baseline="30000" dirty="0">
                <a:solidFill>
                  <a:srgbClr val="00B050"/>
                </a:solidFill>
                <a:latin typeface="Calisto MT" panose="02040603050505030304" pitchFamily="18" charset="0"/>
              </a:rPr>
              <a:t>, </a:t>
            </a:r>
            <a:r>
              <a:rPr lang="en-GB" altLang="en-US" sz="1800" baseline="30000" dirty="0">
                <a:latin typeface="Calisto MT" panose="02040603050505030304" pitchFamily="18" charset="0"/>
              </a:rPr>
              <a:t>117</a:t>
            </a:r>
            <a:r>
              <a:rPr lang="en-GB" altLang="en-US" sz="1800" dirty="0">
                <a:latin typeface="Calisto MT" panose="02040603050505030304" pitchFamily="18" charset="0"/>
              </a:rPr>
              <a:t>Cd</a:t>
            </a:r>
            <a:r>
              <a:rPr lang="en-GB" altLang="en-US" sz="1800" baseline="30000" dirty="0">
                <a:latin typeface="Calisto MT" panose="02040603050505030304" pitchFamily="18" charset="0"/>
              </a:rPr>
              <a:t>(117</a:t>
            </a:r>
            <a:r>
              <a:rPr lang="en-GB" altLang="en-US" sz="1800" dirty="0">
                <a:latin typeface="Calisto MT" panose="02040603050505030304" pitchFamily="18" charset="0"/>
              </a:rPr>
              <a:t>In),</a:t>
            </a:r>
            <a:r>
              <a:rPr lang="en-GB" altLang="en-US" sz="1800" baseline="30000" dirty="0">
                <a:latin typeface="Calisto MT" panose="02040603050505030304" pitchFamily="18" charset="0"/>
              </a:rPr>
              <a:t> 115</a:t>
            </a:r>
            <a:r>
              <a:rPr lang="en-GB" altLang="en-US" sz="1800" dirty="0">
                <a:latin typeface="Calisto MT" panose="02040603050505030304" pitchFamily="18" charset="0"/>
              </a:rPr>
              <a:t>Cd</a:t>
            </a:r>
            <a:r>
              <a:rPr lang="en-GB" altLang="en-US" sz="1800" baseline="30000" dirty="0">
                <a:latin typeface="Calisto MT" panose="02040603050505030304" pitchFamily="18" charset="0"/>
              </a:rPr>
              <a:t>(115</a:t>
            </a:r>
            <a:r>
              <a:rPr lang="en-GB" altLang="en-US" sz="1800" dirty="0">
                <a:latin typeface="Calisto MT" panose="02040603050505030304" pitchFamily="18" charset="0"/>
              </a:rPr>
              <a:t>In)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latin typeface="Calisto MT" panose="020406030505050303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218218" y="908720"/>
            <a:ext cx="2746395" cy="3983038"/>
            <a:chOff x="6218218" y="908720"/>
            <a:chExt cx="2746395" cy="3983038"/>
          </a:xfrm>
        </p:grpSpPr>
        <p:sp>
          <p:nvSpPr>
            <p:cNvPr id="7" name="TextBox 6"/>
            <p:cNvSpPr txBox="1"/>
            <p:nvPr/>
          </p:nvSpPr>
          <p:spPr>
            <a:xfrm>
              <a:off x="6218218" y="2463115"/>
              <a:ext cx="1477983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dirty="0" smtClean="0"/>
                <a:t>(3/2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</a:t>
              </a:r>
              <a:r>
                <a:rPr lang="is-IS" sz="1100" dirty="0" smtClean="0"/>
                <a:t>+0.74(13)</a:t>
              </a:r>
              <a:r>
                <a:rPr lang="en-US" sz="1100" dirty="0" err="1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baseline="-25000" dirty="0" err="1" smtClean="0">
                  <a:latin typeface="Calibri" charset="0"/>
                  <a:ea typeface="Calibri" charset="0"/>
                  <a:cs typeface="Calibri" charset="0"/>
                </a:rPr>
                <a:t>N</a:t>
              </a:r>
              <a:r>
                <a:rPr lang="is-IS" sz="1100" dirty="0" smtClean="0"/>
                <a:t> </a:t>
              </a:r>
              <a:endParaRPr lang="is-IS" sz="1100" dirty="0"/>
            </a:p>
            <a:p>
              <a:r>
                <a:rPr lang="en-US" sz="1100" dirty="0" smtClean="0"/>
                <a:t>Q(3/2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-</a:t>
              </a:r>
              <a:r>
                <a:rPr lang="is-IS" sz="1100" dirty="0" smtClean="0"/>
                <a:t>0.60(2)b </a:t>
              </a:r>
              <a:endParaRPr lang="is-IS" sz="1100" dirty="0"/>
            </a:p>
            <a:p>
              <a:r>
                <a:rPr lang="en-US" sz="1100" dirty="0" smtClean="0"/>
                <a:t>A</a:t>
              </a:r>
              <a:r>
                <a:rPr lang="en-US" sz="1100" baseline="-25000" dirty="0" smtClean="0"/>
                <a:t>1</a:t>
              </a:r>
              <a:r>
                <a:rPr lang="en-US" sz="1100" dirty="0" smtClean="0"/>
                <a:t> ~ 0.5 </a:t>
              </a:r>
              <a:endParaRPr lang="en-US" sz="1100" dirty="0"/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6418263" y="908720"/>
              <a:ext cx="2546350" cy="3983038"/>
              <a:chOff x="6418263" y="908720"/>
              <a:chExt cx="2546350" cy="3983038"/>
            </a:xfrm>
          </p:grpSpPr>
          <p:grpSp>
            <p:nvGrpSpPr>
              <p:cNvPr id="9223" name="Group 20"/>
              <p:cNvGrpSpPr>
                <a:grpSpLocks/>
              </p:cNvGrpSpPr>
              <p:nvPr/>
            </p:nvGrpSpPr>
            <p:grpSpPr bwMode="auto">
              <a:xfrm>
                <a:off x="6418263" y="908720"/>
                <a:ext cx="2546350" cy="3983038"/>
                <a:chOff x="257797" y="99789"/>
                <a:chExt cx="2547168" cy="3983948"/>
              </a:xfrm>
            </p:grpSpPr>
            <p:cxnSp>
              <p:nvCxnSpPr>
                <p:cNvPr id="23" name="Straight Connector 6"/>
                <p:cNvCxnSpPr/>
                <p:nvPr/>
              </p:nvCxnSpPr>
              <p:spPr>
                <a:xfrm>
                  <a:off x="1518677" y="3551802"/>
                  <a:ext cx="1079847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7"/>
                <p:cNvCxnSpPr/>
                <p:nvPr/>
              </p:nvCxnSpPr>
              <p:spPr>
                <a:xfrm>
                  <a:off x="1518677" y="1776572"/>
                  <a:ext cx="1079847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28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1392399" y="1445524"/>
                  <a:ext cx="141256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/>
                    <a:t>3/2+ ; 5.78ns</a:t>
                  </a:r>
                </a:p>
              </p:txBody>
            </p:sp>
            <p:cxnSp>
              <p:nvCxnSpPr>
                <p:cNvPr id="26" name="Straight Connector 9"/>
                <p:cNvCxnSpPr/>
                <p:nvPr/>
              </p:nvCxnSpPr>
              <p:spPr>
                <a:xfrm rot="5400000">
                  <a:off x="1325815" y="2661806"/>
                  <a:ext cx="177046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w="sm" len="sm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30" name="TextBox 11"/>
                <p:cNvSpPr txBox="1">
                  <a:spLocks noChangeArrowheads="1"/>
                </p:cNvSpPr>
                <p:nvPr/>
              </p:nvSpPr>
              <p:spPr bwMode="auto">
                <a:xfrm>
                  <a:off x="1319545" y="2094523"/>
                  <a:ext cx="879408" cy="9233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/>
                    <a:t>8%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/>
                    <a:t>492keV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/>
                    <a:t>E1</a:t>
                  </a:r>
                </a:p>
              </p:txBody>
            </p:sp>
            <p:sp>
              <p:nvSpPr>
                <p:cNvPr id="9231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1812828" y="3622072"/>
                  <a:ext cx="744114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2400" b="1" baseline="30000"/>
                    <a:t>115</a:t>
                  </a:r>
                  <a:r>
                    <a:rPr lang="en-US" altLang="en-US" sz="2400" b="1"/>
                    <a:t>In</a:t>
                  </a:r>
                </a:p>
              </p:txBody>
            </p:sp>
            <p:sp>
              <p:nvSpPr>
                <p:cNvPr id="9232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257797" y="420620"/>
                  <a:ext cx="825867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2400" b="1" baseline="30000" dirty="0"/>
                    <a:t>115</a:t>
                  </a:r>
                  <a:r>
                    <a:rPr lang="en-US" altLang="en-US" sz="2400" b="1" dirty="0"/>
                    <a:t>Cd</a:t>
                  </a:r>
                </a:p>
              </p:txBody>
            </p:sp>
            <p:grpSp>
              <p:nvGrpSpPr>
                <p:cNvPr id="9233" name="Group 17"/>
                <p:cNvGrpSpPr>
                  <a:grpSpLocks/>
                </p:cNvGrpSpPr>
                <p:nvPr/>
              </p:nvGrpSpPr>
              <p:grpSpPr bwMode="auto">
                <a:xfrm>
                  <a:off x="289505" y="404702"/>
                  <a:ext cx="952347" cy="1184948"/>
                  <a:chOff x="781878" y="953341"/>
                  <a:chExt cx="952347" cy="1184948"/>
                </a:xfrm>
              </p:grpSpPr>
              <p:cxnSp>
                <p:nvCxnSpPr>
                  <p:cNvPr id="33" name="Straight Connector 5"/>
                  <p:cNvCxnSpPr/>
                  <p:nvPr/>
                </p:nvCxnSpPr>
                <p:spPr>
                  <a:xfrm>
                    <a:off x="781930" y="967589"/>
                    <a:ext cx="720957" cy="0"/>
                  </a:xfrm>
                  <a:prstGeom prst="line">
                    <a:avLst/>
                  </a:prstGeom>
                  <a:ln w="254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15"/>
                  <p:cNvCxnSpPr/>
                  <p:nvPr/>
                </p:nvCxnSpPr>
                <p:spPr>
                  <a:xfrm>
                    <a:off x="1488594" y="953298"/>
                    <a:ext cx="246142" cy="1184546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headEnd w="sm" len="sm"/>
                    <a:tailEnd type="stealth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9234" name="TextBox 18"/>
                <p:cNvSpPr txBox="1">
                  <a:spLocks noChangeArrowheads="1"/>
                </p:cNvSpPr>
                <p:nvPr/>
              </p:nvSpPr>
              <p:spPr bwMode="auto">
                <a:xfrm>
                  <a:off x="289505" y="99789"/>
                  <a:ext cx="651140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/>
                    <a:t>2.2 d</a:t>
                  </a:r>
                </a:p>
              </p:txBody>
            </p:sp>
            <p:sp>
              <p:nvSpPr>
                <p:cNvPr id="9235" name="TextBox 19"/>
                <p:cNvSpPr txBox="1">
                  <a:spLocks noChangeArrowheads="1"/>
                </p:cNvSpPr>
                <p:nvPr/>
              </p:nvSpPr>
              <p:spPr bwMode="auto">
                <a:xfrm>
                  <a:off x="1130821" y="762069"/>
                  <a:ext cx="889987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>
                      <a:latin typeface="Symbol" panose="05050102010706020507" pitchFamily="18" charset="2"/>
                      <a:ea typeface="Symbol" panose="05050102010706020507" pitchFamily="18" charset="2"/>
                      <a:cs typeface="Symbol" panose="05050102010706020507" pitchFamily="18" charset="2"/>
                    </a:rPr>
                    <a:t>b</a:t>
                  </a:r>
                  <a:r>
                    <a:rPr lang="en-US" altLang="en-US" sz="1800" baseline="30000"/>
                    <a:t>-</a:t>
                  </a:r>
                  <a:r>
                    <a:rPr lang="en-US" altLang="en-US" sz="1800"/>
                    <a:t> 3.3%</a:t>
                  </a:r>
                </a:p>
              </p:txBody>
            </p:sp>
          </p:grpSp>
          <p:sp>
            <p:nvSpPr>
              <p:cNvPr id="31" name="Rectangle 30"/>
              <p:cNvSpPr/>
              <p:nvPr/>
            </p:nvSpPr>
            <p:spPr>
              <a:xfrm>
                <a:off x="7678738" y="4353685"/>
                <a:ext cx="1181100" cy="7928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6" name="Straight Connector 5"/>
            <p:cNvCxnSpPr/>
            <p:nvPr/>
          </p:nvCxnSpPr>
          <p:spPr>
            <a:xfrm>
              <a:off x="7678738" y="4365104"/>
              <a:ext cx="11811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5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7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268" name="Rectangle 3"/>
          <p:cNvSpPr>
            <a:spLocks noChangeArrowheads="1"/>
          </p:cNvSpPr>
          <p:nvPr/>
        </p:nvSpPr>
        <p:spPr bwMode="auto">
          <a:xfrm>
            <a:off x="203700" y="6510437"/>
            <a:ext cx="870167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11269" name="Rechteck 6"/>
          <p:cNvSpPr>
            <a:spLocks noChangeArrowheads="1"/>
          </p:cNvSpPr>
          <p:nvPr/>
        </p:nvSpPr>
        <p:spPr bwMode="auto">
          <a:xfrm>
            <a:off x="684213" y="333375"/>
            <a:ext cx="7704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WHY </a:t>
            </a:r>
            <a:r>
              <a:rPr lang="de-DE" altLang="en-US" sz="2000" b="1" i="1" dirty="0">
                <a:solidFill>
                  <a:schemeClr val="accent1"/>
                </a:solidFill>
                <a:latin typeface="Calisto MT" panose="02040603050505030304" pitchFamily="18" charset="0"/>
              </a:rPr>
              <a:t>emission</a:t>
            </a: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 MÖßBAUER SPECTROSCOPY </a:t>
            </a:r>
            <a:r>
              <a:rPr lang="de-DE" altLang="en-US" sz="2000" b="1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(AT </a:t>
            </a:r>
            <a:r>
              <a:rPr lang="de-DE" altLang="en-US" sz="2000" b="1" dirty="0" smtClean="0">
                <a:solidFill>
                  <a:srgbClr val="00B050"/>
                </a:solidFill>
                <a:latin typeface="Calisto MT" panose="02040603050505030304" pitchFamily="18" charset="0"/>
              </a:rPr>
              <a:t>ISOLDE)</a:t>
            </a:r>
            <a:r>
              <a:rPr lang="de-DE" altLang="en-US" sz="2000" b="1" dirty="0" smtClean="0">
                <a:solidFill>
                  <a:schemeClr val="accent1"/>
                </a:solidFill>
                <a:latin typeface="Calisto MT" panose="02040603050505030304" pitchFamily="18" charset="0"/>
              </a:rPr>
              <a:t>?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678383" y="981075"/>
            <a:ext cx="7566025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latin typeface="Calisto MT" panose="02040603050505030304" pitchFamily="18" charset="0"/>
                <a:cs typeface="+mn-cs"/>
              </a:rPr>
              <a:t>Complement of the PAC study: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dirty="0">
                <a:latin typeface="Calisto MT" panose="02040603050505030304" pitchFamily="18" charset="0"/>
              </a:rPr>
              <a:t>P</a:t>
            </a:r>
            <a:r>
              <a:rPr lang="en-GB" dirty="0" smtClean="0">
                <a:latin typeface="Calisto MT" panose="02040603050505030304" pitchFamily="18" charset="0"/>
              </a:rPr>
              <a:t>robe’s </a:t>
            </a:r>
            <a:r>
              <a:rPr lang="en-GB" dirty="0">
                <a:latin typeface="Calisto MT" panose="02040603050505030304" pitchFamily="18" charset="0"/>
              </a:rPr>
              <a:t>lattice location &amp; annealing of implantation defects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GB" dirty="0" smtClean="0">
                <a:latin typeface="Calisto MT" panose="02040603050505030304" pitchFamily="18" charset="0"/>
                <a:cs typeface="+mn-cs"/>
              </a:rPr>
              <a:t>Probes-host </a:t>
            </a:r>
            <a:r>
              <a:rPr lang="en-GB" dirty="0">
                <a:latin typeface="Calisto MT" panose="02040603050505030304" pitchFamily="18" charset="0"/>
                <a:cs typeface="+mn-cs"/>
              </a:rPr>
              <a:t>or probes-defects interactions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a-DK" dirty="0">
                <a:latin typeface="Calisto MT" panose="02040603050505030304" pitchFamily="18" charset="0"/>
              </a:rPr>
              <a:t>Valence(/spin) state of probe atom (X</a:t>
            </a:r>
            <a:r>
              <a:rPr lang="da-DK" baseline="30000" dirty="0">
                <a:latin typeface="Calisto MT" panose="02040603050505030304" pitchFamily="18" charset="0"/>
              </a:rPr>
              <a:t>n+</a:t>
            </a:r>
            <a:r>
              <a:rPr lang="da-DK" dirty="0">
                <a:latin typeface="Calisto MT" panose="02040603050505030304" pitchFamily="18" charset="0"/>
              </a:rPr>
              <a:t>)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a-DK" dirty="0" smtClean="0">
                <a:latin typeface="Calisto MT" panose="02040603050505030304" pitchFamily="18" charset="0"/>
                <a:cs typeface="+mn-cs"/>
              </a:rPr>
              <a:t>Diffusion </a:t>
            </a:r>
            <a:r>
              <a:rPr lang="da-DK" dirty="0">
                <a:latin typeface="Calisto MT" panose="02040603050505030304" pitchFamily="18" charset="0"/>
                <a:cs typeface="+mn-cs"/>
              </a:rPr>
              <a:t>of probe atoms (few jumps ~100 ns)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da-DK" dirty="0">
                <a:latin typeface="Calisto MT" panose="02040603050505030304" pitchFamily="18" charset="0"/>
                <a:cs typeface="+mn-cs"/>
              </a:rPr>
              <a:t>Binding properties (Debye-Waller factors)</a:t>
            </a:r>
          </a:p>
          <a:p>
            <a:pPr marL="285750" indent="-285750" algn="just" eaLnBrk="1" fontAlgn="auto" hangingPunct="1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endParaRPr lang="en-GB" dirty="0">
              <a:latin typeface="Calisto MT" panose="02040603050505030304" pitchFamily="18" charset="0"/>
              <a:cs typeface="+mn-cs"/>
            </a:endParaRPr>
          </a:p>
        </p:txBody>
      </p:sp>
      <p:sp>
        <p:nvSpPr>
          <p:cNvPr id="11271" name="Rechteck 11"/>
          <p:cNvSpPr>
            <a:spLocks noChangeArrowheads="1"/>
          </p:cNvSpPr>
          <p:nvPr/>
        </p:nvSpPr>
        <p:spPr bwMode="auto">
          <a:xfrm>
            <a:off x="4067944" y="3376613"/>
            <a:ext cx="446449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HOW?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11272" name="Rechteck 12"/>
          <p:cNvSpPr>
            <a:spLocks noChangeArrowheads="1"/>
          </p:cNvSpPr>
          <p:nvPr/>
        </p:nvSpPr>
        <p:spPr bwMode="auto">
          <a:xfrm>
            <a:off x="2411760" y="3790950"/>
            <a:ext cx="50768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alisto MT" panose="02040603050505030304" pitchFamily="18" charset="0"/>
              </a:rPr>
              <a:t>As a function of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alisto MT" panose="02040603050505030304" pitchFamily="18" charset="0"/>
              </a:rPr>
              <a:t>- Sample </a:t>
            </a:r>
            <a:r>
              <a:rPr lang="en-GB" altLang="en-US" sz="1800" b="1" dirty="0">
                <a:latin typeface="Calisto MT" panose="02040603050505030304" pitchFamily="18" charset="0"/>
              </a:rPr>
              <a:t>stoichiometry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alisto MT" panose="02040603050505030304" pitchFamily="18" charset="0"/>
              </a:rPr>
              <a:t>- Annealing and measuring </a:t>
            </a:r>
            <a:r>
              <a:rPr lang="en-GB" altLang="en-US" sz="1800" b="1" dirty="0">
                <a:latin typeface="Calisto MT" panose="02040603050505030304" pitchFamily="18" charset="0"/>
              </a:rPr>
              <a:t>temperature</a:t>
            </a:r>
          </a:p>
        </p:txBody>
      </p:sp>
      <p:sp>
        <p:nvSpPr>
          <p:cNvPr id="11273" name="Rechteck 8"/>
          <p:cNvSpPr>
            <a:spLocks noChangeArrowheads="1"/>
          </p:cNvSpPr>
          <p:nvPr/>
        </p:nvSpPr>
        <p:spPr bwMode="auto">
          <a:xfrm>
            <a:off x="107950" y="5127625"/>
            <a:ext cx="7704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USING?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11274" name="Rechteck 9"/>
          <p:cNvSpPr>
            <a:spLocks noChangeArrowheads="1"/>
          </p:cNvSpPr>
          <p:nvPr/>
        </p:nvSpPr>
        <p:spPr bwMode="auto">
          <a:xfrm>
            <a:off x="390351" y="5457825"/>
            <a:ext cx="75660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alisto MT" panose="02040603050505030304" pitchFamily="18" charset="0"/>
              </a:rPr>
              <a:t>- Complementary Fe and Sn probes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>
                <a:latin typeface="Calisto MT" panose="02040603050505030304" pitchFamily="18" charset="0"/>
              </a:rPr>
              <a:t>- Optically active </a:t>
            </a:r>
            <a:r>
              <a:rPr lang="en-GB" altLang="en-US" sz="1800" dirty="0" err="1">
                <a:latin typeface="Calisto MT" panose="02040603050505030304" pitchFamily="18" charset="0"/>
              </a:rPr>
              <a:t>Er</a:t>
            </a:r>
            <a:r>
              <a:rPr lang="en-GB" altLang="en-US" sz="1800" dirty="0">
                <a:latin typeface="Calisto MT" panose="02040603050505030304" pitchFamily="18" charset="0"/>
              </a:rPr>
              <a:t> and </a:t>
            </a:r>
            <a:r>
              <a:rPr lang="en-GB" altLang="en-US" sz="1800" dirty="0" err="1">
                <a:latin typeface="Calisto MT" panose="02040603050505030304" pitchFamily="18" charset="0"/>
              </a:rPr>
              <a:t>Eu</a:t>
            </a:r>
            <a:r>
              <a:rPr lang="en-GB" altLang="en-US" sz="1800" dirty="0">
                <a:latin typeface="Calisto MT" panose="02040603050505030304" pitchFamily="18" charset="0"/>
              </a:rPr>
              <a:t> elements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en-US" altLang="en-US" sz="1800" b="1" dirty="0">
              <a:latin typeface="Calisto MT" panose="0204060305050503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948264" y="6356350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6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271" grpId="0"/>
      <p:bldP spid="11272" grpId="0"/>
      <p:bldP spid="11273" grpId="0"/>
      <p:bldP spid="112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5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249238" y="6510338"/>
            <a:ext cx="86106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13317" name="Rechteck 6"/>
          <p:cNvSpPr>
            <a:spLocks noChangeArrowheads="1"/>
          </p:cNvSpPr>
          <p:nvPr/>
        </p:nvSpPr>
        <p:spPr bwMode="auto">
          <a:xfrm>
            <a:off x="684213" y="115888"/>
            <a:ext cx="7704137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>
                <a:solidFill>
                  <a:schemeClr val="accent1"/>
                </a:solidFill>
                <a:latin typeface="Calisto MT" panose="02040603050505030304" pitchFamily="18" charset="0"/>
              </a:rPr>
              <a:t>WHY THESE eMS ISOTOPES?</a:t>
            </a:r>
            <a:endParaRPr lang="en-US" altLang="en-US" sz="2000" b="1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79388" y="115888"/>
            <a:ext cx="3856840" cy="2901950"/>
            <a:chOff x="179388" y="115888"/>
            <a:chExt cx="3856840" cy="2901950"/>
          </a:xfrm>
        </p:grpSpPr>
        <p:grpSp>
          <p:nvGrpSpPr>
            <p:cNvPr id="13318" name="Group 17"/>
            <p:cNvGrpSpPr>
              <a:grpSpLocks/>
            </p:cNvGrpSpPr>
            <p:nvPr/>
          </p:nvGrpSpPr>
          <p:grpSpPr bwMode="auto">
            <a:xfrm>
              <a:off x="179388" y="115888"/>
              <a:ext cx="2411412" cy="2901950"/>
              <a:chOff x="257797" y="99789"/>
              <a:chExt cx="2411259" cy="2900736"/>
            </a:xfrm>
          </p:grpSpPr>
          <p:cxnSp>
            <p:nvCxnSpPr>
              <p:cNvPr id="9" name="Straight Connector 5"/>
              <p:cNvCxnSpPr/>
              <p:nvPr/>
            </p:nvCxnSpPr>
            <p:spPr>
              <a:xfrm>
                <a:off x="1491206" y="2468934"/>
                <a:ext cx="10794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6"/>
              <p:cNvCxnSpPr/>
              <p:nvPr/>
            </p:nvCxnSpPr>
            <p:spPr>
              <a:xfrm>
                <a:off x="1427710" y="1946866"/>
                <a:ext cx="10794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64" name="TextBox 7"/>
              <p:cNvSpPr txBox="1">
                <a:spLocks noChangeArrowheads="1"/>
              </p:cNvSpPr>
              <p:nvPr/>
            </p:nvSpPr>
            <p:spPr bwMode="auto">
              <a:xfrm>
                <a:off x="1301374" y="1616643"/>
                <a:ext cx="1367682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dirty="0"/>
                  <a:t>3/2- ; 98.3ns</a:t>
                </a:r>
              </a:p>
            </p:txBody>
          </p:sp>
          <p:cxnSp>
            <p:nvCxnSpPr>
              <p:cNvPr id="13" name="Straight Connector 8"/>
              <p:cNvCxnSpPr/>
              <p:nvPr/>
            </p:nvCxnSpPr>
            <p:spPr>
              <a:xfrm rot="5400000">
                <a:off x="1860368" y="2206313"/>
                <a:ext cx="518895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w="sm" len="sm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66" name="TextBox 9"/>
              <p:cNvSpPr txBox="1">
                <a:spLocks noChangeArrowheads="1"/>
              </p:cNvSpPr>
              <p:nvPr/>
            </p:nvSpPr>
            <p:spPr bwMode="auto">
              <a:xfrm>
                <a:off x="1157297" y="1902613"/>
                <a:ext cx="937116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14.4keV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M1+E2</a:t>
                </a:r>
              </a:p>
            </p:txBody>
          </p:sp>
          <p:sp>
            <p:nvSpPr>
              <p:cNvPr id="13367" name="TextBox 10"/>
              <p:cNvSpPr txBox="1">
                <a:spLocks noChangeArrowheads="1"/>
              </p:cNvSpPr>
              <p:nvPr/>
            </p:nvSpPr>
            <p:spPr bwMode="auto">
              <a:xfrm>
                <a:off x="1784692" y="2538860"/>
                <a:ext cx="685316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b="1" baseline="30000"/>
                  <a:t>57</a:t>
                </a:r>
                <a:r>
                  <a:rPr lang="en-US" altLang="en-US" sz="2400" b="1"/>
                  <a:t>Fe</a:t>
                </a:r>
              </a:p>
            </p:txBody>
          </p:sp>
          <p:sp>
            <p:nvSpPr>
              <p:cNvPr id="13368" name="TextBox 11"/>
              <p:cNvSpPr txBox="1">
                <a:spLocks noChangeArrowheads="1"/>
              </p:cNvSpPr>
              <p:nvPr/>
            </p:nvSpPr>
            <p:spPr bwMode="auto">
              <a:xfrm>
                <a:off x="257797" y="420620"/>
                <a:ext cx="82747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b="1" baseline="30000" dirty="0"/>
                  <a:t>57</a:t>
                </a:r>
                <a:r>
                  <a:rPr lang="en-US" altLang="en-US" sz="2400" b="1" dirty="0"/>
                  <a:t>Mn</a:t>
                </a:r>
              </a:p>
            </p:txBody>
          </p:sp>
          <p:grpSp>
            <p:nvGrpSpPr>
              <p:cNvPr id="13369" name="Group 12"/>
              <p:cNvGrpSpPr>
                <a:grpSpLocks/>
              </p:cNvGrpSpPr>
              <p:nvPr/>
            </p:nvGrpSpPr>
            <p:grpSpPr bwMode="auto">
              <a:xfrm>
                <a:off x="289505" y="404702"/>
                <a:ext cx="952347" cy="1184948"/>
                <a:chOff x="781878" y="953341"/>
                <a:chExt cx="952347" cy="1184948"/>
              </a:xfrm>
            </p:grpSpPr>
            <p:cxnSp>
              <p:nvCxnSpPr>
                <p:cNvPr id="20" name="Straight Connector 15"/>
                <p:cNvCxnSpPr/>
                <p:nvPr/>
              </p:nvCxnSpPr>
              <p:spPr>
                <a:xfrm>
                  <a:off x="781918" y="967381"/>
                  <a:ext cx="720680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16"/>
                <p:cNvCxnSpPr/>
                <p:nvPr/>
              </p:nvCxnSpPr>
              <p:spPr>
                <a:xfrm>
                  <a:off x="1488310" y="953100"/>
                  <a:ext cx="246047" cy="1185366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w="sm" len="sm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370" name="TextBox 13"/>
              <p:cNvSpPr txBox="1">
                <a:spLocks noChangeArrowheads="1"/>
              </p:cNvSpPr>
              <p:nvPr/>
            </p:nvSpPr>
            <p:spPr bwMode="auto">
              <a:xfrm>
                <a:off x="289505" y="99789"/>
                <a:ext cx="68320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85.4s</a:t>
                </a:r>
              </a:p>
            </p:txBody>
          </p:sp>
          <p:sp>
            <p:nvSpPr>
              <p:cNvPr id="13371" name="TextBox 14"/>
              <p:cNvSpPr txBox="1">
                <a:spLocks noChangeArrowheads="1"/>
              </p:cNvSpPr>
              <p:nvPr/>
            </p:nvSpPr>
            <p:spPr bwMode="auto">
              <a:xfrm>
                <a:off x="1130821" y="762069"/>
                <a:ext cx="80983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>
                    <a:latin typeface="Symbol" panose="05050102010706020507" pitchFamily="18" charset="2"/>
                    <a:ea typeface="Symbol" panose="05050102010706020507" pitchFamily="18" charset="2"/>
                    <a:cs typeface="Symbol" panose="05050102010706020507" pitchFamily="18" charset="2"/>
                  </a:rPr>
                  <a:t>b</a:t>
                </a:r>
                <a:r>
                  <a:rPr lang="en-US" altLang="en-US" sz="1800" baseline="30000"/>
                  <a:t>-</a:t>
                </a:r>
                <a:r>
                  <a:rPr lang="en-US" altLang="en-US" sz="1800"/>
                  <a:t> 75%</a:t>
                </a:r>
              </a:p>
            </p:txBody>
          </p:sp>
        </p:grpSp>
        <p:sp>
          <p:nvSpPr>
            <p:cNvPr id="62" name="TextBox 61"/>
            <p:cNvSpPr txBox="1"/>
            <p:nvPr/>
          </p:nvSpPr>
          <p:spPr>
            <a:xfrm>
              <a:off x="2558245" y="1729022"/>
              <a:ext cx="14779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dirty="0" smtClean="0"/>
                <a:t>(3/2</a:t>
              </a:r>
              <a:r>
                <a:rPr lang="en-US" sz="1100" baseline="30000" dirty="0" smtClean="0"/>
                <a:t>-</a:t>
              </a:r>
              <a:r>
                <a:rPr lang="en-US" sz="1100" dirty="0" smtClean="0"/>
                <a:t>)= -</a:t>
              </a:r>
              <a:r>
                <a:rPr lang="is-IS" sz="1100" dirty="0" smtClean="0"/>
                <a:t>0.1549(2)</a:t>
              </a:r>
              <a:r>
                <a:rPr lang="en-US" sz="1100" dirty="0" err="1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baseline="-25000" dirty="0" err="1" smtClean="0">
                  <a:latin typeface="Calibri" charset="0"/>
                  <a:ea typeface="Calibri" charset="0"/>
                  <a:cs typeface="Calibri" charset="0"/>
                </a:rPr>
                <a:t>N</a:t>
              </a:r>
              <a:r>
                <a:rPr lang="is-IS" sz="1100" dirty="0" smtClean="0"/>
                <a:t> </a:t>
              </a:r>
              <a:endParaRPr lang="is-IS" sz="1100" dirty="0"/>
            </a:p>
            <a:p>
              <a:r>
                <a:rPr lang="en-US" sz="1100" dirty="0" smtClean="0"/>
                <a:t>Q(3/2</a:t>
              </a:r>
              <a:r>
                <a:rPr lang="en-US" sz="1100" baseline="30000" dirty="0" smtClean="0"/>
                <a:t>-</a:t>
              </a:r>
              <a:r>
                <a:rPr lang="en-US" sz="1100" dirty="0" smtClean="0"/>
                <a:t>)= </a:t>
              </a:r>
              <a:r>
                <a:rPr lang="is-IS" sz="1100" dirty="0"/>
                <a:t>+</a:t>
              </a:r>
              <a:r>
                <a:rPr lang="is-IS" sz="1100" dirty="0" smtClean="0"/>
                <a:t>0.082(8)b </a:t>
              </a:r>
              <a:endParaRPr lang="is-IS" sz="11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107950" y="3213100"/>
            <a:ext cx="2751258" cy="3130550"/>
            <a:chOff x="107950" y="3213100"/>
            <a:chExt cx="2751258" cy="3130550"/>
          </a:xfrm>
        </p:grpSpPr>
        <p:grpSp>
          <p:nvGrpSpPr>
            <p:cNvPr id="13320" name="Group 22"/>
            <p:cNvGrpSpPr>
              <a:grpSpLocks/>
            </p:cNvGrpSpPr>
            <p:nvPr/>
          </p:nvGrpSpPr>
          <p:grpSpPr bwMode="auto">
            <a:xfrm>
              <a:off x="107950" y="3213100"/>
              <a:ext cx="2433638" cy="3130550"/>
              <a:chOff x="1199066" y="99789"/>
              <a:chExt cx="2434783" cy="3130732"/>
            </a:xfrm>
          </p:grpSpPr>
          <p:grpSp>
            <p:nvGrpSpPr>
              <p:cNvPr id="13334" name="Group 21"/>
              <p:cNvGrpSpPr>
                <a:grpSpLocks/>
              </p:cNvGrpSpPr>
              <p:nvPr/>
            </p:nvGrpSpPr>
            <p:grpSpPr bwMode="auto">
              <a:xfrm>
                <a:off x="1199066" y="1565287"/>
                <a:ext cx="1353696" cy="1665234"/>
                <a:chOff x="1253443" y="4260825"/>
                <a:chExt cx="1353696" cy="1665234"/>
              </a:xfrm>
            </p:grpSpPr>
            <p:cxnSp>
              <p:nvCxnSpPr>
                <p:cNvPr id="46" name="Straight Connector 5"/>
                <p:cNvCxnSpPr/>
                <p:nvPr/>
              </p:nvCxnSpPr>
              <p:spPr>
                <a:xfrm>
                  <a:off x="1447209" y="5379927"/>
                  <a:ext cx="108000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6"/>
                <p:cNvCxnSpPr/>
                <p:nvPr/>
              </p:nvCxnSpPr>
              <p:spPr>
                <a:xfrm>
                  <a:off x="1385268" y="4590894"/>
                  <a:ext cx="1080008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42" name="TextBox 7"/>
                <p:cNvSpPr txBox="1">
                  <a:spLocks noChangeArrowheads="1"/>
                </p:cNvSpPr>
                <p:nvPr/>
              </p:nvSpPr>
              <p:spPr bwMode="auto">
                <a:xfrm>
                  <a:off x="1258693" y="4260825"/>
                  <a:ext cx="1348446" cy="36933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800"/>
                    <a:t>7/2+ ; 9.6 ns</a:t>
                  </a:r>
                </a:p>
              </p:txBody>
            </p:sp>
            <p:cxnSp>
              <p:nvCxnSpPr>
                <p:cNvPr id="49" name="Straight Connector 8"/>
                <p:cNvCxnSpPr/>
                <p:nvPr/>
              </p:nvCxnSpPr>
              <p:spPr>
                <a:xfrm rot="5400000">
                  <a:off x="1690371" y="4978267"/>
                  <a:ext cx="774745" cy="0"/>
                </a:xfrm>
                <a:prstGeom prst="line">
                  <a:avLst/>
                </a:prstGeom>
                <a:ln w="19050">
                  <a:solidFill>
                    <a:srgbClr val="FF0000"/>
                  </a:solidFill>
                  <a:headEnd w="sm" len="sm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44" name="TextBox 9"/>
                <p:cNvSpPr txBox="1">
                  <a:spLocks noChangeArrowheads="1"/>
                </p:cNvSpPr>
                <p:nvPr/>
              </p:nvSpPr>
              <p:spPr bwMode="auto">
                <a:xfrm>
                  <a:off x="1253443" y="4603063"/>
                  <a:ext cx="772006" cy="73866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/>
                    <a:t>2.85%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/>
                    <a:t>21.5keV</a:t>
                  </a:r>
                </a:p>
                <a:p>
                  <a:pPr algn="ctr"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400"/>
                    <a:t>M1+E2</a:t>
                  </a:r>
                </a:p>
              </p:txBody>
            </p:sp>
            <p:sp>
              <p:nvSpPr>
                <p:cNvPr id="13345" name="TextBox 10"/>
                <p:cNvSpPr txBox="1">
                  <a:spLocks noChangeArrowheads="1"/>
                </p:cNvSpPr>
                <p:nvPr/>
              </p:nvSpPr>
              <p:spPr bwMode="auto">
                <a:xfrm>
                  <a:off x="1742011" y="5464394"/>
                  <a:ext cx="813043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2400" b="1" baseline="30000"/>
                    <a:t>151</a:t>
                  </a:r>
                  <a:r>
                    <a:rPr lang="en-US" altLang="en-US" sz="2400" b="1"/>
                    <a:t>Eu</a:t>
                  </a:r>
                </a:p>
              </p:txBody>
            </p:sp>
          </p:grpSp>
          <p:sp>
            <p:nvSpPr>
              <p:cNvPr id="13335" name="TextBox 11"/>
              <p:cNvSpPr txBox="1">
                <a:spLocks noChangeArrowheads="1"/>
              </p:cNvSpPr>
              <p:nvPr/>
            </p:nvSpPr>
            <p:spPr bwMode="auto">
              <a:xfrm>
                <a:off x="2775922" y="420620"/>
                <a:ext cx="857927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b="1" baseline="30000" dirty="0"/>
                  <a:t>151</a:t>
                </a:r>
                <a:r>
                  <a:rPr lang="en-US" altLang="en-US" sz="2400" b="1" dirty="0"/>
                  <a:t>Gd</a:t>
                </a:r>
              </a:p>
            </p:txBody>
          </p:sp>
          <p:cxnSp>
            <p:nvCxnSpPr>
              <p:cNvPr id="42" name="Straight Connector 15"/>
              <p:cNvCxnSpPr/>
              <p:nvPr/>
            </p:nvCxnSpPr>
            <p:spPr>
              <a:xfrm>
                <a:off x="2738078" y="418896"/>
                <a:ext cx="719475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16"/>
              <p:cNvCxnSpPr/>
              <p:nvPr/>
            </p:nvCxnSpPr>
            <p:spPr>
              <a:xfrm flipH="1">
                <a:off x="2464899" y="404607"/>
                <a:ext cx="274766" cy="1092263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w="sm" len="sm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38" name="TextBox 13"/>
              <p:cNvSpPr txBox="1">
                <a:spLocks noChangeArrowheads="1"/>
              </p:cNvSpPr>
              <p:nvPr/>
            </p:nvSpPr>
            <p:spPr bwMode="auto">
              <a:xfrm>
                <a:off x="2807630" y="99789"/>
                <a:ext cx="710785" cy="3693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dirty="0"/>
                  <a:t>120 d</a:t>
                </a:r>
              </a:p>
            </p:txBody>
          </p:sp>
          <p:sp>
            <p:nvSpPr>
              <p:cNvPr id="13339" name="TextBox 14"/>
              <p:cNvSpPr txBox="1">
                <a:spLocks noChangeArrowheads="1"/>
              </p:cNvSpPr>
              <p:nvPr/>
            </p:nvSpPr>
            <p:spPr bwMode="auto">
              <a:xfrm>
                <a:off x="2552762" y="950758"/>
                <a:ext cx="92268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dirty="0"/>
                  <a:t> EC 74%</a:t>
                </a:r>
              </a:p>
            </p:txBody>
          </p:sp>
        </p:grpSp>
        <p:sp>
          <p:nvSpPr>
            <p:cNvPr id="63" name="TextBox 62"/>
            <p:cNvSpPr txBox="1"/>
            <p:nvPr/>
          </p:nvSpPr>
          <p:spPr>
            <a:xfrm>
              <a:off x="1381225" y="4823855"/>
              <a:ext cx="14779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dirty="0" smtClean="0"/>
                <a:t>(7/2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</a:t>
              </a:r>
              <a:r>
                <a:rPr lang="is-IS" sz="1100" dirty="0" smtClean="0"/>
                <a:t>+2.591(2)</a:t>
              </a:r>
              <a:r>
                <a:rPr lang="en-US" sz="1100" dirty="0" err="1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baseline="-25000" dirty="0" err="1" smtClean="0">
                  <a:latin typeface="Calibri" charset="0"/>
                  <a:ea typeface="Calibri" charset="0"/>
                  <a:cs typeface="Calibri" charset="0"/>
                </a:rPr>
                <a:t>N</a:t>
              </a:r>
              <a:r>
                <a:rPr lang="is-IS" sz="1100" dirty="0" smtClean="0"/>
                <a:t> </a:t>
              </a:r>
              <a:endParaRPr lang="is-IS" sz="1100" dirty="0"/>
            </a:p>
            <a:p>
              <a:r>
                <a:rPr lang="en-US" sz="1100" dirty="0" smtClean="0"/>
                <a:t>Q(7/2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+</a:t>
              </a:r>
              <a:r>
                <a:rPr lang="is-IS" sz="1100" dirty="0" smtClean="0"/>
                <a:t>1.28(2)b </a:t>
              </a:r>
              <a:endParaRPr lang="is-IS" sz="11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152775" y="614363"/>
            <a:ext cx="3698291" cy="5910262"/>
            <a:chOff x="3152775" y="614363"/>
            <a:chExt cx="3698291" cy="5910262"/>
          </a:xfrm>
        </p:grpSpPr>
        <p:grpSp>
          <p:nvGrpSpPr>
            <p:cNvPr id="13319" name="Group 2"/>
            <p:cNvGrpSpPr>
              <a:grpSpLocks/>
            </p:cNvGrpSpPr>
            <p:nvPr/>
          </p:nvGrpSpPr>
          <p:grpSpPr bwMode="auto">
            <a:xfrm>
              <a:off x="3152775" y="614363"/>
              <a:ext cx="2355850" cy="5910262"/>
              <a:chOff x="257797" y="99789"/>
              <a:chExt cx="2354856" cy="5910678"/>
            </a:xfrm>
          </p:grpSpPr>
          <p:cxnSp>
            <p:nvCxnSpPr>
              <p:cNvPr id="23" name="Straight Connector 5"/>
              <p:cNvCxnSpPr/>
              <p:nvPr/>
            </p:nvCxnSpPr>
            <p:spPr>
              <a:xfrm>
                <a:off x="1447920" y="5478618"/>
                <a:ext cx="10806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6"/>
              <p:cNvCxnSpPr/>
              <p:nvPr/>
            </p:nvCxnSpPr>
            <p:spPr>
              <a:xfrm>
                <a:off x="1384446" y="4591142"/>
                <a:ext cx="10806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48" name="TextBox 7"/>
              <p:cNvSpPr txBox="1">
                <a:spLocks noChangeArrowheads="1"/>
              </p:cNvSpPr>
              <p:nvPr/>
            </p:nvSpPr>
            <p:spPr bwMode="auto">
              <a:xfrm>
                <a:off x="1258693" y="4260825"/>
                <a:ext cx="129073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3/2+ ; 18 ns</a:t>
                </a:r>
              </a:p>
            </p:txBody>
          </p:sp>
          <p:cxnSp>
            <p:nvCxnSpPr>
              <p:cNvPr id="26" name="Straight Connector 8"/>
              <p:cNvCxnSpPr/>
              <p:nvPr/>
            </p:nvCxnSpPr>
            <p:spPr>
              <a:xfrm rot="5400000">
                <a:off x="1647648" y="5021385"/>
                <a:ext cx="86048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w="sm" len="sm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50" name="TextBox 9"/>
              <p:cNvSpPr txBox="1">
                <a:spLocks noChangeArrowheads="1"/>
              </p:cNvSpPr>
              <p:nvPr/>
            </p:nvSpPr>
            <p:spPr bwMode="auto">
              <a:xfrm>
                <a:off x="1128684" y="4603063"/>
                <a:ext cx="937116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15%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23.9keV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M1+E2</a:t>
                </a:r>
              </a:p>
            </p:txBody>
          </p:sp>
          <p:sp>
            <p:nvSpPr>
              <p:cNvPr id="13351" name="TextBox 10"/>
              <p:cNvSpPr txBox="1">
                <a:spLocks noChangeArrowheads="1"/>
              </p:cNvSpPr>
              <p:nvPr/>
            </p:nvSpPr>
            <p:spPr bwMode="auto">
              <a:xfrm>
                <a:off x="1742011" y="5548802"/>
                <a:ext cx="808235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b="1" baseline="30000"/>
                  <a:t>119</a:t>
                </a:r>
                <a:r>
                  <a:rPr lang="en-US" altLang="en-US" sz="2400" b="1"/>
                  <a:t>Sn</a:t>
                </a:r>
              </a:p>
            </p:txBody>
          </p:sp>
          <p:sp>
            <p:nvSpPr>
              <p:cNvPr id="13352" name="TextBox 11"/>
              <p:cNvSpPr txBox="1">
                <a:spLocks noChangeArrowheads="1"/>
              </p:cNvSpPr>
              <p:nvPr/>
            </p:nvSpPr>
            <p:spPr bwMode="auto">
              <a:xfrm>
                <a:off x="257797" y="420620"/>
                <a:ext cx="744114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b="1" baseline="30000"/>
                  <a:t>119</a:t>
                </a:r>
                <a:r>
                  <a:rPr lang="en-US" altLang="en-US" sz="2400" b="1"/>
                  <a:t>In</a:t>
                </a:r>
              </a:p>
            </p:txBody>
          </p:sp>
          <p:grpSp>
            <p:nvGrpSpPr>
              <p:cNvPr id="13353" name="Group 12"/>
              <p:cNvGrpSpPr>
                <a:grpSpLocks/>
              </p:cNvGrpSpPr>
              <p:nvPr/>
            </p:nvGrpSpPr>
            <p:grpSpPr bwMode="auto">
              <a:xfrm>
                <a:off x="289505" y="404702"/>
                <a:ext cx="952347" cy="1184948"/>
                <a:chOff x="781878" y="953341"/>
                <a:chExt cx="952347" cy="1184948"/>
              </a:xfrm>
            </p:grpSpPr>
            <p:cxnSp>
              <p:nvCxnSpPr>
                <p:cNvPr id="37" name="Straight Connector 15"/>
                <p:cNvCxnSpPr/>
                <p:nvPr/>
              </p:nvCxnSpPr>
              <p:spPr>
                <a:xfrm>
                  <a:off x="781907" y="967537"/>
                  <a:ext cx="720421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16"/>
                <p:cNvCxnSpPr/>
                <p:nvPr/>
              </p:nvCxnSpPr>
              <p:spPr>
                <a:xfrm>
                  <a:off x="1488047" y="953249"/>
                  <a:ext cx="245958" cy="118435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w="sm" len="sm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354" name="TextBox 13"/>
              <p:cNvSpPr txBox="1">
                <a:spLocks noChangeArrowheads="1"/>
              </p:cNvSpPr>
              <p:nvPr/>
            </p:nvSpPr>
            <p:spPr bwMode="auto">
              <a:xfrm>
                <a:off x="289505" y="99789"/>
                <a:ext cx="660758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dirty="0"/>
                  <a:t>2.4m</a:t>
                </a:r>
              </a:p>
            </p:txBody>
          </p:sp>
          <p:sp>
            <p:nvSpPr>
              <p:cNvPr id="13355" name="TextBox 14"/>
              <p:cNvSpPr txBox="1">
                <a:spLocks noChangeArrowheads="1"/>
              </p:cNvSpPr>
              <p:nvPr/>
            </p:nvSpPr>
            <p:spPr bwMode="auto">
              <a:xfrm>
                <a:off x="1130821" y="762069"/>
                <a:ext cx="80983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>
                    <a:latin typeface="Symbol" panose="05050102010706020507" pitchFamily="18" charset="2"/>
                    <a:ea typeface="Symbol" panose="05050102010706020507" pitchFamily="18" charset="2"/>
                    <a:cs typeface="Symbol" panose="05050102010706020507" pitchFamily="18" charset="2"/>
                  </a:rPr>
                  <a:t>b</a:t>
                </a:r>
                <a:r>
                  <a:rPr lang="en-US" altLang="en-US" sz="1800" baseline="30000"/>
                  <a:t>-</a:t>
                </a:r>
                <a:r>
                  <a:rPr lang="en-US" altLang="en-US" sz="1800"/>
                  <a:t> 93%</a:t>
                </a:r>
              </a:p>
            </p:txBody>
          </p:sp>
          <p:cxnSp>
            <p:nvCxnSpPr>
              <p:cNvPr id="33" name="Straight Connector 17"/>
              <p:cNvCxnSpPr/>
              <p:nvPr/>
            </p:nvCxnSpPr>
            <p:spPr>
              <a:xfrm>
                <a:off x="1384446" y="1827111"/>
                <a:ext cx="1080632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57" name="TextBox 18"/>
              <p:cNvSpPr txBox="1">
                <a:spLocks noChangeArrowheads="1"/>
              </p:cNvSpPr>
              <p:nvPr/>
            </p:nvSpPr>
            <p:spPr bwMode="auto">
              <a:xfrm>
                <a:off x="1258693" y="1496814"/>
                <a:ext cx="135396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7/2+ ; 190ps</a:t>
                </a:r>
              </a:p>
            </p:txBody>
          </p:sp>
          <p:cxnSp>
            <p:nvCxnSpPr>
              <p:cNvPr id="35" name="Straight Connector 19"/>
              <p:cNvCxnSpPr/>
              <p:nvPr/>
            </p:nvCxnSpPr>
            <p:spPr>
              <a:xfrm rot="5400000">
                <a:off x="828380" y="3200395"/>
                <a:ext cx="2746568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headEnd w="sm" len="sm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59" name="TextBox 20"/>
              <p:cNvSpPr txBox="1">
                <a:spLocks noChangeArrowheads="1"/>
              </p:cNvSpPr>
              <p:nvPr/>
            </p:nvSpPr>
            <p:spPr bwMode="auto">
              <a:xfrm>
                <a:off x="1287547" y="2601820"/>
                <a:ext cx="879408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92%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763keV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E2</a:t>
                </a:r>
              </a:p>
            </p:txBody>
          </p:sp>
        </p:grpSp>
        <p:sp>
          <p:nvSpPr>
            <p:cNvPr id="64" name="TextBox 63"/>
            <p:cNvSpPr txBox="1"/>
            <p:nvPr/>
          </p:nvSpPr>
          <p:spPr>
            <a:xfrm>
              <a:off x="5373083" y="4889998"/>
              <a:ext cx="14779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dirty="0" smtClean="0"/>
                <a:t>(3/2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</a:t>
              </a:r>
              <a:r>
                <a:rPr lang="is-IS" sz="1100" dirty="0"/>
                <a:t>+</a:t>
              </a:r>
              <a:r>
                <a:rPr lang="is-IS" sz="1100" dirty="0" smtClean="0"/>
                <a:t>0.682(3)</a:t>
              </a:r>
              <a:r>
                <a:rPr lang="en-US" sz="1100" dirty="0" err="1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baseline="-25000" dirty="0" err="1" smtClean="0">
                  <a:latin typeface="Calibri" charset="0"/>
                  <a:ea typeface="Calibri" charset="0"/>
                  <a:cs typeface="Calibri" charset="0"/>
                </a:rPr>
                <a:t>N</a:t>
              </a:r>
              <a:r>
                <a:rPr lang="is-IS" sz="1100" dirty="0" smtClean="0"/>
                <a:t> </a:t>
              </a:r>
              <a:endParaRPr lang="is-IS" sz="1100" dirty="0"/>
            </a:p>
            <a:p>
              <a:r>
                <a:rPr lang="en-US" sz="1100" dirty="0" smtClean="0"/>
                <a:t>Q(3/2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-</a:t>
              </a:r>
              <a:r>
                <a:rPr lang="is-IS" sz="1100" dirty="0" smtClean="0"/>
                <a:t>0.128(7)b </a:t>
              </a:r>
              <a:endParaRPr lang="is-IS" sz="11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6156305" y="762000"/>
            <a:ext cx="2557483" cy="5432425"/>
            <a:chOff x="6156305" y="762000"/>
            <a:chExt cx="2557483" cy="5432425"/>
          </a:xfrm>
        </p:grpSpPr>
        <p:grpSp>
          <p:nvGrpSpPr>
            <p:cNvPr id="13321" name="Group 4"/>
            <p:cNvGrpSpPr>
              <a:grpSpLocks/>
            </p:cNvGrpSpPr>
            <p:nvPr/>
          </p:nvGrpSpPr>
          <p:grpSpPr bwMode="auto">
            <a:xfrm>
              <a:off x="6443663" y="762000"/>
              <a:ext cx="2270125" cy="5432425"/>
              <a:chOff x="257797" y="99789"/>
              <a:chExt cx="2270212" cy="5432374"/>
            </a:xfrm>
          </p:grpSpPr>
          <p:cxnSp>
            <p:nvCxnSpPr>
              <p:cNvPr id="66" name="Straight Connector 5"/>
              <p:cNvCxnSpPr/>
              <p:nvPr/>
            </p:nvCxnSpPr>
            <p:spPr>
              <a:xfrm>
                <a:off x="1448468" y="5000356"/>
                <a:ext cx="10795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"/>
              <p:cNvCxnSpPr/>
              <p:nvPr/>
            </p:nvCxnSpPr>
            <p:spPr>
              <a:xfrm>
                <a:off x="1384965" y="2087320"/>
                <a:ext cx="1079541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24" name="TextBox 7"/>
              <p:cNvSpPr txBox="1">
                <a:spLocks noChangeArrowheads="1"/>
              </p:cNvSpPr>
              <p:nvPr/>
            </p:nvSpPr>
            <p:spPr bwMode="auto">
              <a:xfrm>
                <a:off x="1258693" y="1756774"/>
                <a:ext cx="1141659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 dirty="0"/>
                  <a:t>2+ ; 1.8 ns</a:t>
                </a:r>
              </a:p>
            </p:txBody>
          </p:sp>
          <p:cxnSp>
            <p:nvCxnSpPr>
              <p:cNvPr id="69" name="Straight Connector 8"/>
              <p:cNvCxnSpPr/>
              <p:nvPr/>
            </p:nvCxnSpPr>
            <p:spPr>
              <a:xfrm rot="5400000">
                <a:off x="626180" y="3538282"/>
                <a:ext cx="2901923" cy="0"/>
              </a:xfrm>
              <a:prstGeom prst="line">
                <a:avLst/>
              </a:prstGeom>
              <a:ln w="19050">
                <a:solidFill>
                  <a:srgbClr val="FF0000"/>
                </a:solidFill>
                <a:headEnd w="sm" len="sm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26" name="TextBox 9"/>
              <p:cNvSpPr txBox="1">
                <a:spLocks noChangeArrowheads="1"/>
              </p:cNvSpPr>
              <p:nvPr/>
            </p:nvSpPr>
            <p:spPr bwMode="auto">
              <a:xfrm>
                <a:off x="1219298" y="2929005"/>
                <a:ext cx="840295" cy="923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6.56%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80.6eV</a:t>
                </a:r>
              </a:p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E2</a:t>
                </a:r>
              </a:p>
            </p:txBody>
          </p:sp>
          <p:sp>
            <p:nvSpPr>
              <p:cNvPr id="13327" name="TextBox 10"/>
              <p:cNvSpPr txBox="1">
                <a:spLocks noChangeArrowheads="1"/>
              </p:cNvSpPr>
              <p:nvPr/>
            </p:nvSpPr>
            <p:spPr bwMode="auto">
              <a:xfrm>
                <a:off x="1742011" y="5070498"/>
                <a:ext cx="756938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b="1" baseline="30000"/>
                  <a:t>166</a:t>
                </a:r>
                <a:r>
                  <a:rPr lang="en-US" altLang="en-US" sz="2400" b="1"/>
                  <a:t>Er</a:t>
                </a:r>
              </a:p>
            </p:txBody>
          </p:sp>
          <p:sp>
            <p:nvSpPr>
              <p:cNvPr id="13328" name="TextBox 11"/>
              <p:cNvSpPr txBox="1">
                <a:spLocks noChangeArrowheads="1"/>
              </p:cNvSpPr>
              <p:nvPr/>
            </p:nvSpPr>
            <p:spPr bwMode="auto">
              <a:xfrm>
                <a:off x="257797" y="420620"/>
                <a:ext cx="856325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2400" b="1" baseline="30000"/>
                  <a:t>166</a:t>
                </a:r>
                <a:r>
                  <a:rPr lang="en-US" altLang="en-US" sz="2400" b="1"/>
                  <a:t>Ho</a:t>
                </a:r>
              </a:p>
            </p:txBody>
          </p:sp>
          <p:grpSp>
            <p:nvGrpSpPr>
              <p:cNvPr id="13329" name="Group 12"/>
              <p:cNvGrpSpPr>
                <a:grpSpLocks/>
              </p:cNvGrpSpPr>
              <p:nvPr/>
            </p:nvGrpSpPr>
            <p:grpSpPr bwMode="auto">
              <a:xfrm>
                <a:off x="289505" y="404702"/>
                <a:ext cx="952347" cy="1184948"/>
                <a:chOff x="781878" y="953341"/>
                <a:chExt cx="952347" cy="1184948"/>
              </a:xfrm>
            </p:grpSpPr>
            <p:cxnSp>
              <p:nvCxnSpPr>
                <p:cNvPr id="76" name="Straight Connector 15"/>
                <p:cNvCxnSpPr/>
                <p:nvPr/>
              </p:nvCxnSpPr>
              <p:spPr>
                <a:xfrm>
                  <a:off x="781921" y="967513"/>
                  <a:ext cx="720752" cy="0"/>
                </a:xfrm>
                <a:prstGeom prst="line">
                  <a:avLst/>
                </a:prstGeom>
                <a:ln w="254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16"/>
                <p:cNvCxnSpPr/>
                <p:nvPr/>
              </p:nvCxnSpPr>
              <p:spPr>
                <a:xfrm>
                  <a:off x="1488385" y="953225"/>
                  <a:ext cx="246072" cy="118585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  <a:headEnd w="sm" len="sm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330" name="TextBox 13"/>
              <p:cNvSpPr txBox="1">
                <a:spLocks noChangeArrowheads="1"/>
              </p:cNvSpPr>
              <p:nvPr/>
            </p:nvSpPr>
            <p:spPr bwMode="auto">
              <a:xfrm>
                <a:off x="289505" y="99789"/>
                <a:ext cx="715260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/>
                  <a:t>26.8h</a:t>
                </a:r>
              </a:p>
            </p:txBody>
          </p:sp>
          <p:sp>
            <p:nvSpPr>
              <p:cNvPr id="13331" name="TextBox 14"/>
              <p:cNvSpPr txBox="1">
                <a:spLocks noChangeArrowheads="1"/>
              </p:cNvSpPr>
              <p:nvPr/>
            </p:nvSpPr>
            <p:spPr bwMode="auto">
              <a:xfrm>
                <a:off x="1130821" y="762069"/>
                <a:ext cx="809837" cy="3693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en-US" sz="1800">
                    <a:latin typeface="Symbol" panose="05050102010706020507" pitchFamily="18" charset="2"/>
                    <a:ea typeface="Symbol" panose="05050102010706020507" pitchFamily="18" charset="2"/>
                    <a:cs typeface="Symbol" panose="05050102010706020507" pitchFamily="18" charset="2"/>
                  </a:rPr>
                  <a:t>b</a:t>
                </a:r>
                <a:r>
                  <a:rPr lang="en-US" altLang="en-US" sz="1800" baseline="30000"/>
                  <a:t>-</a:t>
                </a:r>
                <a:r>
                  <a:rPr lang="en-US" altLang="en-US" sz="1800"/>
                  <a:t> 50%</a:t>
                </a:r>
              </a:p>
            </p:txBody>
          </p:sp>
        </p:grpSp>
        <p:sp>
          <p:nvSpPr>
            <p:cNvPr id="65" name="TextBox 64"/>
            <p:cNvSpPr txBox="1"/>
            <p:nvPr/>
          </p:nvSpPr>
          <p:spPr>
            <a:xfrm>
              <a:off x="6156305" y="2566068"/>
              <a:ext cx="147798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dirty="0" smtClean="0"/>
                <a:t>(2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</a:t>
              </a:r>
              <a:r>
                <a:rPr lang="is-IS" sz="1100" dirty="0"/>
                <a:t>+</a:t>
              </a:r>
              <a:r>
                <a:rPr lang="is-IS" sz="1100" dirty="0" smtClean="0"/>
                <a:t>0.649(10)</a:t>
              </a:r>
              <a:r>
                <a:rPr lang="en-US" sz="1100" dirty="0" err="1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baseline="-25000" dirty="0" err="1" smtClean="0">
                  <a:latin typeface="Calibri" charset="0"/>
                  <a:ea typeface="Calibri" charset="0"/>
                  <a:cs typeface="Calibri" charset="0"/>
                </a:rPr>
                <a:t>N</a:t>
              </a:r>
              <a:r>
                <a:rPr lang="is-IS" sz="1100" dirty="0" smtClean="0"/>
                <a:t> </a:t>
              </a:r>
              <a:endParaRPr lang="is-IS" sz="1100" dirty="0"/>
            </a:p>
            <a:p>
              <a:r>
                <a:rPr lang="en-US" sz="1100" dirty="0" smtClean="0"/>
                <a:t>Q(2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-</a:t>
              </a:r>
              <a:r>
                <a:rPr lang="is-IS" sz="1100" dirty="0" smtClean="0"/>
                <a:t>2.7(9)b </a:t>
              </a:r>
              <a:endParaRPr lang="is-IS" sz="1100" dirty="0"/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7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3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364" name="Rectangle 3"/>
          <p:cNvSpPr>
            <a:spLocks noChangeArrowheads="1"/>
          </p:cNvSpPr>
          <p:nvPr/>
        </p:nvSpPr>
        <p:spPr bwMode="auto">
          <a:xfrm>
            <a:off x="249238" y="6510338"/>
            <a:ext cx="86106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15365" name="Rechteck 6"/>
          <p:cNvSpPr>
            <a:spLocks noChangeArrowheads="1"/>
          </p:cNvSpPr>
          <p:nvPr/>
        </p:nvSpPr>
        <p:spPr bwMode="auto">
          <a:xfrm>
            <a:off x="684213" y="44450"/>
            <a:ext cx="7704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FEASIBILITY OF CURRENT PROPOSAL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3526" y="441325"/>
            <a:ext cx="3995737" cy="5774284"/>
            <a:chOff x="63526" y="441325"/>
            <a:chExt cx="3995737" cy="5774284"/>
          </a:xfrm>
        </p:grpSpPr>
        <p:graphicFrame>
          <p:nvGraphicFramePr>
            <p:cNvPr id="15367" name="Objeto 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70735892"/>
                </p:ext>
              </p:extLst>
            </p:nvPr>
          </p:nvGraphicFramePr>
          <p:xfrm>
            <a:off x="63526" y="692696"/>
            <a:ext cx="3995737" cy="55229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587" name="Graph" r:id="rId4" imgW="2905760" imgH="4155440" progId="Origin50.Graph">
                    <p:embed/>
                  </p:oleObj>
                </mc:Choice>
                <mc:Fallback>
                  <p:oleObj name="Graph" r:id="rId4" imgW="2905760" imgH="4155440" progId="Origin50.Graph">
                    <p:embed/>
                    <p:pic>
                      <p:nvPicPr>
                        <p:cNvPr id="0" name="Objeto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3526" y="692696"/>
                          <a:ext cx="3995737" cy="55229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368" name="CuadroTexto 1"/>
            <p:cNvSpPr txBox="1">
              <a:spLocks noChangeArrowheads="1"/>
            </p:cNvSpPr>
            <p:nvPr/>
          </p:nvSpPr>
          <p:spPr bwMode="auto">
            <a:xfrm>
              <a:off x="683568" y="441325"/>
              <a:ext cx="2874963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baseline="30000" dirty="0">
                  <a:solidFill>
                    <a:srgbClr val="0000FF"/>
                  </a:solidFill>
                  <a:latin typeface="Calisto MT" panose="02040603050505030304" pitchFamily="18" charset="0"/>
                </a:rPr>
                <a:t>111</a:t>
              </a:r>
              <a:r>
                <a:rPr lang="en-GB" altLang="en-US" sz="1600" dirty="0">
                  <a:solidFill>
                    <a:srgbClr val="0000FF"/>
                  </a:solidFill>
                  <a:latin typeface="Calisto MT" panose="02040603050505030304" pitchFamily="18" charset="0"/>
                </a:rPr>
                <a:t>Cd:MoO</a:t>
              </a:r>
              <a:r>
                <a:rPr lang="en-GB" altLang="en-US" sz="1600" baseline="-25000" dirty="0">
                  <a:solidFill>
                    <a:srgbClr val="0000FF"/>
                  </a:solidFill>
                  <a:latin typeface="Calisto MT" panose="02040603050505030304" pitchFamily="18" charset="0"/>
                </a:rPr>
                <a:t>3</a:t>
              </a:r>
              <a:r>
                <a:rPr lang="en-GB" altLang="en-US" sz="1600" dirty="0">
                  <a:solidFill>
                    <a:srgbClr val="0000FF"/>
                  </a:solidFill>
                  <a:latin typeface="Calisto MT" panose="02040603050505030304" pitchFamily="18" charset="0"/>
                </a:rPr>
                <a:t> </a:t>
              </a:r>
              <a:r>
                <a:rPr lang="el-GR" altLang="en-US" sz="1600" dirty="0"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γ</a:t>
              </a:r>
              <a:r>
                <a:rPr lang="de-DE" altLang="en-US" sz="1600" dirty="0"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-</a:t>
              </a:r>
              <a:r>
                <a:rPr lang="el-GR" altLang="en-US" sz="1600" dirty="0">
                  <a:latin typeface="Cambria Math" panose="02040503050406030204" pitchFamily="18" charset="0"/>
                  <a:ea typeface="Cambria Math" panose="02040503050406030204" pitchFamily="18" charset="0"/>
                  <a:cs typeface="Cambria Math" panose="02040503050406030204" pitchFamily="18" charset="0"/>
                </a:rPr>
                <a:t>γ</a:t>
              </a:r>
              <a:r>
                <a:rPr lang="en-GB" altLang="en-US" sz="1600" dirty="0">
                  <a:solidFill>
                    <a:srgbClr val="0000FF"/>
                  </a:solidFill>
                  <a:latin typeface="Calisto MT" panose="02040603050505030304" pitchFamily="18" charset="0"/>
                </a:rPr>
                <a:t> (151-243 </a:t>
              </a:r>
              <a:r>
                <a:rPr lang="en-GB" altLang="en-US" sz="1600" dirty="0" err="1">
                  <a:solidFill>
                    <a:srgbClr val="0000FF"/>
                  </a:solidFill>
                  <a:latin typeface="Calisto MT" panose="02040603050505030304" pitchFamily="18" charset="0"/>
                </a:rPr>
                <a:t>keV</a:t>
              </a:r>
              <a:r>
                <a:rPr lang="en-GB" altLang="en-US" sz="1600" dirty="0">
                  <a:solidFill>
                    <a:srgbClr val="0000FF"/>
                  </a:solidFill>
                  <a:latin typeface="Calisto MT" panose="02040603050505030304" pitchFamily="18" charset="0"/>
                </a:rPr>
                <a:t>)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600" dirty="0">
                  <a:solidFill>
                    <a:srgbClr val="0000FF"/>
                  </a:solidFill>
                  <a:latin typeface="Calisto MT" panose="02040603050505030304" pitchFamily="18" charset="0"/>
                </a:rPr>
                <a:t>PAC from decay of </a:t>
              </a:r>
              <a:r>
                <a:rPr lang="en-GB" altLang="en-US" sz="1600" baseline="30000" dirty="0">
                  <a:solidFill>
                    <a:srgbClr val="0000FF"/>
                  </a:solidFill>
                  <a:latin typeface="Calisto MT" panose="02040603050505030304" pitchFamily="18" charset="0"/>
                </a:rPr>
                <a:t>111m</a:t>
              </a:r>
              <a:r>
                <a:rPr lang="en-GB" altLang="en-US" sz="1600" dirty="0">
                  <a:solidFill>
                    <a:srgbClr val="0000FF"/>
                  </a:solidFill>
                  <a:latin typeface="Calisto MT" panose="02040603050505030304" pitchFamily="18" charset="0"/>
                </a:rPr>
                <a:t>Cd</a:t>
              </a:r>
            </a:p>
          </p:txBody>
        </p:sp>
        <p:grpSp>
          <p:nvGrpSpPr>
            <p:cNvPr id="15370" name="Grupo 2"/>
            <p:cNvGrpSpPr>
              <a:grpSpLocks/>
            </p:cNvGrpSpPr>
            <p:nvPr/>
          </p:nvGrpSpPr>
          <p:grpSpPr bwMode="auto">
            <a:xfrm>
              <a:off x="828031" y="1143000"/>
              <a:ext cx="569912" cy="4086225"/>
              <a:chOff x="2614638" y="1755851"/>
              <a:chExt cx="569618" cy="3574769"/>
            </a:xfrm>
          </p:grpSpPr>
          <p:sp>
            <p:nvSpPr>
              <p:cNvPr id="15380" name="CuadroTexto 3"/>
              <p:cNvSpPr txBox="1">
                <a:spLocks noChangeArrowheads="1"/>
              </p:cNvSpPr>
              <p:nvPr/>
            </p:nvSpPr>
            <p:spPr bwMode="auto">
              <a:xfrm>
                <a:off x="2638294" y="1755851"/>
                <a:ext cx="37863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n-US" sz="1100" dirty="0">
                    <a:solidFill>
                      <a:srgbClr val="0000FF"/>
                    </a:solidFill>
                    <a:latin typeface="Calisto MT" panose="02040603050505030304" pitchFamily="18" charset="0"/>
                  </a:rPr>
                  <a:t>RT</a:t>
                </a:r>
              </a:p>
            </p:txBody>
          </p:sp>
          <p:sp>
            <p:nvSpPr>
              <p:cNvPr id="15381" name="CuadroTexto 6"/>
              <p:cNvSpPr txBox="1">
                <a:spLocks noChangeArrowheads="1"/>
              </p:cNvSpPr>
              <p:nvPr/>
            </p:nvSpPr>
            <p:spPr bwMode="auto">
              <a:xfrm>
                <a:off x="2615813" y="2548734"/>
                <a:ext cx="55335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n-US" sz="1100">
                    <a:solidFill>
                      <a:srgbClr val="0000FF"/>
                    </a:solidFill>
                    <a:latin typeface="Calisto MT" panose="02040603050505030304" pitchFamily="18" charset="0"/>
                  </a:rPr>
                  <a:t>100ºC</a:t>
                </a:r>
              </a:p>
            </p:txBody>
          </p:sp>
          <p:sp>
            <p:nvSpPr>
              <p:cNvPr id="15382" name="CuadroTexto 7"/>
              <p:cNvSpPr txBox="1">
                <a:spLocks noChangeArrowheads="1"/>
              </p:cNvSpPr>
              <p:nvPr/>
            </p:nvSpPr>
            <p:spPr bwMode="auto">
              <a:xfrm>
                <a:off x="2630899" y="3430830"/>
                <a:ext cx="55335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n-US" sz="1100">
                    <a:solidFill>
                      <a:srgbClr val="0000FF"/>
                    </a:solidFill>
                    <a:latin typeface="Calisto MT" panose="02040603050505030304" pitchFamily="18" charset="0"/>
                  </a:rPr>
                  <a:t>120ºC</a:t>
                </a:r>
              </a:p>
            </p:txBody>
          </p:sp>
          <p:sp>
            <p:nvSpPr>
              <p:cNvPr id="15383" name="CuadroTexto 8"/>
              <p:cNvSpPr txBox="1">
                <a:spLocks noChangeArrowheads="1"/>
              </p:cNvSpPr>
              <p:nvPr/>
            </p:nvSpPr>
            <p:spPr bwMode="auto">
              <a:xfrm>
                <a:off x="2614638" y="4249920"/>
                <a:ext cx="55335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n-US" sz="1100">
                    <a:solidFill>
                      <a:srgbClr val="0000FF"/>
                    </a:solidFill>
                    <a:latin typeface="Calisto MT" panose="02040603050505030304" pitchFamily="18" charset="0"/>
                  </a:rPr>
                  <a:t>200ºC</a:t>
                </a:r>
              </a:p>
            </p:txBody>
          </p:sp>
          <p:sp>
            <p:nvSpPr>
              <p:cNvPr id="15384" name="CuadroTexto 9"/>
              <p:cNvSpPr txBox="1">
                <a:spLocks noChangeArrowheads="1"/>
              </p:cNvSpPr>
              <p:nvPr/>
            </p:nvSpPr>
            <p:spPr bwMode="auto">
              <a:xfrm>
                <a:off x="2618198" y="5069010"/>
                <a:ext cx="55335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s-ES" altLang="en-US" sz="1100">
                    <a:solidFill>
                      <a:srgbClr val="0000FF"/>
                    </a:solidFill>
                    <a:latin typeface="Calisto MT" panose="02040603050505030304" pitchFamily="18" charset="0"/>
                  </a:rPr>
                  <a:t>300ºC</a:t>
                </a:r>
              </a:p>
            </p:txBody>
          </p:sp>
        </p:grpSp>
      </p:grpSp>
      <p:grpSp>
        <p:nvGrpSpPr>
          <p:cNvPr id="26" name="Group 25"/>
          <p:cNvGrpSpPr/>
          <p:nvPr/>
        </p:nvGrpSpPr>
        <p:grpSpPr>
          <a:xfrm>
            <a:off x="4052728" y="1445020"/>
            <a:ext cx="4695736" cy="3524250"/>
            <a:chOff x="34925" y="908720"/>
            <a:chExt cx="4695736" cy="3524250"/>
          </a:xfrm>
        </p:grpSpPr>
        <p:pic>
          <p:nvPicPr>
            <p:cNvPr id="27" name="Picture 2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" y="908720"/>
              <a:ext cx="4276725" cy="352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3252678" y="2802998"/>
              <a:ext cx="1477983" cy="9387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dirty="0" smtClean="0"/>
                <a:t>(5/2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</a:t>
              </a:r>
              <a:r>
                <a:rPr lang="is-IS" sz="1100" dirty="0"/>
                <a:t>-</a:t>
              </a:r>
              <a:r>
                <a:rPr lang="is-IS" sz="1100" dirty="0" smtClean="0"/>
                <a:t>0.766(3)</a:t>
              </a:r>
              <a:r>
                <a:rPr lang="en-US" sz="1100" dirty="0" err="1" smtClean="0">
                  <a:latin typeface="Symbol" charset="2"/>
                  <a:ea typeface="Symbol" charset="2"/>
                  <a:cs typeface="Symbol" charset="2"/>
                </a:rPr>
                <a:t>m</a:t>
              </a:r>
              <a:r>
                <a:rPr lang="en-US" sz="1100" baseline="-25000" dirty="0" err="1" smtClean="0">
                  <a:latin typeface="Calibri" charset="0"/>
                  <a:ea typeface="Calibri" charset="0"/>
                  <a:cs typeface="Calibri" charset="0"/>
                </a:rPr>
                <a:t>N</a:t>
              </a:r>
              <a:r>
                <a:rPr lang="is-IS" sz="1100" dirty="0" smtClean="0"/>
                <a:t> </a:t>
              </a:r>
              <a:endParaRPr lang="is-IS" sz="1100" dirty="0"/>
            </a:p>
            <a:p>
              <a:r>
                <a:rPr lang="en-US" sz="1100" dirty="0" smtClean="0"/>
                <a:t>Q(5/2</a:t>
              </a:r>
              <a:r>
                <a:rPr lang="en-US" sz="1100" baseline="30000" dirty="0" smtClean="0"/>
                <a:t>+</a:t>
              </a:r>
              <a:r>
                <a:rPr lang="en-US" sz="1100" dirty="0" smtClean="0"/>
                <a:t>)= </a:t>
              </a:r>
              <a:r>
                <a:rPr lang="is-IS" sz="1100" dirty="0" smtClean="0"/>
                <a:t>+0.74(8)b </a:t>
              </a:r>
              <a:endParaRPr lang="is-IS" sz="1100" dirty="0"/>
            </a:p>
            <a:p>
              <a:r>
                <a:rPr lang="en-US" sz="1100" dirty="0" smtClean="0"/>
                <a:t>A</a:t>
              </a:r>
              <a:r>
                <a:rPr lang="en-US" sz="1100" baseline="-25000" dirty="0" smtClean="0"/>
                <a:t>22</a:t>
              </a:r>
              <a:r>
                <a:rPr lang="en-US" sz="1100" dirty="0"/>
                <a:t> </a:t>
              </a:r>
              <a:r>
                <a:rPr lang="en-US" sz="1100" dirty="0" smtClean="0"/>
                <a:t>(</a:t>
              </a:r>
              <a:r>
                <a:rPr lang="en-US" sz="1100" baseline="30000" dirty="0" smtClean="0"/>
                <a:t>111m</a:t>
              </a:r>
              <a:r>
                <a:rPr lang="en-US" sz="1100" dirty="0" smtClean="0"/>
                <a:t>Cd) = </a:t>
              </a:r>
              <a:r>
                <a:rPr lang="nb-NO" sz="1100" dirty="0" smtClean="0"/>
                <a:t>0.1786</a:t>
              </a:r>
            </a:p>
            <a:p>
              <a:r>
                <a:rPr lang="en-US" sz="1100" dirty="0"/>
                <a:t>A</a:t>
              </a:r>
              <a:r>
                <a:rPr lang="en-US" sz="1100" baseline="-25000" dirty="0"/>
                <a:t>22</a:t>
              </a:r>
              <a:r>
                <a:rPr lang="en-US" sz="1100" dirty="0"/>
                <a:t> (</a:t>
              </a:r>
              <a:r>
                <a:rPr lang="en-US" sz="1100" baseline="30000" dirty="0" smtClean="0"/>
                <a:t>111</a:t>
              </a:r>
              <a:r>
                <a:rPr lang="en-US" sz="1100" dirty="0" smtClean="0"/>
                <a:t>In) </a:t>
              </a:r>
              <a:r>
                <a:rPr lang="en-US" sz="1100" dirty="0"/>
                <a:t>= </a:t>
              </a:r>
              <a:r>
                <a:rPr lang="en-US" sz="1100" dirty="0" smtClean="0"/>
                <a:t>-</a:t>
              </a:r>
              <a:r>
                <a:rPr lang="nb-NO" sz="1100" dirty="0" smtClean="0"/>
                <a:t>0.1782</a:t>
              </a:r>
              <a:endParaRPr lang="nb-NO" sz="1100" dirty="0"/>
            </a:p>
            <a:p>
              <a:r>
                <a:rPr lang="en-US" sz="1100" dirty="0" smtClean="0"/>
                <a:t> </a:t>
              </a:r>
              <a:endParaRPr lang="en-US" sz="1100" dirty="0"/>
            </a:p>
          </p:txBody>
        </p:sp>
      </p:grpSp>
      <p:sp>
        <p:nvSpPr>
          <p:cNvPr id="3" name="Rectangle 2"/>
          <p:cNvSpPr/>
          <p:nvPr/>
        </p:nvSpPr>
        <p:spPr>
          <a:xfrm>
            <a:off x="3937807" y="49823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altLang="en-US" b="1" dirty="0">
                <a:latin typeface="Calisto MT" panose="02040603050505030304" pitchFamily="18" charset="0"/>
              </a:rPr>
              <a:t>observation of a dynamic atomic rearrangement of the dopant Cd with the defect as a function of temperature</a:t>
            </a:r>
            <a:endParaRPr lang="en-GB" b="1" dirty="0">
              <a:latin typeface="Calisto MT" panose="0204060305050503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74904" y="6376243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8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85124"/>
            <a:ext cx="1963485" cy="443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548680"/>
            <a:ext cx="8686800" cy="5905500"/>
          </a:xfrm>
          <a:prstGeom prst="rect">
            <a:avLst/>
          </a:prstGeom>
        </p:spPr>
      </p:pic>
      <p:sp>
        <p:nvSpPr>
          <p:cNvPr id="17410" name="Line 20"/>
          <p:cNvSpPr>
            <a:spLocks noChangeShapeType="1"/>
          </p:cNvSpPr>
          <p:nvPr/>
        </p:nvSpPr>
        <p:spPr bwMode="auto">
          <a:xfrm>
            <a:off x="4763" y="6858000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1" name="Line 20"/>
          <p:cNvSpPr>
            <a:spLocks noChangeShapeType="1"/>
          </p:cNvSpPr>
          <p:nvPr/>
        </p:nvSpPr>
        <p:spPr bwMode="auto">
          <a:xfrm>
            <a:off x="4763" y="6453336"/>
            <a:ext cx="9144000" cy="0"/>
          </a:xfrm>
          <a:prstGeom prst="line">
            <a:avLst/>
          </a:prstGeom>
          <a:noFill/>
          <a:ln w="57150" cmpd="thickThin">
            <a:solidFill>
              <a:srgbClr val="2D2DB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2" name="Rectangle 3"/>
          <p:cNvSpPr>
            <a:spLocks noChangeArrowheads="1"/>
          </p:cNvSpPr>
          <p:nvPr/>
        </p:nvSpPr>
        <p:spPr bwMode="auto">
          <a:xfrm>
            <a:off x="249238" y="6510338"/>
            <a:ext cx="86106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Proposal Presentation </a:t>
            </a:r>
            <a:r>
              <a:rPr lang="en-US" altLang="en-US" sz="1400" dirty="0">
                <a:latin typeface="Calisto MT" panose="02040603050505030304" pitchFamily="18" charset="0"/>
              </a:rPr>
              <a:t>CERN-INTC-2016-004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    Dr. Juliana Schell   </a:t>
            </a:r>
            <a:r>
              <a:rPr lang="pt-BR" altLang="de-DE" sz="1400" b="1" dirty="0" smtClean="0">
                <a:latin typeface="Calisto MT" panose="02040603050505030304" pitchFamily="18" charset="0"/>
                <a:cs typeface="Times New Roman" panose="02020603050405020304" pitchFamily="18" charset="0"/>
              </a:rPr>
              <a:t>03.02.2016 </a:t>
            </a:r>
            <a:r>
              <a:rPr lang="pt-BR" altLang="de-DE" sz="1400" b="1" dirty="0">
                <a:latin typeface="Calisto MT" panose="02040603050505030304" pitchFamily="18" charset="0"/>
                <a:cs typeface="Times New Roman" panose="02020603050405020304" pitchFamily="18" charset="0"/>
              </a:rPr>
              <a:t>-  Universität des Saarlandes</a:t>
            </a:r>
            <a:endParaRPr lang="pt-BR" altLang="de-DE" sz="2400" b="1" dirty="0">
              <a:latin typeface="Calisto MT" panose="02040603050505030304" pitchFamily="18" charset="0"/>
            </a:endParaRPr>
          </a:p>
        </p:txBody>
      </p:sp>
      <p:sp>
        <p:nvSpPr>
          <p:cNvPr id="17413" name="Rechteck 6"/>
          <p:cNvSpPr>
            <a:spLocks noChangeArrowheads="1"/>
          </p:cNvSpPr>
          <p:nvPr/>
        </p:nvSpPr>
        <p:spPr bwMode="auto">
          <a:xfrm>
            <a:off x="684213" y="44624"/>
            <a:ext cx="7704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en-US" sz="2000" b="1" dirty="0">
                <a:solidFill>
                  <a:schemeClr val="accent1"/>
                </a:solidFill>
                <a:latin typeface="Calisto MT" panose="02040603050505030304" pitchFamily="18" charset="0"/>
              </a:rPr>
              <a:t>SUMMARY OF REQUESTED SHIFTS</a:t>
            </a:r>
            <a:endParaRPr lang="en-US" altLang="en-US" sz="2000" b="1" dirty="0">
              <a:solidFill>
                <a:schemeClr val="accent1"/>
              </a:solidFill>
              <a:latin typeface="Calisto MT" panose="02040603050505030304" pitchFamily="18" charset="0"/>
            </a:endParaRPr>
          </a:p>
        </p:txBody>
      </p:sp>
      <p:sp>
        <p:nvSpPr>
          <p:cNvPr id="3" name="Abgerundetes Rechteck 2"/>
          <p:cNvSpPr/>
          <p:nvPr/>
        </p:nvSpPr>
        <p:spPr>
          <a:xfrm>
            <a:off x="77788" y="457969"/>
            <a:ext cx="9031287" cy="2538983"/>
          </a:xfrm>
          <a:prstGeom prst="round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028384" y="263691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524328" y="364502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974904" y="6356350"/>
            <a:ext cx="2133600" cy="365125"/>
          </a:xfrm>
        </p:spPr>
        <p:txBody>
          <a:bodyPr/>
          <a:lstStyle/>
          <a:p>
            <a:pPr>
              <a:defRPr/>
            </a:pPr>
            <a:fld id="{B6E872C9-8A15-46C0-8C60-C601EC7C56BF}" type="slidenum">
              <a:rPr lang="en-US" altLang="en-US" b="1" smtClean="0">
                <a:solidFill>
                  <a:schemeClr val="accent5"/>
                </a:solidFill>
              </a:rPr>
              <a:pPr>
                <a:defRPr/>
              </a:pPr>
              <a:t>9</a:t>
            </a:fld>
            <a:endParaRPr lang="en-US" altLang="en-US" b="1" dirty="0">
              <a:solidFill>
                <a:schemeClr val="accent5"/>
              </a:solidFill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9345" y="44624"/>
            <a:ext cx="1639730" cy="370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Study of molybdenum oxide by means of&amp;#x0D;&amp;#x0A;perturbed angular correlations and mößbauer spectroscopy&amp;quot;&quot;/&gt;&lt;property id=&quot;20307&quot; value=&quot;256&quot;/&gt;&lt;/object&gt;&lt;object type=&quot;3&quot; unique_id=&quot;10005&quot;&gt;&lt;property id=&quot;20148&quot; value=&quot;5&quot;/&gt;&lt;property id=&quot;20300&quot; value=&quot;Slide 2&quot;/&gt;&lt;property id=&quot;20307&quot; value=&quot;257&quot;/&gt;&lt;/object&gt;&lt;object type=&quot;3&quot; unique_id=&quot;10006&quot;&gt;&lt;property id=&quot;20148&quot; value=&quot;5&quot;/&gt;&lt;property id=&quot;20300&quot; value=&quot;Slide 4&quot;/&gt;&lt;property id=&quot;20307&quot; value=&quot;263&quot;/&gt;&lt;/object&gt;&lt;object type=&quot;3&quot; unique_id=&quot;10007&quot;&gt;&lt;property id=&quot;20148&quot; value=&quot;5&quot;/&gt;&lt;property id=&quot;20300&quot; value=&quot;Slide 5&quot;/&gt;&lt;property id=&quot;20307&quot; value=&quot;264&quot;/&gt;&lt;/object&gt;&lt;object type=&quot;3&quot; unique_id=&quot;10008&quot;&gt;&lt;property id=&quot;20148&quot; value=&quot;5&quot;/&gt;&lt;property id=&quot;20300&quot; value=&quot;Slide 6&quot;/&gt;&lt;property id=&quot;20307&quot; value=&quot;262&quot;/&gt;&lt;/object&gt;&lt;object type=&quot;3&quot; unique_id=&quot;10009&quot;&gt;&lt;property id=&quot;20148&quot; value=&quot;5&quot;/&gt;&lt;property id=&quot;20300&quot; value=&quot;Slide 7&quot;/&gt;&lt;property id=&quot;20307&quot; value=&quot;265&quot;/&gt;&lt;/object&gt;&lt;object type=&quot;3&quot; unique_id=&quot;10010&quot;&gt;&lt;property id=&quot;20148&quot; value=&quot;5&quot;/&gt;&lt;property id=&quot;20300&quot; value=&quot;Slide 8&quot;/&gt;&lt;property id=&quot;20307&quot; value=&quot;268&quot;/&gt;&lt;/object&gt;&lt;object type=&quot;3&quot; unique_id=&quot;10011&quot;&gt;&lt;property id=&quot;20148&quot; value=&quot;5&quot;/&gt;&lt;property id=&quot;20300&quot; value=&quot;Slide 9&quot;/&gt;&lt;property id=&quot;20307&quot; value=&quot;272&quot;/&gt;&lt;/object&gt;&lt;object type=&quot;3&quot; unique_id=&quot;10012&quot;&gt;&lt;property id=&quot;20148&quot; value=&quot;5&quot;/&gt;&lt;property id=&quot;20300&quot; value=&quot;Slide 10&quot;/&gt;&lt;property id=&quot;20307&quot; value=&quot;271&quot;/&gt;&lt;/object&gt;&lt;object type=&quot;3&quot; unique_id=&quot;10013&quot;&gt;&lt;property id=&quot;20148&quot; value=&quot;5&quot;/&gt;&lt;property id=&quot;20300&quot; value=&quot;Slide 11&quot;/&gt;&lt;property id=&quot;20307&quot; value=&quot;275&quot;/&gt;&lt;/object&gt;&lt;object type=&quot;3&quot; unique_id=&quot;10014&quot;&gt;&lt;property id=&quot;20148&quot; value=&quot;5&quot;/&gt;&lt;property id=&quot;20300&quot; value=&quot;Slide 12&quot;/&gt;&lt;property id=&quot;20307&quot; value=&quot;273&quot;/&gt;&lt;/object&gt;&lt;object type=&quot;3&quot; unique_id=&quot;10015&quot;&gt;&lt;property id=&quot;20148&quot; value=&quot;5&quot;/&gt;&lt;property id=&quot;20300&quot; value=&quot;Slide 13&quot;/&gt;&lt;property id=&quot;20307&quot; value=&quot;274&quot;/&gt;&lt;/object&gt;&lt;object type=&quot;3&quot; unique_id=&quot;10016&quot;&gt;&lt;property id=&quot;20148&quot; value=&quot;5&quot;/&gt;&lt;property id=&quot;20300&quot; value=&quot;Slide 14&quot;/&gt;&lt;property id=&quot;20307&quot; value=&quot;258&quot;/&gt;&lt;/object&gt;&lt;object type=&quot;3&quot; unique_id=&quot;10017&quot;&gt;&lt;property id=&quot;20148&quot; value=&quot;5&quot;/&gt;&lt;property id=&quot;20300&quot; value=&quot;Slide 15&quot;/&gt;&lt;property id=&quot;20307&quot; value=&quot;259&quot;/&gt;&lt;/object&gt;&lt;object type=&quot;3&quot; unique_id=&quot;10018&quot;&gt;&lt;property id=&quot;20148&quot; value=&quot;5&quot;/&gt;&lt;property id=&quot;20300&quot; value=&quot;Slide 16&quot;/&gt;&lt;property id=&quot;20307&quot; value=&quot;260&quot;/&gt;&lt;/object&gt;&lt;object type=&quot;3&quot; unique_id=&quot;10019&quot;&gt;&lt;property id=&quot;20148&quot; value=&quot;5&quot;/&gt;&lt;property id=&quot;20300&quot; value=&quot;Slide 17&quot;/&gt;&lt;property id=&quot;20307&quot; value=&quot;261&quot;/&gt;&lt;/object&gt;&lt;object type=&quot;3&quot; unique_id=&quot;10056&quot;&gt;&lt;property id=&quot;20148&quot; value=&quot;5&quot;/&gt;&lt;property id=&quot;20300&quot; value=&quot;Slide 3&quot;/&gt;&lt;property id=&quot;20307&quot; value=&quot;27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999</Words>
  <Application>Microsoft Office PowerPoint</Application>
  <PresentationFormat>On-screen Show (4:3)</PresentationFormat>
  <Paragraphs>218</Paragraphs>
  <Slides>11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3" baseType="lpstr">
      <vt:lpstr>Arial</vt:lpstr>
      <vt:lpstr>Calibri</vt:lpstr>
      <vt:lpstr>Calisto MT</vt:lpstr>
      <vt:lpstr>Cambria Math</vt:lpstr>
      <vt:lpstr>CMBX12</vt:lpstr>
      <vt:lpstr>Lucida Sans Unicode</vt:lpstr>
      <vt:lpstr>Symbol</vt:lpstr>
      <vt:lpstr>Times New Roman</vt:lpstr>
      <vt:lpstr>Larissa</vt:lpstr>
      <vt:lpstr>Equation</vt:lpstr>
      <vt:lpstr>Equação</vt:lpstr>
      <vt:lpstr>Graph</vt:lpstr>
      <vt:lpstr>Study of molybdenum oxide by means of perturbed angular correlations and mößbauer spectroscopy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Juliana Schell</dc:creator>
  <cp:lastModifiedBy>Juliana Schell</cp:lastModifiedBy>
  <cp:revision>233</cp:revision>
  <cp:lastPrinted>2016-02-02T14:07:25Z</cp:lastPrinted>
  <dcterms:created xsi:type="dcterms:W3CDTF">2016-01-16T11:08:58Z</dcterms:created>
  <dcterms:modified xsi:type="dcterms:W3CDTF">2016-02-03T07:22:22Z</dcterms:modified>
</cp:coreProperties>
</file>