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7" r:id="rId4"/>
    <p:sldId id="259" r:id="rId5"/>
    <p:sldId id="286" r:id="rId6"/>
    <p:sldId id="266" r:id="rId7"/>
    <p:sldId id="283" r:id="rId8"/>
    <p:sldId id="262" r:id="rId9"/>
    <p:sldId id="278" r:id="rId10"/>
    <p:sldId id="274" r:id="rId11"/>
    <p:sldId id="285" r:id="rId12"/>
    <p:sldId id="275" r:id="rId13"/>
    <p:sldId id="284" r:id="rId14"/>
    <p:sldId id="282" r:id="rId15"/>
    <p:sldId id="279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26AE0-5D1A-4A7B-B495-0416CC4B30AB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28214-8475-4F50-8348-C0270DA9E5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72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28214-8475-4F50-8348-C0270DA9E5C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855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355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78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067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5" y="1340770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61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9" y="6453016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5523" y="6381328"/>
            <a:ext cx="2263140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810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389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09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113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042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1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09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28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DEFB6-B1A7-43C5-AA12-05185D628060}" type="datetimeFigureOut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56CE5-0A04-4A08-8BE9-D655B0DF5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6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873936" y="1934811"/>
            <a:ext cx="8208912" cy="2910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Physics coordinator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report</a:t>
            </a:r>
          </a:p>
          <a:p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2015 overview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2016 schedule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Safety &amp; access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B. 508 &amp; 275</a:t>
            </a:r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82544" y="4844996"/>
            <a:ext cx="2514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Karl Johnston </a:t>
            </a:r>
            <a:endParaRPr lang="en-GB" sz="3200" dirty="0"/>
          </a:p>
        </p:txBody>
      </p:sp>
      <p:sp>
        <p:nvSpPr>
          <p:cNvPr id="6" name="Rectangle 5"/>
          <p:cNvSpPr/>
          <p:nvPr/>
        </p:nvSpPr>
        <p:spPr>
          <a:xfrm>
            <a:off x="0" y="1569720"/>
            <a:ext cx="1844040" cy="528828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/>
        </p:nvSpPr>
        <p:spPr>
          <a:xfrm flipH="1">
            <a:off x="0" y="6132"/>
            <a:ext cx="1844040" cy="1196340"/>
          </a:xfrm>
          <a:prstGeom prst="rt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922020" y="1356360"/>
            <a:ext cx="11269980" cy="4572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359" y="6141632"/>
            <a:ext cx="3782695" cy="59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2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05344" y="215696"/>
            <a:ext cx="7643192" cy="980736"/>
          </a:xfrm>
        </p:spPr>
        <p:txBody>
          <a:bodyPr/>
          <a:lstStyle/>
          <a:p>
            <a:pPr algn="ctr"/>
            <a:r>
              <a:rPr lang="en-GB" dirty="0" smtClean="0"/>
              <a:t>Visits to ISOLDE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347303" y="1196432"/>
            <a:ext cx="9313614" cy="53872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2000" dirty="0" smtClean="0"/>
              <a:t>ISOLDE </a:t>
            </a:r>
            <a:r>
              <a:rPr lang="en-GB" sz="2000" dirty="0" smtClean="0"/>
              <a:t>as Controlled RP area:</a:t>
            </a:r>
          </a:p>
          <a:p>
            <a:r>
              <a:rPr lang="en-GB" sz="2000" dirty="0" smtClean="0"/>
              <a:t>Only professional visits allowed</a:t>
            </a:r>
          </a:p>
          <a:p>
            <a:pPr lvl="1"/>
            <a:r>
              <a:rPr lang="en-GB" sz="1800" dirty="0" smtClean="0"/>
              <a:t>Our suggestion – university students, </a:t>
            </a:r>
            <a:r>
              <a:rPr lang="en-GB" sz="1800" dirty="0" err="1" smtClean="0"/>
              <a:t>uni</a:t>
            </a:r>
            <a:r>
              <a:rPr lang="en-GB" sz="1800" dirty="0" smtClean="0"/>
              <a:t> and school teachers, VIPs</a:t>
            </a:r>
          </a:p>
          <a:p>
            <a:r>
              <a:rPr lang="en-GB" sz="2000" dirty="0" smtClean="0"/>
              <a:t>Non-professional visits access on case-by-case basis</a:t>
            </a:r>
          </a:p>
          <a:p>
            <a:pPr lvl="1"/>
            <a:r>
              <a:rPr lang="en-GB" sz="1800" dirty="0" smtClean="0"/>
              <a:t>High-school students above 16y</a:t>
            </a:r>
          </a:p>
          <a:p>
            <a:pPr lvl="1"/>
            <a:r>
              <a:rPr lang="en-GB" sz="1800" dirty="0" smtClean="0"/>
              <a:t>Private-public visits: friends, family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No visits during the opening of beamlines or making high-intensity collections</a:t>
            </a:r>
          </a:p>
          <a:p>
            <a:r>
              <a:rPr lang="en-GB" sz="2000" dirty="0" smtClean="0"/>
              <a:t>All visits </a:t>
            </a:r>
          </a:p>
          <a:p>
            <a:pPr lvl="1"/>
            <a:r>
              <a:rPr lang="en-GB" sz="1800" dirty="0" smtClean="0"/>
              <a:t>announced to myself, Richard, or Kara </a:t>
            </a:r>
          </a:p>
          <a:p>
            <a:pPr lvl="1"/>
            <a:r>
              <a:rPr lang="en-GB" sz="1800" dirty="0" smtClean="0"/>
              <a:t>Included in weekly schedule</a:t>
            </a:r>
          </a:p>
          <a:p>
            <a:pPr lvl="1"/>
            <a:r>
              <a:rPr lang="en-GB" sz="1800" dirty="0" smtClean="0"/>
              <a:t>discussed and approved or not in Tuesday Isolde technical meeting</a:t>
            </a:r>
          </a:p>
          <a:p>
            <a:pPr lvl="1"/>
            <a:r>
              <a:rPr lang="en-GB" sz="1800" dirty="0" smtClean="0"/>
              <a:t>Dedicated </a:t>
            </a:r>
            <a:r>
              <a:rPr lang="en-GB" sz="1800" dirty="0"/>
              <a:t>calendar available https://espace.cern.ch/isolde-visits-info/_layouts/15/start.aspx#/Lists/Calendar/calendar.aspx</a:t>
            </a:r>
            <a:endParaRPr lang="en-GB" sz="1800" dirty="0" smtClean="0"/>
          </a:p>
          <a:p>
            <a:r>
              <a:rPr lang="en-GB" sz="2000" dirty="0" smtClean="0"/>
              <a:t>RP make a survey prior to </a:t>
            </a:r>
            <a:r>
              <a:rPr lang="en-GB" sz="2000" b="1" u="sng" dirty="0" smtClean="0"/>
              <a:t>each </a:t>
            </a:r>
            <a:r>
              <a:rPr lang="en-GB" sz="2000" dirty="0" smtClean="0"/>
              <a:t>visit. </a:t>
            </a:r>
            <a:endParaRPr lang="en-GB" sz="2000" dirty="0"/>
          </a:p>
          <a:p>
            <a:r>
              <a:rPr lang="en-GB" sz="2000" dirty="0" smtClean="0"/>
              <a:t>Wear helmets and closed shoes.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1024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" b="1671"/>
          <a:stretch/>
        </p:blipFill>
        <p:spPr>
          <a:xfrm>
            <a:off x="1903396" y="1606503"/>
            <a:ext cx="5685477" cy="3677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" t="1357" r="3965" b="1671"/>
          <a:stretch/>
        </p:blipFill>
        <p:spPr>
          <a:xfrm>
            <a:off x="5657307" y="1606504"/>
            <a:ext cx="5411028" cy="36779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6503" y="5613430"/>
            <a:ext cx="240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2014</a:t>
            </a:r>
          </a:p>
          <a:p>
            <a:pPr algn="ctr"/>
            <a:r>
              <a:rPr lang="en-US" sz="2400" dirty="0" smtClean="0"/>
              <a:t>Total visitors: 745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545010" y="5613430"/>
            <a:ext cx="240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2015</a:t>
            </a:r>
          </a:p>
          <a:p>
            <a:pPr algn="ctr"/>
            <a:r>
              <a:rPr lang="en-US" sz="2400" dirty="0" smtClean="0"/>
              <a:t>Total visitors: 857</a:t>
            </a:r>
            <a:endParaRPr lang="en-US" sz="2400" dirty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2030395" y="286454"/>
            <a:ext cx="7979397" cy="1268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ISOLDE Visits: Nationality of visitor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882792" y="6444427"/>
            <a:ext cx="2115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Thanks to Kara lynch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18187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1145"/>
            <a:ext cx="5943730" cy="35300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575" y="1121145"/>
            <a:ext cx="5670310" cy="356149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49425" y="259307"/>
            <a:ext cx="2252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Building 508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2827695" y="519711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Rack for p-request, </a:t>
            </a:r>
            <a:r>
              <a:rPr lang="en-GB" sz="2000" dirty="0" err="1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beamgates</a:t>
            </a: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access in place.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Access keys modules will be installed in it this week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p-request and </a:t>
            </a:r>
            <a:r>
              <a:rPr lang="en-GB" sz="2000" dirty="0" err="1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beamgates</a:t>
            </a: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hardware is being prepared.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Ethernet re-connection of PCs is ongoing. </a:t>
            </a:r>
            <a:endParaRPr lang="en-GB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28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1161125"/>
            <a:ext cx="9527275" cy="5359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034" y="436728"/>
            <a:ext cx="3781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ISOLDE Visitors room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76793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675" y="1529615"/>
            <a:ext cx="7772400" cy="4371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962626" y="395785"/>
            <a:ext cx="4403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Building 508: Kitchen</a:t>
            </a: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418842" y="6115334"/>
            <a:ext cx="3582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Almost there….needs final plumbin</a:t>
            </a:r>
            <a:r>
              <a:rPr lang="en-GB" dirty="0"/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211603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8863"/>
            <a:ext cx="12192000" cy="56029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2382" y="218363"/>
            <a:ext cx="7505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Tooling area available for users: requires </a:t>
            </a:r>
            <a:r>
              <a:rPr lang="en-GB" sz="2800" dirty="0" smtClean="0"/>
              <a:t>clearance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22205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18364"/>
            <a:ext cx="5324212" cy="37146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362" y="218364"/>
            <a:ext cx="5129142" cy="36537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33056"/>
            <a:ext cx="3646970" cy="2735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5925" y="798874"/>
            <a:ext cx="1344599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AEGIS laser lab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3868190" y="2997942"/>
            <a:ext cx="960071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ASACUSA </a:t>
            </a:r>
          </a:p>
          <a:p>
            <a:r>
              <a:rPr lang="en-US" sz="1500" dirty="0" smtClean="0"/>
              <a:t>test setup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4348224" y="1651865"/>
            <a:ext cx="705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g-BAR?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175009" y="429542"/>
            <a:ext cx="12756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Offices: AD </a:t>
            </a:r>
            <a:endParaRPr lang="en-GB" dirty="0"/>
          </a:p>
        </p:txBody>
      </p:sp>
      <p:pic>
        <p:nvPicPr>
          <p:cNvPr id="11" name="0694BF5F-E5EB-4F6D-8003-1D19E1B296EA" descr="91C81DF1333FD2408866AD3FD03E77B9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687" y="1959642"/>
            <a:ext cx="3961313" cy="2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82391" y="4067485"/>
            <a:ext cx="30203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Building 275</a:t>
            </a:r>
            <a:endParaRPr lang="en-GB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639524" y="5373048"/>
            <a:ext cx="70084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Offline lab almost ready (floor needs to be re-done). </a:t>
            </a:r>
          </a:p>
          <a:p>
            <a:r>
              <a:rPr lang="en-GB" sz="2000" dirty="0" smtClean="0"/>
              <a:t>De-classification is underway. </a:t>
            </a:r>
          </a:p>
          <a:p>
            <a:r>
              <a:rPr lang="en-GB" sz="2000" dirty="0" smtClean="0"/>
              <a:t>Requests for use are ready to be accepted. </a:t>
            </a:r>
          </a:p>
          <a:p>
            <a:r>
              <a:rPr lang="en-GB" sz="2000" dirty="0" smtClean="0"/>
              <a:t>Currently ISOLTRAP and beta-NMR will use some space and time.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639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09" y="245659"/>
            <a:ext cx="3467243" cy="61201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1519" y="351808"/>
            <a:ext cx="7234612" cy="32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 smtClean="0">
                <a:solidFill>
                  <a:srgbClr val="FF0000"/>
                </a:solidFill>
              </a:rPr>
              <a:t>2015 </a:t>
            </a:r>
            <a:endParaRPr lang="en-GB" sz="2400" b="1" u="sng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Protons </a:t>
            </a:r>
            <a:r>
              <a:rPr lang="en-GB" sz="2400" dirty="0"/>
              <a:t>to ISOLDE </a:t>
            </a:r>
            <a:r>
              <a:rPr lang="en-GB" sz="2400" dirty="0" smtClean="0"/>
              <a:t>on 9 </a:t>
            </a:r>
            <a:r>
              <a:rPr lang="en-GB" sz="2400" dirty="0"/>
              <a:t>April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Physics started April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Low </a:t>
            </a:r>
            <a:r>
              <a:rPr lang="en-GB" sz="2400" dirty="0"/>
              <a:t>energy until October when HIE-ISOLDE started</a:t>
            </a:r>
            <a:r>
              <a:rPr lang="en-GB" sz="2400" dirty="0" smtClean="0"/>
              <a:t>. Running period of 30 weeks.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Since 22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October, in special “HIE-ISOLDE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471 </a:t>
            </a:r>
            <a:r>
              <a:rPr lang="en-GB" sz="2400" dirty="0"/>
              <a:t>Low Energy shifts requested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373 scheduled; </a:t>
            </a:r>
            <a:r>
              <a:rPr lang="en-GB" sz="2400" dirty="0" smtClean="0"/>
              <a:t>265 delivered ~70%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711349"/>
              </p:ext>
            </p:extLst>
          </p:nvPr>
        </p:nvGraphicFramePr>
        <p:xfrm>
          <a:off x="5100469" y="3871526"/>
          <a:ext cx="568646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644"/>
                <a:gridCol w="840238"/>
                <a:gridCol w="870268"/>
                <a:gridCol w="986155"/>
                <a:gridCol w="9861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Delivered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9.4e19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11.5e19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8.05e19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</a:t>
                      </a:r>
                      <a:r>
                        <a:rPr lang="en-US" baseline="0" dirty="0" smtClean="0"/>
                        <a:t> for IS exp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 for LOIs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REX shifts (IS +LOI)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IS shifts/day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41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970487"/>
              </p:ext>
            </p:extLst>
          </p:nvPr>
        </p:nvGraphicFramePr>
        <p:xfrm>
          <a:off x="1255594" y="602568"/>
          <a:ext cx="9412771" cy="6610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Graph" r:id="rId3" imgW="4132440" imgH="2901600" progId="Origin50.Graph">
                  <p:embed/>
                </p:oleObj>
              </mc:Choice>
              <mc:Fallback>
                <p:oleObj name="Graph" r:id="rId3" imgW="413244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5594" y="602568"/>
                        <a:ext cx="9412771" cy="6610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14651" y="340958"/>
            <a:ext cx="3605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Beam time pie </a:t>
            </a:r>
            <a:r>
              <a:rPr lang="en-GB" sz="2800" dirty="0" smtClean="0"/>
              <a:t>for 2015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301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07" y="299269"/>
            <a:ext cx="5126327" cy="6154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499" y="1076835"/>
            <a:ext cx="4634789" cy="5376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78822" y="171325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Schedule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for 2016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591869" y="3603009"/>
            <a:ext cx="4640238" cy="725151"/>
          </a:xfrm>
          <a:prstGeom prst="roundRect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823343" y="1874520"/>
            <a:ext cx="4640238" cy="35212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095340" y="-45791"/>
            <a:ext cx="10001320" cy="694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9551" tIns="49777" rIns="99551" bIns="49777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120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239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358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477" algn="l" rtl="0" fontAlgn="base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597" algn="l" defTabSz="914239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716" algn="l" defTabSz="914239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199836" algn="l" defTabSz="914239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6954" algn="l" defTabSz="914239" rtl="0" eaLnBrk="1" latinLnBrk="0" hangingPunct="1">
              <a:defRPr sz="21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defTabSz="995188"/>
            <a:r>
              <a:rPr lang="de-DE" sz="3700" dirty="0" smtClean="0">
                <a:solidFill>
                  <a:srgbClr val="C00000"/>
                </a:solidFill>
                <a:latin typeface="Tahoma" pitchFamily="34" charset="0"/>
              </a:rPr>
              <a:t>HIE</a:t>
            </a:r>
            <a:r>
              <a:rPr lang="de-DE" sz="3700" dirty="0">
                <a:solidFill>
                  <a:srgbClr val="C00000"/>
                </a:solidFill>
                <a:latin typeface="Tahoma" pitchFamily="34" charset="0"/>
              </a:rPr>
              <a:t>-ISOLDE Experiments Workshop  </a:t>
            </a:r>
            <a:r>
              <a:rPr lang="de-DE" sz="3700" dirty="0" smtClean="0">
                <a:solidFill>
                  <a:srgbClr val="C00000"/>
                </a:solidFill>
                <a:latin typeface="Tahoma" pitchFamily="34" charset="0"/>
              </a:rPr>
              <a:t>1.2.2016</a:t>
            </a:r>
          </a:p>
          <a:p>
            <a:pPr defTabSz="995188">
              <a:lnSpc>
                <a:spcPct val="70000"/>
              </a:lnSpc>
            </a:pPr>
            <a:endParaRPr lang="de-DE" sz="3700" dirty="0">
              <a:solidFill>
                <a:srgbClr val="C00000"/>
              </a:solidFill>
              <a:latin typeface="Tahoma" pitchFamily="34" charset="0"/>
            </a:endParaRPr>
          </a:p>
          <a:p>
            <a:pPr defTabSz="995188"/>
            <a:r>
              <a:rPr lang="de-DE" sz="3600" dirty="0" smtClean="0">
                <a:latin typeface="Tahoma" pitchFamily="34" charset="0"/>
              </a:rPr>
              <a:t>First </a:t>
            </a:r>
            <a:r>
              <a:rPr lang="de-DE" sz="3600" dirty="0" err="1" smtClean="0">
                <a:latin typeface="Tahoma" pitchFamily="34" charset="0"/>
              </a:rPr>
              <a:t>conclusions</a:t>
            </a:r>
            <a:endParaRPr lang="de-DE" sz="3600" dirty="0" smtClean="0"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24 </a:t>
            </a: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approved</a:t>
            </a: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proposals</a:t>
            </a: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ask</a:t>
            </a: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for</a:t>
            </a: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 beam time in 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2016</a:t>
            </a:r>
            <a:endParaRPr lang="de-DE" sz="2800" dirty="0">
              <a:solidFill>
                <a:srgbClr val="FF0000"/>
              </a:solidFill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err="1" smtClean="0">
                <a:latin typeface="Tahoma" pitchFamily="34" charset="0"/>
              </a:rPr>
              <a:t>Full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energy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range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of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accelerator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up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to</a:t>
            </a:r>
            <a:r>
              <a:rPr lang="de-DE" sz="2800" dirty="0" smtClean="0">
                <a:latin typeface="Tahoma" pitchFamily="34" charset="0"/>
              </a:rPr>
              <a:t> 6.0 MeV/</a:t>
            </a:r>
            <a:r>
              <a:rPr lang="de-DE" sz="2800" dirty="0" err="1" smtClean="0">
                <a:latin typeface="Tahoma" pitchFamily="34" charset="0"/>
              </a:rPr>
              <a:t>u</a:t>
            </a:r>
            <a:endParaRPr lang="de-DE" sz="2800" dirty="0" smtClean="0"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M</a:t>
            </a:r>
            <a:r>
              <a:rPr lang="de-DE" sz="2800" dirty="0" err="1" smtClean="0">
                <a:solidFill>
                  <a:srgbClr val="FF0000"/>
                </a:solidFill>
                <a:latin typeface="Tahoma" pitchFamily="34" charset="0"/>
              </a:rPr>
              <a:t>ass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>
                <a:solidFill>
                  <a:srgbClr val="FF0000"/>
                </a:solidFill>
                <a:latin typeface="Tahoma" pitchFamily="34" charset="0"/>
              </a:rPr>
              <a:t>range</a:t>
            </a:r>
            <a:r>
              <a:rPr lang="de-DE" sz="2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  <a:latin typeface="Tahoma" pitchFamily="34" charset="0"/>
              </a:rPr>
              <a:t>from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baseline="30000" dirty="0" smtClean="0">
                <a:solidFill>
                  <a:srgbClr val="FF0000"/>
                </a:solidFill>
                <a:latin typeface="Tahoma" pitchFamily="34" charset="0"/>
              </a:rPr>
              <a:t>18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N </a:t>
            </a:r>
            <a:r>
              <a:rPr lang="de-DE" sz="2800" dirty="0" err="1" smtClean="0">
                <a:solidFill>
                  <a:srgbClr val="FF0000"/>
                </a:solidFill>
                <a:latin typeface="Tahoma" pitchFamily="34" charset="0"/>
              </a:rPr>
              <a:t>up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FF0000"/>
                </a:solidFill>
                <a:latin typeface="Tahoma" pitchFamily="34" charset="0"/>
              </a:rPr>
              <a:t>to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de-DE" sz="2800" baseline="30000" dirty="0" smtClean="0">
                <a:solidFill>
                  <a:srgbClr val="FF0000"/>
                </a:solidFill>
                <a:latin typeface="Tahoma" pitchFamily="34" charset="0"/>
              </a:rPr>
              <a:t>228</a:t>
            </a:r>
            <a:r>
              <a:rPr lang="de-DE" sz="2800" dirty="0" smtClean="0">
                <a:solidFill>
                  <a:srgbClr val="FF0000"/>
                </a:solidFill>
                <a:latin typeface="Tahoma" pitchFamily="34" charset="0"/>
              </a:rPr>
              <a:t>Ra </a:t>
            </a:r>
            <a:endParaRPr lang="de-DE" sz="2800" dirty="0">
              <a:solidFill>
                <a:srgbClr val="FF0000"/>
              </a:solidFill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smtClean="0">
                <a:latin typeface="Tahoma" pitchFamily="34" charset="0"/>
              </a:rPr>
              <a:t>MINIBALL </a:t>
            </a:r>
            <a:r>
              <a:rPr lang="de-DE" sz="2800" dirty="0" err="1" smtClean="0">
                <a:latin typeface="Tahoma" pitchFamily="34" charset="0"/>
              </a:rPr>
              <a:t>configuration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for</a:t>
            </a:r>
            <a:r>
              <a:rPr lang="de-DE" sz="2800" dirty="0" smtClean="0">
                <a:latin typeface="Tahoma" pitchFamily="34" charset="0"/>
              </a:rPr>
              <a:t> Coulomb </a:t>
            </a:r>
            <a:r>
              <a:rPr lang="de-DE" sz="2800" dirty="0" err="1" smtClean="0">
                <a:latin typeface="Tahoma" pitchFamily="34" charset="0"/>
              </a:rPr>
              <a:t>excitation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and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transfer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reactions</a:t>
            </a:r>
            <a:r>
              <a:rPr lang="de-DE" sz="2800" dirty="0" smtClean="0">
                <a:latin typeface="Tahoma" pitchFamily="34" charset="0"/>
              </a:rPr>
              <a:t> will </a:t>
            </a:r>
            <a:r>
              <a:rPr lang="de-DE" sz="2800" dirty="0" err="1" smtClean="0">
                <a:latin typeface="Tahoma" pitchFamily="34" charset="0"/>
              </a:rPr>
              <a:t>be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installed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for</a:t>
            </a:r>
            <a:r>
              <a:rPr lang="de-DE" sz="2800" dirty="0" smtClean="0">
                <a:latin typeface="Tahoma" pitchFamily="34" charset="0"/>
              </a:rPr>
              <a:t> 2016 </a:t>
            </a:r>
            <a:r>
              <a:rPr lang="de-DE" sz="2800" dirty="0" err="1" smtClean="0">
                <a:latin typeface="Tahoma" pitchFamily="34" charset="0"/>
              </a:rPr>
              <a:t>campaign</a:t>
            </a:r>
            <a:endParaRPr lang="de-DE" sz="2800" dirty="0" smtClean="0"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err="1">
                <a:latin typeface="Tahoma" pitchFamily="34" charset="0"/>
              </a:rPr>
              <a:t>C</a:t>
            </a:r>
            <a:r>
              <a:rPr lang="de-DE" sz="2800" dirty="0" err="1" smtClean="0">
                <a:latin typeface="Tahoma" pitchFamily="34" charset="0"/>
              </a:rPr>
              <a:t>ombination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with</a:t>
            </a:r>
            <a:r>
              <a:rPr lang="de-DE" sz="2800" dirty="0" smtClean="0">
                <a:latin typeface="Tahoma" pitchFamily="34" charset="0"/>
              </a:rPr>
              <a:t> SPEDE </a:t>
            </a:r>
            <a:r>
              <a:rPr lang="de-DE" sz="2800" dirty="0" err="1" smtClean="0">
                <a:latin typeface="Tahoma" pitchFamily="34" charset="0"/>
              </a:rPr>
              <a:t>is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available</a:t>
            </a:r>
            <a:r>
              <a:rPr lang="de-DE" sz="2800" dirty="0" smtClean="0">
                <a:latin typeface="Tahoma" pitchFamily="34" charset="0"/>
              </a:rPr>
              <a:t> after </a:t>
            </a:r>
            <a:r>
              <a:rPr lang="de-DE" sz="2800" dirty="0" err="1" smtClean="0">
                <a:latin typeface="Tahoma" pitchFamily="34" charset="0"/>
              </a:rPr>
              <a:t>successful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stable</a:t>
            </a:r>
            <a:r>
              <a:rPr lang="de-DE" sz="2800" dirty="0" smtClean="0">
                <a:latin typeface="Tahoma" pitchFamily="34" charset="0"/>
              </a:rPr>
              <a:t> beam </a:t>
            </a:r>
            <a:r>
              <a:rPr lang="de-DE" sz="2800" dirty="0" err="1" smtClean="0">
                <a:latin typeface="Tahoma" pitchFamily="34" charset="0"/>
              </a:rPr>
              <a:t>commissioning</a:t>
            </a:r>
            <a:r>
              <a:rPr lang="de-DE" sz="2800" dirty="0" smtClean="0">
                <a:latin typeface="Tahoma" pitchFamily="34" charset="0"/>
              </a:rPr>
              <a:t> in </a:t>
            </a:r>
            <a:r>
              <a:rPr lang="de-DE" sz="2800" dirty="0" err="1" smtClean="0">
                <a:latin typeface="Tahoma" pitchFamily="34" charset="0"/>
              </a:rPr>
              <a:t>summer</a:t>
            </a:r>
            <a:r>
              <a:rPr lang="de-DE" sz="2800" dirty="0" smtClean="0">
                <a:latin typeface="Tahoma" pitchFamily="34" charset="0"/>
              </a:rPr>
              <a:t> 2016</a:t>
            </a: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smtClean="0">
                <a:latin typeface="Tahoma" pitchFamily="34" charset="0"/>
              </a:rPr>
              <a:t>High </a:t>
            </a:r>
            <a:r>
              <a:rPr lang="de-DE" sz="2800" dirty="0" err="1" smtClean="0">
                <a:latin typeface="Tahoma" pitchFamily="34" charset="0"/>
              </a:rPr>
              <a:t>number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of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experiments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should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be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provided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to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>
                <a:latin typeface="Tahoma" pitchFamily="34" charset="0"/>
              </a:rPr>
              <a:t>user</a:t>
            </a:r>
            <a:r>
              <a:rPr lang="de-DE" sz="2800" dirty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community</a:t>
            </a:r>
            <a:endParaRPr lang="de-DE" sz="2800" dirty="0" smtClean="0">
              <a:latin typeface="Tahoma" pitchFamily="34" charset="0"/>
            </a:endParaRPr>
          </a:p>
          <a:p>
            <a:pPr marL="457200" indent="-457200" defTabSz="995188">
              <a:lnSpc>
                <a:spcPct val="120000"/>
              </a:lnSpc>
              <a:buFontTx/>
              <a:buChar char="-"/>
            </a:pPr>
            <a:r>
              <a:rPr lang="de-DE" sz="2800" dirty="0" err="1" smtClean="0">
                <a:latin typeface="Tahoma" pitchFamily="34" charset="0"/>
              </a:rPr>
              <a:t>Everyone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is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eagerly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awaiting</a:t>
            </a:r>
            <a:r>
              <a:rPr lang="de-DE" sz="2800" dirty="0" smtClean="0">
                <a:latin typeface="Tahoma" pitchFamily="34" charset="0"/>
              </a:rPr>
              <a:t> </a:t>
            </a:r>
            <a:r>
              <a:rPr lang="de-DE" sz="2800" dirty="0" err="1" smtClean="0">
                <a:latin typeface="Tahoma" pitchFamily="34" charset="0"/>
              </a:rPr>
              <a:t>the</a:t>
            </a:r>
            <a:r>
              <a:rPr lang="de-DE" sz="2800" dirty="0" smtClean="0">
                <a:latin typeface="Tahoma" pitchFamily="34" charset="0"/>
              </a:rPr>
              <a:t> HIE-ISOLDE </a:t>
            </a:r>
            <a:r>
              <a:rPr lang="de-DE" sz="2800" dirty="0" err="1" smtClean="0">
                <a:latin typeface="Tahoma" pitchFamily="34" charset="0"/>
              </a:rPr>
              <a:t>beams</a:t>
            </a:r>
            <a:r>
              <a:rPr lang="de-DE" sz="2800" dirty="0" smtClean="0">
                <a:latin typeface="Tahoma" pitchFamily="34" charset="0"/>
              </a:rPr>
              <a:t>  </a:t>
            </a:r>
            <a:endParaRPr lang="de-DE" sz="2800" dirty="0">
              <a:latin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4821" y="6564573"/>
            <a:ext cx="230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Thanks to Peter Reiter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5069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599750"/>
              </p:ext>
            </p:extLst>
          </p:nvPr>
        </p:nvGraphicFramePr>
        <p:xfrm>
          <a:off x="541149" y="905215"/>
          <a:ext cx="8015998" cy="554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Worksheet" r:id="rId3" imgW="8543899" imgH="5915055" progId="Excel.Sheet.12">
                  <p:embed/>
                </p:oleObj>
              </mc:Choice>
              <mc:Fallback>
                <p:oleObj name="Worksheet" r:id="rId3" imgW="8543899" imgH="591505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1149" y="905215"/>
                        <a:ext cx="8015998" cy="5549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952934" y="1140826"/>
            <a:ext cx="2988860" cy="5078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20 weeks for dedicated LE physics, including negative ion run (~ 3 weeks in total)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 </a:t>
            </a:r>
            <a:r>
              <a:rPr lang="en-GB" dirty="0" smtClean="0"/>
              <a:t>beam requests are out and due by end of week 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Initial idea of demands and resources by end of next week. 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12 weeks for HIE ISOLDE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HIE beam requests end of next week.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Setting up time needs to be taken into account.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671248" y="122830"/>
            <a:ext cx="4746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Outline of ISOLDE Schedule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204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7562" y="2039918"/>
            <a:ext cx="8329718" cy="326048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Courses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2016 for all: (as for 2015)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Online: general and ISOLDE RP, electrical awareness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2-h ISOLDE RP 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1.5-h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ISOLDE electrical safety.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Hands-on courses take place on </a:t>
            </a: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afternoons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More sessions may be possible later in the year if necessary, e.g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during HIE-ISOLDE period.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Some training under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review e.g. electrical course.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for refreshing courses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(probably going to be electronic for the first renewal at least). </a:t>
            </a:r>
          </a:p>
          <a:p>
            <a:pPr lvl="1"/>
            <a:r>
              <a:rPr lang="en-US" sz="18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Courses need to be validated in </a:t>
            </a:r>
            <a:r>
              <a:rPr lang="en-US" sz="18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 and are now linked to access</a:t>
            </a:r>
            <a:endParaRPr lang="en-US" sz="1800" b="1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78206" y="217038"/>
            <a:ext cx="3723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Safety and </a:t>
            </a:r>
            <a:r>
              <a:rPr lang="en-US" sz="3600" dirty="0" smtClean="0"/>
              <a:t>Courses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847" y="1103271"/>
            <a:ext cx="2863471" cy="50906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18125" y="1103271"/>
            <a:ext cx="5549475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all setups: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both fixed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travelling: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clearance required before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90089" y="5780207"/>
            <a:ext cx="620554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Ongoing discussion: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safety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helmets and shoes?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Adopt better practice for controlling on leaving the hall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756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332604" y="-8"/>
            <a:ext cx="4235119" cy="980736"/>
          </a:xfrm>
        </p:spPr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43608" y="980728"/>
            <a:ext cx="10813112" cy="157890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1800" dirty="0" smtClean="0"/>
              <a:t>ISOWORK has been suppressed. Now only </a:t>
            </a:r>
            <a:r>
              <a:rPr lang="en-GB" sz="1800" b="1" dirty="0" smtClean="0">
                <a:solidFill>
                  <a:srgbClr val="FF0000"/>
                </a:solidFill>
              </a:rPr>
              <a:t>ISOHALL</a:t>
            </a:r>
            <a:r>
              <a:rPr lang="en-GB" sz="1800" dirty="0" smtClean="0"/>
              <a:t>. </a:t>
            </a:r>
          </a:p>
          <a:p>
            <a:r>
              <a:rPr lang="en-GB" sz="1800" dirty="0" smtClean="0"/>
              <a:t>Access </a:t>
            </a:r>
            <a:r>
              <a:rPr lang="en-GB" sz="1800" dirty="0"/>
              <a:t>to HIE-ISOLDE </a:t>
            </a:r>
            <a:r>
              <a:rPr lang="en-GB" sz="1800" dirty="0" smtClean="0"/>
              <a:t>recommended for only </a:t>
            </a:r>
            <a:r>
              <a:rPr lang="en-GB" sz="1800" dirty="0"/>
              <a:t>local physicists when moving </a:t>
            </a:r>
            <a:r>
              <a:rPr lang="en-GB" sz="1800" dirty="0" smtClean="0"/>
              <a:t>equipment or </a:t>
            </a:r>
            <a:r>
              <a:rPr lang="en-GB" sz="1800" dirty="0" err="1" smtClean="0"/>
              <a:t>dewars</a:t>
            </a:r>
            <a:r>
              <a:rPr lang="en-GB" sz="1800" dirty="0" smtClean="0"/>
              <a:t> </a:t>
            </a:r>
            <a:r>
              <a:rPr lang="en-GB" sz="1800" dirty="0" err="1" smtClean="0"/>
              <a:t>etc</a:t>
            </a:r>
            <a:endParaRPr lang="en-GB" sz="1800" dirty="0"/>
          </a:p>
          <a:p>
            <a:r>
              <a:rPr lang="en-GB" sz="1800" dirty="0" smtClean="0"/>
              <a:t>Access </a:t>
            </a:r>
            <a:r>
              <a:rPr lang="en-GB" sz="1800" dirty="0"/>
              <a:t>for </a:t>
            </a:r>
            <a:r>
              <a:rPr lang="en-GB" sz="1800" dirty="0" smtClean="0"/>
              <a:t>users is still at the Jura side. </a:t>
            </a:r>
            <a:endParaRPr lang="en-GB" sz="1800" b="1" dirty="0" smtClean="0"/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Tourniquet at 508 controls access to the hall in addition to access door in Building 508. </a:t>
            </a:r>
            <a:r>
              <a:rPr lang="en-GB" sz="1600" u="sng" dirty="0" smtClean="0">
                <a:solidFill>
                  <a:srgbClr val="FF0000"/>
                </a:solidFill>
              </a:rPr>
              <a:t>Both operated via </a:t>
            </a:r>
            <a:r>
              <a:rPr lang="en-GB" sz="1600" u="sng" dirty="0" err="1" smtClean="0">
                <a:solidFill>
                  <a:srgbClr val="FF0000"/>
                </a:solidFill>
              </a:rPr>
              <a:t>dosemeter</a:t>
            </a:r>
            <a:r>
              <a:rPr lang="en-GB" sz="1600" u="sng" dirty="0" smtClean="0">
                <a:solidFill>
                  <a:srgbClr val="FF0000"/>
                </a:solidFill>
              </a:rPr>
              <a:t>. </a:t>
            </a:r>
          </a:p>
          <a:p>
            <a:pPr lvl="1"/>
            <a:r>
              <a:rPr lang="en-GB" sz="1600" b="1" dirty="0" smtClean="0"/>
              <a:t>Door to the hall is no longer controlled by the CERN card. 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9" t="28909" r="13731" b="-1188"/>
          <a:stretch/>
        </p:blipFill>
        <p:spPr bwMode="auto">
          <a:xfrm>
            <a:off x="1768267" y="2688826"/>
            <a:ext cx="8422852" cy="416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132371" y="5632497"/>
            <a:ext cx="79157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Jura side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96867" y="3764361"/>
            <a:ext cx="79157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SAS</a:t>
            </a:r>
          </a:p>
        </p:txBody>
      </p:sp>
    </p:spTree>
    <p:extLst>
      <p:ext uri="{BB962C8B-B14F-4D97-AF65-F5344CB8AC3E}">
        <p14:creationId xmlns:p14="http://schemas.microsoft.com/office/powerpoint/2010/main" val="2339445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lh3.googleusercontent.com/pPo7zjkAzLo9PEccs7Vz3R2QcP18F03o6CI59wy_RdVVp42UcDFDeU1HSLwjjjAp3yp_UcakV_BYW5E-pYQShmEgEnyR1LgwzBKkrqjVcG01xG0YztUdTcKlDNDKf3OaXFOB2MIjVAa33SGys4FhaGChhkwrCsi9CfvH_x_5MEAP3VTBSOtyPmotJyCBM7L4PaXeD8vvEIHOQ7hNIj1w3uj8gm_5syETVi_My5Ba6UnTUVSM-cg83BQg9MmKqOnGvJORsoFVTymb567DMBafyxPmDpaSq2tsyq8x6Tb0YpiDSFRFFmVSmzJMFynWRS4LD37ZkTW0af9u9kj5E1gbQz7V4e_KZDNjFlbtnub-aLSEjjUEKiqPaQ_QQ1MNjgFOoIjp4aLfju1Fr2nNtCua8-ssGu_NAq3z3ogTA8BkZO_edU-_GkyGu5SgwoftDj-lOgqbDnoqfN88i8kYeAZ12oIHByHMqxT6JVs4X4fZgT2MztLroxgIlLRh_Jvdt_BUc0IfwW87wqa0vCRdA8ZDM7e7BfNkbcJdW_meSYHMj5XtF97Mrm8K0ElEVg6ab_PmWdUeXA=w1144-h643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25" y="464593"/>
            <a:ext cx="10887075" cy="612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4289567" y="3399880"/>
            <a:ext cx="218364" cy="3138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4776716" y="4462818"/>
            <a:ext cx="1122646" cy="11464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Must stay closed!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35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698</Words>
  <Application>Microsoft Office PowerPoint</Application>
  <PresentationFormat>Widescreen</PresentationFormat>
  <Paragraphs>132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Graph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Access to ISOLDE</vt:lpstr>
      <vt:lpstr>PowerPoint Presentation</vt:lpstr>
      <vt:lpstr>Visits to ISOLDE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44</cp:revision>
  <dcterms:created xsi:type="dcterms:W3CDTF">2016-02-01T16:37:54Z</dcterms:created>
  <dcterms:modified xsi:type="dcterms:W3CDTF">2016-02-03T07:55:51Z</dcterms:modified>
</cp:coreProperties>
</file>