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7" r:id="rId2"/>
    <p:sldId id="296" r:id="rId3"/>
    <p:sldId id="293" r:id="rId4"/>
    <p:sldId id="294" r:id="rId5"/>
    <p:sldId id="295" r:id="rId6"/>
    <p:sldId id="275" r:id="rId7"/>
    <p:sldId id="262" r:id="rId8"/>
    <p:sldId id="259" r:id="rId9"/>
    <p:sldId id="272" r:id="rId10"/>
    <p:sldId id="270" r:id="rId11"/>
    <p:sldId id="271" r:id="rId12"/>
    <p:sldId id="269" r:id="rId13"/>
    <p:sldId id="263" r:id="rId14"/>
    <p:sldId id="297" r:id="rId15"/>
    <p:sldId id="276" r:id="rId16"/>
    <p:sldId id="266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B60ED6-22BC-4280-97D9-0E8E0F19AEA0}" type="datetimeFigureOut">
              <a:rPr lang="en-US" smtClean="0"/>
              <a:t>2/2/2016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D45E72-5C50-4AB8-9477-702C96AEC6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391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6086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20A5-F205-48A7-91D2-DC514576BAED}" type="datetimeFigureOut">
              <a:rPr lang="en-US" smtClean="0"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6862B-2733-495D-B93F-5779BC4AD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206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20A5-F205-48A7-91D2-DC514576BAED}" type="datetimeFigureOut">
              <a:rPr lang="en-US" smtClean="0"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6862B-2733-495D-B93F-5779BC4AD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568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20A5-F205-48A7-91D2-DC514576BAED}" type="datetimeFigureOut">
              <a:rPr lang="en-US" smtClean="0"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6862B-2733-495D-B93F-5779BC4AD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7130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1477" y="-8"/>
            <a:ext cx="10190923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9904" y="1340769"/>
            <a:ext cx="10204715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71413" y="6428359"/>
            <a:ext cx="28448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48000" y="908720"/>
            <a:ext cx="12096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391478" y="6453014"/>
            <a:ext cx="3359149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85522" y="6381328"/>
            <a:ext cx="2263140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7767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1477" y="-8"/>
            <a:ext cx="10190923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9904" y="1340769"/>
            <a:ext cx="10204715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71413" y="6428359"/>
            <a:ext cx="28448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48000" y="908720"/>
            <a:ext cx="12096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391478" y="6453014"/>
            <a:ext cx="3359149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85522" y="6381328"/>
            <a:ext cx="2263140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854221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1477" y="-8"/>
            <a:ext cx="10190923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9904" y="1340769"/>
            <a:ext cx="10204715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71413" y="6428359"/>
            <a:ext cx="28448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48000" y="908720"/>
            <a:ext cx="12096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391478" y="6453014"/>
            <a:ext cx="3359149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85522" y="6381328"/>
            <a:ext cx="2263140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51330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20A5-F205-48A7-91D2-DC514576BAED}" type="datetimeFigureOut">
              <a:rPr lang="en-US" smtClean="0"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6862B-2733-495D-B93F-5779BC4AD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02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20A5-F205-48A7-91D2-DC514576BAED}" type="datetimeFigureOut">
              <a:rPr lang="en-US" smtClean="0"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6862B-2733-495D-B93F-5779BC4AD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386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20A5-F205-48A7-91D2-DC514576BAED}" type="datetimeFigureOut">
              <a:rPr lang="en-US" smtClean="0"/>
              <a:t>2/2/2016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6862B-2733-495D-B93F-5779BC4AD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456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20A5-F205-48A7-91D2-DC514576BAED}" type="datetimeFigureOut">
              <a:rPr lang="en-US" smtClean="0"/>
              <a:t>2/2/2016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6862B-2733-495D-B93F-5779BC4AD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055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20A5-F205-48A7-91D2-DC514576BAED}" type="datetimeFigureOut">
              <a:rPr lang="en-US" smtClean="0"/>
              <a:t>2/2/2016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6862B-2733-495D-B93F-5779BC4AD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79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20A5-F205-48A7-91D2-DC514576BAED}" type="datetimeFigureOut">
              <a:rPr lang="en-US" smtClean="0"/>
              <a:t>2/2/2016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6862B-2733-495D-B93F-5779BC4AD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859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20A5-F205-48A7-91D2-DC514576BAED}" type="datetimeFigureOut">
              <a:rPr lang="en-US" smtClean="0"/>
              <a:t>2/2/2016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6862B-2733-495D-B93F-5779BC4AD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624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20A5-F205-48A7-91D2-DC514576BAED}" type="datetimeFigureOut">
              <a:rPr lang="en-US" smtClean="0"/>
              <a:t>2/2/2016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6862B-2733-495D-B93F-5779BC4AD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302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4D20A5-F205-48A7-91D2-DC514576BAED}" type="datetimeFigureOut">
              <a:rPr lang="en-US" smtClean="0"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96862B-2733-495D-B93F-5779BC4AD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822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3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ISOLDE Technical Report</a:t>
            </a:r>
            <a:r>
              <a:rPr lang="en-GB" dirty="0" smtClean="0"/>
              <a:t/>
            </a:r>
            <a:br>
              <a:rPr lang="en-GB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895001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Richard Catherall EN-STI-RBS</a:t>
            </a:r>
          </a:p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ISOLDE Technical Coordinator</a:t>
            </a:r>
          </a:p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52</a:t>
            </a:r>
            <a:r>
              <a:rPr lang="en-GB" baseline="30000" dirty="0" smtClean="0">
                <a:solidFill>
                  <a:schemeClr val="bg1">
                    <a:lumMod val="50000"/>
                  </a:schemeClr>
                </a:solidFill>
              </a:rPr>
              <a:t>nd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 INTC meeting</a:t>
            </a:r>
            <a:endParaRPr lang="en-GB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3</a:t>
            </a:r>
            <a:r>
              <a:rPr lang="en-GB" baseline="30000" dirty="0" smtClean="0">
                <a:solidFill>
                  <a:schemeClr val="bg1">
                    <a:lumMod val="50000"/>
                  </a:schemeClr>
                </a:solidFill>
              </a:rPr>
              <a:t>rd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February 2016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28885" y="378620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2272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Frontend maintenance/revision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Modification of potentiometer</a:t>
            </a:r>
          </a:p>
          <a:p>
            <a:pPr lvl="1"/>
            <a:r>
              <a:rPr lang="en-GB" dirty="0" smtClean="0"/>
              <a:t>Inability to confirm that target is correctly clamped due to too much hysteresis in rotational axis.</a:t>
            </a:r>
          </a:p>
          <a:p>
            <a:pPr lvl="1"/>
            <a:r>
              <a:rPr lang="en-GB" dirty="0" smtClean="0"/>
              <a:t>Micro-switches will also be added for redundancy/verification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047423" y="3792106"/>
            <a:ext cx="3356427" cy="2737334"/>
            <a:chOff x="3048000" y="152400"/>
            <a:chExt cx="5960617" cy="5258019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048000" y="152400"/>
              <a:ext cx="5960617" cy="50310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6" name="Straight Arrow Connector 5"/>
            <p:cNvCxnSpPr/>
            <p:nvPr/>
          </p:nvCxnSpPr>
          <p:spPr>
            <a:xfrm>
              <a:off x="7162800" y="2514600"/>
              <a:ext cx="815529" cy="1067745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Freeform 6"/>
            <p:cNvSpPr/>
            <p:nvPr/>
          </p:nvSpPr>
          <p:spPr>
            <a:xfrm>
              <a:off x="6060603" y="3733800"/>
              <a:ext cx="405126" cy="266730"/>
            </a:xfrm>
            <a:custGeom>
              <a:avLst/>
              <a:gdLst>
                <a:gd name="connsiteX0" fmla="*/ 0 w 492597"/>
                <a:gd name="connsiteY0" fmla="*/ 90684 h 342930"/>
                <a:gd name="connsiteX1" fmla="*/ 120913 w 492597"/>
                <a:gd name="connsiteY1" fmla="*/ 309838 h 342930"/>
                <a:gd name="connsiteX2" fmla="*/ 377852 w 492597"/>
                <a:gd name="connsiteY2" fmla="*/ 324952 h 342930"/>
                <a:gd name="connsiteX3" fmla="*/ 491207 w 492597"/>
                <a:gd name="connsiteY3" fmla="*/ 143583 h 342930"/>
                <a:gd name="connsiteX4" fmla="*/ 430751 w 492597"/>
                <a:gd name="connsiteY4" fmla="*/ 0 h 342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2597" h="342930">
                  <a:moveTo>
                    <a:pt x="0" y="90684"/>
                  </a:moveTo>
                  <a:cubicBezTo>
                    <a:pt x="28969" y="180738"/>
                    <a:pt x="57938" y="270793"/>
                    <a:pt x="120913" y="309838"/>
                  </a:cubicBezTo>
                  <a:cubicBezTo>
                    <a:pt x="183888" y="348883"/>
                    <a:pt x="316136" y="352661"/>
                    <a:pt x="377852" y="324952"/>
                  </a:cubicBezTo>
                  <a:cubicBezTo>
                    <a:pt x="439568" y="297243"/>
                    <a:pt x="482391" y="197741"/>
                    <a:pt x="491207" y="143583"/>
                  </a:cubicBezTo>
                  <a:cubicBezTo>
                    <a:pt x="500023" y="89425"/>
                    <a:pt x="465387" y="44712"/>
                    <a:pt x="430751" y="0"/>
                  </a:cubicBezTo>
                </a:path>
              </a:pathLst>
            </a:custGeom>
            <a:ln w="19050">
              <a:solidFill>
                <a:srgbClr val="FF0000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>
              <a:off x="5776247" y="3352800"/>
              <a:ext cx="237108" cy="305745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5019678" y="4878344"/>
              <a:ext cx="2210665" cy="532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b="1" dirty="0" smtClean="0"/>
                <a:t>Rotated return</a:t>
              </a:r>
              <a:endParaRPr lang="en-GB" sz="1200" b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147756" y="3350768"/>
              <a:ext cx="2446790" cy="4063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b="1" dirty="0" smtClean="0"/>
                <a:t>Potentiomètre linéaire</a:t>
              </a:r>
              <a:endParaRPr lang="en-GB" sz="1200" b="1" dirty="0"/>
            </a:p>
          </p:txBody>
        </p:sp>
        <p:cxnSp>
          <p:nvCxnSpPr>
            <p:cNvPr id="11" name="Straight Arrow Connector 10"/>
            <p:cNvCxnSpPr>
              <a:stCxn id="9" idx="0"/>
            </p:cNvCxnSpPr>
            <p:nvPr/>
          </p:nvCxnSpPr>
          <p:spPr>
            <a:xfrm flipV="1">
              <a:off x="6125011" y="4038605"/>
              <a:ext cx="47187" cy="83974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>
              <a:stCxn id="10" idx="3"/>
            </p:cNvCxnSpPr>
            <p:nvPr/>
          </p:nvCxnSpPr>
          <p:spPr>
            <a:xfrm>
              <a:off x="5594547" y="3553953"/>
              <a:ext cx="120452" cy="2839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Picture 12" descr="image00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5895" y="3802027"/>
            <a:ext cx="4054409" cy="2609273"/>
          </a:xfrm>
          <a:prstGeom prst="rect">
            <a:avLst/>
          </a:prstGeom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428885" y="378620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049612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Frontend maintenance/revision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Exchange of GPS piston for new design (already done on HRS)</a:t>
            </a:r>
          </a:p>
          <a:p>
            <a:pPr lvl="1"/>
            <a:r>
              <a:rPr lang="en-GB" dirty="0" smtClean="0"/>
              <a:t>Inability to clamp target</a:t>
            </a:r>
          </a:p>
          <a:p>
            <a:pPr lvl="2"/>
            <a:r>
              <a:rPr lang="en-GB" dirty="0" smtClean="0"/>
              <a:t>Confusion with potentiometer feedback has led to unnecessary filling of exhaust gas tanks</a:t>
            </a:r>
          </a:p>
          <a:p>
            <a:pPr lvl="1"/>
            <a:r>
              <a:rPr lang="en-GB" dirty="0" smtClean="0"/>
              <a:t>New design tested 1000 times off-line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4925" y="4362715"/>
            <a:ext cx="5029200" cy="1771651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7285181" y="3345854"/>
            <a:ext cx="3004037" cy="2788511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428885" y="378620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37153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Content Placeholder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245" r="13569"/>
          <a:stretch/>
        </p:blipFill>
        <p:spPr>
          <a:xfrm>
            <a:off x="6258842" y="2047875"/>
            <a:ext cx="5587329" cy="44291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LIEBE target test preparations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Test on-line (GPS) planned for end of 2016</a:t>
            </a:r>
          </a:p>
          <a:p>
            <a:pPr lvl="1"/>
            <a:r>
              <a:rPr lang="en-GB" dirty="0" smtClean="0"/>
              <a:t>Less risk for ISOLDE operation</a:t>
            </a:r>
          </a:p>
          <a:p>
            <a:r>
              <a:rPr lang="en-GB" dirty="0" smtClean="0"/>
              <a:t>Preparations need to be done during YETS</a:t>
            </a:r>
          </a:p>
          <a:p>
            <a:pPr lvl="1"/>
            <a:r>
              <a:rPr lang="en-GB" dirty="0" smtClean="0"/>
              <a:t>To benefit from lower dose rates</a:t>
            </a:r>
          </a:p>
          <a:p>
            <a:r>
              <a:rPr lang="en-GB" dirty="0" smtClean="0"/>
              <a:t>Review in view of operation planned for June 2016</a:t>
            </a:r>
          </a:p>
          <a:p>
            <a:pPr lvl="1"/>
            <a:r>
              <a:rPr lang="en-GB" dirty="0" smtClean="0"/>
              <a:t>Maybe a second ALARA L3 meeting required</a:t>
            </a:r>
          </a:p>
          <a:p>
            <a:r>
              <a:rPr lang="en-GB" dirty="0" smtClean="0"/>
              <a:t>Work includes</a:t>
            </a:r>
          </a:p>
          <a:p>
            <a:pPr lvl="1"/>
            <a:r>
              <a:rPr lang="en-GB" dirty="0" smtClean="0"/>
              <a:t>FE modifications</a:t>
            </a:r>
          </a:p>
          <a:p>
            <a:pPr lvl="1"/>
            <a:r>
              <a:rPr lang="en-GB" dirty="0" smtClean="0"/>
              <a:t>Cables through HT transfer tubes</a:t>
            </a:r>
          </a:p>
          <a:p>
            <a:pPr lvl="1"/>
            <a:r>
              <a:rPr lang="en-GB" dirty="0" smtClean="0"/>
              <a:t>FE supports and guide for pump trolley</a:t>
            </a:r>
          </a:p>
          <a:p>
            <a:pPr lvl="1"/>
            <a:r>
              <a:rPr lang="en-GB" dirty="0" smtClean="0"/>
              <a:t>Water connections</a:t>
            </a:r>
          </a:p>
          <a:p>
            <a:pPr lvl="1"/>
            <a:r>
              <a:rPr lang="en-GB" dirty="0" smtClean="0"/>
              <a:t>Shelf position modifications</a:t>
            </a:r>
          </a:p>
          <a:p>
            <a:pPr lvl="1"/>
            <a:r>
              <a:rPr lang="en-GB" dirty="0" smtClean="0"/>
              <a:t>Robot programming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428885" y="378620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104342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ISOLDE Hall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71348"/>
            <a:ext cx="5429435" cy="4605615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Upgrade of vacuum controls TE-VSC</a:t>
            </a:r>
          </a:p>
          <a:p>
            <a:r>
              <a:rPr lang="en-GB" dirty="0" smtClean="0"/>
              <a:t>Verification of beam instrumentation</a:t>
            </a:r>
          </a:p>
          <a:p>
            <a:pPr lvl="1"/>
            <a:r>
              <a:rPr lang="en-GB" dirty="0" smtClean="0"/>
              <a:t>Will be done with beam in cold check out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Installation of </a:t>
            </a:r>
            <a:r>
              <a:rPr lang="en-GB" dirty="0">
                <a:solidFill>
                  <a:srgbClr val="FF0000"/>
                </a:solidFill>
              </a:rPr>
              <a:t>F</a:t>
            </a:r>
            <a:r>
              <a:rPr lang="en-GB" dirty="0" smtClean="0">
                <a:solidFill>
                  <a:srgbClr val="FF0000"/>
                </a:solidFill>
              </a:rPr>
              <a:t>ast Tape Station</a:t>
            </a:r>
          </a:p>
          <a:p>
            <a:r>
              <a:rPr lang="en-GB" dirty="0" smtClean="0"/>
              <a:t>Separator areas</a:t>
            </a:r>
          </a:p>
          <a:p>
            <a:pPr lvl="1"/>
            <a:r>
              <a:rPr lang="en-GB" dirty="0" smtClean="0"/>
              <a:t>Change of vacuum valve HRS section 2 and 3</a:t>
            </a:r>
          </a:p>
          <a:p>
            <a:pPr lvl="1"/>
            <a:r>
              <a:rPr lang="en-GB" dirty="0" smtClean="0"/>
              <a:t>Laser window exchange HRS + GPS</a:t>
            </a:r>
          </a:p>
          <a:p>
            <a:r>
              <a:rPr lang="en-GB" dirty="0" smtClean="0"/>
              <a:t>HT Room</a:t>
            </a:r>
          </a:p>
          <a:p>
            <a:pPr lvl="1"/>
            <a:r>
              <a:rPr lang="en-GB" dirty="0" smtClean="0"/>
              <a:t>HT maintenance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Preparation for modulator tests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7422" y="2181202"/>
            <a:ext cx="6024578" cy="3385906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428885" y="378620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73773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Fast Tape Station Installation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8698964" cy="4351338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Status</a:t>
            </a:r>
          </a:p>
          <a:p>
            <a:pPr lvl="1"/>
            <a:r>
              <a:rPr lang="en-GB" dirty="0" smtClean="0"/>
              <a:t>Mechanics: 	</a:t>
            </a:r>
            <a:r>
              <a:rPr lang="en-GB" sz="1800" dirty="0" smtClean="0"/>
              <a:t>support chassis complete</a:t>
            </a:r>
          </a:p>
          <a:p>
            <a:pPr marL="2286000" lvl="5" indent="0">
              <a:buNone/>
            </a:pPr>
            <a:r>
              <a:rPr lang="en-GB" dirty="0" smtClean="0"/>
              <a:t>	Most pieces have arrived</a:t>
            </a:r>
          </a:p>
          <a:p>
            <a:pPr marL="2286000" lvl="5" indent="0">
              <a:buNone/>
            </a:pPr>
            <a:r>
              <a:rPr lang="en-GB" dirty="0" smtClean="0"/>
              <a:t>	Main vacuum chamber expected this week</a:t>
            </a:r>
          </a:p>
          <a:p>
            <a:pPr lvl="1"/>
            <a:r>
              <a:rPr lang="en-GB" dirty="0" smtClean="0"/>
              <a:t>Detectors: 	</a:t>
            </a:r>
            <a:r>
              <a:rPr lang="en-GB" sz="1800" dirty="0" smtClean="0"/>
              <a:t>Design complete and construction started</a:t>
            </a:r>
          </a:p>
          <a:p>
            <a:pPr lvl="1"/>
            <a:r>
              <a:rPr lang="en-GB" dirty="0" smtClean="0"/>
              <a:t>Controls:		</a:t>
            </a:r>
            <a:r>
              <a:rPr lang="en-GB" sz="1800" dirty="0" smtClean="0"/>
              <a:t>ready and awaiting completion of mechanics</a:t>
            </a:r>
          </a:p>
          <a:p>
            <a:r>
              <a:rPr lang="en-GB" dirty="0" smtClean="0"/>
              <a:t>Endurance tests to be completed by March 2016</a:t>
            </a:r>
          </a:p>
          <a:p>
            <a:r>
              <a:rPr lang="en-GB" dirty="0" smtClean="0"/>
              <a:t>Installation at LA2 in March</a:t>
            </a:r>
          </a:p>
          <a:p>
            <a:r>
              <a:rPr lang="en-GB" dirty="0" smtClean="0"/>
              <a:t>Commissioning with calibration sources and then with beam throughout 2016</a:t>
            </a:r>
          </a:p>
          <a:p>
            <a:r>
              <a:rPr lang="en-GB" dirty="0" smtClean="0"/>
              <a:t>Remove old tape station and move to CA0 during EYETS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37164" y="1249162"/>
            <a:ext cx="2159536" cy="5091313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428885" y="378620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457247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35580" y="689129"/>
            <a:ext cx="3634389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US" sz="800" dirty="0" smtClean="0">
              <a:latin typeface="Calibri" panose="020F0502020204030204" pitchFamily="34" charset="0"/>
            </a:endParaRPr>
          </a:p>
          <a:p>
            <a:pPr algn="just"/>
            <a:r>
              <a:rPr lang="en-US" sz="1200" dirty="0" smtClean="0"/>
              <a:t>A new </a:t>
            </a:r>
            <a:r>
              <a:rPr lang="en-US" sz="1200" dirty="0"/>
              <a:t>modulator </a:t>
            </a:r>
            <a:r>
              <a:rPr lang="en-US" sz="1200" dirty="0" smtClean="0"/>
              <a:t>circuit has been developed with relatively low power components to </a:t>
            </a:r>
            <a:r>
              <a:rPr lang="en-US" sz="1200" dirty="0"/>
              <a:t>provide </a:t>
            </a:r>
            <a:r>
              <a:rPr lang="en-US" sz="1200" dirty="0" smtClean="0"/>
              <a:t>a robust </a:t>
            </a:r>
            <a:r>
              <a:rPr lang="en-US" sz="1200" dirty="0"/>
              <a:t>and accurate charging device capable of re-establishing the 60 kV with improved recovery </a:t>
            </a:r>
            <a:r>
              <a:rPr lang="en-US" sz="1200" dirty="0" smtClean="0"/>
              <a:t>time. </a:t>
            </a:r>
          </a:p>
          <a:p>
            <a:pPr algn="just"/>
            <a:endParaRPr lang="en-US" sz="800" dirty="0"/>
          </a:p>
          <a:p>
            <a:pPr algn="just"/>
            <a:r>
              <a:rPr lang="en-US" sz="1200" dirty="0" smtClean="0"/>
              <a:t>It has been designed especially to sustain the </a:t>
            </a:r>
            <a:r>
              <a:rPr lang="en-US" sz="1200" dirty="0"/>
              <a:t>expected increases in beam energy (2GeV) and higher intensity </a:t>
            </a:r>
            <a:r>
              <a:rPr lang="en-US" sz="1200" dirty="0" smtClean="0"/>
              <a:t>beams</a:t>
            </a:r>
            <a:r>
              <a:rPr lang="en-GB" sz="1200" dirty="0" smtClean="0"/>
              <a:t> </a:t>
            </a:r>
            <a:r>
              <a:rPr lang="en-US" sz="1200" dirty="0" smtClean="0"/>
              <a:t> </a:t>
            </a:r>
            <a:r>
              <a:rPr lang="en-US" sz="1200" dirty="0"/>
              <a:t>for HIE-ISOLDE</a:t>
            </a:r>
            <a:r>
              <a:rPr lang="en-US" sz="1200" dirty="0" smtClean="0"/>
              <a:t>.</a:t>
            </a:r>
            <a:endParaRPr lang="en-US" sz="1100" dirty="0"/>
          </a:p>
          <a:p>
            <a:pPr algn="just"/>
            <a:endParaRPr lang="en-US" sz="800" dirty="0" smtClean="0"/>
          </a:p>
          <a:p>
            <a:pPr algn="just"/>
            <a:endParaRPr lang="en-US" sz="800" dirty="0"/>
          </a:p>
          <a:p>
            <a:pPr algn="just"/>
            <a:r>
              <a:rPr lang="en-GB" sz="1400" b="1" dirty="0" smtClean="0"/>
              <a:t>Modulator HT pulsing</a:t>
            </a:r>
            <a:r>
              <a:rPr lang="en-GB" sz="1400" b="1" baseline="0" dirty="0" smtClean="0"/>
              <a:t> </a:t>
            </a:r>
            <a:r>
              <a:rPr lang="en-GB" sz="1400" b="1" dirty="0" smtClean="0"/>
              <a:t>specifications</a:t>
            </a:r>
          </a:p>
          <a:p>
            <a:pPr algn="just"/>
            <a:endParaRPr lang="en-GB" sz="800" dirty="0" smtClean="0">
              <a:latin typeface="Calibri" panose="020F0502020204030204" pitchFamily="34" charset="0"/>
            </a:endParaRPr>
          </a:p>
          <a:p>
            <a:pPr algn="just"/>
            <a:r>
              <a:rPr lang="en-GB" sz="1200" dirty="0" smtClean="0">
                <a:effectLst/>
                <a:latin typeface="Calibri" panose="020F0502020204030204" pitchFamily="34" charset="0"/>
              </a:rPr>
              <a:t>- </a:t>
            </a:r>
            <a:r>
              <a:rPr lang="en-GB" sz="1200" dirty="0">
                <a:latin typeface="Calibri" panose="020F0502020204030204" pitchFamily="34" charset="0"/>
              </a:rPr>
              <a:t>Recovery times to within +/-1V with a simulated target of ~1ms. To be measured with neutron converter target at ISOLDE facility.</a:t>
            </a:r>
          </a:p>
          <a:p>
            <a:pPr algn="just"/>
            <a:endParaRPr lang="en-GB" sz="800" dirty="0" smtClean="0">
              <a:latin typeface="Calibri" panose="020F0502020204030204" pitchFamily="34" charset="0"/>
            </a:endParaRPr>
          </a:p>
          <a:p>
            <a:pPr marL="171450" indent="-171450" algn="just">
              <a:buFontTx/>
              <a:buChar char="-"/>
            </a:pPr>
            <a:r>
              <a:rPr lang="en-GB" sz="1200" dirty="0" smtClean="0">
                <a:latin typeface="Calibri" panose="020F0502020204030204" pitchFamily="34" charset="0"/>
              </a:rPr>
              <a:t>Maximum voltage overshoot &lt; 0.2%</a:t>
            </a:r>
          </a:p>
          <a:p>
            <a:pPr algn="just"/>
            <a:endParaRPr lang="en-GB" sz="800" dirty="0" smtClean="0">
              <a:latin typeface="Calibri" panose="020F0502020204030204" pitchFamily="34" charset="0"/>
            </a:endParaRPr>
          </a:p>
          <a:p>
            <a:pPr algn="just"/>
            <a:endParaRPr lang="en-GB" sz="1100" dirty="0">
              <a:latin typeface="Calibri" panose="020F0502020204030204" pitchFamily="34" charset="0"/>
            </a:endParaRPr>
          </a:p>
          <a:p>
            <a:pPr algn="just"/>
            <a:r>
              <a:rPr lang="en-GB" sz="1400" b="1" dirty="0" smtClean="0"/>
              <a:t>Power supply specifications</a:t>
            </a:r>
          </a:p>
          <a:p>
            <a:pPr algn="just"/>
            <a:endParaRPr lang="en-GB" sz="800" dirty="0" smtClean="0">
              <a:latin typeface="Calibri" panose="020F0502020204030204" pitchFamily="34" charset="0"/>
            </a:endParaRPr>
          </a:p>
          <a:p>
            <a:pPr algn="just"/>
            <a:r>
              <a:rPr lang="en-GB" sz="1200" dirty="0" smtClean="0">
                <a:effectLst/>
                <a:latin typeface="Calibri" panose="020F0502020204030204" pitchFamily="34" charset="0"/>
              </a:rPr>
              <a:t>- HT set-point from </a:t>
            </a:r>
            <a:r>
              <a:rPr lang="en-GB" sz="1200" dirty="0" smtClean="0">
                <a:latin typeface="Calibri" panose="020F0502020204030204" pitchFamily="34" charset="0"/>
              </a:rPr>
              <a:t>10kV to 60 kV with 1V resolution</a:t>
            </a:r>
          </a:p>
          <a:p>
            <a:pPr algn="just"/>
            <a:endParaRPr lang="en-GB" sz="800" dirty="0" smtClean="0">
              <a:effectLst/>
              <a:latin typeface="Calibri" panose="020F0502020204030204" pitchFamily="34" charset="0"/>
            </a:endParaRPr>
          </a:p>
          <a:p>
            <a:pPr algn="just"/>
            <a:r>
              <a:rPr lang="en-GB" sz="1200" dirty="0" smtClean="0">
                <a:latin typeface="Calibri" panose="020F0502020204030204" pitchFamily="34" charset="0"/>
              </a:rPr>
              <a:t>- HT stability +/- 1V (external regulation)</a:t>
            </a:r>
          </a:p>
          <a:p>
            <a:pPr algn="just"/>
            <a:endParaRPr lang="en-GB" sz="800" dirty="0" smtClean="0">
              <a:effectLst/>
              <a:latin typeface="Calibri" panose="020F0502020204030204" pitchFamily="34" charset="0"/>
            </a:endParaRPr>
          </a:p>
          <a:p>
            <a:pPr algn="just"/>
            <a:r>
              <a:rPr lang="en-GB" sz="1200" dirty="0" smtClean="0">
                <a:latin typeface="Calibri" panose="020F0502020204030204" pitchFamily="34" charset="0"/>
              </a:rPr>
              <a:t>- HT warm up delay (drift compensation) </a:t>
            </a:r>
            <a:r>
              <a:rPr lang="en-GB" sz="1200" dirty="0" smtClean="0">
                <a:effectLst/>
                <a:latin typeface="Calibri" panose="020F0502020204030204" pitchFamily="34" charset="0"/>
              </a:rPr>
              <a:t>&lt; 5 </a:t>
            </a:r>
            <a:r>
              <a:rPr lang="en-GB" sz="1200" dirty="0" err="1" smtClean="0">
                <a:effectLst/>
                <a:latin typeface="Calibri" panose="020F0502020204030204" pitchFamily="34" charset="0"/>
              </a:rPr>
              <a:t>mn</a:t>
            </a:r>
            <a:endParaRPr lang="en-GB" sz="1200" dirty="0" smtClean="0">
              <a:effectLst/>
              <a:latin typeface="Calibri" panose="020F0502020204030204" pitchFamily="34" charset="0"/>
            </a:endParaRPr>
          </a:p>
          <a:p>
            <a:pPr algn="just"/>
            <a:endParaRPr lang="en-GB" sz="1100" dirty="0">
              <a:latin typeface="Calibri" panose="020F0502020204030204" pitchFamily="34" charset="0"/>
            </a:endParaRPr>
          </a:p>
          <a:p>
            <a:pPr algn="just"/>
            <a:r>
              <a:rPr lang="en-GB" sz="1400" b="1" dirty="0" smtClean="0"/>
              <a:t>Monitored  signals</a:t>
            </a:r>
          </a:p>
          <a:p>
            <a:pPr algn="just"/>
            <a:endParaRPr lang="en-GB" sz="800" b="1" dirty="0" smtClean="0"/>
          </a:p>
          <a:p>
            <a:pPr algn="just"/>
            <a:r>
              <a:rPr lang="en-GB" sz="1200" dirty="0" smtClean="0">
                <a:latin typeface="Calibri" panose="020F0502020204030204" pitchFamily="34" charset="0"/>
              </a:rPr>
              <a:t>- HT recovery time signal acquired and monitored</a:t>
            </a:r>
          </a:p>
          <a:p>
            <a:pPr algn="just"/>
            <a:endParaRPr lang="en-GB" sz="800" dirty="0" smtClean="0">
              <a:latin typeface="Calibri" panose="020F0502020204030204" pitchFamily="34" charset="0"/>
            </a:endParaRPr>
          </a:p>
          <a:p>
            <a:pPr algn="just"/>
            <a:r>
              <a:rPr lang="en-GB" sz="1200" dirty="0" smtClean="0">
                <a:latin typeface="Calibri" panose="020F0502020204030204" pitchFamily="34" charset="0"/>
              </a:rPr>
              <a:t>- HT long term stability acquired and monitored</a:t>
            </a:r>
          </a:p>
          <a:p>
            <a:pPr algn="just"/>
            <a:endParaRPr lang="en-GB" sz="800" dirty="0" smtClean="0">
              <a:latin typeface="Calibri" panose="020F0502020204030204" pitchFamily="34" charset="0"/>
            </a:endParaRPr>
          </a:p>
          <a:p>
            <a:pPr algn="just"/>
            <a:r>
              <a:rPr lang="en-GB" sz="1200" dirty="0" smtClean="0">
                <a:latin typeface="Calibri" panose="020F0502020204030204" pitchFamily="34" charset="0"/>
              </a:rPr>
              <a:t>- Post-impact loading current acquired and monitored</a:t>
            </a:r>
            <a:endParaRPr lang="en-GB" sz="1200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66" r="13357"/>
          <a:stretch/>
        </p:blipFill>
        <p:spPr>
          <a:xfrm>
            <a:off x="3811807" y="3218673"/>
            <a:ext cx="4137510" cy="2898955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4115052" y="671136"/>
            <a:ext cx="3531020" cy="266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b="1" dirty="0" smtClean="0"/>
              <a:t>MD at ISOLDE facility</a:t>
            </a:r>
          </a:p>
          <a:p>
            <a:pPr algn="just"/>
            <a:endParaRPr lang="en-US" sz="1000" dirty="0">
              <a:latin typeface="Calibri" panose="020F0502020204030204" pitchFamily="34" charset="0"/>
            </a:endParaRPr>
          </a:p>
          <a:p>
            <a:pPr algn="just"/>
            <a:r>
              <a:rPr lang="en-GB" sz="1200" dirty="0" smtClean="0"/>
              <a:t>The modulator characteristics have been measured in a simulated environment. To confirm our findings </a:t>
            </a:r>
            <a:r>
              <a:rPr lang="en-GB" sz="1200" dirty="0"/>
              <a:t>w</a:t>
            </a:r>
            <a:r>
              <a:rPr lang="en-GB" sz="1200" dirty="0" smtClean="0"/>
              <a:t>e aim to operate our new set-up installed in the HT room running in pulse operation mode with the ISOLDE target loads installed and with proton beam.</a:t>
            </a:r>
          </a:p>
          <a:p>
            <a:pPr algn="just"/>
            <a:endParaRPr lang="en-GB" sz="1200" dirty="0"/>
          </a:p>
          <a:p>
            <a:pPr algn="just"/>
            <a:r>
              <a:rPr lang="en-GB" sz="1200" dirty="0" smtClean="0"/>
              <a:t>MD at ISOLDE facility will give the possibility to evaluate the new modulator. A mock-up can be installed in the present modulator tank by replacing the ASTEC power supply this way we can re-use the high precision ROSS divider.</a:t>
            </a:r>
          </a:p>
          <a:p>
            <a:pPr algn="just"/>
            <a:endParaRPr lang="en-GB" sz="1100" dirty="0" smtClean="0"/>
          </a:p>
        </p:txBody>
      </p:sp>
      <p:sp>
        <p:nvSpPr>
          <p:cNvPr id="27" name="Rectangle 10"/>
          <p:cNvSpPr>
            <a:spLocks noChangeArrowheads="1"/>
          </p:cNvSpPr>
          <p:nvPr/>
        </p:nvSpPr>
        <p:spPr bwMode="auto">
          <a:xfrm>
            <a:off x="8242147" y="3627956"/>
            <a:ext cx="331495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100" b="1" dirty="0" smtClean="0">
                <a:latin typeface="+mn-lt"/>
              </a:rPr>
              <a:t>New modulator 30kV recovery signal measurement 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100" b="1" dirty="0" smtClean="0">
                <a:latin typeface="+mn-lt"/>
              </a:rPr>
              <a:t> (Heinzinger HVPS 65kV – 40mA)</a:t>
            </a:r>
            <a:endParaRPr lang="en-GB" altLang="en-US" sz="1100" b="1" dirty="0">
              <a:latin typeface="+mn-lt"/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454"/>
          <a:stretch/>
        </p:blipFill>
        <p:spPr>
          <a:xfrm>
            <a:off x="7669230" y="1081187"/>
            <a:ext cx="4095506" cy="2488838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10147745" y="1959523"/>
            <a:ext cx="132921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400" b="1" dirty="0" smtClean="0">
                <a:solidFill>
                  <a:srgbClr val="FF0000"/>
                </a:solidFill>
                <a:latin typeface="Arial" charset="0"/>
              </a:rPr>
              <a:t>Protons time </a:t>
            </a:r>
          </a:p>
          <a:p>
            <a:pPr>
              <a:defRPr/>
            </a:pPr>
            <a:r>
              <a:rPr lang="en-GB" sz="1400" b="1" dirty="0" smtClean="0">
                <a:solidFill>
                  <a:srgbClr val="FF0000"/>
                </a:solidFill>
                <a:latin typeface="Arial" charset="0"/>
              </a:rPr>
              <a:t>of arrival</a:t>
            </a:r>
            <a:endParaRPr lang="en-GB" sz="1400" b="1" dirty="0">
              <a:solidFill>
                <a:srgbClr val="FF0000"/>
              </a:solidFill>
              <a:latin typeface="Arial" charset="0"/>
            </a:endParaRPr>
          </a:p>
        </p:txBody>
      </p:sp>
      <p:cxnSp>
        <p:nvCxnSpPr>
          <p:cNvPr id="47" name="Straight Connector 11"/>
          <p:cNvCxnSpPr>
            <a:cxnSpLocks noChangeShapeType="1"/>
          </p:cNvCxnSpPr>
          <p:nvPr/>
        </p:nvCxnSpPr>
        <p:spPr bwMode="auto">
          <a:xfrm>
            <a:off x="9047026" y="2232898"/>
            <a:ext cx="1100719" cy="0"/>
          </a:xfrm>
          <a:prstGeom prst="line">
            <a:avLst/>
          </a:prstGeom>
          <a:noFill/>
          <a:ln w="25400" cap="sq" algn="ctr">
            <a:solidFill>
              <a:srgbClr val="FF0000"/>
            </a:solidFill>
            <a:round/>
            <a:headEnd type="arrow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9" name="Rectangle 48"/>
          <p:cNvSpPr/>
          <p:nvPr/>
        </p:nvSpPr>
        <p:spPr>
          <a:xfrm>
            <a:off x="4132554" y="6157979"/>
            <a:ext cx="355417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GB" sz="1100" b="1" dirty="0" smtClean="0"/>
              <a:t>Our mock-up installation in ASTEC tank (ISOLDE HT room)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0147745" y="1495252"/>
            <a:ext cx="140936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400" b="1" dirty="0" smtClean="0">
                <a:solidFill>
                  <a:srgbClr val="FF0000"/>
                </a:solidFill>
                <a:latin typeface="Arial" charset="0"/>
              </a:rPr>
              <a:t>Recovery time</a:t>
            </a:r>
            <a:endParaRPr lang="en-GB" sz="1400" b="1" dirty="0">
              <a:solidFill>
                <a:srgbClr val="FF0000"/>
              </a:solidFill>
              <a:latin typeface="Arial" charset="0"/>
            </a:endParaRPr>
          </a:p>
        </p:txBody>
      </p:sp>
      <p:cxnSp>
        <p:nvCxnSpPr>
          <p:cNvPr id="55" name="Straight Connector 11"/>
          <p:cNvCxnSpPr>
            <a:cxnSpLocks noChangeShapeType="1"/>
          </p:cNvCxnSpPr>
          <p:nvPr/>
        </p:nvCxnSpPr>
        <p:spPr bwMode="auto">
          <a:xfrm>
            <a:off x="9307285" y="1651194"/>
            <a:ext cx="840460" cy="0"/>
          </a:xfrm>
          <a:prstGeom prst="line">
            <a:avLst/>
          </a:prstGeom>
          <a:noFill/>
          <a:ln w="25400" cap="sq" algn="ctr">
            <a:solidFill>
              <a:srgbClr val="FF0000"/>
            </a:solidFill>
            <a:round/>
            <a:headEnd type="arrow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8" name="Rectangle 57"/>
          <p:cNvSpPr/>
          <p:nvPr/>
        </p:nvSpPr>
        <p:spPr>
          <a:xfrm>
            <a:off x="8159395" y="672801"/>
            <a:ext cx="256621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GB" sz="1400" b="1" dirty="0" smtClean="0"/>
              <a:t>Test in a simulated environment</a:t>
            </a:r>
          </a:p>
        </p:txBody>
      </p:sp>
      <p:sp>
        <p:nvSpPr>
          <p:cNvPr id="60" name="Rectangle 59"/>
          <p:cNvSpPr/>
          <p:nvPr/>
        </p:nvSpPr>
        <p:spPr>
          <a:xfrm>
            <a:off x="8159395" y="4336863"/>
            <a:ext cx="3541424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400" b="1" dirty="0" smtClean="0"/>
              <a:t>Test description at ISOLDE facility</a:t>
            </a:r>
          </a:p>
          <a:p>
            <a:pPr algn="just"/>
            <a:endParaRPr lang="en-GB" sz="1200" dirty="0"/>
          </a:p>
          <a:p>
            <a:pPr algn="just"/>
            <a:r>
              <a:rPr lang="en-GB" sz="1200" dirty="0" smtClean="0"/>
              <a:t>The worst case scenario concerning ionization is the neutron converter target with the highest possible proton beam intensity (3.3e13ppp).</a:t>
            </a:r>
          </a:p>
          <a:p>
            <a:pPr algn="just"/>
            <a:endParaRPr lang="en-GB" sz="1200" dirty="0"/>
          </a:p>
          <a:p>
            <a:pPr algn="just"/>
            <a:r>
              <a:rPr lang="en-GB" sz="1200" dirty="0" smtClean="0"/>
              <a:t>As the target is pre-charged at the moment of the beam impact, there is a risk of flash-over at the Isolde front end. The presence of Medicis target and its faraday cage can have an influence on this risk. This can be evaluated at the same time.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825" y="75787"/>
            <a:ext cx="10515600" cy="1325563"/>
          </a:xfrm>
        </p:spPr>
        <p:txBody>
          <a:bodyPr>
            <a:normAutofit/>
          </a:bodyPr>
          <a:lstStyle/>
          <a:p>
            <a:r>
              <a:rPr lang="en-GB" sz="3600" b="1" dirty="0"/>
              <a:t>A new 60kV modulator for ISOLDE/HIE ISOLDE</a:t>
            </a:r>
            <a:br>
              <a:rPr lang="en-GB" sz="3600" b="1" dirty="0"/>
            </a:br>
            <a:endParaRPr lang="en-US" sz="3600" dirty="0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43962" y="11376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342632" y="6488295"/>
            <a:ext cx="18149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Thierry Gharsa TE-ABT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630800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Cold Check </a:t>
            </a:r>
            <a:r>
              <a:rPr lang="en-GB" dirty="0"/>
              <a:t>O</a:t>
            </a:r>
            <a:r>
              <a:rPr lang="en-GB" dirty="0" smtClean="0"/>
              <a:t>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The most efficient way of testing machine operation is to run with stable beam</a:t>
            </a:r>
          </a:p>
          <a:p>
            <a:pPr lvl="1"/>
            <a:r>
              <a:rPr lang="en-GB" dirty="0" smtClean="0"/>
              <a:t>Power convertors, HT, magnet controls, beam diagnostics, collimators …</a:t>
            </a:r>
          </a:p>
          <a:p>
            <a:r>
              <a:rPr lang="en-GB" dirty="0" smtClean="0"/>
              <a:t>Our goal is to make stable beam 1 month prior to taking protons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1</a:t>
            </a:r>
            <a:r>
              <a:rPr lang="en-GB" baseline="30000" dirty="0" smtClean="0">
                <a:solidFill>
                  <a:srgbClr val="FF0000"/>
                </a:solidFill>
              </a:rPr>
              <a:t>st</a:t>
            </a:r>
            <a:r>
              <a:rPr lang="en-GB" dirty="0" smtClean="0">
                <a:solidFill>
                  <a:srgbClr val="FF0000"/>
                </a:solidFill>
              </a:rPr>
              <a:t> March</a:t>
            </a:r>
          </a:p>
          <a:p>
            <a:r>
              <a:rPr lang="en-GB" dirty="0" smtClean="0"/>
              <a:t>All separator systems should be operational or in test phase</a:t>
            </a:r>
          </a:p>
          <a:p>
            <a:pPr lvl="1"/>
            <a:r>
              <a:rPr lang="en-GB" dirty="0" smtClean="0"/>
              <a:t>Water cooling, controls, power convertors, BI </a:t>
            </a:r>
            <a:r>
              <a:rPr lang="en-GB" dirty="0" err="1" smtClean="0"/>
              <a:t>etc</a:t>
            </a:r>
            <a:endParaRPr lang="en-GB" dirty="0" smtClean="0"/>
          </a:p>
          <a:p>
            <a:r>
              <a:rPr lang="en-GB" dirty="0" smtClean="0"/>
              <a:t>In parallel, RILIS will investigate laser ionisation schemes on specific stable beams.</a:t>
            </a:r>
          </a:p>
          <a:p>
            <a:r>
              <a:rPr lang="en-GB" dirty="0" err="1" smtClean="0"/>
              <a:t>NToF</a:t>
            </a:r>
            <a:r>
              <a:rPr lang="en-GB" dirty="0" smtClean="0"/>
              <a:t> will be making samples of </a:t>
            </a:r>
            <a:r>
              <a:rPr lang="en-GB" baseline="30000" dirty="0" smtClean="0"/>
              <a:t>7</a:t>
            </a:r>
            <a:r>
              <a:rPr lang="en-GB" dirty="0" smtClean="0"/>
              <a:t>Be for their first physics run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28885" y="378620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438650" y="6176963"/>
            <a:ext cx="2870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Thank you for your attention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439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2526" y="1825625"/>
            <a:ext cx="10201274" cy="4351338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Target Developments</a:t>
            </a:r>
          </a:p>
          <a:p>
            <a:r>
              <a:rPr lang="en-GB" dirty="0" smtClean="0"/>
              <a:t>RILIS</a:t>
            </a:r>
          </a:p>
          <a:p>
            <a:r>
              <a:rPr lang="en-GB" dirty="0" smtClean="0"/>
              <a:t>Shutdown work progress</a:t>
            </a:r>
          </a:p>
          <a:p>
            <a:pPr lvl="1"/>
            <a:r>
              <a:rPr lang="en-GB" dirty="0" smtClean="0"/>
              <a:t>Target Area</a:t>
            </a:r>
          </a:p>
          <a:p>
            <a:pPr lvl="2"/>
            <a:r>
              <a:rPr lang="en-GB" dirty="0" smtClean="0"/>
              <a:t>MEDICIS Interface</a:t>
            </a:r>
          </a:p>
          <a:p>
            <a:pPr lvl="2"/>
            <a:r>
              <a:rPr lang="en-GB" dirty="0" smtClean="0"/>
              <a:t>Frontend Modifications</a:t>
            </a:r>
          </a:p>
          <a:p>
            <a:pPr lvl="2"/>
            <a:r>
              <a:rPr lang="en-GB" dirty="0" smtClean="0"/>
              <a:t>Ventilation</a:t>
            </a:r>
          </a:p>
          <a:p>
            <a:pPr lvl="1"/>
            <a:r>
              <a:rPr lang="en-GB" dirty="0" smtClean="0"/>
              <a:t>ISOLDE experimental hall</a:t>
            </a:r>
          </a:p>
          <a:p>
            <a:pPr lvl="2"/>
            <a:r>
              <a:rPr lang="en-GB" dirty="0" smtClean="0"/>
              <a:t>HT modulation tests</a:t>
            </a:r>
          </a:p>
          <a:p>
            <a:pPr lvl="2"/>
            <a:r>
              <a:rPr lang="en-GB" dirty="0" smtClean="0"/>
              <a:t>Fast tape station status</a:t>
            </a:r>
          </a:p>
          <a:p>
            <a:r>
              <a:rPr lang="en-GB" dirty="0" smtClean="0"/>
              <a:t>Cold Check Out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28885" y="378620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213570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2447336" y="6484253"/>
            <a:ext cx="2519362" cy="360363"/>
          </a:xfrm>
        </p:spPr>
        <p:txBody>
          <a:bodyPr/>
          <a:lstStyle/>
          <a:p>
            <a:r>
              <a:rPr lang="en-GB" sz="1400" b="1" dirty="0"/>
              <a:t>PhD Melanie </a:t>
            </a:r>
            <a:r>
              <a:rPr lang="en-GB" sz="1400" b="1" dirty="0" err="1"/>
              <a:t>Delonca</a:t>
            </a:r>
            <a:endParaRPr lang="en-GB" sz="14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67608" y="-8"/>
            <a:ext cx="8100392" cy="980736"/>
          </a:xfrm>
        </p:spPr>
        <p:txBody>
          <a:bodyPr>
            <a:noAutofit/>
          </a:bodyPr>
          <a:lstStyle/>
          <a:p>
            <a:r>
              <a:rPr lang="en-GB" sz="3600" dirty="0">
                <a:solidFill>
                  <a:srgbClr val="002060"/>
                </a:solidFill>
              </a:rPr>
              <a:t>The LIEBE target </a:t>
            </a:r>
            <a:br>
              <a:rPr lang="en-GB" sz="3600" dirty="0">
                <a:solidFill>
                  <a:srgbClr val="002060"/>
                </a:solidFill>
              </a:rPr>
            </a:br>
            <a:r>
              <a:rPr lang="en-GB" sz="2800" dirty="0">
                <a:solidFill>
                  <a:srgbClr val="002060"/>
                </a:solidFill>
              </a:rPr>
              <a:t>(Liquid Eutectic Lead Bismuth loop target for </a:t>
            </a:r>
            <a:r>
              <a:rPr lang="en-GB" sz="2800" dirty="0" err="1">
                <a:solidFill>
                  <a:srgbClr val="002060"/>
                </a:solidFill>
              </a:rPr>
              <a:t>Eurisol</a:t>
            </a:r>
            <a:r>
              <a:rPr lang="en-GB" sz="2800" dirty="0">
                <a:solidFill>
                  <a:srgbClr val="002060"/>
                </a:solidFill>
              </a:rPr>
              <a:t>)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3791" y="6265585"/>
            <a:ext cx="4173938" cy="582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1518292" y="1038299"/>
            <a:ext cx="5400600" cy="5094511"/>
          </a:xfrm>
          <a:solidFill>
            <a:schemeClr val="bg1"/>
          </a:solidFill>
        </p:spPr>
        <p:txBody>
          <a:bodyPr/>
          <a:lstStyle/>
          <a:p>
            <a:pPr marL="0" indent="0">
              <a:buClr>
                <a:srgbClr val="29348C"/>
              </a:buClr>
              <a:buNone/>
            </a:pPr>
            <a:r>
              <a:rPr lang="en-US" dirty="0" smtClean="0">
                <a:solidFill>
                  <a:srgbClr val="29348C"/>
                </a:solidFill>
              </a:rPr>
              <a:t>Test for shower feasibility done:</a:t>
            </a:r>
          </a:p>
          <a:p>
            <a:pPr lvl="1">
              <a:buClr>
                <a:srgbClr val="29348C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9348C"/>
                </a:solidFill>
              </a:rPr>
              <a:t>M</a:t>
            </a:r>
            <a:r>
              <a:rPr lang="en-US" dirty="0" smtClean="0">
                <a:solidFill>
                  <a:srgbClr val="29348C"/>
                </a:solidFill>
              </a:rPr>
              <a:t>inimum droplets size is 0.4 mm diameter (diffusion)</a:t>
            </a:r>
          </a:p>
          <a:p>
            <a:pPr lvl="1">
              <a:buClr>
                <a:srgbClr val="29348C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rgbClr val="29348C"/>
              </a:solidFill>
            </a:endParaRPr>
          </a:p>
          <a:p>
            <a:pPr lvl="1">
              <a:buClr>
                <a:srgbClr val="29348C"/>
              </a:buClr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29348C"/>
              </a:solidFill>
            </a:endParaRPr>
          </a:p>
          <a:p>
            <a:pPr marL="179387" lvl="1" indent="0">
              <a:buClr>
                <a:srgbClr val="29348C"/>
              </a:buClr>
              <a:buNone/>
            </a:pPr>
            <a:endParaRPr lang="en-US" dirty="0" smtClean="0">
              <a:solidFill>
                <a:srgbClr val="29348C"/>
              </a:solidFill>
            </a:endParaRPr>
          </a:p>
          <a:p>
            <a:pPr marL="0" lvl="1" indent="0">
              <a:buClr>
                <a:srgbClr val="29348C"/>
              </a:buClr>
              <a:buNone/>
            </a:pPr>
            <a:r>
              <a:rPr lang="en-US" sz="1800" u="sng" dirty="0">
                <a:solidFill>
                  <a:srgbClr val="29348C"/>
                </a:solidFill>
                <a:cs typeface="Gill Sans MT" panose="020B0502020104020203" pitchFamily="34" charset="0"/>
              </a:rPr>
              <a:t>Design finalized</a:t>
            </a:r>
          </a:p>
          <a:p>
            <a:pPr marL="342900" lvl="1" indent="-342900">
              <a:buClr>
                <a:srgbClr val="29348C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29348C"/>
                </a:solidFill>
                <a:cs typeface="Gill Sans MT" panose="020B0502020104020203" pitchFamily="34" charset="0"/>
              </a:rPr>
              <a:t>Manufacturing started </a:t>
            </a:r>
          </a:p>
          <a:p>
            <a:pPr marL="342900" lvl="1" indent="-342900">
              <a:buClr>
                <a:srgbClr val="29348C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29348C"/>
                </a:solidFill>
                <a:cs typeface="Gill Sans MT" panose="020B0502020104020203" pitchFamily="34" charset="0"/>
              </a:rPr>
              <a:t>Modifications at Front-End to be presented next Thursday – ENTM ALARA</a:t>
            </a:r>
          </a:p>
          <a:p>
            <a:pPr marL="342900" lvl="1" indent="-342900">
              <a:buClr>
                <a:srgbClr val="29348C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29348C"/>
                </a:solidFill>
                <a:cs typeface="Gill Sans MT" panose="020B0502020104020203" pitchFamily="34" charset="0"/>
              </a:rPr>
              <a:t>Full target manufacturing and assembly planned for April 2016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74" t="-295" r="34048" b="-11604"/>
          <a:stretch/>
        </p:blipFill>
        <p:spPr>
          <a:xfrm>
            <a:off x="7176120" y="1008000"/>
            <a:ext cx="3456000" cy="5400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7276779" y="1157349"/>
            <a:ext cx="131853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>
                <a:solidFill>
                  <a:srgbClr val="29348C"/>
                </a:solidFill>
                <a:latin typeface="Arial" panose="020B0604020202020204" pitchFamily="34" charset="0"/>
              </a:rPr>
              <a:t>Improve exotic Hg beams by up to factor 10!</a:t>
            </a:r>
            <a:endParaRPr lang="en-US" sz="1100" dirty="0">
              <a:solidFill>
                <a:srgbClr val="29348C"/>
              </a:solidFill>
              <a:latin typeface="Arial" panose="020B0604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3636240" y="4391470"/>
            <a:ext cx="1821254" cy="171138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1728468" y="4383589"/>
            <a:ext cx="1828332" cy="173422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85579" y="4309478"/>
            <a:ext cx="1691201" cy="185582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3" t="4846" r="10743" b="74378"/>
          <a:stretch/>
        </p:blipFill>
        <p:spPr>
          <a:xfrm>
            <a:off x="1919536" y="1659050"/>
            <a:ext cx="4392538" cy="905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752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e 11"/>
          <p:cNvGraphicFramePr>
            <a:graphicFrameLocks noGrp="1"/>
          </p:cNvGraphicFramePr>
          <p:nvPr>
            <p:extLst/>
          </p:nvPr>
        </p:nvGraphicFramePr>
        <p:xfrm>
          <a:off x="3863753" y="1844825"/>
          <a:ext cx="4045547" cy="2446733"/>
        </p:xfrm>
        <a:graphic>
          <a:graphicData uri="http://schemas.openxmlformats.org/drawingml/2006/table">
            <a:tbl>
              <a:tblPr/>
              <a:tblGrid>
                <a:gridCol w="222181"/>
                <a:gridCol w="222181"/>
                <a:gridCol w="222181"/>
                <a:gridCol w="222181"/>
                <a:gridCol w="222181"/>
                <a:gridCol w="268470"/>
                <a:gridCol w="222181"/>
                <a:gridCol w="222181"/>
                <a:gridCol w="222181"/>
                <a:gridCol w="222181"/>
                <a:gridCol w="222181"/>
                <a:gridCol w="222181"/>
                <a:gridCol w="222181"/>
                <a:gridCol w="222181"/>
                <a:gridCol w="222181"/>
                <a:gridCol w="222181"/>
                <a:gridCol w="222181"/>
                <a:gridCol w="222181"/>
              </a:tblGrid>
              <a:tr h="16397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8232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6397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20629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6397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27003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Mg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6397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27835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Mn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6397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25778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Ag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6397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26807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</a:t>
                      </a:r>
                      <a:r>
                        <a:rPr lang="en-GB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..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Hf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Hg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>
                <a:solidFill>
                  <a:srgbClr val="002060"/>
                </a:solidFill>
              </a:rPr>
              <a:t>Carbonyl beams of refractory elements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91B68-E320-420D-931E-EA9811DEE30C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415396" y="6578337"/>
            <a:ext cx="2519362" cy="360363"/>
          </a:xfrm>
        </p:spPr>
        <p:txBody>
          <a:bodyPr/>
          <a:lstStyle/>
          <a:p>
            <a:r>
              <a:rPr lang="en-GB" sz="1400" b="1" dirty="0"/>
              <a:t>PhD </a:t>
            </a:r>
            <a:r>
              <a:rPr lang="en-GB" sz="1400" b="1" dirty="0" err="1"/>
              <a:t>Jochen</a:t>
            </a:r>
            <a:r>
              <a:rPr lang="en-GB" sz="1400" b="1" dirty="0"/>
              <a:t> </a:t>
            </a:r>
            <a:r>
              <a:rPr lang="en-GB" sz="1400" b="1" dirty="0" err="1"/>
              <a:t>Ballof</a:t>
            </a:r>
            <a:endParaRPr lang="en-GB" sz="1400" b="1" dirty="0"/>
          </a:p>
        </p:txBody>
      </p:sp>
      <p:sp>
        <p:nvSpPr>
          <p:cNvPr id="9" name="Rectangle 8"/>
          <p:cNvSpPr/>
          <p:nvPr/>
        </p:nvSpPr>
        <p:spPr>
          <a:xfrm>
            <a:off x="4970118" y="3435251"/>
            <a:ext cx="936000" cy="864000"/>
          </a:xfrm>
          <a:prstGeom prst="rect">
            <a:avLst/>
          </a:prstGeom>
          <a:solidFill>
            <a:schemeClr val="accent6">
              <a:lumMod val="60000"/>
              <a:lumOff val="40000"/>
              <a:alpha val="33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4756235" y="3000688"/>
            <a:ext cx="216000" cy="432000"/>
          </a:xfrm>
          <a:prstGeom prst="rect">
            <a:avLst/>
          </a:prstGeom>
          <a:solidFill>
            <a:schemeClr val="accent6">
              <a:lumMod val="60000"/>
              <a:lumOff val="40000"/>
              <a:alpha val="33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/>
          </p:nvPr>
        </p:nvGraphicFramePr>
        <p:xfrm>
          <a:off x="9214528" y="1245896"/>
          <a:ext cx="1278002" cy="49682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278002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Carbonyle</a:t>
                      </a:r>
                      <a:r>
                        <a:rPr lang="de-DE" sz="1400" baseline="0" dirty="0" smtClean="0"/>
                        <a:t> compounds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V(CO)</a:t>
                      </a:r>
                      <a:r>
                        <a:rPr lang="de-DE" sz="1400" baseline="-25000" dirty="0" smtClean="0"/>
                        <a:t>6</a:t>
                      </a:r>
                      <a:endParaRPr lang="en-GB" sz="1400" baseline="-25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/>
                        <a:t>Cr(CO)</a:t>
                      </a:r>
                      <a:r>
                        <a:rPr lang="de-DE" sz="1400" baseline="-25000" dirty="0" smtClean="0"/>
                        <a:t>6</a:t>
                      </a:r>
                      <a:endParaRPr lang="en-GB" sz="1400" baseline="-250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/>
                        <a:t>Mo(CO)</a:t>
                      </a:r>
                      <a:r>
                        <a:rPr lang="de-DE" sz="1400" baseline="-25000" dirty="0" smtClean="0"/>
                        <a:t>6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W(CO)</a:t>
                      </a:r>
                      <a:r>
                        <a:rPr lang="de-DE" sz="1400" baseline="-25000" dirty="0" smtClean="0"/>
                        <a:t>6</a:t>
                      </a:r>
                      <a:endParaRPr lang="en-GB" sz="1400" baseline="-25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Tc</a:t>
                      </a:r>
                      <a:r>
                        <a:rPr lang="de-DE" sz="1400" baseline="-25000" dirty="0" smtClean="0"/>
                        <a:t>2</a:t>
                      </a:r>
                      <a:r>
                        <a:rPr lang="de-DE" sz="1400" dirty="0" smtClean="0"/>
                        <a:t>(CO)</a:t>
                      </a:r>
                      <a:r>
                        <a:rPr lang="de-DE" sz="1400" baseline="-25000" dirty="0" smtClean="0"/>
                        <a:t>10</a:t>
                      </a:r>
                      <a:endParaRPr lang="en-GB" sz="1400" baseline="-25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aseline="0" dirty="0" smtClean="0"/>
                        <a:t>Re</a:t>
                      </a:r>
                      <a:r>
                        <a:rPr lang="de-DE" sz="1400" baseline="-25000" dirty="0" smtClean="0"/>
                        <a:t>2</a:t>
                      </a:r>
                      <a:r>
                        <a:rPr lang="de-DE" sz="1400" baseline="0" dirty="0" smtClean="0"/>
                        <a:t>(CO)</a:t>
                      </a:r>
                      <a:r>
                        <a:rPr lang="de-DE" sz="1400" baseline="-25000" dirty="0" smtClean="0"/>
                        <a:t>10</a:t>
                      </a:r>
                      <a:endParaRPr lang="en-GB" sz="1400" baseline="-25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aseline="0" dirty="0" smtClean="0"/>
                        <a:t>Ru(CO)</a:t>
                      </a:r>
                      <a:r>
                        <a:rPr lang="de-DE" sz="1400" baseline="-25000" dirty="0" smtClean="0"/>
                        <a:t>5</a:t>
                      </a:r>
                      <a:endParaRPr lang="en-GB" sz="1400" baseline="-25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/>
                        <a:t>Os</a:t>
                      </a:r>
                      <a:r>
                        <a:rPr lang="de-DE" sz="1400" baseline="0" dirty="0" smtClean="0"/>
                        <a:t>(CO)</a:t>
                      </a:r>
                      <a:r>
                        <a:rPr lang="de-DE" sz="1400" baseline="-25000" dirty="0" smtClean="0"/>
                        <a:t>5</a:t>
                      </a:r>
                      <a:endParaRPr lang="en-GB" sz="1400" baseline="-250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aseline="0" dirty="0" smtClean="0"/>
                        <a:t>Co</a:t>
                      </a:r>
                      <a:r>
                        <a:rPr lang="de-DE" sz="1400" baseline="-25000" dirty="0" smtClean="0"/>
                        <a:t>2</a:t>
                      </a:r>
                      <a:r>
                        <a:rPr lang="de-DE" sz="1400" baseline="0" dirty="0" smtClean="0"/>
                        <a:t>(CO)</a:t>
                      </a:r>
                      <a:r>
                        <a:rPr lang="de-DE" sz="1400" baseline="-25000" dirty="0" smtClean="0"/>
                        <a:t>8</a:t>
                      </a:r>
                      <a:endParaRPr lang="en-GB" sz="1400" baseline="-250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aseline="0" dirty="0" smtClean="0"/>
                        <a:t>Rh</a:t>
                      </a:r>
                      <a:r>
                        <a:rPr lang="de-DE" sz="1400" baseline="-25000" dirty="0" smtClean="0"/>
                        <a:t>2</a:t>
                      </a:r>
                      <a:r>
                        <a:rPr lang="de-DE" sz="1400" baseline="0" dirty="0" smtClean="0"/>
                        <a:t>(CO)</a:t>
                      </a:r>
                      <a:r>
                        <a:rPr lang="de-DE" sz="1400" baseline="-25000" dirty="0" smtClean="0"/>
                        <a:t>8</a:t>
                      </a:r>
                      <a:endParaRPr lang="en-GB" sz="1400" baseline="-25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aseline="0" dirty="0" smtClean="0"/>
                        <a:t>Ir</a:t>
                      </a:r>
                      <a:r>
                        <a:rPr lang="de-DE" sz="1400" baseline="-25000" dirty="0" smtClean="0"/>
                        <a:t>4</a:t>
                      </a:r>
                      <a:r>
                        <a:rPr lang="de-DE" sz="1400" baseline="0" dirty="0" smtClean="0"/>
                        <a:t>(CO)</a:t>
                      </a:r>
                      <a:r>
                        <a:rPr lang="de-DE" sz="1400" baseline="-25000" dirty="0" smtClean="0"/>
                        <a:t>10</a:t>
                      </a:r>
                      <a:endParaRPr lang="en-GB" sz="1400" baseline="-25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aseline="0" dirty="0" smtClean="0"/>
                        <a:t>Ni(CO)</a:t>
                      </a:r>
                      <a:r>
                        <a:rPr lang="de-DE" sz="1400" baseline="-25000" dirty="0" smtClean="0"/>
                        <a:t>4</a:t>
                      </a:r>
                      <a:endParaRPr lang="en-GB" sz="1400" baseline="-25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Rectangle 13"/>
          <p:cNvSpPr/>
          <p:nvPr/>
        </p:nvSpPr>
        <p:spPr>
          <a:xfrm>
            <a:off x="7255683" y="2987656"/>
            <a:ext cx="216000" cy="864000"/>
          </a:xfrm>
          <a:prstGeom prst="rect">
            <a:avLst/>
          </a:prstGeom>
          <a:noFill/>
          <a:ln w="444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2443427" y="1121921"/>
            <a:ext cx="840166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buClr>
                <a:srgbClr val="C00000"/>
              </a:buClr>
              <a:buSzPct val="100000"/>
            </a:pPr>
            <a:r>
              <a:rPr lang="de-DE" sz="1400" b="1" dirty="0"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  <a:sym typeface="Wingdings" panose="05000000000000000000" pitchFamily="2" charset="2"/>
              </a:rPr>
              <a:t>Principle: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363421" y="1151107"/>
            <a:ext cx="437940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buClr>
                <a:srgbClr val="C00000"/>
              </a:buClr>
              <a:buSzPct val="100000"/>
            </a:pPr>
            <a:r>
              <a:rPr lang="de-DE" sz="1400" b="1" dirty="0"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  <a:sym typeface="Wingdings" panose="05000000000000000000" pitchFamily="2" charset="2"/>
              </a:rPr>
              <a:t>Mo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296892" y="942628"/>
            <a:ext cx="637867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buClr>
                <a:srgbClr val="C00000"/>
              </a:buClr>
              <a:buSzPct val="100000"/>
            </a:pPr>
            <a:r>
              <a:rPr lang="de-DE" sz="1400" b="1" dirty="0"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  <a:sym typeface="Wingdings" panose="05000000000000000000" pitchFamily="2" charset="2"/>
              </a:rPr>
              <a:t>CO (g)</a:t>
            </a:r>
          </a:p>
        </p:txBody>
      </p:sp>
      <p:pic>
        <p:nvPicPr>
          <p:cNvPr id="18" name="Picture 2" descr="http://en.academic.ru/pictures/enwiki/77/Molybdenum-hexacarbonyl-2D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912" y="961934"/>
            <a:ext cx="1599238" cy="1458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9" name="Straight Arrow Connector 18"/>
          <p:cNvCxnSpPr/>
          <p:nvPr/>
        </p:nvCxnSpPr>
        <p:spPr>
          <a:xfrm flipV="1">
            <a:off x="3869166" y="1358126"/>
            <a:ext cx="1316156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8" name="Group 57"/>
          <p:cNvGrpSpPr/>
          <p:nvPr/>
        </p:nvGrpSpPr>
        <p:grpSpPr>
          <a:xfrm>
            <a:off x="2950304" y="4293096"/>
            <a:ext cx="6098025" cy="1974684"/>
            <a:chOff x="1115616" y="4594052"/>
            <a:chExt cx="6098025" cy="1974684"/>
          </a:xfrm>
        </p:grpSpPr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771800" y="4626279"/>
              <a:ext cx="2804799" cy="1584000"/>
            </a:xfrm>
            <a:prstGeom prst="rect">
              <a:avLst/>
            </a:prstGeom>
          </p:spPr>
        </p:pic>
        <p:sp>
          <p:nvSpPr>
            <p:cNvPr id="38" name="TextBox 37"/>
            <p:cNvSpPr txBox="1"/>
            <p:nvPr/>
          </p:nvSpPr>
          <p:spPr>
            <a:xfrm>
              <a:off x="1259632" y="5497487"/>
              <a:ext cx="15378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Neutron converter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231353" y="4594052"/>
              <a:ext cx="134921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3 U Foils, 25 µm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380084" y="6045516"/>
              <a:ext cx="12201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Mo Container,</a:t>
              </a:r>
            </a:p>
            <a:p>
              <a:r>
                <a:rPr lang="en-US" sz="1400" dirty="0"/>
                <a:t>Filled with CO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115616" y="4922004"/>
              <a:ext cx="189859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aseline="30000" dirty="0"/>
                <a:t>105</a:t>
              </a:r>
              <a:r>
                <a:rPr lang="en-US" sz="1400" dirty="0"/>
                <a:t>Mo production yield:</a:t>
              </a:r>
            </a:p>
            <a:p>
              <a:pPr algn="ctr"/>
              <a:r>
                <a:rPr lang="en-US" sz="1400" dirty="0"/>
                <a:t>~ 10</a:t>
              </a:r>
              <a:r>
                <a:rPr lang="en-US" sz="1400" baseline="30000" dirty="0"/>
                <a:t>8 </a:t>
              </a:r>
              <a:r>
                <a:rPr lang="en-US" sz="1400" dirty="0"/>
                <a:t>ions / </a:t>
              </a:r>
              <a:r>
                <a:rPr lang="en-US" sz="1400" dirty="0" err="1"/>
                <a:t>uC</a:t>
              </a:r>
              <a:endParaRPr lang="en-US" sz="1400" dirty="0"/>
            </a:p>
          </p:txBody>
        </p:sp>
        <p:cxnSp>
          <p:nvCxnSpPr>
            <p:cNvPr id="46" name="Straight Arrow Connector 45"/>
            <p:cNvCxnSpPr/>
            <p:nvPr/>
          </p:nvCxnSpPr>
          <p:spPr>
            <a:xfrm flipV="1">
              <a:off x="2731860" y="5445224"/>
              <a:ext cx="678898" cy="217071"/>
            </a:xfrm>
            <a:prstGeom prst="straightConnector1">
              <a:avLst/>
            </a:prstGeom>
            <a:ln>
              <a:solidFill>
                <a:srgbClr val="C1092D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>
              <a:off x="2479568" y="4725144"/>
              <a:ext cx="1083402" cy="323698"/>
            </a:xfrm>
            <a:prstGeom prst="straightConnector1">
              <a:avLst/>
            </a:prstGeom>
            <a:ln>
              <a:solidFill>
                <a:srgbClr val="C1092D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>
              <a:off x="2547206" y="4741243"/>
              <a:ext cx="1015764" cy="408127"/>
            </a:xfrm>
            <a:prstGeom prst="straightConnector1">
              <a:avLst/>
            </a:prstGeom>
            <a:ln>
              <a:solidFill>
                <a:srgbClr val="C1092D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>
              <a:off x="2547206" y="4741243"/>
              <a:ext cx="1015764" cy="500105"/>
            </a:xfrm>
            <a:prstGeom prst="straightConnector1">
              <a:avLst/>
            </a:prstGeom>
            <a:ln>
              <a:solidFill>
                <a:srgbClr val="C1092D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 flipV="1">
              <a:off x="2579978" y="5929728"/>
              <a:ext cx="830780" cy="352190"/>
            </a:xfrm>
            <a:prstGeom prst="straightConnector1">
              <a:avLst/>
            </a:prstGeom>
            <a:ln>
              <a:solidFill>
                <a:srgbClr val="C1092D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Right Arrow 55"/>
            <p:cNvSpPr/>
            <p:nvPr/>
          </p:nvSpPr>
          <p:spPr>
            <a:xfrm rot="10800000">
              <a:off x="5483146" y="5241348"/>
              <a:ext cx="569368" cy="304739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6079804" y="5209052"/>
              <a:ext cx="113383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Proton beam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60235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5015880" y="980776"/>
            <a:ext cx="2647776" cy="92333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buClr>
                <a:srgbClr val="C00000"/>
              </a:buClr>
              <a:buSzPct val="100000"/>
            </a:pPr>
            <a:r>
              <a:rPr lang="en-US" dirty="0"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  <a:sym typeface="Wingdings" panose="05000000000000000000" pitchFamily="2" charset="2"/>
              </a:rPr>
              <a:t>Modified VADIS Ion source</a:t>
            </a:r>
          </a:p>
          <a:p>
            <a:pPr>
              <a:lnSpc>
                <a:spcPct val="150000"/>
              </a:lnSpc>
              <a:buClr>
                <a:srgbClr val="C00000"/>
              </a:buClr>
              <a:buSzPct val="100000"/>
            </a:pPr>
            <a:endParaRPr lang="en-US" dirty="0">
              <a:latin typeface="+mj-lt"/>
              <a:ea typeface="Arial Unicode MS" panose="020B0604020202020204" pitchFamily="34" charset="-128"/>
              <a:cs typeface="Arial Unicode MS" panose="020B0604020202020204" pitchFamily="34" charset="-128"/>
              <a:sym typeface="Wingdings" panose="05000000000000000000" pitchFamily="2" charset="2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135551" y="6424265"/>
            <a:ext cx="2844800" cy="365125"/>
          </a:xfrm>
        </p:spPr>
        <p:txBody>
          <a:bodyPr/>
          <a:lstStyle/>
          <a:p>
            <a:fld id="{7A391B68-E320-420D-931E-EA9811DEE30C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9" name="Title 5"/>
          <p:cNvSpPr txBox="1">
            <a:spLocks/>
          </p:cNvSpPr>
          <p:nvPr/>
        </p:nvSpPr>
        <p:spPr>
          <a:xfrm>
            <a:off x="2639616" y="-27384"/>
            <a:ext cx="7643192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>
                <a:solidFill>
                  <a:srgbClr val="002060"/>
                </a:solidFill>
              </a:rPr>
              <a:t>Carbonyl beams of refractory elements</a:t>
            </a:r>
          </a:p>
        </p:txBody>
      </p:sp>
      <p:grpSp>
        <p:nvGrpSpPr>
          <p:cNvPr id="48" name="Group 47"/>
          <p:cNvGrpSpPr/>
          <p:nvPr/>
        </p:nvGrpSpPr>
        <p:grpSpPr>
          <a:xfrm>
            <a:off x="2495600" y="1306246"/>
            <a:ext cx="7340484" cy="2944318"/>
            <a:chOff x="35497" y="1240614"/>
            <a:chExt cx="7340484" cy="2944318"/>
          </a:xfrm>
        </p:grpSpPr>
        <p:sp>
          <p:nvSpPr>
            <p:cNvPr id="30" name="Rectangle 29"/>
            <p:cNvSpPr/>
            <p:nvPr/>
          </p:nvSpPr>
          <p:spPr>
            <a:xfrm>
              <a:off x="4499992" y="2127216"/>
              <a:ext cx="2844000" cy="39132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+mj-lt"/>
              </a:endParaRPr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0939" r="26570"/>
            <a:stretch/>
          </p:blipFill>
          <p:spPr>
            <a:xfrm>
              <a:off x="35497" y="1412776"/>
              <a:ext cx="2597480" cy="2772156"/>
            </a:xfrm>
            <a:prstGeom prst="rect">
              <a:avLst/>
            </a:prstGeom>
          </p:spPr>
        </p:pic>
        <p:sp>
          <p:nvSpPr>
            <p:cNvPr id="14" name="Rectangle 13"/>
            <p:cNvSpPr/>
            <p:nvPr/>
          </p:nvSpPr>
          <p:spPr>
            <a:xfrm>
              <a:off x="414627" y="2274229"/>
              <a:ext cx="1728000" cy="13335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+mj-lt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785052" y="2330037"/>
              <a:ext cx="0" cy="504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414571" y="3218539"/>
              <a:ext cx="1728000" cy="13335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+mj-lt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911312" y="3058327"/>
              <a:ext cx="8065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+mj-lt"/>
                </a:rPr>
                <a:t>Cathode</a:t>
              </a: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flipH="1" flipV="1">
              <a:off x="1247443" y="2906395"/>
              <a:ext cx="1663869" cy="308214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2806899" y="3367625"/>
              <a:ext cx="20763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+mj-lt"/>
                </a:rPr>
                <a:t>Extended copper cylinder</a:t>
              </a: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flipH="1" flipV="1">
              <a:off x="3799794" y="1435208"/>
              <a:ext cx="209530" cy="202853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1"/>
            <p:cNvSpPr/>
            <p:nvPr/>
          </p:nvSpPr>
          <p:spPr>
            <a:xfrm>
              <a:off x="4223241" y="1240614"/>
              <a:ext cx="1046056" cy="7386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  <a:buClr>
                  <a:srgbClr val="C00000"/>
                </a:buClr>
                <a:buSzPct val="100000"/>
              </a:pPr>
              <a:r>
                <a:rPr lang="en-US" sz="1400" dirty="0">
                  <a:latin typeface="+mj-lt"/>
                  <a:ea typeface="Arial Unicode MS" panose="020B0604020202020204" pitchFamily="34" charset="-128"/>
                  <a:cs typeface="Arial Unicode MS" panose="020B0604020202020204" pitchFamily="34" charset="-128"/>
                  <a:sym typeface="Wingdings" panose="05000000000000000000" pitchFamily="2" charset="2"/>
                </a:rPr>
                <a:t>Manometer</a:t>
              </a:r>
            </a:p>
            <a:p>
              <a:pPr>
                <a:lnSpc>
                  <a:spcPct val="150000"/>
                </a:lnSpc>
                <a:buClr>
                  <a:srgbClr val="C00000"/>
                </a:buClr>
                <a:buSzPct val="100000"/>
              </a:pPr>
              <a:r>
                <a:rPr lang="en-US" sz="1400" dirty="0">
                  <a:latin typeface="+mj-lt"/>
                  <a:ea typeface="Arial Unicode MS" panose="020B0604020202020204" pitchFamily="34" charset="-128"/>
                  <a:cs typeface="Arial Unicode MS" panose="020B0604020202020204" pitchFamily="34" charset="-128"/>
                  <a:sym typeface="Wingdings" panose="05000000000000000000" pitchFamily="2" charset="2"/>
                </a:rPr>
                <a:t>~ 200 mbar</a:t>
              </a: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 flipH="1" flipV="1">
              <a:off x="2778108" y="2772376"/>
              <a:ext cx="451675" cy="2123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3347864" y="2636912"/>
              <a:ext cx="262174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+mj-lt"/>
                </a:rPr>
                <a:t>Classic injection path  (hot </a:t>
              </a:r>
              <a:r>
                <a:rPr lang="en-US" sz="1400" dirty="0" err="1">
                  <a:latin typeface="+mj-lt"/>
                </a:rPr>
                <a:t>vadis</a:t>
              </a:r>
              <a:r>
                <a:rPr lang="en-US" sz="1400" dirty="0">
                  <a:latin typeface="+mj-lt"/>
                </a:rPr>
                <a:t>)</a:t>
              </a:r>
              <a:endParaRPr lang="en-US" sz="1400" baseline="-25000" dirty="0">
                <a:latin typeface="+mj-lt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414571" y="3367705"/>
              <a:ext cx="1728000" cy="72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+mj-lt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393299" y="1547235"/>
              <a:ext cx="1728000" cy="72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+mj-lt"/>
              </a:endParaRPr>
            </a:p>
          </p:txBody>
        </p:sp>
        <p:cxnSp>
          <p:nvCxnSpPr>
            <p:cNvPr id="27" name="Straight Arrow Connector 26"/>
            <p:cNvCxnSpPr/>
            <p:nvPr/>
          </p:nvCxnSpPr>
          <p:spPr>
            <a:xfrm flipH="1" flipV="1">
              <a:off x="1689559" y="3245417"/>
              <a:ext cx="1107015" cy="27988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2727287" y="3777815"/>
              <a:ext cx="205158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+mj-lt"/>
                </a:rPr>
                <a:t>Water cooled target base</a:t>
              </a:r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 flipH="1" flipV="1">
              <a:off x="1581816" y="3622343"/>
              <a:ext cx="1150407" cy="303613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Oval 30"/>
            <p:cNvSpPr/>
            <p:nvPr/>
          </p:nvSpPr>
          <p:spPr>
            <a:xfrm>
              <a:off x="3707960" y="1364159"/>
              <a:ext cx="504000" cy="5040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+mj-lt"/>
              </a:endParaRPr>
            </a:p>
          </p:txBody>
        </p:sp>
        <p:cxnSp>
          <p:nvCxnSpPr>
            <p:cNvPr id="32" name="Straight Connector 31"/>
            <p:cNvCxnSpPr/>
            <p:nvPr/>
          </p:nvCxnSpPr>
          <p:spPr>
            <a:xfrm>
              <a:off x="3959960" y="1881974"/>
              <a:ext cx="2228" cy="44104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ctangle 32"/>
            <p:cNvSpPr/>
            <p:nvPr/>
          </p:nvSpPr>
          <p:spPr>
            <a:xfrm>
              <a:off x="6364745" y="1293196"/>
              <a:ext cx="743986" cy="7386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  <a:buClr>
                  <a:srgbClr val="C00000"/>
                </a:buClr>
                <a:buSzPct val="100000"/>
              </a:pPr>
              <a:r>
                <a:rPr lang="en-US" sz="1400" dirty="0">
                  <a:latin typeface="+mj-lt"/>
                  <a:ea typeface="Arial Unicode MS" panose="020B0604020202020204" pitchFamily="34" charset="-128"/>
                  <a:cs typeface="Arial Unicode MS" panose="020B0604020202020204" pitchFamily="34" charset="-128"/>
                  <a:sym typeface="Wingdings" panose="05000000000000000000" pitchFamily="2" charset="2"/>
                </a:rPr>
                <a:t>Heating</a:t>
              </a:r>
            </a:p>
            <a:p>
              <a:pPr>
                <a:lnSpc>
                  <a:spcPct val="150000"/>
                </a:lnSpc>
                <a:buClr>
                  <a:srgbClr val="C00000"/>
                </a:buClr>
                <a:buSzPct val="100000"/>
              </a:pPr>
              <a:r>
                <a:rPr lang="en-US" sz="1400" dirty="0">
                  <a:latin typeface="+mj-lt"/>
                  <a:ea typeface="Arial Unicode MS" panose="020B0604020202020204" pitchFamily="34" charset="-128"/>
                  <a:cs typeface="Arial Unicode MS" panose="020B0604020202020204" pitchFamily="34" charset="-128"/>
                  <a:sym typeface="Wingdings" panose="05000000000000000000" pitchFamily="2" charset="2"/>
                </a:rPr>
                <a:t>~ 110 C</a:t>
              </a:r>
            </a:p>
          </p:txBody>
        </p:sp>
        <p:cxnSp>
          <p:nvCxnSpPr>
            <p:cNvPr id="34" name="Straight Connector 33"/>
            <p:cNvCxnSpPr/>
            <p:nvPr/>
          </p:nvCxnSpPr>
          <p:spPr>
            <a:xfrm>
              <a:off x="4531981" y="2028949"/>
              <a:ext cx="2844000" cy="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4515986" y="2627663"/>
              <a:ext cx="2844000" cy="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Rectangle 35"/>
            <p:cNvSpPr/>
            <p:nvPr/>
          </p:nvSpPr>
          <p:spPr>
            <a:xfrm>
              <a:off x="5477108" y="2089940"/>
              <a:ext cx="838563" cy="4154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  <a:buClr>
                  <a:srgbClr val="C00000"/>
                </a:buClr>
                <a:buSzPct val="100000"/>
              </a:pPr>
              <a:r>
                <a:rPr lang="en-US" sz="1400" dirty="0">
                  <a:latin typeface="+mj-lt"/>
                  <a:ea typeface="Arial Unicode MS" panose="020B0604020202020204" pitchFamily="34" charset="-128"/>
                  <a:cs typeface="Arial Unicode MS" panose="020B0604020202020204" pitchFamily="34" charset="-128"/>
                  <a:sym typeface="Wingdings" panose="05000000000000000000" pitchFamily="2" charset="2"/>
                </a:rPr>
                <a:t>Mo(CO)6</a:t>
              </a: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2323639" y="1412422"/>
              <a:ext cx="1251689" cy="4154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  <a:buClr>
                  <a:srgbClr val="C00000"/>
                </a:buClr>
                <a:buSzPct val="100000"/>
              </a:pPr>
              <a:r>
                <a:rPr lang="en-US" sz="1400" dirty="0">
                  <a:latin typeface="+mj-lt"/>
                  <a:ea typeface="Arial Unicode MS" panose="020B0604020202020204" pitchFamily="34" charset="-128"/>
                  <a:cs typeface="Arial Unicode MS" panose="020B0604020202020204" pitchFamily="34" charset="-128"/>
                  <a:sym typeface="Wingdings" panose="05000000000000000000" pitchFamily="2" charset="2"/>
                </a:rPr>
                <a:t>Calibrated leak</a:t>
              </a:r>
            </a:p>
          </p:txBody>
        </p:sp>
        <p:cxnSp>
          <p:nvCxnSpPr>
            <p:cNvPr id="39" name="Straight Arrow Connector 38"/>
            <p:cNvCxnSpPr/>
            <p:nvPr/>
          </p:nvCxnSpPr>
          <p:spPr>
            <a:xfrm flipH="1">
              <a:off x="2940298" y="1747497"/>
              <a:ext cx="18906" cy="46800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flipH="1">
              <a:off x="5953981" y="1742529"/>
              <a:ext cx="410764" cy="255925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>
              <a:off x="775079" y="2322772"/>
              <a:ext cx="3693873" cy="13418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Hexagon 36"/>
            <p:cNvSpPr/>
            <p:nvPr/>
          </p:nvSpPr>
          <p:spPr>
            <a:xfrm>
              <a:off x="2695645" y="2187384"/>
              <a:ext cx="497161" cy="251002"/>
            </a:xfrm>
            <a:prstGeom prst="hexago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+mj-lt"/>
              </a:endParaRPr>
            </a:p>
          </p:txBody>
        </p:sp>
      </p:grpSp>
      <p:pic>
        <p:nvPicPr>
          <p:cNvPr id="49" name="Picture 48"/>
          <p:cNvPicPr>
            <a:picLocks noChangeAspect="1"/>
          </p:cNvPicPr>
          <p:nvPr/>
        </p:nvPicPr>
        <p:blipFill rotWithShape="1">
          <a:blip r:embed="rId3"/>
          <a:srcRect r="49002"/>
          <a:stretch/>
        </p:blipFill>
        <p:spPr>
          <a:xfrm>
            <a:off x="1542080" y="4337463"/>
            <a:ext cx="3147990" cy="2232279"/>
          </a:xfrm>
          <a:prstGeom prst="rect">
            <a:avLst/>
          </a:prstGeom>
        </p:spPr>
      </p:pic>
      <p:sp>
        <p:nvSpPr>
          <p:cNvPr id="50" name="Text Placeholder 7"/>
          <p:cNvSpPr txBox="1">
            <a:spLocks/>
          </p:cNvSpPr>
          <p:nvPr/>
        </p:nvSpPr>
        <p:spPr>
          <a:xfrm>
            <a:off x="2415396" y="6606828"/>
            <a:ext cx="2519362" cy="360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/>
              <a:t>PhD </a:t>
            </a:r>
            <a:r>
              <a:rPr lang="en-GB" sz="1400" b="1" dirty="0" err="1"/>
              <a:t>Jochen</a:t>
            </a:r>
            <a:r>
              <a:rPr lang="en-GB" sz="1400" b="1" dirty="0"/>
              <a:t> </a:t>
            </a:r>
            <a:r>
              <a:rPr lang="en-GB" sz="1400" b="1" dirty="0" err="1"/>
              <a:t>Ballof</a:t>
            </a:r>
            <a:endParaRPr lang="en-GB" sz="1400" b="1" dirty="0"/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 rotWithShape="1">
          <a:blip r:embed="rId3"/>
          <a:srcRect l="51391" r="-51391"/>
          <a:stretch/>
        </p:blipFill>
        <p:spPr>
          <a:xfrm>
            <a:off x="4582163" y="4360849"/>
            <a:ext cx="6172772" cy="2232279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 rotWithShape="1">
          <a:blip r:embed="rId4"/>
          <a:srcRect t="-3" r="50150" b="-3"/>
          <a:stretch/>
        </p:blipFill>
        <p:spPr>
          <a:xfrm>
            <a:off x="7605824" y="4365368"/>
            <a:ext cx="3134132" cy="22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866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2313238" y="194725"/>
            <a:ext cx="6197621" cy="573557"/>
          </a:xfrm>
        </p:spPr>
        <p:txBody>
          <a:bodyPr>
            <a:noAutofit/>
          </a:bodyPr>
          <a:lstStyle/>
          <a:p>
            <a:pPr algn="ctr"/>
            <a:r>
              <a:rPr lang="en-GB" sz="2800" b="1" u="sng" dirty="0" err="1"/>
              <a:t>Eu</a:t>
            </a:r>
            <a:r>
              <a:rPr lang="en-GB" sz="2800" b="1" u="sng" dirty="0"/>
              <a:t> scheme development at RILIS with PISA</a:t>
            </a:r>
          </a:p>
        </p:txBody>
      </p:sp>
      <p:sp>
        <p:nvSpPr>
          <p:cNvPr id="27" name="Textfeld 26"/>
          <p:cNvSpPr txBox="1"/>
          <p:nvPr/>
        </p:nvSpPr>
        <p:spPr>
          <a:xfrm>
            <a:off x="3199676" y="979420"/>
            <a:ext cx="4197902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Tx/>
              <a:buChar char="-"/>
            </a:pPr>
            <a:r>
              <a:rPr lang="en-GB" sz="1400" dirty="0"/>
              <a:t>Integrated </a:t>
            </a:r>
            <a:r>
              <a:rPr lang="en-GB" sz="1400" b="1" dirty="0" err="1"/>
              <a:t>P</a:t>
            </a:r>
            <a:r>
              <a:rPr lang="en-GB" sz="1400" dirty="0" err="1"/>
              <a:t>hoto</a:t>
            </a:r>
            <a:r>
              <a:rPr lang="en-GB" sz="1400" b="1" dirty="0" err="1"/>
              <a:t>I</a:t>
            </a:r>
            <a:r>
              <a:rPr lang="en-GB" sz="1400" dirty="0" err="1"/>
              <a:t>onization</a:t>
            </a:r>
            <a:r>
              <a:rPr lang="en-GB" sz="1400" dirty="0"/>
              <a:t> </a:t>
            </a:r>
            <a:r>
              <a:rPr lang="en-GB" sz="1400" b="1" dirty="0"/>
              <a:t>S</a:t>
            </a:r>
            <a:r>
              <a:rPr lang="en-GB" sz="1400" dirty="0"/>
              <a:t>pectroscopy </a:t>
            </a:r>
            <a:r>
              <a:rPr lang="en-GB" sz="1400" b="1" dirty="0"/>
              <a:t>A</a:t>
            </a:r>
            <a:r>
              <a:rPr lang="en-GB" sz="1400" dirty="0"/>
              <a:t>pparatus (PISA)</a:t>
            </a:r>
          </a:p>
          <a:p>
            <a:pPr marL="214313" indent="-214313">
              <a:buFontTx/>
              <a:buChar char="-"/>
            </a:pPr>
            <a:r>
              <a:rPr lang="en-US" sz="1400" dirty="0"/>
              <a:t>To be used as </a:t>
            </a:r>
            <a:r>
              <a:rPr lang="en-US" sz="1400" u="sng" dirty="0"/>
              <a:t>reference for in-source laser spectroscopy</a:t>
            </a:r>
            <a:r>
              <a:rPr lang="en-US" sz="1400" dirty="0"/>
              <a:t> and </a:t>
            </a:r>
            <a:r>
              <a:rPr lang="en-US" sz="1400" u="sng" dirty="0"/>
              <a:t>ionization scheme development</a:t>
            </a:r>
            <a:endParaRPr lang="en-GB" sz="1400" u="sng" dirty="0"/>
          </a:p>
          <a:p>
            <a:pPr marL="214313" indent="-214313">
              <a:buFontTx/>
              <a:buChar char="-"/>
            </a:pPr>
            <a:r>
              <a:rPr lang="en-GB" sz="1400" u="sng" dirty="0"/>
              <a:t>Make use of RILIS set up </a:t>
            </a:r>
            <a:r>
              <a:rPr lang="en-GB" sz="1400" dirty="0"/>
              <a:t>during shut down</a:t>
            </a:r>
          </a:p>
          <a:p>
            <a:pPr marL="214313" indent="-214313">
              <a:buFontTx/>
              <a:buChar char="-"/>
            </a:pPr>
            <a:r>
              <a:rPr lang="en-GB" sz="1400" dirty="0"/>
              <a:t>Enables </a:t>
            </a:r>
            <a:r>
              <a:rPr lang="en-GB" sz="1400" u="sng" dirty="0"/>
              <a:t>exploratory scheme development at RILIS</a:t>
            </a:r>
            <a:r>
              <a:rPr lang="en-GB" sz="1400" dirty="0"/>
              <a:t>, prior to test with dedicated ISOLDE target</a:t>
            </a:r>
          </a:p>
          <a:p>
            <a:pPr marL="214313" indent="-214313">
              <a:buFontTx/>
              <a:buChar char="-"/>
            </a:pPr>
            <a:r>
              <a:rPr lang="en-GB" sz="1400" dirty="0"/>
              <a:t>First candidate: Europium (</a:t>
            </a:r>
            <a:r>
              <a:rPr lang="en-GB" sz="1400" dirty="0" err="1"/>
              <a:t>Eu</a:t>
            </a:r>
            <a:r>
              <a:rPr lang="en-GB" sz="1400" dirty="0"/>
              <a:t>)</a:t>
            </a:r>
          </a:p>
          <a:p>
            <a:pPr marL="214313" indent="-214313">
              <a:buFontTx/>
              <a:buChar char="-"/>
            </a:pPr>
            <a:r>
              <a:rPr lang="en-GB" sz="1400" dirty="0"/>
              <a:t>Scan of </a:t>
            </a:r>
            <a:r>
              <a:rPr lang="en-GB" sz="1400" u="sng" dirty="0"/>
              <a:t>2 different dye lasers </a:t>
            </a:r>
            <a:r>
              <a:rPr lang="en-GB" sz="1400" dirty="0"/>
              <a:t>and </a:t>
            </a:r>
            <a:r>
              <a:rPr lang="en-GB" sz="1400" u="sng" dirty="0"/>
              <a:t>new grating </a:t>
            </a:r>
            <a:r>
              <a:rPr lang="en-GB" sz="1400" u="sng" dirty="0" err="1"/>
              <a:t>TiSa</a:t>
            </a:r>
            <a:endParaRPr lang="en-GB" sz="1400" u="sng" dirty="0"/>
          </a:p>
          <a:p>
            <a:pPr marL="214313" indent="-214313">
              <a:buFontTx/>
              <a:buChar char="-"/>
            </a:pPr>
            <a:r>
              <a:rPr lang="en-GB" sz="1400" dirty="0"/>
              <a:t>Many </a:t>
            </a:r>
            <a:r>
              <a:rPr lang="en-GB" sz="1400" u="sng" dirty="0"/>
              <a:t>new </a:t>
            </a:r>
            <a:r>
              <a:rPr lang="en-GB" sz="1400" u="sng" dirty="0" err="1"/>
              <a:t>autoionizing</a:t>
            </a:r>
            <a:r>
              <a:rPr lang="en-GB" sz="1400" u="sng" dirty="0"/>
              <a:t> states </a:t>
            </a:r>
            <a:r>
              <a:rPr lang="en-GB" sz="1400" dirty="0"/>
              <a:t>discovered</a:t>
            </a:r>
          </a:p>
          <a:p>
            <a:pPr marL="214313" indent="-214313">
              <a:buFontTx/>
              <a:buChar char="-"/>
            </a:pPr>
            <a:r>
              <a:rPr lang="en-GB" sz="1400" u="sng" dirty="0"/>
              <a:t>Two promising schemes </a:t>
            </a:r>
            <a:r>
              <a:rPr lang="en-GB" sz="1400"/>
              <a:t>with dye </a:t>
            </a:r>
            <a:r>
              <a:rPr lang="en-GB" sz="1400" dirty="0"/>
              <a:t>or </a:t>
            </a:r>
            <a:r>
              <a:rPr lang="en-GB" sz="1400" dirty="0" err="1"/>
              <a:t>TiSa</a:t>
            </a:r>
            <a:r>
              <a:rPr lang="en-GB" sz="1400" dirty="0"/>
              <a:t> identified</a:t>
            </a:r>
          </a:p>
        </p:txBody>
      </p:sp>
      <p:sp>
        <p:nvSpPr>
          <p:cNvPr id="32" name="Textfeld 31"/>
          <p:cNvSpPr txBox="1"/>
          <p:nvPr/>
        </p:nvSpPr>
        <p:spPr>
          <a:xfrm>
            <a:off x="4556061" y="6428645"/>
            <a:ext cx="50245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/>
              <a:t>Autoionizing</a:t>
            </a:r>
            <a:r>
              <a:rPr lang="en-GB" sz="1200" dirty="0"/>
              <a:t> states in Europium -&gt; most efficient scheme? More tests needed</a:t>
            </a:r>
          </a:p>
        </p:txBody>
      </p:sp>
      <p:sp>
        <p:nvSpPr>
          <p:cNvPr id="33" name="Textfeld 32"/>
          <p:cNvSpPr txBox="1"/>
          <p:nvPr/>
        </p:nvSpPr>
        <p:spPr>
          <a:xfrm>
            <a:off x="1626078" y="6457500"/>
            <a:ext cx="1107996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25" dirty="0"/>
              <a:t>Slide by K. Chrysalidis</a:t>
            </a:r>
            <a:endParaRPr lang="en-GB" sz="1350" dirty="0"/>
          </a:p>
        </p:txBody>
      </p:sp>
      <p:grpSp>
        <p:nvGrpSpPr>
          <p:cNvPr id="35" name="Gruppieren 34"/>
          <p:cNvGrpSpPr/>
          <p:nvPr/>
        </p:nvGrpSpPr>
        <p:grpSpPr>
          <a:xfrm>
            <a:off x="1679731" y="1996665"/>
            <a:ext cx="1685837" cy="4103346"/>
            <a:chOff x="207640" y="1519220"/>
            <a:chExt cx="2247782" cy="4494402"/>
          </a:xfrm>
        </p:grpSpPr>
        <p:grpSp>
          <p:nvGrpSpPr>
            <p:cNvPr id="29" name="Gruppieren 28"/>
            <p:cNvGrpSpPr/>
            <p:nvPr/>
          </p:nvGrpSpPr>
          <p:grpSpPr>
            <a:xfrm>
              <a:off x="207640" y="1519220"/>
              <a:ext cx="2247782" cy="4494402"/>
              <a:chOff x="-16801" y="2830554"/>
              <a:chExt cx="2247782" cy="3666499"/>
            </a:xfrm>
          </p:grpSpPr>
          <p:grpSp>
            <p:nvGrpSpPr>
              <p:cNvPr id="26" name="Gruppieren 25"/>
              <p:cNvGrpSpPr/>
              <p:nvPr/>
            </p:nvGrpSpPr>
            <p:grpSpPr>
              <a:xfrm>
                <a:off x="192999" y="2830554"/>
                <a:ext cx="2037982" cy="3666499"/>
                <a:chOff x="192999" y="2830554"/>
                <a:chExt cx="2037982" cy="3666499"/>
              </a:xfrm>
            </p:grpSpPr>
            <p:sp>
              <p:nvSpPr>
                <p:cNvPr id="8" name="Ellipse 7"/>
                <p:cNvSpPr/>
                <p:nvPr/>
              </p:nvSpPr>
              <p:spPr>
                <a:xfrm>
                  <a:off x="551115" y="2830554"/>
                  <a:ext cx="1281112" cy="833108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GB" sz="3300" dirty="0" err="1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rPr>
                    <a:t>Eu</a:t>
                  </a:r>
                  <a:endParaRPr lang="en-GB" sz="135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endParaRPr>
                </a:p>
              </p:txBody>
            </p:sp>
            <p:cxnSp>
              <p:nvCxnSpPr>
                <p:cNvPr id="10" name="Gerader Verbinder 9"/>
                <p:cNvCxnSpPr/>
                <p:nvPr/>
              </p:nvCxnSpPr>
              <p:spPr>
                <a:xfrm flipV="1">
                  <a:off x="256673" y="6497053"/>
                  <a:ext cx="1973180" cy="0"/>
                </a:xfrm>
                <a:prstGeom prst="line">
                  <a:avLst/>
                </a:prstGeom>
                <a:ln w="254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Gerader Verbinder 12"/>
                <p:cNvCxnSpPr/>
                <p:nvPr/>
              </p:nvCxnSpPr>
              <p:spPr>
                <a:xfrm flipV="1">
                  <a:off x="201654" y="4742208"/>
                  <a:ext cx="1973180" cy="0"/>
                </a:xfrm>
                <a:prstGeom prst="line">
                  <a:avLst/>
                </a:prstGeom>
                <a:ln w="25400">
                  <a:solidFill>
                    <a:schemeClr val="bg1">
                      <a:lumMod val="75000"/>
                    </a:schemeClr>
                  </a:solidFill>
                  <a:prstDash val="sysDash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Gerader Verbinder 13"/>
                <p:cNvCxnSpPr/>
                <p:nvPr/>
              </p:nvCxnSpPr>
              <p:spPr>
                <a:xfrm flipV="1">
                  <a:off x="257801" y="5542547"/>
                  <a:ext cx="1973180" cy="0"/>
                </a:xfrm>
                <a:prstGeom prst="line">
                  <a:avLst/>
                </a:prstGeom>
                <a:ln w="254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Gerade Verbindung mit Pfeil 15"/>
                <p:cNvCxnSpPr/>
                <p:nvPr/>
              </p:nvCxnSpPr>
              <p:spPr>
                <a:xfrm flipV="1">
                  <a:off x="1188244" y="5542547"/>
                  <a:ext cx="0" cy="954506"/>
                </a:xfrm>
                <a:prstGeom prst="straightConnector1">
                  <a:avLst/>
                </a:prstGeom>
                <a:ln w="57150">
                  <a:solidFill>
                    <a:srgbClr val="0070C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Gerade Verbindung mit Pfeil 16"/>
                <p:cNvCxnSpPr/>
                <p:nvPr/>
              </p:nvCxnSpPr>
              <p:spPr>
                <a:xfrm flipV="1">
                  <a:off x="783559" y="4381196"/>
                  <a:ext cx="0" cy="1152000"/>
                </a:xfrm>
                <a:prstGeom prst="straightConnector1">
                  <a:avLst/>
                </a:prstGeom>
                <a:ln w="57150">
                  <a:solidFill>
                    <a:srgbClr val="FFFF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Gerade Verbindung mit Pfeil 18"/>
                <p:cNvCxnSpPr/>
                <p:nvPr/>
              </p:nvCxnSpPr>
              <p:spPr>
                <a:xfrm flipV="1">
                  <a:off x="927559" y="4464000"/>
                  <a:ext cx="0" cy="1080000"/>
                </a:xfrm>
                <a:prstGeom prst="straightConnector1">
                  <a:avLst/>
                </a:prstGeom>
                <a:ln w="57150">
                  <a:solidFill>
                    <a:srgbClr val="FF99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Gerade Verbindung mit Pfeil 19"/>
                <p:cNvCxnSpPr/>
                <p:nvPr/>
              </p:nvCxnSpPr>
              <p:spPr>
                <a:xfrm flipV="1">
                  <a:off x="1071559" y="4536000"/>
                  <a:ext cx="0" cy="1008000"/>
                </a:xfrm>
                <a:prstGeom prst="straightConnector1">
                  <a:avLst/>
                </a:prstGeom>
                <a:ln w="57150">
                  <a:solidFill>
                    <a:srgbClr val="FF33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Gerade Verbindung mit Pfeil 20"/>
                <p:cNvCxnSpPr/>
                <p:nvPr/>
              </p:nvCxnSpPr>
              <p:spPr>
                <a:xfrm flipV="1">
                  <a:off x="1215559" y="4608000"/>
                  <a:ext cx="0" cy="936000"/>
                </a:xfrm>
                <a:prstGeom prst="straightConnector1">
                  <a:avLst/>
                </a:prstGeom>
                <a:ln w="57150">
                  <a:solidFill>
                    <a:srgbClr val="CC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Gerade Verbindung mit Pfeil 21"/>
                <p:cNvCxnSpPr/>
                <p:nvPr/>
              </p:nvCxnSpPr>
              <p:spPr>
                <a:xfrm flipV="1">
                  <a:off x="1359559" y="4680000"/>
                  <a:ext cx="0" cy="864000"/>
                </a:xfrm>
                <a:prstGeom prst="straightConnector1">
                  <a:avLst/>
                </a:prstGeom>
                <a:ln w="57150">
                  <a:solidFill>
                    <a:srgbClr val="82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Gerade Verbindung mit Pfeil 22"/>
                <p:cNvCxnSpPr/>
                <p:nvPr/>
              </p:nvCxnSpPr>
              <p:spPr>
                <a:xfrm flipV="1">
                  <a:off x="1503559" y="4752000"/>
                  <a:ext cx="0" cy="792000"/>
                </a:xfrm>
                <a:prstGeom prst="straightConnector1">
                  <a:avLst/>
                </a:prstGeom>
                <a:ln w="57150">
                  <a:solidFill>
                    <a:srgbClr val="58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" name="Textfeld 23"/>
                <p:cNvSpPr txBox="1"/>
                <p:nvPr/>
              </p:nvSpPr>
              <p:spPr>
                <a:xfrm>
                  <a:off x="192999" y="5867930"/>
                  <a:ext cx="1028486" cy="2268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050" dirty="0"/>
                    <a:t>311.14 nm</a:t>
                  </a:r>
                  <a:endParaRPr lang="en-GB" sz="1350" dirty="0"/>
                </a:p>
              </p:txBody>
            </p:sp>
          </p:grpSp>
          <p:sp>
            <p:nvSpPr>
              <p:cNvPr id="25" name="Textfeld 24"/>
              <p:cNvSpPr txBox="1"/>
              <p:nvPr/>
            </p:nvSpPr>
            <p:spPr>
              <a:xfrm>
                <a:off x="-16801" y="4508408"/>
                <a:ext cx="844676" cy="2268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/>
                  <a:t>IP 5.7eV</a:t>
                </a:r>
                <a:endParaRPr lang="en-GB" sz="1350" dirty="0"/>
              </a:p>
            </p:txBody>
          </p:sp>
        </p:grpSp>
        <p:sp>
          <p:nvSpPr>
            <p:cNvPr id="34" name="Textfeld 33"/>
            <p:cNvSpPr txBox="1"/>
            <p:nvPr/>
          </p:nvSpPr>
          <p:spPr>
            <a:xfrm>
              <a:off x="645765" y="3192022"/>
              <a:ext cx="1588469" cy="2781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dirty="0"/>
                <a:t>585 nm to 918 nm</a:t>
              </a:r>
            </a:p>
          </p:txBody>
        </p:sp>
      </p:grpSp>
      <p:pic>
        <p:nvPicPr>
          <p:cNvPr id="36" name="Grafik 3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352" y="1344273"/>
            <a:ext cx="3288515" cy="1921902"/>
          </a:xfrm>
          <a:prstGeom prst="rect">
            <a:avLst/>
          </a:prstGeom>
        </p:spPr>
      </p:pic>
      <p:pic>
        <p:nvPicPr>
          <p:cNvPr id="41" name="Grafik 4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6277" y="3631030"/>
            <a:ext cx="7315200" cy="2657415"/>
          </a:xfrm>
          <a:prstGeom prst="rect">
            <a:avLst/>
          </a:prstGeom>
        </p:spPr>
      </p:pic>
      <p:cxnSp>
        <p:nvCxnSpPr>
          <p:cNvPr id="43" name="Gerade Verbindung mit Pfeil 42"/>
          <p:cNvCxnSpPr/>
          <p:nvPr/>
        </p:nvCxnSpPr>
        <p:spPr>
          <a:xfrm>
            <a:off x="5873751" y="4183525"/>
            <a:ext cx="3175" cy="537700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mit Pfeil 44"/>
          <p:cNvCxnSpPr/>
          <p:nvPr/>
        </p:nvCxnSpPr>
        <p:spPr>
          <a:xfrm>
            <a:off x="9988550" y="3330576"/>
            <a:ext cx="0" cy="502439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feld 46"/>
          <p:cNvSpPr txBox="1"/>
          <p:nvPr/>
        </p:nvSpPr>
        <p:spPr>
          <a:xfrm>
            <a:off x="5748948" y="3935659"/>
            <a:ext cx="8980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2</a:t>
            </a:r>
            <a:r>
              <a:rPr lang="en-GB" sz="1050" baseline="30000" dirty="0"/>
              <a:t>nd</a:t>
            </a:r>
            <a:r>
              <a:rPr lang="en-GB" sz="1050" dirty="0"/>
              <a:t> step </a:t>
            </a:r>
            <a:r>
              <a:rPr lang="en-GB" sz="1050" dirty="0" err="1"/>
              <a:t>TiSa</a:t>
            </a:r>
            <a:endParaRPr lang="en-GB" dirty="0"/>
          </a:p>
        </p:txBody>
      </p:sp>
      <p:sp>
        <p:nvSpPr>
          <p:cNvPr id="48" name="Textfeld 47"/>
          <p:cNvSpPr txBox="1"/>
          <p:nvPr/>
        </p:nvSpPr>
        <p:spPr>
          <a:xfrm>
            <a:off x="9131576" y="3388066"/>
            <a:ext cx="84189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2</a:t>
            </a:r>
            <a:r>
              <a:rPr lang="en-GB" sz="1050" baseline="30000" dirty="0"/>
              <a:t>nd</a:t>
            </a:r>
            <a:r>
              <a:rPr lang="en-GB" sz="1050" dirty="0"/>
              <a:t> step dye</a:t>
            </a:r>
            <a:endParaRPr lang="en-GB" dirty="0"/>
          </a:p>
        </p:txBody>
      </p:sp>
      <p:pic>
        <p:nvPicPr>
          <p:cNvPr id="49" name="Grafik 4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6949" y="242924"/>
            <a:ext cx="589252" cy="611439"/>
          </a:xfrm>
          <a:prstGeom prst="rect">
            <a:avLst/>
          </a:prstGeom>
        </p:spPr>
      </p:pic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973473" y="303206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46400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Target Area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MEDICIS Interface</a:t>
            </a:r>
          </a:p>
          <a:p>
            <a:r>
              <a:rPr lang="en-GB" dirty="0" smtClean="0"/>
              <a:t>Frontends </a:t>
            </a:r>
            <a:r>
              <a:rPr lang="en-GB" dirty="0" smtClean="0"/>
              <a:t>… ALARA L3 intervention</a:t>
            </a:r>
          </a:p>
          <a:p>
            <a:pPr lvl="1"/>
            <a:r>
              <a:rPr lang="en-GB" dirty="0" smtClean="0"/>
              <a:t>Annual Frontend maintenance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Modification of target coupling table and its control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Change of GPS target coupling piston</a:t>
            </a:r>
          </a:p>
          <a:p>
            <a:pPr lvl="1"/>
            <a:r>
              <a:rPr lang="en-GB" dirty="0" smtClean="0"/>
              <a:t>Faraday cage piston exchange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Preparation for LIEBE target tests</a:t>
            </a:r>
          </a:p>
          <a:p>
            <a:r>
              <a:rPr lang="en-GB" dirty="0" smtClean="0"/>
              <a:t>General maintenance</a:t>
            </a:r>
          </a:p>
          <a:p>
            <a:pPr lvl="1"/>
            <a:r>
              <a:rPr lang="en-GB" dirty="0" smtClean="0"/>
              <a:t>BTY line checks</a:t>
            </a:r>
          </a:p>
          <a:p>
            <a:pPr lvl="1"/>
            <a:r>
              <a:rPr lang="en-GB" dirty="0" smtClean="0"/>
              <a:t>Robot programming checks</a:t>
            </a:r>
          </a:p>
          <a:p>
            <a:pPr lvl="1"/>
            <a:r>
              <a:rPr lang="en-GB" dirty="0" smtClean="0"/>
              <a:t>Ventilation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14808" y="1919553"/>
            <a:ext cx="3752292" cy="425741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428885" y="378620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2260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jpeg;base64,/9j/4AAQSkZJRgABAQAAAQABAAD/2wCEAAkGBxQNDxAODxQQEA8MDw4WEBQUFhQQFBAQFxUWFiAXFBMZHCggGBolGxQVITIiJSkrLi4wFx8zODMsNygtLisBCgoKBQUFDgUFDisZExkrKysrKysrKysrKysrKysrKysrKysrKysrKysrKysrKysrKysrKysrKysrKysrKysrK//AABEIAPQAzwMBIgACEQEDEQH/xAAbAAEBAAMBAQEAAAAAAAAAAAAACAEGBwUEA//EAEkQAAEDAgEGCgYFCgUFAAAAAAEAAgMEEQUGBxIhMdIXIkFRU2FxgZGSCBMUFVSTMkJScqEWIyR0grGys8HTNDViosIlQ3PD4f/EABQBAQAAAAAAAAAAAAAAAAAAAAD/xAAUEQEAAAAAAAAAAAAAAAAAAAAA/9oADAMBAAIRAxEAPwDuKIiAiIgIiICIiAiIgIiICIiAiIgIiICIiAiIgIiICIiAiIgIiICIiAiIgIiICIiAiIgIiICIiAiIgIiICIiAiIgIiICIiAiKdc5uX+I0WL1lNT1T4oYXxaDA2Mht4mOOstvtJQUUik7hSxX42TyRbicKWK/GyeSLcQViik7hSxX42TyRbicKWK/GyeSLcQViik7hSxX42TyRbicKWK/GyeSLcQViik7hSxX42TyRbicKWK/GyeSLcQViik7hSxX42TyRbicKWK/GyeSLcQViik7hSxX42TyRbicKWK/GyeSLcQViik7hSxX42TyRbicKWK/GyeSLcQVii5nmNyiqcTpKmSsldO+Kpa1hIa2zdAG3FA5V0xAREQEREBERAREQFJ+eP/Pq/wC/D/JjVYLnWU2aKkxOrmrZZalslQWlwYWBo0Whuq7eZoQTCi2zObkzHg+IGjgdI+MQxPu+2ld1+YDmWzZp83FPjlLPUVEk7HQ1Hq2iMtALdBrrm4Ou7kHLUVFcA1D09X4x7qcA1D09X4x7qCdUVFcA1D09X4x7qcA1D09X4x7qCdUVFcA1D09X4x7qcA1D09X4x7qCdUVFcA1D09X4x7qcA1D09X4x7qCdUVFcA1D09X4x7qcA1D09X4x7qCdUWx5wMBZheJVFFC5744PV6JfbSOkxrjewHKSt6zY5rqbGaD2ueWdj/XSMtGWBtm252nnQbN6Nv+BrP1tv8tq7AtYyGyMhwOKWGnfLI2eQPcZNEkHRDbCwGrUtnQEREBERAREQEREBYWUKCZvSBYRjJJ2OpacjrHGH7wt69G6Uew1jL8ZtWCR1GNoB/wBpXwekfgpLKTEGjUwuhl1ch4zST2h471qeYrKL2LExTvNosRb6s32CUa2H947wgpkoCsFR/juM1kVXUxuqKphjnmbo+tkGjZ51WugsJFF35QVfxVV86TeT8oKv4qq+dJvILRRRd+UFX8VVfOk3k/KCr+KqvnSbyC0UUXflBV/FVXzpN5Z/KCr+KqvnSbyCzyUBXA/R8r56ivqfXSzysjpfrve8NcXttqJ22BXa8fxZmH0s9XL9Cmic487iBqaOsmw70Ex55JQ/Ha4t1hromn7zYmA/iuy5gGEYK0nY6pqCOy4H7wpxxCsfVzyzvu6Spke93Ldzjew8VXGQWDe7sMpKUgB8cLTJbpXcZ3+4nwQe+iIgIiICIiAiIgIiICIiDxMs8CbidBUUbrXmjOgT9WQa2nucAo/kY+nlIOlHNTyEHkLJGO/Agj8FbRF1Omf3Jf2SsbiEYtDX6pLfVqQNfmaAe4oOzZvcpRi+HwVWr1mjozj7MzdR8do6iuM5/smfZa1tewfmsQFn22CoaNd/vNse4r4cyOV3u6v9lldamxAtab7GT7Gu6r/RPaOZd5y5ycbi9BNRvsHPbpROP1Jm3LXf0PUSgj1F9FfRPppZIJWlksL3Ne07Q4GxXzoCIiAshYW25tMkXYzXshsfZ4bPqXcgjB+jfncdXieRB2nMLk77FhpqpG6MuIu09e0QtuGeN3O/aC1n0hsqbmLCYj9mWpt/sYf4vKutZQ4tFhNFLVPs2Klj4jRYaRtZrG9ZNgpDxfEZKyomqpjpS1EjnvPWTsHUNQ7kG25nMmjiWKRFwvBRWml5iQeK3vd+DSqnC0TM5kt7rw1hkFqmttLNztBHFYexp8XFb4gIiICIiAiIgIiICIiAiIgLwsssnmYrRTUclvzrbxu+xKNbXeK91EETVtI+lmkhkBZLTyOa8bC1zTb94VQ5psrfe+HsMh/SaS0c4+0QOK/9ofiCtB9IDI+xbi8DdTy1lXbnsA2Q/wAJ7loObDKo4PiEcrj+jz2jqRyercRxu1psey/Og6Rn3yF9Y04vTN4zGgVjQNrBYCUdYGo9VuZcJKt27ZGcj2SN7Q5pH4ghTlnbzaOw1762jaXUMhJe0azTOJ2EfY5jybEHLkWbL6MPopKmVkELHSyzODWMaLlzig/TCMOkrJo6aBpfNO8NYBz9fUBrv1Krc3+SMeCUbadnGlfZ1RJ0kluT/SNg/wDq8nNbm7ZgsXrpdGSunaPWP2iJu31cZ5uc8tuZennJyqGD4fJUXHrpPzdO3ldK4HX2NF3dyDkWfvK72qqGGwm8NEbzEHU+oI2djQbdpPMvEzOZJHFMQa+QE0tCWyS32PeDxWd5Fz1NPOtIYH1EoA0pJqiS3O6SR7vxJJ/FVnm7yVbg9BHTajM7j1Dh9aY7e4bB2INnAWURAREQEREBERAREQEREBERAREQfJilAyqhlp5hpRVDHMeDytIt4qRMsMnX4TWzUcmv1ZvG7pIj9F3h+IKsUrgnpGYlA+elpmAGqga50rx9SN2xh5zcaXV3oNszEZV+3UJopXEz4dogE7XwG+ievRto9wXTZIw8FrgHNcCHA6wQeQhTl6PdHI/FJJmEiKCmeJuY6ZAa3tuCe5UhdBLOebJ+DDMT9VSN9XHNCyQsvdrXOLgQ0cg1bF0/MBgMDMOFeGA1M8kzXPOstY11g1n2RzrRPSGdfF2dVJFfq4z103MK4e5IhzT1N+o6aDoexS9nmyq954i+ON16ah0o4uZz78d/eRbsCpjFInSQTMjOjJJFI1jvsvLSAfEhRbVU74ZHxSAtkjc5rwdocDYgoOv5gsjfWyuxadv5uAubTA/Wl2Of+zsHWTzLvrVqubHEoKnCqV1KAyOKMRuj2mORupwJ6zrvy3utrQEREBERAREQEREBERAREQEREBEWCg8bK/KCPCqKasl2RN4jeWSQ6mtHaVIeJ10lbUSVExL5qmQucRyuJ2Ac2wAdi6Fnyyw9vrPYoTemw9xBtrElR9Y9jfo+K/PMfkj7wrva5m3psPIdr2SVG1reu30j2DnQdjzUZK+6MOjY8D2mo/OVHOHHYz9lth23TOZl3HglNcaL6ucOEEf/ADePsj8di9vKvKGLCqSWsnPFiHFbyySHY1vWT+4qTMpsdlxOqkrKg3kmOockbBsY3mACD5MSxCSqmkqJ3OklmcXPc43JJ/p1ci2bNvlzJglTpcZ9LMQKiIHUR9to5HgeOxacsgoLXw6vjqoY6iBwkimaHMcNhaVwPP8AZKGmqm4nE38zWENmsPo1AB1n7zR4tK+XMrl77unFBUuPslU/iOJ1QTHl+642B5jY8673lPgkeJ0c1HLbQnYQDt0H7WuHWDYoJ2zMZY+7K4QSutSVxax99kcuxr+oa7E8x6lTzVFmM4Y+iqJaWYaMtO8teOzlHURY96pDMxlh70oRDK69VQBrJL7Xx/Vf4aj1jrQdEREQEREBERAREQEREBERAREQFpudTKsYRh8kjD+kVF46ccumQbu7GjX22W4kqWs8eVHvTE3tYb09DeKLmLgeO8drtXY0INMpKd9TMyKMF8s8jWsG0ue421ntKrjIvJ1mD0MVIy1426Uz9mnKdbnE/h2Bck9H3JH1sr8WlF2QFzKa/LJ9Z/cDbvK3HPjlX7voRSxOtUYjpM1GxZABx3dp1NHaeZByXO/lmcWrTHE79Doi5sIF7SP2OkI6yLDqHWtBWbrCAiIgyCqUzJ5a+8qX2Od16uhaBc7ZYNQDusjYe7nU1L2ckcoJMKrIayLbE7jt+3EdTmntH9EHYPSAyQ042YtC3jxBrKq3KzY1/cdR6iOZcryAymdhGIQ1Qv6u+hUN+1C4i/aRqcOtoVWRPhxKkDhaWmroO0Oje3Z4FSZlnk47Ca6ajfciN14nH/uRHW13hqPWCgsCnnbKxsjCHMka1zSNhaRcEdy/VcozAZUe1Ub8PlN5cPt6u+11O4m3lOrsLV1dAREQEREBERAREQEREBEWCg1POjlF7rwuedptNKBFB/5H6r9w0j3KVsKw+SsnipohpS1MjWN+847T1cq6x6R2Ll1RSUQPFhjdK8f63nRHgGnxX4ejxgInrJq94u2iYGx83rZNp7mg+ZB3HJ3B2YdSQUcWplPGG3+07aXHrJue9S/nTygOJYrUy3vFC4wwjmjYSL97tI96rNynmuzHV8s0sglogJJZHC75L2Lidf5vrQcjRdV4B8Q6ai88v9tOAfEOlovPL/bQcqRdV4B8Q6Wi88v9tOAfEOmovPL/AG0HKlkLqnAPiHS0Xnl/tpwD4h0tF55f7aDbPR5ykM1NNhshu6jOnDfoXnWO538S+rP9kv7VRNxCMXloNUlvrU7tvlNj2XWc0+beqwSrmqKl9O9ktOWARue4h2k03Ok0atS6hVUzZ43xSAOZMxzHtOwtcCCD3FBJGb3KE4ViVPVXtHphkw54X6j4aj3KvI3aQBGsHWOsKM8psJNBW1NIdtNM9o6231HvaQqgzT4sa3BqOVxu+OP1TydpdEdC57gEG3IiICIiAiIgIsIgyiwsoCwVlcPy+ztVmGYnVUULKYx07mBpe1xcbxtdrIdzuQapn/8A86d+rU//ACW/ejcP+n1f67/6mLimV2UsuL1Jq6gRtkMbGWYC1tm9RJ516+RecapwSGSCmbA5k0vrHesa5xDtEN1WI1WaEFYopu4dcQ6Ok8j99OHXEOjpPI/fQUiim7h1xDo6TyP304dcQ6Ok8j99BSKKbuHXEOjpPI/fTh1xDo6TyP30FIopu4dcQ6Ok8j99OHXEOjpPI/fQUgsqbuHXEOjpPI/fTh1xDo6TyP30Hi56RbHa3rMH8li7B6Px/wCjD9Zn/op9ymx6TFKuStnDGyzaGkGAho0WhuoEnkC2LJHOfV4PTeyU7Kd0em993tcXXda+sOHMgqtFoOaLLGfG6aomqWxNdDOGN9WC0aOgHa7k67lb8gIiICIiDCLKIMLKIgKT88f+e1/34f5MarBaZjebHD8QqJKuoie+acgvcJZGg2aGizQbDUAgk9FUXA1hPQSfOl3k4GsJ6CT50u8gl1FUXA1hPQSfOl3k4GsJ6CT50u8gl1FUXA1hPQSfOl3k4GsJ6CT50u8gl1FUXA1hPQSfOl3k4GsJ6CT50u8gl1FUXA1hPQSfOl3k4GsJ6CT50u8gl1FUXA1hPQSfOl3k4GsJ6CT50u8gl1FUXA1hPQSfOl3k4GsJ6CT50u8g8D0bf8DWfrbf5bV2BeFktkrTYRG+KjY6Nkrw9wLnSXda17uJtqC91AREQEREGEWVhAWVhZQEREBERAREQEREBERAREQEREBERAREQEREBERBhERAWVhZQEREBERAREQEREBERAREQEREBERAREQEREBERBhERBlERAREQEREBERAREQEREBERAREQEREBERAREQEREH/2Q=="/>
          <p:cNvSpPr>
            <a:spLocks noChangeAspect="1" noChangeArrowheads="1"/>
          </p:cNvSpPr>
          <p:nvPr/>
        </p:nvSpPr>
        <p:spPr bwMode="auto">
          <a:xfrm>
            <a:off x="15240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4" descr="data:image/jpeg;base64,/9j/4AAQSkZJRgABAQAAAQABAAD/2wCEAAkGBxQNDxAODxQQEA8MDw4WEBQUFhQQFBAQFxUWFiAXFBMZHCggGBolGxQVITIiJSkrLi4wFx8zODMsNygtLisBCgoKBQUFDgUFDisZExkrKysrKysrKysrKysrKysrKysrKysrKysrKysrKysrKysrKysrKysrKysrKysrKysrK//AABEIAPQAzwMBIgACEQEDEQH/xAAbAAEBAAMBAQEAAAAAAAAAAAAACAEGBwUEA//EAEkQAAEDAgEGCgYFCgUFAAAAAAEAAgMEEQUGBxIhMdIXIkFRU2FxgZGSCBMUFVSTMkJScqEWIyR0grGys8HTNDViosIlQ3PD4f/EABQBAQAAAAAAAAAAAAAAAAAAAAD/xAAUEQEAAAAAAAAAAAAAAAAAAAAA/9oADAMBAAIRAxEAPwDuKIiAiIgIiICIiAiIgIiICIiAiIgIiICIiAiIgIiICIiAiIgIiICIiAiIgIiICIiAiIgIiICIiAiIgIiICIiAiIgIiICIiAiKdc5uX+I0WL1lNT1T4oYXxaDA2Mht4mOOstvtJQUUik7hSxX42TyRbicKWK/GyeSLcQViik7hSxX42TyRbicKWK/GyeSLcQViik7hSxX42TyRbicKWK/GyeSLcQViik7hSxX42TyRbicKWK/GyeSLcQViik7hSxX42TyRbicKWK/GyeSLcQViik7hSxX42TyRbicKWK/GyeSLcQViik7hSxX42TyRbicKWK/GyeSLcQVii5nmNyiqcTpKmSsldO+Kpa1hIa2zdAG3FA5V0xAREQEREBERAREQFJ+eP/Pq/wC/D/JjVYLnWU2aKkxOrmrZZalslQWlwYWBo0Whuq7eZoQTCi2zObkzHg+IGjgdI+MQxPu+2ld1+YDmWzZp83FPjlLPUVEk7HQ1Hq2iMtALdBrrm4Ou7kHLUVFcA1D09X4x7qcA1D09X4x7qCdUVFcA1D09X4x7qcA1D09X4x7qCdUVFcA1D09X4x7qcA1D09X4x7qCdUVFcA1D09X4x7qcA1D09X4x7qCdUVFcA1D09X4x7qcA1D09X4x7qCdUWx5wMBZheJVFFC5744PV6JfbSOkxrjewHKSt6zY5rqbGaD2ueWdj/XSMtGWBtm252nnQbN6Nv+BrP1tv8tq7AtYyGyMhwOKWGnfLI2eQPcZNEkHRDbCwGrUtnQEREBERAREQEREBYWUKCZvSBYRjJJ2OpacjrHGH7wt69G6Uew1jL8ZtWCR1GNoB/wBpXwekfgpLKTEGjUwuhl1ch4zST2h471qeYrKL2LExTvNosRb6s32CUa2H947wgpkoCsFR/juM1kVXUxuqKphjnmbo+tkGjZ51WugsJFF35QVfxVV86TeT8oKv4qq+dJvILRRRd+UFX8VVfOk3k/KCr+KqvnSbyC0UUXflBV/FVXzpN5Z/KCr+KqvnSbyCzyUBXA/R8r56ivqfXSzysjpfrve8NcXttqJ22BXa8fxZmH0s9XL9Cmic487iBqaOsmw70Ex55JQ/Ha4t1hromn7zYmA/iuy5gGEYK0nY6pqCOy4H7wpxxCsfVzyzvu6Spke93Ldzjew8VXGQWDe7sMpKUgB8cLTJbpXcZ3+4nwQe+iIgIiICIiAiIgIiICIiDxMs8CbidBUUbrXmjOgT9WQa2nucAo/kY+nlIOlHNTyEHkLJGO/Agj8FbRF1Omf3Jf2SsbiEYtDX6pLfVqQNfmaAe4oOzZvcpRi+HwVWr1mjozj7MzdR8do6iuM5/smfZa1tewfmsQFn22CoaNd/vNse4r4cyOV3u6v9lldamxAtab7GT7Gu6r/RPaOZd5y5ycbi9BNRvsHPbpROP1Jm3LXf0PUSgj1F9FfRPppZIJWlksL3Ne07Q4GxXzoCIiAshYW25tMkXYzXshsfZ4bPqXcgjB+jfncdXieRB2nMLk77FhpqpG6MuIu09e0QtuGeN3O/aC1n0hsqbmLCYj9mWpt/sYf4vKutZQ4tFhNFLVPs2Klj4jRYaRtZrG9ZNgpDxfEZKyomqpjpS1EjnvPWTsHUNQ7kG25nMmjiWKRFwvBRWml5iQeK3vd+DSqnC0TM5kt7rw1hkFqmttLNztBHFYexp8XFb4gIiICIiAiIgIiICIiAiIgLwsssnmYrRTUclvzrbxu+xKNbXeK91EETVtI+lmkhkBZLTyOa8bC1zTb94VQ5psrfe+HsMh/SaS0c4+0QOK/9ofiCtB9IDI+xbi8DdTy1lXbnsA2Q/wAJ7loObDKo4PiEcrj+jz2jqRyercRxu1psey/Og6Rn3yF9Y04vTN4zGgVjQNrBYCUdYGo9VuZcJKt27ZGcj2SN7Q5pH4ghTlnbzaOw1762jaXUMhJe0azTOJ2EfY5jybEHLkWbL6MPopKmVkELHSyzODWMaLlzig/TCMOkrJo6aBpfNO8NYBz9fUBrv1Krc3+SMeCUbadnGlfZ1RJ0kluT/SNg/wDq8nNbm7ZgsXrpdGSunaPWP2iJu31cZ5uc8tuZennJyqGD4fJUXHrpPzdO3ldK4HX2NF3dyDkWfvK72qqGGwm8NEbzEHU+oI2djQbdpPMvEzOZJHFMQa+QE0tCWyS32PeDxWd5Fz1NPOtIYH1EoA0pJqiS3O6SR7vxJJ/FVnm7yVbg9BHTajM7j1Dh9aY7e4bB2INnAWURAREQEREBERAREQEREBERAREQfJilAyqhlp5hpRVDHMeDytIt4qRMsMnX4TWzUcmv1ZvG7pIj9F3h+IKsUrgnpGYlA+elpmAGqga50rx9SN2xh5zcaXV3oNszEZV+3UJopXEz4dogE7XwG+ievRto9wXTZIw8FrgHNcCHA6wQeQhTl6PdHI/FJJmEiKCmeJuY6ZAa3tuCe5UhdBLOebJ+DDMT9VSN9XHNCyQsvdrXOLgQ0cg1bF0/MBgMDMOFeGA1M8kzXPOstY11g1n2RzrRPSGdfF2dVJFfq4z103MK4e5IhzT1N+o6aDoexS9nmyq954i+ON16ah0o4uZz78d/eRbsCpjFInSQTMjOjJJFI1jvsvLSAfEhRbVU74ZHxSAtkjc5rwdocDYgoOv5gsjfWyuxadv5uAubTA/Wl2Of+zsHWTzLvrVqubHEoKnCqV1KAyOKMRuj2mORupwJ6zrvy3utrQEREBERAREQEREBERAREQEREBEWCg8bK/KCPCqKasl2RN4jeWSQ6mtHaVIeJ10lbUSVExL5qmQucRyuJ2Ac2wAdi6Fnyyw9vrPYoTemw9xBtrElR9Y9jfo+K/PMfkj7wrva5m3psPIdr2SVG1reu30j2DnQdjzUZK+6MOjY8D2mo/OVHOHHYz9lth23TOZl3HglNcaL6ucOEEf/ADePsj8di9vKvKGLCqSWsnPFiHFbyySHY1vWT+4qTMpsdlxOqkrKg3kmOockbBsY3mACD5MSxCSqmkqJ3OklmcXPc43JJ/p1ci2bNvlzJglTpcZ9LMQKiIHUR9to5HgeOxacsgoLXw6vjqoY6iBwkimaHMcNhaVwPP8AZKGmqm4nE38zWENmsPo1AB1n7zR4tK+XMrl77unFBUuPslU/iOJ1QTHl+642B5jY8673lPgkeJ0c1HLbQnYQDt0H7WuHWDYoJ2zMZY+7K4QSutSVxax99kcuxr+oa7E8x6lTzVFmM4Y+iqJaWYaMtO8teOzlHURY96pDMxlh70oRDK69VQBrJL7Xx/Vf4aj1jrQdEREQEREBERAREQEREBERAREQFpudTKsYRh8kjD+kVF46ccumQbu7GjX22W4kqWs8eVHvTE3tYb09DeKLmLgeO8drtXY0INMpKd9TMyKMF8s8jWsG0ue421ntKrjIvJ1mD0MVIy1426Uz9mnKdbnE/h2Bck9H3JH1sr8WlF2QFzKa/LJ9Z/cDbvK3HPjlX7voRSxOtUYjpM1GxZABx3dp1NHaeZByXO/lmcWrTHE79Doi5sIF7SP2OkI6yLDqHWtBWbrCAiIgyCqUzJ5a+8qX2Od16uhaBc7ZYNQDusjYe7nU1L2ckcoJMKrIayLbE7jt+3EdTmntH9EHYPSAyQ042YtC3jxBrKq3KzY1/cdR6iOZcryAymdhGIQ1Qv6u+hUN+1C4i/aRqcOtoVWRPhxKkDhaWmroO0Oje3Z4FSZlnk47Ca6ajfciN14nH/uRHW13hqPWCgsCnnbKxsjCHMka1zSNhaRcEdy/VcozAZUe1Ub8PlN5cPt6u+11O4m3lOrsLV1dAREQEREBERAREQEREBEWCg1POjlF7rwuedptNKBFB/5H6r9w0j3KVsKw+SsnipohpS1MjWN+847T1cq6x6R2Ll1RSUQPFhjdK8f63nRHgGnxX4ejxgInrJq94u2iYGx83rZNp7mg+ZB3HJ3B2YdSQUcWplPGG3+07aXHrJue9S/nTygOJYrUy3vFC4wwjmjYSL97tI96rNynmuzHV8s0sglogJJZHC75L2Lidf5vrQcjRdV4B8Q6ai88v9tOAfEOlovPL/bQcqRdV4B8Q6Wi88v9tOAfEOmovPL/AG0HKlkLqnAPiHS0Xnl/tpwD4h0tF55f7aDbPR5ykM1NNhshu6jOnDfoXnWO538S+rP9kv7VRNxCMXloNUlvrU7tvlNj2XWc0+beqwSrmqKl9O9ktOWARue4h2k03Ok0atS6hVUzZ43xSAOZMxzHtOwtcCCD3FBJGb3KE4ViVPVXtHphkw54X6j4aj3KvI3aQBGsHWOsKM8psJNBW1NIdtNM9o6231HvaQqgzT4sa3BqOVxu+OP1TydpdEdC57gEG3IiICIiAiIgIsIgyiwsoCwVlcPy+ztVmGYnVUULKYx07mBpe1xcbxtdrIdzuQapn/8A86d+rU//ACW/ejcP+n1f67/6mLimV2UsuL1Jq6gRtkMbGWYC1tm9RJ516+RecapwSGSCmbA5k0vrHesa5xDtEN1WI1WaEFYopu4dcQ6Ok8j99OHXEOjpPI/fQUiim7h1xDo6TyP304dcQ6Ok8j99BSKKbuHXEOjpPI/fTh1xDo6TyP30FIopu4dcQ6Ok8j99OHXEOjpPI/fQUgsqbuHXEOjpPI/fTh1xDo6TyP30Hi56RbHa3rMH8li7B6Px/wCjD9Zn/op9ymx6TFKuStnDGyzaGkGAho0WhuoEnkC2LJHOfV4PTeyU7Kd0em993tcXXda+sOHMgqtFoOaLLGfG6aomqWxNdDOGN9WC0aOgHa7k67lb8gIiICIiDCLKIMLKIgKT88f+e1/34f5MarBaZjebHD8QqJKuoie+acgvcJZGg2aGizQbDUAgk9FUXA1hPQSfOl3k4GsJ6CT50u8gl1FUXA1hPQSfOl3k4GsJ6CT50u8gl1FUXA1hPQSfOl3k4GsJ6CT50u8gl1FUXA1hPQSfOl3k4GsJ6CT50u8gl1FUXA1hPQSfOl3k4GsJ6CT50u8gl1FUXA1hPQSfOl3k4GsJ6CT50u8gl1FUXA1hPQSfOl3k4GsJ6CT50u8g8D0bf8DWfrbf5bV2BeFktkrTYRG+KjY6Nkrw9wLnSXda17uJtqC91AREQEREGEWVhAWVhZQEREBERAREQEREBERAREQEREBERAREQEREBERBhERAWVhZQEREBERAREQEREBERAREQEREBERAREQEREBERBhERBlERAREQEREBERAREQEREBERAREQEREBERAREQEREH/2Q=="/>
          <p:cNvSpPr>
            <a:spLocks noChangeAspect="1" noChangeArrowheads="1"/>
          </p:cNvSpPr>
          <p:nvPr/>
        </p:nvSpPr>
        <p:spPr bwMode="auto">
          <a:xfrm>
            <a:off x="1676400" y="7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9" name="Group 8"/>
          <p:cNvGrpSpPr/>
          <p:nvPr/>
        </p:nvGrpSpPr>
        <p:grpSpPr>
          <a:xfrm>
            <a:off x="425486" y="843757"/>
            <a:ext cx="6587566" cy="5678496"/>
            <a:chOff x="1828800" y="160338"/>
            <a:chExt cx="7025597" cy="6653346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8864"/>
            <a:stretch/>
          </p:blipFill>
          <p:spPr bwMode="auto">
            <a:xfrm>
              <a:off x="3139715" y="1219200"/>
              <a:ext cx="5638482" cy="55944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2" name="Rectangle 2061"/>
            <p:cNvSpPr/>
            <p:nvPr/>
          </p:nvSpPr>
          <p:spPr>
            <a:xfrm>
              <a:off x="6568397" y="2438401"/>
              <a:ext cx="2286000" cy="2972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7177997" y="1599651"/>
              <a:ext cx="1277346" cy="2972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4503358" y="1561786"/>
              <a:ext cx="100487" cy="891729"/>
            </a:xfrm>
            <a:prstGeom prst="rect">
              <a:avLst/>
            </a:prstGeom>
            <a:solidFill>
              <a:srgbClr val="0070C0">
                <a:alpha val="60000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AutoShape 6" descr="data:image/png;base64,iVBORw0KGgoAAAANSUhEUgAAALoAAAEPCAMAAADCoC6xAAAAk1BMVEX///8sOk4RJj/Nz9ImNUooN0siMkgjM0gdLkUoNksfMEYjMkgXKkI1Q1fi4+b19vfv8PLb3eDy8/QwPlLEx8y8wMbT1dm3u8FBTV9ze4ZTXWyRmKHp6+2IjpiprrXLztJcZnRNWGhqc4A8SFuepKx6go1xeYVZZHOaoKmOlJ1HUmOwtLuCiZQAHDgJIj2nq7MAGDYOXBz3AAAO+0lEQVR4nO1di5KqOBAVhwBBBFFBRRzx7ahX9/+/btF50Z3wkkCwas5WbdVVZzwTOv1Kd6dj94nymuj8UZeAP+oy8EddBv6oy8AfdRn4oy4DHXsDqJvd9sJA1MOAJpnP/bfWYgu4jzrhQU3825p02otbkjoJOgNA3XiXzS8DgDo9dJyZnqQ+l80vAzstwVTfdZxL8gVtJ5tfBta9JPVLpzNPPgZ9L5tfBk5JhWLcOh2wb9VoIJtgOpSkGjfOnc45uU1pYMsmmI7/krqxu+x0xqMk9akrm2AqBtckdSsm6ic9AdpfymaYCr8L1jgWj3ADzKknm2Eq3q0ETxKE8UsrsHG3shmm4mImeGo7J35pnbRJvZkjm2IaAE/zYTvnyb+GTIeyKabABn6idru/NknKkGKFsjmmwIfe+WNP2kDpdNuqYrykw0L6/v01B8RJxlE2xxRAl/f02JIOcGvUSDLFFDhQm6w/XwUOGN20U8UMRzzZGMOgr51GaZm0pcrV/3wV7l2znUZpkVThlH6JxjBKOo8tNUrA5qvRN0f4F23a6DzCdNFvHHoGwm6MZXJMAYgqFO1nPzrAKOlrmRz5cEBITVe/AdEU2FhLIscU2NOkqPdmv+8Aza5YZ3kcUwD9LOP2+44P3mlhWuAExOKacBHDIPkWObVNxwzBZiSj5HvAZ1fMtknMEapAkKIDaYGExm8HHGAzFcMHb4LMktL1036LFHiAeW8N01wfQGJ6kRyOfDj7pL/7Fdv9wgWOGR21aaPaYFm/AqQEoDhpH1JI8rGDEsEYe+jH0FN7co/ooK7LHLzYwKtUzPaEqPOk+xIrdTbbAjzf2GK1JVvtgsQiN+x3gcVqz9EM9K/YTXoHOA9rTbo6BKov5cRoDHwwxVg0zZILqF5SjOUgApqf0jYoGZSuU1f8j8Egqh3R0gwuelrwOYCOjKLKD1I9mCLSD2l67x1Ku3qQnfV1oGLMSG85U/hJ6QoSWqN4LdM/OoGSpRhyd6rbh0vZzcgpDkE6Ndaia6kxB1R5HMcriTE0AAqVGeqd4dZTlGy1gf5QMpIXL/loj+aVXrgjWArWy9gZ9cJZwz2qWHkb7wNVWEnLWR+RyrBy3fAB9NsVQuQYpjcT2cco/1TUg86vop5knKTCkrS7wihSlTZDMmbIyOOtkbiYhUi4G1S0qTcf7N3Qoyf9YsYRuTIKUZs+Bn5Deg7kdjOB1RIhzfph7gYJunkp/KMn9KN6oyVhToQEndLiXz9BvmbszNRIFcHZIdOiGGVqXhf4p7vN+b/I043XrbC43DHA0tacI+Zhp0s9lZNWf4r2OMlylgXCU9AXU6Vs0DBB7m/8K5pQkcspftxq+QrpCxZ3dVq/A2z3MfNn0kEOiphi7pu6190Peug79ZTESzYYw6Coo1mdAu9/TJnV4qYY87HEO0ahmkV3fh3mKfQXqmVic/J8ses7wz3WNKYRHQUL/dD7OBgmp1Pn+rxGPuKt+vkUjX6wFebVDL3dSTGxbD5gVrGDjE3+WnrVsIJzdclx/Mla6epYTr6ZX6qkUgZrPvfPtY+OlVTO8rjuG2m8Y/u/qpYECrEXB9beNJSZFz6x+KE9iVTD7GV0oqmrqg/VDrDCgvQ1q7/eemVsteOfPwLNUlOX+4t59VMVnzHNmL1ujk7RwiuySE4sJKuNZuT2/VFNxHkQzkJxv0k1rX/T9Ye3dENeAsGxXd+77afXrtGjBfoVyVSM4R5bxZojac+06OmwviyONy/G0r7/f7zdLnbrw2nUNfSiTZbi3FQPR7lZ/FVdM7VP9B7/N+P/ejmSjX6HIi448Iwy31wVhIgMa85Kc9yp4LI5r9QTrwIyEh1KnrUcHSkItCs+CM7V72KYb+po1vVH9XOvqxttyQQxoqFadYWQYZDuiwlhfnqriXkcrgapPrAA6KM6j2mH+/q461G9B8zOpS6ZsfZ1Z8KdRb7H+hzzBo6sbiPxhpU21IQ2UUQreNpYm6u7Eavg9U1zbVw2Pm2qBHPVZCGCE1nCBN44NFyWuBXkwVMJsy48Q8RmJVKKh/2gusDrIznFE2F6Vq8o80BWpdDgUm2zWjKrEScjfIJSHFSRWyM/Xj3rjqmlzqDrwCDSnnLHTGli/gtnzjm2yYWxa0VXwvhaVuCpNW9Jv5mNy51yoAnK44rAcNEtoSWNqB29FF8494v6wVRvRyfFL/yCiQ592raO0Fjg90WExmplq3/nxpRVYBDy0RLNgrFcZftjPeH5Z3Fw1lqG0BgH+QY0A+fUdDAlu5YKyzf8FX/daX/ScuadcM+nThoov6qGZaoTrG6K1uXKwTZDPxJz0daZYrGwXK6Z/q/VAh+dD/eQ5wvo03YOWpoo+W47NRft0zPOQi0ULHVnsnsSMcJZ0ZyMdmqXwC/7PDFXCS8/pmpt8mT4hwXWyd/xckxUaU2w4Vx4ThehdzX+PuJET9RYt6Fv+276cbH8Hb3RZ/G2z9WY2qoNgbW/4kWl5ur74NmJeEd+vb7s3Ffs5fJqWglwcN95jjAxZGv4I68sTDVugNayz9OcllTuzo5X/8xqbpt7Pq9JnCLtcs8GujsOowXhKCF9I8s6uSeOxaEpcnBWObtZ3cg5j+Haod40jYzNO3oiVxk3BEx4eXUj4/Q2nOF+oftDUhofs+DMOVWuxNhluoVzjsBTs+FEgXPhWFCi5M2t8pimm/uTWjd5SjDkNULoer6B9De8Hwya4x7yCBTT0tw/WmtseJEbcXRF0fonZ8EpKdcb8sZ8TjUMUYsXKbxzlGqvkYsCeEWmpFTB+XjKxt9qv/7QaYxb9e/Pu2RRqH9ifXiq1p3nGP9jmZulCxQdzm6hWr2GddxnjYq1Lp+eYFu/xbY5sBhz6gS1586d52w8S0h9kdOYDdXo01VE7+wyEKUumTmzO5TmT21JxZg98aOknr06/sdZpir+ts96NFStQ945O1QdVRNO/8QYt3IWohg4O7R69tDeMEqSKqLL75fsDtUE9CZyylRVwWUbzOySexmRCHdvyJ4SqxuRaWyX9ZjMQExwM2TXXV+JS3KEbG6uvPFPA6cHWhM2jmaw5qy5uIc6ZPuIhY2jYTO5ZupIyGcwYGXGqNTM/oMt80DNSOx50IDdq7qI82GWuRaIProdMKNFMmc3FsSY6ZLVaugfCiMcOPFnCZcBM50nXvM6Tg9tJmxUK35PyCQK9Wk9SRM7wNzNoNIv3OMgUrSZ/oXPuBqVOn6YSSV1jsNf4gMSWiFqGjO/rKKXmw2m95w+3QoZMqGAWW81zhZnsc0nJ9Y6B7xFu3W3my3wN5rP3XlwZOZY1d5B5OCS7OciyCUeqqQ10FY5wCEfHZUXmQGeT6Kemihk8XHW4YlDjw88U1FrJo88oVjNlHVmzowf2lTV1hGPHy05fT/EmQursYM2J0J2sKR2QHPyFb3B+c72Cqm2UkbVQ8KiNnovyxJpmTI+5AB7ceUvJx76k/kDx7NbWkXMkbiXGIyIRzmWGtzv2P7tYPzrWoZ5h2F1/2nrm1tqvBYOmgrfF+ujP1orMMn6G8PJbmXgJlqqG9pq4RVffTyguVfQl8GDz4uXbzv+fqowkw2/6JvK5lI4ZsMD7wvWF57R07IK5utD72ClT6y7szesfaHBZh1mnDbpFxqIhqJRMyr2ZcdAz2+27pFDsR2P56QVsitoujAt5LqE7yOrWJe42u1PimwddE9GkUsP3D5a9CLRxTko0alMrKiIjUE7zsxXkMjt0qL8L/FXtFxfvk73+SGuDcM9ouT9yBvSLvlhtHt5YqCA1pvnyuENUsn1RZAxyDdG79OnOvKpEeTtV2zTrWxp92Fgm3t3j3sqOHWQhdrd51hYdLWKvs+yS84MLvo1e2WGR16ddGGYef2bMIFFR1nuwBtULzlXP/pBiuUsCqLyqjkTXwDzQJmDQWY5tysmMTzq1QfcmNk3YaHkRsZVLC7ccZmq1F0LmRBDlEuGgbJhdaGZvuzw4jaSlTa7aYJmClEzq3YK3miTLgbI1TTSR/yHl6cVCwt1lF4iEUJXRkv7JLwrh/ZTFaM/FTkKKV749F4leG2iuuJ/MISdolpagnG4FT6V0kytqLbhtc/sDaEPwGutU+98DNe8cvuKICRtoeAFoIQ/BB/eJJemXsZiheUb1Egx3EOo9bh3PiIfoMv9Tc5NyPAmHswTX9PAeYDcFYVPhq9Ch7NiPYJPQR1xheYNCAPl5GTQhbgK78G4vDJkcSAWr/wd+VUau1E9IMIaz0s786rPhULjzTB5B9R7M+YDa3BczKkeG9Y0yBFA77O+KorzLfxkBvDu5w2z6HblIV+FQDkGE5ol5sIqWMTA7mOf18hTB4h5wSkXG+g+NUJvw2BKw47XttfMWOc7DGwMHSDM2AeDnhdO8TkfNRjQdPROyC2AN5mjJN67lvFm2SlNlUEp1PDQkdHAwZizSz4S5L74p0Y2KOBuLYDA75P6kW6S4mxDeQE3/U1q1+Y8qKDoDiZ+LS/9rYTBcuZsEXIjMJNdkUNwGSFY2j2wR9ffaHGAL4BsDuomkRxfATVhJqjDUOQ3Q2Y3pc15oObxZz9CHXP9FXYX6Hzrx1xNNs9PaxSAOPD7FngX1HEnDOp78m/6LTS6NTDmPhvGdwcLvO40kUsCAq1+NSIOdwKj/mehfY9lBblz+tPuZwfJp/FVPVN9pqoQ0C///JykSPrf5fnLUfLDn/6uX+t8+xKg5DH60QbZ0B/1Dbbv5/2tnoB8oih0H41PIIj7ue8URKV09dig8sX8F9q9+hm4Kmr0qTadIMkzdtWd2VWOBU2DbvkoS2R9Wk0HeQEt2aBJ0I0XAtvzlY5ZghcNr/aLP54AVS7A8f2a7z8H3ngf1161BGo/+a+vvMBOop/yLNTPKutTO5c5E/RRij6YviD1z9h6yWncfQHc7elENomn8Ki62DYc7ovBowJg/pLU7xkN5xV1Y+wbrIedQSQ7FHoKJAjxud2r4O6b25xBEq+AnttxeQPqXgDdmPo1/2NthOUhF/51YJxRXul1YNxSbtVuP/RL5/KSFinWMDH1FoZzRaCuO9FLWqS7Oe0Er2mRXpz64XWpr16UurLpjPI/1FJ0ZBN4Hn/UZeCPugz8UZeBP+oy8MLU/wdQEBo//3UoCAAAAABJRU5ErkJggg=="/>
            <p:cNvSpPr>
              <a:spLocks noChangeAspect="1" noChangeArrowheads="1"/>
            </p:cNvSpPr>
            <p:nvPr/>
          </p:nvSpPr>
          <p:spPr bwMode="auto">
            <a:xfrm>
              <a:off x="1828800" y="160338"/>
              <a:ext cx="304800" cy="3048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3733801" y="2559942"/>
              <a:ext cx="153187" cy="488058"/>
            </a:xfrm>
            <a:prstGeom prst="rect">
              <a:avLst/>
            </a:prstGeom>
            <a:solidFill>
              <a:srgbClr val="0070C0">
                <a:alpha val="60000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Freeform 22"/>
            <p:cNvSpPr/>
            <p:nvPr/>
          </p:nvSpPr>
          <p:spPr>
            <a:xfrm>
              <a:off x="5649774" y="1280160"/>
              <a:ext cx="431597" cy="746150"/>
            </a:xfrm>
            <a:custGeom>
              <a:avLst/>
              <a:gdLst>
                <a:gd name="connsiteX0" fmla="*/ 117043 w 431597"/>
                <a:gd name="connsiteY0" fmla="*/ 0 h 746150"/>
                <a:gd name="connsiteX1" fmla="*/ 270662 w 431597"/>
                <a:gd name="connsiteY1" fmla="*/ 21946 h 746150"/>
                <a:gd name="connsiteX2" fmla="*/ 182880 w 431597"/>
                <a:gd name="connsiteY2" fmla="*/ 548640 h 746150"/>
                <a:gd name="connsiteX3" fmla="*/ 431597 w 431597"/>
                <a:gd name="connsiteY3" fmla="*/ 585216 h 746150"/>
                <a:gd name="connsiteX4" fmla="*/ 409651 w 431597"/>
                <a:gd name="connsiteY4" fmla="*/ 746150 h 746150"/>
                <a:gd name="connsiteX5" fmla="*/ 0 w 431597"/>
                <a:gd name="connsiteY5" fmla="*/ 680314 h 746150"/>
                <a:gd name="connsiteX6" fmla="*/ 117043 w 431597"/>
                <a:gd name="connsiteY6" fmla="*/ 0 h 746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1597" h="746150">
                  <a:moveTo>
                    <a:pt x="117043" y="0"/>
                  </a:moveTo>
                  <a:lnTo>
                    <a:pt x="270662" y="21946"/>
                  </a:lnTo>
                  <a:lnTo>
                    <a:pt x="182880" y="548640"/>
                  </a:lnTo>
                  <a:lnTo>
                    <a:pt x="431597" y="585216"/>
                  </a:lnTo>
                  <a:lnTo>
                    <a:pt x="409651" y="746150"/>
                  </a:lnTo>
                  <a:lnTo>
                    <a:pt x="0" y="680314"/>
                  </a:lnTo>
                  <a:lnTo>
                    <a:pt x="117043" y="0"/>
                  </a:lnTo>
                  <a:close/>
                </a:path>
              </a:pathLst>
            </a:custGeom>
            <a:solidFill>
              <a:srgbClr val="FF0000">
                <a:alpha val="5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5254752" y="1653236"/>
              <a:ext cx="1353312" cy="1002183"/>
            </a:xfrm>
            <a:custGeom>
              <a:avLst/>
              <a:gdLst>
                <a:gd name="connsiteX0" fmla="*/ 1353312 w 1353312"/>
                <a:gd name="connsiteY0" fmla="*/ 0 h 1002183"/>
                <a:gd name="connsiteX1" fmla="*/ 1170432 w 1353312"/>
                <a:gd name="connsiteY1" fmla="*/ 160935 h 1002183"/>
                <a:gd name="connsiteX2" fmla="*/ 365760 w 1353312"/>
                <a:gd name="connsiteY2" fmla="*/ 146304 h 1002183"/>
                <a:gd name="connsiteX3" fmla="*/ 373075 w 1353312"/>
                <a:gd name="connsiteY3" fmla="*/ 7315 h 1002183"/>
                <a:gd name="connsiteX4" fmla="*/ 7315 w 1353312"/>
                <a:gd name="connsiteY4" fmla="*/ 0 h 1002183"/>
                <a:gd name="connsiteX5" fmla="*/ 0 w 1353312"/>
                <a:gd name="connsiteY5" fmla="*/ 1002183 h 1002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53312" h="1002183">
                  <a:moveTo>
                    <a:pt x="1353312" y="0"/>
                  </a:moveTo>
                  <a:lnTo>
                    <a:pt x="1170432" y="160935"/>
                  </a:lnTo>
                  <a:lnTo>
                    <a:pt x="365760" y="146304"/>
                  </a:lnTo>
                  <a:lnTo>
                    <a:pt x="373075" y="7315"/>
                  </a:lnTo>
                  <a:lnTo>
                    <a:pt x="7315" y="0"/>
                  </a:lnTo>
                  <a:cubicBezTo>
                    <a:pt x="4877" y="334061"/>
                    <a:pt x="2438" y="668122"/>
                    <a:pt x="0" y="1002183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" name="Rectangle 2"/>
            <p:cNvSpPr/>
            <p:nvPr/>
          </p:nvSpPr>
          <p:spPr>
            <a:xfrm>
              <a:off x="4999246" y="1546672"/>
              <a:ext cx="100487" cy="891729"/>
            </a:xfrm>
            <a:prstGeom prst="rect">
              <a:avLst/>
            </a:prstGeom>
            <a:solidFill>
              <a:srgbClr val="0070C0">
                <a:alpha val="60000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1" name="Straight Connector 30"/>
            <p:cNvCxnSpPr/>
            <p:nvPr/>
          </p:nvCxnSpPr>
          <p:spPr>
            <a:xfrm flipV="1">
              <a:off x="5931409" y="1172261"/>
              <a:ext cx="74981" cy="639668"/>
            </a:xfrm>
            <a:prstGeom prst="lin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061" name="Straight Connector 2060"/>
            <p:cNvCxnSpPr/>
            <p:nvPr/>
          </p:nvCxnSpPr>
          <p:spPr>
            <a:xfrm flipH="1">
              <a:off x="4999245" y="2655418"/>
              <a:ext cx="266110" cy="0"/>
            </a:xfrm>
            <a:prstGeom prst="lin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98" name="Freeform 97"/>
            <p:cNvSpPr/>
            <p:nvPr/>
          </p:nvSpPr>
          <p:spPr>
            <a:xfrm>
              <a:off x="4434361" y="3533241"/>
              <a:ext cx="1572028" cy="2949859"/>
            </a:xfrm>
            <a:custGeom>
              <a:avLst/>
              <a:gdLst>
                <a:gd name="connsiteX0" fmla="*/ 1958340 w 1988820"/>
                <a:gd name="connsiteY0" fmla="*/ 114300 h 3771900"/>
                <a:gd name="connsiteX1" fmla="*/ 1333500 w 1988820"/>
                <a:gd name="connsiteY1" fmla="*/ 0 h 3771900"/>
                <a:gd name="connsiteX2" fmla="*/ 1158240 w 1988820"/>
                <a:gd name="connsiteY2" fmla="*/ 45720 h 3771900"/>
                <a:gd name="connsiteX3" fmla="*/ 1188720 w 1988820"/>
                <a:gd name="connsiteY3" fmla="*/ 3390900 h 3771900"/>
                <a:gd name="connsiteX4" fmla="*/ 0 w 1988820"/>
                <a:gd name="connsiteY4" fmla="*/ 3375660 h 3771900"/>
                <a:gd name="connsiteX5" fmla="*/ 0 w 1988820"/>
                <a:gd name="connsiteY5" fmla="*/ 3764280 h 3771900"/>
                <a:gd name="connsiteX6" fmla="*/ 1805940 w 1988820"/>
                <a:gd name="connsiteY6" fmla="*/ 3771900 h 3771900"/>
                <a:gd name="connsiteX7" fmla="*/ 1790700 w 1988820"/>
                <a:gd name="connsiteY7" fmla="*/ 1432560 h 3771900"/>
                <a:gd name="connsiteX8" fmla="*/ 1981200 w 1988820"/>
                <a:gd name="connsiteY8" fmla="*/ 1417320 h 3771900"/>
                <a:gd name="connsiteX9" fmla="*/ 1988820 w 1988820"/>
                <a:gd name="connsiteY9" fmla="*/ 975360 h 3771900"/>
                <a:gd name="connsiteX10" fmla="*/ 1897380 w 1988820"/>
                <a:gd name="connsiteY10" fmla="*/ 563880 h 3771900"/>
                <a:gd name="connsiteX11" fmla="*/ 1958340 w 1988820"/>
                <a:gd name="connsiteY11" fmla="*/ 114300 h 3771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88820" h="3771900">
                  <a:moveTo>
                    <a:pt x="1958340" y="114300"/>
                  </a:moveTo>
                  <a:lnTo>
                    <a:pt x="1333500" y="0"/>
                  </a:lnTo>
                  <a:lnTo>
                    <a:pt x="1158240" y="45720"/>
                  </a:lnTo>
                  <a:lnTo>
                    <a:pt x="1188720" y="3390900"/>
                  </a:lnTo>
                  <a:lnTo>
                    <a:pt x="0" y="3375660"/>
                  </a:lnTo>
                  <a:lnTo>
                    <a:pt x="0" y="3764280"/>
                  </a:lnTo>
                  <a:lnTo>
                    <a:pt x="1805940" y="3771900"/>
                  </a:lnTo>
                  <a:lnTo>
                    <a:pt x="1790700" y="1432560"/>
                  </a:lnTo>
                  <a:lnTo>
                    <a:pt x="1981200" y="1417320"/>
                  </a:lnTo>
                  <a:lnTo>
                    <a:pt x="1988820" y="975360"/>
                  </a:lnTo>
                  <a:lnTo>
                    <a:pt x="1897380" y="563880"/>
                  </a:lnTo>
                  <a:lnTo>
                    <a:pt x="1958340" y="114300"/>
                  </a:lnTo>
                  <a:close/>
                </a:path>
              </a:pathLst>
            </a:custGeom>
            <a:solidFill>
              <a:schemeClr val="bg2">
                <a:lumMod val="90000"/>
                <a:alpha val="7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Rounded Rectangle 92"/>
            <p:cNvSpPr/>
            <p:nvPr/>
          </p:nvSpPr>
          <p:spPr>
            <a:xfrm>
              <a:off x="5344973" y="4419601"/>
              <a:ext cx="181432" cy="145158"/>
            </a:xfrm>
            <a:prstGeom prst="roundRect">
              <a:avLst/>
            </a:prstGeom>
            <a:solidFill>
              <a:srgbClr val="FF0000">
                <a:alpha val="40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Freeform 3"/>
            <p:cNvSpPr/>
            <p:nvPr/>
          </p:nvSpPr>
          <p:spPr>
            <a:xfrm>
              <a:off x="5923614" y="3612631"/>
              <a:ext cx="959371" cy="689547"/>
            </a:xfrm>
            <a:custGeom>
              <a:avLst/>
              <a:gdLst>
                <a:gd name="connsiteX0" fmla="*/ 59961 w 959371"/>
                <a:gd name="connsiteY0" fmla="*/ 0 h 689547"/>
                <a:gd name="connsiteX1" fmla="*/ 0 w 959371"/>
                <a:gd name="connsiteY1" fmla="*/ 397239 h 689547"/>
                <a:gd name="connsiteX2" fmla="*/ 97436 w 959371"/>
                <a:gd name="connsiteY2" fmla="*/ 682052 h 689547"/>
                <a:gd name="connsiteX3" fmla="*/ 959371 w 959371"/>
                <a:gd name="connsiteY3" fmla="*/ 689547 h 689547"/>
                <a:gd name="connsiteX4" fmla="*/ 959371 w 959371"/>
                <a:gd name="connsiteY4" fmla="*/ 127416 h 689547"/>
                <a:gd name="connsiteX5" fmla="*/ 59961 w 959371"/>
                <a:gd name="connsiteY5" fmla="*/ 0 h 689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9371" h="689547">
                  <a:moveTo>
                    <a:pt x="59961" y="0"/>
                  </a:moveTo>
                  <a:lnTo>
                    <a:pt x="0" y="397239"/>
                  </a:lnTo>
                  <a:lnTo>
                    <a:pt x="97436" y="682052"/>
                  </a:lnTo>
                  <a:lnTo>
                    <a:pt x="959371" y="689547"/>
                  </a:lnTo>
                  <a:lnTo>
                    <a:pt x="959371" y="127416"/>
                  </a:lnTo>
                  <a:lnTo>
                    <a:pt x="59961" y="0"/>
                  </a:lnTo>
                  <a:close/>
                </a:path>
              </a:pathLst>
            </a:custGeom>
            <a:solidFill>
              <a:srgbClr val="FF0000">
                <a:alpha val="3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Freeform 4"/>
            <p:cNvSpPr/>
            <p:nvPr/>
          </p:nvSpPr>
          <p:spPr>
            <a:xfrm>
              <a:off x="4986729" y="1499016"/>
              <a:ext cx="367259" cy="1389267"/>
            </a:xfrm>
            <a:custGeom>
              <a:avLst/>
              <a:gdLst>
                <a:gd name="connsiteX0" fmla="*/ 202367 w 367259"/>
                <a:gd name="connsiteY0" fmla="*/ 37476 h 1371600"/>
                <a:gd name="connsiteX1" fmla="*/ 194872 w 367259"/>
                <a:gd name="connsiteY1" fmla="*/ 1071797 h 1371600"/>
                <a:gd name="connsiteX2" fmla="*/ 0 w 367259"/>
                <a:gd name="connsiteY2" fmla="*/ 1071797 h 1371600"/>
                <a:gd name="connsiteX3" fmla="*/ 0 w 367259"/>
                <a:gd name="connsiteY3" fmla="*/ 1371600 h 1371600"/>
                <a:gd name="connsiteX4" fmla="*/ 367259 w 367259"/>
                <a:gd name="connsiteY4" fmla="*/ 1356610 h 1371600"/>
                <a:gd name="connsiteX5" fmla="*/ 359764 w 367259"/>
                <a:gd name="connsiteY5" fmla="*/ 0 h 1371600"/>
                <a:gd name="connsiteX6" fmla="*/ 202367 w 367259"/>
                <a:gd name="connsiteY6" fmla="*/ 37476 h 137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7259" h="1371600">
                  <a:moveTo>
                    <a:pt x="202367" y="37476"/>
                  </a:moveTo>
                  <a:cubicBezTo>
                    <a:pt x="199869" y="382250"/>
                    <a:pt x="197370" y="727023"/>
                    <a:pt x="194872" y="1071797"/>
                  </a:cubicBezTo>
                  <a:lnTo>
                    <a:pt x="0" y="1071797"/>
                  </a:lnTo>
                  <a:lnTo>
                    <a:pt x="0" y="1371600"/>
                  </a:lnTo>
                  <a:lnTo>
                    <a:pt x="367259" y="1356610"/>
                  </a:lnTo>
                  <a:cubicBezTo>
                    <a:pt x="364761" y="904407"/>
                    <a:pt x="362262" y="452203"/>
                    <a:pt x="359764" y="0"/>
                  </a:cubicBezTo>
                  <a:lnTo>
                    <a:pt x="202367" y="37476"/>
                  </a:lnTo>
                  <a:close/>
                </a:path>
              </a:pathLst>
            </a:custGeom>
            <a:solidFill>
              <a:srgbClr val="FFC000">
                <a:alpha val="6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1" name="Straight Connector 80"/>
            <p:cNvCxnSpPr/>
            <p:nvPr/>
          </p:nvCxnSpPr>
          <p:spPr>
            <a:xfrm flipH="1">
              <a:off x="5181601" y="2543453"/>
              <a:ext cx="167513" cy="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3899942" y="2593298"/>
              <a:ext cx="712033" cy="359764"/>
            </a:xfrm>
            <a:custGeom>
              <a:avLst/>
              <a:gdLst>
                <a:gd name="connsiteX0" fmla="*/ 0 w 712033"/>
                <a:gd name="connsiteY0" fmla="*/ 7495 h 359764"/>
                <a:gd name="connsiteX1" fmla="*/ 0 w 712033"/>
                <a:gd name="connsiteY1" fmla="*/ 359764 h 359764"/>
                <a:gd name="connsiteX2" fmla="*/ 584616 w 712033"/>
                <a:gd name="connsiteY2" fmla="*/ 359764 h 359764"/>
                <a:gd name="connsiteX3" fmla="*/ 592111 w 712033"/>
                <a:gd name="connsiteY3" fmla="*/ 307299 h 359764"/>
                <a:gd name="connsiteX4" fmla="*/ 637082 w 712033"/>
                <a:gd name="connsiteY4" fmla="*/ 269823 h 359764"/>
                <a:gd name="connsiteX5" fmla="*/ 712033 w 712033"/>
                <a:gd name="connsiteY5" fmla="*/ 262328 h 359764"/>
                <a:gd name="connsiteX6" fmla="*/ 712033 w 712033"/>
                <a:gd name="connsiteY6" fmla="*/ 82446 h 359764"/>
                <a:gd name="connsiteX7" fmla="*/ 637082 w 712033"/>
                <a:gd name="connsiteY7" fmla="*/ 82446 h 359764"/>
                <a:gd name="connsiteX8" fmla="*/ 599607 w 712033"/>
                <a:gd name="connsiteY8" fmla="*/ 37476 h 359764"/>
                <a:gd name="connsiteX9" fmla="*/ 599607 w 712033"/>
                <a:gd name="connsiteY9" fmla="*/ 0 h 359764"/>
                <a:gd name="connsiteX10" fmla="*/ 0 w 712033"/>
                <a:gd name="connsiteY10" fmla="*/ 7495 h 359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12033" h="359764">
                  <a:moveTo>
                    <a:pt x="0" y="7495"/>
                  </a:moveTo>
                  <a:lnTo>
                    <a:pt x="0" y="359764"/>
                  </a:lnTo>
                  <a:lnTo>
                    <a:pt x="584616" y="359764"/>
                  </a:lnTo>
                  <a:lnTo>
                    <a:pt x="592111" y="307299"/>
                  </a:lnTo>
                  <a:lnTo>
                    <a:pt x="637082" y="269823"/>
                  </a:lnTo>
                  <a:lnTo>
                    <a:pt x="712033" y="262328"/>
                  </a:lnTo>
                  <a:lnTo>
                    <a:pt x="712033" y="82446"/>
                  </a:lnTo>
                  <a:lnTo>
                    <a:pt x="637082" y="82446"/>
                  </a:lnTo>
                  <a:lnTo>
                    <a:pt x="599607" y="37476"/>
                  </a:lnTo>
                  <a:lnTo>
                    <a:pt x="599607" y="0"/>
                  </a:lnTo>
                  <a:lnTo>
                    <a:pt x="0" y="7495"/>
                  </a:lnTo>
                  <a:close/>
                </a:path>
              </a:pathLst>
            </a:custGeom>
            <a:solidFill>
              <a:srgbClr val="FFC000">
                <a:alpha val="6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4312171" y="1431562"/>
              <a:ext cx="1056807" cy="2308485"/>
            </a:xfrm>
            <a:custGeom>
              <a:avLst/>
              <a:gdLst>
                <a:gd name="connsiteX0" fmla="*/ 292309 w 1056807"/>
                <a:gd name="connsiteY0" fmla="*/ 0 h 2308485"/>
                <a:gd name="connsiteX1" fmla="*/ 322289 w 1056807"/>
                <a:gd name="connsiteY1" fmla="*/ 1626432 h 2308485"/>
                <a:gd name="connsiteX2" fmla="*/ 14991 w 1056807"/>
                <a:gd name="connsiteY2" fmla="*/ 1626432 h 2308485"/>
                <a:gd name="connsiteX3" fmla="*/ 0 w 1056807"/>
                <a:gd name="connsiteY3" fmla="*/ 1963711 h 2308485"/>
                <a:gd name="connsiteX4" fmla="*/ 344774 w 1056807"/>
                <a:gd name="connsiteY4" fmla="*/ 1978701 h 2308485"/>
                <a:gd name="connsiteX5" fmla="*/ 359764 w 1056807"/>
                <a:gd name="connsiteY5" fmla="*/ 2091128 h 2308485"/>
                <a:gd name="connsiteX6" fmla="*/ 134912 w 1056807"/>
                <a:gd name="connsiteY6" fmla="*/ 2113613 h 2308485"/>
                <a:gd name="connsiteX7" fmla="*/ 142407 w 1056807"/>
                <a:gd name="connsiteY7" fmla="*/ 2308485 h 2308485"/>
                <a:gd name="connsiteX8" fmla="*/ 629587 w 1056807"/>
                <a:gd name="connsiteY8" fmla="*/ 2300990 h 2308485"/>
                <a:gd name="connsiteX9" fmla="*/ 659568 w 1056807"/>
                <a:gd name="connsiteY9" fmla="*/ 2173573 h 2308485"/>
                <a:gd name="connsiteX10" fmla="*/ 674558 w 1056807"/>
                <a:gd name="connsiteY10" fmla="*/ 1731364 h 2308485"/>
                <a:gd name="connsiteX11" fmla="*/ 869430 w 1056807"/>
                <a:gd name="connsiteY11" fmla="*/ 1738859 h 2308485"/>
                <a:gd name="connsiteX12" fmla="*/ 869430 w 1056807"/>
                <a:gd name="connsiteY12" fmla="*/ 1813809 h 2308485"/>
                <a:gd name="connsiteX13" fmla="*/ 749509 w 1056807"/>
                <a:gd name="connsiteY13" fmla="*/ 1821305 h 2308485"/>
                <a:gd name="connsiteX14" fmla="*/ 764499 w 1056807"/>
                <a:gd name="connsiteY14" fmla="*/ 1941226 h 2308485"/>
                <a:gd name="connsiteX15" fmla="*/ 1056807 w 1056807"/>
                <a:gd name="connsiteY15" fmla="*/ 1933731 h 2308485"/>
                <a:gd name="connsiteX16" fmla="*/ 1034322 w 1056807"/>
                <a:gd name="connsiteY16" fmla="*/ 1431560 h 2308485"/>
                <a:gd name="connsiteX17" fmla="*/ 652073 w 1056807"/>
                <a:gd name="connsiteY17" fmla="*/ 1446550 h 2308485"/>
                <a:gd name="connsiteX18" fmla="*/ 667063 w 1056807"/>
                <a:gd name="connsiteY18" fmla="*/ 1049311 h 2308485"/>
                <a:gd name="connsiteX19" fmla="*/ 689548 w 1056807"/>
                <a:gd name="connsiteY19" fmla="*/ 1056806 h 2308485"/>
                <a:gd name="connsiteX20" fmla="*/ 682053 w 1056807"/>
                <a:gd name="connsiteY20" fmla="*/ 7495 h 2308485"/>
                <a:gd name="connsiteX21" fmla="*/ 292309 w 1056807"/>
                <a:gd name="connsiteY21" fmla="*/ 0 h 2308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056807" h="2308485">
                  <a:moveTo>
                    <a:pt x="292309" y="0"/>
                  </a:moveTo>
                  <a:lnTo>
                    <a:pt x="322289" y="1626432"/>
                  </a:lnTo>
                  <a:lnTo>
                    <a:pt x="14991" y="1626432"/>
                  </a:lnTo>
                  <a:lnTo>
                    <a:pt x="0" y="1963711"/>
                  </a:lnTo>
                  <a:lnTo>
                    <a:pt x="344774" y="1978701"/>
                  </a:lnTo>
                  <a:lnTo>
                    <a:pt x="359764" y="2091128"/>
                  </a:lnTo>
                  <a:lnTo>
                    <a:pt x="134912" y="2113613"/>
                  </a:lnTo>
                  <a:lnTo>
                    <a:pt x="142407" y="2308485"/>
                  </a:lnTo>
                  <a:lnTo>
                    <a:pt x="629587" y="2300990"/>
                  </a:lnTo>
                  <a:lnTo>
                    <a:pt x="659568" y="2173573"/>
                  </a:lnTo>
                  <a:lnTo>
                    <a:pt x="674558" y="1731364"/>
                  </a:lnTo>
                  <a:lnTo>
                    <a:pt x="869430" y="1738859"/>
                  </a:lnTo>
                  <a:lnTo>
                    <a:pt x="869430" y="1813809"/>
                  </a:lnTo>
                  <a:lnTo>
                    <a:pt x="749509" y="1821305"/>
                  </a:lnTo>
                  <a:lnTo>
                    <a:pt x="764499" y="1941226"/>
                  </a:lnTo>
                  <a:lnTo>
                    <a:pt x="1056807" y="1933731"/>
                  </a:lnTo>
                  <a:lnTo>
                    <a:pt x="1034322" y="1431560"/>
                  </a:lnTo>
                  <a:lnTo>
                    <a:pt x="652073" y="1446550"/>
                  </a:lnTo>
                  <a:lnTo>
                    <a:pt x="667063" y="1049311"/>
                  </a:lnTo>
                  <a:lnTo>
                    <a:pt x="689548" y="1056806"/>
                  </a:lnTo>
                  <a:cubicBezTo>
                    <a:pt x="687050" y="707036"/>
                    <a:pt x="684551" y="357265"/>
                    <a:pt x="682053" y="7495"/>
                  </a:cubicBezTo>
                  <a:lnTo>
                    <a:pt x="292309" y="0"/>
                  </a:lnTo>
                  <a:close/>
                </a:path>
              </a:pathLst>
            </a:custGeom>
            <a:solidFill>
              <a:srgbClr val="FFC000">
                <a:alpha val="6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4447082" y="3522689"/>
              <a:ext cx="914400" cy="914400"/>
            </a:xfrm>
            <a:custGeom>
              <a:avLst/>
              <a:gdLst>
                <a:gd name="connsiteX0" fmla="*/ 629587 w 914400"/>
                <a:gd name="connsiteY0" fmla="*/ 22485 h 914400"/>
                <a:gd name="connsiteX1" fmla="*/ 614597 w 914400"/>
                <a:gd name="connsiteY1" fmla="*/ 232347 h 914400"/>
                <a:gd name="connsiteX2" fmla="*/ 0 w 914400"/>
                <a:gd name="connsiteY2" fmla="*/ 239842 h 914400"/>
                <a:gd name="connsiteX3" fmla="*/ 7495 w 914400"/>
                <a:gd name="connsiteY3" fmla="*/ 914400 h 914400"/>
                <a:gd name="connsiteX4" fmla="*/ 712033 w 914400"/>
                <a:gd name="connsiteY4" fmla="*/ 906905 h 914400"/>
                <a:gd name="connsiteX5" fmla="*/ 719528 w 914400"/>
                <a:gd name="connsiteY5" fmla="*/ 539646 h 914400"/>
                <a:gd name="connsiteX6" fmla="*/ 914400 w 914400"/>
                <a:gd name="connsiteY6" fmla="*/ 554636 h 914400"/>
                <a:gd name="connsiteX7" fmla="*/ 899410 w 914400"/>
                <a:gd name="connsiteY7" fmla="*/ 0 h 914400"/>
                <a:gd name="connsiteX8" fmla="*/ 629587 w 914400"/>
                <a:gd name="connsiteY8" fmla="*/ 22485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14400" h="914400">
                  <a:moveTo>
                    <a:pt x="629587" y="22485"/>
                  </a:moveTo>
                  <a:lnTo>
                    <a:pt x="614597" y="232347"/>
                  </a:lnTo>
                  <a:lnTo>
                    <a:pt x="0" y="239842"/>
                  </a:lnTo>
                  <a:cubicBezTo>
                    <a:pt x="2498" y="464695"/>
                    <a:pt x="4997" y="689547"/>
                    <a:pt x="7495" y="914400"/>
                  </a:cubicBezTo>
                  <a:lnTo>
                    <a:pt x="712033" y="906905"/>
                  </a:lnTo>
                  <a:lnTo>
                    <a:pt x="719528" y="539646"/>
                  </a:lnTo>
                  <a:lnTo>
                    <a:pt x="914400" y="554636"/>
                  </a:lnTo>
                  <a:lnTo>
                    <a:pt x="899410" y="0"/>
                  </a:lnTo>
                  <a:lnTo>
                    <a:pt x="629587" y="22485"/>
                  </a:lnTo>
                  <a:close/>
                </a:path>
              </a:pathLst>
            </a:custGeom>
            <a:solidFill>
              <a:srgbClr val="92D050">
                <a:alpha val="6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5" name="Straight Connector 114"/>
            <p:cNvCxnSpPr/>
            <p:nvPr/>
          </p:nvCxnSpPr>
          <p:spPr>
            <a:xfrm flipH="1">
              <a:off x="4343516" y="3536821"/>
              <a:ext cx="1" cy="189628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4343516" y="3612630"/>
              <a:ext cx="260329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 flipH="1">
              <a:off x="5181600" y="3182111"/>
              <a:ext cx="167513" cy="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5349113" y="1546671"/>
              <a:ext cx="0" cy="19219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MEDICIS Interface</a:t>
            </a:r>
            <a:endParaRPr lang="en-US" dirty="0"/>
          </a:p>
        </p:txBody>
      </p:sp>
      <p:pic>
        <p:nvPicPr>
          <p:cNvPr id="6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428885" y="378620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" name="TextBox 71"/>
          <p:cNvSpPr txBox="1"/>
          <p:nvPr/>
        </p:nvSpPr>
        <p:spPr>
          <a:xfrm>
            <a:off x="142043" y="6504204"/>
            <a:ext cx="1120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S. </a:t>
            </a:r>
            <a:r>
              <a:rPr lang="en-GB" dirty="0"/>
              <a:t>M</a:t>
            </a:r>
            <a:r>
              <a:rPr lang="en-GB" dirty="0" smtClean="0"/>
              <a:t>arzari</a:t>
            </a:r>
            <a:endParaRPr lang="en-US" dirty="0"/>
          </a:p>
        </p:txBody>
      </p:sp>
      <p:pic>
        <p:nvPicPr>
          <p:cNvPr id="76" name="Picture 7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0201" y="1273504"/>
            <a:ext cx="3101416" cy="2326062"/>
          </a:xfrm>
          <a:prstGeom prst="rect">
            <a:avLst/>
          </a:prstGeom>
        </p:spPr>
      </p:pic>
      <p:pic>
        <p:nvPicPr>
          <p:cNvPr id="77" name="Picture 7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476" y="1273086"/>
            <a:ext cx="1744860" cy="2326480"/>
          </a:xfrm>
          <a:prstGeom prst="rect">
            <a:avLst/>
          </a:prstGeom>
        </p:spPr>
      </p:pic>
      <p:pic>
        <p:nvPicPr>
          <p:cNvPr id="80" name="Picture 7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7500" y="3784699"/>
            <a:ext cx="1649352" cy="2926819"/>
          </a:xfrm>
          <a:prstGeom prst="rect">
            <a:avLst/>
          </a:prstGeom>
        </p:spPr>
      </p:pic>
      <p:pic>
        <p:nvPicPr>
          <p:cNvPr id="87" name="Picture 8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476" y="3790218"/>
            <a:ext cx="1646241" cy="2921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476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Frontend modifications/revision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88041"/>
            <a:ext cx="10515600" cy="4351338"/>
          </a:xfrm>
        </p:spPr>
        <p:txBody>
          <a:bodyPr/>
          <a:lstStyle/>
          <a:p>
            <a:r>
              <a:rPr lang="en-GB" dirty="0" smtClean="0"/>
              <a:t>Change coupling table</a:t>
            </a:r>
          </a:p>
          <a:p>
            <a:pPr lvl="1"/>
            <a:r>
              <a:rPr lang="en-GB" dirty="0" smtClean="0"/>
              <a:t>Relieve forces on ball-bearings</a:t>
            </a:r>
          </a:p>
          <a:p>
            <a:pPr lvl="1"/>
            <a:r>
              <a:rPr lang="en-GB" dirty="0" smtClean="0"/>
              <a:t>Introduce an adjustable end-stop for the same reason</a:t>
            </a:r>
          </a:p>
          <a:p>
            <a:pPr lvl="1"/>
            <a:r>
              <a:rPr lang="en-GB" dirty="0" smtClean="0"/>
              <a:t>Profit to make minor changes for potentiometer and be compatible with LIEBE target </a:t>
            </a:r>
            <a:endParaRPr lang="en-US" dirty="0"/>
          </a:p>
        </p:txBody>
      </p:sp>
      <p:pic>
        <p:nvPicPr>
          <p:cNvPr id="4" name="Picture 3" descr="Screen Shot 2016-01-18 at 16.58.08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033" y="3665802"/>
            <a:ext cx="3739583" cy="2922323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5737999" y="3665802"/>
            <a:ext cx="4530875" cy="2896350"/>
            <a:chOff x="4423549" y="3295616"/>
            <a:chExt cx="4530875" cy="2896350"/>
          </a:xfrm>
        </p:grpSpPr>
        <p:grpSp>
          <p:nvGrpSpPr>
            <p:cNvPr id="6" name="Group 5"/>
            <p:cNvGrpSpPr/>
            <p:nvPr/>
          </p:nvGrpSpPr>
          <p:grpSpPr>
            <a:xfrm>
              <a:off x="4522322" y="3295616"/>
              <a:ext cx="4388646" cy="2476520"/>
              <a:chOff x="4522322" y="3295616"/>
              <a:chExt cx="4388646" cy="2476520"/>
            </a:xfrm>
          </p:grpSpPr>
          <p:pic>
            <p:nvPicPr>
              <p:cNvPr id="16" name="Picture 15" descr="Table 2- After.jpg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22322" y="3295616"/>
                <a:ext cx="4388646" cy="2476520"/>
              </a:xfrm>
              <a:prstGeom prst="rect">
                <a:avLst/>
              </a:prstGeom>
            </p:spPr>
          </p:pic>
          <p:sp>
            <p:nvSpPr>
              <p:cNvPr id="17" name="Oval 16"/>
              <p:cNvSpPr/>
              <p:nvPr/>
            </p:nvSpPr>
            <p:spPr>
              <a:xfrm>
                <a:off x="6453515" y="4821992"/>
                <a:ext cx="1367785" cy="488440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4423549" y="3509434"/>
              <a:ext cx="4530875" cy="2682532"/>
              <a:chOff x="4423549" y="3509434"/>
              <a:chExt cx="4530875" cy="2682532"/>
            </a:xfrm>
          </p:grpSpPr>
          <p:sp>
            <p:nvSpPr>
              <p:cNvPr id="8" name="Oval 7"/>
              <p:cNvSpPr/>
              <p:nvPr/>
            </p:nvSpPr>
            <p:spPr>
              <a:xfrm rot="5663939">
                <a:off x="5546717" y="4003864"/>
                <a:ext cx="972118" cy="475930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Oval 8"/>
              <p:cNvSpPr/>
              <p:nvPr/>
            </p:nvSpPr>
            <p:spPr>
              <a:xfrm rot="5663939">
                <a:off x="6505132" y="3912044"/>
                <a:ext cx="972118" cy="475930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0" name="Group 9"/>
              <p:cNvGrpSpPr/>
              <p:nvPr/>
            </p:nvGrpSpPr>
            <p:grpSpPr>
              <a:xfrm>
                <a:off x="4423549" y="4543468"/>
                <a:ext cx="2073422" cy="1648498"/>
                <a:chOff x="4423549" y="4518068"/>
                <a:chExt cx="2073422" cy="1648498"/>
              </a:xfrm>
            </p:grpSpPr>
            <p:pic>
              <p:nvPicPr>
                <p:cNvPr id="14" name="Picture 13" descr="Screen Shot 2016-01-18 at 17.02.59.png"/>
                <p:cNvPicPr>
                  <a:picLocks noChangeAspect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423549" y="5293696"/>
                  <a:ext cx="1207911" cy="872870"/>
                </a:xfrm>
                <a:prstGeom prst="rect">
                  <a:avLst/>
                </a:prstGeom>
                <a:solidFill>
                  <a:srgbClr val="FFFFFF">
                    <a:shade val="85000"/>
                  </a:srgbClr>
                </a:solidFill>
                <a:ln w="88900" cap="sq">
                  <a:solidFill>
                    <a:srgbClr val="FFFFFF"/>
                  </a:solidFill>
                  <a:miter lim="800000"/>
                </a:ln>
                <a:effectLst>
                  <a:outerShdw blurRad="55000" dist="18000" dir="5400000" algn="tl" rotWithShape="0">
                    <a:srgbClr val="000000">
                      <a:alpha val="40000"/>
                    </a:srgbClr>
                  </a:outerShdw>
                </a:effectLst>
                <a:scene3d>
                  <a:camera prst="orthographicFront"/>
                  <a:lightRig rig="twoPt" dir="t">
                    <a:rot lat="0" lon="0" rev="7200000"/>
                  </a:lightRig>
                </a:scene3d>
                <a:sp3d>
                  <a:bevelT w="25400" h="19050"/>
                  <a:contourClr>
                    <a:srgbClr val="FFFFFF"/>
                  </a:contourClr>
                </a:sp3d>
              </p:spPr>
            </p:pic>
            <p:cxnSp>
              <p:nvCxnSpPr>
                <p:cNvPr id="15" name="Straight Arrow Connector 14"/>
                <p:cNvCxnSpPr/>
                <p:nvPr/>
              </p:nvCxnSpPr>
              <p:spPr>
                <a:xfrm flipV="1">
                  <a:off x="5361223" y="4518068"/>
                  <a:ext cx="1135748" cy="1025725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" name="Group 10"/>
              <p:cNvGrpSpPr/>
              <p:nvPr/>
            </p:nvGrpSpPr>
            <p:grpSpPr>
              <a:xfrm>
                <a:off x="7509934" y="3509434"/>
                <a:ext cx="1444490" cy="1321222"/>
                <a:chOff x="7509934" y="3484034"/>
                <a:chExt cx="1444490" cy="1321222"/>
              </a:xfrm>
            </p:grpSpPr>
            <p:pic>
              <p:nvPicPr>
                <p:cNvPr id="12" name="Picture 11" descr="Screen Shot 2016-01-18 at 17.08.01.png"/>
                <p:cNvPicPr>
                  <a:picLocks noChangeAspect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203224" y="3484034"/>
                  <a:ext cx="751200" cy="783166"/>
                </a:xfrm>
                <a:prstGeom prst="rect">
                  <a:avLst/>
                </a:prstGeom>
              </p:spPr>
            </p:pic>
            <p:cxnSp>
              <p:nvCxnSpPr>
                <p:cNvPr id="13" name="Straight Arrow Connector 12"/>
                <p:cNvCxnSpPr/>
                <p:nvPr/>
              </p:nvCxnSpPr>
              <p:spPr>
                <a:xfrm flipH="1">
                  <a:off x="7509934" y="4148667"/>
                  <a:ext cx="821266" cy="656589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428885" y="378620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503788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9580</TotalTime>
  <Words>1063</Words>
  <Application>Microsoft Office PowerPoint</Application>
  <PresentationFormat>Widescreen</PresentationFormat>
  <Paragraphs>359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 Unicode MS</vt:lpstr>
      <vt:lpstr>Arial</vt:lpstr>
      <vt:lpstr>Calibri</vt:lpstr>
      <vt:lpstr>Calibri Light</vt:lpstr>
      <vt:lpstr>Gill Sans MT</vt:lpstr>
      <vt:lpstr>Wingdings</vt:lpstr>
      <vt:lpstr>Office Theme</vt:lpstr>
      <vt:lpstr>ISOLDE Technical Report </vt:lpstr>
      <vt:lpstr>Outline</vt:lpstr>
      <vt:lpstr>The LIEBE target  (Liquid Eutectic Lead Bismuth loop target for Eurisol)</vt:lpstr>
      <vt:lpstr>Carbonyl beams of refractory elements</vt:lpstr>
      <vt:lpstr>PowerPoint Presentation</vt:lpstr>
      <vt:lpstr>Eu scheme development at RILIS with PISA</vt:lpstr>
      <vt:lpstr>Target Area</vt:lpstr>
      <vt:lpstr>MEDICIS Interface</vt:lpstr>
      <vt:lpstr>Frontend modifications/revision</vt:lpstr>
      <vt:lpstr>Frontend maintenance/revision</vt:lpstr>
      <vt:lpstr>Frontend maintenance/revision</vt:lpstr>
      <vt:lpstr>LIEBE target test preparations</vt:lpstr>
      <vt:lpstr>ISOLDE Hall</vt:lpstr>
      <vt:lpstr>Fast Tape Station Installation</vt:lpstr>
      <vt:lpstr>A new 60kV modulator for ISOLDE/HIE ISOLDE </vt:lpstr>
      <vt:lpstr>Cold Check Out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YETS activities for ISOLDE</dc:title>
  <dc:creator>Richard Catherall</dc:creator>
  <cp:lastModifiedBy>Richard Catherall</cp:lastModifiedBy>
  <cp:revision>34</cp:revision>
  <dcterms:created xsi:type="dcterms:W3CDTF">2016-01-20T13:42:41Z</dcterms:created>
  <dcterms:modified xsi:type="dcterms:W3CDTF">2016-02-03T08:35:59Z</dcterms:modified>
</cp:coreProperties>
</file>