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63" r:id="rId2"/>
    <p:sldId id="285" r:id="rId3"/>
    <p:sldId id="310" r:id="rId4"/>
    <p:sldId id="307" r:id="rId5"/>
    <p:sldId id="309" r:id="rId6"/>
    <p:sldId id="308" r:id="rId7"/>
    <p:sldId id="305" r:id="rId8"/>
    <p:sldId id="311" r:id="rId9"/>
    <p:sldId id="304" r:id="rId10"/>
    <p:sldId id="312" r:id="rId11"/>
    <p:sldId id="314" r:id="rId12"/>
    <p:sldId id="318" r:id="rId13"/>
    <p:sldId id="317" r:id="rId14"/>
    <p:sldId id="316" r:id="rId15"/>
    <p:sldId id="321" r:id="rId16"/>
    <p:sldId id="319" r:id="rId17"/>
    <p:sldId id="32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4660"/>
  </p:normalViewPr>
  <p:slideViewPr>
    <p:cSldViewPr>
      <p:cViewPr>
        <p:scale>
          <a:sx n="100" d="100"/>
          <a:sy n="100" d="100"/>
        </p:scale>
        <p:origin x="-1932" y="-3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gottardo\Desktop\POSTDOCLNL\seminario_GANIL\Classeur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2853790380303826"/>
          <c:y val="3.7565147506869595E-2"/>
          <c:w val="0.74816891930040563"/>
          <c:h val="0.685898256687789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Feuil5!$Q$4</c:f>
              <c:strCache>
                <c:ptCount val="1"/>
                <c:pt idx="0">
                  <c:v>sbeta</c:v>
                </c:pt>
              </c:strCache>
            </c:strRef>
          </c:tx>
          <c:spPr>
            <a:solidFill>
              <a:srgbClr val="FF0000"/>
            </a:solidFill>
            <a:ln w="25400">
              <a:solidFill>
                <a:srgbClr val="FF0000"/>
              </a:solidFill>
            </a:ln>
          </c:spPr>
          <c:invertIfNegative val="0"/>
          <c:cat>
            <c:numRef>
              <c:f>Feuil3!$AG$7:$AG$58</c:f>
              <c:numCache>
                <c:formatCode>General</c:formatCode>
                <c:ptCount val="52"/>
                <c:pt idx="0">
                  <c:v>8.0967719999999872</c:v>
                </c:pt>
                <c:pt idx="1">
                  <c:v>9.0982839999999214</c:v>
                </c:pt>
                <c:pt idx="2">
                  <c:v>9.6325560000000223</c:v>
                </c:pt>
                <c:pt idx="3">
                  <c:v>10.352623999999878</c:v>
                </c:pt>
                <c:pt idx="4">
                  <c:v>10.44011399999988</c:v>
                </c:pt>
                <c:pt idx="5">
                  <c:v>10.82041300000003</c:v>
                </c:pt>
                <c:pt idx="6">
                  <c:v>10.711464999999862</c:v>
                </c:pt>
                <c:pt idx="7">
                  <c:v>10.935691999999904</c:v>
                </c:pt>
                <c:pt idx="8">
                  <c:v>11.134739999999965</c:v>
                </c:pt>
                <c:pt idx="9">
                  <c:v>11.297820999999999</c:v>
                </c:pt>
                <c:pt idx="10">
                  <c:v>11.416457999999921</c:v>
                </c:pt>
                <c:pt idx="11">
                  <c:v>11.611086999999884</c:v>
                </c:pt>
                <c:pt idx="12">
                  <c:v>11.657271999999921</c:v>
                </c:pt>
                <c:pt idx="13">
                  <c:v>12.037644999999998</c:v>
                </c:pt>
                <c:pt idx="14">
                  <c:v>12.088535999999863</c:v>
                </c:pt>
                <c:pt idx="15">
                  <c:v>12.51096199999995</c:v>
                </c:pt>
                <c:pt idx="16">
                  <c:v>12.615209999999934</c:v>
                </c:pt>
                <c:pt idx="17">
                  <c:v>12.818041999999878</c:v>
                </c:pt>
                <c:pt idx="18">
                  <c:v>12.935523999999987</c:v>
                </c:pt>
                <c:pt idx="19">
                  <c:v>13.026105999999913</c:v>
                </c:pt>
                <c:pt idx="20">
                  <c:v>13.289085999999884</c:v>
                </c:pt>
                <c:pt idx="21">
                  <c:v>13.531655999999884</c:v>
                </c:pt>
                <c:pt idx="22">
                  <c:v>13.779570999999919</c:v>
                </c:pt>
                <c:pt idx="23">
                  <c:v>14.221585999999888</c:v>
                </c:pt>
                <c:pt idx="24">
                  <c:v>14.455875999999989</c:v>
                </c:pt>
                <c:pt idx="25">
                  <c:v>14.570397999999955</c:v>
                </c:pt>
                <c:pt idx="26">
                  <c:v>14.962965999999938</c:v>
                </c:pt>
                <c:pt idx="27">
                  <c:v>15.297885999999949</c:v>
                </c:pt>
                <c:pt idx="28">
                  <c:v>15.839410999999927</c:v>
                </c:pt>
                <c:pt idx="29">
                  <c:v>15.989430999999968</c:v>
                </c:pt>
                <c:pt idx="30">
                  <c:v>16.144244999999955</c:v>
                </c:pt>
                <c:pt idx="31">
                  <c:v>16.68162499999994</c:v>
                </c:pt>
                <c:pt idx="32">
                  <c:v>17.127922999999896</c:v>
                </c:pt>
                <c:pt idx="33">
                  <c:v>17.716187999999875</c:v>
                </c:pt>
                <c:pt idx="34">
                  <c:v>17.729561999999987</c:v>
                </c:pt>
                <c:pt idx="35">
                  <c:v>18.192282999999861</c:v>
                </c:pt>
                <c:pt idx="36">
                  <c:v>18.740294999999946</c:v>
                </c:pt>
                <c:pt idx="37">
                  <c:v>19.33463299999994</c:v>
                </c:pt>
                <c:pt idx="38">
                  <c:v>19.806523999999968</c:v>
                </c:pt>
                <c:pt idx="39">
                  <c:v>19.848142999999936</c:v>
                </c:pt>
                <c:pt idx="40">
                  <c:v>20.447728999999867</c:v>
                </c:pt>
                <c:pt idx="41">
                  <c:v>21.066757999999936</c:v>
                </c:pt>
                <c:pt idx="42">
                  <c:v>21.718021999999905</c:v>
                </c:pt>
                <c:pt idx="43">
                  <c:v>22.076006000000007</c:v>
                </c:pt>
                <c:pt idx="44">
                  <c:v>22.274581999999896</c:v>
                </c:pt>
                <c:pt idx="45">
                  <c:v>22.943726999999967</c:v>
                </c:pt>
                <c:pt idx="46">
                  <c:v>23.571759999999927</c:v>
                </c:pt>
                <c:pt idx="47">
                  <c:v>24.287988000000041</c:v>
                </c:pt>
                <c:pt idx="48">
                  <c:v>24.335310999999933</c:v>
                </c:pt>
                <c:pt idx="49">
                  <c:v>25.014417999999864</c:v>
                </c:pt>
                <c:pt idx="50">
                  <c:v>25.751813999999968</c:v>
                </c:pt>
                <c:pt idx="51">
                  <c:v>26.413163999999938</c:v>
                </c:pt>
              </c:numCache>
            </c:numRef>
          </c:cat>
          <c:val>
            <c:numRef>
              <c:f>Feuil5!$Q$5:$Q$59</c:f>
              <c:numCache>
                <c:formatCode>General</c:formatCode>
                <c:ptCount val="55"/>
                <c:pt idx="0">
                  <c:v>0.14997435010615387</c:v>
                </c:pt>
                <c:pt idx="1">
                  <c:v>1.2377450087312993E-6</c:v>
                </c:pt>
                <c:pt idx="2">
                  <c:v>5.7825922759186712E-3</c:v>
                </c:pt>
                <c:pt idx="3">
                  <c:v>1.5073250214787884E-8</c:v>
                </c:pt>
                <c:pt idx="4">
                  <c:v>3.9556076188607788E-6</c:v>
                </c:pt>
                <c:pt idx="5">
                  <c:v>3.3460637749517977E-2</c:v>
                </c:pt>
                <c:pt idx="6">
                  <c:v>2.3531411380851603E-4</c:v>
                </c:pt>
                <c:pt idx="7">
                  <c:v>2.5477159486836979E-3</c:v>
                </c:pt>
                <c:pt idx="8">
                  <c:v>1.2728162099380845E-5</c:v>
                </c:pt>
                <c:pt idx="9">
                  <c:v>6.202791295982881E-4</c:v>
                </c:pt>
                <c:pt idx="10">
                  <c:v>4.1158185390619809E-4</c:v>
                </c:pt>
                <c:pt idx="11">
                  <c:v>6.294761928934998E-4</c:v>
                </c:pt>
                <c:pt idx="12">
                  <c:v>1.0223019950863065E-3</c:v>
                </c:pt>
                <c:pt idx="13">
                  <c:v>5.8514648819885506E-3</c:v>
                </c:pt>
                <c:pt idx="14">
                  <c:v>3.9208149802603568E-4</c:v>
                </c:pt>
                <c:pt idx="15">
                  <c:v>9.3996041946670149E-5</c:v>
                </c:pt>
                <c:pt idx="16">
                  <c:v>4.7058497678532956E-4</c:v>
                </c:pt>
                <c:pt idx="17">
                  <c:v>4.4093935980180505E-4</c:v>
                </c:pt>
                <c:pt idx="18">
                  <c:v>4.3404058173193306E-3</c:v>
                </c:pt>
                <c:pt idx="19">
                  <c:v>3.7374017631211802E-4</c:v>
                </c:pt>
                <c:pt idx="20">
                  <c:v>7.6505178808461595E-5</c:v>
                </c:pt>
                <c:pt idx="21">
                  <c:v>1.25717557026143E-4</c:v>
                </c:pt>
                <c:pt idx="22">
                  <c:v>1.4589566388503768E-4</c:v>
                </c:pt>
                <c:pt idx="23">
                  <c:v>1.2995068275608477E-3</c:v>
                </c:pt>
                <c:pt idx="24">
                  <c:v>7.1949096996838863E-5</c:v>
                </c:pt>
                <c:pt idx="25">
                  <c:v>3.2317953559006396E-5</c:v>
                </c:pt>
                <c:pt idx="26">
                  <c:v>8.4128070632744274E-5</c:v>
                </c:pt>
                <c:pt idx="27">
                  <c:v>4.9257237948470931E-5</c:v>
                </c:pt>
                <c:pt idx="28">
                  <c:v>3.8821799226968753E-4</c:v>
                </c:pt>
                <c:pt idx="29">
                  <c:v>3.8076220940223967E-5</c:v>
                </c:pt>
                <c:pt idx="30">
                  <c:v>2.0874752874156244E-5</c:v>
                </c:pt>
                <c:pt idx="31">
                  <c:v>3.3945978074076829E-5</c:v>
                </c:pt>
                <c:pt idx="32">
                  <c:v>1.0685942823414625E-5</c:v>
                </c:pt>
                <c:pt idx="33">
                  <c:v>2.9597163357414355E-5</c:v>
                </c:pt>
                <c:pt idx="34">
                  <c:v>5.8953753377377972E-6</c:v>
                </c:pt>
                <c:pt idx="35">
                  <c:v>3.4939918337037995E-6</c:v>
                </c:pt>
                <c:pt idx="36">
                  <c:v>1.1402901211043595E-6</c:v>
                </c:pt>
                <c:pt idx="37">
                  <c:v>3.0896895577086755E-7</c:v>
                </c:pt>
                <c:pt idx="38">
                  <c:v>1.4323941330915529E-7</c:v>
                </c:pt>
                <c:pt idx="39">
                  <c:v>2.9335642096990216E-8</c:v>
                </c:pt>
                <c:pt idx="40">
                  <c:v>4.1203671978380517E-12</c:v>
                </c:pt>
                <c:pt idx="41">
                  <c:v>-4.7587008985692426E-9</c:v>
                </c:pt>
                <c:pt idx="42">
                  <c:v>-4.9116935218377148E-7</c:v>
                </c:pt>
                <c:pt idx="43">
                  <c:v>-6.024864888808959E-7</c:v>
                </c:pt>
                <c:pt idx="44">
                  <c:v>-4.6008382252636832E-6</c:v>
                </c:pt>
                <c:pt idx="45">
                  <c:v>-2.0110719864287854E-5</c:v>
                </c:pt>
                <c:pt idx="46">
                  <c:v>-5.2874248722610327E-5</c:v>
                </c:pt>
                <c:pt idx="47">
                  <c:v>-3.2477716048686972E-4</c:v>
                </c:pt>
                <c:pt idx="48">
                  <c:v>-1.5948422824856444E-4</c:v>
                </c:pt>
                <c:pt idx="49">
                  <c:v>-3.7726310875444796E-4</c:v>
                </c:pt>
                <c:pt idx="50">
                  <c:v>-1.1250403715704505E-3</c:v>
                </c:pt>
                <c:pt idx="51">
                  <c:v>-5.416625447295759E-3</c:v>
                </c:pt>
                <c:pt idx="52">
                  <c:v>-1.0210403611119594E-2</c:v>
                </c:pt>
                <c:pt idx="53">
                  <c:v>-2.3699586591241904E-2</c:v>
                </c:pt>
                <c:pt idx="54">
                  <c:v>-5.2583741125044409E-2</c:v>
                </c:pt>
              </c:numCache>
            </c:numRef>
          </c:val>
        </c:ser>
        <c:ser>
          <c:idx val="1"/>
          <c:order val="1"/>
          <c:tx>
            <c:strRef>
              <c:f>Feuil3!$R$5</c:f>
              <c:strCache>
                <c:ptCount val="1"/>
                <c:pt idx="0">
                  <c:v>Sbeta</c:v>
                </c:pt>
              </c:strCache>
            </c:strRef>
          </c:tx>
          <c:spPr>
            <a:solidFill>
              <a:srgbClr val="0070C0"/>
            </a:solidFill>
            <a:ln w="25400">
              <a:solidFill>
                <a:srgbClr val="0070C0"/>
              </a:solidFill>
            </a:ln>
          </c:spPr>
          <c:invertIfNegative val="0"/>
          <c:cat>
            <c:numRef>
              <c:f>Feuil3!$AG$7:$AG$54</c:f>
              <c:numCache>
                <c:formatCode>General</c:formatCode>
                <c:ptCount val="48"/>
                <c:pt idx="0">
                  <c:v>8.0967719999999872</c:v>
                </c:pt>
                <c:pt idx="1">
                  <c:v>9.0982839999999214</c:v>
                </c:pt>
                <c:pt idx="2">
                  <c:v>9.6325560000000223</c:v>
                </c:pt>
                <c:pt idx="3">
                  <c:v>10.352623999999878</c:v>
                </c:pt>
                <c:pt idx="4">
                  <c:v>10.44011399999988</c:v>
                </c:pt>
                <c:pt idx="5">
                  <c:v>10.82041300000003</c:v>
                </c:pt>
                <c:pt idx="6">
                  <c:v>10.711464999999862</c:v>
                </c:pt>
                <c:pt idx="7">
                  <c:v>10.935691999999904</c:v>
                </c:pt>
                <c:pt idx="8">
                  <c:v>11.134739999999965</c:v>
                </c:pt>
                <c:pt idx="9">
                  <c:v>11.297820999999999</c:v>
                </c:pt>
                <c:pt idx="10">
                  <c:v>11.416457999999921</c:v>
                </c:pt>
                <c:pt idx="11">
                  <c:v>11.611086999999884</c:v>
                </c:pt>
                <c:pt idx="12">
                  <c:v>11.657271999999921</c:v>
                </c:pt>
                <c:pt idx="13">
                  <c:v>12.037644999999998</c:v>
                </c:pt>
                <c:pt idx="14">
                  <c:v>12.088535999999863</c:v>
                </c:pt>
                <c:pt idx="15">
                  <c:v>12.51096199999995</c:v>
                </c:pt>
                <c:pt idx="16">
                  <c:v>12.615209999999934</c:v>
                </c:pt>
                <c:pt idx="17">
                  <c:v>12.818041999999878</c:v>
                </c:pt>
                <c:pt idx="18">
                  <c:v>12.935523999999987</c:v>
                </c:pt>
                <c:pt idx="19">
                  <c:v>13.026105999999913</c:v>
                </c:pt>
                <c:pt idx="20">
                  <c:v>13.289085999999884</c:v>
                </c:pt>
                <c:pt idx="21">
                  <c:v>13.531655999999884</c:v>
                </c:pt>
                <c:pt idx="22">
                  <c:v>13.779570999999919</c:v>
                </c:pt>
                <c:pt idx="23">
                  <c:v>14.221585999999888</c:v>
                </c:pt>
                <c:pt idx="24">
                  <c:v>14.455875999999989</c:v>
                </c:pt>
                <c:pt idx="25">
                  <c:v>14.570397999999955</c:v>
                </c:pt>
                <c:pt idx="26">
                  <c:v>14.962965999999938</c:v>
                </c:pt>
                <c:pt idx="27">
                  <c:v>15.297885999999949</c:v>
                </c:pt>
                <c:pt idx="28">
                  <c:v>15.839410999999927</c:v>
                </c:pt>
                <c:pt idx="29">
                  <c:v>15.989430999999968</c:v>
                </c:pt>
                <c:pt idx="30">
                  <c:v>16.144244999999955</c:v>
                </c:pt>
                <c:pt idx="31">
                  <c:v>16.68162499999994</c:v>
                </c:pt>
                <c:pt idx="32">
                  <c:v>17.127922999999896</c:v>
                </c:pt>
                <c:pt idx="33">
                  <c:v>17.716187999999875</c:v>
                </c:pt>
                <c:pt idx="34">
                  <c:v>17.729561999999987</c:v>
                </c:pt>
                <c:pt idx="35">
                  <c:v>18.192282999999861</c:v>
                </c:pt>
                <c:pt idx="36">
                  <c:v>18.740294999999946</c:v>
                </c:pt>
                <c:pt idx="37">
                  <c:v>19.33463299999994</c:v>
                </c:pt>
                <c:pt idx="38">
                  <c:v>19.806523999999968</c:v>
                </c:pt>
                <c:pt idx="39">
                  <c:v>19.848142999999936</c:v>
                </c:pt>
                <c:pt idx="40">
                  <c:v>20.447728999999867</c:v>
                </c:pt>
                <c:pt idx="41">
                  <c:v>21.066757999999936</c:v>
                </c:pt>
                <c:pt idx="42">
                  <c:v>21.718021999999905</c:v>
                </c:pt>
                <c:pt idx="43">
                  <c:v>22.076006000000007</c:v>
                </c:pt>
                <c:pt idx="44">
                  <c:v>22.274581999999896</c:v>
                </c:pt>
                <c:pt idx="45">
                  <c:v>22.943726999999967</c:v>
                </c:pt>
                <c:pt idx="46">
                  <c:v>23.571759999999927</c:v>
                </c:pt>
                <c:pt idx="47">
                  <c:v>24.287988000000041</c:v>
                </c:pt>
              </c:numCache>
            </c:numRef>
          </c:cat>
          <c:val>
            <c:numRef>
              <c:f>Feuil3!$AF$7:$AF$54</c:f>
              <c:numCache>
                <c:formatCode>General</c:formatCode>
                <c:ptCount val="48"/>
                <c:pt idx="0">
                  <c:v>8.6513562255130048E-3</c:v>
                </c:pt>
                <c:pt idx="1">
                  <c:v>1.1718486755763645E-2</c:v>
                </c:pt>
                <c:pt idx="2">
                  <c:v>3.042941040087881E-2</c:v>
                </c:pt>
                <c:pt idx="3">
                  <c:v>1.8353265752146775E-3</c:v>
                </c:pt>
                <c:pt idx="4">
                  <c:v>4.9608224706768025E-2</c:v>
                </c:pt>
                <c:pt idx="5">
                  <c:v>0.14605841800351213</c:v>
                </c:pt>
                <c:pt idx="6">
                  <c:v>1.3680686830109541E-3</c:v>
                </c:pt>
                <c:pt idx="7">
                  <c:v>8.0243323193702858E-3</c:v>
                </c:pt>
                <c:pt idx="8">
                  <c:v>1.379679130862161E-2</c:v>
                </c:pt>
                <c:pt idx="9">
                  <c:v>9.6687114564624699E-2</c:v>
                </c:pt>
                <c:pt idx="10">
                  <c:v>1.4899247254532228E-3</c:v>
                </c:pt>
                <c:pt idx="11">
                  <c:v>1.4694545933230599E-4</c:v>
                </c:pt>
                <c:pt idx="12">
                  <c:v>1.9305556570340301E-2</c:v>
                </c:pt>
                <c:pt idx="13">
                  <c:v>0.10698936879982744</c:v>
                </c:pt>
                <c:pt idx="14">
                  <c:v>6.6980726321973806E-3</c:v>
                </c:pt>
                <c:pt idx="15">
                  <c:v>4.1656234545540496E-5</c:v>
                </c:pt>
                <c:pt idx="16">
                  <c:v>3.9491118794983716E-5</c:v>
                </c:pt>
                <c:pt idx="17">
                  <c:v>5.7108922479084338E-4</c:v>
                </c:pt>
                <c:pt idx="18">
                  <c:v>2.237295015391192E-2</c:v>
                </c:pt>
                <c:pt idx="19">
                  <c:v>1.883463377392268E-3</c:v>
                </c:pt>
                <c:pt idx="20">
                  <c:v>2.5012985985324782E-4</c:v>
                </c:pt>
                <c:pt idx="21">
                  <c:v>2.1013482923454107E-3</c:v>
                </c:pt>
                <c:pt idx="22">
                  <c:v>6.5214060290495865E-4</c:v>
                </c:pt>
                <c:pt idx="23">
                  <c:v>7.2525215514021016E-4</c:v>
                </c:pt>
                <c:pt idx="24">
                  <c:v>9.947604764618756E-3</c:v>
                </c:pt>
                <c:pt idx="25">
                  <c:v>2.4838084298381912E-4</c:v>
                </c:pt>
                <c:pt idx="26">
                  <c:v>2.3183336244474718E-4</c:v>
                </c:pt>
                <c:pt idx="27">
                  <c:v>1.8059671347696372E-4</c:v>
                </c:pt>
                <c:pt idx="28">
                  <c:v>4.8194843872178796E-4</c:v>
                </c:pt>
                <c:pt idx="29">
                  <c:v>4.7990461008947972E-3</c:v>
                </c:pt>
                <c:pt idx="30">
                  <c:v>1.8474562157140014E-4</c:v>
                </c:pt>
                <c:pt idx="31">
                  <c:v>1.5136821763877102E-4</c:v>
                </c:pt>
                <c:pt idx="32">
                  <c:v>1.4697222829876717E-4</c:v>
                </c:pt>
                <c:pt idx="33">
                  <c:v>8.8873252857231655E-5</c:v>
                </c:pt>
                <c:pt idx="34">
                  <c:v>1.5996668385912826E-3</c:v>
                </c:pt>
                <c:pt idx="35">
                  <c:v>7.4188024602610573E-5</c:v>
                </c:pt>
                <c:pt idx="36">
                  <c:v>5.4194264659563352E-5</c:v>
                </c:pt>
                <c:pt idx="37">
                  <c:v>4.966554712668427E-5</c:v>
                </c:pt>
                <c:pt idx="38">
                  <c:v>4.3969842110285986E-4</c:v>
                </c:pt>
                <c:pt idx="39">
                  <c:v>3.815458343537924E-5</c:v>
                </c:pt>
                <c:pt idx="40">
                  <c:v>1.9491986014810609E-5</c:v>
                </c:pt>
                <c:pt idx="41">
                  <c:v>1.1483962868824191E-5</c:v>
                </c:pt>
                <c:pt idx="42">
                  <c:v>7.0468012240946994E-6</c:v>
                </c:pt>
                <c:pt idx="43">
                  <c:v>3.6053501904645966E-5</c:v>
                </c:pt>
                <c:pt idx="44">
                  <c:v>4.6711863689508029E-6</c:v>
                </c:pt>
                <c:pt idx="45">
                  <c:v>8.1394008123685389E-7</c:v>
                </c:pt>
                <c:pt idx="46">
                  <c:v>9.3870451038464971E-8</c:v>
                </c:pt>
                <c:pt idx="47">
                  <c:v>1.2186207639280631E-8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476864"/>
        <c:axId val="147479168"/>
      </c:barChart>
      <c:catAx>
        <c:axId val="147476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Energy (MeV)</a:t>
                </a:r>
                <a:endParaRPr lang="en-US" dirty="0"/>
              </a:p>
            </c:rich>
          </c:tx>
          <c:layout/>
          <c:overlay val="0"/>
        </c:title>
        <c:numFmt formatCode="#,##0.0" sourceLinked="0"/>
        <c:majorTickMark val="out"/>
        <c:minorTickMark val="none"/>
        <c:tickLblPos val="nextTo"/>
        <c:crossAx val="147479168"/>
        <c:crosses val="autoZero"/>
        <c:auto val="1"/>
        <c:lblAlgn val="ctr"/>
        <c:lblOffset val="100"/>
        <c:noMultiLvlLbl val="0"/>
      </c:catAx>
      <c:valAx>
        <c:axId val="147479168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>
                    <a:latin typeface="Arial"/>
                    <a:cs typeface="Arial"/>
                  </a:defRPr>
                </a:pPr>
                <a:r>
                  <a:rPr lang="el-GR" dirty="0" smtClean="0">
                    <a:latin typeface="Arial"/>
                    <a:cs typeface="Arial"/>
                  </a:rPr>
                  <a:t>β</a:t>
                </a:r>
                <a:r>
                  <a:rPr lang="it-IT" dirty="0" smtClean="0">
                    <a:latin typeface="Arial"/>
                    <a:cs typeface="Arial"/>
                  </a:rPr>
                  <a:t> feeding</a:t>
                </a:r>
                <a:r>
                  <a:rPr lang="it-IT" baseline="0" dirty="0" smtClean="0">
                    <a:latin typeface="Arial"/>
                    <a:cs typeface="Arial"/>
                  </a:rPr>
                  <a:t> (a.u.)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47476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9045B-B413-411C-BAE0-8D42CC3615A4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470741-BEC4-4D25-9E03-BD9E68440F5D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089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470741-BEC4-4D25-9E03-BD9E68440F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420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172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38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4680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6287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772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86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52400"/>
            <a:ext cx="8229600" cy="59737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214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6" descr="POWERPOINTfond_suite (2)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7" descr="logoipn.pn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77800" y="-71437"/>
            <a:ext cx="2178050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Espace réservé du pied de page 14"/>
          <p:cNvSpPr>
            <a:spLocks noGrp="1"/>
          </p:cNvSpPr>
          <p:nvPr/>
        </p:nvSpPr>
        <p:spPr>
          <a:xfrm>
            <a:off x="0" y="0"/>
            <a:ext cx="0" cy="0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fr-FR">
              <a:latin typeface="+mn-lt"/>
              <a:cs typeface="+mn-cs"/>
            </a:endParaRPr>
          </a:p>
        </p:txBody>
      </p:sp>
      <p:cxnSp>
        <p:nvCxnSpPr>
          <p:cNvPr id="15" name="Connecteur droit 14"/>
          <p:cNvCxnSpPr/>
          <p:nvPr userDrawn="1"/>
        </p:nvCxnSpPr>
        <p:spPr>
          <a:xfrm>
            <a:off x="2500315" y="785813"/>
            <a:ext cx="6643687" cy="1587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6" name="Espace réservé du numéro de diapositive 4"/>
          <p:cNvSpPr txBox="1">
            <a:spLocks/>
          </p:cNvSpPr>
          <p:nvPr userDrawn="1"/>
        </p:nvSpPr>
        <p:spPr>
          <a:xfrm>
            <a:off x="8572500" y="6500814"/>
            <a:ext cx="571500" cy="285751"/>
          </a:xfrm>
          <a:prstGeom prst="rect">
            <a:avLst/>
          </a:prstGeom>
        </p:spPr>
        <p:txBody>
          <a:bodyPr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EFB5736-817C-4F1B-9D27-4C17F3D9DC1A}" type="slidenum">
              <a:rPr lang="fr-FR" sz="1200" smtClean="0"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‹N°›</a:t>
            </a:fld>
            <a:endParaRPr lang="fr-FR" sz="1200" dirty="0">
              <a:cs typeface="+mn-cs"/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2357422" y="1428736"/>
            <a:ext cx="6215106" cy="114300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1400" b="0" i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357422" y="4786323"/>
            <a:ext cx="6143668" cy="1571636"/>
          </a:xfrm>
          <a:prstGeom prst="rect">
            <a:avLst/>
          </a:prstGeom>
        </p:spPr>
        <p:txBody>
          <a:bodyPr rtlCol="0">
            <a:normAutofit/>
          </a:bodyPr>
          <a:lstStyle>
            <a:lvl1pPr>
              <a:buFontTx/>
              <a:buNone/>
              <a:defRPr sz="1400" baseline="0">
                <a:latin typeface="Arial Bold"/>
              </a:defRPr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 dirty="0"/>
          </a:p>
        </p:txBody>
      </p:sp>
      <p:sp>
        <p:nvSpPr>
          <p:cNvPr id="11" name="Titre 10"/>
          <p:cNvSpPr>
            <a:spLocks noGrp="1"/>
          </p:cNvSpPr>
          <p:nvPr>
            <p:ph type="title"/>
          </p:nvPr>
        </p:nvSpPr>
        <p:spPr>
          <a:xfrm>
            <a:off x="2357422" y="285729"/>
            <a:ext cx="6572296" cy="714380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18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Arial Bold"/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2357422" y="3071810"/>
            <a:ext cx="6143668" cy="121444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4" name="Espace réservé du texte 23"/>
          <p:cNvSpPr>
            <a:spLocks noGrp="1"/>
          </p:cNvSpPr>
          <p:nvPr>
            <p:ph type="body" sz="quarter" idx="17"/>
          </p:nvPr>
        </p:nvSpPr>
        <p:spPr>
          <a:xfrm>
            <a:off x="2357422" y="1071546"/>
            <a:ext cx="3571900" cy="35719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Tx/>
              <a:buNone/>
              <a:defRPr sz="1800" b="1" i="0" baseline="0">
                <a:solidFill>
                  <a:srgbClr val="C3004A"/>
                </a:solidFill>
                <a:latin typeface="Arial Bold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/>
          </p:nvPr>
        </p:nvSpPr>
        <p:spPr>
          <a:xfrm>
            <a:off x="2357422" y="2714621"/>
            <a:ext cx="3571900" cy="357191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501F74"/>
                </a:solidFill>
                <a:latin typeface="Arial Bold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/>
          </p:nvPr>
        </p:nvSpPr>
        <p:spPr>
          <a:xfrm>
            <a:off x="2357422" y="4429127"/>
            <a:ext cx="3571900" cy="357196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AB757F"/>
                </a:solidFill>
                <a:latin typeface="Arial Bold"/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78933238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550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8587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919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9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801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314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3235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1727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152400"/>
            <a:ext cx="7772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chemeClr val="accent2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90510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MS PGothic" pitchFamily="34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MS PGothic" pitchFamily="34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MS PGothic" pitchFamily="34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MS PGothic" pitchFamily="34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ea typeface="MS PGothic" pitchFamily="34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MS PGothic" pitchFamily="34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329396" y="3068960"/>
            <a:ext cx="8424936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/>
            <a:r>
              <a:rPr lang="it-IT" sz="4000" b="1" dirty="0" smtClean="0">
                <a:solidFill>
                  <a:srgbClr val="FF0000"/>
                </a:solidFill>
              </a:rPr>
              <a:t>Proposal: Beta-delayed neutron</a:t>
            </a:r>
          </a:p>
          <a:p>
            <a:pPr algn="ctr"/>
            <a:r>
              <a:rPr lang="it-IT" sz="4000" b="1" dirty="0" smtClean="0">
                <a:solidFill>
                  <a:srgbClr val="FF0000"/>
                </a:solidFill>
              </a:rPr>
              <a:t> spectroscopy of </a:t>
            </a:r>
            <a:r>
              <a:rPr lang="it-IT" sz="4000" b="1" baseline="30000" dirty="0" smtClean="0">
                <a:solidFill>
                  <a:srgbClr val="FF0000"/>
                </a:solidFill>
              </a:rPr>
              <a:t>54</a:t>
            </a:r>
            <a:r>
              <a:rPr lang="it-IT" sz="4000" b="1" dirty="0" smtClean="0">
                <a:solidFill>
                  <a:srgbClr val="FF0000"/>
                </a:solidFill>
              </a:rPr>
              <a:t>Ca</a:t>
            </a:r>
          </a:p>
          <a:p>
            <a:pPr algn="ctr"/>
            <a:r>
              <a:rPr lang="it-IT" sz="4000" b="1" u="sng" dirty="0" smtClean="0">
                <a:solidFill>
                  <a:srgbClr val="FF0000"/>
                </a:solidFill>
              </a:rPr>
              <a:t>Addendum of IS599</a:t>
            </a:r>
            <a:endParaRPr lang="en-US" sz="4000" b="1" u="sng" dirty="0">
              <a:solidFill>
                <a:srgbClr val="FF0000"/>
              </a:solidFill>
            </a:endParaRPr>
          </a:p>
        </p:txBody>
      </p:sp>
      <p:pic>
        <p:nvPicPr>
          <p:cNvPr id="4" name="Picture 2" descr="http://mode.obspm.fr/plugins/auto/sarkaspip/v3.2.28/images/logo_ip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048" y="1443647"/>
            <a:ext cx="2223368" cy="130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31913"/>
            <a:ext cx="3111300" cy="7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745" y="5441230"/>
            <a:ext cx="4305005" cy="856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009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6" y="1517668"/>
            <a:ext cx="4081266" cy="299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magine 3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698"/>
          <a:stretch/>
        </p:blipFill>
        <p:spPr>
          <a:xfrm>
            <a:off x="4305670" y="1485645"/>
            <a:ext cx="3578698" cy="2735443"/>
          </a:xfrm>
          <a:prstGeom prst="rect">
            <a:avLst/>
          </a:prstGeom>
        </p:spPr>
      </p:pic>
      <p:sp>
        <p:nvSpPr>
          <p:cNvPr id="4" name="Rectangle 2"/>
          <p:cNvSpPr>
            <a:spLocks noGrp="1"/>
          </p:cNvSpPr>
          <p:nvPr/>
        </p:nvSpPr>
        <p:spPr bwMode="auto">
          <a:xfrm>
            <a:off x="107504" y="188640"/>
            <a:ext cx="885698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 smtClean="0">
                <a:latin typeface="Calibri" pitchFamily="34" charset="0"/>
              </a:rPr>
              <a:t> </a:t>
            </a:r>
            <a:r>
              <a:rPr lang="fr-FR" altLang="en-US" dirty="0" smtClean="0">
                <a:latin typeface="Calibri" pitchFamily="34" charset="0"/>
              </a:rPr>
              <a:t>Physical motivation</a:t>
            </a:r>
            <a:endParaRPr lang="fr-FR" altLang="en-US" dirty="0" smtClean="0">
              <a:latin typeface="Calibri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79512" y="4533306"/>
            <a:ext cx="5292588" cy="1895007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/>
        </p:spPr>
        <p:txBody>
          <a:bodyPr wrap="square" lIns="90000" tIns="46800" rIns="90000" bIns="46800">
            <a:spAutoFit/>
          </a:bodyPr>
          <a:lstStyle/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2</a:t>
            </a:r>
            <a:r>
              <a:rPr lang="it-IT" baseline="30000" dirty="0" smtClean="0">
                <a:solidFill>
                  <a:srgbClr val="000000"/>
                </a:solidFill>
                <a:ea typeface="MS PGothic" pitchFamily="34" charset="-128"/>
              </a:rPr>
              <a:t>+</a:t>
            </a: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 known, detailed spectroscopy: confirmation of 3</a:t>
            </a:r>
            <a:r>
              <a:rPr lang="it-IT" baseline="30000" dirty="0" smtClean="0">
                <a:solidFill>
                  <a:srgbClr val="000000"/>
                </a:solidFill>
                <a:ea typeface="MS PGothic" pitchFamily="34" charset="-128"/>
              </a:rPr>
              <a:t>-</a:t>
            </a: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, 4</a:t>
            </a:r>
            <a:r>
              <a:rPr lang="it-IT" baseline="30000" dirty="0" smtClean="0">
                <a:solidFill>
                  <a:srgbClr val="000000"/>
                </a:solidFill>
                <a:ea typeface="MS PGothic" pitchFamily="34" charset="-128"/>
              </a:rPr>
              <a:t>+</a:t>
            </a: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 (very different predictions for different 3-body force renormalization)</a:t>
            </a:r>
          </a:p>
          <a:p>
            <a:pPr marL="285750" indent="-285750"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Neutron emission towards </a:t>
            </a:r>
            <a:r>
              <a:rPr lang="it-IT" baseline="30000" dirty="0" smtClean="0">
                <a:solidFill>
                  <a:srgbClr val="000000"/>
                </a:solidFill>
                <a:ea typeface="MS PGothic" pitchFamily="34" charset="-128"/>
              </a:rPr>
              <a:t>53</a:t>
            </a: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Ca: distribution of the GT (shell closures) and scattering across N=34.</a:t>
            </a:r>
            <a:endParaRPr lang="it-IT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519883" y="1199312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«first principle»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535996" y="119931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«renormalized to </a:t>
            </a:r>
            <a:r>
              <a:rPr lang="it-IT" baseline="30000" dirty="0" smtClean="0"/>
              <a:t>40</a:t>
            </a:r>
            <a:r>
              <a:rPr lang="it-IT" dirty="0" smtClean="0"/>
              <a:t>Ca mass»</a:t>
            </a:r>
            <a:endParaRPr lang="en-US" dirty="0"/>
          </a:p>
        </p:txBody>
      </p:sp>
      <p:pic>
        <p:nvPicPr>
          <p:cNvPr id="4098" name="Picture 2" descr="C:\Users\gottardo\Desktop\POSTDOCLNL\LOI_n\Pagine da nature1222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03618"/>
            <a:ext cx="3312368" cy="268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16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107504" y="188640"/>
            <a:ext cx="892899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>
                <a:latin typeface="Calibri" pitchFamily="34" charset="0"/>
              </a:rPr>
              <a:t> </a:t>
            </a:r>
            <a:r>
              <a:rPr lang="fr-FR" altLang="en-US" dirty="0" err="1" smtClean="0">
                <a:latin typeface="Calibri" pitchFamily="34" charset="0"/>
              </a:rPr>
              <a:t>What</a:t>
            </a:r>
            <a:r>
              <a:rPr lang="fr-FR" altLang="en-US" dirty="0" smtClean="0">
                <a:latin typeface="Calibri" pitchFamily="34" charset="0"/>
              </a:rPr>
              <a:t> </a:t>
            </a:r>
            <a:r>
              <a:rPr lang="fr-FR" altLang="en-US" dirty="0" err="1" smtClean="0">
                <a:latin typeface="Calibri" pitchFamily="34" charset="0"/>
              </a:rPr>
              <a:t>we</a:t>
            </a:r>
            <a:r>
              <a:rPr lang="fr-FR" altLang="en-US" dirty="0" smtClean="0">
                <a:latin typeface="Calibri" pitchFamily="34" charset="0"/>
              </a:rPr>
              <a:t> </a:t>
            </a:r>
            <a:r>
              <a:rPr lang="fr-FR" altLang="en-US" dirty="0" err="1" smtClean="0">
                <a:latin typeface="Calibri" pitchFamily="34" charset="0"/>
              </a:rPr>
              <a:t>expect</a:t>
            </a:r>
            <a:r>
              <a:rPr lang="fr-FR" altLang="en-US" dirty="0" smtClean="0">
                <a:latin typeface="Calibri" pitchFamily="34" charset="0"/>
              </a:rPr>
              <a:t> to </a:t>
            </a:r>
            <a:r>
              <a:rPr lang="fr-FR" altLang="en-US" dirty="0" err="1" smtClean="0">
                <a:latin typeface="Calibri" pitchFamily="34" charset="0"/>
              </a:rPr>
              <a:t>see</a:t>
            </a:r>
            <a:r>
              <a:rPr lang="fr-FR" altLang="en-US" dirty="0" smtClean="0">
                <a:latin typeface="Calibri" pitchFamily="34" charset="0"/>
              </a:rPr>
              <a:t> (1)</a:t>
            </a:r>
            <a:endParaRPr lang="fr-FR" altLang="en-US" dirty="0">
              <a:latin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6182" y="1731508"/>
            <a:ext cx="5331856" cy="2587504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/>
        </p:spPr>
        <p:txBody>
          <a:bodyPr wrap="square" lIns="90000" tIns="46800" rIns="90000" bIns="46800">
            <a:spAutoFit/>
          </a:bodyPr>
          <a:lstStyle/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Calculations with the PSDPF interaction predict a 2</a:t>
            </a:r>
            <a:r>
              <a:rPr lang="it-IT" baseline="30000" dirty="0" smtClean="0">
                <a:solidFill>
                  <a:srgbClr val="000000"/>
                </a:solidFill>
                <a:ea typeface="MS PGothic" pitchFamily="34" charset="-128"/>
              </a:rPr>
              <a:t>-</a:t>
            </a: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 ground state from </a:t>
            </a:r>
            <a:r>
              <a:rPr lang="it-IT" baseline="30000" dirty="0" smtClean="0">
                <a:solidFill>
                  <a:srgbClr val="000000"/>
                </a:solidFill>
                <a:ea typeface="MS PGothic" pitchFamily="34" charset="-128"/>
              </a:rPr>
              <a:t>54</a:t>
            </a: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K (also from systematics)</a:t>
            </a: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Shell-model calculations also predict a strong population of  3</a:t>
            </a:r>
            <a:r>
              <a:rPr lang="it-IT" baseline="30000" dirty="0" smtClean="0">
                <a:solidFill>
                  <a:srgbClr val="000000"/>
                </a:solidFill>
                <a:ea typeface="MS PGothic" pitchFamily="34" charset="-128"/>
              </a:rPr>
              <a:t>-</a:t>
            </a: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 states, close and above the S</a:t>
            </a:r>
            <a:r>
              <a:rPr lang="it-IT" baseline="-25000" dirty="0" smtClean="0">
                <a:solidFill>
                  <a:srgbClr val="000000"/>
                </a:solidFill>
                <a:ea typeface="MS PGothic" pitchFamily="34" charset="-128"/>
              </a:rPr>
              <a:t>n</a:t>
            </a: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=4.4 MeV</a:t>
            </a: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/>
            </a:pPr>
            <a:endParaRPr lang="it-IT" baseline="-25000" dirty="0">
              <a:solidFill>
                <a:srgbClr val="000000"/>
              </a:solidFill>
              <a:ea typeface="MS PGothic" pitchFamily="34" charset="-128"/>
            </a:endParaRP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 typeface="+mj-lt"/>
              <a:buAutoNum type="arabicPeriod"/>
              <a:defRPr/>
            </a:pP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After GT: holes in </a:t>
            </a:r>
            <a:r>
              <a:rPr lang="it-IT" dirty="0" smtClean="0"/>
              <a:t>f</a:t>
            </a:r>
            <a:r>
              <a:rPr lang="it-IT" baseline="-25000" dirty="0" smtClean="0"/>
              <a:t>7/2</a:t>
            </a:r>
            <a:r>
              <a:rPr lang="it-IT" dirty="0" smtClean="0"/>
              <a:t>, p</a:t>
            </a:r>
            <a:r>
              <a:rPr lang="it-IT" baseline="-25000" dirty="0" smtClean="0"/>
              <a:t>3/2</a:t>
            </a:r>
            <a:r>
              <a:rPr lang="it-IT" dirty="0" smtClean="0"/>
              <a:t>, p</a:t>
            </a:r>
            <a:r>
              <a:rPr lang="it-IT" baseline="-25000" dirty="0" smtClean="0"/>
              <a:t>1/2 </a:t>
            </a:r>
            <a:r>
              <a:rPr lang="it-IT" dirty="0" smtClean="0"/>
              <a:t>, neutrons in f</a:t>
            </a:r>
            <a:r>
              <a:rPr lang="it-IT" baseline="-25000" dirty="0"/>
              <a:t>5</a:t>
            </a:r>
            <a:r>
              <a:rPr lang="it-IT" baseline="-25000" dirty="0" smtClean="0"/>
              <a:t>/2</a:t>
            </a:r>
            <a:endParaRPr lang="it-IT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26182" y="4993079"/>
            <a:ext cx="5133081" cy="92551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dirty="0" smtClean="0">
                <a:latin typeface="+mj-lt"/>
              </a:rPr>
              <a:t>In the n-emission daughter </a:t>
            </a:r>
            <a:r>
              <a:rPr lang="it-IT" baseline="30000" dirty="0" smtClean="0">
                <a:latin typeface="+mj-lt"/>
              </a:rPr>
              <a:t>53</a:t>
            </a:r>
            <a:r>
              <a:rPr lang="it-IT" dirty="0" smtClean="0">
                <a:latin typeface="+mj-lt"/>
              </a:rPr>
              <a:t>Ca, which states populated ?</a:t>
            </a:r>
            <a:r>
              <a:rPr lang="it-IT" dirty="0" smtClean="0">
                <a:latin typeface="+mj-lt"/>
              </a:rPr>
              <a:t> What is the fragmentation ? -&gt; observing 10-20 % branches  </a:t>
            </a:r>
          </a:p>
        </p:txBody>
      </p:sp>
      <p:sp>
        <p:nvSpPr>
          <p:cNvPr id="10" name="Rectangle 9"/>
          <p:cNvSpPr/>
          <p:nvPr/>
        </p:nvSpPr>
        <p:spPr>
          <a:xfrm>
            <a:off x="7318949" y="2417851"/>
            <a:ext cx="658416" cy="2099497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06718" y="3365220"/>
            <a:ext cx="658416" cy="115212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eur droit 11"/>
          <p:cNvCxnSpPr/>
          <p:nvPr/>
        </p:nvCxnSpPr>
        <p:spPr>
          <a:xfrm>
            <a:off x="6006718" y="3365220"/>
            <a:ext cx="0" cy="1152128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6665134" y="3365220"/>
            <a:ext cx="0" cy="1152128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6006718" y="3365220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6006718" y="3031649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011535" y="332571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Z=20</a:t>
            </a:r>
            <a:endParaRPr lang="en-US" b="1" dirty="0"/>
          </a:p>
        </p:txBody>
      </p:sp>
      <p:cxnSp>
        <p:nvCxnSpPr>
          <p:cNvPr id="17" name="Connecteur droit 16"/>
          <p:cNvCxnSpPr/>
          <p:nvPr/>
        </p:nvCxnSpPr>
        <p:spPr>
          <a:xfrm>
            <a:off x="7315715" y="2417851"/>
            <a:ext cx="0" cy="2099497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7979854" y="2417851"/>
            <a:ext cx="0" cy="2099497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7297345" y="2417851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7305959" y="2175437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272719" y="3036614"/>
            <a:ext cx="779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N=28</a:t>
            </a:r>
            <a:endParaRPr lang="en-US" b="1" dirty="0"/>
          </a:p>
        </p:txBody>
      </p:sp>
      <p:cxnSp>
        <p:nvCxnSpPr>
          <p:cNvPr id="23" name="Connecteur droit 22"/>
          <p:cNvCxnSpPr/>
          <p:nvPr/>
        </p:nvCxnSpPr>
        <p:spPr>
          <a:xfrm>
            <a:off x="7300292" y="3497520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7300292" y="3695044"/>
            <a:ext cx="779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N=20</a:t>
            </a:r>
            <a:endParaRPr lang="en-US" b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5549518" y="286116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fp</a:t>
            </a:r>
            <a:endParaRPr lang="en-US" i="1" dirty="0"/>
          </a:p>
        </p:txBody>
      </p:sp>
      <p:cxnSp>
        <p:nvCxnSpPr>
          <p:cNvPr id="27" name="Connecteur droit 26"/>
          <p:cNvCxnSpPr/>
          <p:nvPr/>
        </p:nvCxnSpPr>
        <p:spPr>
          <a:xfrm>
            <a:off x="7305959" y="3005180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Ellipse 29"/>
          <p:cNvSpPr/>
          <p:nvPr/>
        </p:nvSpPr>
        <p:spPr>
          <a:xfrm>
            <a:off x="6353698" y="2968789"/>
            <a:ext cx="103855" cy="12571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Ellipse 31"/>
          <p:cNvSpPr/>
          <p:nvPr/>
        </p:nvSpPr>
        <p:spPr>
          <a:xfrm>
            <a:off x="7385214" y="2926622"/>
            <a:ext cx="103855" cy="125719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Ellipse 32"/>
          <p:cNvSpPr/>
          <p:nvPr/>
        </p:nvSpPr>
        <p:spPr>
          <a:xfrm>
            <a:off x="7544302" y="2926622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Ellipse 33"/>
          <p:cNvSpPr/>
          <p:nvPr/>
        </p:nvSpPr>
        <p:spPr>
          <a:xfrm>
            <a:off x="7662593" y="2934152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Connecteur droit 34"/>
          <p:cNvCxnSpPr/>
          <p:nvPr/>
        </p:nvCxnSpPr>
        <p:spPr>
          <a:xfrm>
            <a:off x="7318949" y="2807602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8026734" y="2568456"/>
            <a:ext cx="77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/>
              <a:t>1</a:t>
            </a:r>
            <a:r>
              <a:rPr lang="en-US" i="1" baseline="-25000" dirty="0" smtClean="0"/>
              <a:t>/2</a:t>
            </a:r>
            <a:endParaRPr lang="en-US" i="1" baseline="-25000" dirty="0"/>
          </a:p>
        </p:txBody>
      </p:sp>
      <p:sp>
        <p:nvSpPr>
          <p:cNvPr id="37" name="ZoneTexte 36"/>
          <p:cNvSpPr txBox="1"/>
          <p:nvPr/>
        </p:nvSpPr>
        <p:spPr>
          <a:xfrm>
            <a:off x="8039478" y="1946095"/>
            <a:ext cx="772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</a:t>
            </a:r>
            <a:r>
              <a:rPr lang="en-US" i="1" baseline="-25000" dirty="0" smtClean="0"/>
              <a:t>5/2</a:t>
            </a:r>
            <a:endParaRPr lang="en-US" i="1" baseline="-25000" dirty="0"/>
          </a:p>
        </p:txBody>
      </p:sp>
      <p:cxnSp>
        <p:nvCxnSpPr>
          <p:cNvPr id="39" name="Connecteur droit 38"/>
          <p:cNvCxnSpPr/>
          <p:nvPr/>
        </p:nvCxnSpPr>
        <p:spPr>
          <a:xfrm>
            <a:off x="6335926" y="2213092"/>
            <a:ext cx="0" cy="648072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>
          <a:xfrm>
            <a:off x="7576368" y="1711531"/>
            <a:ext cx="0" cy="376353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Ellipse 43"/>
          <p:cNvSpPr/>
          <p:nvPr/>
        </p:nvSpPr>
        <p:spPr>
          <a:xfrm>
            <a:off x="7569365" y="2112577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Ellipse 46"/>
          <p:cNvSpPr/>
          <p:nvPr/>
        </p:nvSpPr>
        <p:spPr>
          <a:xfrm>
            <a:off x="7542188" y="3426048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ZoneTexte 47"/>
          <p:cNvSpPr txBox="1"/>
          <p:nvPr/>
        </p:nvSpPr>
        <p:spPr>
          <a:xfrm>
            <a:off x="8035568" y="3290404"/>
            <a:ext cx="474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f</a:t>
            </a:r>
            <a:r>
              <a:rPr lang="en-US" i="1" baseline="-25000" dirty="0" smtClean="0"/>
              <a:t>7/2</a:t>
            </a:r>
            <a:endParaRPr lang="en-US" i="1" baseline="-25000" dirty="0"/>
          </a:p>
        </p:txBody>
      </p:sp>
      <p:sp>
        <p:nvSpPr>
          <p:cNvPr id="49" name="Arc 48"/>
          <p:cNvSpPr/>
          <p:nvPr/>
        </p:nvSpPr>
        <p:spPr>
          <a:xfrm rot="20254521">
            <a:off x="6008802" y="2884573"/>
            <a:ext cx="1656184" cy="1313461"/>
          </a:xfrm>
          <a:prstGeom prst="arc">
            <a:avLst>
              <a:gd name="adj1" fmla="val 16200000"/>
              <a:gd name="adj2" fmla="val 20033098"/>
            </a:avLst>
          </a:prstGeom>
          <a:ln w="38100">
            <a:solidFill>
              <a:srgbClr val="FF0000"/>
            </a:solidFill>
            <a:headEnd type="triangle"/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Ellipse 49"/>
          <p:cNvSpPr/>
          <p:nvPr/>
        </p:nvSpPr>
        <p:spPr>
          <a:xfrm>
            <a:off x="7370212" y="3431729"/>
            <a:ext cx="103855" cy="125719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Ellipse 50"/>
          <p:cNvSpPr/>
          <p:nvPr/>
        </p:nvSpPr>
        <p:spPr>
          <a:xfrm>
            <a:off x="7669063" y="3431730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Ellipse 51"/>
          <p:cNvSpPr/>
          <p:nvPr/>
        </p:nvSpPr>
        <p:spPr>
          <a:xfrm>
            <a:off x="7794020" y="3424167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Ellipse 52"/>
          <p:cNvSpPr/>
          <p:nvPr/>
        </p:nvSpPr>
        <p:spPr>
          <a:xfrm>
            <a:off x="7794019" y="2927493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Ellipse 53"/>
          <p:cNvSpPr/>
          <p:nvPr/>
        </p:nvSpPr>
        <p:spPr>
          <a:xfrm>
            <a:off x="7669464" y="2742469"/>
            <a:ext cx="103855" cy="125719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ZoneTexte 54"/>
          <p:cNvSpPr txBox="1"/>
          <p:nvPr/>
        </p:nvSpPr>
        <p:spPr>
          <a:xfrm>
            <a:off x="5509502" y="3571952"/>
            <a:ext cx="474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sd</a:t>
            </a:r>
            <a:endParaRPr lang="en-US" i="1" baseline="-25000" dirty="0"/>
          </a:p>
        </p:txBody>
      </p:sp>
      <p:cxnSp>
        <p:nvCxnSpPr>
          <p:cNvPr id="56" name="Connecteur droit 55"/>
          <p:cNvCxnSpPr/>
          <p:nvPr/>
        </p:nvCxnSpPr>
        <p:spPr>
          <a:xfrm>
            <a:off x="6006717" y="3726659"/>
            <a:ext cx="658416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Ellipse 56"/>
          <p:cNvSpPr/>
          <p:nvPr/>
        </p:nvSpPr>
        <p:spPr>
          <a:xfrm>
            <a:off x="6062297" y="3652734"/>
            <a:ext cx="103855" cy="125719"/>
          </a:xfrm>
          <a:prstGeom prst="ellipse">
            <a:avLst/>
          </a:prstGeom>
          <a:noFill/>
          <a:ln w="4762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Ellipse 57"/>
          <p:cNvSpPr/>
          <p:nvPr/>
        </p:nvSpPr>
        <p:spPr>
          <a:xfrm>
            <a:off x="6208711" y="3659736"/>
            <a:ext cx="103855" cy="12571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Ellipse 58"/>
          <p:cNvSpPr/>
          <p:nvPr/>
        </p:nvSpPr>
        <p:spPr>
          <a:xfrm>
            <a:off x="6354813" y="3663797"/>
            <a:ext cx="103855" cy="12571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Ellipse 59"/>
          <p:cNvSpPr/>
          <p:nvPr/>
        </p:nvSpPr>
        <p:spPr>
          <a:xfrm>
            <a:off x="6530932" y="3663798"/>
            <a:ext cx="103855" cy="12571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Arc 60"/>
          <p:cNvSpPr/>
          <p:nvPr/>
        </p:nvSpPr>
        <p:spPr>
          <a:xfrm rot="20254521">
            <a:off x="6233305" y="3049134"/>
            <a:ext cx="1344852" cy="1575757"/>
          </a:xfrm>
          <a:prstGeom prst="arc">
            <a:avLst>
              <a:gd name="adj1" fmla="val 16486031"/>
              <a:gd name="adj2" fmla="val 20033098"/>
            </a:avLst>
          </a:prstGeom>
          <a:ln w="38100">
            <a:solidFill>
              <a:srgbClr val="92D050"/>
            </a:solidFill>
            <a:headEnd type="triangle"/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ZoneTexte 61"/>
          <p:cNvSpPr txBox="1"/>
          <p:nvPr/>
        </p:nvSpPr>
        <p:spPr>
          <a:xfrm>
            <a:off x="6665134" y="2362113"/>
            <a:ext cx="5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3" name="ZoneTexte 62"/>
          <p:cNvSpPr txBox="1"/>
          <p:nvPr/>
        </p:nvSpPr>
        <p:spPr>
          <a:xfrm>
            <a:off x="6675186" y="3221280"/>
            <a:ext cx="56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GT</a:t>
            </a:r>
            <a:endParaRPr lang="en-US" b="1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4" name="Rectangle 63"/>
              <p:cNvSpPr/>
              <p:nvPr/>
            </p:nvSpPr>
            <p:spPr>
              <a:xfrm>
                <a:off x="5629862" y="4915638"/>
                <a:ext cx="2064411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it-IT" b="0" i="0" smtClean="0">
                          <a:latin typeface="Cambria Math"/>
                          <a:ea typeface="Calibri"/>
                          <a:cs typeface="Times New Roman"/>
                        </a:rPr>
                        <m:t>GT</m:t>
                      </m:r>
                      <m:r>
                        <a:rPr lang="it-IT" b="0" i="1" smtClean="0">
                          <a:latin typeface="Cambria Math"/>
                          <a:ea typeface="Calibri"/>
                          <a:cs typeface="Times New Roman"/>
                        </a:rPr>
                        <m:t>: </m:t>
                      </m:r>
                      <m:r>
                        <a:rPr lang="en-US" i="1">
                          <a:latin typeface="Cambria Math"/>
                          <a:ea typeface="Calibri"/>
                          <a:cs typeface="Times New Roman"/>
                        </a:rPr>
                        <m:t>𝜐</m:t>
                      </m:r>
                      <m:sSub>
                        <m:sSubPr>
                          <m:ctrlPr>
                            <a:rPr lang="en-US" i="1" smtClean="0"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it-IT" b="0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/2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→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𝜋</m:t>
                          </m:r>
                          <m:r>
                            <a:rPr lang="it-IT" b="0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1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/2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9862" y="4915638"/>
                <a:ext cx="2064411" cy="394210"/>
              </a:xfrm>
              <a:prstGeom prst="rect">
                <a:avLst/>
              </a:prstGeom>
              <a:blipFill rotWithShape="1">
                <a:blip r:embed="rId2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Rectangle 64"/>
              <p:cNvSpPr/>
              <p:nvPr/>
            </p:nvSpPr>
            <p:spPr>
              <a:xfrm>
                <a:off x="6029072" y="5281412"/>
                <a:ext cx="1647054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/>
                          <a:ea typeface="Calibri"/>
                          <a:cs typeface="Times New Roman"/>
                        </a:rPr>
                        <m:t>𝜐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3/2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→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𝜋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𝑝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3/2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9072" y="5281412"/>
                <a:ext cx="1647054" cy="394210"/>
              </a:xfrm>
              <a:prstGeom prst="rect">
                <a:avLst/>
              </a:prstGeom>
              <a:blipFill rotWithShape="1">
                <a:blip r:embed="rId3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Accolade fermante 65"/>
          <p:cNvSpPr/>
          <p:nvPr/>
        </p:nvSpPr>
        <p:spPr>
          <a:xfrm>
            <a:off x="7542188" y="4940586"/>
            <a:ext cx="374912" cy="751000"/>
          </a:xfrm>
          <a:prstGeom prst="rightBrace">
            <a:avLst/>
          </a:prstGeom>
          <a:ln>
            <a:solidFill>
              <a:schemeClr val="tx1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ZoneTexte 66"/>
          <p:cNvSpPr txBox="1"/>
          <p:nvPr/>
        </p:nvSpPr>
        <p:spPr>
          <a:xfrm>
            <a:off x="7888931" y="5029291"/>
            <a:ext cx="645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 smtClean="0"/>
              <a:t>48</a:t>
            </a:r>
            <a:r>
              <a:rPr lang="en-US" dirty="0"/>
              <a:t>C</a:t>
            </a:r>
            <a:r>
              <a:rPr lang="en-US" dirty="0" smtClean="0"/>
              <a:t>a</a:t>
            </a:r>
            <a:endParaRPr lang="en-US" dirty="0" smtClean="0"/>
          </a:p>
          <a:p>
            <a:pPr algn="ctr"/>
            <a:r>
              <a:rPr lang="en-US" dirty="0" smtClean="0"/>
              <a:t>core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8" name="Rectangle 67"/>
              <p:cNvSpPr/>
              <p:nvPr/>
            </p:nvSpPr>
            <p:spPr>
              <a:xfrm>
                <a:off x="5983602" y="5891011"/>
                <a:ext cx="1637691" cy="3942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  <a:ea typeface="Calibri"/>
                          <a:cs typeface="Times New Roman"/>
                        </a:rPr>
                        <m:t> </m:t>
                      </m:r>
                      <m:r>
                        <a:rPr lang="en-US" i="1" smtClean="0">
                          <a:latin typeface="Cambria Math"/>
                          <a:ea typeface="Calibri"/>
                          <a:cs typeface="Times New Roman"/>
                        </a:rPr>
                        <m:t>𝜐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𝑓</m:t>
                          </m:r>
                        </m:e>
                        <m:sub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7/2</m:t>
                          </m:r>
                        </m:sub>
                      </m:sSub>
                      <m:r>
                        <a:rPr lang="en-US" i="1">
                          <a:effectLst/>
                          <a:latin typeface="Cambria Math"/>
                          <a:ea typeface="Calibri"/>
                          <a:cs typeface="Times New Roman"/>
                        </a:rPr>
                        <m:t>→</m:t>
                      </m:r>
                      <m:sSub>
                        <m:sSubPr>
                          <m:ctrlPr>
                            <a:rPr lang="en-US" i="1">
                              <a:effectLst/>
                              <a:latin typeface="Cambria Math"/>
                              <a:cs typeface="Times New Roman"/>
                            </a:rPr>
                          </m:ctrlPr>
                        </m:sSubPr>
                        <m:e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𝜋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𝑓</m:t>
                          </m:r>
                        </m:e>
                        <m:sub>
                          <m:r>
                            <a:rPr lang="it-IT" b="0" i="1" smtClean="0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7</m:t>
                          </m:r>
                          <m:r>
                            <a:rPr lang="en-US" i="1">
                              <a:effectLst/>
                              <a:latin typeface="Cambria Math"/>
                              <a:ea typeface="Calibri"/>
                              <a:cs typeface="Times New Roman"/>
                            </a:rPr>
                            <m:t>/2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3602" y="5891011"/>
                <a:ext cx="1637691" cy="394210"/>
              </a:xfrm>
              <a:prstGeom prst="rect">
                <a:avLst/>
              </a:prstGeom>
              <a:blipFill rotWithShape="1">
                <a:blip r:embed="rId4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ZoneTexte 68"/>
          <p:cNvSpPr txBox="1"/>
          <p:nvPr/>
        </p:nvSpPr>
        <p:spPr>
          <a:xfrm>
            <a:off x="7922879" y="5828021"/>
            <a:ext cx="645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 smtClean="0"/>
              <a:t>40</a:t>
            </a:r>
            <a:r>
              <a:rPr lang="en-US" dirty="0" smtClean="0"/>
              <a:t>Ca</a:t>
            </a:r>
          </a:p>
          <a:p>
            <a:pPr algn="ctr"/>
            <a:r>
              <a:rPr lang="en-US" dirty="0" smtClean="0"/>
              <a:t>core</a:t>
            </a:r>
            <a:endParaRPr lang="en-US" dirty="0"/>
          </a:p>
        </p:txBody>
      </p:sp>
      <p:sp>
        <p:nvSpPr>
          <p:cNvPr id="70" name="ZoneTexte 69"/>
          <p:cNvSpPr txBox="1"/>
          <p:nvPr/>
        </p:nvSpPr>
        <p:spPr>
          <a:xfrm>
            <a:off x="8035568" y="2820514"/>
            <a:ext cx="552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p</a:t>
            </a:r>
            <a:r>
              <a:rPr lang="en-US" i="1" baseline="-25000" dirty="0" smtClean="0"/>
              <a:t>3/2</a:t>
            </a:r>
            <a:endParaRPr lang="en-US" i="1" baseline="-25000" dirty="0"/>
          </a:p>
        </p:txBody>
      </p:sp>
      <p:sp>
        <p:nvSpPr>
          <p:cNvPr id="73" name="ZoneTexte 72"/>
          <p:cNvSpPr txBox="1"/>
          <p:nvPr/>
        </p:nvSpPr>
        <p:spPr>
          <a:xfrm>
            <a:off x="7272719" y="2417851"/>
            <a:ext cx="779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N=34</a:t>
            </a:r>
            <a:endParaRPr lang="en-US" b="1" dirty="0"/>
          </a:p>
        </p:txBody>
      </p:sp>
      <p:sp>
        <p:nvSpPr>
          <p:cNvPr id="74" name="Ellipse 73"/>
          <p:cNvSpPr/>
          <p:nvPr/>
        </p:nvSpPr>
        <p:spPr>
          <a:xfrm>
            <a:off x="7470250" y="2742469"/>
            <a:ext cx="103855" cy="125719"/>
          </a:xfrm>
          <a:prstGeom prst="ellipse">
            <a:avLst/>
          </a:prstGeom>
          <a:noFill/>
          <a:ln w="34925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Arc 74"/>
          <p:cNvSpPr/>
          <p:nvPr/>
        </p:nvSpPr>
        <p:spPr>
          <a:xfrm rot="20254521">
            <a:off x="6024507" y="2749216"/>
            <a:ext cx="1656184" cy="1313461"/>
          </a:xfrm>
          <a:prstGeom prst="arc">
            <a:avLst>
              <a:gd name="adj1" fmla="val 14675026"/>
              <a:gd name="adj2" fmla="val 20033098"/>
            </a:avLst>
          </a:prstGeom>
          <a:ln w="38100">
            <a:solidFill>
              <a:srgbClr val="FF0000"/>
            </a:solidFill>
            <a:headEnd type="triangle"/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5746552" y="1315377"/>
            <a:ext cx="2816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baseline="30000" dirty="0" smtClean="0"/>
              <a:t>54</a:t>
            </a:r>
            <a:r>
              <a:rPr lang="it-IT" b="1" dirty="0" smtClean="0"/>
              <a:t>K </a:t>
            </a:r>
            <a:r>
              <a:rPr lang="el-GR" b="1" dirty="0" smtClean="0">
                <a:latin typeface="Arial"/>
                <a:cs typeface="Arial"/>
              </a:rPr>
              <a:t>β</a:t>
            </a:r>
            <a:r>
              <a:rPr lang="it-IT" b="1" dirty="0" smtClean="0">
                <a:latin typeface="Arial"/>
                <a:cs typeface="Arial"/>
              </a:rPr>
              <a:t>(GT) </a:t>
            </a:r>
            <a:r>
              <a:rPr lang="it-IT" b="1" dirty="0" smtClean="0"/>
              <a:t>decay to </a:t>
            </a:r>
            <a:r>
              <a:rPr lang="it-IT" b="1" baseline="30000" dirty="0" smtClean="0"/>
              <a:t>54</a:t>
            </a:r>
            <a:r>
              <a:rPr lang="it-IT" b="1" dirty="0" smtClean="0"/>
              <a:t>Ca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351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107504" y="188640"/>
            <a:ext cx="892899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>
                <a:latin typeface="Calibri" pitchFamily="34" charset="0"/>
              </a:rPr>
              <a:t> </a:t>
            </a:r>
            <a:r>
              <a:rPr lang="fr-FR" altLang="en-US" dirty="0" err="1">
                <a:latin typeface="Calibri" pitchFamily="34" charset="0"/>
              </a:rPr>
              <a:t>What</a:t>
            </a:r>
            <a:r>
              <a:rPr lang="fr-FR" altLang="en-US" dirty="0">
                <a:latin typeface="Calibri" pitchFamily="34" charset="0"/>
              </a:rPr>
              <a:t> </a:t>
            </a:r>
            <a:r>
              <a:rPr lang="fr-FR" altLang="en-US" dirty="0" err="1">
                <a:latin typeface="Calibri" pitchFamily="34" charset="0"/>
              </a:rPr>
              <a:t>we</a:t>
            </a:r>
            <a:r>
              <a:rPr lang="fr-FR" altLang="en-US" dirty="0">
                <a:latin typeface="Calibri" pitchFamily="34" charset="0"/>
              </a:rPr>
              <a:t> </a:t>
            </a:r>
            <a:r>
              <a:rPr lang="fr-FR" altLang="en-US" dirty="0" err="1">
                <a:latin typeface="Calibri" pitchFamily="34" charset="0"/>
              </a:rPr>
              <a:t>expect</a:t>
            </a:r>
            <a:r>
              <a:rPr lang="fr-FR" altLang="en-US" dirty="0">
                <a:latin typeface="Calibri" pitchFamily="34" charset="0"/>
              </a:rPr>
              <a:t> to </a:t>
            </a:r>
            <a:r>
              <a:rPr lang="fr-FR" altLang="en-US" dirty="0" err="1">
                <a:latin typeface="Calibri" pitchFamily="34" charset="0"/>
              </a:rPr>
              <a:t>see</a:t>
            </a:r>
            <a:r>
              <a:rPr lang="fr-FR" altLang="en-US" dirty="0">
                <a:latin typeface="Calibri" pitchFamily="34" charset="0"/>
              </a:rPr>
              <a:t> </a:t>
            </a:r>
            <a:r>
              <a:rPr lang="fr-FR" altLang="en-US" dirty="0" smtClean="0">
                <a:latin typeface="Calibri" pitchFamily="34" charset="0"/>
              </a:rPr>
              <a:t>(2)</a:t>
            </a:r>
            <a:endParaRPr lang="fr-FR" altLang="en-US" dirty="0">
              <a:latin typeface="Calibri" pitchFamily="34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41090" y="1698321"/>
            <a:ext cx="3600400" cy="1341009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/>
        </p:spPr>
        <p:txBody>
          <a:bodyPr wrap="square" lIns="90000" tIns="46800" rIns="90000" bIns="4680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Large-scale shell-model calculation in the psdpf space with Antoine: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The most intense states are 3</a:t>
            </a:r>
            <a:r>
              <a:rPr lang="it-IT" baseline="30000" dirty="0" smtClean="0">
                <a:solidFill>
                  <a:srgbClr val="000000"/>
                </a:solidFill>
                <a:ea typeface="MS PGothic" pitchFamily="34" charset="-128"/>
              </a:rPr>
              <a:t>-</a:t>
            </a:r>
            <a:endParaRPr lang="it-IT" baseline="30000" dirty="0">
              <a:solidFill>
                <a:srgbClr val="000000"/>
              </a:solidFill>
              <a:ea typeface="MS PGothic" pitchFamily="34" charset="-128"/>
            </a:endParaRPr>
          </a:p>
        </p:txBody>
      </p:sp>
      <p:cxnSp>
        <p:nvCxnSpPr>
          <p:cNvPr id="8" name="Connecteur droit 7"/>
          <p:cNvCxnSpPr/>
          <p:nvPr/>
        </p:nvCxnSpPr>
        <p:spPr>
          <a:xfrm>
            <a:off x="6666334" y="2212500"/>
            <a:ext cx="504056" cy="0"/>
          </a:xfrm>
          <a:prstGeom prst="line">
            <a:avLst/>
          </a:prstGeom>
          <a:ln w="44450">
            <a:solidFill>
              <a:srgbClr val="0070C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7314406" y="2058611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2</a:t>
            </a:r>
            <a:r>
              <a:rPr lang="it-IT" sz="1400" baseline="30000" dirty="0" smtClean="0"/>
              <a:t>+</a:t>
            </a:r>
            <a:r>
              <a:rPr lang="it-IT" sz="1400" dirty="0" smtClean="0"/>
              <a:t> at 1.4 MeV</a:t>
            </a:r>
            <a:endParaRPr lang="en-US" sz="1400" dirty="0"/>
          </a:p>
        </p:txBody>
      </p:sp>
      <p:cxnSp>
        <p:nvCxnSpPr>
          <p:cNvPr id="11" name="Connecteur droit 10"/>
          <p:cNvCxnSpPr/>
          <p:nvPr/>
        </p:nvCxnSpPr>
        <p:spPr>
          <a:xfrm>
            <a:off x="6687641" y="2747914"/>
            <a:ext cx="504056" cy="0"/>
          </a:xfrm>
          <a:prstGeom prst="line">
            <a:avLst/>
          </a:prstGeom>
          <a:ln w="44450">
            <a:solidFill>
              <a:srgbClr val="FF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7314406" y="2594025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2</a:t>
            </a:r>
            <a:r>
              <a:rPr lang="it-IT" sz="1400" baseline="30000" dirty="0" smtClean="0"/>
              <a:t>+</a:t>
            </a:r>
            <a:r>
              <a:rPr lang="it-IT" sz="1400" dirty="0" smtClean="0"/>
              <a:t> at 2 MeV</a:t>
            </a:r>
            <a:endParaRPr lang="en-US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au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5533450"/>
                  </p:ext>
                </p:extLst>
              </p:nvPr>
            </p:nvGraphicFramePr>
            <p:xfrm>
              <a:off x="236365" y="3356992"/>
              <a:ext cx="3699445" cy="10554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39889"/>
                    <a:gridCol w="739889"/>
                    <a:gridCol w="739889"/>
                    <a:gridCol w="739889"/>
                    <a:gridCol w="739889"/>
                  </a:tblGrid>
                  <a:tr h="202214">
                    <a:tc>
                      <a:txBody>
                        <a:bodyPr/>
                        <a:lstStyle/>
                        <a:p>
                          <a:endParaRPr lang="it-IT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𝝊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𝟕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𝝊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𝟑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𝝊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𝟏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>
                            <a:solidFill>
                              <a:schemeClr val="tx1"/>
                            </a:solidFill>
                            <a:latin typeface="+mj-lt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𝝊</m:t>
                                </m:r>
                                <m:sSub>
                                  <m:sSubPr>
                                    <m:ctrlPr>
                                      <a:rPr lang="en-US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cs typeface="Times New Roman"/>
                                      </a:rPr>
                                      <m:t>𝒇</m:t>
                                    </m:r>
                                  </m:e>
                                  <m:sub>
                                    <m:r>
                                      <a:rPr lang="it-IT" sz="1400" b="1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𝟓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/</m:t>
                                    </m:r>
                                    <m:r>
                                      <a:rPr lang="en-US" sz="1400" b="1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𝟐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="1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589874">
                    <a:tc>
                      <a:txBody>
                        <a:bodyPr/>
                        <a:lstStyle/>
                        <a:p>
                          <a:r>
                            <a:rPr lang="it-IT" sz="1400" baseline="30000" dirty="0" smtClean="0"/>
                            <a:t>54</a:t>
                          </a:r>
                          <a:r>
                            <a:rPr lang="it-IT" sz="1400" dirty="0" smtClean="0"/>
                            <a:t>Ca after GT</a:t>
                          </a:r>
                          <a:endParaRPr lang="it-IT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/>
                            <a:t>7.5</a:t>
                          </a:r>
                          <a:endParaRPr lang="it-IT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/>
                            <a:t>3.4</a:t>
                          </a:r>
                          <a:endParaRPr lang="it-IT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/>
                            <a:t>1</a:t>
                          </a:r>
                          <a:endParaRPr lang="it-IT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/>
                            <a:t>2</a:t>
                          </a:r>
                          <a:endParaRPr lang="it-IT" sz="1400" b="1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au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35533450"/>
                  </p:ext>
                </p:extLst>
              </p:nvPr>
            </p:nvGraphicFramePr>
            <p:xfrm>
              <a:off x="236365" y="3356992"/>
              <a:ext cx="3699445" cy="105543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739889"/>
                    <a:gridCol w="739889"/>
                    <a:gridCol w="739889"/>
                    <a:gridCol w="739889"/>
                    <a:gridCol w="739889"/>
                  </a:tblGrid>
                  <a:tr h="323914">
                    <a:tc>
                      <a:txBody>
                        <a:bodyPr/>
                        <a:lstStyle/>
                        <a:p>
                          <a:endParaRPr lang="it-IT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000" t="-1887" r="-298361" b="-2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1653" t="-1887" r="-200826" b="-2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99180" t="-1887" r="-99180" b="-2452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2479" t="-1887" b="-245283"/>
                          </a:stretch>
                        </a:blipFill>
                      </a:tcPr>
                    </a:tc>
                  </a:tr>
                  <a:tr h="731520">
                    <a:tc>
                      <a:txBody>
                        <a:bodyPr/>
                        <a:lstStyle/>
                        <a:p>
                          <a:r>
                            <a:rPr lang="it-IT" sz="1400" baseline="30000" dirty="0" smtClean="0"/>
                            <a:t>54</a:t>
                          </a:r>
                          <a:r>
                            <a:rPr lang="it-IT" sz="1400" dirty="0" smtClean="0"/>
                            <a:t>Ca after GT</a:t>
                          </a:r>
                          <a:endParaRPr lang="it-IT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/>
                            <a:t>7.5</a:t>
                          </a:r>
                          <a:endParaRPr lang="it-IT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/>
                            <a:t>3.4</a:t>
                          </a:r>
                          <a:endParaRPr lang="it-IT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/>
                            <a:t>1</a:t>
                          </a:r>
                          <a:endParaRPr lang="it-IT" sz="14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dirty="0" smtClean="0"/>
                            <a:t>2</a:t>
                          </a:r>
                          <a:endParaRPr lang="it-IT" sz="1400" b="1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5" name="Rectangle 14"/>
          <p:cNvSpPr/>
          <p:nvPr/>
        </p:nvSpPr>
        <p:spPr>
          <a:xfrm>
            <a:off x="5325701" y="1435671"/>
            <a:ext cx="28167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baseline="30000" dirty="0" smtClean="0"/>
              <a:t>54</a:t>
            </a:r>
            <a:r>
              <a:rPr lang="it-IT" b="1" dirty="0" smtClean="0"/>
              <a:t>K </a:t>
            </a:r>
            <a:r>
              <a:rPr lang="el-GR" b="1" dirty="0" smtClean="0">
                <a:latin typeface="Arial"/>
                <a:cs typeface="Arial"/>
              </a:rPr>
              <a:t>β</a:t>
            </a:r>
            <a:r>
              <a:rPr lang="it-IT" b="1" dirty="0" smtClean="0">
                <a:latin typeface="Arial"/>
                <a:cs typeface="Arial"/>
              </a:rPr>
              <a:t>(GT) </a:t>
            </a:r>
            <a:r>
              <a:rPr lang="it-IT" b="1" dirty="0" smtClean="0"/>
              <a:t>decay to </a:t>
            </a:r>
            <a:r>
              <a:rPr lang="it-IT" b="1" baseline="30000" dirty="0" smtClean="0"/>
              <a:t>54</a:t>
            </a:r>
            <a:r>
              <a:rPr lang="it-IT" b="1" dirty="0" smtClean="0"/>
              <a:t>Ca</a:t>
            </a:r>
            <a:endParaRPr lang="en-US" b="1" dirty="0"/>
          </a:p>
        </p:txBody>
      </p:sp>
      <p:graphicFrame>
        <p:nvGraphicFramePr>
          <p:cNvPr id="16" name="Graphique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6814126"/>
              </p:ext>
            </p:extLst>
          </p:nvPr>
        </p:nvGraphicFramePr>
        <p:xfrm>
          <a:off x="4146054" y="1412776"/>
          <a:ext cx="4392488" cy="3639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326282" y="5085184"/>
            <a:ext cx="8496944" cy="1325620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1600" dirty="0" smtClean="0">
                <a:latin typeface="+mj-lt"/>
              </a:rPr>
              <a:t>Results: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latin typeface="+mj-lt"/>
              </a:rPr>
              <a:t>From </a:t>
            </a:r>
            <a:r>
              <a:rPr lang="it-IT" sz="1600" baseline="30000" dirty="0" smtClean="0">
                <a:latin typeface="+mj-lt"/>
              </a:rPr>
              <a:t>54</a:t>
            </a:r>
            <a:r>
              <a:rPr lang="it-IT" sz="1600" dirty="0" smtClean="0">
                <a:latin typeface="+mj-lt"/>
              </a:rPr>
              <a:t>Ca </a:t>
            </a:r>
            <a:r>
              <a:rPr lang="el-GR" sz="1600" dirty="0" smtClean="0">
                <a:latin typeface="Times New Roman" panose="02020603050405020304" pitchFamily="18" charset="0"/>
                <a:cs typeface="Arial"/>
              </a:rPr>
              <a:t>γ</a:t>
            </a:r>
            <a:r>
              <a:rPr lang="it-IT" sz="1600" dirty="0" smtClean="0">
                <a:latin typeface="Arial"/>
                <a:cs typeface="Arial"/>
              </a:rPr>
              <a:t>-ray spectroscopy: more detailed level scheme, comparison with different 3-body models</a:t>
            </a:r>
            <a:endParaRPr lang="it-IT" sz="1600" dirty="0">
              <a:latin typeface="Arial"/>
              <a:cs typeface="Arial"/>
            </a:endParaRP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it-IT" sz="1600" dirty="0" smtClean="0">
                <a:latin typeface="Arial"/>
                <a:cs typeface="Arial"/>
              </a:rPr>
              <a:t>From neutron spectroscopy:  GT distribution and neutron evaporation as a probe of N=34</a:t>
            </a:r>
          </a:p>
        </p:txBody>
      </p:sp>
    </p:spTree>
    <p:extLst>
      <p:ext uri="{BB962C8B-B14F-4D97-AF65-F5344CB8AC3E}">
        <p14:creationId xmlns:p14="http://schemas.microsoft.com/office/powerpoint/2010/main" val="3262082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107504" y="188640"/>
            <a:ext cx="892899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>
                <a:latin typeface="Calibri" pitchFamily="34" charset="0"/>
              </a:rPr>
              <a:t> </a:t>
            </a:r>
            <a:r>
              <a:rPr lang="fr-FR" altLang="en-US" dirty="0" smtClean="0">
                <a:latin typeface="Calibri" pitchFamily="34" charset="0"/>
              </a:rPr>
              <a:t>Rates and </a:t>
            </a:r>
            <a:r>
              <a:rPr lang="fr-FR" altLang="en-US" dirty="0" err="1" smtClean="0">
                <a:latin typeface="Calibri" pitchFamily="34" charset="0"/>
              </a:rPr>
              <a:t>spectroscopy</a:t>
            </a:r>
            <a:endParaRPr lang="fr-FR" altLang="en-US" dirty="0">
              <a:latin typeface="Calibri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395536" y="1412776"/>
            <a:ext cx="8496944" cy="4110998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it-IT" baseline="30000" dirty="0" smtClean="0">
                <a:latin typeface="+mj-lt"/>
              </a:rPr>
              <a:t>54</a:t>
            </a:r>
            <a:r>
              <a:rPr lang="it-IT" dirty="0" smtClean="0">
                <a:latin typeface="+mj-lt"/>
              </a:rPr>
              <a:t>K rate (realistic, based on previous result plus some target improvements): 0.5 pps, (possible to improve with target optimized for fast release ?)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endParaRPr lang="it-IT" dirty="0">
              <a:latin typeface="+mj-lt"/>
            </a:endParaRP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latin typeface="+mj-lt"/>
              </a:rPr>
              <a:t>8% neutron efficiency, 90% </a:t>
            </a:r>
            <a:r>
              <a:rPr lang="el-GR" dirty="0" smtClean="0">
                <a:latin typeface="Arial"/>
                <a:cs typeface="Arial"/>
              </a:rPr>
              <a:t>β</a:t>
            </a:r>
            <a:r>
              <a:rPr lang="it-IT" dirty="0" smtClean="0">
                <a:latin typeface="Arial"/>
                <a:cs typeface="Arial"/>
              </a:rPr>
              <a:t> efficiency, 2 % </a:t>
            </a:r>
            <a:r>
              <a:rPr lang="el-GR" dirty="0" smtClean="0">
                <a:latin typeface="Times New Roman" panose="02020603050405020304" pitchFamily="18" charset="0"/>
                <a:cs typeface="Arial"/>
              </a:rPr>
              <a:t>γ</a:t>
            </a:r>
            <a:r>
              <a:rPr lang="it-IT" dirty="0" smtClean="0">
                <a:latin typeface="Arial"/>
                <a:cs typeface="Arial"/>
              </a:rPr>
              <a:t> efficiency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endParaRPr lang="it-IT" dirty="0">
              <a:latin typeface="Arial"/>
              <a:cs typeface="Arial"/>
            </a:endParaRP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latin typeface="Arial"/>
                <a:cs typeface="Arial"/>
              </a:rPr>
              <a:t>60-90 % neutron emission: around (1-2)·10</a:t>
            </a:r>
            <a:r>
              <a:rPr lang="it-IT" baseline="30000" dirty="0" smtClean="0">
                <a:latin typeface="Arial"/>
                <a:cs typeface="Arial"/>
              </a:rPr>
              <a:t>4</a:t>
            </a:r>
            <a:r>
              <a:rPr lang="it-IT" dirty="0" smtClean="0">
                <a:latin typeface="Arial"/>
                <a:cs typeface="Arial"/>
              </a:rPr>
              <a:t> neutrons detected in 7 days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endParaRPr lang="it-IT" dirty="0">
              <a:latin typeface="Arial"/>
              <a:cs typeface="Arial"/>
            </a:endParaRP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latin typeface="Arial"/>
                <a:cs typeface="Arial"/>
              </a:rPr>
              <a:t>10% feeding to excited </a:t>
            </a:r>
            <a:r>
              <a:rPr lang="it-IT" baseline="30000" dirty="0" smtClean="0">
                <a:latin typeface="Arial"/>
                <a:cs typeface="Arial"/>
              </a:rPr>
              <a:t>54</a:t>
            </a:r>
            <a:r>
              <a:rPr lang="it-IT" dirty="0" smtClean="0">
                <a:latin typeface="Arial"/>
                <a:cs typeface="Arial"/>
              </a:rPr>
              <a:t>Ca states: around 200 </a:t>
            </a:r>
            <a:r>
              <a:rPr lang="el-GR" dirty="0" smtClean="0">
                <a:latin typeface="Times New Roman" panose="02020603050405020304" pitchFamily="18" charset="0"/>
                <a:cs typeface="Arial"/>
              </a:rPr>
              <a:t>γ</a:t>
            </a:r>
            <a:r>
              <a:rPr lang="it-IT" dirty="0" smtClean="0">
                <a:latin typeface="Arial"/>
                <a:cs typeface="Arial"/>
              </a:rPr>
              <a:t> rays from </a:t>
            </a:r>
            <a:r>
              <a:rPr lang="it-IT" baseline="30000" dirty="0" smtClean="0">
                <a:latin typeface="Arial"/>
                <a:cs typeface="Arial"/>
              </a:rPr>
              <a:t>54</a:t>
            </a:r>
            <a:r>
              <a:rPr lang="it-IT" dirty="0" smtClean="0">
                <a:latin typeface="Arial"/>
                <a:cs typeface="Arial"/>
              </a:rPr>
              <a:t>Ca in 7 days; mainly 2</a:t>
            </a:r>
            <a:r>
              <a:rPr lang="it-IT" baseline="30000" dirty="0" smtClean="0">
                <a:latin typeface="Arial"/>
                <a:cs typeface="Arial"/>
              </a:rPr>
              <a:t>+</a:t>
            </a:r>
            <a:r>
              <a:rPr lang="it-IT" dirty="0" smtClean="0">
                <a:latin typeface="Arial"/>
                <a:cs typeface="Arial"/>
              </a:rPr>
              <a:t> and 3</a:t>
            </a:r>
            <a:r>
              <a:rPr lang="it-IT" baseline="30000" dirty="0" smtClean="0">
                <a:latin typeface="Arial"/>
                <a:cs typeface="Arial"/>
              </a:rPr>
              <a:t>-</a:t>
            </a:r>
            <a:r>
              <a:rPr lang="it-IT" dirty="0" smtClean="0">
                <a:latin typeface="Arial"/>
                <a:cs typeface="Arial"/>
              </a:rPr>
              <a:t>, likely also 4</a:t>
            </a:r>
            <a:r>
              <a:rPr lang="it-IT" baseline="30000" dirty="0" smtClean="0">
                <a:latin typeface="Arial"/>
                <a:cs typeface="Arial"/>
              </a:rPr>
              <a:t>+ </a:t>
            </a:r>
            <a:r>
              <a:rPr lang="it-IT" dirty="0" smtClean="0">
                <a:latin typeface="Arial"/>
                <a:cs typeface="Arial"/>
              </a:rPr>
              <a:t>states</a:t>
            </a: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endParaRPr lang="it-IT" baseline="-25000" dirty="0" smtClean="0">
              <a:latin typeface="+mj-lt"/>
              <a:cs typeface="Arial" charset="0"/>
            </a:endParaRPr>
          </a:p>
          <a:p>
            <a:pPr marL="285750" indent="-285750">
              <a:spcBef>
                <a:spcPct val="50000"/>
              </a:spcBef>
              <a:buFont typeface="Arial" panose="020B0604020202020204" pitchFamily="34" charset="0"/>
              <a:buChar char="•"/>
              <a:defRPr/>
            </a:pPr>
            <a:r>
              <a:rPr lang="it-IT" dirty="0" smtClean="0">
                <a:latin typeface="+mj-lt"/>
                <a:cs typeface="Arial" charset="0"/>
              </a:rPr>
              <a:t>Lifetime from neutrons and gammas</a:t>
            </a:r>
            <a:endParaRPr lang="it-IT" dirty="0" smtClean="0">
              <a:latin typeface="+mj-lt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007604" y="6032912"/>
            <a:ext cx="7488832" cy="371513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dirty="0" smtClean="0">
                <a:latin typeface="+mj-lt"/>
              </a:rPr>
              <a:t>In total, </a:t>
            </a:r>
            <a:r>
              <a:rPr lang="it-IT" dirty="0" smtClean="0">
                <a:latin typeface="+mj-lt"/>
              </a:rPr>
              <a:t>21 </a:t>
            </a:r>
            <a:r>
              <a:rPr lang="it-IT" dirty="0" smtClean="0">
                <a:latin typeface="+mj-lt"/>
              </a:rPr>
              <a:t>shifts (seven days) are requested</a:t>
            </a:r>
            <a:endParaRPr lang="it-IT" baseline="-250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66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107504" y="188640"/>
            <a:ext cx="892899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>
                <a:latin typeface="Calibri" pitchFamily="34" charset="0"/>
              </a:rPr>
              <a:t> </a:t>
            </a:r>
            <a:r>
              <a:rPr lang="fr-FR" altLang="en-US" dirty="0" smtClean="0">
                <a:latin typeface="Calibri" pitchFamily="34" charset="0"/>
              </a:rPr>
              <a:t>Collaboration</a:t>
            </a:r>
            <a:endParaRPr lang="fr-FR" altLang="en-US" dirty="0">
              <a:latin typeface="Calibri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11746" y="1340768"/>
            <a:ext cx="87807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A. Gottardo</a:t>
            </a:r>
            <a:r>
              <a:rPr lang="it-IT" b="1" baseline="30000" dirty="0" smtClean="0"/>
              <a:t>1</a:t>
            </a:r>
            <a:r>
              <a:rPr lang="it-IT" b="1" dirty="0" smtClean="0"/>
              <a:t>, R</a:t>
            </a:r>
            <a:r>
              <a:rPr lang="it-IT" b="1" dirty="0"/>
              <a:t>. </a:t>
            </a:r>
            <a:r>
              <a:rPr lang="it-IT" b="1" dirty="0" smtClean="0"/>
              <a:t>Grzywacz</a:t>
            </a:r>
            <a:r>
              <a:rPr lang="it-IT" b="1" baseline="30000" dirty="0" smtClean="0"/>
              <a:t>2</a:t>
            </a:r>
            <a:r>
              <a:rPr lang="it-IT" b="1" dirty="0" smtClean="0"/>
              <a:t>, </a:t>
            </a:r>
            <a:r>
              <a:rPr lang="it-IT" b="1" dirty="0"/>
              <a:t>M. </a:t>
            </a:r>
            <a:r>
              <a:rPr lang="it-IT" b="1" dirty="0" smtClean="0"/>
              <a:t>Madurga</a:t>
            </a:r>
            <a:r>
              <a:rPr lang="it-IT" b="1" baseline="30000" dirty="0" smtClean="0"/>
              <a:t>3</a:t>
            </a:r>
            <a:r>
              <a:rPr lang="it-IT" b="1" dirty="0" smtClean="0"/>
              <a:t>,</a:t>
            </a:r>
          </a:p>
          <a:p>
            <a:r>
              <a:rPr lang="en-US" dirty="0" smtClean="0">
                <a:latin typeface="+mj-lt"/>
                <a:ea typeface="Times New Roman"/>
                <a:cs typeface="CMR10"/>
              </a:rPr>
              <a:t>G</a:t>
            </a:r>
            <a:r>
              <a:rPr lang="en-US" dirty="0">
                <a:latin typeface="+mj-lt"/>
                <a:ea typeface="Times New Roman"/>
                <a:cs typeface="CMR10"/>
              </a:rPr>
              <a:t>. de Angelis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4</a:t>
            </a:r>
            <a:r>
              <a:rPr lang="en-US" dirty="0">
                <a:latin typeface="+mj-lt"/>
                <a:ea typeface="Times New Roman"/>
                <a:cs typeface="CMR10"/>
              </a:rPr>
              <a:t>, F. Azaiez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1</a:t>
            </a:r>
            <a:r>
              <a:rPr lang="en-US" dirty="0">
                <a:latin typeface="+mj-lt"/>
                <a:ea typeface="Times New Roman"/>
                <a:cs typeface="CMR10"/>
              </a:rPr>
              <a:t>, D. Bazzacco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5</a:t>
            </a:r>
            <a:r>
              <a:rPr lang="en-US" dirty="0">
                <a:latin typeface="+mj-lt"/>
                <a:ea typeface="Times New Roman"/>
                <a:cs typeface="CMR10"/>
              </a:rPr>
              <a:t>, G. Benzoni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6</a:t>
            </a:r>
            <a:r>
              <a:rPr lang="en-US" dirty="0">
                <a:latin typeface="+mj-lt"/>
                <a:ea typeface="Times New Roman"/>
                <a:cs typeface="CMR10"/>
              </a:rPr>
              <a:t>, A. Boso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5</a:t>
            </a:r>
            <a:r>
              <a:rPr lang="en-US" dirty="0">
                <a:latin typeface="+mj-lt"/>
                <a:ea typeface="Times New Roman"/>
                <a:cs typeface="CMR10"/>
              </a:rPr>
              <a:t>, Y. Deyan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1</a:t>
            </a:r>
            <a:r>
              <a:rPr lang="en-US" dirty="0">
                <a:latin typeface="+mj-lt"/>
                <a:ea typeface="Times New Roman"/>
                <a:cs typeface="CMR10"/>
              </a:rPr>
              <a:t>, M.-C.Delattre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1</a:t>
            </a:r>
            <a:r>
              <a:rPr lang="en-US" dirty="0">
                <a:latin typeface="+mj-lt"/>
                <a:ea typeface="Times New Roman"/>
                <a:cs typeface="CMR10"/>
              </a:rPr>
              <a:t>, P. Van Duppen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7</a:t>
            </a:r>
            <a:r>
              <a:rPr lang="en-US" dirty="0">
                <a:latin typeface="+mj-lt"/>
                <a:ea typeface="Times New Roman"/>
                <a:cs typeface="CMR10"/>
              </a:rPr>
              <a:t>, A. Etilé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8</a:t>
            </a:r>
            <a:r>
              <a:rPr lang="en-US" dirty="0">
                <a:latin typeface="+mj-lt"/>
                <a:ea typeface="Times New Roman"/>
                <a:cs typeface="CMR10"/>
              </a:rPr>
              <a:t>, S. Franchoo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1</a:t>
            </a:r>
            <a:r>
              <a:rPr lang="en-US" dirty="0">
                <a:latin typeface="+mj-lt"/>
                <a:ea typeface="Times New Roman"/>
                <a:cs typeface="CMR10"/>
              </a:rPr>
              <a:t>, C. Gaulard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8</a:t>
            </a:r>
            <a:r>
              <a:rPr lang="en-US" dirty="0">
                <a:latin typeface="+mj-lt"/>
                <a:ea typeface="Times New Roman"/>
                <a:cs typeface="CMR10"/>
              </a:rPr>
              <a:t>, G. Georgiev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8</a:t>
            </a:r>
            <a:r>
              <a:rPr lang="en-US" dirty="0">
                <a:latin typeface="+mj-lt"/>
                <a:ea typeface="Times New Roman"/>
                <a:cs typeface="CMR10"/>
              </a:rPr>
              <a:t>, S. Go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2</a:t>
            </a:r>
            <a:r>
              <a:rPr lang="en-US" dirty="0">
                <a:latin typeface="+mj-lt"/>
                <a:ea typeface="Times New Roman"/>
                <a:cs typeface="CMR10"/>
              </a:rPr>
              <a:t>, A. Goasduff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4</a:t>
            </a:r>
            <a:r>
              <a:rPr lang="en-US" dirty="0">
                <a:latin typeface="+mj-lt"/>
                <a:ea typeface="Times New Roman"/>
                <a:cs typeface="CMR10"/>
              </a:rPr>
              <a:t>, F. Gramegna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4</a:t>
            </a:r>
            <a:r>
              <a:rPr lang="en-US" dirty="0">
                <a:latin typeface="+mj-lt"/>
                <a:ea typeface="Times New Roman"/>
                <a:cs typeface="CMR10"/>
              </a:rPr>
              <a:t>,K. Kolos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2</a:t>
            </a:r>
            <a:r>
              <a:rPr lang="en-US" dirty="0">
                <a:latin typeface="+mj-lt"/>
                <a:ea typeface="Times New Roman"/>
                <a:cs typeface="CMR10"/>
              </a:rPr>
              <a:t>, M. Kowalska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3</a:t>
            </a:r>
            <a:r>
              <a:rPr lang="en-US" dirty="0">
                <a:latin typeface="+mj-lt"/>
                <a:ea typeface="Times New Roman"/>
                <a:cs typeface="CMR10"/>
              </a:rPr>
              <a:t>, S. Ilyushkin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9</a:t>
            </a:r>
            <a:r>
              <a:rPr lang="en-US" dirty="0">
                <a:latin typeface="+mj-lt"/>
                <a:ea typeface="Times New Roman"/>
                <a:cs typeface="CMR10"/>
              </a:rPr>
              <a:t>, G. Jaworski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4</a:t>
            </a:r>
            <a:r>
              <a:rPr lang="en-US" dirty="0">
                <a:latin typeface="+mj-lt"/>
                <a:ea typeface="Times New Roman"/>
                <a:cs typeface="CMR10"/>
              </a:rPr>
              <a:t>, Y. Xiao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2</a:t>
            </a:r>
            <a:r>
              <a:rPr lang="en-US" dirty="0">
                <a:latin typeface="+mj-lt"/>
                <a:ea typeface="Times New Roman"/>
                <a:cs typeface="CMR10"/>
              </a:rPr>
              <a:t>, S.M. Lenzi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5</a:t>
            </a:r>
            <a:r>
              <a:rPr lang="en-US" dirty="0">
                <a:latin typeface="+mj-lt"/>
                <a:ea typeface="Times New Roman"/>
                <a:cs typeface="CMR10"/>
              </a:rPr>
              <a:t>, J. Ljungvall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7</a:t>
            </a:r>
            <a:r>
              <a:rPr lang="en-US" dirty="0">
                <a:latin typeface="+mj-lt"/>
                <a:ea typeface="Times New Roman"/>
                <a:cs typeface="CMR10"/>
              </a:rPr>
              <a:t>, P.R. John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5</a:t>
            </a:r>
            <a:r>
              <a:rPr lang="en-US" dirty="0">
                <a:latin typeface="+mj-lt"/>
                <a:ea typeface="Times New Roman"/>
                <a:cs typeface="CMR10"/>
              </a:rPr>
              <a:t>, R. Li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1</a:t>
            </a:r>
            <a:r>
              <a:rPr lang="en-US" dirty="0">
                <a:latin typeface="+mj-lt"/>
                <a:ea typeface="Times New Roman"/>
                <a:cs typeface="CMR10"/>
              </a:rPr>
              <a:t>, S. Lunardi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5</a:t>
            </a:r>
            <a:r>
              <a:rPr lang="en-US" dirty="0">
                <a:latin typeface="+mj-lt"/>
                <a:ea typeface="Times New Roman"/>
                <a:cs typeface="CMR10"/>
              </a:rPr>
              <a:t>,  T. Marchi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4</a:t>
            </a:r>
            <a:r>
              <a:rPr lang="en-US" dirty="0">
                <a:latin typeface="+mj-lt"/>
                <a:ea typeface="Times New Roman"/>
                <a:cs typeface="CMR10"/>
              </a:rPr>
              <a:t>, I. Matea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1</a:t>
            </a:r>
            <a:r>
              <a:rPr lang="en-US" dirty="0">
                <a:latin typeface="+mj-lt"/>
                <a:ea typeface="Times New Roman"/>
                <a:cs typeface="CMR10"/>
              </a:rPr>
              <a:t>, D.Mengoni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5</a:t>
            </a:r>
            <a:r>
              <a:rPr lang="en-US" dirty="0">
                <a:latin typeface="+mj-lt"/>
                <a:ea typeface="Times New Roman"/>
                <a:cs typeface="CMR10"/>
              </a:rPr>
              <a:t>, V. Modamio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4</a:t>
            </a:r>
            <a:r>
              <a:rPr lang="en-US" dirty="0">
                <a:latin typeface="+mj-lt"/>
                <a:ea typeface="Times New Roman"/>
                <a:cs typeface="CMR10"/>
              </a:rPr>
              <a:t>, A.I. Morales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6</a:t>
            </a:r>
            <a:r>
              <a:rPr lang="en-US" dirty="0">
                <a:latin typeface="+mj-lt"/>
                <a:ea typeface="Times New Roman"/>
                <a:cs typeface="CMR10"/>
              </a:rPr>
              <a:t>, P. Morfouace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1</a:t>
            </a:r>
            <a:r>
              <a:rPr lang="en-US" dirty="0">
                <a:latin typeface="+mj-lt"/>
                <a:ea typeface="Times New Roman"/>
                <a:cs typeface="CMR10"/>
              </a:rPr>
              <a:t>, D.R. Napoli</a:t>
            </a:r>
            <a:r>
              <a:rPr lang="en-US" baseline="30000" dirty="0">
                <a:latin typeface="+mj-lt"/>
                <a:ea typeface="Times New Roman"/>
                <a:cs typeface="CMR10"/>
              </a:rPr>
              <a:t>4</a:t>
            </a:r>
            <a:r>
              <a:rPr lang="en-US" dirty="0">
                <a:latin typeface="+mj-lt"/>
                <a:ea typeface="Times New Roman"/>
                <a:cs typeface="CMR10"/>
              </a:rPr>
              <a:t>, S. </a:t>
            </a:r>
            <a:r>
              <a:rPr lang="it-IT" dirty="0">
                <a:latin typeface="+mj-lt"/>
                <a:ea typeface="Times New Roman"/>
                <a:cs typeface="CMR10"/>
              </a:rPr>
              <a:t>Paulauskas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10</a:t>
            </a:r>
            <a:r>
              <a:rPr lang="it-IT" dirty="0">
                <a:latin typeface="+mj-lt"/>
                <a:ea typeface="Times New Roman"/>
                <a:cs typeface="CMR10"/>
              </a:rPr>
              <a:t>, E.Rapisarda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3</a:t>
            </a:r>
            <a:r>
              <a:rPr lang="it-IT" dirty="0">
                <a:latin typeface="+mj-lt"/>
                <a:ea typeface="Times New Roman"/>
                <a:cs typeface="CMR10"/>
              </a:rPr>
              <a:t>, S. Roccia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8</a:t>
            </a:r>
            <a:r>
              <a:rPr lang="it-IT" dirty="0">
                <a:latin typeface="+mj-lt"/>
                <a:ea typeface="Times New Roman"/>
                <a:cs typeface="CMR10"/>
              </a:rPr>
              <a:t>, B. Roussier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</a:t>
            </a:r>
            <a:r>
              <a:rPr lang="it-IT" dirty="0">
                <a:latin typeface="+mj-lt"/>
                <a:ea typeface="Times New Roman"/>
                <a:cs typeface="CMR10"/>
              </a:rPr>
              <a:t>, C. Sotty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7</a:t>
            </a:r>
            <a:r>
              <a:rPr lang="it-IT" dirty="0">
                <a:latin typeface="+mj-lt"/>
                <a:ea typeface="Times New Roman"/>
                <a:cs typeface="CMR10"/>
              </a:rPr>
              <a:t>,  I. Stefan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</a:t>
            </a:r>
            <a:r>
              <a:rPr lang="it-IT" dirty="0">
                <a:latin typeface="+mj-lt"/>
                <a:ea typeface="Times New Roman"/>
                <a:cs typeface="CMR10"/>
              </a:rPr>
              <a:t> ,  S. Taylor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2</a:t>
            </a:r>
            <a:r>
              <a:rPr lang="it-IT" dirty="0">
                <a:latin typeface="+mj-lt"/>
                <a:ea typeface="Times New Roman"/>
                <a:cs typeface="CMR10"/>
              </a:rPr>
              <a:t>, J.J. Valiente-Dobón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4</a:t>
            </a:r>
            <a:r>
              <a:rPr lang="it-IT" dirty="0">
                <a:latin typeface="+mj-lt"/>
                <a:ea typeface="Times New Roman"/>
                <a:cs typeface="CMR10"/>
              </a:rPr>
              <a:t>, D. Verney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 </a:t>
            </a:r>
            <a:r>
              <a:rPr lang="it-IT" dirty="0">
                <a:latin typeface="+mj-lt"/>
                <a:ea typeface="Times New Roman"/>
                <a:cs typeface="CMR10"/>
              </a:rPr>
              <a:t>,  H. de Witte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7</a:t>
            </a:r>
            <a:r>
              <a:rPr lang="it-IT" dirty="0">
                <a:latin typeface="+mj-lt"/>
                <a:ea typeface="Times New Roman"/>
                <a:cs typeface="CMR10"/>
              </a:rPr>
              <a:t>, A. Algora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11</a:t>
            </a:r>
            <a:r>
              <a:rPr lang="it-IT" dirty="0">
                <a:latin typeface="+mj-lt"/>
                <a:ea typeface="Times New Roman"/>
                <a:cs typeface="CMR10"/>
              </a:rPr>
              <a:t>, K. Riisager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12</a:t>
            </a:r>
            <a:r>
              <a:rPr lang="it-IT" dirty="0">
                <a:latin typeface="+mj-lt"/>
                <a:ea typeface="Times New Roman"/>
                <a:cs typeface="CMR10"/>
              </a:rPr>
              <a:t>,  A. Negret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13</a:t>
            </a:r>
            <a:r>
              <a:rPr lang="it-IT" dirty="0">
                <a:latin typeface="+mj-lt"/>
                <a:ea typeface="Times New Roman"/>
                <a:cs typeface="CMR10"/>
              </a:rPr>
              <a:t>, N. Marginean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13</a:t>
            </a:r>
            <a:r>
              <a:rPr lang="it-IT" dirty="0">
                <a:latin typeface="+mj-lt"/>
                <a:ea typeface="Times New Roman"/>
                <a:cs typeface="CMR10"/>
              </a:rPr>
              <a:t>, R. Lica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13</a:t>
            </a:r>
            <a:r>
              <a:rPr lang="it-IT" dirty="0">
                <a:latin typeface="+mj-lt"/>
                <a:ea typeface="Times New Roman"/>
                <a:cs typeface="CMR10"/>
              </a:rPr>
              <a:t>, C. Mihai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13</a:t>
            </a:r>
            <a:r>
              <a:rPr lang="it-IT" dirty="0">
                <a:latin typeface="+mj-lt"/>
                <a:ea typeface="Times New Roman"/>
                <a:cs typeface="CMR10"/>
              </a:rPr>
              <a:t>, R.E. Mihai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13</a:t>
            </a:r>
            <a:r>
              <a:rPr lang="it-IT" dirty="0">
                <a:latin typeface="+mj-lt"/>
                <a:ea typeface="Times New Roman"/>
                <a:cs typeface="CMR10"/>
              </a:rPr>
              <a:t>, R. Marginean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13</a:t>
            </a:r>
            <a:r>
              <a:rPr lang="it-IT" dirty="0">
                <a:latin typeface="+mj-lt"/>
                <a:ea typeface="Times New Roman"/>
                <a:cs typeface="CMR10"/>
              </a:rPr>
              <a:t>, C. Costache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13</a:t>
            </a:r>
            <a:r>
              <a:rPr lang="it-IT" dirty="0">
                <a:latin typeface="+mj-lt"/>
                <a:ea typeface="Times New Roman"/>
                <a:cs typeface="CMR10"/>
              </a:rPr>
              <a:t>, S. Nae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13</a:t>
            </a:r>
            <a:r>
              <a:rPr lang="it-IT" dirty="0">
                <a:latin typeface="+mj-lt"/>
                <a:ea typeface="Times New Roman"/>
                <a:cs typeface="CMR10"/>
              </a:rPr>
              <a:t>, A. Turturica</a:t>
            </a:r>
            <a:r>
              <a:rPr lang="it-IT" baseline="30000" dirty="0">
                <a:latin typeface="+mj-lt"/>
                <a:ea typeface="Times New Roman"/>
                <a:cs typeface="CMR10"/>
              </a:rPr>
              <a:t>13</a:t>
            </a:r>
            <a:r>
              <a:rPr lang="it-IT" dirty="0" smtClean="0">
                <a:latin typeface="+mj-lt"/>
                <a:ea typeface="Times New Roman"/>
                <a:cs typeface="CMR10"/>
              </a:rPr>
              <a:t>.</a:t>
            </a:r>
          </a:p>
          <a:p>
            <a:endParaRPr lang="it-IT" b="1" dirty="0">
              <a:latin typeface="+mj-lt"/>
            </a:endParaRPr>
          </a:p>
          <a:p>
            <a:r>
              <a:rPr lang="it-IT" b="1" dirty="0" smtClean="0">
                <a:latin typeface="+mj-lt"/>
              </a:rPr>
              <a:t>IDS collaboration</a:t>
            </a:r>
            <a:endParaRPr lang="it-IT" b="1" dirty="0" smtClean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4725144"/>
            <a:ext cx="68407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1 </a:t>
            </a:r>
            <a:r>
              <a:rPr lang="en-US" dirty="0" err="1"/>
              <a:t>Institut</a:t>
            </a:r>
            <a:r>
              <a:rPr lang="en-US" dirty="0"/>
              <a:t> de Physique </a:t>
            </a:r>
            <a:r>
              <a:rPr lang="en-US" dirty="0" err="1"/>
              <a:t>Nucléaire</a:t>
            </a:r>
            <a:r>
              <a:rPr lang="en-US" dirty="0"/>
              <a:t> </a:t>
            </a:r>
            <a:r>
              <a:rPr lang="en-US" dirty="0" err="1" smtClean="0"/>
              <a:t>Orsay</a:t>
            </a:r>
            <a:r>
              <a:rPr lang="en-US" dirty="0" smtClean="0"/>
              <a:t>, 2 </a:t>
            </a:r>
            <a:r>
              <a:rPr lang="en-US" dirty="0"/>
              <a:t>University of  </a:t>
            </a:r>
            <a:r>
              <a:rPr lang="en-US" dirty="0" smtClean="0"/>
              <a:t>Tennessee , 3 CERN, 4 </a:t>
            </a:r>
            <a:r>
              <a:rPr lang="en-US" dirty="0"/>
              <a:t>INFN, </a:t>
            </a:r>
            <a:r>
              <a:rPr lang="en-US" dirty="0" err="1"/>
              <a:t>Laboratori</a:t>
            </a:r>
            <a:r>
              <a:rPr lang="en-US" dirty="0"/>
              <a:t> </a:t>
            </a:r>
            <a:r>
              <a:rPr lang="en-US" dirty="0" err="1"/>
              <a:t>Nazionali</a:t>
            </a:r>
            <a:r>
              <a:rPr lang="en-US" dirty="0"/>
              <a:t> di </a:t>
            </a:r>
            <a:r>
              <a:rPr lang="en-US" dirty="0" err="1"/>
              <a:t>Legnaro</a:t>
            </a:r>
            <a:endParaRPr lang="it-IT" dirty="0"/>
          </a:p>
          <a:p>
            <a:r>
              <a:rPr lang="en-US" dirty="0"/>
              <a:t>5 University of </a:t>
            </a:r>
            <a:r>
              <a:rPr lang="en-US" dirty="0" err="1"/>
              <a:t>Padova</a:t>
            </a:r>
            <a:r>
              <a:rPr lang="en-US" dirty="0"/>
              <a:t> </a:t>
            </a:r>
            <a:r>
              <a:rPr lang="it-IT" dirty="0"/>
              <a:t>and INFN </a:t>
            </a:r>
            <a:r>
              <a:rPr lang="it-IT" dirty="0" smtClean="0"/>
              <a:t>Padova, </a:t>
            </a:r>
            <a:r>
              <a:rPr lang="en-US" dirty="0" smtClean="0"/>
              <a:t>6 </a:t>
            </a:r>
            <a:r>
              <a:rPr lang="en-US" dirty="0"/>
              <a:t>University of Milano and INFN </a:t>
            </a:r>
            <a:r>
              <a:rPr lang="en-US" dirty="0" smtClean="0"/>
              <a:t>Milano, 7 </a:t>
            </a:r>
            <a:r>
              <a:rPr lang="en-US" dirty="0"/>
              <a:t>KU </a:t>
            </a:r>
            <a:r>
              <a:rPr lang="en-US" dirty="0" smtClean="0"/>
              <a:t>Leuven, 8 </a:t>
            </a:r>
            <a:r>
              <a:rPr lang="en-US" dirty="0"/>
              <a:t>CSNSM </a:t>
            </a:r>
            <a:r>
              <a:rPr lang="en-US" dirty="0" err="1" smtClean="0"/>
              <a:t>Orsay</a:t>
            </a:r>
            <a:r>
              <a:rPr lang="en-US" dirty="0" smtClean="0"/>
              <a:t>, 9 </a:t>
            </a:r>
            <a:r>
              <a:rPr lang="en-US" dirty="0"/>
              <a:t>Colorado School of </a:t>
            </a:r>
            <a:r>
              <a:rPr lang="en-US" dirty="0" smtClean="0"/>
              <a:t>Mines, 10 NSCL, 11 </a:t>
            </a:r>
            <a:r>
              <a:rPr lang="en-US" dirty="0"/>
              <a:t>IFIC </a:t>
            </a:r>
            <a:r>
              <a:rPr lang="en-US" dirty="0" smtClean="0"/>
              <a:t>Valencia, 12 </a:t>
            </a:r>
            <a:r>
              <a:rPr lang="en-US" dirty="0"/>
              <a:t>Aarhus </a:t>
            </a:r>
            <a:r>
              <a:rPr lang="en-US" dirty="0" smtClean="0"/>
              <a:t>University, 13 </a:t>
            </a:r>
            <a:r>
              <a:rPr lang="en-US" dirty="0"/>
              <a:t>IFIN-HH, Bucharest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709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3638"/>
            <a:ext cx="9259101" cy="683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5004048" y="630932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V. Somà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893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gottardo\Pictures\2015-08-10\04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18" t="50000" r="9437" b="33890"/>
          <a:stretch/>
        </p:blipFill>
        <p:spPr bwMode="auto">
          <a:xfrm rot="-60000">
            <a:off x="4146115" y="3649471"/>
            <a:ext cx="4621452" cy="2601978"/>
          </a:xfrm>
          <a:prstGeom prst="roundRect">
            <a:avLst>
              <a:gd name="adj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808740" y="4518412"/>
            <a:ext cx="3315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Our result from gamma rays</a:t>
            </a:r>
            <a:endParaRPr lang="it-IT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6105636" y="433374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53K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932040" y="55172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54K</a:t>
            </a:r>
            <a:endParaRPr lang="it-IT" b="1" dirty="0">
              <a:solidFill>
                <a:srgbClr val="C0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4261306" y="5735527"/>
            <a:ext cx="72008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4428586" y="5903951"/>
            <a:ext cx="170475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4736581" y="5942259"/>
            <a:ext cx="170475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5088237" y="5903951"/>
            <a:ext cx="72008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4333314" y="6086275"/>
            <a:ext cx="72008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4589025" y="6086275"/>
            <a:ext cx="170475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4907056" y="6083228"/>
            <a:ext cx="170475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5199501" y="6063229"/>
            <a:ext cx="3417128" cy="23046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4333314" y="5738178"/>
            <a:ext cx="0" cy="325051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589025" y="5890578"/>
            <a:ext cx="10036" cy="19265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4749464" y="5935238"/>
            <a:ext cx="10036" cy="151037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4911900" y="5949022"/>
            <a:ext cx="10036" cy="151037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5076785" y="5897295"/>
            <a:ext cx="11452" cy="18898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5161397" y="5904880"/>
            <a:ext cx="10036" cy="151037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4428586" y="5902687"/>
            <a:ext cx="10036" cy="19265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126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aseline="30000" dirty="0"/>
              <a:t>54</a:t>
            </a:r>
            <a:r>
              <a:rPr lang="en-US" sz="2400" dirty="0"/>
              <a:t>K -&gt; </a:t>
            </a:r>
            <a:r>
              <a:rPr lang="en-US" sz="2400" baseline="30000" dirty="0"/>
              <a:t>53</a:t>
            </a:r>
            <a:r>
              <a:rPr lang="en-US" sz="2400" dirty="0"/>
              <a:t>C</a:t>
            </a:r>
            <a:r>
              <a:rPr lang="en-US" sz="2400" cap="none" dirty="0"/>
              <a:t>a</a:t>
            </a:r>
            <a:r>
              <a:rPr lang="en-US" sz="2400" dirty="0"/>
              <a:t>: preliminary results </a:t>
            </a:r>
            <a:r>
              <a:rPr lang="en-US" sz="2400" dirty="0" smtClean="0"/>
              <a:t>(2)</a:t>
            </a:r>
            <a:r>
              <a:rPr lang="en-US" sz="2400" dirty="0"/>
              <a:t/>
            </a:r>
            <a:br>
              <a:rPr lang="en-US" sz="2400" dirty="0"/>
            </a:br>
            <a:endParaRPr lang="it-IT" sz="2400" dirty="0"/>
          </a:p>
        </p:txBody>
      </p:sp>
      <p:pic>
        <p:nvPicPr>
          <p:cNvPr id="9" name="Picture 5" descr="C:\Users\gottardo\Desktop\POSTDOCLNL\LOI_n\Pagine da 1-s2.0-0370269383911358-mai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057" y="1382637"/>
            <a:ext cx="4680520" cy="2229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gottardo\Pictures\2015-08-10\04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18" t="50000" r="9437" b="33890"/>
          <a:stretch/>
        </p:blipFill>
        <p:spPr bwMode="auto">
          <a:xfrm rot="-60000">
            <a:off x="4146115" y="3649471"/>
            <a:ext cx="4621452" cy="2601978"/>
          </a:xfrm>
          <a:prstGeom prst="roundRect">
            <a:avLst>
              <a:gd name="adj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5"/>
          <p:cNvSpPr/>
          <p:nvPr/>
        </p:nvSpPr>
        <p:spPr>
          <a:xfrm>
            <a:off x="5128542" y="2235641"/>
            <a:ext cx="3887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err="1" smtClean="0"/>
              <a:t>Result</a:t>
            </a:r>
            <a:r>
              <a:rPr lang="fr-FR" sz="1400" dirty="0" smtClean="0"/>
              <a:t> </a:t>
            </a:r>
            <a:r>
              <a:rPr lang="fr-FR" sz="1400" dirty="0" err="1" smtClean="0"/>
              <a:t>from</a:t>
            </a:r>
            <a:r>
              <a:rPr lang="fr-FR" sz="1400" dirty="0" smtClean="0"/>
              <a:t> neutrons:</a:t>
            </a:r>
          </a:p>
          <a:p>
            <a:r>
              <a:rPr lang="fr-FR" sz="1400" dirty="0" smtClean="0"/>
              <a:t>M. Langevin et </a:t>
            </a:r>
            <a:r>
              <a:rPr lang="fr-FR" sz="1400" dirty="0"/>
              <a:t>al., </a:t>
            </a:r>
            <a:r>
              <a:rPr lang="it-IT" sz="1400" dirty="0" smtClean="0"/>
              <a:t>PLB </a:t>
            </a:r>
            <a:r>
              <a:rPr lang="en-US" sz="1400" dirty="0" smtClean="0"/>
              <a:t>130, 251 (1983)</a:t>
            </a:r>
            <a:endParaRPr lang="en-US" sz="1400" dirty="0"/>
          </a:p>
        </p:txBody>
      </p:sp>
      <p:sp>
        <p:nvSpPr>
          <p:cNvPr id="12" name="Rectangle 11"/>
          <p:cNvSpPr/>
          <p:nvPr/>
        </p:nvSpPr>
        <p:spPr>
          <a:xfrm>
            <a:off x="3051524" y="2020198"/>
            <a:ext cx="17501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b="1" dirty="0"/>
              <a:t>T</a:t>
            </a:r>
            <a:r>
              <a:rPr lang="it-IT" b="1" baseline="-25000" dirty="0" smtClean="0"/>
              <a:t>½</a:t>
            </a:r>
            <a:r>
              <a:rPr lang="it-IT" b="1" dirty="0" smtClean="0"/>
              <a:t>= 10(5) ms</a:t>
            </a:r>
            <a:endParaRPr lang="it-IT" dirty="0"/>
          </a:p>
        </p:txBody>
      </p:sp>
      <p:sp>
        <p:nvSpPr>
          <p:cNvPr id="13" name="ZoneTexte 12"/>
          <p:cNvSpPr txBox="1"/>
          <p:nvPr/>
        </p:nvSpPr>
        <p:spPr>
          <a:xfrm>
            <a:off x="808740" y="4518412"/>
            <a:ext cx="3315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Our result from gamma rays</a:t>
            </a:r>
            <a:endParaRPr lang="it-IT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6105636" y="433374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chemeClr val="bg1"/>
                </a:solidFill>
              </a:rPr>
              <a:t>53K</a:t>
            </a:r>
            <a:endParaRPr lang="it-IT" b="1" dirty="0">
              <a:solidFill>
                <a:schemeClr val="bg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4932040" y="55172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C00000"/>
                </a:solidFill>
              </a:rPr>
              <a:t>54K</a:t>
            </a:r>
            <a:endParaRPr lang="it-IT" b="1" dirty="0">
              <a:solidFill>
                <a:srgbClr val="C00000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4261306" y="5735527"/>
            <a:ext cx="72008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4428586" y="5903951"/>
            <a:ext cx="170475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4736581" y="5942259"/>
            <a:ext cx="170475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5088237" y="5903951"/>
            <a:ext cx="72008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4333314" y="6086275"/>
            <a:ext cx="72008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4589025" y="6086275"/>
            <a:ext cx="170475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4907056" y="6083228"/>
            <a:ext cx="170475" cy="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5199501" y="6063229"/>
            <a:ext cx="3417128" cy="23046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>
            <a:off x="4333314" y="5738178"/>
            <a:ext cx="0" cy="325051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4589025" y="5890578"/>
            <a:ext cx="10036" cy="19265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4749464" y="5935238"/>
            <a:ext cx="10036" cy="151037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4911900" y="5949022"/>
            <a:ext cx="10036" cy="151037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5076785" y="5897295"/>
            <a:ext cx="11452" cy="18898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5161397" y="5904880"/>
            <a:ext cx="10036" cy="151037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4428586" y="5902687"/>
            <a:ext cx="10036" cy="192650"/>
          </a:xfrm>
          <a:prstGeom prst="line">
            <a:avLst/>
          </a:prstGeom>
          <a:ln>
            <a:solidFill>
              <a:srgbClr val="C00000"/>
            </a:solidFill>
            <a:tailEnd type="none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251520" y="5192976"/>
            <a:ext cx="3600400" cy="1387176"/>
          </a:xfrm>
          <a:prstGeom prst="rect">
            <a:avLst/>
          </a:prstGeom>
          <a:noFill/>
          <a:ln>
            <a:noFill/>
          </a:ln>
          <a:effectLst>
            <a:outerShdw dist="107933" sx="1000" sy="1000" algn="ctr" rotWithShape="0">
              <a:srgbClr val="330033"/>
            </a:outerShdw>
          </a:effectLst>
          <a:extLst/>
        </p:spPr>
        <p:txBody>
          <a:bodyPr wrap="square"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sz="2800" b="1" dirty="0" smtClean="0">
                <a:solidFill>
                  <a:srgbClr val="FF0000"/>
                </a:solidFill>
                <a:ea typeface="MS PGothic" pitchFamily="34" charset="-128"/>
              </a:rPr>
              <a:t>New proposal for dedicated experiment !</a:t>
            </a:r>
            <a:endParaRPr lang="it-IT" sz="2800" b="1" dirty="0">
              <a:solidFill>
                <a:srgbClr val="FF0000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285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107504" y="188640"/>
            <a:ext cx="885698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 smtClean="0">
                <a:latin typeface="Calibri" pitchFamily="34" charset="0"/>
              </a:rPr>
              <a:t> Index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07901" y="1556792"/>
            <a:ext cx="77768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sz="2800" dirty="0" smtClean="0"/>
              <a:t>Why beta-delayed neutron spectroscopy </a:t>
            </a:r>
            <a:r>
              <a:rPr lang="it-IT" sz="2800" dirty="0" smtClean="0"/>
              <a:t>?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2800" dirty="0" smtClean="0"/>
          </a:p>
          <a:p>
            <a:endParaRPr lang="it-IT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sz="2800" dirty="0" smtClean="0"/>
              <a:t>IS599: </a:t>
            </a:r>
            <a:r>
              <a:rPr lang="it-IT" sz="2800" baseline="30000" dirty="0"/>
              <a:t>51-53</a:t>
            </a:r>
            <a:r>
              <a:rPr lang="it-IT" sz="2800" dirty="0"/>
              <a:t>K </a:t>
            </a:r>
            <a:r>
              <a:rPr lang="it-IT" sz="2800" dirty="0" smtClean="0"/>
              <a:t>     </a:t>
            </a:r>
            <a:r>
              <a:rPr lang="it-IT" sz="2800" baseline="30000" dirty="0" smtClean="0"/>
              <a:t>51-53</a:t>
            </a:r>
            <a:r>
              <a:rPr lang="it-IT" sz="2800" dirty="0" smtClean="0"/>
              <a:t>Ca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2800" dirty="0" smtClean="0"/>
          </a:p>
          <a:p>
            <a:pPr marL="285750" indent="-285750">
              <a:buFont typeface="Arial" pitchFamily="34" charset="0"/>
              <a:buChar char="•"/>
            </a:pPr>
            <a:endParaRPr lang="it-IT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sz="2800" dirty="0" smtClean="0"/>
              <a:t>Physics case for </a:t>
            </a:r>
            <a:r>
              <a:rPr lang="it-IT" sz="2800" baseline="30000" dirty="0" smtClean="0"/>
              <a:t>54</a:t>
            </a:r>
            <a:r>
              <a:rPr lang="it-IT" sz="2800" dirty="0" smtClean="0"/>
              <a:t>K      </a:t>
            </a:r>
            <a:r>
              <a:rPr lang="it-IT" sz="2800" baseline="30000" dirty="0" smtClean="0"/>
              <a:t>54,53</a:t>
            </a:r>
            <a:r>
              <a:rPr lang="it-IT" sz="2800" dirty="0" smtClean="0"/>
              <a:t>Ca</a:t>
            </a:r>
          </a:p>
          <a:p>
            <a:pPr marL="285750" indent="-285750">
              <a:buFont typeface="Arial" pitchFamily="34" charset="0"/>
              <a:buChar char="•"/>
            </a:pPr>
            <a:endParaRPr lang="it-IT" sz="2800" dirty="0"/>
          </a:p>
          <a:p>
            <a:pPr marL="285750" indent="-285750">
              <a:buFont typeface="Arial" pitchFamily="34" charset="0"/>
              <a:buChar char="•"/>
            </a:pPr>
            <a:endParaRPr lang="it-IT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it-IT" sz="2800" dirty="0" smtClean="0"/>
              <a:t>Beam-time request</a:t>
            </a:r>
            <a:endParaRPr lang="it-IT" sz="2800" dirty="0"/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2682863" y="3068960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/>
          <p:cNvCxnSpPr/>
          <p:nvPr/>
        </p:nvCxnSpPr>
        <p:spPr>
          <a:xfrm>
            <a:off x="4016313" y="4365104"/>
            <a:ext cx="36004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sx="1000" sy="1000" rotWithShape="0">
              <a:srgbClr val="000000"/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894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107504" y="188640"/>
            <a:ext cx="885698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 smtClean="0">
                <a:latin typeface="Calibri" pitchFamily="34" charset="0"/>
              </a:rPr>
              <a:t> Beta-</a:t>
            </a:r>
            <a:r>
              <a:rPr lang="fr-FR" altLang="en-US" dirty="0" err="1" smtClean="0">
                <a:latin typeface="Calibri" pitchFamily="34" charset="0"/>
              </a:rPr>
              <a:t>delayed</a:t>
            </a:r>
            <a:r>
              <a:rPr lang="fr-FR" altLang="en-US" dirty="0" smtClean="0">
                <a:latin typeface="Calibri" pitchFamily="34" charset="0"/>
              </a:rPr>
              <a:t> neutron </a:t>
            </a:r>
            <a:r>
              <a:rPr lang="fr-FR" altLang="en-US" dirty="0" err="1" smtClean="0">
                <a:latin typeface="Calibri" pitchFamily="34" charset="0"/>
              </a:rPr>
              <a:t>spectroscopy</a:t>
            </a:r>
            <a:endParaRPr lang="fr-FR" altLang="en-US" dirty="0" smtClean="0">
              <a:latin typeface="Calibri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31540" y="1481962"/>
            <a:ext cx="8208912" cy="710067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2000" dirty="0" smtClean="0">
                <a:latin typeface="+mj-lt"/>
              </a:rPr>
              <a:t>In exotic nuclei close to shell closures we can have very large Q values (</a:t>
            </a:r>
            <a:r>
              <a:rPr lang="it-IT" sz="2000" dirty="0" smtClean="0">
                <a:latin typeface="+mj-lt"/>
              </a:rPr>
              <a:t>15 </a:t>
            </a:r>
            <a:r>
              <a:rPr lang="it-IT" sz="2000" dirty="0" smtClean="0">
                <a:latin typeface="+mj-lt"/>
              </a:rPr>
              <a:t>MeV or more)</a:t>
            </a:r>
            <a:endParaRPr lang="it-IT" sz="2000" baseline="-25000" dirty="0"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708920"/>
            <a:ext cx="5686201" cy="2330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23529" y="5301208"/>
            <a:ext cx="3384376" cy="1202510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/>
        </p:spPr>
        <p:txBody>
          <a:bodyPr wrap="square"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The beta decay can thus populate states below and above the neutron (and 2n) separation threshold</a:t>
            </a:r>
            <a:endParaRPr lang="it-IT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4" name="Flèche vers le bas 3"/>
          <p:cNvSpPr/>
          <p:nvPr/>
        </p:nvSpPr>
        <p:spPr>
          <a:xfrm rot="16200000">
            <a:off x="3959932" y="5445224"/>
            <a:ext cx="1152128" cy="100811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ZoneTexte 5"/>
          <p:cNvSpPr txBox="1"/>
          <p:nvPr/>
        </p:nvSpPr>
        <p:spPr>
          <a:xfrm>
            <a:off x="5292080" y="5301208"/>
            <a:ext cx="3851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Where does the beta strenght go through(GT, FF</a:t>
            </a:r>
            <a:r>
              <a:rPr lang="it-IT" dirty="0" smtClean="0"/>
              <a:t>) ?</a:t>
            </a:r>
            <a:endParaRPr lang="it-IT" dirty="0" smtClean="0"/>
          </a:p>
          <a:p>
            <a:pPr marL="285750" indent="-285750">
              <a:buFont typeface="Arial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Particle-hole to measure the shell energies in exotic nuclei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8680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267" y="1385739"/>
            <a:ext cx="4104456" cy="295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77" y="1412776"/>
            <a:ext cx="4071092" cy="297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magine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297611"/>
            <a:ext cx="4010004" cy="2448272"/>
          </a:xfrm>
          <a:prstGeom prst="rect">
            <a:avLst/>
          </a:prstGeom>
        </p:spPr>
      </p:pic>
      <p:sp>
        <p:nvSpPr>
          <p:cNvPr id="8" name="Rettangolo 4"/>
          <p:cNvSpPr/>
          <p:nvPr/>
        </p:nvSpPr>
        <p:spPr>
          <a:xfrm>
            <a:off x="502554" y="4437112"/>
            <a:ext cx="35563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/>
              <a:t>J. D. Holt </a:t>
            </a:r>
            <a:r>
              <a:rPr lang="fr-FR" sz="1400" dirty="0"/>
              <a:t>et al., </a:t>
            </a:r>
            <a:r>
              <a:rPr lang="fr-FR" sz="1400" dirty="0" smtClean="0"/>
              <a:t>PRC </a:t>
            </a:r>
            <a:r>
              <a:rPr lang="en-US" sz="1400" dirty="0" smtClean="0"/>
              <a:t>90</a:t>
            </a:r>
            <a:r>
              <a:rPr lang="en-US" sz="1400" dirty="0"/>
              <a:t>, 024312 (2014)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317813" y="5093543"/>
            <a:ext cx="4141454" cy="1017844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dirty="0" smtClean="0">
                <a:cs typeface="Arial" charset="0"/>
              </a:rPr>
              <a:t>Different </a:t>
            </a:r>
            <a:r>
              <a:rPr lang="en-US" sz="2000" dirty="0" smtClean="0">
                <a:cs typeface="Arial" charset="0"/>
              </a:rPr>
              <a:t>predictions </a:t>
            </a:r>
            <a:r>
              <a:rPr lang="en-US" sz="2000" dirty="0" smtClean="0">
                <a:cs typeface="Arial" charset="0"/>
              </a:rPr>
              <a:t>going towards the N=34 for the f</a:t>
            </a:r>
            <a:r>
              <a:rPr lang="en-US" sz="2000" baseline="-25000" dirty="0" smtClean="0">
                <a:cs typeface="Arial" charset="0"/>
              </a:rPr>
              <a:t>7/2</a:t>
            </a:r>
            <a:r>
              <a:rPr lang="en-US" sz="2000" dirty="0" smtClean="0">
                <a:cs typeface="Arial" charset="0"/>
              </a:rPr>
              <a:t> gap (different 3N forces + coupling to continuum)</a:t>
            </a:r>
            <a:endParaRPr lang="en-US" sz="2000" dirty="0">
              <a:cs typeface="Arial" charset="0"/>
            </a:endParaRPr>
          </a:p>
        </p:txBody>
      </p:sp>
      <p:sp>
        <p:nvSpPr>
          <p:cNvPr id="10" name="Rectangle 2"/>
          <p:cNvSpPr>
            <a:spLocks noGrp="1"/>
          </p:cNvSpPr>
          <p:nvPr/>
        </p:nvSpPr>
        <p:spPr bwMode="auto">
          <a:xfrm>
            <a:off x="-108520" y="2332"/>
            <a:ext cx="9324528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sz="4000" dirty="0" smtClean="0">
                <a:latin typeface="Calibri" pitchFamily="34" charset="0"/>
              </a:rPr>
              <a:t>How </a:t>
            </a:r>
            <a:r>
              <a:rPr lang="fr-FR" altLang="en-US" sz="4000" dirty="0" smtClean="0">
                <a:latin typeface="Calibri" pitchFamily="34" charset="0"/>
              </a:rPr>
              <a:t>are the </a:t>
            </a:r>
            <a:r>
              <a:rPr lang="fr-FR" altLang="en-US" sz="4000" dirty="0" err="1" smtClean="0">
                <a:latin typeface="Calibri" pitchFamily="34" charset="0"/>
              </a:rPr>
              <a:t>ESPEs</a:t>
            </a:r>
            <a:r>
              <a:rPr lang="fr-FR" altLang="en-US" sz="4000" dirty="0" smtClean="0">
                <a:latin typeface="Calibri" pitchFamily="34" charset="0"/>
              </a:rPr>
              <a:t> </a:t>
            </a:r>
            <a:r>
              <a:rPr lang="fr-FR" altLang="en-US" sz="4000" dirty="0" err="1" smtClean="0">
                <a:latin typeface="Calibri" pitchFamily="34" charset="0"/>
              </a:rPr>
              <a:t>evolving</a:t>
            </a:r>
            <a:r>
              <a:rPr lang="fr-FR" altLang="en-US" sz="4000" dirty="0" smtClean="0">
                <a:latin typeface="Calibri" pitchFamily="34" charset="0"/>
              </a:rPr>
              <a:t> </a:t>
            </a:r>
            <a:r>
              <a:rPr lang="fr-FR" altLang="en-US" sz="4000" dirty="0" smtClean="0">
                <a:latin typeface="Calibri" pitchFamily="34" charset="0"/>
              </a:rPr>
              <a:t>in Ca isotopes? </a:t>
            </a:r>
            <a:endParaRPr lang="fr-FR" altLang="en-US" sz="4000" dirty="0">
              <a:latin typeface="Calibri" pitchFamily="34" charset="0"/>
            </a:endParaRPr>
          </a:p>
        </p:txBody>
      </p:sp>
      <p:sp>
        <p:nvSpPr>
          <p:cNvPr id="11" name="Rettangolo 4"/>
          <p:cNvSpPr/>
          <p:nvPr/>
        </p:nvSpPr>
        <p:spPr>
          <a:xfrm>
            <a:off x="611560" y="6309320"/>
            <a:ext cx="43475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G. Hagen et al., Phys. </a:t>
            </a:r>
            <a:r>
              <a:rPr lang="en-US" sz="1400" dirty="0"/>
              <a:t>Rev. </a:t>
            </a:r>
            <a:r>
              <a:rPr lang="en-US" sz="1400" dirty="0" err="1"/>
              <a:t>Lett</a:t>
            </a:r>
            <a:r>
              <a:rPr lang="en-US" sz="1400" dirty="0"/>
              <a:t>. 109, 032502 (2012)</a:t>
            </a:r>
          </a:p>
        </p:txBody>
      </p:sp>
    </p:spTree>
    <p:extLst>
      <p:ext uri="{BB962C8B-B14F-4D97-AF65-F5344CB8AC3E}">
        <p14:creationId xmlns:p14="http://schemas.microsoft.com/office/powerpoint/2010/main" val="406181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107504" y="188640"/>
            <a:ext cx="8928992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>
                <a:latin typeface="Calibri" pitchFamily="34" charset="0"/>
              </a:rPr>
              <a:t> </a:t>
            </a:r>
            <a:r>
              <a:rPr lang="fr-FR" altLang="en-US" dirty="0" err="1" smtClean="0">
                <a:latin typeface="Calibri" pitchFamily="34" charset="0"/>
              </a:rPr>
              <a:t>Experimental</a:t>
            </a:r>
            <a:r>
              <a:rPr lang="fr-FR" altLang="en-US" dirty="0" smtClean="0">
                <a:latin typeface="Calibri" pitchFamily="34" charset="0"/>
              </a:rPr>
              <a:t> setup: VANDLE + IDS</a:t>
            </a:r>
            <a:endParaRPr lang="fr-FR" altLang="en-US" dirty="0">
              <a:latin typeface="Calibri" pitchFamily="34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1259632" y="1268759"/>
            <a:ext cx="7128792" cy="371513"/>
          </a:xfrm>
          <a:prstGeom prst="rect">
            <a:avLst/>
          </a:prstGeom>
          <a:noFill/>
          <a:ln>
            <a:noFill/>
          </a:ln>
          <a:effectLst>
            <a:outerShdw dist="107933" sx="1000" sy="1000" algn="ctr" rotWithShape="0">
              <a:srgbClr val="330033"/>
            </a:outerShdw>
          </a:effectLst>
          <a:ex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dirty="0" smtClean="0">
                <a:latin typeface="+mj-lt"/>
              </a:rPr>
              <a:t>VANDLE neutron array: ε: 10 %; </a:t>
            </a:r>
            <a:r>
              <a:rPr lang="el-GR" dirty="0" smtClean="0"/>
              <a:t>σ</a:t>
            </a:r>
            <a:r>
              <a:rPr lang="it-IT" dirty="0" smtClean="0"/>
              <a:t>: 80 keV (1 MeV)</a:t>
            </a:r>
            <a:endParaRPr lang="it-IT" baseline="-25000" dirty="0">
              <a:cs typeface="Arial" charset="0"/>
            </a:endParaRPr>
          </a:p>
        </p:txBody>
      </p:sp>
      <p:pic>
        <p:nvPicPr>
          <p:cNvPr id="12" name="Picture 2" descr="C:\Users\gottardo\Pictures\2015-07-28\0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2"/>
            <a:ext cx="5400600" cy="4947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156176" y="3168917"/>
            <a:ext cx="2796601" cy="2310505"/>
          </a:xfrm>
          <a:prstGeom prst="rect">
            <a:avLst/>
          </a:prstGeom>
          <a:noFill/>
          <a:ln>
            <a:noFill/>
          </a:ln>
          <a:effectLst>
            <a:outerShdw dist="107933" sx="1000" sy="1000" algn="ctr" rotWithShape="0">
              <a:srgbClr val="330033"/>
            </a:outerShdw>
          </a:effectLst>
          <a:extLst/>
        </p:spPr>
        <p:txBody>
          <a:bodyPr wrap="square" lIns="90000" tIns="46800" rIns="90000" bIns="46800">
            <a:spAutoFit/>
          </a:bodyPr>
          <a:lstStyle/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dirty="0" smtClean="0">
                <a:cs typeface="Arial" charset="0"/>
              </a:rPr>
              <a:t>Four clovers</a:t>
            </a:r>
            <a:endParaRPr lang="it-IT" dirty="0">
              <a:cs typeface="Arial" charset="0"/>
            </a:endParaRP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dirty="0" smtClean="0">
                <a:cs typeface="Arial" charset="0"/>
              </a:rPr>
              <a:t>High-efficiency beta detector (&gt;80 %)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dirty="0" smtClean="0">
                <a:cs typeface="Arial" charset="0"/>
              </a:rPr>
              <a:t>IDS tape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dirty="0" smtClean="0">
                <a:cs typeface="Arial" charset="0"/>
              </a:rPr>
              <a:t>1 LaBr (Mr. Big)</a:t>
            </a:r>
          </a:p>
          <a:p>
            <a:pPr marL="285750" indent="-285750"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it-IT" dirty="0" smtClean="0">
                <a:cs typeface="Arial" charset="0"/>
              </a:rPr>
              <a:t>Low rates</a:t>
            </a:r>
          </a:p>
        </p:txBody>
      </p:sp>
    </p:spTree>
    <p:extLst>
      <p:ext uri="{BB962C8B-B14F-4D97-AF65-F5344CB8AC3E}">
        <p14:creationId xmlns:p14="http://schemas.microsoft.com/office/powerpoint/2010/main" val="4737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-108520" y="2332"/>
            <a:ext cx="9324528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sz="4000" dirty="0" err="1" smtClean="0">
                <a:latin typeface="Calibri" pitchFamily="34" charset="0"/>
              </a:rPr>
              <a:t>Very</a:t>
            </a:r>
            <a:r>
              <a:rPr lang="fr-FR" altLang="en-US" sz="4000" dirty="0" smtClean="0">
                <a:latin typeface="Calibri" pitchFamily="34" charset="0"/>
              </a:rPr>
              <a:t> </a:t>
            </a:r>
            <a:r>
              <a:rPr lang="fr-FR" altLang="en-US" sz="4000" dirty="0" err="1" smtClean="0">
                <a:latin typeface="Calibri" pitchFamily="34" charset="0"/>
              </a:rPr>
              <a:t>preliminary</a:t>
            </a:r>
            <a:r>
              <a:rPr lang="fr-FR" altLang="en-US" sz="4000" dirty="0" smtClean="0">
                <a:latin typeface="Calibri" pitchFamily="34" charset="0"/>
              </a:rPr>
              <a:t> IS599 </a:t>
            </a:r>
            <a:r>
              <a:rPr lang="fr-FR" altLang="en-US" sz="4000" dirty="0" err="1" smtClean="0">
                <a:latin typeface="Calibri" pitchFamily="34" charset="0"/>
              </a:rPr>
              <a:t>results</a:t>
            </a:r>
            <a:r>
              <a:rPr lang="fr-FR" altLang="en-US" sz="4000" dirty="0" smtClean="0">
                <a:latin typeface="Calibri" pitchFamily="34" charset="0"/>
              </a:rPr>
              <a:t> </a:t>
            </a:r>
            <a:endParaRPr lang="fr-FR" altLang="en-US" sz="4000" dirty="0">
              <a:latin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6522"/>
            <a:ext cx="492162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834" y="1700808"/>
            <a:ext cx="3927812" cy="183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878" y="3441309"/>
            <a:ext cx="4284129" cy="3228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ZoneTexte 24"/>
          <p:cNvSpPr txBox="1"/>
          <p:nvPr/>
        </p:nvSpPr>
        <p:spPr>
          <a:xfrm>
            <a:off x="1329011" y="1340768"/>
            <a:ext cx="15841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3200" b="1" baseline="30000" dirty="0" smtClean="0"/>
              <a:t>52</a:t>
            </a:r>
            <a:r>
              <a:rPr lang="it-IT" sz="3200" b="1" dirty="0" smtClean="0"/>
              <a:t>K decay</a:t>
            </a:r>
            <a:endParaRPr lang="en-US" sz="3200" b="1" dirty="0"/>
          </a:p>
        </p:txBody>
      </p:sp>
      <p:sp>
        <p:nvSpPr>
          <p:cNvPr id="44" name="ZoneTexte 43"/>
          <p:cNvSpPr txBox="1"/>
          <p:nvPr/>
        </p:nvSpPr>
        <p:spPr>
          <a:xfrm>
            <a:off x="6084168" y="1192396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baseline="30000" dirty="0" smtClean="0"/>
              <a:t>53</a:t>
            </a:r>
            <a:r>
              <a:rPr lang="it-IT" sz="3200" b="1" dirty="0" smtClean="0"/>
              <a:t>K decay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65073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0" y="116632"/>
            <a:ext cx="9144000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 smtClean="0">
                <a:latin typeface="Calibri" pitchFamily="34" charset="0"/>
              </a:rPr>
              <a:t> </a:t>
            </a:r>
            <a:r>
              <a:rPr lang="fr-FR" altLang="en-US" dirty="0" err="1" smtClean="0">
                <a:latin typeface="Calibri" pitchFamily="34" charset="0"/>
              </a:rPr>
              <a:t>What</a:t>
            </a:r>
            <a:r>
              <a:rPr lang="fr-FR" altLang="en-US" dirty="0" smtClean="0">
                <a:latin typeface="Calibri" pitchFamily="34" charset="0"/>
              </a:rPr>
              <a:t> </a:t>
            </a:r>
            <a:r>
              <a:rPr lang="fr-FR" altLang="en-US" dirty="0" err="1" smtClean="0">
                <a:latin typeface="Calibri" pitchFamily="34" charset="0"/>
              </a:rPr>
              <a:t>we</a:t>
            </a:r>
            <a:r>
              <a:rPr lang="fr-FR" altLang="en-US" dirty="0" smtClean="0">
                <a:latin typeface="Calibri" pitchFamily="34" charset="0"/>
              </a:rPr>
              <a:t> have </a:t>
            </a:r>
            <a:r>
              <a:rPr lang="fr-FR" altLang="en-US" dirty="0" err="1" smtClean="0">
                <a:latin typeface="Calibri" pitchFamily="34" charset="0"/>
              </a:rPr>
              <a:t>observed</a:t>
            </a:r>
            <a:r>
              <a:rPr lang="fr-FR" altLang="en-US" dirty="0" smtClean="0">
                <a:latin typeface="Calibri" pitchFamily="34" charset="0"/>
              </a:rPr>
              <a:t>: </a:t>
            </a:r>
            <a:r>
              <a:rPr lang="fr-FR" altLang="en-US" baseline="30000" dirty="0" smtClean="0">
                <a:latin typeface="Calibri" pitchFamily="34" charset="0"/>
              </a:rPr>
              <a:t>54</a:t>
            </a:r>
            <a:r>
              <a:rPr lang="fr-FR" altLang="en-US" dirty="0" smtClean="0">
                <a:latin typeface="Calibri" pitchFamily="34" charset="0"/>
              </a:rPr>
              <a:t>K -&gt; </a:t>
            </a:r>
            <a:r>
              <a:rPr lang="fr-FR" altLang="en-US" baseline="30000" dirty="0" smtClean="0">
                <a:latin typeface="Calibri" pitchFamily="34" charset="0"/>
              </a:rPr>
              <a:t>54,53</a:t>
            </a:r>
            <a:r>
              <a:rPr lang="fr-FR" altLang="en-US" dirty="0" smtClean="0">
                <a:latin typeface="Calibri" pitchFamily="34" charset="0"/>
              </a:rPr>
              <a:t>Ca</a:t>
            </a:r>
            <a:endParaRPr lang="fr-FR" altLang="en-US" dirty="0" smtClean="0">
              <a:latin typeface="Calibri" pitchFamily="34" charset="0"/>
            </a:endParaRPr>
          </a:p>
        </p:txBody>
      </p:sp>
      <p:pic>
        <p:nvPicPr>
          <p:cNvPr id="3" name="Picture 3" descr="C:\Users\gottardo\Desktop\POSTDOCLNL\LOI_n\54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03" y="1320741"/>
            <a:ext cx="5132085" cy="289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936356" y="1336108"/>
            <a:ext cx="235591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7" name="ZoneTexte 6"/>
          <p:cNvSpPr txBox="1"/>
          <p:nvPr/>
        </p:nvSpPr>
        <p:spPr>
          <a:xfrm>
            <a:off x="799343" y="1360078"/>
            <a:ext cx="2271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γ </a:t>
            </a:r>
            <a:r>
              <a:rPr lang="it-IT" sz="20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r>
              <a:rPr lang="it-IT" sz="2000" b="1" dirty="0" smtClean="0">
                <a:solidFill>
                  <a:srgbClr val="FF0000"/>
                </a:solidFill>
              </a:rPr>
              <a:t>IDS – VANDLE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581479" y="764704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/>
              <a:t>Q-value 20 MeV !</a:t>
            </a:r>
            <a:endParaRPr lang="it-IT" sz="20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 Box 3"/>
              <p:cNvSpPr txBox="1">
                <a:spLocks noChangeArrowheads="1"/>
              </p:cNvSpPr>
              <p:nvPr/>
            </p:nvSpPr>
            <p:spPr bwMode="auto">
              <a:xfrm>
                <a:off x="683568" y="4293095"/>
                <a:ext cx="7508349" cy="743281"/>
              </a:xfrm>
              <a:prstGeom prst="rect">
                <a:avLst/>
              </a:prstGeom>
              <a:solidFill>
                <a:srgbClr val="FFFF66"/>
              </a:solidFill>
              <a:ln>
                <a:noFill/>
              </a:ln>
              <a:effectLst>
                <a:outerShdw dist="107933" dir="8100000" algn="ctr" rotWithShape="0">
                  <a:srgbClr val="330033">
                    <a:alpha val="50026"/>
                  </a:srgbClr>
                </a:outerShdw>
              </a:effectLst>
              <a:extLst/>
            </p:spPr>
            <p:txBody>
              <a:bodyPr wrap="square" lIns="90000" tIns="46800" rIns="90000" bIns="46800">
                <a:spAutoFit/>
              </a:bodyPr>
              <a:lstStyle/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it-IT" sz="1600" dirty="0" smtClean="0">
                    <a:solidFill>
                      <a:srgbClr val="000000"/>
                    </a:solidFill>
                    <a:ea typeface="MS PGothic" pitchFamily="34" charset="-128"/>
                  </a:rPr>
                  <a:t>Only one </a:t>
                </a:r>
                <a:r>
                  <a:rPr lang="el-GR" sz="1600" dirty="0" smtClean="0">
                    <a:solidFill>
                      <a:srgbClr val="000000"/>
                    </a:solidFill>
                    <a:ea typeface="MS PGothic" pitchFamily="34" charset="-128"/>
                  </a:rPr>
                  <a:t>γ</a:t>
                </a:r>
                <a:r>
                  <a:rPr lang="it-IT" sz="1600" dirty="0" smtClean="0">
                    <a:solidFill>
                      <a:srgbClr val="000000"/>
                    </a:solidFill>
                    <a:ea typeface="MS PGothic" pitchFamily="34" charset="-128"/>
                  </a:rPr>
                  <a:t> ray observed: likely it is the 5/2</a:t>
                </a:r>
                <a:r>
                  <a:rPr lang="it-IT" sz="1600" baseline="30000" dirty="0" smtClean="0">
                    <a:solidFill>
                      <a:srgbClr val="000000"/>
                    </a:solidFill>
                    <a:ea typeface="MS PGothic" pitchFamily="34" charset="-128"/>
                  </a:rPr>
                  <a:t>-</a:t>
                </a:r>
                <a:r>
                  <a:rPr lang="it-IT" sz="1600" dirty="0" smtClean="0">
                    <a:solidFill>
                      <a:srgbClr val="000000"/>
                    </a:solidFill>
                    <a:ea typeface="MS PGothic" pitchFamily="34" charset="-128"/>
                  </a:rPr>
                  <a:t> state already seen at RIKEN</a:t>
                </a:r>
              </a:p>
              <a:p>
                <a:pPr algn="ctr" fontAlgn="base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it-IT" sz="1600" dirty="0" smtClean="0">
                    <a:solidFill>
                      <a:srgbClr val="000000"/>
                    </a:solidFill>
                    <a:ea typeface="MS PGothic" pitchFamily="34" charset="-128"/>
                  </a:rPr>
                  <a:t>Gxpf1br intaraction in </a:t>
                </a:r>
                <a:r>
                  <a:rPr lang="it-IT" sz="1600" baseline="30000" dirty="0" smtClean="0">
                    <a:solidFill>
                      <a:srgbClr val="000000"/>
                    </a:solidFill>
                    <a:ea typeface="MS PGothic" pitchFamily="34" charset="-128"/>
                  </a:rPr>
                  <a:t>53</a:t>
                </a:r>
                <a:r>
                  <a:rPr lang="it-IT" sz="1600" dirty="0" smtClean="0">
                    <a:solidFill>
                      <a:srgbClr val="000000"/>
                    </a:solidFill>
                    <a:ea typeface="MS PGothic" pitchFamily="34" charset="-128"/>
                  </a:rPr>
                  <a:t>Ca: 5/2</a:t>
                </a:r>
                <a:r>
                  <a:rPr lang="it-IT" sz="1600" baseline="30000" dirty="0" smtClean="0">
                    <a:solidFill>
                      <a:srgbClr val="000000"/>
                    </a:solidFill>
                    <a:ea typeface="MS PGothic" pitchFamily="34" charset="-128"/>
                  </a:rPr>
                  <a:t>-</a:t>
                </a:r>
                <a:r>
                  <a:rPr lang="it-IT" sz="1600" dirty="0" smtClean="0">
                    <a:solidFill>
                      <a:srgbClr val="000000"/>
                    </a:solidFill>
                    <a:ea typeface="MS PGothic" pitchFamily="34" charset="-128"/>
                  </a:rPr>
                  <a:t> is 85% </a:t>
                </a:r>
                <a14:m>
                  <m:oMath xmlns:m="http://schemas.openxmlformats.org/officeDocument/2006/math">
                    <m:r>
                      <a:rPr lang="it-IT" sz="1600" b="0" i="0" smtClean="0">
                        <a:latin typeface="Cambria Math"/>
                        <a:ea typeface="Calibri"/>
                        <a:cs typeface="Times New Roman"/>
                      </a:rPr>
                      <m:t>(</m:t>
                    </m:r>
                    <m:r>
                      <a:rPr lang="en-US" sz="1600" i="1">
                        <a:latin typeface="Cambria Math"/>
                        <a:ea typeface="Calibri"/>
                        <a:cs typeface="Times New Roman"/>
                      </a:rPr>
                      <m:t>𝜐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  <a:cs typeface="Times New Roman"/>
                          </a:rPr>
                        </m:ctrlPr>
                      </m:sSubPr>
                      <m:e>
                        <m:r>
                          <a:rPr lang="it-IT" sz="1600" i="1">
                            <a:latin typeface="Cambria Math"/>
                            <a:ea typeface="Calibri"/>
                            <a:cs typeface="Times New Roman"/>
                          </a:rPr>
                          <m:t>𝑝</m:t>
                        </m:r>
                      </m:e>
                      <m:sub>
                        <m:r>
                          <a:rPr lang="it-IT" sz="1600" i="1">
                            <a:latin typeface="Cambria Math"/>
                            <a:ea typeface="Calibri"/>
                            <a:cs typeface="Times New Roman"/>
                          </a:rPr>
                          <m:t>1</m:t>
                        </m:r>
                        <m:r>
                          <a:rPr lang="en-US" sz="1600" i="1">
                            <a:latin typeface="Cambria Math"/>
                            <a:ea typeface="Calibri"/>
                            <a:cs typeface="Times New Roman"/>
                          </a:rPr>
                          <m:t>/2</m:t>
                        </m:r>
                      </m:sub>
                    </m:sSub>
                  </m:oMath>
                </a14:m>
                <a:r>
                  <a:rPr lang="en-US" sz="1600" dirty="0" smtClean="0">
                    <a:ea typeface="Calibri"/>
                    <a:cs typeface="Times New Roman"/>
                  </a:rPr>
                  <a:t>)</a:t>
                </a:r>
                <a:r>
                  <a:rPr lang="en-US" sz="1600" baseline="30000" dirty="0">
                    <a:ea typeface="Calibri"/>
                    <a:cs typeface="Times New Roman"/>
                  </a:rPr>
                  <a:t>0</a:t>
                </a:r>
                <a:r>
                  <a:rPr lang="en-US" sz="1600" dirty="0" smtClean="0">
                    <a:ea typeface="Calibri"/>
                    <a:cs typeface="Times New Roman"/>
                  </a:rPr>
                  <a:t> (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libri"/>
                        <a:cs typeface="Times New Roman"/>
                      </a:rPr>
                      <m:t>𝜐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  <a:cs typeface="Times New Roman"/>
                          </a:rPr>
                        </m:ctrlPr>
                      </m:sSubPr>
                      <m:e>
                        <m:r>
                          <a:rPr lang="it-IT" sz="1600" b="0" i="1" smtClean="0">
                            <a:latin typeface="Cambria Math"/>
                            <a:cs typeface="Times New Roman"/>
                          </a:rPr>
                          <m:t>𝑓</m:t>
                        </m:r>
                      </m:e>
                      <m:sub>
                        <m:r>
                          <a:rPr lang="it-IT" sz="1600" b="0" i="1" smtClean="0">
                            <a:latin typeface="Cambria Math"/>
                            <a:ea typeface="Calibri"/>
                            <a:cs typeface="Times New Roman"/>
                          </a:rPr>
                          <m:t>5</m:t>
                        </m:r>
                        <m:r>
                          <a:rPr lang="en-US" sz="1600" i="1">
                            <a:latin typeface="Cambria Math"/>
                            <a:ea typeface="Calibri"/>
                            <a:cs typeface="Times New Roman"/>
                          </a:rPr>
                          <m:t>/2</m:t>
                        </m:r>
                      </m:sub>
                    </m:sSub>
                    <m:r>
                      <a:rPr lang="it-IT" sz="1600" b="0" i="1" smtClean="0">
                        <a:latin typeface="Cambria Math"/>
                        <a:ea typeface="Calibri"/>
                        <a:cs typeface="Times New Roman"/>
                      </a:rPr>
                      <m:t>)</m:t>
                    </m:r>
                  </m:oMath>
                </a14:m>
                <a:r>
                  <a:rPr lang="it-IT" sz="1600" baseline="30000" dirty="0" smtClean="0">
                    <a:solidFill>
                      <a:srgbClr val="000000"/>
                    </a:solidFill>
                    <a:ea typeface="MS PGothic" pitchFamily="34" charset="-128"/>
                  </a:rPr>
                  <a:t>1</a:t>
                </a:r>
                <a:endParaRPr lang="it-IT" sz="1600" dirty="0">
                  <a:solidFill>
                    <a:srgbClr val="000000"/>
                  </a:solidFill>
                  <a:ea typeface="MS PGothic" pitchFamily="34" charset="-128"/>
                </a:endParaRPr>
              </a:p>
            </p:txBody>
          </p:sp>
        </mc:Choice>
        <mc:Fallback>
          <p:sp>
            <p:nvSpPr>
              <p:cNvPr id="9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83568" y="4293095"/>
                <a:ext cx="7508349" cy="743281"/>
              </a:xfrm>
              <a:prstGeom prst="rect">
                <a:avLst/>
              </a:prstGeom>
              <a:blipFill rotWithShape="1">
                <a:blip r:embed="rId3"/>
                <a:stretch>
                  <a:fillRect t="-2098"/>
                </a:stretch>
              </a:blipFill>
              <a:ln>
                <a:noFill/>
              </a:ln>
              <a:effectLst>
                <a:outerShdw dist="107933" dir="8100000" algn="ctr" rotWithShape="0">
                  <a:srgbClr val="330033">
                    <a:alpha val="50026"/>
                  </a:srgbClr>
                </a:outerShdw>
              </a:effectLst>
              <a:ex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ZoneTexte 9"/>
          <p:cNvSpPr txBox="1"/>
          <p:nvPr/>
        </p:nvSpPr>
        <p:spPr>
          <a:xfrm>
            <a:off x="844805" y="174383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8 hour run !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300" r="2416" b="247"/>
          <a:stretch/>
        </p:blipFill>
        <p:spPr bwMode="auto">
          <a:xfrm>
            <a:off x="3071155" y="1360636"/>
            <a:ext cx="3306742" cy="1908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1331640" y="6093296"/>
            <a:ext cx="6975311" cy="40229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2000" baseline="30000" dirty="0" smtClean="0">
                <a:latin typeface="+mj-lt"/>
              </a:rPr>
              <a:t>54</a:t>
            </a:r>
            <a:r>
              <a:rPr lang="it-IT" sz="2000" dirty="0" smtClean="0">
                <a:latin typeface="+mj-lt"/>
              </a:rPr>
              <a:t>K 2</a:t>
            </a:r>
            <a:r>
              <a:rPr lang="it-IT" sz="2000" baseline="30000" dirty="0" smtClean="0">
                <a:latin typeface="+mj-lt"/>
              </a:rPr>
              <a:t>-</a:t>
            </a:r>
            <a:r>
              <a:rPr lang="it-IT" sz="2000" dirty="0" smtClean="0">
                <a:latin typeface="+mj-lt"/>
              </a:rPr>
              <a:t> ground state: &lt;</a:t>
            </a:r>
            <a:r>
              <a:rPr lang="it-IT" sz="2000" dirty="0" smtClean="0"/>
              <a:t>f</a:t>
            </a:r>
            <a:r>
              <a:rPr lang="it-IT" sz="2000" baseline="-25000" dirty="0" smtClean="0"/>
              <a:t>5/2</a:t>
            </a:r>
            <a:r>
              <a:rPr lang="it-IT" sz="2000" dirty="0" smtClean="0"/>
              <a:t>&gt; = 3; &lt;p</a:t>
            </a:r>
            <a:r>
              <a:rPr lang="it-IT" sz="2000" baseline="-25000" dirty="0"/>
              <a:t>1</a:t>
            </a:r>
            <a:r>
              <a:rPr lang="it-IT" sz="2000" baseline="-25000" dirty="0" smtClean="0"/>
              <a:t>/2</a:t>
            </a:r>
            <a:r>
              <a:rPr lang="it-IT" sz="2000" dirty="0"/>
              <a:t>&gt; = </a:t>
            </a:r>
            <a:r>
              <a:rPr lang="it-IT" sz="2000" dirty="0" smtClean="0"/>
              <a:t>0.8</a:t>
            </a:r>
            <a:r>
              <a:rPr lang="it-IT" sz="2000" dirty="0" smtClean="0">
                <a:latin typeface="+mj-lt"/>
              </a:rPr>
              <a:t>  </a:t>
            </a:r>
            <a:endParaRPr lang="it-IT" sz="2000" dirty="0"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766" y="2345645"/>
            <a:ext cx="1739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baseline="30000" dirty="0" smtClean="0"/>
              <a:t>54</a:t>
            </a:r>
            <a:r>
              <a:rPr lang="it-IT" b="1" dirty="0" smtClean="0"/>
              <a:t>K </a:t>
            </a:r>
            <a:r>
              <a:rPr lang="el-GR" b="1" dirty="0" smtClean="0">
                <a:latin typeface="Arial"/>
                <a:cs typeface="Arial"/>
              </a:rPr>
              <a:t>β</a:t>
            </a:r>
            <a:r>
              <a:rPr lang="it-IT" b="1" dirty="0" smtClean="0">
                <a:latin typeface="Arial"/>
                <a:cs typeface="Arial"/>
              </a:rPr>
              <a:t>(n) </a:t>
            </a:r>
            <a:r>
              <a:rPr lang="it-IT" b="1" dirty="0" smtClean="0"/>
              <a:t>decay</a:t>
            </a:r>
            <a:endParaRPr lang="en-US" b="1" dirty="0"/>
          </a:p>
        </p:txBody>
      </p:sp>
      <p:sp>
        <p:nvSpPr>
          <p:cNvPr id="14" name="Rectangle 13"/>
          <p:cNvSpPr/>
          <p:nvPr/>
        </p:nvSpPr>
        <p:spPr>
          <a:xfrm>
            <a:off x="431168" y="5203998"/>
            <a:ext cx="42338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aseline="30000" dirty="0" smtClean="0"/>
              <a:t>54</a:t>
            </a:r>
            <a:r>
              <a:rPr lang="it-IT" dirty="0" smtClean="0"/>
              <a:t>K: </a:t>
            </a:r>
            <a:r>
              <a:rPr lang="it-IT" dirty="0"/>
              <a:t>N=35 </a:t>
            </a:r>
            <a:r>
              <a:rPr lang="it-IT" dirty="0" smtClean="0"/>
              <a:t>isotope. One </a:t>
            </a:r>
            <a:r>
              <a:rPr lang="it-IT" dirty="0"/>
              <a:t>neutron in </a:t>
            </a:r>
            <a:r>
              <a:rPr lang="it-IT" dirty="0" smtClean="0"/>
              <a:t>f</a:t>
            </a:r>
            <a:r>
              <a:rPr lang="it-IT" baseline="-25000" dirty="0" smtClean="0"/>
              <a:t>5/2 </a:t>
            </a:r>
            <a:r>
              <a:rPr lang="it-IT" dirty="0" smtClean="0"/>
              <a:t> ?</a:t>
            </a:r>
            <a:endParaRPr lang="en-US" dirty="0"/>
          </a:p>
        </p:txBody>
      </p:sp>
      <p:sp>
        <p:nvSpPr>
          <p:cNvPr id="15" name="ZoneTexte 14"/>
          <p:cNvSpPr txBox="1"/>
          <p:nvPr/>
        </p:nvSpPr>
        <p:spPr>
          <a:xfrm>
            <a:off x="553617" y="5531063"/>
            <a:ext cx="835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Paring f</a:t>
            </a:r>
            <a:r>
              <a:rPr lang="it-IT" baseline="-25000" dirty="0" smtClean="0"/>
              <a:t>5/2 </a:t>
            </a:r>
            <a:r>
              <a:rPr lang="it-IT" dirty="0" smtClean="0"/>
              <a:t>= 1.2 MeV; Pairing p</a:t>
            </a:r>
            <a:r>
              <a:rPr lang="it-IT" baseline="-25000" dirty="0"/>
              <a:t>1</a:t>
            </a:r>
            <a:r>
              <a:rPr lang="it-IT" baseline="-25000" dirty="0" smtClean="0"/>
              <a:t>/2 </a:t>
            </a:r>
            <a:r>
              <a:rPr lang="it-IT" dirty="0"/>
              <a:t>=</a:t>
            </a:r>
            <a:r>
              <a:rPr lang="it-IT" dirty="0" smtClean="0"/>
              <a:t> 0.2 MeV : strong pair scattering across N=34</a:t>
            </a:r>
            <a:endParaRPr lang="en-US" dirty="0"/>
          </a:p>
        </p:txBody>
      </p:sp>
      <p:sp>
        <p:nvSpPr>
          <p:cNvPr id="17" name="ZoneTexte 16"/>
          <p:cNvSpPr txBox="1"/>
          <p:nvPr/>
        </p:nvSpPr>
        <p:spPr>
          <a:xfrm>
            <a:off x="3662787" y="1520774"/>
            <a:ext cx="1366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53Ca @ RIKEN</a:t>
            </a:r>
            <a:endParaRPr lang="en-US" sz="1200" dirty="0"/>
          </a:p>
        </p:txBody>
      </p:sp>
      <p:pic>
        <p:nvPicPr>
          <p:cNvPr id="18" name="Picture 2" descr="C:\Users\gottardo\Desktop\POSTDOCLNL\LOI_n\tensor_54Ca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76"/>
          <a:stretch/>
        </p:blipFill>
        <p:spPr bwMode="auto">
          <a:xfrm>
            <a:off x="6516216" y="1416407"/>
            <a:ext cx="2483768" cy="203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gottardo\Desktop\POSTDOCLNL\LOI_n\Pagine da 1-s2.0-0370269383911358-main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869" y="3318143"/>
            <a:ext cx="2047025" cy="97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ttangolo 5"/>
          <p:cNvSpPr/>
          <p:nvPr/>
        </p:nvSpPr>
        <p:spPr>
          <a:xfrm>
            <a:off x="7105894" y="3486729"/>
            <a:ext cx="179218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/>
              <a:t>M</a:t>
            </a:r>
            <a:r>
              <a:rPr lang="fr-FR" sz="1400" dirty="0" smtClean="0"/>
              <a:t>. Langevin et </a:t>
            </a:r>
            <a:r>
              <a:rPr lang="fr-FR" sz="1400" dirty="0"/>
              <a:t>al., </a:t>
            </a:r>
            <a:r>
              <a:rPr lang="it-IT" sz="1400" dirty="0" smtClean="0"/>
              <a:t>PLB </a:t>
            </a:r>
            <a:r>
              <a:rPr lang="en-US" sz="1400" dirty="0" smtClean="0"/>
              <a:t>130, 251 (1983)</a:t>
            </a:r>
            <a:endParaRPr 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5885735" y="3452248"/>
            <a:ext cx="12201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dirty="0"/>
              <a:t>T</a:t>
            </a:r>
            <a:r>
              <a:rPr lang="it-IT" sz="1200" b="1" baseline="-25000" dirty="0" smtClean="0"/>
              <a:t>½</a:t>
            </a:r>
            <a:r>
              <a:rPr lang="it-IT" sz="1200" b="1" dirty="0" smtClean="0"/>
              <a:t>= 10(5) ms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238740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gottardo\Desktop\POSTDOCLNL\LOI_n\3corpi_yutsun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29461"/>
            <a:ext cx="3462039" cy="2728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29183" y="3165865"/>
            <a:ext cx="3384376" cy="925511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/>
        </p:spPr>
        <p:txBody>
          <a:bodyPr wrap="square"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Two-body forces cannot explain the N=28 SO shell closure  </a:t>
            </a:r>
            <a:endParaRPr lang="it-IT" dirty="0">
              <a:solidFill>
                <a:srgbClr val="000000"/>
              </a:solidFill>
              <a:ea typeface="MS PGothic" pitchFamily="34" charset="-128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192050" y="5373216"/>
            <a:ext cx="3734122" cy="710067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2000" dirty="0" smtClean="0">
                <a:latin typeface="+mj-lt"/>
              </a:rPr>
              <a:t>Three-body forces: repulsion between f</a:t>
            </a:r>
            <a:r>
              <a:rPr lang="it-IT" sz="2000" baseline="-25000" dirty="0" smtClean="0">
                <a:latin typeface="+mj-lt"/>
              </a:rPr>
              <a:t>7/2</a:t>
            </a:r>
            <a:r>
              <a:rPr lang="it-IT" sz="2000" dirty="0" smtClean="0">
                <a:latin typeface="+mj-lt"/>
              </a:rPr>
              <a:t> and p</a:t>
            </a:r>
            <a:r>
              <a:rPr lang="it-IT" sz="2000" baseline="-25000" dirty="0" smtClean="0">
                <a:latin typeface="+mj-lt"/>
              </a:rPr>
              <a:t>3/2</a:t>
            </a:r>
            <a:r>
              <a:rPr lang="it-IT" sz="2000" dirty="0" smtClean="0">
                <a:latin typeface="+mj-lt"/>
              </a:rPr>
              <a:t>,p</a:t>
            </a:r>
            <a:r>
              <a:rPr lang="it-IT" sz="2000" baseline="-25000" dirty="0" smtClean="0">
                <a:latin typeface="+mj-lt"/>
              </a:rPr>
              <a:t>1/2</a:t>
            </a:r>
            <a:r>
              <a:rPr lang="it-IT" sz="2000" dirty="0" smtClean="0">
                <a:latin typeface="+mj-lt"/>
              </a:rPr>
              <a:t>, </a:t>
            </a:r>
            <a:r>
              <a:rPr lang="it-IT" sz="2000" dirty="0" smtClean="0">
                <a:latin typeface="+mj-lt"/>
              </a:rPr>
              <a:t>f</a:t>
            </a:r>
            <a:r>
              <a:rPr lang="it-IT" sz="2000" baseline="-25000" dirty="0" smtClean="0">
                <a:latin typeface="+mj-lt"/>
              </a:rPr>
              <a:t>5/2</a:t>
            </a:r>
            <a:r>
              <a:rPr lang="it-IT" sz="2000" dirty="0" smtClean="0">
                <a:latin typeface="+mj-lt"/>
              </a:rPr>
              <a:t> </a:t>
            </a:r>
            <a:endParaRPr lang="it-IT" sz="2000" baseline="-25000" dirty="0">
              <a:cs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90" t="47324"/>
          <a:stretch/>
        </p:blipFill>
        <p:spPr bwMode="auto">
          <a:xfrm>
            <a:off x="5292080" y="1565852"/>
            <a:ext cx="2828784" cy="3200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>
            <a:spLocks noGrp="1"/>
          </p:cNvSpPr>
          <p:nvPr/>
        </p:nvSpPr>
        <p:spPr bwMode="auto">
          <a:xfrm>
            <a:off x="107504" y="188640"/>
            <a:ext cx="885698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 smtClean="0">
                <a:latin typeface="Calibri" pitchFamily="34" charset="0"/>
              </a:rPr>
              <a:t> </a:t>
            </a:r>
            <a:r>
              <a:rPr lang="fr-FR" altLang="en-US" dirty="0" err="1" smtClean="0">
                <a:latin typeface="Calibri" pitchFamily="34" charset="0"/>
              </a:rPr>
              <a:t>Three</a:t>
            </a:r>
            <a:r>
              <a:rPr lang="fr-FR" altLang="en-US" dirty="0" smtClean="0">
                <a:latin typeface="Calibri" pitchFamily="34" charset="0"/>
              </a:rPr>
              <a:t>-body forces in Ca isotopes</a:t>
            </a:r>
            <a:endParaRPr lang="fr-FR" altLang="en-US" dirty="0" smtClean="0">
              <a:latin typeface="Calibri" pitchFamily="34" charset="0"/>
            </a:endParaRPr>
          </a:p>
        </p:txBody>
      </p:sp>
      <p:sp>
        <p:nvSpPr>
          <p:cNvPr id="8" name="Rettangolo 4"/>
          <p:cNvSpPr/>
          <p:nvPr/>
        </p:nvSpPr>
        <p:spPr>
          <a:xfrm>
            <a:off x="4572372" y="4653136"/>
            <a:ext cx="44644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/>
              <a:t>J. D. Holt </a:t>
            </a:r>
            <a:r>
              <a:rPr lang="fr-FR" sz="1400" dirty="0"/>
              <a:t>et al., </a:t>
            </a:r>
            <a:r>
              <a:rPr lang="en-US" sz="1400" dirty="0"/>
              <a:t>J. Phys. G: </a:t>
            </a:r>
            <a:r>
              <a:rPr lang="en-US" sz="1400" dirty="0" err="1"/>
              <a:t>Nucl</a:t>
            </a:r>
            <a:r>
              <a:rPr lang="en-US" sz="1400" dirty="0"/>
              <a:t>. Part. Phys. 39 (2012) 085111</a:t>
            </a:r>
          </a:p>
        </p:txBody>
      </p:sp>
      <p:sp>
        <p:nvSpPr>
          <p:cNvPr id="9" name="Rectangle 8"/>
          <p:cNvSpPr/>
          <p:nvPr/>
        </p:nvSpPr>
        <p:spPr>
          <a:xfrm>
            <a:off x="3713559" y="6211669"/>
            <a:ext cx="529208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</a:t>
            </a:r>
            <a:r>
              <a:rPr lang="en-US" sz="1400" dirty="0" smtClean="0"/>
              <a:t>. Otsuka and T. Suzuki,  Few-Body </a:t>
            </a:r>
            <a:r>
              <a:rPr lang="en-US" sz="1400" dirty="0" err="1"/>
              <a:t>Syst</a:t>
            </a:r>
            <a:r>
              <a:rPr lang="en-US" sz="1400" dirty="0"/>
              <a:t> (2013) 54:891–896</a:t>
            </a:r>
          </a:p>
        </p:txBody>
      </p:sp>
      <p:sp>
        <p:nvSpPr>
          <p:cNvPr id="10" name="Ellipse 9"/>
          <p:cNvSpPr/>
          <p:nvPr/>
        </p:nvSpPr>
        <p:spPr>
          <a:xfrm>
            <a:off x="2411760" y="4581128"/>
            <a:ext cx="792088" cy="79208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gottardo\Desktop\POSTDOCLNL\LOI_n\tensor_54Ca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76"/>
          <a:stretch/>
        </p:blipFill>
        <p:spPr bwMode="auto">
          <a:xfrm>
            <a:off x="1048134" y="1565852"/>
            <a:ext cx="1868809" cy="1531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019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/>
        </p:nvSpPr>
        <p:spPr bwMode="auto">
          <a:xfrm>
            <a:off x="107504" y="188640"/>
            <a:ext cx="8856984" cy="7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2813" eaLnBrk="1" hangingPunct="1"/>
            <a:r>
              <a:rPr lang="fr-FR" altLang="en-US" dirty="0" smtClean="0">
                <a:latin typeface="Calibri" pitchFamily="34" charset="0"/>
              </a:rPr>
              <a:t> </a:t>
            </a:r>
            <a:r>
              <a:rPr lang="fr-FR" altLang="en-US" dirty="0" smtClean="0">
                <a:latin typeface="Calibri" pitchFamily="34" charset="0"/>
              </a:rPr>
              <a:t>The N=34 </a:t>
            </a:r>
            <a:r>
              <a:rPr lang="fr-FR" altLang="en-US" dirty="0" err="1" smtClean="0">
                <a:latin typeface="Calibri" pitchFamily="34" charset="0"/>
              </a:rPr>
              <a:t>subshell</a:t>
            </a:r>
            <a:r>
              <a:rPr lang="fr-FR" altLang="en-US" dirty="0" smtClean="0">
                <a:latin typeface="Calibri" pitchFamily="34" charset="0"/>
              </a:rPr>
              <a:t> </a:t>
            </a:r>
            <a:r>
              <a:rPr lang="fr-FR" altLang="en-US" dirty="0" err="1" smtClean="0">
                <a:latin typeface="Calibri" pitchFamily="34" charset="0"/>
              </a:rPr>
              <a:t>closure</a:t>
            </a:r>
            <a:endParaRPr lang="fr-FR" altLang="en-US" dirty="0" smtClean="0">
              <a:latin typeface="Calibri" pitchFamily="34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886564" y="1422146"/>
            <a:ext cx="7272808" cy="371513"/>
          </a:xfrm>
          <a:prstGeom prst="rect">
            <a:avLst/>
          </a:prstGeom>
          <a:solidFill>
            <a:srgbClr val="FFFF66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/>
        </p:spPr>
        <p:txBody>
          <a:bodyPr wrap="square" lIns="90000" tIns="46800" rIns="90000" bIns="46800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it-IT" dirty="0" smtClean="0">
                <a:solidFill>
                  <a:srgbClr val="000000"/>
                </a:solidFill>
                <a:ea typeface="MS PGothic" pitchFamily="34" charset="-128"/>
              </a:rPr>
              <a:t>The N=34 subshell gap is created by the tensor force   </a:t>
            </a:r>
            <a:endParaRPr lang="it-IT" dirty="0">
              <a:solidFill>
                <a:srgbClr val="000000"/>
              </a:solidFill>
              <a:ea typeface="MS PGothic" pitchFamily="34" charset="-128"/>
            </a:endParaRPr>
          </a:p>
        </p:txBody>
      </p:sp>
      <p:pic>
        <p:nvPicPr>
          <p:cNvPr id="3074" name="Picture 2" descr="C:\Users\gottardo\Desktop\POSTDOCLNL\LOI_n\tensor_54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433" y="1916832"/>
            <a:ext cx="8273071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6" b="49926"/>
          <a:stretch/>
        </p:blipFill>
        <p:spPr bwMode="auto">
          <a:xfrm>
            <a:off x="0" y="3587080"/>
            <a:ext cx="3419872" cy="283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tangolo 5"/>
          <p:cNvSpPr/>
          <p:nvPr/>
        </p:nvSpPr>
        <p:spPr>
          <a:xfrm>
            <a:off x="3347864" y="3883175"/>
            <a:ext cx="34279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/>
              <a:t>D. </a:t>
            </a:r>
            <a:r>
              <a:rPr lang="fr-FR" sz="1400" dirty="0" err="1" smtClean="0"/>
              <a:t>Steppenbeck</a:t>
            </a:r>
            <a:r>
              <a:rPr lang="fr-FR" sz="1400" dirty="0" smtClean="0"/>
              <a:t> et </a:t>
            </a:r>
            <a:r>
              <a:rPr lang="fr-FR" sz="1400" dirty="0"/>
              <a:t>al., </a:t>
            </a:r>
            <a:r>
              <a:rPr lang="it-IT" sz="1400" dirty="0" smtClean="0"/>
              <a:t>Nature </a:t>
            </a:r>
            <a:r>
              <a:rPr lang="en-US" sz="1400" dirty="0" smtClean="0"/>
              <a:t>502, 207 (2013)</a:t>
            </a:r>
            <a:endParaRPr lang="en-US" sz="1400" dirty="0"/>
          </a:p>
        </p:txBody>
      </p:sp>
      <p:sp>
        <p:nvSpPr>
          <p:cNvPr id="8" name="Rettangolo 5"/>
          <p:cNvSpPr/>
          <p:nvPr/>
        </p:nvSpPr>
        <p:spPr>
          <a:xfrm>
            <a:off x="3115324" y="6312604"/>
            <a:ext cx="32367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 smtClean="0"/>
              <a:t>F</a:t>
            </a:r>
            <a:r>
              <a:rPr lang="fr-FR" sz="1400" dirty="0"/>
              <a:t>. </a:t>
            </a:r>
            <a:r>
              <a:rPr lang="fr-FR" sz="1400" dirty="0" err="1"/>
              <a:t>Wienholtz</a:t>
            </a:r>
            <a:r>
              <a:rPr lang="fr-FR" sz="1400" dirty="0"/>
              <a:t> </a:t>
            </a:r>
            <a:r>
              <a:rPr lang="fr-FR" sz="1400" dirty="0" smtClean="0"/>
              <a:t>et </a:t>
            </a:r>
            <a:r>
              <a:rPr lang="fr-FR" sz="1400" dirty="0"/>
              <a:t>al., </a:t>
            </a:r>
            <a:r>
              <a:rPr lang="it-IT" sz="1400" dirty="0" smtClean="0"/>
              <a:t>Nature </a:t>
            </a:r>
            <a:r>
              <a:rPr lang="en-US" sz="1400" dirty="0" smtClean="0"/>
              <a:t>498, 346 </a:t>
            </a:r>
            <a:r>
              <a:rPr lang="en-US" sz="1400" dirty="0"/>
              <a:t>(</a:t>
            </a:r>
            <a:r>
              <a:rPr lang="en-US" sz="1400" dirty="0" smtClean="0"/>
              <a:t>2013)</a:t>
            </a:r>
            <a:endParaRPr lang="en-US" sz="1400" dirty="0"/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5148064" y="4406395"/>
            <a:ext cx="3734122" cy="710067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2000" dirty="0" smtClean="0">
                <a:latin typeface="+mj-lt"/>
              </a:rPr>
              <a:t>2</a:t>
            </a:r>
            <a:r>
              <a:rPr lang="it-IT" sz="2000" baseline="30000" dirty="0" smtClean="0">
                <a:latin typeface="+mj-lt"/>
              </a:rPr>
              <a:t>+</a:t>
            </a:r>
            <a:r>
              <a:rPr lang="it-IT" sz="2000" dirty="0" smtClean="0">
                <a:latin typeface="+mj-lt"/>
              </a:rPr>
              <a:t> found at 2 MeV, consistent with the tensor + 3-body theory </a:t>
            </a:r>
            <a:endParaRPr lang="it-IT" sz="2000" baseline="-25000" dirty="0">
              <a:cs typeface="Arial" charset="0"/>
            </a:endParaRPr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6156176" y="5357804"/>
            <a:ext cx="2870026" cy="1325620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107933" dir="8100000" algn="ctr" rotWithShape="0">
              <a:srgbClr val="330033">
                <a:alpha val="50026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it-IT" sz="2000" dirty="0" smtClean="0">
                <a:latin typeface="+mj-lt"/>
              </a:rPr>
              <a:t>Three-body forces reduce the N=34 gap by </a:t>
            </a:r>
            <a:r>
              <a:rPr lang="it-IT" sz="2000" smtClean="0">
                <a:latin typeface="+mj-lt"/>
              </a:rPr>
              <a:t>adding repulsion </a:t>
            </a:r>
            <a:r>
              <a:rPr lang="it-IT" sz="2000" dirty="0" smtClean="0">
                <a:latin typeface="+mj-lt"/>
              </a:rPr>
              <a:t>to p</a:t>
            </a:r>
            <a:r>
              <a:rPr lang="it-IT" sz="2000" baseline="-25000" dirty="0" smtClean="0">
                <a:latin typeface="+mj-lt"/>
              </a:rPr>
              <a:t>1/2</a:t>
            </a:r>
            <a:r>
              <a:rPr lang="it-IT" sz="2000" dirty="0" smtClean="0">
                <a:latin typeface="+mj-lt"/>
              </a:rPr>
              <a:t> with respect to </a:t>
            </a:r>
            <a:r>
              <a:rPr lang="it-IT" sz="2000" dirty="0" smtClean="0">
                <a:latin typeface="+mj-lt"/>
              </a:rPr>
              <a:t>f</a:t>
            </a:r>
            <a:r>
              <a:rPr lang="it-IT" sz="2000" baseline="-25000" dirty="0" smtClean="0">
                <a:latin typeface="+mj-lt"/>
              </a:rPr>
              <a:t>5/2</a:t>
            </a:r>
            <a:r>
              <a:rPr lang="it-IT" sz="2000" dirty="0" smtClean="0">
                <a:latin typeface="+mj-lt"/>
              </a:rPr>
              <a:t> </a:t>
            </a:r>
            <a:endParaRPr lang="it-IT" sz="2000" baseline="-250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490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k8">
  <a:themeElements>
    <a:clrScheme name="1_Default Design 3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808080"/>
      </a:accent2>
      <a:accent3>
        <a:srgbClr val="FFFFFF"/>
      </a:accent3>
      <a:accent4>
        <a:srgbClr val="000000"/>
      </a:accent4>
      <a:accent5>
        <a:srgbClr val="EBEBEB"/>
      </a:accent5>
      <a:accent6>
        <a:srgbClr val="737373"/>
      </a:accent6>
      <a:hlink>
        <a:srgbClr val="4D4D4D"/>
      </a:hlink>
      <a:folHlink>
        <a:srgbClr val="EAEAE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arrow"/>
        </a:ln>
        <a:effectLst>
          <a:outerShdw sx="1000" sy="1000" rotWithShape="0">
            <a:srgbClr val="000000"/>
          </a:outerShdw>
        </a:effectLst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22968</TotalTime>
  <Words>1242</Words>
  <Application>Microsoft Office PowerPoint</Application>
  <PresentationFormat>Affichage à l'écran (4:3)</PresentationFormat>
  <Paragraphs>140</Paragraphs>
  <Slides>17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kk8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54K -&gt; 53Ca: preliminary results (2)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andrea</dc:creator>
  <cp:lastModifiedBy>andrea Gottardo</cp:lastModifiedBy>
  <cp:revision>469</cp:revision>
  <dcterms:created xsi:type="dcterms:W3CDTF">2013-09-05T08:05:34Z</dcterms:created>
  <dcterms:modified xsi:type="dcterms:W3CDTF">2016-02-03T14:49:45Z</dcterms:modified>
</cp:coreProperties>
</file>