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8.xml" ContentType="application/vnd.openxmlformats-officedocument.theme+xml"/>
  <Override PartName="/ppt/slideLayouts/slideLayout8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52" r:id="rId1"/>
    <p:sldMasterId id="2147484199" r:id="rId2"/>
    <p:sldMasterId id="2147484078" r:id="rId3"/>
    <p:sldMasterId id="2147484530" r:id="rId4"/>
    <p:sldMasterId id="2147484532" r:id="rId5"/>
    <p:sldMasterId id="2147484539" r:id="rId6"/>
    <p:sldMasterId id="2147484564" r:id="rId7"/>
    <p:sldMasterId id="2147484589" r:id="rId8"/>
    <p:sldMasterId id="2147484612" r:id="rId9"/>
  </p:sldMasterIdLst>
  <p:notesMasterIdLst>
    <p:notesMasterId r:id="rId17"/>
  </p:notesMasterIdLst>
  <p:handoutMasterIdLst>
    <p:handoutMasterId r:id="rId18"/>
  </p:handoutMasterIdLst>
  <p:sldIdLst>
    <p:sldId id="2684" r:id="rId10"/>
    <p:sldId id="3114" r:id="rId11"/>
    <p:sldId id="3116" r:id="rId12"/>
    <p:sldId id="3119" r:id="rId13"/>
    <p:sldId id="3121" r:id="rId14"/>
    <p:sldId id="3123" r:id="rId15"/>
    <p:sldId id="3122" r:id="rId16"/>
  </p:sldIdLst>
  <p:sldSz cx="9144000" cy="6858000" type="screen4x3"/>
  <p:notesSz cx="6834188" cy="9979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3CC33"/>
    <a:srgbClr val="0000FF"/>
    <a:srgbClr val="990033"/>
    <a:srgbClr val="009900"/>
    <a:srgbClr val="D00000"/>
    <a:srgbClr val="E20000"/>
    <a:srgbClr val="8C441C"/>
    <a:srgbClr val="994B1F"/>
    <a:srgbClr val="BF5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809" autoAdjust="0"/>
    <p:restoredTop sz="99024" autoAdjust="0"/>
  </p:normalViewPr>
  <p:slideViewPr>
    <p:cSldViewPr>
      <p:cViewPr varScale="1">
        <p:scale>
          <a:sx n="110" d="100"/>
          <a:sy n="110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commentAuthors" Target="commentAuthor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126" y="0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r">
              <a:defRPr sz="1200"/>
            </a:lvl1pPr>
          </a:lstStyle>
          <a:p>
            <a:fld id="{9972D720-5538-42D5-B1FE-601D339A437E}" type="datetimeFigureOut">
              <a:rPr lang="en-GB" smtClean="0"/>
              <a:t>28/01/16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78342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126" y="9478342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r">
              <a:defRPr sz="1200"/>
            </a:lvl1pPr>
          </a:lstStyle>
          <a:p>
            <a:fld id="{3550B7B6-B957-4FF1-96EC-B763B963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07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6" y="0"/>
            <a:ext cx="2961481" cy="498951"/>
          </a:xfrm>
          <a:prstGeom prst="rect">
            <a:avLst/>
          </a:prstGeom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28/01/16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89512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25" tIns="45962" rIns="91925" bIns="459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20" y="4740037"/>
            <a:ext cx="5467350" cy="4490561"/>
          </a:xfrm>
          <a:prstGeom prst="rect">
            <a:avLst/>
          </a:prstGeom>
        </p:spPr>
        <p:txBody>
          <a:bodyPr vert="horz" lIns="91925" tIns="45962" rIns="91925" bIns="459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78342"/>
            <a:ext cx="2961481" cy="498951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6" y="9478342"/>
            <a:ext cx="2961481" cy="498951"/>
          </a:xfrm>
          <a:prstGeom prst="rect">
            <a:avLst/>
          </a:prstGeom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jpe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5317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218413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91421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9549545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09377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28979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1757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86742339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53549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4019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182779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3341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53108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6797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470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08270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08270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53108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0448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35727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6287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png"/><Relationship Id="rId26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41.xml"/><Relationship Id="rId21" Type="http://schemas.openxmlformats.org/officeDocument/2006/relationships/theme" Target="../theme/theme2.xml"/><Relationship Id="rId22" Type="http://schemas.openxmlformats.org/officeDocument/2006/relationships/image" Target="../media/image1.png"/><Relationship Id="rId23" Type="http://schemas.openxmlformats.org/officeDocument/2006/relationships/image" Target="../media/image2.png"/><Relationship Id="rId24" Type="http://schemas.openxmlformats.org/officeDocument/2006/relationships/image" Target="../media/image3.png"/><Relationship Id="rId25" Type="http://schemas.openxmlformats.org/officeDocument/2006/relationships/image" Target="../media/image4.jpeg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20" Type="http://schemas.openxmlformats.org/officeDocument/2006/relationships/theme" Target="../theme/theme3.xml"/><Relationship Id="rId21" Type="http://schemas.openxmlformats.org/officeDocument/2006/relationships/image" Target="../media/image10.png"/><Relationship Id="rId22" Type="http://schemas.openxmlformats.org/officeDocument/2006/relationships/image" Target="../media/image5.jpeg"/><Relationship Id="rId23" Type="http://schemas.openxmlformats.org/officeDocument/2006/relationships/image" Target="../media/image6.png"/><Relationship Id="rId24" Type="http://schemas.openxmlformats.org/officeDocument/2006/relationships/image" Target="../media/image11.png"/><Relationship Id="rId25" Type="http://schemas.openxmlformats.org/officeDocument/2006/relationships/image" Target="../media/image1.png"/><Relationship Id="rId26" Type="http://schemas.openxmlformats.org/officeDocument/2006/relationships/image" Target="../media/image2.png"/><Relationship Id="rId27" Type="http://schemas.openxmlformats.org/officeDocument/2006/relationships/image" Target="../media/image3.png"/><Relationship Id="rId28" Type="http://schemas.openxmlformats.org/officeDocument/2006/relationships/image" Target="../media/image4.jpeg"/><Relationship Id="rId10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58.xml"/><Relationship Id="rId18" Type="http://schemas.openxmlformats.org/officeDocument/2006/relationships/slideLayout" Target="../slideLayouts/slideLayout59.xml"/><Relationship Id="rId19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theme" Target="../theme/theme4.xml"/><Relationship Id="rId2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theme" Target="../theme/theme5.xml"/><Relationship Id="rId2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3.xml"/><Relationship Id="rId4" Type="http://schemas.openxmlformats.org/officeDocument/2006/relationships/theme" Target="../theme/theme6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4.jpeg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jpeg"/><Relationship Id="rId1" Type="http://schemas.openxmlformats.org/officeDocument/2006/relationships/theme" Target="../theme/theme7.xml"/><Relationship Id="rId2" Type="http://schemas.openxmlformats.org/officeDocument/2006/relationships/image" Target="../media/image12.jpeg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2.xml"/><Relationship Id="rId20" Type="http://schemas.openxmlformats.org/officeDocument/2006/relationships/slideLayout" Target="../slideLayouts/slideLayout83.xml"/><Relationship Id="rId21" Type="http://schemas.openxmlformats.org/officeDocument/2006/relationships/theme" Target="../theme/theme8.xml"/><Relationship Id="rId22" Type="http://schemas.openxmlformats.org/officeDocument/2006/relationships/image" Target="../media/image1.png"/><Relationship Id="rId23" Type="http://schemas.openxmlformats.org/officeDocument/2006/relationships/image" Target="../media/image2.png"/><Relationship Id="rId24" Type="http://schemas.openxmlformats.org/officeDocument/2006/relationships/image" Target="../media/image3.png"/><Relationship Id="rId25" Type="http://schemas.openxmlformats.org/officeDocument/2006/relationships/image" Target="../media/image4.jpeg"/><Relationship Id="rId10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78.xml"/><Relationship Id="rId16" Type="http://schemas.openxmlformats.org/officeDocument/2006/relationships/slideLayout" Target="../slideLayouts/slideLayout79.xml"/><Relationship Id="rId17" Type="http://schemas.openxmlformats.org/officeDocument/2006/relationships/slideLayout" Target="../slideLayouts/slideLayout80.xml"/><Relationship Id="rId18" Type="http://schemas.openxmlformats.org/officeDocument/2006/relationships/slideLayout" Target="../slideLayouts/slideLayout81.xml"/><Relationship Id="rId19" Type="http://schemas.openxmlformats.org/officeDocument/2006/relationships/slideLayout" Target="../slideLayouts/slideLayout82.xml"/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11.png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jpeg"/><Relationship Id="rId1" Type="http://schemas.openxmlformats.org/officeDocument/2006/relationships/slideLayout" Target="../slideLayouts/slideLayout84.xml"/><Relationship Id="rId2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29 Jan 2016, 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371" r:id="rId2"/>
    <p:sldLayoutId id="2147484154" r:id="rId3"/>
    <p:sldLayoutId id="2147484198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  <p:sldLayoutId id="2147484162" r:id="rId12"/>
    <p:sldLayoutId id="2147484163" r:id="rId13"/>
    <p:sldLayoutId id="2147484164" r:id="rId14"/>
    <p:sldLayoutId id="2147484165" r:id="rId15"/>
    <p:sldLayoutId id="2147484166" r:id="rId16"/>
    <p:sldLayoutId id="2147484167" r:id="rId17"/>
    <p:sldLayoutId id="2147484168" r:id="rId18"/>
    <p:sldLayoutId id="2147484169" r:id="rId19"/>
    <p:sldLayoutId id="2147484170" r:id="rId20"/>
    <p:sldLayoutId id="2147484171" r:id="rId2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29 Jan 2016, 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099" y="6916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29 Jan 2016, 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JAI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Jan 2016,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JAI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Jan 2016,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JAI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Jan 2016,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JAI	                         </a:t>
            </a:r>
            <a:fld id="{A405A8EF-BB29-418E-A946-83E853F395DF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0" r:id="rId1"/>
    <p:sldLayoutId id="2147484558" r:id="rId2"/>
    <p:sldLayoutId id="2147484615" r:id="rId3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Jan 2016,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JAI	                         </a:t>
            </a:r>
            <a:fld id="{A405A8EF-BB29-418E-A946-83E853F395DF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Jan 2016,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JAI	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96" r:id="rId7"/>
    <p:sldLayoutId id="2147484597" r:id="rId8"/>
    <p:sldLayoutId id="2147484598" r:id="rId9"/>
    <p:sldLayoutId id="2147484599" r:id="rId10"/>
    <p:sldLayoutId id="2147484600" r:id="rId11"/>
    <p:sldLayoutId id="2147484601" r:id="rId12"/>
    <p:sldLayoutId id="2147484602" r:id="rId13"/>
    <p:sldLayoutId id="2147484603" r:id="rId14"/>
    <p:sldLayoutId id="2147484604" r:id="rId15"/>
    <p:sldLayoutId id="2147484605" r:id="rId16"/>
    <p:sldLayoutId id="2147484606" r:id="rId17"/>
    <p:sldLayoutId id="2147484607" r:id="rId18"/>
    <p:sldLayoutId id="2147484608" r:id="rId19"/>
    <p:sldLayoutId id="2147484609" r:id="rId20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099" y="16343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0"/>
          <p:cNvSpPr txBox="1">
            <a:spLocks noChangeArrowheads="1"/>
          </p:cNvSpPr>
          <p:nvPr userDrawn="1"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29 Jan 2016,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JAI	                         </a:t>
            </a:r>
            <a:fld id="{A405A8EF-BB29-418E-A946-83E853F395DF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17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84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9920" y="1280970"/>
            <a:ext cx="9036496" cy="2004013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22228B"/>
                </a:solidFill>
              </a:rPr>
              <a:t>Experimental Interaction Region – WP3</a:t>
            </a:r>
            <a:br>
              <a:rPr lang="en-US" dirty="0" smtClean="0">
                <a:solidFill>
                  <a:srgbClr val="22228B"/>
                </a:solidFill>
              </a:rPr>
            </a:br>
            <a:r>
              <a:rPr lang="en-US" dirty="0" smtClean="0">
                <a:solidFill>
                  <a:srgbClr val="22228B"/>
                </a:solidFill>
              </a:rPr>
              <a:t>General plans and updates</a:t>
            </a:r>
            <a:endParaRPr lang="en-US" dirty="0">
              <a:solidFill>
                <a:srgbClr val="22228B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0" y="3501008"/>
            <a:ext cx="9144000" cy="3024336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47301D"/>
                </a:solidFill>
                <a:latin typeface="Calibri"/>
              </a:rPr>
              <a:t>J</a:t>
            </a:r>
            <a:r>
              <a:rPr lang="en-GB" dirty="0" smtClean="0">
                <a:solidFill>
                  <a:srgbClr val="47301D"/>
                </a:solidFill>
                <a:latin typeface="Calibri"/>
              </a:rPr>
              <a:t>. </a:t>
            </a:r>
            <a:r>
              <a:rPr lang="en-GB" dirty="0" err="1" smtClean="0">
                <a:solidFill>
                  <a:srgbClr val="47301D"/>
                </a:solidFill>
                <a:latin typeface="Calibri"/>
              </a:rPr>
              <a:t>Abelleira</a:t>
            </a:r>
            <a:r>
              <a:rPr lang="en-GB" dirty="0" smtClean="0">
                <a:solidFill>
                  <a:srgbClr val="47301D"/>
                </a:solidFill>
                <a:latin typeface="Calibri"/>
              </a:rPr>
              <a:t>-Fernandez,  A. </a:t>
            </a:r>
            <a:r>
              <a:rPr lang="en-GB" dirty="0" err="1" smtClean="0">
                <a:solidFill>
                  <a:srgbClr val="47301D"/>
                </a:solidFill>
                <a:latin typeface="Calibri"/>
              </a:rPr>
              <a:t>Alekou</a:t>
            </a:r>
            <a:r>
              <a:rPr lang="en-GB" dirty="0" smtClean="0">
                <a:solidFill>
                  <a:srgbClr val="47301D"/>
                </a:solidFill>
                <a:latin typeface="Calibri"/>
              </a:rPr>
              <a:t>, E. Cruz-</a:t>
            </a:r>
            <a:r>
              <a:rPr lang="en-GB" dirty="0" err="1" smtClean="0">
                <a:solidFill>
                  <a:srgbClr val="47301D"/>
                </a:solidFill>
                <a:latin typeface="Calibri"/>
              </a:rPr>
              <a:t>Alaniz</a:t>
            </a:r>
            <a:r>
              <a:rPr lang="en-GB" dirty="0" smtClean="0">
                <a:solidFill>
                  <a:srgbClr val="47301D"/>
                </a:solidFill>
                <a:latin typeface="Calibri"/>
              </a:rPr>
              <a:t>, </a:t>
            </a:r>
            <a:br>
              <a:rPr lang="en-GB" dirty="0" smtClean="0">
                <a:solidFill>
                  <a:srgbClr val="47301D"/>
                </a:solidFill>
                <a:latin typeface="Calibri"/>
              </a:rPr>
            </a:br>
            <a:r>
              <a:rPr lang="en-GB" dirty="0" smtClean="0">
                <a:solidFill>
                  <a:srgbClr val="47301D"/>
                </a:solidFill>
                <a:latin typeface="Calibri"/>
              </a:rPr>
              <a:t>L</a:t>
            </a:r>
            <a:r>
              <a:rPr lang="en-GB" dirty="0" smtClean="0">
                <a:solidFill>
                  <a:srgbClr val="47301D"/>
                </a:solidFill>
                <a:latin typeface="Calibri"/>
              </a:rPr>
              <a:t>. van </a:t>
            </a:r>
            <a:r>
              <a:rPr lang="en-GB" dirty="0" err="1" smtClean="0">
                <a:solidFill>
                  <a:srgbClr val="47301D"/>
                </a:solidFill>
                <a:latin typeface="Calibri"/>
              </a:rPr>
              <a:t>Riesen-</a:t>
            </a:r>
            <a:r>
              <a:rPr lang="en-GB" dirty="0" err="1" smtClean="0">
                <a:solidFill>
                  <a:srgbClr val="47301D"/>
                </a:solidFill>
                <a:latin typeface="Calibri"/>
              </a:rPr>
              <a:t>Haupt</a:t>
            </a:r>
            <a:r>
              <a:rPr lang="en-GB" dirty="0" smtClean="0">
                <a:solidFill>
                  <a:srgbClr val="47301D"/>
                </a:solidFill>
                <a:latin typeface="Calibri"/>
              </a:rPr>
              <a:t> and A. Seryi</a:t>
            </a:r>
            <a:endParaRPr lang="en-GB" dirty="0" smtClean="0">
              <a:solidFill>
                <a:srgbClr val="47301D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47301D"/>
              </a:solidFill>
              <a:latin typeface="Helvetic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47301D"/>
                </a:solidFill>
                <a:latin typeface="Calibri"/>
              </a:rPr>
              <a:t>FCC-</a:t>
            </a:r>
            <a:r>
              <a:rPr lang="en-GB" dirty="0" err="1" smtClean="0">
                <a:solidFill>
                  <a:srgbClr val="47301D"/>
                </a:solidFill>
                <a:latin typeface="Calibri"/>
              </a:rPr>
              <a:t>hh</a:t>
            </a:r>
            <a:r>
              <a:rPr lang="en-GB" dirty="0" smtClean="0">
                <a:solidFill>
                  <a:srgbClr val="47301D"/>
                </a:solidFill>
                <a:latin typeface="Calibri"/>
              </a:rPr>
              <a:t> BDS Meeting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47301D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47301D"/>
                </a:solidFill>
                <a:latin typeface="Calibri"/>
              </a:rPr>
              <a:t>January 29th, 2016</a:t>
            </a:r>
            <a:endParaRPr lang="en-GB" dirty="0">
              <a:solidFill>
                <a:srgbClr val="47301D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068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>
                <a:solidFill>
                  <a:schemeClr val="accent6"/>
                </a:solidFill>
              </a:rPr>
              <a:t>Short-Term Tasks</a:t>
            </a:r>
          </a:p>
          <a:p>
            <a:endParaRPr lang="en-GB" sz="2400" b="0" dirty="0" smtClean="0">
              <a:solidFill>
                <a:schemeClr val="tx1"/>
              </a:solidFill>
            </a:endParaRPr>
          </a:p>
          <a:p>
            <a:r>
              <a:rPr lang="en-GB" sz="2400" b="0" dirty="0" smtClean="0">
                <a:solidFill>
                  <a:schemeClr val="tx1"/>
                </a:solidFill>
              </a:rPr>
              <a:t>Define </a:t>
            </a:r>
            <a:r>
              <a:rPr lang="en-GB" sz="2400" b="0" dirty="0">
                <a:solidFill>
                  <a:schemeClr val="tx1"/>
                </a:solidFill>
              </a:rPr>
              <a:t>corrector strengths needed to provide crossing scheme and for orbit correction.</a:t>
            </a:r>
          </a:p>
          <a:p>
            <a:r>
              <a:rPr lang="en-GB" sz="2400" b="0" dirty="0">
                <a:solidFill>
                  <a:schemeClr val="tx1"/>
                </a:solidFill>
              </a:rPr>
              <a:t>Define misalignment errors.</a:t>
            </a:r>
          </a:p>
          <a:p>
            <a:r>
              <a:rPr lang="en-GB" sz="2400" b="0" dirty="0">
                <a:solidFill>
                  <a:schemeClr val="tx1"/>
                </a:solidFill>
              </a:rPr>
              <a:t>Implementation of crab cavities.</a:t>
            </a:r>
          </a:p>
          <a:p>
            <a:r>
              <a:rPr lang="en-GB" sz="2400" b="0" dirty="0">
                <a:solidFill>
                  <a:schemeClr val="tx1"/>
                </a:solidFill>
              </a:rPr>
              <a:t>Studies in length of the inner triplet</a:t>
            </a:r>
            <a:r>
              <a:rPr lang="en-GB" sz="2400" b="0" dirty="0" smtClean="0">
                <a:solidFill>
                  <a:schemeClr val="tx1"/>
                </a:solidFill>
              </a:rPr>
              <a:t>.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Long-Term Tasks</a:t>
            </a:r>
          </a:p>
          <a:p>
            <a:r>
              <a:rPr lang="en-GB" sz="2400" b="0" dirty="0" smtClean="0">
                <a:solidFill>
                  <a:schemeClr val="tx1"/>
                </a:solidFill>
              </a:rPr>
              <a:t>Design </a:t>
            </a:r>
            <a:r>
              <a:rPr lang="en-GB" sz="2400" b="0" dirty="0">
                <a:solidFill>
                  <a:schemeClr val="tx1"/>
                </a:solidFill>
              </a:rPr>
              <a:t>IR and final focus for ultimate performance of FCC-</a:t>
            </a:r>
            <a:r>
              <a:rPr lang="en-GB" sz="2400" b="0" dirty="0" err="1">
                <a:solidFill>
                  <a:schemeClr val="tx1"/>
                </a:solidFill>
              </a:rPr>
              <a:t>hh</a:t>
            </a:r>
            <a:r>
              <a:rPr lang="en-GB" sz="2400" b="0" dirty="0">
                <a:solidFill>
                  <a:schemeClr val="tx1"/>
                </a:solidFill>
              </a:rPr>
              <a:t>.</a:t>
            </a:r>
            <a:endParaRPr lang="en-GB" sz="2400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Tasks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4213159394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7" y="2060848"/>
            <a:ext cx="1957401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6" y="2420888"/>
            <a:ext cx="61817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Correction-Scheme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196752"/>
            <a:ext cx="8507288" cy="492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GB" sz="2000" b="0" kern="0" dirty="0" smtClean="0"/>
              <a:t>Current scheme: 2 Correctors between the Q1 and Q2, after Q3 and before Q4. Providing crossing angle.</a:t>
            </a:r>
          </a:p>
          <a:p>
            <a:endParaRPr lang="en-GB" kern="0" dirty="0" smtClean="0"/>
          </a:p>
          <a:p>
            <a:pPr marL="0" indent="0">
              <a:buFontTx/>
              <a:buNone/>
            </a:pPr>
            <a:endParaRPr lang="en-GB" kern="0" dirty="0"/>
          </a:p>
          <a:p>
            <a:pPr marL="0" indent="0">
              <a:buFontTx/>
              <a:buNone/>
            </a:pPr>
            <a:endParaRPr lang="en-GB" kern="0" dirty="0" smtClean="0"/>
          </a:p>
          <a:p>
            <a:endParaRPr lang="en-GB" sz="2000" kern="0" dirty="0" smtClean="0"/>
          </a:p>
          <a:p>
            <a:r>
              <a:rPr lang="en-GB" sz="2000" b="0" kern="0" dirty="0" smtClean="0"/>
              <a:t>Include new correctors using HL-LHC as a initial design. Correct possible misalignment of the quadrupoles. </a:t>
            </a:r>
          </a:p>
          <a:p>
            <a:endParaRPr lang="en-GB" kern="0" dirty="0" smtClean="0"/>
          </a:p>
          <a:p>
            <a:endParaRPr lang="en-GB" kern="0" dirty="0" smtClean="0"/>
          </a:p>
          <a:p>
            <a:endParaRPr lang="en-GB" kern="0" dirty="0" smtClean="0"/>
          </a:p>
          <a:p>
            <a:pPr marL="0" indent="0">
              <a:buFontTx/>
              <a:buNone/>
            </a:pPr>
            <a:endParaRPr lang="en-GB" kern="0" dirty="0" smtClean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31" y="5115272"/>
            <a:ext cx="712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4752" y="3409255"/>
            <a:ext cx="1441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MCBXDH/V.A2RA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30936" y="3409255"/>
            <a:ext cx="1336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MCBXDH/V.3RA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9288" y="3409255"/>
            <a:ext cx="1344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MCBRDH/V.4RA</a:t>
            </a:r>
            <a:endParaRPr lang="en-GB" sz="1400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66840" y="3094979"/>
            <a:ext cx="0" cy="31427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579008" y="3121223"/>
            <a:ext cx="0" cy="31427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963384" y="3094979"/>
            <a:ext cx="0" cy="31427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218481" y="2708920"/>
            <a:ext cx="585766" cy="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763688" y="5805264"/>
            <a:ext cx="0" cy="314276"/>
          </a:xfrm>
          <a:prstGeom prst="straightConnector1">
            <a:avLst/>
          </a:prstGeom>
          <a:ln w="28575">
            <a:solidFill>
              <a:srgbClr val="8B257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11960" y="5805264"/>
            <a:ext cx="0" cy="314276"/>
          </a:xfrm>
          <a:prstGeom prst="straightConnector1">
            <a:avLst/>
          </a:prstGeom>
          <a:ln w="28575">
            <a:solidFill>
              <a:srgbClr val="8B257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364088" y="5805264"/>
            <a:ext cx="0" cy="314276"/>
          </a:xfrm>
          <a:prstGeom prst="straightConnector1">
            <a:avLst/>
          </a:prstGeom>
          <a:ln w="28575">
            <a:solidFill>
              <a:srgbClr val="8B257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444208" y="5805264"/>
            <a:ext cx="0" cy="314276"/>
          </a:xfrm>
          <a:prstGeom prst="straightConnector1">
            <a:avLst/>
          </a:prstGeom>
          <a:ln w="28575">
            <a:solidFill>
              <a:srgbClr val="8B257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41974" y="6237310"/>
            <a:ext cx="2457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8B257C"/>
                </a:solidFill>
              </a:rPr>
              <a:t>Correctors for orbit correction </a:t>
            </a:r>
            <a:endParaRPr lang="en-GB" sz="1400" b="1" dirty="0">
              <a:solidFill>
                <a:srgbClr val="8B25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583597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GB" altLang="en-US" sz="2800" b="0" kern="0" dirty="0" smtClean="0"/>
              <a:t>Implementation of crab cavities: Voltage, location, length. </a:t>
            </a:r>
          </a:p>
          <a:p>
            <a:r>
              <a:rPr lang="en-GB" sz="2800" b="0" kern="0" dirty="0" smtClean="0"/>
              <a:t>Use as initial model crab cavities in the HL-LHC Model:</a:t>
            </a:r>
            <a:endParaRPr lang="en-GB" sz="2800" b="0" kern="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58554"/>
            <a:ext cx="8183557" cy="10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6372200" y="3429000"/>
            <a:ext cx="1008112" cy="432048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462572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052736"/>
            <a:ext cx="4103811" cy="532859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altLang="en-US" sz="2400" b="0" dirty="0"/>
              <a:t>Two high luminosity experiments (A and G). Ongoing design.</a:t>
            </a:r>
          </a:p>
          <a:p>
            <a:pPr>
              <a:buFont typeface="Arial" pitchFamily="34" charset="0"/>
              <a:buChar char="•"/>
            </a:pPr>
            <a:endParaRPr lang="en-GB" altLang="en-US" sz="2400" b="0" dirty="0"/>
          </a:p>
          <a:p>
            <a:pPr marL="0" indent="0"/>
            <a:endParaRPr lang="en-GB" altLang="en-US" sz="2400" b="0" dirty="0"/>
          </a:p>
          <a:p>
            <a:pPr>
              <a:buFont typeface="Arial" pitchFamily="34" charset="0"/>
              <a:buChar char="•"/>
            </a:pPr>
            <a:r>
              <a:rPr lang="en-GB" altLang="en-US" sz="2400" b="0" dirty="0"/>
              <a:t>Two other experiments </a:t>
            </a:r>
            <a:r>
              <a:rPr lang="en-GB" altLang="en-US" sz="2400" b="0" dirty="0" smtClean="0"/>
              <a:t>(</a:t>
            </a:r>
            <a:r>
              <a:rPr lang="en-GB" altLang="en-US" sz="2400" b="0" dirty="0"/>
              <a:t>H and F):  </a:t>
            </a:r>
            <a:r>
              <a:rPr lang="en-GB" altLang="en-US" sz="2400" dirty="0"/>
              <a:t>Propose an initial design and explore possible options of luminosity (</a:t>
            </a:r>
            <a:r>
              <a:rPr lang="el-GR" altLang="en-US" sz="2400" dirty="0"/>
              <a:t>β</a:t>
            </a:r>
            <a:r>
              <a:rPr lang="en-GB" altLang="en-US" sz="2400" dirty="0"/>
              <a:t>*).</a:t>
            </a:r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 Design of Low Luminosity</a:t>
            </a:r>
          </a:p>
        </p:txBody>
      </p:sp>
      <p:pic>
        <p:nvPicPr>
          <p:cNvPr id="5" name="Picture 4" descr="FCC_layout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124744"/>
            <a:ext cx="4566201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970570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052736"/>
            <a:ext cx="4103811" cy="5328592"/>
          </a:xfrm>
        </p:spPr>
        <p:txBody>
          <a:bodyPr/>
          <a:lstStyle/>
          <a:p>
            <a:r>
              <a:rPr lang="de-DE" sz="2400" b="0" dirty="0"/>
              <a:t>Uses method based on Chao 92</a:t>
            </a:r>
          </a:p>
          <a:p>
            <a:pPr lvl="1"/>
            <a:r>
              <a:rPr lang="de-DE" sz="2000" dirty="0">
                <a:solidFill>
                  <a:schemeClr val="tx1"/>
                </a:solidFill>
              </a:rPr>
              <a:t>Three lenses and drifts to make arbitary transfer </a:t>
            </a:r>
            <a:r>
              <a:rPr lang="de-DE" sz="2000" dirty="0" smtClean="0">
                <a:solidFill>
                  <a:schemeClr val="tx1"/>
                </a:solidFill>
              </a:rPr>
              <a:t>matrix</a:t>
            </a:r>
          </a:p>
          <a:p>
            <a:pPr lvl="1"/>
            <a:endParaRPr lang="de-DE" sz="2000" dirty="0">
              <a:solidFill>
                <a:schemeClr val="tx1"/>
              </a:solidFill>
            </a:endParaRPr>
          </a:p>
          <a:p>
            <a:r>
              <a:rPr lang="de-DE" sz="2400" b="0" dirty="0"/>
              <a:t>Work out thin lens layout to obtain required </a:t>
            </a:r>
            <a:r>
              <a:rPr lang="de-DE" sz="2400" b="0" dirty="0" smtClean="0"/>
              <a:t>demagnifaction</a:t>
            </a:r>
          </a:p>
          <a:p>
            <a:endParaRPr lang="de-DE" sz="2400" b="0" dirty="0"/>
          </a:p>
          <a:p>
            <a:r>
              <a:rPr lang="de-DE" sz="2400" b="0" dirty="0"/>
              <a:t>Can be used to estimate initial conditions for MADX thick lens solution</a:t>
            </a:r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Thin-Lens Solution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66838"/>
            <a:ext cx="3686175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45996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052736"/>
            <a:ext cx="3959795" cy="5472608"/>
          </a:xfrm>
        </p:spPr>
        <p:txBody>
          <a:bodyPr/>
          <a:lstStyle/>
          <a:p>
            <a:r>
              <a:rPr lang="de-DE" sz="2400" b="0" dirty="0"/>
              <a:t>When using more than three lenses there are free </a:t>
            </a:r>
            <a:r>
              <a:rPr lang="de-DE" sz="2400" b="0" dirty="0" smtClean="0"/>
              <a:t>parameters</a:t>
            </a:r>
          </a:p>
          <a:p>
            <a:endParaRPr lang="de-DE" sz="2400" b="0" dirty="0"/>
          </a:p>
          <a:p>
            <a:r>
              <a:rPr lang="de-DE" sz="2400" b="0" dirty="0"/>
              <a:t>Can vary these parameters and calculate the </a:t>
            </a:r>
            <a:r>
              <a:rPr lang="de-DE" sz="2400" b="0" dirty="0" smtClean="0"/>
              <a:t>apperture</a:t>
            </a:r>
          </a:p>
          <a:p>
            <a:endParaRPr lang="de-DE" sz="2400" b="0" dirty="0"/>
          </a:p>
          <a:p>
            <a:r>
              <a:rPr lang="de-DE" sz="2400" b="0" dirty="0"/>
              <a:t>Use algorithms to minimise apperture or beam stay clear</a:t>
            </a:r>
            <a:endParaRPr lang="en-GB" sz="2400" b="0" dirty="0"/>
          </a:p>
          <a:p>
            <a:endParaRPr lang="en-GB" sz="24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Thin-Lens Solution Aperture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43049"/>
            <a:ext cx="4295006" cy="427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1729487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273</Words>
  <Application>Microsoft Macintosh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5_JAI</vt:lpstr>
      <vt:lpstr>7_JAI</vt:lpstr>
      <vt:lpstr>3_JAI</vt:lpstr>
      <vt:lpstr>10_JAI</vt:lpstr>
      <vt:lpstr>12_JAI</vt:lpstr>
      <vt:lpstr>14_JAI</vt:lpstr>
      <vt:lpstr>9_Orbit</vt:lpstr>
      <vt:lpstr>20_JAI</vt:lpstr>
      <vt:lpstr>1_JAI</vt:lpstr>
      <vt:lpstr>Experimental Interaction Region – WP3 General plans and updates</vt:lpstr>
      <vt:lpstr>Tasks</vt:lpstr>
      <vt:lpstr>Correction-Scheme</vt:lpstr>
      <vt:lpstr>Crab Cavities</vt:lpstr>
      <vt:lpstr>IR Design of Low Luminosity</vt:lpstr>
      <vt:lpstr>Thin-Lens Solution</vt:lpstr>
      <vt:lpstr>Thin-Lens Solution Aperture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2016-01-28T19:41:39Z</dcterms:modified>
</cp:coreProperties>
</file>