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52" r:id="rId3"/>
    <p:sldId id="319" r:id="rId4"/>
    <p:sldId id="321" r:id="rId5"/>
    <p:sldId id="261" r:id="rId6"/>
    <p:sldId id="266" r:id="rId7"/>
    <p:sldId id="342" r:id="rId8"/>
    <p:sldId id="282" r:id="rId9"/>
    <p:sldId id="356" r:id="rId10"/>
    <p:sldId id="355" r:id="rId11"/>
    <p:sldId id="283" r:id="rId12"/>
    <p:sldId id="359" r:id="rId13"/>
    <p:sldId id="358" r:id="rId14"/>
    <p:sldId id="360" r:id="rId15"/>
    <p:sldId id="361" r:id="rId16"/>
    <p:sldId id="362" r:id="rId17"/>
    <p:sldId id="271" r:id="rId18"/>
    <p:sldId id="357" r:id="rId19"/>
  </p:sldIdLst>
  <p:sldSz cx="9144000" cy="6858000" type="screen4x3"/>
  <p:notesSz cx="6858000" cy="9144000"/>
  <p:custShowLst>
    <p:custShow name="Scheduler" id="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C706"/>
    <a:srgbClr val="0096FF"/>
    <a:srgbClr val="B516B7"/>
    <a:srgbClr val="39FF16"/>
    <a:srgbClr val="3176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24"/>
  </p:normalViewPr>
  <p:slideViewPr>
    <p:cSldViewPr snapToGrid="0" snapToObjects="1">
      <p:cViewPr>
        <p:scale>
          <a:sx n="145" d="100"/>
          <a:sy n="145" d="100"/>
        </p:scale>
        <p:origin x="720" y="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855CC-D74B-774F-A559-DACFE015AB3D}" type="datetimeFigureOut">
              <a:rPr lang="en-US" smtClean="0"/>
              <a:t>3/14/16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35654-E582-064D-8A2C-D57C35A60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21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C4D6A-D916-514E-BBB0-35C299AACCED}" type="datetimeFigureOut">
              <a:rPr lang="en-US" smtClean="0"/>
              <a:t>3/14/16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4C593-DA59-E64B-B3B9-4FBC198F5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866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6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4C593-DA59-E64B-B3B9-4FBC198F53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219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4"/>
            <a:ext cx="8001000" cy="1564184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E6E7-93C2-5F4A-B56F-81179204887E}" type="datetime1">
              <a:rPr lang="en-US" smtClean="0"/>
              <a:t>3/14/16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740" y="758008"/>
            <a:ext cx="670660" cy="660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211" y="758008"/>
            <a:ext cx="1522320" cy="3830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6921" y="642762"/>
            <a:ext cx="850187" cy="8501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17831" y="642762"/>
            <a:ext cx="632636" cy="632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938970" y="647676"/>
            <a:ext cx="789319" cy="641980"/>
          </a:xfrm>
          <a:prstGeom prst="rect">
            <a:avLst/>
          </a:prstGeom>
        </p:spPr>
      </p:pic>
      <p:pic>
        <p:nvPicPr>
          <p:cNvPr id="12" name="Picture 11" descr="intel-parallel-computing-centers-allinea-software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848" y="642762"/>
            <a:ext cx="853755" cy="6426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050357" y="642762"/>
            <a:ext cx="1042796" cy="646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728289" y="642762"/>
            <a:ext cx="632636" cy="632636"/>
          </a:xfrm>
          <a:prstGeom prst="rect">
            <a:avLst/>
          </a:prstGeom>
        </p:spPr>
      </p:pic>
      <p:pic>
        <p:nvPicPr>
          <p:cNvPr id="16" name="Picture 15" descr="g5ggc-1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5143"/>
            <a:ext cx="905689" cy="15635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Clear Sans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9E278821-CF76-4342-B4E4-EC6D56A46852}" type="datetime1">
              <a:rPr lang="en-US" smtClean="0"/>
              <a:t>3/14/16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A478F-691B-5B49-88B0-F2285559FDC9}" type="datetime1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FC5C108-6F6A-D64C-ACAA-98A77B06711B}" type="datetime1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DB21F39-D460-AB4A-A412-CDBF56DF17B2}" type="datetime1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fld id="{A5D8A5EA-E1E4-4C48-8036-CE0C6E15697F}" type="datetime1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fld id="{6A4F5C6D-5590-B84C-8D5F-A7857ACAC27F}" type="datetime1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r>
              <a:rPr lang="en-US" smtClean="0"/>
              <a:t>andrei.gheata@cern.ch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338874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9DA0-7657-2C4B-AC98-EDDA2F83E98C}" type="datetime1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6AF7A-A1DE-D84F-84D0-4E81FC3FFCAA}" type="datetime1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rgbClr val="3176CB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Clear Sans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FEC61-9D53-B548-994B-8363F1C58943}" type="datetime1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2356F8B6-17F6-374B-8BD2-3D5284D0CEEA}" type="datetime1">
              <a:rPr lang="en-US" smtClean="0"/>
              <a:t>3/14/16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E995C49-1C7F-FA4E-AF61-0F6510F8E3FF}" type="datetime1">
              <a:rPr lang="en-US" smtClean="0"/>
              <a:t>3/14/16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lang="en-US" smtClean="0"/>
              <a:t>andrei.gheata@cern.ch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6CDFD-68D9-A743-AC8E-C5D715393292}" type="datetime1">
              <a:rPr lang="en-US" smtClean="0"/>
              <a:t>3/14/16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BA02C-B1CB-1F46-8763-6AF2BD378993}" type="datetime1">
              <a:rPr lang="en-US" smtClean="0"/>
              <a:t>3/14/16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E42F4E3C-3A07-674E-B593-51E44AF39276}" type="datetime1">
              <a:rPr lang="en-US" smtClean="0"/>
              <a:t>3/14/16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andrei.gheata@cern.ch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99303"/>
            <a:ext cx="8913813" cy="914400"/>
          </a:xfrm>
          <a:prstGeom prst="rect">
            <a:avLst/>
          </a:prstGeo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046112"/>
            <a:ext cx="7610476" cy="4220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defRPr>
            </a:lvl1pPr>
          </a:lstStyle>
          <a:p>
            <a:fld id="{5F984913-A4AA-C842-80F0-DF3F82F241E3}" type="datetime1">
              <a:rPr lang="en-US" smtClean="0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defRPr>
            </a:lvl1pPr>
          </a:lstStyle>
          <a:p>
            <a:r>
              <a:rPr lang="en-US" smtClean="0"/>
              <a:t>andrei.gheata@cern.ch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8" r:id="rId16"/>
  </p:sldLayoutIdLst>
  <p:hf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Clear Sans"/>
          <a:ea typeface="+mj-ea"/>
          <a:cs typeface="Clear San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3034555"/>
            <a:ext cx="8001000" cy="2446498"/>
          </a:xfrm>
        </p:spPr>
        <p:txBody>
          <a:bodyPr>
            <a:noAutofit/>
          </a:bodyPr>
          <a:lstStyle/>
          <a:p>
            <a:endParaRPr lang="en-US" sz="1200" dirty="0" smtClean="0"/>
          </a:p>
          <a:p>
            <a:r>
              <a:rPr lang="en-US" dirty="0" smtClean="0"/>
              <a:t>Philippe Canal (FNAL) for the </a:t>
            </a:r>
            <a:r>
              <a:rPr lang="en-US" dirty="0" err="1" smtClean="0"/>
              <a:t>GeantV</a:t>
            </a:r>
            <a:r>
              <a:rPr lang="en-US" dirty="0" smtClean="0"/>
              <a:t> development team</a:t>
            </a:r>
          </a:p>
          <a:p>
            <a:r>
              <a:rPr lang="en-US" sz="1200" dirty="0" err="1"/>
              <a:t>G.Amadio</a:t>
            </a:r>
            <a:r>
              <a:rPr lang="en-US" sz="1200" dirty="0"/>
              <a:t> (UNESP), </a:t>
            </a:r>
            <a:r>
              <a:rPr lang="en-US" sz="1200" dirty="0" err="1" smtClean="0"/>
              <a:t>Ananya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J.Apostolakis</a:t>
            </a:r>
            <a:r>
              <a:rPr lang="en-US" sz="1200" dirty="0"/>
              <a:t> (CERN) , </a:t>
            </a:r>
            <a:r>
              <a:rPr lang="en-US" sz="1200" dirty="0" err="1"/>
              <a:t>A.Arora</a:t>
            </a:r>
            <a:r>
              <a:rPr lang="en-US" sz="1200" dirty="0"/>
              <a:t> (CERN)</a:t>
            </a:r>
            <a:r>
              <a:rPr lang="en-US" sz="1200" dirty="0" smtClean="0"/>
              <a:t>, </a:t>
            </a:r>
            <a:r>
              <a:rPr lang="en-US" sz="1200" dirty="0" err="1" smtClean="0"/>
              <a:t>M.Bandieramonte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A.Bhattacharyya</a:t>
            </a:r>
            <a:r>
              <a:rPr lang="en-US" sz="1200" dirty="0"/>
              <a:t> (BARC), </a:t>
            </a:r>
            <a:r>
              <a:rPr lang="en-US" sz="1200" dirty="0" err="1"/>
              <a:t>C.Bianchini</a:t>
            </a:r>
            <a:r>
              <a:rPr lang="en-US" sz="1200" dirty="0"/>
              <a:t> (UNESP), </a:t>
            </a:r>
            <a:r>
              <a:rPr lang="en-US" sz="1200" dirty="0" err="1" smtClean="0"/>
              <a:t>R.Brun</a:t>
            </a:r>
            <a:r>
              <a:rPr lang="en-US" sz="1200" dirty="0"/>
              <a:t> </a:t>
            </a:r>
            <a:r>
              <a:rPr lang="en-US" sz="1200" dirty="0" smtClean="0"/>
              <a:t>(</a:t>
            </a:r>
            <a:r>
              <a:rPr lang="en-US" sz="1200" dirty="0"/>
              <a:t>CERN), </a:t>
            </a:r>
            <a:r>
              <a:rPr lang="en-US" sz="1200" dirty="0" err="1" smtClean="0"/>
              <a:t>Ph.Canal</a:t>
            </a:r>
            <a:r>
              <a:rPr lang="en-US" sz="1200" dirty="0" smtClean="0"/>
              <a:t> </a:t>
            </a:r>
            <a:r>
              <a:rPr lang="en-US" sz="1200" dirty="0"/>
              <a:t>(FNAL), </a:t>
            </a:r>
            <a:r>
              <a:rPr lang="en-US" sz="1200" dirty="0" err="1"/>
              <a:t>F.Carminati</a:t>
            </a:r>
            <a:r>
              <a:rPr lang="en-US" sz="1200" dirty="0"/>
              <a:t> (CERN), </a:t>
            </a:r>
            <a:r>
              <a:rPr lang="en-US" sz="1200" dirty="0" err="1" smtClean="0"/>
              <a:t>L.Duhem</a:t>
            </a:r>
            <a:r>
              <a:rPr lang="en-US" sz="1200" dirty="0" smtClean="0"/>
              <a:t> </a:t>
            </a:r>
            <a:r>
              <a:rPr lang="en-US" sz="1200" dirty="0"/>
              <a:t>(intel), </a:t>
            </a:r>
            <a:r>
              <a:rPr lang="en-US" sz="1200" dirty="0" err="1"/>
              <a:t>D.Elvira</a:t>
            </a:r>
            <a:r>
              <a:rPr lang="en-US" sz="1200" dirty="0"/>
              <a:t> (FNAL)</a:t>
            </a:r>
            <a:r>
              <a:rPr lang="en-US" sz="1200" dirty="0" smtClean="0"/>
              <a:t>, </a:t>
            </a:r>
            <a:r>
              <a:rPr lang="en-US" sz="1200" dirty="0" err="1" smtClean="0"/>
              <a:t>A.Gheata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M.Gheata</a:t>
            </a:r>
            <a:r>
              <a:rPr lang="en-US" sz="1200" dirty="0"/>
              <a:t> (CERN), </a:t>
            </a:r>
            <a:r>
              <a:rPr lang="en-US" sz="1200" dirty="0" err="1"/>
              <a:t>I.Goulas</a:t>
            </a:r>
            <a:r>
              <a:rPr lang="en-US" sz="1200" dirty="0"/>
              <a:t> (CERN), </a:t>
            </a:r>
            <a:r>
              <a:rPr lang="en-US" sz="1200" dirty="0" err="1"/>
              <a:t>R.Iope</a:t>
            </a:r>
            <a:r>
              <a:rPr lang="en-US" sz="1200" dirty="0"/>
              <a:t> (UNESP), </a:t>
            </a:r>
            <a:r>
              <a:rPr lang="en-US" sz="1200" dirty="0" err="1" smtClean="0"/>
              <a:t>S.Y.Jun</a:t>
            </a:r>
            <a:r>
              <a:rPr lang="en-US" sz="1200" dirty="0"/>
              <a:t> </a:t>
            </a:r>
            <a:r>
              <a:rPr lang="en-US" sz="1200" dirty="0" smtClean="0"/>
              <a:t>(</a:t>
            </a:r>
            <a:r>
              <a:rPr lang="en-US" sz="1200" dirty="0"/>
              <a:t>FNAL), </a:t>
            </a:r>
            <a:r>
              <a:rPr lang="en-US" sz="1200" dirty="0" err="1"/>
              <a:t>G.Lima</a:t>
            </a:r>
            <a:r>
              <a:rPr lang="en-US" sz="1200" dirty="0"/>
              <a:t> (FNAL), </a:t>
            </a:r>
            <a:r>
              <a:rPr lang="en-US" sz="1200" dirty="0" err="1"/>
              <a:t>A.Mohanty</a:t>
            </a:r>
            <a:r>
              <a:rPr lang="en-US" sz="1200" dirty="0"/>
              <a:t> (BARC), </a:t>
            </a:r>
            <a:r>
              <a:rPr lang="en-US" sz="1200" dirty="0" err="1"/>
              <a:t>T.Nikitina</a:t>
            </a:r>
            <a:r>
              <a:rPr lang="en-US" sz="1200" dirty="0"/>
              <a:t> (CERN), </a:t>
            </a:r>
            <a:r>
              <a:rPr lang="en-US" sz="1200" dirty="0" err="1"/>
              <a:t>M.Novak</a:t>
            </a:r>
            <a:r>
              <a:rPr lang="en-US" sz="1200" dirty="0"/>
              <a:t> (CERN)</a:t>
            </a:r>
            <a:r>
              <a:rPr lang="en-US" sz="1200" dirty="0" smtClean="0"/>
              <a:t>, </a:t>
            </a:r>
            <a:r>
              <a:rPr lang="en-US" sz="1200" dirty="0" err="1" smtClean="0"/>
              <a:t>W.Pokorski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A.Ribon</a:t>
            </a:r>
            <a:r>
              <a:rPr lang="en-US" sz="1200" dirty="0"/>
              <a:t> (CERN), </a:t>
            </a:r>
            <a:r>
              <a:rPr lang="en-US" sz="1200" dirty="0" err="1"/>
              <a:t>R.Sehgal</a:t>
            </a:r>
            <a:r>
              <a:rPr lang="en-US" sz="1200" dirty="0"/>
              <a:t> (BARC), </a:t>
            </a:r>
            <a:r>
              <a:rPr lang="en-US" sz="1200" dirty="0" err="1"/>
              <a:t>O.Shadura</a:t>
            </a:r>
            <a:r>
              <a:rPr lang="en-US" sz="1200" dirty="0"/>
              <a:t> (CERN)</a:t>
            </a:r>
            <a:r>
              <a:rPr lang="en-US" sz="1200" dirty="0" smtClean="0"/>
              <a:t>, </a:t>
            </a:r>
            <a:r>
              <a:rPr lang="en-US" sz="1200" dirty="0" err="1" smtClean="0"/>
              <a:t>S.Vallecorsa</a:t>
            </a:r>
            <a:r>
              <a:rPr lang="en-US" sz="1200" dirty="0" smtClean="0"/>
              <a:t> </a:t>
            </a:r>
            <a:r>
              <a:rPr lang="en-US" sz="1200" dirty="0"/>
              <a:t>(CERN), </a:t>
            </a:r>
            <a:r>
              <a:rPr lang="en-US" sz="1200" dirty="0" err="1"/>
              <a:t>S.Wenzel</a:t>
            </a:r>
            <a:r>
              <a:rPr lang="en-US" sz="1200" dirty="0"/>
              <a:t> (CERN), </a:t>
            </a:r>
            <a:r>
              <a:rPr lang="en-US" sz="1200" dirty="0" err="1" smtClean="0"/>
              <a:t>Y.Zhang</a:t>
            </a:r>
            <a:r>
              <a:rPr lang="en-US" sz="1200" dirty="0"/>
              <a:t> </a:t>
            </a:r>
            <a:r>
              <a:rPr lang="en-US" sz="1200" dirty="0" smtClean="0"/>
              <a:t>(</a:t>
            </a:r>
            <a:r>
              <a:rPr lang="en-US" sz="1200" dirty="0"/>
              <a:t>CERN</a:t>
            </a:r>
            <a:r>
              <a:rPr lang="en-US" sz="1200" dirty="0" smtClean="0"/>
              <a:t>)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685677"/>
            <a:ext cx="8915400" cy="134946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Intel Clear" panose="020B0604020203020204" pitchFamily="34" charset="0"/>
              </a:rPr>
              <a:t>Are we there yet?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82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2955"/>
            <a:ext cx="8913813" cy="914400"/>
          </a:xfrm>
        </p:spPr>
        <p:txBody>
          <a:bodyPr/>
          <a:lstStyle/>
          <a:p>
            <a:r>
              <a:rPr lang="en-US" dirty="0"/>
              <a:t>Putting It All Together - CMS Yardstick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96589420"/>
              </p:ext>
            </p:extLst>
          </p:nvPr>
        </p:nvGraphicFramePr>
        <p:xfrm>
          <a:off x="235004" y="2069355"/>
          <a:ext cx="8797680" cy="4582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504"/>
                <a:gridCol w="2757336"/>
                <a:gridCol w="2199420"/>
                <a:gridCol w="2199420"/>
              </a:tblGrid>
              <a:tr h="961310">
                <a:tc>
                  <a:txBody>
                    <a:bodyPr/>
                    <a:lstStyle/>
                    <a:p>
                      <a:r>
                        <a:rPr lang="en-US" dirty="0" smtClean="0"/>
                        <a:t>Scheduler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Geometry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</a:t>
                      </a:r>
                      <a:r>
                        <a:rPr lang="en-US" baseline="0" dirty="0" smtClean="0"/>
                        <a:t> Field Stepper</a:t>
                      </a:r>
                      <a:endParaRPr lang="en-US" dirty="0"/>
                    </a:p>
                  </a:txBody>
                  <a:tcPr/>
                </a:tc>
              </a:tr>
              <a:tr h="888669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Geant4 only</a:t>
                      </a:r>
                      <a:endParaRPr lang="en-US" sz="16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C00000"/>
                          </a:solidFill>
                        </a:rPr>
                        <a:t>Legacy</a:t>
                      </a:r>
                      <a:r>
                        <a:rPr lang="en-US" sz="1600" b="1" baseline="0" dirty="0" smtClean="0">
                          <a:solidFill>
                            <a:srgbClr val="C00000"/>
                          </a:solidFill>
                        </a:rPr>
                        <a:t> G4</a:t>
                      </a:r>
                      <a:endParaRPr lang="en-US" sz="16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Various</a:t>
                      </a:r>
                      <a:r>
                        <a:rPr lang="en-US" sz="1600" baseline="0" dirty="0" smtClean="0"/>
                        <a:t> Physics Lists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Various RK implementations</a:t>
                      </a:r>
                      <a:endParaRPr lang="en-US" sz="1600" dirty="0"/>
                    </a:p>
                  </a:txBody>
                  <a:tcPr anchor="ctr"/>
                </a:tc>
              </a:tr>
              <a:tr h="123314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Geant4</a:t>
                      </a:r>
                      <a:r>
                        <a:rPr lang="en-US" sz="1600" baseline="0" dirty="0" smtClean="0"/>
                        <a:t> or </a:t>
                      </a:r>
                      <a:r>
                        <a:rPr lang="en-US" sz="1600" baseline="0" dirty="0" err="1" smtClean="0"/>
                        <a:t>GeantV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600" b="1" kern="1200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VecGeom</a:t>
                      </a:r>
                      <a:r>
                        <a:rPr lang="en-US" sz="1600" b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2016 scalar</a:t>
                      </a:r>
                      <a:endParaRPr lang="en-US" sz="1600" b="1" kern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1" dirty="0" smtClean="0">
                          <a:solidFill>
                            <a:srgbClr val="0096FF"/>
                          </a:solidFill>
                        </a:rPr>
                        <a:t>Tabulated</a:t>
                      </a:r>
                      <a:r>
                        <a:rPr lang="en-US" sz="1600" b="1" baseline="0" dirty="0" smtClean="0">
                          <a:solidFill>
                            <a:srgbClr val="0096FF"/>
                          </a:solidFill>
                        </a:rPr>
                        <a:t> Physics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sz="1600" baseline="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aseline="0" dirty="0" smtClean="0"/>
                        <a:t>Scalar Physics Code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dirty="0" smtClean="0"/>
                        <a:t>Helix (Fixed</a:t>
                      </a:r>
                      <a:r>
                        <a:rPr lang="en-US" sz="1600" baseline="0" dirty="0" smtClean="0"/>
                        <a:t> Field)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sz="160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1" dirty="0" smtClean="0">
                          <a:solidFill>
                            <a:srgbClr val="0096FF"/>
                          </a:solidFill>
                        </a:rPr>
                        <a:t>Cash-Karp</a:t>
                      </a:r>
                      <a:r>
                        <a:rPr lang="en-US" sz="1600" b="1" baseline="0" dirty="0" smtClean="0">
                          <a:solidFill>
                            <a:srgbClr val="0096FF"/>
                          </a:solidFill>
                        </a:rPr>
                        <a:t> </a:t>
                      </a:r>
                      <a:r>
                        <a:rPr lang="en-US" sz="1600" b="1" baseline="0" dirty="0" err="1" smtClean="0">
                          <a:solidFill>
                            <a:srgbClr val="0096FF"/>
                          </a:solidFill>
                        </a:rPr>
                        <a:t>Runge-Kutta</a:t>
                      </a:r>
                      <a:endParaRPr lang="en-US" sz="1600" b="1" dirty="0">
                        <a:solidFill>
                          <a:srgbClr val="0096FF"/>
                        </a:solidFill>
                      </a:endParaRPr>
                    </a:p>
                  </a:txBody>
                  <a:tcPr anchor="ctr"/>
                </a:tc>
              </a:tr>
              <a:tr h="1421870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GeantV</a:t>
                      </a:r>
                      <a:r>
                        <a:rPr lang="en-US" sz="1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only</a:t>
                      </a:r>
                      <a:endParaRPr lang="en-US" sz="1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VecGeom</a:t>
                      </a:r>
                      <a:r>
                        <a:rPr lang="en-US" sz="1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2015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sz="1600" baseline="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aseline="0" dirty="0" err="1" smtClean="0"/>
                        <a:t>VecGeom</a:t>
                      </a:r>
                      <a:r>
                        <a:rPr lang="en-US" sz="1600" baseline="0" dirty="0" smtClean="0"/>
                        <a:t> 2016 vector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sz="1600" baseline="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1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Legacy </a:t>
                      </a:r>
                      <a:r>
                        <a:rPr lang="en-US" sz="1600" b="1" baseline="0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TGeo</a:t>
                      </a:r>
                      <a:endParaRPr lang="en-US" sz="1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Vector Physics Code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Vectorized</a:t>
                      </a:r>
                      <a:r>
                        <a:rPr lang="en-US" sz="1600" dirty="0" smtClean="0"/>
                        <a:t> RK Implementation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648126" y="1350126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Semantic  changes</a:t>
            </a:r>
            <a:endParaRPr lang="en-US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4594141" y="1681827"/>
            <a:ext cx="4398786" cy="764810"/>
            <a:chOff x="4633898" y="1673876"/>
            <a:chExt cx="4400500" cy="764810"/>
          </a:xfrm>
        </p:grpSpPr>
        <p:sp>
          <p:nvSpPr>
            <p:cNvPr id="8" name="Arc 7"/>
            <p:cNvSpPr/>
            <p:nvPr/>
          </p:nvSpPr>
          <p:spPr>
            <a:xfrm>
              <a:off x="4635612" y="1673876"/>
              <a:ext cx="4398786" cy="759153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8"/>
            <p:cNvSpPr/>
            <p:nvPr/>
          </p:nvSpPr>
          <p:spPr>
            <a:xfrm flipH="1">
              <a:off x="4633898" y="1679533"/>
              <a:ext cx="4398786" cy="759153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>
          <a:xfrm>
            <a:off x="3617844" y="6266609"/>
            <a:ext cx="413468" cy="36933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3" name="Oval 12"/>
          <p:cNvSpPr/>
          <p:nvPr/>
        </p:nvSpPr>
        <p:spPr>
          <a:xfrm>
            <a:off x="3841806" y="5274021"/>
            <a:ext cx="413468" cy="36933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213804" y="4401441"/>
            <a:ext cx="413468" cy="36933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52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Putting It All </a:t>
            </a:r>
            <a:r>
              <a:rPr lang="en-US" dirty="0"/>
              <a:t>Together - CMS </a:t>
            </a:r>
            <a:r>
              <a:rPr lang="en-US" dirty="0" smtClean="0"/>
              <a:t>Yardstick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2355" y="4603805"/>
            <a:ext cx="3994085" cy="196527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Some of the improvements can be back ported to G4</a:t>
            </a:r>
          </a:p>
          <a:p>
            <a:r>
              <a:rPr lang="en-US" dirty="0" smtClean="0"/>
              <a:t>Overhead </a:t>
            </a:r>
            <a:r>
              <a:rPr lang="en-US" dirty="0"/>
              <a:t>of basket handling is under control </a:t>
            </a:r>
            <a:endParaRPr lang="en-US" dirty="0" smtClean="0"/>
          </a:p>
          <a:p>
            <a:r>
              <a:rPr lang="en-US" dirty="0" smtClean="0"/>
              <a:t>Ready to take advantage of vectorization throughout.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55" y="2193010"/>
            <a:ext cx="4381168" cy="40839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Improvement Factors </a:t>
            </a:r>
            <a:r>
              <a:rPr lang="en-US" dirty="0"/>
              <a:t>(</a:t>
            </a:r>
            <a:r>
              <a:rPr lang="en-US" dirty="0" smtClean="0"/>
              <a:t>total) with respect to G4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Legacy (</a:t>
            </a:r>
            <a:r>
              <a:rPr lang="en-US" dirty="0" err="1" smtClean="0"/>
              <a:t>TGeo</a:t>
            </a:r>
            <a:r>
              <a:rPr lang="en-US" dirty="0" smtClean="0"/>
              <a:t>) Geometry library:</a:t>
            </a:r>
          </a:p>
          <a:p>
            <a:pPr lvl="1"/>
            <a:r>
              <a:rPr lang="en-US" b="1" dirty="0" smtClean="0"/>
              <a:t>1.5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Algorithmic improvements in infrastructure.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2015 </a:t>
            </a:r>
            <a:r>
              <a:rPr lang="en-US" dirty="0" err="1" smtClean="0"/>
              <a:t>VecGeom</a:t>
            </a:r>
            <a:r>
              <a:rPr lang="en-US" dirty="0" smtClean="0"/>
              <a:t> (estimate)</a:t>
            </a:r>
          </a:p>
          <a:p>
            <a:pPr lvl="1"/>
            <a:r>
              <a:rPr lang="en-US" b="1" dirty="0" smtClean="0"/>
              <a:t>2.4</a:t>
            </a:r>
            <a:r>
              <a:rPr lang="en-US" dirty="0" smtClean="0">
                <a:sym typeface="Wingdings"/>
              </a:rPr>
              <a:t> </a:t>
            </a:r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Algorithmic improvements in Geometry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Early 2016 </a:t>
            </a:r>
            <a:r>
              <a:rPr lang="en-US" dirty="0" err="1" smtClean="0">
                <a:sym typeface="Wingdings"/>
              </a:rPr>
              <a:t>VecGeom</a:t>
            </a:r>
            <a:endParaRPr lang="en-US" dirty="0" smtClean="0">
              <a:sym typeface="Wingdings"/>
            </a:endParaRPr>
          </a:p>
          <a:p>
            <a:pPr lvl="1"/>
            <a:r>
              <a:rPr lang="en-US" b="1" dirty="0" smtClean="0">
                <a:sym typeface="Wingdings"/>
              </a:rPr>
              <a:t>3.3</a:t>
            </a:r>
            <a:r>
              <a:rPr lang="en-US" dirty="0" smtClean="0">
                <a:sym typeface="Wingdings"/>
              </a:rPr>
              <a:t>  Further Geometric algorithmic improvements and some </a:t>
            </a:r>
            <a:r>
              <a:rPr lang="en-US" dirty="0" err="1" smtClean="0">
                <a:sym typeface="Wingdings"/>
              </a:rPr>
              <a:t>vectorization</a:t>
            </a:r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11</a:t>
            </a:fld>
            <a:endParaRPr lang="en-US"/>
          </a:p>
        </p:txBody>
      </p:sp>
      <p:pic>
        <p:nvPicPr>
          <p:cNvPr id="1026" name="Picture 2" descr="http://home.web.cern.ch/sites/home.web.cern.ch/files/image/featured/2013/09/beam-pi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57" y="1786000"/>
            <a:ext cx="3922082" cy="2624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9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82653"/>
              </p:ext>
            </p:extLst>
          </p:nvPr>
        </p:nvGraphicFramePr>
        <p:xfrm>
          <a:off x="469128" y="254451"/>
          <a:ext cx="8205744" cy="6317136"/>
        </p:xfrm>
        <a:graphic>
          <a:graphicData uri="http://schemas.openxmlformats.org/drawingml/2006/table">
            <a:tbl>
              <a:tblPr/>
              <a:tblGrid>
                <a:gridCol w="1232022"/>
                <a:gridCol w="774858"/>
                <a:gridCol w="774858"/>
                <a:gridCol w="774858"/>
                <a:gridCol w="774858"/>
                <a:gridCol w="774858"/>
                <a:gridCol w="774858"/>
                <a:gridCol w="774858"/>
                <a:gridCol w="774858"/>
                <a:gridCol w="774858"/>
              </a:tblGrid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nb-NO" sz="700">
                          <a:effectLst/>
                        </a:rPr>
                        <a:t>g4 4T RK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gv 4T RK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diff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ratio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de-DE" sz="700">
                          <a:effectLst/>
                        </a:rPr>
                        <a:t>g4 0T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nb-NO" sz="700">
                          <a:effectLst/>
                        </a:rPr>
                        <a:t>gv 0T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71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total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1950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>
                          <a:effectLst/>
                        </a:rPr>
                        <a:t>584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1366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3.339041096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i-FI" sz="700">
                          <a:effectLst/>
                        </a:rPr>
                        <a:t>802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cs-CZ" sz="700">
                          <a:effectLst/>
                        </a:rPr>
                        <a:t>289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1600" b="1" dirty="0">
                          <a:effectLst/>
                        </a:rPr>
                        <a:t>513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2.775086505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init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19.9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10.5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19.9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10.5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infra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90.2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33.75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69.9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+touchabale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cs-CZ" sz="700">
                          <a:effectLst/>
                        </a:rPr>
                        <a:t>36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31.8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71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PropagteTracksScalar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193.6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71.2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71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PropagateTracks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193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48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386.6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119.2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TabPhys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123.7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71.44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User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13.9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10.6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139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TabPhys (AlongStep and PostSTep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700">
                          <a:effectLst/>
                        </a:rPr>
                        <a:t>300.89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uk-UA" sz="700" b="1">
                          <a:effectLst/>
                        </a:rPr>
                        <a:t>177.19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265.1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 b="1">
                          <a:effectLst/>
                        </a:rPr>
                        <a:t>193.66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71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G4Transportation::PostStep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 b="1">
                          <a:effectLst/>
                        </a:rPr>
                        <a:t>192.2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uk-UA" sz="700" b="1">
                          <a:effectLst/>
                        </a:rPr>
                        <a:t>177.6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* including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LocatePoint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125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115.4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Touchable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52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47.8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71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DefinePhysicalLength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1356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386.6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969.4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3.507501293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286.66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119.2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1200" b="1" dirty="0">
                          <a:effectLst/>
                        </a:rPr>
                        <a:t>167.46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 dirty="0">
                          <a:effectLst/>
                        </a:rPr>
                        <a:t>2.404865772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Physics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83.69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nb-NO" sz="700">
                          <a:effectLst/>
                        </a:rPr>
                        <a:t>80.7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 dirty="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 dirty="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71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PropagateInField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cs-CZ" sz="700">
                          <a:effectLst/>
                        </a:rPr>
                        <a:t>1083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133.6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1200" b="1" dirty="0">
                          <a:effectLst/>
                        </a:rPr>
                        <a:t>949.4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 dirty="0">
                          <a:effectLst/>
                        </a:rPr>
                        <a:t>8.106287425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rest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>
                          <a:effectLst/>
                        </a:rPr>
                        <a:t>189.31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s-IS" sz="700">
                          <a:effectLst/>
                        </a:rPr>
                        <a:t>253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r>
                        <a:rPr lang="en-US" sz="700">
                          <a:effectLst/>
                        </a:rPr>
                        <a:t>diffs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i-FI" sz="1050" b="1" dirty="0">
                          <a:effectLst/>
                        </a:rPr>
                        <a:t>1318.79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 dirty="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r-HR" sz="700" b="1">
                          <a:effectLst/>
                        </a:rPr>
                        <a:t>371.26</a:t>
                      </a: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03">
                <a:tc>
                  <a:txBody>
                    <a:bodyPr/>
                    <a:lstStyle/>
                    <a:p>
                      <a:pPr rtl="0" fontAlgn="b"/>
                      <a:endParaRPr lang="en-US" sz="700" dirty="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700" dirty="0">
                        <a:effectLst/>
                      </a:endParaRPr>
                    </a:p>
                  </a:txBody>
                  <a:tcPr marL="14166" marR="14166" marT="9444" marB="9444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8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PropagateTracks</a:t>
            </a:r>
            <a:r>
              <a:rPr lang="en-US" dirty="0" smtClean="0"/>
              <a:t> </a:t>
            </a:r>
            <a:r>
              <a:rPr lang="en-US" dirty="0"/>
              <a:t>vs </a:t>
            </a:r>
            <a:r>
              <a:rPr lang="en-US" dirty="0" err="1"/>
              <a:t>PropagateTracksScalar</a:t>
            </a:r>
            <a:r>
              <a:rPr lang="en-US" dirty="0"/>
              <a:t> : (% is of the whole run).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with </a:t>
            </a:r>
            <a:r>
              <a:rPr lang="en-US" dirty="0"/>
              <a:t>scalar </a:t>
            </a:r>
            <a:r>
              <a:rPr lang="en-US" dirty="0" err="1"/>
              <a:t>nav</a:t>
            </a:r>
            <a:r>
              <a:rPr lang="en-US" dirty="0"/>
              <a:t>: 25.2% / 32.5% ; 119s / 153s </a:t>
            </a:r>
            <a:br>
              <a:rPr lang="en-US" dirty="0"/>
            </a:br>
            <a:r>
              <a:rPr lang="en-US" dirty="0" smtClean="0"/>
              <a:t>with </a:t>
            </a:r>
            <a:r>
              <a:rPr lang="en-US" dirty="0"/>
              <a:t>vector </a:t>
            </a:r>
            <a:r>
              <a:rPr lang="en-US" dirty="0" err="1"/>
              <a:t>nav</a:t>
            </a:r>
            <a:r>
              <a:rPr lang="en-US" dirty="0"/>
              <a:t>: 26.0% / 32.1% ; 125s / 155s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/>
              <a:t>the vector navigator </a:t>
            </a:r>
            <a:r>
              <a:rPr lang="en-US" dirty="0" err="1"/>
              <a:t>GetSatety</a:t>
            </a:r>
            <a:r>
              <a:rPr lang="en-US" dirty="0"/>
              <a:t> takes 15s.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overhead inside </a:t>
            </a:r>
            <a:r>
              <a:rPr lang="en-US" dirty="0" err="1"/>
              <a:t>ComputeTransportLength</a:t>
            </a:r>
            <a:r>
              <a:rPr lang="en-US" dirty="0"/>
              <a:t> for the vector navigator is also noticeable ( 3.4s ) 3 navigator seems to be called in both cases and the time spend in them is similar (</a:t>
            </a:r>
            <a:r>
              <a:rPr lang="en-US" dirty="0" err="1"/>
              <a:t>slighty</a:t>
            </a:r>
            <a:r>
              <a:rPr lang="en-US" dirty="0"/>
              <a:t> faster for the vector navigator): 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NewSimpleNav</a:t>
            </a:r>
            <a:r>
              <a:rPr lang="en-US" dirty="0" smtClean="0"/>
              <a:t> </a:t>
            </a:r>
            <a:r>
              <a:rPr lang="en-US" dirty="0"/>
              <a:t>vector / scalar : 31.7s / 34.9s </a:t>
            </a:r>
            <a:br>
              <a:rPr lang="en-US" dirty="0"/>
            </a:br>
            <a:r>
              <a:rPr lang="en-US" dirty="0" err="1" smtClean="0"/>
              <a:t>HybridNav</a:t>
            </a:r>
            <a:r>
              <a:rPr lang="en-US" dirty="0" smtClean="0"/>
              <a:t> </a:t>
            </a:r>
            <a:r>
              <a:rPr lang="en-US" dirty="0"/>
              <a:t>vector / scalar : 29.4s / 33.9s </a:t>
            </a:r>
            <a:br>
              <a:rPr lang="en-US" dirty="0"/>
            </a:br>
            <a:r>
              <a:rPr lang="en-US" dirty="0" err="1" smtClean="0"/>
              <a:t>SimpleABBox</a:t>
            </a:r>
            <a:r>
              <a:rPr lang="en-US" dirty="0" smtClean="0"/>
              <a:t> </a:t>
            </a:r>
            <a:r>
              <a:rPr lang="en-US" dirty="0"/>
              <a:t>vector / scalar : 1.9s / 2.2s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is 'because' most calls inside take the same time, for example </a:t>
            </a:r>
            <a:r>
              <a:rPr lang="en-US" dirty="0" err="1"/>
              <a:t>GlobalLocator</a:t>
            </a:r>
            <a:r>
              <a:rPr lang="en-US" dirty="0"/>
              <a:t>::</a:t>
            </a:r>
            <a:r>
              <a:rPr lang="en-US" dirty="0" err="1"/>
              <a:t>LocalGlobalPoint</a:t>
            </a:r>
            <a:r>
              <a:rPr lang="en-US" dirty="0"/>
              <a:t> and </a:t>
            </a:r>
            <a:r>
              <a:rPr lang="en-US" dirty="0" err="1"/>
              <a:t>Polycone</a:t>
            </a:r>
            <a:r>
              <a:rPr lang="en-US" dirty="0"/>
              <a:t>, Polyhedron's </a:t>
            </a:r>
            <a:r>
              <a:rPr lang="en-US" dirty="0" err="1"/>
              <a:t>DistanceToIn</a:t>
            </a:r>
            <a:r>
              <a:rPr lang="en-US" dirty="0"/>
              <a:t> and </a:t>
            </a:r>
            <a:r>
              <a:rPr lang="en-US" dirty="0" err="1"/>
              <a:t>DistanceToOut</a:t>
            </a:r>
            <a:r>
              <a:rPr lang="en-US" dirty="0"/>
              <a:t> The timing for Tube and Box does change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Tube </a:t>
            </a:r>
            <a:r>
              <a:rPr lang="en-US" dirty="0" err="1"/>
              <a:t>DistanceToOut</a:t>
            </a:r>
            <a:r>
              <a:rPr lang="en-US" dirty="0"/>
              <a:t> vector / scalar : 1.08s / 1.93s (18.2 vs 39.9 10e6 calls)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Box </a:t>
            </a:r>
            <a:r>
              <a:rPr lang="en-US" dirty="0" err="1"/>
              <a:t>DistanceToOut</a:t>
            </a:r>
            <a:r>
              <a:rPr lang="en-US" dirty="0"/>
              <a:t> vector / scalar : 0.36s / 0.53s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Tube </a:t>
            </a:r>
            <a:r>
              <a:rPr lang="en-US" dirty="0" err="1"/>
              <a:t>DistanceToIn</a:t>
            </a:r>
            <a:r>
              <a:rPr lang="en-US" dirty="0"/>
              <a:t> vector / scalar : 0.39s / 0.23s !!!!! (5.8 vs 12.9 10e6 calls)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which </a:t>
            </a:r>
            <a:r>
              <a:rPr lang="en-US" dirty="0"/>
              <a:t>obviously won't make a large difference. I do not why the vector tube </a:t>
            </a:r>
            <a:r>
              <a:rPr lang="en-US" dirty="0" err="1"/>
              <a:t>DistanceToIn</a:t>
            </a:r>
            <a:r>
              <a:rPr lang="en-US" dirty="0"/>
              <a:t> is seemingly slower. When looking at the assembly code (that </a:t>
            </a:r>
            <a:r>
              <a:rPr lang="en-US" dirty="0" err="1"/>
              <a:t>vtune</a:t>
            </a:r>
            <a:r>
              <a:rPr lang="en-US" dirty="0"/>
              <a:t> claim to correspond to Tube's </a:t>
            </a:r>
            <a:r>
              <a:rPr lang="en-US" dirty="0" err="1"/>
              <a:t>DistanceToOut</a:t>
            </a:r>
            <a:r>
              <a:rPr lang="en-US" dirty="0"/>
              <a:t>) it does look like the 'scalar' version is using vector instructions.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08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</a:t>
            </a:r>
            <a:r>
              <a:rPr lang="en-US" dirty="0" err="1" smtClean="0"/>
              <a:t>Nav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Total:			598s</a:t>
            </a:r>
            <a:br>
              <a:rPr lang="en-US" dirty="0" smtClean="0"/>
            </a:br>
            <a:r>
              <a:rPr lang="en-US" dirty="0" err="1" smtClean="0"/>
              <a:t>PropagateTracksScalar</a:t>
            </a:r>
            <a:r>
              <a:rPr lang="en-US" dirty="0" smtClean="0"/>
              <a:t>: 	225s</a:t>
            </a:r>
            <a:br>
              <a:rPr lang="en-US" dirty="0" smtClean="0"/>
            </a:br>
            <a:r>
              <a:rPr lang="en-US" dirty="0" err="1" smtClean="0"/>
              <a:t>PropagateTracks</a:t>
            </a:r>
            <a:r>
              <a:rPr lang="en-US" dirty="0" smtClean="0"/>
              <a:t>: 	167s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GUFieldPropagator</a:t>
            </a:r>
            <a:r>
              <a:rPr lang="en-US" dirty="0" smtClean="0"/>
              <a:t>:	58s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ComputeTransportLen</a:t>
            </a:r>
            <a:r>
              <a:rPr lang="en-US" dirty="0" smtClean="0"/>
              <a:t>..:	75s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err="1" smtClean="0"/>
              <a:t>NavFindNextBound</a:t>
            </a:r>
            <a:r>
              <a:rPr lang="en-US" dirty="0" smtClean="0"/>
              <a:t>..:	71s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err="1"/>
              <a:t>GetSafety</a:t>
            </a:r>
            <a:r>
              <a:rPr lang="en-US" dirty="0"/>
              <a:t>:	</a:t>
            </a:r>
            <a:r>
              <a:rPr lang="en-US" dirty="0" smtClean="0"/>
              <a:t>	15.3s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NewSimpleNav</a:t>
            </a:r>
            <a:r>
              <a:rPr lang="en-US" dirty="0" smtClean="0"/>
              <a:t>: 	28s</a:t>
            </a:r>
            <a:br>
              <a:rPr lang="en-US" dirty="0" smtClean="0"/>
            </a:br>
            <a:r>
              <a:rPr lang="en-US" dirty="0" err="1" smtClean="0"/>
              <a:t>HybridNav</a:t>
            </a:r>
            <a:r>
              <a:rPr lang="en-US" dirty="0" smtClean="0"/>
              <a:t>:	25s</a:t>
            </a:r>
            <a:br>
              <a:rPr lang="en-US" dirty="0" smtClean="0"/>
            </a:br>
            <a:r>
              <a:rPr lang="en-US" dirty="0" err="1" smtClean="0"/>
              <a:t>SimpleABBox</a:t>
            </a:r>
            <a:r>
              <a:rPr lang="en-US" dirty="0" smtClean="0"/>
              <a:t>:	1.8s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05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VectorNav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err="1" smtClean="0"/>
              <a:t>NewSimpleNav</a:t>
            </a:r>
            <a:r>
              <a:rPr lang="en-US" sz="1600" dirty="0" smtClean="0"/>
              <a:t> Chunk: 26.3s</a:t>
            </a:r>
          </a:p>
          <a:p>
            <a:pPr marL="0" indent="0">
              <a:buNone/>
            </a:pPr>
            <a:r>
              <a:rPr lang="en-US" sz="1600" dirty="0" smtClean="0"/>
              <a:t>Self: 	8s</a:t>
            </a:r>
          </a:p>
          <a:p>
            <a:pPr marL="0" indent="0">
              <a:buNone/>
            </a:pPr>
            <a:r>
              <a:rPr lang="en-US" sz="1600" dirty="0" err="1" smtClean="0"/>
              <a:t>LocateGlobalPoint</a:t>
            </a:r>
            <a:r>
              <a:rPr lang="en-US" sz="1600" dirty="0" smtClean="0"/>
              <a:t>:		5.4s</a:t>
            </a:r>
            <a:br>
              <a:rPr lang="en-US" sz="1600" dirty="0" smtClean="0"/>
            </a:br>
            <a:r>
              <a:rPr lang="en-US" sz="1600" dirty="0" err="1" smtClean="0"/>
              <a:t>PolyconeImpl</a:t>
            </a:r>
            <a:r>
              <a:rPr lang="en-US" sz="1600" dirty="0" smtClean="0"/>
              <a:t> </a:t>
            </a:r>
            <a:r>
              <a:rPr lang="en-US" sz="1600" dirty="0" err="1" smtClean="0"/>
              <a:t>DistanceToOut</a:t>
            </a:r>
            <a:r>
              <a:rPr lang="en-US" sz="1600" dirty="0" smtClean="0"/>
              <a:t>: 	2.4s</a:t>
            </a:r>
            <a:br>
              <a:rPr lang="en-US" sz="1600" dirty="0" smtClean="0"/>
            </a:br>
            <a:r>
              <a:rPr lang="en-US" sz="1600" dirty="0" err="1" smtClean="0"/>
              <a:t>PolyconeImpl</a:t>
            </a:r>
            <a:r>
              <a:rPr lang="en-US" sz="1600" dirty="0" smtClean="0"/>
              <a:t> </a:t>
            </a:r>
            <a:r>
              <a:rPr lang="en-US" sz="1600" dirty="0" err="1" smtClean="0"/>
              <a:t>DistanceToIn</a:t>
            </a:r>
            <a:r>
              <a:rPr lang="en-US" sz="1600" dirty="0" smtClean="0"/>
              <a:t>: 	1.7s</a:t>
            </a:r>
            <a:br>
              <a:rPr lang="en-US" sz="1600" dirty="0" smtClean="0"/>
            </a:br>
            <a:r>
              <a:rPr lang="en-US" sz="1600" dirty="0" smtClean="0"/>
              <a:t>Polyhedron </a:t>
            </a:r>
            <a:r>
              <a:rPr lang="en-US" sz="1600" dirty="0" err="1" smtClean="0"/>
              <a:t>DistanceToOut</a:t>
            </a:r>
            <a:r>
              <a:rPr lang="en-US" sz="1600" dirty="0" smtClean="0"/>
              <a:t>:	1.6s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TubeImpl</a:t>
            </a:r>
            <a:r>
              <a:rPr lang="en-US" sz="1600" dirty="0" smtClean="0"/>
              <a:t> </a:t>
            </a:r>
            <a:r>
              <a:rPr lang="en-US" sz="1600" dirty="0" err="1" smtClean="0"/>
              <a:t>DistanceToOut</a:t>
            </a:r>
            <a:r>
              <a:rPr lang="en-US" sz="1600" dirty="0" smtClean="0"/>
              <a:t>:	1.0s</a:t>
            </a:r>
          </a:p>
          <a:p>
            <a:pPr marL="0" indent="0">
              <a:buNone/>
            </a:pPr>
            <a:r>
              <a:rPr lang="en-US" sz="1600" dirty="0" err="1" smtClean="0"/>
              <a:t>NewSimpleNav</a:t>
            </a:r>
            <a:r>
              <a:rPr lang="en-US" sz="1600" dirty="0"/>
              <a:t> </a:t>
            </a:r>
            <a:r>
              <a:rPr lang="en-US" sz="1600" dirty="0" smtClean="0"/>
              <a:t>*without* </a:t>
            </a:r>
            <a:r>
              <a:rPr lang="en-US" sz="1600" dirty="0" err="1" smtClean="0"/>
              <a:t>vec</a:t>
            </a:r>
            <a:r>
              <a:rPr lang="en-US" sz="1600" dirty="0" smtClean="0"/>
              <a:t>: 30.35s</a:t>
            </a:r>
          </a:p>
          <a:p>
            <a:pPr marL="0" indent="0">
              <a:buNone/>
            </a:pPr>
            <a:r>
              <a:rPr lang="en-US" sz="1600" dirty="0" smtClean="0"/>
              <a:t>Self:	8.7s</a:t>
            </a:r>
          </a:p>
          <a:p>
            <a:pPr marL="0" indent="0">
              <a:buNone/>
            </a:pPr>
            <a:r>
              <a:rPr lang="en-US" sz="1600" dirty="0" err="1" smtClean="0"/>
              <a:t>LocateGlobalPoint</a:t>
            </a:r>
            <a:r>
              <a:rPr lang="en-US" sz="1600" dirty="0" smtClean="0"/>
              <a:t>:		7.3s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19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5682" y="474784"/>
            <a:ext cx="10384183" cy="2822331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87" y="3493062"/>
            <a:ext cx="8906607" cy="2880066"/>
          </a:xfrm>
        </p:spPr>
      </p:pic>
    </p:spTree>
    <p:extLst>
      <p:ext uri="{BB962C8B-B14F-4D97-AF65-F5344CB8AC3E}">
        <p14:creationId xmlns:p14="http://schemas.microsoft.com/office/powerpoint/2010/main" val="1557566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1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begin{figure}\centerline{\epsfig{file=cms.eps, width=16cm}} \protect \protect\end{figure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409" y="3005593"/>
            <a:ext cx="5042437" cy="299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Yardstick: CMS With Tabulated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31" y="2034977"/>
            <a:ext cx="7953624" cy="45340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Realistic Scale Simulation</a:t>
            </a:r>
            <a:endParaRPr lang="en-US" dirty="0"/>
          </a:p>
          <a:p>
            <a:r>
              <a:rPr lang="en-US" dirty="0"/>
              <a:t>pp </a:t>
            </a:r>
            <a:r>
              <a:rPr lang="en-US" dirty="0" smtClean="0"/>
              <a:t>collisions @ </a:t>
            </a:r>
            <a:r>
              <a:rPr lang="en-US" dirty="0"/>
              <a:t>14TeV minimum bias events </a:t>
            </a:r>
            <a:r>
              <a:rPr lang="en-US" dirty="0" smtClean="0"/>
              <a:t>produced by </a:t>
            </a:r>
            <a:r>
              <a:rPr lang="en-US" dirty="0"/>
              <a:t>Pythia 8</a:t>
            </a:r>
          </a:p>
          <a:p>
            <a:r>
              <a:rPr lang="en-US" dirty="0"/>
              <a:t>2015 CMS detector</a:t>
            </a:r>
          </a:p>
          <a:p>
            <a:r>
              <a:rPr lang="en-US" dirty="0"/>
              <a:t>4T uniform magnetic </a:t>
            </a:r>
            <a:r>
              <a:rPr lang="en-US" dirty="0" smtClean="0"/>
              <a:t>field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ecent approximation </a:t>
            </a:r>
            <a:r>
              <a:rPr lang="en-US" dirty="0"/>
              <a:t>of </a:t>
            </a:r>
            <a:r>
              <a:rPr lang="en-US" dirty="0" smtClean="0"/>
              <a:t>the real</a:t>
            </a:r>
            <a:br>
              <a:rPr lang="en-US" dirty="0" smtClean="0"/>
            </a:br>
            <a:r>
              <a:rPr lang="en-US" dirty="0" smtClean="0"/>
              <a:t>solenoidal</a:t>
            </a:r>
            <a:r>
              <a:rPr lang="en-US" dirty="0"/>
              <a:t> </a:t>
            </a:r>
            <a:r>
              <a:rPr lang="en-US" dirty="0" smtClean="0"/>
              <a:t>field</a:t>
            </a:r>
            <a:endParaRPr lang="en-US" dirty="0"/>
          </a:p>
          <a:p>
            <a:r>
              <a:rPr lang="en-US" dirty="0"/>
              <a:t>Low energy cut at 1MeV</a:t>
            </a:r>
          </a:p>
          <a:p>
            <a:r>
              <a:rPr lang="en-US" dirty="0"/>
              <a:t>‘Tabulated’ </a:t>
            </a:r>
            <a:r>
              <a:rPr lang="en-US" dirty="0" smtClean="0"/>
              <a:t>Physics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ibrary </a:t>
            </a:r>
            <a:r>
              <a:rPr lang="en-US" dirty="0"/>
              <a:t>of sampled interactions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tabulated </a:t>
            </a:r>
            <a:r>
              <a:rPr lang="en-US" dirty="0"/>
              <a:t>x-sections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S</a:t>
            </a:r>
            <a:r>
              <a:rPr lang="en-US" b="1" i="1" dirty="0" smtClean="0">
                <a:solidFill>
                  <a:srgbClr val="FF0000"/>
                </a:solidFill>
              </a:rPr>
              <a:t>ame</a:t>
            </a:r>
            <a:r>
              <a:rPr lang="en-US" dirty="0" smtClean="0"/>
              <a:t> test (described above) run with both Geant4 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GeantV</a:t>
            </a:r>
            <a:r>
              <a:rPr lang="en-US" dirty="0" smtClean="0"/>
              <a:t> with various versions of the Geometry library.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Shape 6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Geometry - VecGeom</a:t>
            </a:r>
            <a:endParaRPr lang="en-US" dirty="0"/>
          </a:p>
        </p:txBody>
      </p:sp>
      <p:sp>
        <p:nvSpPr>
          <p:cNvPr id="656" name="Shape 6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s-IS" smtClean="0"/>
              <a:pPr/>
              <a:t>3</a:t>
            </a:fld>
            <a:endParaRPr lang="is-IS"/>
          </a:p>
        </p:txBody>
      </p:sp>
      <p:sp>
        <p:nvSpPr>
          <p:cNvPr id="21" name="Shape 654"/>
          <p:cNvSpPr txBox="1">
            <a:spLocks/>
          </p:cNvSpPr>
          <p:nvPr/>
        </p:nvSpPr>
        <p:spPr>
          <a:xfrm>
            <a:off x="166977" y="1872401"/>
            <a:ext cx="3501543" cy="469667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rPr>
              <a:t>Geometry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rPr>
              <a:t>takes 30-40% CPU time of typical Geant4 HEP Simulation</a:t>
            </a:r>
          </a:p>
          <a:p>
            <a:pPr>
              <a:buSzPct val="100000"/>
              <a:buFont typeface="Arial" charset="0"/>
              <a:buChar char="•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lear Sans"/>
              <a:cs typeface="Clear Sans"/>
            </a:endParaRPr>
          </a:p>
          <a:p>
            <a:pPr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rPr>
              <a:t>A library of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rPr>
              <a:t>vectorised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rPr>
              <a:t> geometry algorithms to take maximum advantage of SIMD architectures</a:t>
            </a:r>
          </a:p>
          <a:p>
            <a:pPr>
              <a:buSzPct val="100000"/>
              <a:buFont typeface="Arial" charset="0"/>
              <a:buChar char="•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lear Sans"/>
              <a:cs typeface="Clear Sans"/>
            </a:endParaRPr>
          </a:p>
          <a:p>
            <a:pPr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rPr>
              <a:t>Substantial performance gains also in scalar mode</a:t>
            </a:r>
          </a:p>
        </p:txBody>
      </p:sp>
      <p:pic>
        <p:nvPicPr>
          <p:cNvPr id="23" name="Picture 2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668521" y="1872401"/>
            <a:ext cx="5245292" cy="3852538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H="1">
            <a:off x="6291167" y="3442915"/>
            <a:ext cx="244805" cy="11211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106600" y="2919695"/>
            <a:ext cx="1335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Better scalar</a:t>
            </a:r>
          </a:p>
          <a:p>
            <a:r>
              <a:rPr lang="en-US" sz="1400" dirty="0" smtClean="0"/>
              <a:t>code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093224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Polycone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423-5774-CF42-A16B-56D69A3778E4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57" y="2100384"/>
            <a:ext cx="4260321" cy="23637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922" y="1652147"/>
            <a:ext cx="53340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Speedup factor </a:t>
            </a:r>
            <a:r>
              <a:rPr lang="en-US" sz="1400" b="1" dirty="0"/>
              <a:t>3.3x </a:t>
            </a:r>
            <a:r>
              <a:rPr lang="en-US" sz="1400" dirty="0"/>
              <a:t>vs. Geant4, </a:t>
            </a:r>
            <a:r>
              <a:rPr lang="en-US" sz="1400" b="1" dirty="0"/>
              <a:t>7.6x </a:t>
            </a:r>
            <a:r>
              <a:rPr lang="en-US" sz="1400" dirty="0"/>
              <a:t>vs. Root • for most performance critical methods, i.e.: </a:t>
            </a:r>
          </a:p>
          <a:p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841" y="3557106"/>
            <a:ext cx="4056476" cy="29549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90135" y="1992923"/>
            <a:ext cx="34114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400" dirty="0"/>
              <a:t>It is today possible to run Geant4 simulations with </a:t>
            </a:r>
            <a:r>
              <a:rPr lang="en-US" sz="1400" dirty="0" err="1" smtClean="0"/>
              <a:t>Usolids</a:t>
            </a:r>
            <a:r>
              <a:rPr lang="en-US" sz="1400" dirty="0" smtClean="0"/>
              <a:t>/</a:t>
            </a:r>
            <a:r>
              <a:rPr lang="en-US" sz="1400" dirty="0" err="1" smtClean="0"/>
              <a:t>VecGeom</a:t>
            </a:r>
            <a:r>
              <a:rPr lang="en-US" sz="1400" dirty="0" smtClean="0"/>
              <a:t> </a:t>
            </a:r>
            <a:r>
              <a:rPr lang="en-US" sz="1400" dirty="0"/>
              <a:t>shapes replacing Geant4 shapes (seamless to user) 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05578" y="4591538"/>
            <a:ext cx="369355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600" dirty="0" err="1"/>
              <a:t>VecGeom</a:t>
            </a:r>
            <a:r>
              <a:rPr lang="en-US" sz="1600" dirty="0"/>
              <a:t>/</a:t>
            </a:r>
            <a:r>
              <a:rPr lang="en-US" sz="1600" dirty="0" err="1"/>
              <a:t>USolids</a:t>
            </a:r>
            <a:r>
              <a:rPr lang="en-US" sz="1600" dirty="0"/>
              <a:t> library is now </a:t>
            </a:r>
            <a:r>
              <a:rPr lang="en-US" sz="1600" dirty="0" smtClean="0"/>
              <a:t>shipped </a:t>
            </a:r>
            <a:r>
              <a:rPr lang="en-US" sz="1600" dirty="0"/>
              <a:t>as an independent external library since release 10.2 of Geant4 </a:t>
            </a:r>
            <a:endParaRPr lang="en-US" sz="1600" dirty="0" smtClean="0"/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r>
              <a:rPr lang="en-US" sz="1600" dirty="0" err="1" smtClean="0"/>
              <a:t>USolids</a:t>
            </a:r>
            <a:r>
              <a:rPr lang="en-US" sz="1600" dirty="0" smtClean="0"/>
              <a:t> </a:t>
            </a:r>
            <a:r>
              <a:rPr lang="en-US" sz="1600" dirty="0"/>
              <a:t>source code repository: </a:t>
            </a:r>
            <a:r>
              <a:rPr lang="en-US" sz="1600" dirty="0" err="1"/>
              <a:t>gitlab.cern.ch</a:t>
            </a:r>
            <a:r>
              <a:rPr lang="en-US" sz="1600" dirty="0"/>
              <a:t>/</a:t>
            </a:r>
            <a:r>
              <a:rPr lang="en-US" sz="1600" dirty="0" err="1"/>
              <a:t>VecGeom</a:t>
            </a:r>
            <a:r>
              <a:rPr lang="en-US" sz="1600" dirty="0"/>
              <a:t>/</a:t>
            </a:r>
            <a:r>
              <a:rPr lang="en-US" sz="1600" dirty="0" err="1"/>
              <a:t>VecGeom</a:t>
            </a:r>
            <a:r>
              <a:rPr lang="en-US" sz="1600" dirty="0"/>
              <a:t> </a:t>
            </a:r>
          </a:p>
          <a:p>
            <a:pPr marL="285750" indent="-285750">
              <a:buClr>
                <a:schemeClr val="accent1"/>
              </a:buClr>
              <a:buFont typeface="Arial"/>
              <a:buChar char="•"/>
            </a:pP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690497" y="6607556"/>
            <a:ext cx="5693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VecGeom</a:t>
            </a:r>
            <a:r>
              <a:rPr lang="en-US" sz="1200" dirty="0"/>
              <a:t>/</a:t>
            </a:r>
            <a:r>
              <a:rPr lang="en-US" sz="1200" dirty="0" err="1"/>
              <a:t>USolids</a:t>
            </a:r>
            <a:r>
              <a:rPr lang="en-US" sz="1200" dirty="0"/>
              <a:t> is developed as </a:t>
            </a:r>
            <a:r>
              <a:rPr lang="en-US" sz="1200" dirty="0" smtClean="0"/>
              <a:t>part </a:t>
            </a:r>
            <a:r>
              <a:rPr lang="en-US" sz="1200" dirty="0"/>
              <a:t>of the EU AIDA-2020 initiative.</a:t>
            </a:r>
          </a:p>
        </p:txBody>
      </p:sp>
    </p:spTree>
    <p:extLst>
      <p:ext uri="{BB962C8B-B14F-4D97-AF65-F5344CB8AC3E}">
        <p14:creationId xmlns:p14="http://schemas.microsoft.com/office/powerpoint/2010/main" val="3695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X-Ray benchmark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0445" y="2047407"/>
            <a:ext cx="4103315" cy="4229568"/>
          </a:xfrm>
        </p:spPr>
        <p:txBody>
          <a:bodyPr>
            <a:normAutofit fontScale="92500" lnSpcReduction="20000"/>
          </a:bodyPr>
          <a:lstStyle/>
          <a:p>
            <a:r>
              <a:rPr lang="en-US" smtClean="0"/>
              <a:t>The X-Ray benchmark tests geometry navigation in a real detector geometry</a:t>
            </a:r>
          </a:p>
          <a:p>
            <a:r>
              <a:rPr lang="en-US" smtClean="0"/>
              <a:t>X-Ray scans a module with virtual rays in a grid corresponding to pixels on the final image</a:t>
            </a:r>
          </a:p>
          <a:p>
            <a:pPr lvl="1"/>
            <a:r>
              <a:rPr lang="en-US" smtClean="0"/>
              <a:t>Each ray is propagated from boundary to boundary </a:t>
            </a:r>
          </a:p>
          <a:p>
            <a:pPr lvl="1"/>
            <a:r>
              <a:rPr lang="en-US" smtClean="0"/>
              <a:t>Pixel gray level determined by number of crossings</a:t>
            </a:r>
          </a:p>
          <a:p>
            <a:r>
              <a:rPr lang="en-US" smtClean="0"/>
              <a:t>A simple geometry example (concentric tubes) emulating a tracker detector used for Xeon©Phi benchmark</a:t>
            </a:r>
          </a:p>
          <a:p>
            <a:pPr lvl="1"/>
            <a:r>
              <a:rPr lang="en-US" smtClean="0"/>
              <a:t>To probe the vectorized geometry elements + global navigation as task</a:t>
            </a:r>
          </a:p>
          <a:p>
            <a:pPr lvl="1"/>
            <a:r>
              <a:rPr lang="en-US" smtClean="0"/>
              <a:t>OMP parallelism + “basket” model</a:t>
            </a:r>
          </a:p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27" name="Picture 126" descr="simpleTrackerimage_z_basket_hi_res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249" y="2348462"/>
            <a:ext cx="1029431" cy="975797"/>
          </a:xfrm>
          <a:prstGeom prst="rect">
            <a:avLst/>
          </a:prstGeom>
        </p:spPr>
      </p:pic>
      <p:grpSp>
        <p:nvGrpSpPr>
          <p:cNvPr id="79" name="Group 78"/>
          <p:cNvGrpSpPr/>
          <p:nvPr/>
        </p:nvGrpSpPr>
        <p:grpSpPr>
          <a:xfrm>
            <a:off x="5109282" y="3121719"/>
            <a:ext cx="938808" cy="1251836"/>
            <a:chOff x="17963327" y="20562351"/>
            <a:chExt cx="1860072" cy="2616603"/>
          </a:xfrm>
        </p:grpSpPr>
        <p:grpSp>
          <p:nvGrpSpPr>
            <p:cNvPr id="80" name="Group 79"/>
            <p:cNvGrpSpPr/>
            <p:nvPr/>
          </p:nvGrpSpPr>
          <p:grpSpPr>
            <a:xfrm>
              <a:off x="18056208" y="20562351"/>
              <a:ext cx="1767191" cy="2301354"/>
              <a:chOff x="22874094" y="18394022"/>
              <a:chExt cx="1767191" cy="2301354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22877166" y="18394022"/>
                <a:ext cx="1764119" cy="1015212"/>
                <a:chOff x="22877166" y="18394022"/>
                <a:chExt cx="1764119" cy="1015212"/>
              </a:xfrm>
            </p:grpSpPr>
            <p:grpSp>
              <p:nvGrpSpPr>
                <p:cNvPr id="113" name="Group 112"/>
                <p:cNvGrpSpPr/>
                <p:nvPr/>
              </p:nvGrpSpPr>
              <p:grpSpPr>
                <a:xfrm>
                  <a:off x="22877166" y="18394022"/>
                  <a:ext cx="1746413" cy="689634"/>
                  <a:chOff x="22877166" y="18394022"/>
                  <a:chExt cx="1746413" cy="689634"/>
                </a:xfrm>
              </p:grpSpPr>
              <p:cxnSp>
                <p:nvCxnSpPr>
                  <p:cNvPr id="121" name="Straight Arrow Connector 120"/>
                  <p:cNvCxnSpPr/>
                  <p:nvPr/>
                </p:nvCxnSpPr>
                <p:spPr>
                  <a:xfrm flipV="1">
                    <a:off x="23013396" y="18472526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Arrow Connector 121"/>
                  <p:cNvCxnSpPr/>
                  <p:nvPr/>
                </p:nvCxnSpPr>
                <p:spPr>
                  <a:xfrm flipV="1">
                    <a:off x="23165796" y="18547958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Arrow Connector 122"/>
                  <p:cNvCxnSpPr/>
                  <p:nvPr/>
                </p:nvCxnSpPr>
                <p:spPr>
                  <a:xfrm flipV="1">
                    <a:off x="23318196" y="18623390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Arrow Connector 123"/>
                  <p:cNvCxnSpPr/>
                  <p:nvPr/>
                </p:nvCxnSpPr>
                <p:spPr>
                  <a:xfrm flipV="1">
                    <a:off x="23470596" y="186988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Arrow Connector 124"/>
                  <p:cNvCxnSpPr/>
                  <p:nvPr/>
                </p:nvCxnSpPr>
                <p:spPr>
                  <a:xfrm flipV="1">
                    <a:off x="23622996" y="18774254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Arrow Connector 125"/>
                  <p:cNvCxnSpPr/>
                  <p:nvPr/>
                </p:nvCxnSpPr>
                <p:spPr>
                  <a:xfrm flipV="1">
                    <a:off x="22877166" y="183940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 113"/>
                <p:cNvGrpSpPr/>
                <p:nvPr/>
              </p:nvGrpSpPr>
              <p:grpSpPr>
                <a:xfrm>
                  <a:off x="22894872" y="18719600"/>
                  <a:ext cx="1746413" cy="689634"/>
                  <a:chOff x="22877166" y="18394022"/>
                  <a:chExt cx="1746413" cy="689634"/>
                </a:xfrm>
              </p:grpSpPr>
              <p:cxnSp>
                <p:nvCxnSpPr>
                  <p:cNvPr id="115" name="Straight Arrow Connector 114"/>
                  <p:cNvCxnSpPr/>
                  <p:nvPr/>
                </p:nvCxnSpPr>
                <p:spPr>
                  <a:xfrm flipV="1">
                    <a:off x="23013396" y="18472526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Arrow Connector 115"/>
                  <p:cNvCxnSpPr/>
                  <p:nvPr/>
                </p:nvCxnSpPr>
                <p:spPr>
                  <a:xfrm flipV="1">
                    <a:off x="23165796" y="18547958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Arrow Connector 116"/>
                  <p:cNvCxnSpPr/>
                  <p:nvPr/>
                </p:nvCxnSpPr>
                <p:spPr>
                  <a:xfrm flipV="1">
                    <a:off x="23318196" y="18623390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Arrow Connector 117"/>
                  <p:cNvCxnSpPr/>
                  <p:nvPr/>
                </p:nvCxnSpPr>
                <p:spPr>
                  <a:xfrm flipV="1">
                    <a:off x="23470596" y="186988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Arrow Connector 118"/>
                  <p:cNvCxnSpPr/>
                  <p:nvPr/>
                </p:nvCxnSpPr>
                <p:spPr>
                  <a:xfrm flipV="1">
                    <a:off x="23622996" y="18774254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Arrow Connector 119"/>
                  <p:cNvCxnSpPr/>
                  <p:nvPr/>
                </p:nvCxnSpPr>
                <p:spPr>
                  <a:xfrm flipV="1">
                    <a:off x="22877166" y="183940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3" name="Group 82"/>
              <p:cNvGrpSpPr/>
              <p:nvPr/>
            </p:nvGrpSpPr>
            <p:grpSpPr>
              <a:xfrm>
                <a:off x="22875630" y="19027472"/>
                <a:ext cx="1764119" cy="1015212"/>
                <a:chOff x="22877166" y="18394022"/>
                <a:chExt cx="1764119" cy="1015212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22877166" y="18394022"/>
                  <a:ext cx="1746413" cy="689634"/>
                  <a:chOff x="22877166" y="18394022"/>
                  <a:chExt cx="1746413" cy="689634"/>
                </a:xfrm>
              </p:grpSpPr>
              <p:cxnSp>
                <p:nvCxnSpPr>
                  <p:cNvPr id="107" name="Straight Arrow Connector 106"/>
                  <p:cNvCxnSpPr/>
                  <p:nvPr/>
                </p:nvCxnSpPr>
                <p:spPr>
                  <a:xfrm flipV="1">
                    <a:off x="23013396" y="18472526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Arrow Connector 107"/>
                  <p:cNvCxnSpPr/>
                  <p:nvPr/>
                </p:nvCxnSpPr>
                <p:spPr>
                  <a:xfrm flipV="1">
                    <a:off x="23165796" y="18547958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Arrow Connector 108"/>
                  <p:cNvCxnSpPr/>
                  <p:nvPr/>
                </p:nvCxnSpPr>
                <p:spPr>
                  <a:xfrm flipV="1">
                    <a:off x="23318196" y="18623390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Arrow Connector 109"/>
                  <p:cNvCxnSpPr/>
                  <p:nvPr/>
                </p:nvCxnSpPr>
                <p:spPr>
                  <a:xfrm flipV="1">
                    <a:off x="23470596" y="186988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Arrow Connector 110"/>
                  <p:cNvCxnSpPr/>
                  <p:nvPr/>
                </p:nvCxnSpPr>
                <p:spPr>
                  <a:xfrm flipV="1">
                    <a:off x="23622996" y="18774254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Straight Arrow Connector 111"/>
                  <p:cNvCxnSpPr/>
                  <p:nvPr/>
                </p:nvCxnSpPr>
                <p:spPr>
                  <a:xfrm flipV="1">
                    <a:off x="22877166" y="183940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0" name="Group 99"/>
                <p:cNvGrpSpPr/>
                <p:nvPr/>
              </p:nvGrpSpPr>
              <p:grpSpPr>
                <a:xfrm>
                  <a:off x="22894872" y="18719600"/>
                  <a:ext cx="1746413" cy="689634"/>
                  <a:chOff x="22877166" y="18394022"/>
                  <a:chExt cx="1746413" cy="689634"/>
                </a:xfrm>
              </p:grpSpPr>
              <p:cxnSp>
                <p:nvCxnSpPr>
                  <p:cNvPr id="101" name="Straight Arrow Connector 100"/>
                  <p:cNvCxnSpPr/>
                  <p:nvPr/>
                </p:nvCxnSpPr>
                <p:spPr>
                  <a:xfrm flipV="1">
                    <a:off x="23013396" y="18472526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Arrow Connector 101"/>
                  <p:cNvCxnSpPr/>
                  <p:nvPr/>
                </p:nvCxnSpPr>
                <p:spPr>
                  <a:xfrm flipV="1">
                    <a:off x="23165796" y="18547958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Arrow Connector 102"/>
                  <p:cNvCxnSpPr/>
                  <p:nvPr/>
                </p:nvCxnSpPr>
                <p:spPr>
                  <a:xfrm flipV="1">
                    <a:off x="23318196" y="18623390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Arrow Connector 103"/>
                  <p:cNvCxnSpPr/>
                  <p:nvPr/>
                </p:nvCxnSpPr>
                <p:spPr>
                  <a:xfrm flipV="1">
                    <a:off x="23470596" y="186988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Arrow Connector 104"/>
                  <p:cNvCxnSpPr/>
                  <p:nvPr/>
                </p:nvCxnSpPr>
                <p:spPr>
                  <a:xfrm flipV="1">
                    <a:off x="23622996" y="18774254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Arrow Connector 105"/>
                  <p:cNvCxnSpPr/>
                  <p:nvPr/>
                </p:nvCxnSpPr>
                <p:spPr>
                  <a:xfrm flipV="1">
                    <a:off x="22877166" y="183940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4" name="Group 83"/>
              <p:cNvGrpSpPr/>
              <p:nvPr/>
            </p:nvGrpSpPr>
            <p:grpSpPr>
              <a:xfrm>
                <a:off x="22874094" y="19680164"/>
                <a:ext cx="1764119" cy="1015212"/>
                <a:chOff x="22877166" y="18394022"/>
                <a:chExt cx="1764119" cy="1015212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22877166" y="18394022"/>
                  <a:ext cx="1746413" cy="689634"/>
                  <a:chOff x="22877166" y="18394022"/>
                  <a:chExt cx="1746413" cy="689634"/>
                </a:xfrm>
              </p:grpSpPr>
              <p:cxnSp>
                <p:nvCxnSpPr>
                  <p:cNvPr id="93" name="Straight Arrow Connector 92"/>
                  <p:cNvCxnSpPr/>
                  <p:nvPr/>
                </p:nvCxnSpPr>
                <p:spPr>
                  <a:xfrm flipV="1">
                    <a:off x="23013396" y="18472526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Arrow Connector 93"/>
                  <p:cNvCxnSpPr/>
                  <p:nvPr/>
                </p:nvCxnSpPr>
                <p:spPr>
                  <a:xfrm flipV="1">
                    <a:off x="23165796" y="18547958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Arrow Connector 94"/>
                  <p:cNvCxnSpPr/>
                  <p:nvPr/>
                </p:nvCxnSpPr>
                <p:spPr>
                  <a:xfrm flipV="1">
                    <a:off x="23318196" y="18623390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/>
                  <p:cNvCxnSpPr/>
                  <p:nvPr/>
                </p:nvCxnSpPr>
                <p:spPr>
                  <a:xfrm flipV="1">
                    <a:off x="23470596" y="186988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Arrow Connector 96"/>
                  <p:cNvCxnSpPr/>
                  <p:nvPr/>
                </p:nvCxnSpPr>
                <p:spPr>
                  <a:xfrm flipV="1">
                    <a:off x="23622996" y="18774254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Arrow Connector 97"/>
                  <p:cNvCxnSpPr/>
                  <p:nvPr/>
                </p:nvCxnSpPr>
                <p:spPr>
                  <a:xfrm flipV="1">
                    <a:off x="22877166" y="183940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" name="Group 85"/>
                <p:cNvGrpSpPr/>
                <p:nvPr/>
              </p:nvGrpSpPr>
              <p:grpSpPr>
                <a:xfrm>
                  <a:off x="22894872" y="18719600"/>
                  <a:ext cx="1746413" cy="689634"/>
                  <a:chOff x="22877166" y="18394022"/>
                  <a:chExt cx="1746413" cy="689634"/>
                </a:xfrm>
              </p:grpSpPr>
              <p:cxnSp>
                <p:nvCxnSpPr>
                  <p:cNvPr id="87" name="Straight Arrow Connector 86"/>
                  <p:cNvCxnSpPr/>
                  <p:nvPr/>
                </p:nvCxnSpPr>
                <p:spPr>
                  <a:xfrm flipV="1">
                    <a:off x="23013396" y="18472526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Arrow Connector 87"/>
                  <p:cNvCxnSpPr/>
                  <p:nvPr/>
                </p:nvCxnSpPr>
                <p:spPr>
                  <a:xfrm flipV="1">
                    <a:off x="23165796" y="18547958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Arrow Connector 88"/>
                  <p:cNvCxnSpPr/>
                  <p:nvPr/>
                </p:nvCxnSpPr>
                <p:spPr>
                  <a:xfrm flipV="1">
                    <a:off x="23318196" y="18623390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Arrow Connector 89"/>
                  <p:cNvCxnSpPr/>
                  <p:nvPr/>
                </p:nvCxnSpPr>
                <p:spPr>
                  <a:xfrm flipV="1">
                    <a:off x="23470596" y="186988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/>
                  <p:cNvCxnSpPr/>
                  <p:nvPr/>
                </p:nvCxnSpPr>
                <p:spPr>
                  <a:xfrm flipV="1">
                    <a:off x="23622996" y="18774254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Arrow Connector 91"/>
                  <p:cNvCxnSpPr/>
                  <p:nvPr/>
                </p:nvCxnSpPr>
                <p:spPr>
                  <a:xfrm flipV="1">
                    <a:off x="22877166" y="18394022"/>
                    <a:ext cx="1000583" cy="30940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81" name="Parallelogram 80"/>
            <p:cNvSpPr/>
            <p:nvPr/>
          </p:nvSpPr>
          <p:spPr>
            <a:xfrm rot="16200000">
              <a:off x="17283078" y="21332320"/>
              <a:ext cx="2526883" cy="1166385"/>
            </a:xfrm>
            <a:prstGeom prst="parallelogram">
              <a:avLst>
                <a:gd name="adj" fmla="val 4647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86716" y="1605268"/>
            <a:ext cx="1066193" cy="991583"/>
            <a:chOff x="20235159" y="17631446"/>
            <a:chExt cx="2112461" cy="2072618"/>
          </a:xfrm>
        </p:grpSpPr>
        <p:grpSp>
          <p:nvGrpSpPr>
            <p:cNvPr id="13" name="Group 12"/>
            <p:cNvGrpSpPr/>
            <p:nvPr/>
          </p:nvGrpSpPr>
          <p:grpSpPr>
            <a:xfrm>
              <a:off x="20235159" y="18555609"/>
              <a:ext cx="2105868" cy="824089"/>
              <a:chOff x="25053045" y="16387280"/>
              <a:chExt cx="2105868" cy="82408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5053045" y="16393424"/>
                <a:ext cx="572652" cy="817945"/>
                <a:chOff x="25053045" y="16393424"/>
                <a:chExt cx="572652" cy="817945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25053045" y="16394960"/>
                  <a:ext cx="266316" cy="816409"/>
                  <a:chOff x="25053045" y="16394960"/>
                  <a:chExt cx="266316" cy="816409"/>
                </a:xfrm>
              </p:grpSpPr>
              <p:grpSp>
                <p:nvGrpSpPr>
                  <p:cNvPr id="70" name="Group 69"/>
                  <p:cNvGrpSpPr/>
                  <p:nvPr/>
                </p:nvGrpSpPr>
                <p:grpSpPr>
                  <a:xfrm>
                    <a:off x="25053045" y="16396496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75" name="Straight Arrow Connector 74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Arrow Connector 75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Straight Arrow Connector 76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25205445" y="16394960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72" name="Straight Arrow Connector 71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Arrow Connector 72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Arrow Connector 73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25359381" y="16393424"/>
                  <a:ext cx="266316" cy="816409"/>
                  <a:chOff x="25053045" y="16394960"/>
                  <a:chExt cx="266316" cy="816409"/>
                </a:xfrm>
              </p:grpSpPr>
              <p:grpSp>
                <p:nvGrpSpPr>
                  <p:cNvPr id="62" name="Group 61"/>
                  <p:cNvGrpSpPr/>
                  <p:nvPr/>
                </p:nvGrpSpPr>
                <p:grpSpPr>
                  <a:xfrm>
                    <a:off x="25053045" y="16396496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67" name="Straight Arrow Connector 66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Straight Arrow Connector 67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Straight Arrow Connector 68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3" name="Group 62"/>
                  <p:cNvGrpSpPr/>
                  <p:nvPr/>
                </p:nvGrpSpPr>
                <p:grpSpPr>
                  <a:xfrm>
                    <a:off x="25205445" y="16394960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64" name="Straight Arrow Connector 63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Arrow Connector 64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Arrow Connector 65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6" name="Group 15"/>
              <p:cNvGrpSpPr/>
              <p:nvPr/>
            </p:nvGrpSpPr>
            <p:grpSpPr>
              <a:xfrm>
                <a:off x="25667253" y="16391888"/>
                <a:ext cx="572652" cy="817945"/>
                <a:chOff x="25053045" y="16393424"/>
                <a:chExt cx="572652" cy="817945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25053045" y="16394960"/>
                  <a:ext cx="266316" cy="816409"/>
                  <a:chOff x="25053045" y="16394960"/>
                  <a:chExt cx="266316" cy="816409"/>
                </a:xfrm>
              </p:grpSpPr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25053045" y="16396496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57" name="Straight Arrow Connector 56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Arrow Connector 57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Arrow Connector 58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25205445" y="16394960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54" name="Straight Arrow Connector 53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Arrow Connector 54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Arrow Connector 55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25359381" y="16393424"/>
                  <a:ext cx="266316" cy="816409"/>
                  <a:chOff x="25053045" y="16394960"/>
                  <a:chExt cx="266316" cy="816409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25053045" y="16396496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49" name="Straight Arrow Connector 48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Arrow Connector 49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Arrow Connector 50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5" name="Group 44"/>
                  <p:cNvGrpSpPr/>
                  <p:nvPr/>
                </p:nvGrpSpPr>
                <p:grpSpPr>
                  <a:xfrm>
                    <a:off x="25205445" y="16394960"/>
                    <a:ext cx="113916" cy="814873"/>
                    <a:chOff x="25053045" y="16396496"/>
                    <a:chExt cx="113916" cy="814873"/>
                  </a:xfrm>
                </p:grpSpPr>
                <p:cxnSp>
                  <p:nvCxnSpPr>
                    <p:cNvPr id="46" name="Straight Arrow Connector 45"/>
                    <p:cNvCxnSpPr/>
                    <p:nvPr/>
                  </p:nvCxnSpPr>
                  <p:spPr>
                    <a:xfrm>
                      <a:off x="25053045" y="16396496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Arrow Connector 46"/>
                    <p:cNvCxnSpPr/>
                    <p:nvPr/>
                  </p:nvCxnSpPr>
                  <p:spPr>
                    <a:xfrm>
                      <a:off x="25109235" y="16510412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Arrow Connector 47"/>
                    <p:cNvCxnSpPr/>
                    <p:nvPr/>
                  </p:nvCxnSpPr>
                  <p:spPr>
                    <a:xfrm>
                      <a:off x="25166961" y="16587380"/>
                      <a:ext cx="0" cy="623989"/>
                    </a:xfrm>
                    <a:prstGeom prst="straightConnector1">
                      <a:avLst/>
                    </a:prstGeom>
                    <a:ln w="12700" cap="flat" cmpd="sng">
                      <a:solidFill>
                        <a:schemeClr val="tx1"/>
                      </a:solidFill>
                      <a:round/>
                      <a:tailEnd type="stealth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7" name="Group 16"/>
              <p:cNvGrpSpPr/>
              <p:nvPr/>
            </p:nvGrpSpPr>
            <p:grpSpPr>
              <a:xfrm>
                <a:off x="26281461" y="16391888"/>
                <a:ext cx="266316" cy="816409"/>
                <a:chOff x="25053045" y="16394960"/>
                <a:chExt cx="266316" cy="816409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25053045" y="16396496"/>
                  <a:ext cx="113916" cy="814873"/>
                  <a:chOff x="25053045" y="16396496"/>
                  <a:chExt cx="113916" cy="814873"/>
                </a:xfrm>
              </p:grpSpPr>
              <p:cxnSp>
                <p:nvCxnSpPr>
                  <p:cNvPr id="39" name="Straight Arrow Connector 38"/>
                  <p:cNvCxnSpPr/>
                  <p:nvPr/>
                </p:nvCxnSpPr>
                <p:spPr>
                  <a:xfrm>
                    <a:off x="25053045" y="16396496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/>
                  <p:cNvCxnSpPr/>
                  <p:nvPr/>
                </p:nvCxnSpPr>
                <p:spPr>
                  <a:xfrm>
                    <a:off x="25109235" y="16510412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Arrow Connector 40"/>
                  <p:cNvCxnSpPr/>
                  <p:nvPr/>
                </p:nvCxnSpPr>
                <p:spPr>
                  <a:xfrm>
                    <a:off x="25166961" y="16587380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25205445" y="16394960"/>
                  <a:ext cx="113916" cy="814873"/>
                  <a:chOff x="25053045" y="16396496"/>
                  <a:chExt cx="113916" cy="814873"/>
                </a:xfrm>
              </p:grpSpPr>
              <p:cxnSp>
                <p:nvCxnSpPr>
                  <p:cNvPr id="36" name="Straight Arrow Connector 35"/>
                  <p:cNvCxnSpPr/>
                  <p:nvPr/>
                </p:nvCxnSpPr>
                <p:spPr>
                  <a:xfrm>
                    <a:off x="25053045" y="16396496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/>
                  <p:cNvCxnSpPr/>
                  <p:nvPr/>
                </p:nvCxnSpPr>
                <p:spPr>
                  <a:xfrm>
                    <a:off x="25109235" y="16510412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Arrow Connector 37"/>
                  <p:cNvCxnSpPr/>
                  <p:nvPr/>
                </p:nvCxnSpPr>
                <p:spPr>
                  <a:xfrm>
                    <a:off x="25166961" y="16587380"/>
                    <a:ext cx="0" cy="623989"/>
                  </a:xfrm>
                  <a:prstGeom prst="straightConnector1">
                    <a:avLst/>
                  </a:prstGeom>
                  <a:ln w="12700" cap="flat" cmpd="sng">
                    <a:solidFill>
                      <a:schemeClr val="tx1"/>
                    </a:solidFill>
                    <a:round/>
                    <a:tailEnd type="stealth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Group 17"/>
              <p:cNvGrpSpPr/>
              <p:nvPr/>
            </p:nvGrpSpPr>
            <p:grpSpPr>
              <a:xfrm>
                <a:off x="26587797" y="16391888"/>
                <a:ext cx="113916" cy="814873"/>
                <a:chOff x="25053045" y="16396496"/>
                <a:chExt cx="113916" cy="814873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25053045" y="16396496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25109235" y="16510412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25166961" y="16587380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/>
            </p:nvGrpSpPr>
            <p:grpSpPr>
              <a:xfrm>
                <a:off x="26740197" y="16390352"/>
                <a:ext cx="113916" cy="814873"/>
                <a:chOff x="25053045" y="16396496"/>
                <a:chExt cx="113916" cy="814873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25053045" y="16396496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25109235" y="16510412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25166961" y="16587380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/>
            </p:nvGrpSpPr>
            <p:grpSpPr>
              <a:xfrm>
                <a:off x="26892597" y="16388816"/>
                <a:ext cx="113916" cy="814873"/>
                <a:chOff x="25053045" y="16396496"/>
                <a:chExt cx="113916" cy="814873"/>
              </a:xfrm>
            </p:grpSpPr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25053045" y="16396496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25109235" y="16510412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5166961" y="16587380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27044997" y="16387280"/>
                <a:ext cx="113916" cy="814873"/>
                <a:chOff x="25053045" y="16396496"/>
                <a:chExt cx="113916" cy="814873"/>
              </a:xfrm>
            </p:grpSpPr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25053045" y="16396496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25109235" y="16510412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25166961" y="16587380"/>
                  <a:ext cx="0" cy="623989"/>
                </a:xfrm>
                <a:prstGeom prst="straightConnector1">
                  <a:avLst/>
                </a:prstGeom>
                <a:ln w="12700" cap="flat" cmpd="sng">
                  <a:solidFill>
                    <a:schemeClr val="tx1"/>
                  </a:solidFill>
                  <a:round/>
                  <a:tailEnd type="stealth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" name="Parallelogram 13"/>
            <p:cNvSpPr/>
            <p:nvPr/>
          </p:nvSpPr>
          <p:spPr>
            <a:xfrm rot="3078627">
              <a:off x="20285240" y="17641684"/>
              <a:ext cx="2072618" cy="2052142"/>
            </a:xfrm>
            <a:prstGeom prst="parallelogram">
              <a:avLst>
                <a:gd name="adj" fmla="val 81877"/>
              </a:avLst>
            </a:prstGeom>
            <a:ln w="6350" cap="flat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502044" y="3729092"/>
            <a:ext cx="826687" cy="130458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6796" y="2653381"/>
            <a:ext cx="1488670" cy="123941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109281" y="5138467"/>
            <a:ext cx="3335058" cy="503877"/>
            <a:chOff x="5109281" y="5138467"/>
            <a:chExt cx="3335058" cy="503877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09281" y="5390406"/>
              <a:ext cx="2539897" cy="44305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9" name="Picture 1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7794820" y="4992825"/>
              <a:ext cx="503877" cy="795161"/>
            </a:xfrm>
            <a:prstGeom prst="rect">
              <a:avLst/>
            </a:prstGeom>
          </p:spPr>
        </p:pic>
      </p:grpSp>
      <p:grpSp>
        <p:nvGrpSpPr>
          <p:cNvPr id="130" name="Group 129"/>
          <p:cNvGrpSpPr/>
          <p:nvPr/>
        </p:nvGrpSpPr>
        <p:grpSpPr>
          <a:xfrm>
            <a:off x="5109281" y="5290867"/>
            <a:ext cx="3487458" cy="503877"/>
            <a:chOff x="4956881" y="5138467"/>
            <a:chExt cx="3487458" cy="503877"/>
          </a:xfrm>
        </p:grpSpPr>
        <p:cxnSp>
          <p:nvCxnSpPr>
            <p:cNvPr id="131" name="Straight Connector 130"/>
            <p:cNvCxnSpPr/>
            <p:nvPr/>
          </p:nvCxnSpPr>
          <p:spPr>
            <a:xfrm flipV="1">
              <a:off x="4956881" y="5390407"/>
              <a:ext cx="2692297" cy="528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2" name="Picture 1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7794820" y="4992825"/>
              <a:ext cx="503877" cy="795161"/>
            </a:xfrm>
            <a:prstGeom prst="rect">
              <a:avLst/>
            </a:prstGeom>
          </p:spPr>
        </p:pic>
      </p:grpSp>
      <p:grpSp>
        <p:nvGrpSpPr>
          <p:cNvPr id="134" name="Group 133"/>
          <p:cNvGrpSpPr/>
          <p:nvPr/>
        </p:nvGrpSpPr>
        <p:grpSpPr>
          <a:xfrm>
            <a:off x="5109281" y="5443267"/>
            <a:ext cx="3639858" cy="503877"/>
            <a:chOff x="4804481" y="5138467"/>
            <a:chExt cx="3639858" cy="503877"/>
          </a:xfrm>
        </p:grpSpPr>
        <p:cxnSp>
          <p:nvCxnSpPr>
            <p:cNvPr id="135" name="Straight Connector 134"/>
            <p:cNvCxnSpPr/>
            <p:nvPr/>
          </p:nvCxnSpPr>
          <p:spPr>
            <a:xfrm flipV="1">
              <a:off x="4804481" y="5390407"/>
              <a:ext cx="2844697" cy="44304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6" name="Picture 13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7794820" y="4992825"/>
              <a:ext cx="503877" cy="795161"/>
            </a:xfrm>
            <a:prstGeom prst="rect">
              <a:avLst/>
            </a:prstGeom>
          </p:spPr>
        </p:pic>
      </p:grpSp>
      <p:grpSp>
        <p:nvGrpSpPr>
          <p:cNvPr id="137" name="Group 136"/>
          <p:cNvGrpSpPr/>
          <p:nvPr/>
        </p:nvGrpSpPr>
        <p:grpSpPr>
          <a:xfrm>
            <a:off x="5109281" y="5595667"/>
            <a:ext cx="3792258" cy="503877"/>
            <a:chOff x="4652081" y="5138467"/>
            <a:chExt cx="3792258" cy="503877"/>
          </a:xfrm>
        </p:grpSpPr>
        <p:cxnSp>
          <p:nvCxnSpPr>
            <p:cNvPr id="138" name="Straight Connector 137"/>
            <p:cNvCxnSpPr/>
            <p:nvPr/>
          </p:nvCxnSpPr>
          <p:spPr>
            <a:xfrm flipV="1">
              <a:off x="4652081" y="5390407"/>
              <a:ext cx="2997097" cy="44304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7794820" y="4992825"/>
              <a:ext cx="503877" cy="795161"/>
            </a:xfrm>
            <a:prstGeom prst="rect">
              <a:avLst/>
            </a:prstGeom>
          </p:spPr>
        </p:pic>
      </p:grpSp>
      <p:grpSp>
        <p:nvGrpSpPr>
          <p:cNvPr id="140" name="Group 139"/>
          <p:cNvGrpSpPr/>
          <p:nvPr/>
        </p:nvGrpSpPr>
        <p:grpSpPr>
          <a:xfrm>
            <a:off x="5109281" y="5748067"/>
            <a:ext cx="3944658" cy="503877"/>
            <a:chOff x="4499681" y="5138467"/>
            <a:chExt cx="3944658" cy="503877"/>
          </a:xfrm>
        </p:grpSpPr>
        <p:cxnSp>
          <p:nvCxnSpPr>
            <p:cNvPr id="141" name="Straight Connector 140"/>
            <p:cNvCxnSpPr/>
            <p:nvPr/>
          </p:nvCxnSpPr>
          <p:spPr>
            <a:xfrm flipV="1">
              <a:off x="4499681" y="5390407"/>
              <a:ext cx="3149497" cy="44304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2" name="Picture 14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7794820" y="4992825"/>
              <a:ext cx="503877" cy="795161"/>
            </a:xfrm>
            <a:prstGeom prst="rect">
              <a:avLst/>
            </a:prstGeom>
          </p:spPr>
        </p:pic>
      </p:grpSp>
      <p:pic>
        <p:nvPicPr>
          <p:cNvPr id="128" name="Picture 1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1750" y="5209970"/>
            <a:ext cx="1818759" cy="1067005"/>
          </a:xfrm>
          <a:prstGeom prst="rect">
            <a:avLst/>
          </a:prstGeom>
        </p:spPr>
      </p:pic>
      <p:sp>
        <p:nvSpPr>
          <p:cNvPr id="144" name="TextBox 143"/>
          <p:cNvSpPr txBox="1"/>
          <p:nvPr/>
        </p:nvSpPr>
        <p:spPr>
          <a:xfrm>
            <a:off x="5005759" y="4991665"/>
            <a:ext cx="1081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OMP threads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546406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278" y="2221852"/>
            <a:ext cx="3566160" cy="36814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Gaining up to 4.5 from </a:t>
            </a:r>
            <a:r>
              <a:rPr lang="en-US" dirty="0" err="1"/>
              <a:t>vectorization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basketized</a:t>
            </a:r>
            <a:r>
              <a:rPr lang="en-US" dirty="0" smtClean="0"/>
              <a:t> mode</a:t>
            </a:r>
          </a:p>
          <a:p>
            <a:pPr lvl="1"/>
            <a:r>
              <a:rPr lang="en-US" dirty="0" smtClean="0"/>
              <a:t>Approaching </a:t>
            </a:r>
            <a:r>
              <a:rPr lang="en-US" dirty="0"/>
              <a:t>the ideal vectorization case (when no regrouping of vectors is </a:t>
            </a:r>
            <a:r>
              <a:rPr lang="en-US" dirty="0" smtClean="0"/>
              <a:t>needed)</a:t>
            </a:r>
          </a:p>
          <a:p>
            <a:r>
              <a:rPr lang="en-US" dirty="0" smtClean="0"/>
              <a:t>Vector </a:t>
            </a:r>
            <a:r>
              <a:rPr lang="en-US" dirty="0"/>
              <a:t>starvation starts </a:t>
            </a:r>
            <a:r>
              <a:rPr lang="en-US" dirty="0" smtClean="0"/>
              <a:t>when </a:t>
            </a:r>
            <a:r>
              <a:rPr lang="en-US" dirty="0"/>
              <a:t>filling more thread slots than the core </a:t>
            </a:r>
            <a:r>
              <a:rPr lang="en-US" dirty="0" smtClean="0"/>
              <a:t>count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erformance </a:t>
            </a:r>
            <a:r>
              <a:rPr lang="en-US" dirty="0"/>
              <a:t>loss is not dramatic </a:t>
            </a:r>
          </a:p>
          <a:p>
            <a:pPr lvl="1"/>
            <a:r>
              <a:rPr lang="en-US" dirty="0" smtClean="0"/>
              <a:t>Better </a:t>
            </a:r>
            <a:r>
              <a:rPr lang="en-US" dirty="0" err="1"/>
              <a:t>vectorization</a:t>
            </a:r>
            <a:r>
              <a:rPr lang="en-US" dirty="0"/>
              <a:t> compared to the Sandy-Bridge </a:t>
            </a:r>
            <a:r>
              <a:rPr lang="en-US" dirty="0" smtClean="0"/>
              <a:t>host (expected)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4637221"/>
            <a:ext cx="3753470" cy="197941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Scalar case: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Simple loop over </a:t>
            </a:r>
            <a:r>
              <a:rPr lang="en-US" dirty="0" smtClean="0">
                <a:solidFill>
                  <a:schemeClr val="tx1"/>
                </a:solidFill>
              </a:rPr>
              <a:t>pixels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Ideal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vectorization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case: </a:t>
            </a:r>
            <a:r>
              <a:rPr lang="en-US" dirty="0"/>
              <a:t>Fill vectors with N times the same X-</a:t>
            </a:r>
            <a:r>
              <a:rPr lang="en-US" dirty="0" smtClean="0"/>
              <a:t>ray</a:t>
            </a:r>
          </a:p>
          <a:p>
            <a:r>
              <a:rPr lang="en-US" dirty="0" smtClean="0">
                <a:solidFill>
                  <a:srgbClr val="60C706"/>
                </a:solidFill>
              </a:rPr>
              <a:t>Realistic </a:t>
            </a:r>
            <a:r>
              <a:rPr lang="en-US" dirty="0">
                <a:solidFill>
                  <a:srgbClr val="60C706"/>
                </a:solidFill>
              </a:rPr>
              <a:t>(basket) case: </a:t>
            </a:r>
            <a:r>
              <a:rPr lang="en-US" dirty="0" smtClean="0"/>
              <a:t>Group </a:t>
            </a:r>
            <a:r>
              <a:rPr lang="en-US" dirty="0"/>
              <a:t>baskets per geometry volume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 descr="Vectorization_xra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654" y="1890846"/>
            <a:ext cx="4297524" cy="247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213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on the Xeon Phi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815173" y="4166022"/>
            <a:ext cx="2816790" cy="240518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Ideal parallelism for the code “hotspot”</a:t>
            </a:r>
          </a:p>
          <a:p>
            <a:r>
              <a:rPr lang="en-US" dirty="0" err="1" smtClean="0"/>
              <a:t>Vectorisation</a:t>
            </a:r>
            <a:r>
              <a:rPr lang="en-US" dirty="0" smtClean="0"/>
              <a:t> intensity in excess of 10 for the most computationally demanding portions of the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>
                <a:sym typeface="Calibri"/>
              </a:rPr>
              <a:pPr/>
              <a:t>7</a:t>
            </a:fld>
            <a:endParaRPr lang="en-US" dirty="0">
              <a:sym typeface="Calibri"/>
            </a:endParaRPr>
          </a:p>
        </p:txBody>
      </p:sp>
      <p:pic>
        <p:nvPicPr>
          <p:cNvPr id="13" name="Xeon Phi Logo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19761" y="264354"/>
            <a:ext cx="730540" cy="9740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asted-imag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13636" y="365118"/>
            <a:ext cx="1117550" cy="801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sc15-demo-basket244-vectin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01" y="4160555"/>
            <a:ext cx="5439824" cy="2372823"/>
          </a:xfrm>
          <a:prstGeom prst="rect">
            <a:avLst/>
          </a:prstGeom>
        </p:spPr>
      </p:pic>
      <p:pic>
        <p:nvPicPr>
          <p:cNvPr id="7" name="Picture 6" descr="sc15-demo-basket244-hotspo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65" y="1713702"/>
            <a:ext cx="7988105" cy="235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1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I/O On HPC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703" y="2022529"/>
            <a:ext cx="4242058" cy="42544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Challenges:</a:t>
            </a:r>
          </a:p>
          <a:p>
            <a:r>
              <a:rPr lang="en-US" dirty="0" smtClean="0"/>
              <a:t>Individual output inherently has variable size (different number of particles, vertices, etc.)</a:t>
            </a:r>
          </a:p>
          <a:p>
            <a:r>
              <a:rPr lang="en-US" dirty="0" smtClean="0"/>
              <a:t>Variability furthered by compression</a:t>
            </a:r>
          </a:p>
          <a:p>
            <a:r>
              <a:rPr lang="en-US" dirty="0" smtClean="0"/>
              <a:t>Preparing data for output is CPU intensive</a:t>
            </a:r>
          </a:p>
          <a:p>
            <a:r>
              <a:rPr lang="en-US" dirty="0" smtClean="0"/>
              <a:t>In practice can not do parallel write to the same file</a:t>
            </a:r>
          </a:p>
          <a:p>
            <a:r>
              <a:rPr lang="en-US" dirty="0" smtClean="0"/>
              <a:t>Usual solution does not scale to HPC</a:t>
            </a:r>
          </a:p>
          <a:p>
            <a:pPr lvl="1"/>
            <a:r>
              <a:rPr lang="en-US" dirty="0" smtClean="0"/>
              <a:t>i.e. write one file per process.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8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819973" y="2022529"/>
            <a:ext cx="3969921" cy="42544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Solution being explored:</a:t>
            </a:r>
          </a:p>
          <a:p>
            <a:r>
              <a:rPr lang="en-US" dirty="0" smtClean="0"/>
              <a:t>Extend </a:t>
            </a:r>
            <a:r>
              <a:rPr lang="en-US" dirty="0">
                <a:solidFill>
                  <a:srgbClr val="FF0000"/>
                </a:solidFill>
              </a:rPr>
              <a:t>“Buffer” </a:t>
            </a:r>
            <a:r>
              <a:rPr lang="en-US" dirty="0" smtClean="0">
                <a:solidFill>
                  <a:srgbClr val="FF0000"/>
                </a:solidFill>
              </a:rPr>
              <a:t>mode </a:t>
            </a:r>
            <a:r>
              <a:rPr lang="en-US" dirty="0" smtClean="0"/>
              <a:t>to multiple nodes</a:t>
            </a:r>
          </a:p>
          <a:p>
            <a:r>
              <a:rPr lang="en-US" dirty="0" smtClean="0"/>
              <a:t>Set up a tree of nodes </a:t>
            </a:r>
            <a:r>
              <a:rPr lang="en-US" dirty="0"/>
              <a:t>sending upstream </a:t>
            </a:r>
            <a:r>
              <a:rPr lang="en-US" dirty="0" smtClean="0"/>
              <a:t>the prepared </a:t>
            </a:r>
            <a:r>
              <a:rPr lang="en-US" dirty="0"/>
              <a:t>output</a:t>
            </a:r>
            <a:endParaRPr lang="en-US" dirty="0" smtClean="0"/>
          </a:p>
          <a:p>
            <a:r>
              <a:rPr lang="en-US" dirty="0" smtClean="0"/>
              <a:t>Sending data in chunk </a:t>
            </a:r>
            <a:r>
              <a:rPr lang="en-US" b="1" dirty="0" smtClean="0"/>
              <a:t>during </a:t>
            </a:r>
            <a:r>
              <a:rPr lang="en-US" dirty="0" smtClean="0"/>
              <a:t>processing to maximize parallelism</a:t>
            </a:r>
          </a:p>
          <a:p>
            <a:r>
              <a:rPr lang="en-US" dirty="0" smtClean="0"/>
              <a:t>Only a few end nodes processes or threads actually write to disks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ardinality close to the number of physical disk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593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2955"/>
            <a:ext cx="8913813" cy="914400"/>
          </a:xfrm>
        </p:spPr>
        <p:txBody>
          <a:bodyPr/>
          <a:lstStyle/>
          <a:p>
            <a:r>
              <a:rPr lang="en-US" dirty="0"/>
              <a:t>Putting It All Together - CMS Yardstick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31011594"/>
              </p:ext>
            </p:extLst>
          </p:nvPr>
        </p:nvGraphicFramePr>
        <p:xfrm>
          <a:off x="235004" y="2069355"/>
          <a:ext cx="8797680" cy="4582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504"/>
                <a:gridCol w="2757336"/>
                <a:gridCol w="2199420"/>
                <a:gridCol w="2199420"/>
              </a:tblGrid>
              <a:tr h="961310">
                <a:tc>
                  <a:txBody>
                    <a:bodyPr/>
                    <a:lstStyle/>
                    <a:p>
                      <a:r>
                        <a:rPr lang="en-US" dirty="0" smtClean="0"/>
                        <a:t>Scheduler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Geometry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</a:t>
                      </a:r>
                      <a:r>
                        <a:rPr lang="en-US" baseline="0" dirty="0" smtClean="0"/>
                        <a:t> Field Stepper</a:t>
                      </a:r>
                      <a:endParaRPr lang="en-US" dirty="0"/>
                    </a:p>
                  </a:txBody>
                  <a:tcPr/>
                </a:tc>
              </a:tr>
              <a:tr h="888669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Geant4 only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Legacy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G4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Various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Physics Lists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Various RK implementations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233143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Geant4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GeantV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VecGeom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2016 scalar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Tabulated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Physics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Scalar Physics Code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Helix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Cash-Karp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Runge-Kutta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421870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GeantV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only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VecGeom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2015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VecGeom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2016 vector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Legacy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TGeo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Vector Physics Code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Vectorized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RK Implementation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648126" y="1350126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Semantic  changes</a:t>
            </a:r>
            <a:endParaRPr lang="en-US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4594141" y="1681827"/>
            <a:ext cx="4398786" cy="764810"/>
            <a:chOff x="4633898" y="1673876"/>
            <a:chExt cx="4400500" cy="764810"/>
          </a:xfrm>
        </p:grpSpPr>
        <p:sp>
          <p:nvSpPr>
            <p:cNvPr id="8" name="Arc 7"/>
            <p:cNvSpPr/>
            <p:nvPr/>
          </p:nvSpPr>
          <p:spPr>
            <a:xfrm>
              <a:off x="4635612" y="1673876"/>
              <a:ext cx="4398786" cy="759153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8"/>
            <p:cNvSpPr/>
            <p:nvPr/>
          </p:nvSpPr>
          <p:spPr>
            <a:xfrm flipH="1">
              <a:off x="4633898" y="1679533"/>
              <a:ext cx="4398786" cy="759153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822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13012</TotalTime>
  <Words>920</Words>
  <Application>Microsoft Macintosh PowerPoint</Application>
  <PresentationFormat>On-screen Show (4:3)</PresentationFormat>
  <Paragraphs>249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  <vt:variant>
        <vt:lpstr>Custom Shows</vt:lpstr>
      </vt:variant>
      <vt:variant>
        <vt:i4>1</vt:i4>
      </vt:variant>
    </vt:vector>
  </HeadingPairs>
  <TitlesOfParts>
    <vt:vector size="27" baseType="lpstr">
      <vt:lpstr>Calibri</vt:lpstr>
      <vt:lpstr>Century Gothic</vt:lpstr>
      <vt:lpstr>Clear Sans</vt:lpstr>
      <vt:lpstr>Intel Clear</vt:lpstr>
      <vt:lpstr>Wingdings</vt:lpstr>
      <vt:lpstr>Wingdings 2</vt:lpstr>
      <vt:lpstr>Arial</vt:lpstr>
      <vt:lpstr>Perception</vt:lpstr>
      <vt:lpstr>Are we there yet?</vt:lpstr>
      <vt:lpstr>Yardstick: CMS With Tabulated Physics</vt:lpstr>
      <vt:lpstr>Geometry - VecGeom</vt:lpstr>
      <vt:lpstr>Example: Polycone</vt:lpstr>
      <vt:lpstr>The X-Ray benchmark</vt:lpstr>
      <vt:lpstr>Vector performance</vt:lpstr>
      <vt:lpstr>Results on the Xeon Phi</vt:lpstr>
      <vt:lpstr>I/O On HPC</vt:lpstr>
      <vt:lpstr>Putting It All Together - CMS Yardstick</vt:lpstr>
      <vt:lpstr>Putting It All Together - CMS Yardstick</vt:lpstr>
      <vt:lpstr>Putting It All Together - CMS Yardstick</vt:lpstr>
      <vt:lpstr>PowerPoint Presentation</vt:lpstr>
      <vt:lpstr>PowerPoint Presentation</vt:lpstr>
      <vt:lpstr>Vector Nav</vt:lpstr>
      <vt:lpstr>VectorNav</vt:lpstr>
      <vt:lpstr>PowerPoint Presentation</vt:lpstr>
      <vt:lpstr>Thank you!</vt:lpstr>
      <vt:lpstr>BACKUPS</vt:lpstr>
      <vt:lpstr>Scheduler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Gheata Andrei</dc:creator>
  <cp:lastModifiedBy>Philippe G Canal</cp:lastModifiedBy>
  <cp:revision>264</cp:revision>
  <cp:lastPrinted>2016-02-16T18:07:51Z</cp:lastPrinted>
  <dcterms:created xsi:type="dcterms:W3CDTF">2015-10-21T20:00:52Z</dcterms:created>
  <dcterms:modified xsi:type="dcterms:W3CDTF">2016-03-15T20:51:34Z</dcterms:modified>
</cp:coreProperties>
</file>