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1" r:id="rId9"/>
    <p:sldId id="268" r:id="rId10"/>
    <p:sldId id="262" r:id="rId11"/>
    <p:sldId id="263" r:id="rId12"/>
    <p:sldId id="266" r:id="rId13"/>
    <p:sldId id="269" r:id="rId14"/>
    <p:sldId id="267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9296400" cy="7010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64">
          <p15:clr>
            <a:srgbClr val="A4A3A4"/>
          </p15:clr>
        </p15:guide>
        <p15:guide id="2" pos="57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08">
          <p15:clr>
            <a:srgbClr val="A4A3A4"/>
          </p15:clr>
        </p15:guide>
        <p15:guide id="2" pos="292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2A2A"/>
    <a:srgbClr val="4F19E7"/>
    <a:srgbClr val="1515FF"/>
    <a:srgbClr val="002A7E"/>
    <a:srgbClr val="FF3737"/>
    <a:srgbClr val="F85D3E"/>
    <a:srgbClr val="3FE1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4" autoAdjust="0"/>
    <p:restoredTop sz="95559" autoAdjust="0"/>
  </p:normalViewPr>
  <p:slideViewPr>
    <p:cSldViewPr snapToGrid="0">
      <p:cViewPr varScale="1">
        <p:scale>
          <a:sx n="103" d="100"/>
          <a:sy n="103" d="100"/>
        </p:scale>
        <p:origin x="606" y="78"/>
      </p:cViewPr>
      <p:guideLst>
        <p:guide orient="horz" pos="864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9" d="100"/>
          <a:sy n="109" d="100"/>
        </p:scale>
        <p:origin x="-504" y="-78"/>
      </p:cViewPr>
      <p:guideLst>
        <p:guide orient="horz" pos="2208"/>
        <p:guide pos="292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7325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9563"/>
            <a:ext cx="4029075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7325" y="6659563"/>
            <a:ext cx="4029075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610C79D6-E0DD-48A1-9303-996FBE814F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7325" y="0"/>
            <a:ext cx="40290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00363" y="527050"/>
            <a:ext cx="3502025" cy="26273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41425" y="3328988"/>
            <a:ext cx="6813550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9563"/>
            <a:ext cx="4029075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7325" y="6659563"/>
            <a:ext cx="4029075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1D61F7D3-5BB4-4DB3-B287-6B8AB0E904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fld id="{7DC376BC-DEF9-4BD4-A90F-3AD55D299BF6}" type="slidenum">
              <a:rPr lang="en-US" altLang="en-US" b="0" smtClean="0">
                <a:latin typeface="Times New Roman" panose="02020603050405020304" pitchFamily="18" charset="0"/>
              </a:rPr>
              <a:pPr/>
              <a:t>1</a:t>
            </a:fld>
            <a:endParaRPr lang="en-US" altLang="en-US" b="0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allwhit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41"/>
          <a:stretch>
            <a:fillRect/>
          </a:stretch>
        </p:blipFill>
        <p:spPr bwMode="auto">
          <a:xfrm>
            <a:off x="2138363" y="4763"/>
            <a:ext cx="5256212" cy="662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 January 2016</a:t>
            </a:r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Workshop 2016</a:t>
            </a:r>
            <a:endParaRPr lang="en-US" dirty="0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432A9-4033-4963-817E-7BE2574AE5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98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2" y="0"/>
            <a:ext cx="7425783" cy="89288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 January 2016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99D77-24F9-49F0-A43F-B021898AA2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492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892885"/>
            <a:ext cx="1943100" cy="5050714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03642"/>
            <a:ext cx="5676900" cy="503995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 January 2016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976E3-34F5-4217-9581-4360803A93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521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2" y="1"/>
            <a:ext cx="7436541" cy="89288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524000"/>
            <a:ext cx="38100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 January 2016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EA671-FE4B-450C-A13A-8006D819BC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534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658761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rgbClr val="07327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12738" indent="-312738">
              <a:defRPr sz="2200"/>
            </a:lvl1pPr>
            <a:lvl2pPr marL="623888" indent="-174625">
              <a:defRPr>
                <a:solidFill>
                  <a:srgbClr val="657BD4"/>
                </a:solidFill>
              </a:defRPr>
            </a:lvl2pPr>
            <a:lvl3pPr marL="898525" indent="-184150">
              <a:buSzPct val="75000"/>
              <a:defRPr>
                <a:solidFill>
                  <a:srgbClr val="4D8BE5"/>
                </a:solidFill>
              </a:defRPr>
            </a:lvl3pPr>
            <a:lvl4pPr marL="1166813" indent="-228600">
              <a:defRPr sz="1600"/>
            </a:lvl4pPr>
            <a:lvl5pPr marL="1349375" indent="-179388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 January 2016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D66C8-2E5A-487E-91E4-FC43D071B3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101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 January 2016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1A041-5C11-4DFA-ADB4-3646F8F1A8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211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3" y="7953"/>
            <a:ext cx="7404268" cy="88493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419600"/>
          </a:xfrm>
        </p:spPr>
        <p:txBody>
          <a:bodyPr/>
          <a:lstStyle>
            <a:lvl1pPr>
              <a:defRPr sz="2400" b="1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419600"/>
          </a:xfrm>
        </p:spPr>
        <p:txBody>
          <a:bodyPr/>
          <a:lstStyle>
            <a:lvl1pPr>
              <a:defRPr sz="2400" b="1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 January 2016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DDD3A-2FF8-41C6-9996-2B0EA85963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283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364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0857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24263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90857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24263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 January 2016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96A60-D7AB-4159-89EC-F268514D2A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909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2" y="1"/>
            <a:ext cx="7425783" cy="90364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 January 2016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00EF8-F06B-4279-8103-832FF078FB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064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 January 2016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31304-CC27-4F04-89CB-27457C08DD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823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853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92885"/>
            <a:ext cx="5111750" cy="57389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08499"/>
            <a:ext cx="3008313" cy="45448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 January 2016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62103-6DE3-4D00-A1C8-C5D12C89DA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951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080308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9248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647046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 January 2016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0B32F-4869-4450-A672-69A026908F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540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 userDrawn="1"/>
        </p:nvSpPr>
        <p:spPr bwMode="auto">
          <a:xfrm>
            <a:off x="0" y="6642100"/>
            <a:ext cx="9144000" cy="215900"/>
          </a:xfrm>
          <a:prstGeom prst="rect">
            <a:avLst/>
          </a:prstGeom>
          <a:solidFill>
            <a:srgbClr val="0732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algn="ctr">
              <a:buChar char="•"/>
              <a:defRPr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algn="ctr">
              <a:buChar char="•"/>
              <a:defRPr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algn="ctr">
              <a:buChar char="•"/>
              <a:defRPr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algn="ctr">
              <a:buChar char="•"/>
              <a:defRPr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algn="ctr">
              <a:buChar char="•"/>
              <a:defRPr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buFontTx/>
              <a:buNone/>
              <a:defRPr/>
            </a:pPr>
            <a:endParaRPr lang="en-US" altLang="en-US" sz="2400" b="0" smtClean="0">
              <a:latin typeface="Times New Roman" panose="02020603050405020304" pitchFamily="18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15200" y="6637338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Tx/>
              <a:buNone/>
              <a:defRPr sz="1400">
                <a:solidFill>
                  <a:schemeClr val="bg1">
                    <a:lumMod val="95000"/>
                  </a:schemeClr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18 January 2016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1763" y="6626225"/>
            <a:ext cx="11430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Tx/>
              <a:buNone/>
              <a:defRPr sz="1400" b="1">
                <a:solidFill>
                  <a:schemeClr val="bg1">
                    <a:lumMod val="95000"/>
                  </a:schemeClr>
                </a:solidFill>
                <a:latin typeface="Helvetica"/>
              </a:defRPr>
            </a:lvl1pPr>
          </a:lstStyle>
          <a:p>
            <a:pPr>
              <a:defRPr/>
            </a:pPr>
            <a:fld id="{32FF4256-B635-40C7-AE31-B1F22E066A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9" name="Rectangle 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9425" y="1071563"/>
            <a:ext cx="77724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2" name="Picture 11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7725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2" descr="CLIC-Logo-DarkCernBlue-72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1825" y="-7938"/>
            <a:ext cx="898525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Title Placeholder 13"/>
          <p:cNvSpPr>
            <a:spLocks noGrp="1"/>
          </p:cNvSpPr>
          <p:nvPr>
            <p:ph type="title"/>
          </p:nvPr>
        </p:nvSpPr>
        <p:spPr bwMode="auto">
          <a:xfrm>
            <a:off x="881063" y="0"/>
            <a:ext cx="7358062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771775" y="6637338"/>
            <a:ext cx="3919538" cy="2301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None/>
              <a:defRPr sz="1400">
                <a:solidFill>
                  <a:schemeClr val="bg1">
                    <a:lumMod val="9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CLIC Workshop 2016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Helvetic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60066"/>
          </a:solidFill>
          <a:latin typeface="Helvetica" pitchFamily="34" charset="0"/>
        </a:defRPr>
      </a:lvl9pPr>
    </p:titleStyle>
    <p:bodyStyle>
      <a:lvl1pPr marL="357188" indent="-357188" algn="l" rtl="0" eaLnBrk="0" fontAlgn="base" hangingPunct="0">
        <a:spcBef>
          <a:spcPct val="0"/>
        </a:spcBef>
        <a:spcAft>
          <a:spcPct val="0"/>
        </a:spcAft>
        <a:buBlip>
          <a:blip r:embed="rId16"/>
        </a:buBlip>
        <a:defRPr sz="2400">
          <a:solidFill>
            <a:srgbClr val="40458C"/>
          </a:solidFill>
          <a:latin typeface="+mn-lt"/>
          <a:ea typeface="+mn-ea"/>
          <a:cs typeface="+mn-cs"/>
        </a:defRPr>
      </a:lvl1pPr>
      <a:lvl2pPr marL="541338" indent="-184150" algn="l" rtl="0" eaLnBrk="0" fontAlgn="base" hangingPunct="0">
        <a:spcBef>
          <a:spcPct val="0"/>
        </a:spcBef>
        <a:spcAft>
          <a:spcPct val="0"/>
        </a:spcAft>
        <a:buFont typeface="Wingdings" panose="05000000000000000000" pitchFamily="2" charset="2"/>
        <a:buChar char="§"/>
        <a:defRPr lang="en-US" sz="2000" dirty="0">
          <a:solidFill>
            <a:srgbClr val="0070C0"/>
          </a:solidFill>
          <a:latin typeface="+mn-lt"/>
          <a:ea typeface="+mn-ea"/>
          <a:cs typeface="+mn-cs"/>
        </a:defRPr>
      </a:lvl2pPr>
      <a:lvl3pPr marL="898525" indent="-182563" algn="l" defTabSz="803275" rtl="0" eaLnBrk="0" fontAlgn="base" hangingPunct="0">
        <a:spcBef>
          <a:spcPct val="0"/>
        </a:spcBef>
        <a:spcAft>
          <a:spcPct val="0"/>
        </a:spcAft>
        <a:buSzPct val="60000"/>
        <a:buBlip>
          <a:blip r:embed="rId17"/>
        </a:buBlip>
        <a:defRPr>
          <a:solidFill>
            <a:srgbClr val="4D8BE5"/>
          </a:solidFill>
          <a:latin typeface="+mn-lt"/>
          <a:cs typeface="+mn-cs"/>
        </a:defRPr>
      </a:lvl3pPr>
      <a:lvl4pPr marL="1168400" indent="-228600" algn="l" rtl="0" eaLnBrk="0" fontAlgn="base" hangingPunct="0">
        <a:spcBef>
          <a:spcPct val="0"/>
        </a:spcBef>
        <a:spcAft>
          <a:spcPct val="0"/>
        </a:spcAft>
        <a:buFont typeface="Wingdings" panose="05000000000000000000" pitchFamily="2" charset="2"/>
        <a:buChar char="§"/>
        <a:defRPr>
          <a:solidFill>
            <a:srgbClr val="657BD4"/>
          </a:solidFill>
          <a:latin typeface="+mn-lt"/>
          <a:cs typeface="+mn-cs"/>
        </a:defRPr>
      </a:lvl4pPr>
      <a:lvl5pPr marL="1343025" indent="-174625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200">
          <a:solidFill>
            <a:srgbClr val="657BD4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0"/>
        </a:spcBef>
        <a:spcAft>
          <a:spcPct val="0"/>
        </a:spcAft>
        <a:buBlip>
          <a:blip r:embed="rId18"/>
        </a:buBlip>
        <a:defRPr sz="1600">
          <a:solidFill>
            <a:srgbClr val="40458C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328613" y="1182688"/>
            <a:ext cx="7417337" cy="2673350"/>
          </a:xfrm>
        </p:spPr>
        <p:txBody>
          <a:bodyPr rtlCol="0">
            <a:normAutofit/>
          </a:bodyPr>
          <a:lstStyle/>
          <a:p>
            <a:pPr algn="l">
              <a:defRPr/>
            </a:pP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 Issues &amp; </a:t>
            </a:r>
            <a:b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Strategy execution</a:t>
            </a:r>
            <a:endParaRPr lang="en-US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>
          <a:xfrm>
            <a:off x="949325" y="4398187"/>
            <a:ext cx="7939088" cy="2208987"/>
          </a:xfrm>
        </p:spPr>
        <p:txBody>
          <a:bodyPr/>
          <a:lstStyle/>
          <a:p>
            <a:pPr algn="r">
              <a:defRPr/>
            </a:pPr>
            <a:r>
              <a:rPr lang="en-US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Piotr </a:t>
            </a:r>
            <a:r>
              <a:rPr lang="en-US" altLang="en-US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Skowroński</a:t>
            </a:r>
            <a:endParaRPr lang="en-US" altLang="en-US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  <a:p>
            <a:pPr algn="r">
              <a:defRPr/>
            </a:pPr>
            <a:endParaRPr lang="en-US" alt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 January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CLIC Workshop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1763" y="6637338"/>
            <a:ext cx="1143000" cy="203200"/>
          </a:xfrm>
        </p:spPr>
        <p:txBody>
          <a:bodyPr/>
          <a:lstStyle/>
          <a:p>
            <a:pPr>
              <a:defRPr/>
            </a:pPr>
            <a:fld id="{1B65DD45-823B-4244-8FD2-82BFE749D178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Tooling List 2/3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25" y="899286"/>
            <a:ext cx="8437864" cy="5025421"/>
          </a:xfrm>
        </p:spPr>
        <p:txBody>
          <a:bodyPr/>
          <a:lstStyle/>
          <a:p>
            <a:r>
              <a:rPr lang="en-GB" sz="2000" dirty="0" smtClean="0">
                <a:solidFill>
                  <a:srgbClr val="FF0000"/>
                </a:solidFill>
              </a:rPr>
              <a:t>Tool </a:t>
            </a:r>
            <a:r>
              <a:rPr lang="en-GB" sz="2000" dirty="0">
                <a:solidFill>
                  <a:srgbClr val="FF0000"/>
                </a:solidFill>
              </a:rPr>
              <a:t>that optimizes orbit on </a:t>
            </a:r>
            <a:r>
              <a:rPr lang="en-GB" sz="2000" dirty="0" err="1">
                <a:solidFill>
                  <a:srgbClr val="FF0000"/>
                </a:solidFill>
              </a:rPr>
              <a:t>center</a:t>
            </a:r>
            <a:r>
              <a:rPr lang="en-GB" sz="2000" dirty="0">
                <a:solidFill>
                  <a:srgbClr val="FF0000"/>
                </a:solidFill>
              </a:rPr>
              <a:t> of </a:t>
            </a:r>
            <a:r>
              <a:rPr lang="en-GB" sz="2000" dirty="0" err="1">
                <a:solidFill>
                  <a:srgbClr val="FF0000"/>
                </a:solidFill>
              </a:rPr>
              <a:t>sextupoles</a:t>
            </a:r>
            <a:r>
              <a:rPr lang="en-GB" sz="2000" dirty="0">
                <a:solidFill>
                  <a:srgbClr val="FF0000"/>
                </a:solidFill>
              </a:rPr>
              <a:t> using fact that kick is quadratic in one of its planes (!-------!)</a:t>
            </a:r>
          </a:p>
          <a:p>
            <a:pPr lvl="1"/>
            <a:endParaRPr lang="en-GB" sz="1800" dirty="0" smtClean="0"/>
          </a:p>
          <a:p>
            <a:r>
              <a:rPr lang="en-GB" sz="2000" dirty="0" smtClean="0">
                <a:solidFill>
                  <a:srgbClr val="008000"/>
                </a:solidFill>
              </a:rPr>
              <a:t>Dispersion </a:t>
            </a:r>
            <a:r>
              <a:rPr lang="en-GB" sz="2000" dirty="0">
                <a:solidFill>
                  <a:srgbClr val="008000"/>
                </a:solidFill>
              </a:rPr>
              <a:t>monitor </a:t>
            </a:r>
            <a:r>
              <a:rPr lang="en-GB" sz="2000" dirty="0" smtClean="0">
                <a:solidFill>
                  <a:srgbClr val="008000"/>
                </a:solidFill>
              </a:rPr>
              <a:t>tool</a:t>
            </a:r>
            <a:endParaRPr lang="en-GB" sz="2000" dirty="0">
              <a:solidFill>
                <a:srgbClr val="008000"/>
              </a:solidFill>
            </a:endParaRPr>
          </a:p>
          <a:p>
            <a:pPr lvl="1"/>
            <a:endParaRPr lang="en-GB" sz="1800" dirty="0" smtClean="0"/>
          </a:p>
          <a:p>
            <a:r>
              <a:rPr lang="en-GB" sz="2000" dirty="0" smtClean="0">
                <a:solidFill>
                  <a:srgbClr val="008000"/>
                </a:solidFill>
              </a:rPr>
              <a:t>Quad </a:t>
            </a:r>
            <a:r>
              <a:rPr lang="en-GB" sz="2000" dirty="0">
                <a:solidFill>
                  <a:srgbClr val="008000"/>
                </a:solidFill>
              </a:rPr>
              <a:t>scan program in simulation mode (camera images generated with </a:t>
            </a:r>
            <a:r>
              <a:rPr lang="en-GB" sz="2000" dirty="0" err="1">
                <a:solidFill>
                  <a:srgbClr val="008000"/>
                </a:solidFill>
              </a:rPr>
              <a:t>sigmas</a:t>
            </a:r>
            <a:r>
              <a:rPr lang="en-GB" sz="2000" dirty="0">
                <a:solidFill>
                  <a:srgbClr val="008000"/>
                </a:solidFill>
              </a:rPr>
              <a:t> from MADX  quad scans simulation) to verify that the program works fine </a:t>
            </a:r>
            <a:endParaRPr lang="en-GB" sz="2000" dirty="0" smtClean="0">
              <a:solidFill>
                <a:srgbClr val="008000"/>
              </a:solidFill>
            </a:endParaRPr>
          </a:p>
          <a:p>
            <a:pPr lvl="2"/>
            <a:r>
              <a:rPr lang="en-GB" sz="1600" dirty="0" smtClean="0">
                <a:solidFill>
                  <a:srgbClr val="008000"/>
                </a:solidFill>
              </a:rPr>
              <a:t>(!</a:t>
            </a:r>
            <a:r>
              <a:rPr lang="en-GB" sz="1600" dirty="0" err="1">
                <a:solidFill>
                  <a:srgbClr val="008000"/>
                </a:solidFill>
              </a:rPr>
              <a:t>Reidar</a:t>
            </a:r>
            <a:r>
              <a:rPr lang="en-GB" sz="1600" dirty="0">
                <a:solidFill>
                  <a:srgbClr val="008000"/>
                </a:solidFill>
              </a:rPr>
              <a:t> - tool works on </a:t>
            </a:r>
            <a:r>
              <a:rPr lang="en-GB" sz="1600" dirty="0" err="1">
                <a:solidFill>
                  <a:srgbClr val="008000"/>
                </a:solidFill>
              </a:rPr>
              <a:t>linux</a:t>
            </a:r>
            <a:r>
              <a:rPr lang="en-GB" sz="1600" dirty="0">
                <a:solidFill>
                  <a:srgbClr val="008000"/>
                </a:solidFill>
              </a:rPr>
              <a:t> consoles!)</a:t>
            </a:r>
          </a:p>
          <a:p>
            <a:pPr lvl="1"/>
            <a:endParaRPr lang="en-GB" sz="1800" dirty="0" smtClean="0"/>
          </a:p>
          <a:p>
            <a:r>
              <a:rPr lang="en-GB" sz="2000" dirty="0" smtClean="0">
                <a:solidFill>
                  <a:srgbClr val="FF0000"/>
                </a:solidFill>
              </a:rPr>
              <a:t>Response </a:t>
            </a:r>
            <a:r>
              <a:rPr lang="en-GB" sz="2000" dirty="0">
                <a:solidFill>
                  <a:srgbClr val="FF0000"/>
                </a:solidFill>
              </a:rPr>
              <a:t>matrix comparison when measuring for steering: app </a:t>
            </a:r>
            <a:r>
              <a:rPr lang="en-GB" sz="2000" dirty="0" err="1">
                <a:solidFill>
                  <a:srgbClr val="FF0000"/>
                </a:solidFill>
              </a:rPr>
              <a:t>Davide</a:t>
            </a:r>
            <a:r>
              <a:rPr lang="en-GB" sz="2000" dirty="0">
                <a:solidFill>
                  <a:srgbClr val="FF0000"/>
                </a:solidFill>
              </a:rPr>
              <a:t> - extraction from MADX (Piotr)</a:t>
            </a:r>
          </a:p>
          <a:p>
            <a:pPr lvl="1"/>
            <a:endParaRPr lang="en-GB" sz="1800" dirty="0" smtClean="0"/>
          </a:p>
          <a:p>
            <a:r>
              <a:rPr lang="en-GB" sz="2000" dirty="0" smtClean="0">
                <a:solidFill>
                  <a:schemeClr val="accent4">
                    <a:lumMod val="75000"/>
                  </a:schemeClr>
                </a:solidFill>
              </a:rPr>
              <a:t>Energy </a:t>
            </a:r>
            <a:r>
              <a:rPr lang="en-GB" sz="2000" dirty="0">
                <a:solidFill>
                  <a:schemeClr val="accent4">
                    <a:lumMod val="75000"/>
                  </a:schemeClr>
                </a:solidFill>
              </a:rPr>
              <a:t>stabilization and flattening feedback with MKS15: use 2 BPMs upstream of the </a:t>
            </a:r>
            <a:r>
              <a:rPr lang="en-GB" sz="2000" dirty="0" err="1">
                <a:solidFill>
                  <a:schemeClr val="accent4">
                    <a:lumMod val="75000"/>
                  </a:schemeClr>
                </a:solidFill>
              </a:rPr>
              <a:t>F.Chicane</a:t>
            </a:r>
            <a:r>
              <a:rPr lang="en-GB" sz="2000" dirty="0">
                <a:solidFill>
                  <a:schemeClr val="accent4">
                    <a:lumMod val="75000"/>
                  </a:schemeClr>
                </a:solidFill>
              </a:rPr>
              <a:t> to check stability of the beam: (Tobias to be agreed with </a:t>
            </a:r>
            <a:r>
              <a:rPr lang="en-GB" sz="2000" dirty="0" err="1">
                <a:solidFill>
                  <a:schemeClr val="accent4">
                    <a:lumMod val="75000"/>
                  </a:schemeClr>
                </a:solidFill>
              </a:rPr>
              <a:t>Davide</a:t>
            </a:r>
            <a:r>
              <a:rPr lang="en-GB" sz="2000" dirty="0">
                <a:solidFill>
                  <a:schemeClr val="accent4">
                    <a:lumMod val="75000"/>
                  </a:schemeClr>
                </a:solidFill>
              </a:rPr>
              <a:t>)</a:t>
            </a:r>
          </a:p>
          <a:p>
            <a:endParaRPr lang="en-GB" sz="2000" dirty="0"/>
          </a:p>
          <a:p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January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1D66C8-2E5A-487E-91E4-FC43D071B3C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353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522" y="884172"/>
            <a:ext cx="8524323" cy="5539299"/>
          </a:xfrm>
        </p:spPr>
        <p:txBody>
          <a:bodyPr/>
          <a:lstStyle/>
          <a:p>
            <a:r>
              <a:rPr lang="en-GB" sz="2000" dirty="0">
                <a:solidFill>
                  <a:srgbClr val="FF0000"/>
                </a:solidFill>
              </a:rPr>
              <a:t>BPI droop subtraction for closed orbit measurement (</a:t>
            </a:r>
            <a:r>
              <a:rPr lang="en-GB" sz="2000" dirty="0" smtClean="0">
                <a:solidFill>
                  <a:srgbClr val="FF0000"/>
                </a:solidFill>
              </a:rPr>
              <a:t>Tobias)</a:t>
            </a:r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 smtClean="0"/>
          </a:p>
          <a:p>
            <a:r>
              <a:rPr lang="en-GB" sz="2000" dirty="0" smtClean="0">
                <a:solidFill>
                  <a:srgbClr val="FF0000"/>
                </a:solidFill>
              </a:rPr>
              <a:t>Overnight </a:t>
            </a:r>
            <a:r>
              <a:rPr lang="en-GB" sz="2000" dirty="0">
                <a:solidFill>
                  <a:srgbClr val="FF0000"/>
                </a:solidFill>
              </a:rPr>
              <a:t>random corrections to improve transmission in desperate cases like TL2 </a:t>
            </a:r>
            <a:r>
              <a:rPr lang="en-GB" sz="2000" b="1" dirty="0">
                <a:solidFill>
                  <a:srgbClr val="FF0000"/>
                </a:solidFill>
              </a:rPr>
              <a:t>(!-------!)</a:t>
            </a:r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 smtClean="0"/>
          </a:p>
          <a:p>
            <a:r>
              <a:rPr lang="en-GB" sz="2000" dirty="0" smtClean="0">
                <a:solidFill>
                  <a:srgbClr val="FF0000"/>
                </a:solidFill>
              </a:rPr>
              <a:t>Tune </a:t>
            </a:r>
            <a:r>
              <a:rPr lang="en-GB" sz="2000" dirty="0">
                <a:solidFill>
                  <a:srgbClr val="FF0000"/>
                </a:solidFill>
              </a:rPr>
              <a:t>measurement and tuning in CR revival (</a:t>
            </a:r>
            <a:r>
              <a:rPr lang="en-GB" sz="2000" b="1" dirty="0">
                <a:solidFill>
                  <a:srgbClr val="FF0000"/>
                </a:solidFill>
              </a:rPr>
              <a:t>Tobias</a:t>
            </a:r>
            <a:r>
              <a:rPr lang="en-GB" sz="2000" dirty="0">
                <a:solidFill>
                  <a:srgbClr val="FF0000"/>
                </a:solidFill>
              </a:rPr>
              <a:t>)</a:t>
            </a:r>
          </a:p>
          <a:p>
            <a:endParaRPr lang="en-GB" sz="2000" dirty="0" smtClean="0"/>
          </a:p>
          <a:p>
            <a:r>
              <a:rPr lang="en-GB" sz="2000" dirty="0" smtClean="0">
                <a:solidFill>
                  <a:schemeClr val="accent4">
                    <a:lumMod val="75000"/>
                  </a:schemeClr>
                </a:solidFill>
              </a:rPr>
              <a:t>Feedbacks </a:t>
            </a:r>
            <a:r>
              <a:rPr lang="en-GB" sz="2000" dirty="0">
                <a:solidFill>
                  <a:schemeClr val="accent4">
                    <a:lumMod val="75000"/>
                  </a:schemeClr>
                </a:solidFill>
              </a:rPr>
              <a:t>stall on beam parameters change (</a:t>
            </a:r>
            <a:r>
              <a:rPr lang="en-GB" sz="2000" b="1" dirty="0">
                <a:solidFill>
                  <a:schemeClr val="accent4">
                    <a:lumMod val="75000"/>
                  </a:schemeClr>
                </a:solidFill>
              </a:rPr>
              <a:t>Tobias</a:t>
            </a:r>
            <a:r>
              <a:rPr lang="en-GB" sz="2000" dirty="0">
                <a:solidFill>
                  <a:schemeClr val="accent4">
                    <a:lumMod val="75000"/>
                  </a:schemeClr>
                </a:solidFill>
              </a:rPr>
              <a:t>)</a:t>
            </a:r>
          </a:p>
          <a:p>
            <a:pPr lvl="1"/>
            <a:r>
              <a:rPr lang="en-GB" sz="1800" dirty="0">
                <a:solidFill>
                  <a:schemeClr val="accent4">
                    <a:lumMod val="75000"/>
                  </a:schemeClr>
                </a:solidFill>
              </a:rPr>
              <a:t>Gun Timing</a:t>
            </a:r>
          </a:p>
          <a:p>
            <a:pPr lvl="1"/>
            <a:r>
              <a:rPr lang="en-GB" sz="1800" dirty="0">
                <a:solidFill>
                  <a:schemeClr val="accent4">
                    <a:lumMod val="75000"/>
                  </a:schemeClr>
                </a:solidFill>
              </a:rPr>
              <a:t>Beam to </a:t>
            </a:r>
            <a:r>
              <a:rPr lang="en-GB" sz="1800" dirty="0" err="1">
                <a:solidFill>
                  <a:schemeClr val="accent4">
                    <a:lumMod val="75000"/>
                  </a:schemeClr>
                </a:solidFill>
              </a:rPr>
              <a:t>spectro</a:t>
            </a:r>
            <a:r>
              <a:rPr lang="en-GB" sz="1800" dirty="0">
                <a:solidFill>
                  <a:schemeClr val="accent4">
                    <a:lumMod val="75000"/>
                  </a:schemeClr>
                </a:solidFill>
              </a:rPr>
              <a:t> 4</a:t>
            </a:r>
          </a:p>
          <a:p>
            <a:pPr lvl="1"/>
            <a:r>
              <a:rPr lang="en-GB" sz="1800" dirty="0">
                <a:solidFill>
                  <a:schemeClr val="accent4">
                    <a:lumMod val="75000"/>
                  </a:schemeClr>
                </a:solidFill>
              </a:rPr>
              <a:t>Intensity change</a:t>
            </a:r>
          </a:p>
          <a:p>
            <a:endParaRPr lang="en-GB" sz="2000" dirty="0" smtClean="0"/>
          </a:p>
          <a:p>
            <a:r>
              <a:rPr lang="en-GB" sz="2000" dirty="0" smtClean="0">
                <a:solidFill>
                  <a:srgbClr val="FF0000"/>
                </a:solidFill>
              </a:rPr>
              <a:t>Tool </a:t>
            </a:r>
            <a:r>
              <a:rPr lang="en-GB" sz="2000" dirty="0">
                <a:solidFill>
                  <a:srgbClr val="FF0000"/>
                </a:solidFill>
              </a:rPr>
              <a:t>for </a:t>
            </a:r>
            <a:r>
              <a:rPr lang="en-GB" sz="2000" dirty="0" err="1">
                <a:solidFill>
                  <a:srgbClr val="FF0000"/>
                </a:solidFill>
              </a:rPr>
              <a:t>quadscan</a:t>
            </a:r>
            <a:r>
              <a:rPr lang="en-GB" sz="2000" dirty="0">
                <a:solidFill>
                  <a:srgbClr val="FF0000"/>
                </a:solidFill>
              </a:rPr>
              <a:t> measurement overnight continuously </a:t>
            </a:r>
            <a:r>
              <a:rPr lang="en-GB" sz="2000" dirty="0" smtClean="0">
                <a:solidFill>
                  <a:srgbClr val="FF0000"/>
                </a:solidFill>
              </a:rPr>
              <a:t/>
            </a:r>
            <a:br>
              <a:rPr lang="en-GB" sz="2000" dirty="0" smtClean="0">
                <a:solidFill>
                  <a:srgbClr val="FF0000"/>
                </a:solidFill>
              </a:rPr>
            </a:br>
            <a:r>
              <a:rPr lang="en-GB" sz="2000" dirty="0" smtClean="0">
                <a:solidFill>
                  <a:srgbClr val="FF0000"/>
                </a:solidFill>
              </a:rPr>
              <a:t>(</a:t>
            </a:r>
            <a:r>
              <a:rPr lang="en-GB" sz="2000" dirty="0">
                <a:solidFill>
                  <a:srgbClr val="FF0000"/>
                </a:solidFill>
              </a:rPr>
              <a:t>with static initial conditions first</a:t>
            </a:r>
            <a:r>
              <a:rPr lang="en-GB" sz="2000" dirty="0" smtClean="0">
                <a:solidFill>
                  <a:srgbClr val="FF0000"/>
                </a:solidFill>
              </a:rPr>
              <a:t>).</a:t>
            </a:r>
          </a:p>
          <a:p>
            <a:endParaRPr lang="en-GB" sz="2000" b="1" dirty="0" smtClean="0"/>
          </a:p>
          <a:p>
            <a:r>
              <a:rPr lang="en-GB" sz="2000" b="1" dirty="0" smtClean="0">
                <a:solidFill>
                  <a:srgbClr val="FF0000"/>
                </a:solidFill>
              </a:rPr>
              <a:t>Not </a:t>
            </a:r>
            <a:r>
              <a:rPr lang="en-GB" sz="2000" b="1" dirty="0">
                <a:solidFill>
                  <a:srgbClr val="FF0000"/>
                </a:solidFill>
              </a:rPr>
              <a:t>for now:</a:t>
            </a:r>
            <a:endParaRPr lang="en-GB" sz="2000" dirty="0">
              <a:solidFill>
                <a:srgbClr val="FF0000"/>
              </a:solidFill>
            </a:endParaRPr>
          </a:p>
          <a:p>
            <a:pPr lvl="1"/>
            <a:r>
              <a:rPr lang="en-GB" sz="1800" dirty="0">
                <a:solidFill>
                  <a:srgbClr val="FF0000"/>
                </a:solidFill>
              </a:rPr>
              <a:t>Knobs for dispersion correction</a:t>
            </a:r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January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1D66C8-2E5A-487E-91E4-FC43D071B3C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2016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Tooling List 3/3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36188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906843"/>
          </a:xfrm>
        </p:spPr>
        <p:txBody>
          <a:bodyPr/>
          <a:lstStyle/>
          <a:p>
            <a:r>
              <a:rPr lang="en-GB" b="0" dirty="0"/>
              <a:t>Commissioning strategy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Linac - not an </a:t>
            </a:r>
            <a:r>
              <a:rPr lang="en-GB" dirty="0" smtClean="0"/>
              <a:t>issue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>
                <a:solidFill>
                  <a:schemeClr val="accent4">
                    <a:lumMod val="75000"/>
                  </a:schemeClr>
                </a:solidFill>
              </a:rPr>
              <a:t>Feedbacks </a:t>
            </a:r>
            <a:r>
              <a:rPr lang="en-GB" sz="2000" dirty="0">
                <a:solidFill>
                  <a:schemeClr val="accent4">
                    <a:lumMod val="75000"/>
                  </a:schemeClr>
                </a:solidFill>
              </a:rPr>
              <a:t>- they should stall whenever beam parameters or destination change (time window, intensity, beam to </a:t>
            </a:r>
            <a:r>
              <a:rPr lang="en-GB" sz="2000" dirty="0" err="1">
                <a:solidFill>
                  <a:schemeClr val="accent4">
                    <a:lumMod val="75000"/>
                  </a:schemeClr>
                </a:solidFill>
              </a:rPr>
              <a:t>spectro</a:t>
            </a:r>
            <a:r>
              <a:rPr lang="en-GB" sz="2000" dirty="0">
                <a:solidFill>
                  <a:schemeClr val="accent4">
                    <a:lumMod val="75000"/>
                  </a:schemeClr>
                </a:solidFill>
              </a:rPr>
              <a:t> 4) because they do more harm than good when trying to adapt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Loading</a:t>
            </a:r>
            <a:r>
              <a:rPr lang="en-GB" sz="1800" dirty="0"/>
              <a:t> 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Injector </a:t>
            </a:r>
            <a:r>
              <a:rPr lang="en-GB" sz="1800" dirty="0"/>
              <a:t>- implement sanity checks, for example sending beam to </a:t>
            </a:r>
            <a:r>
              <a:rPr lang="en-GB" sz="1800" dirty="0" err="1"/>
              <a:t>spectro</a:t>
            </a:r>
            <a:r>
              <a:rPr lang="en-GB" sz="1800" dirty="0"/>
              <a:t> 4 makes it run away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>
                <a:solidFill>
                  <a:srgbClr val="008000"/>
                </a:solidFill>
              </a:rPr>
              <a:t>TWT </a:t>
            </a:r>
            <a:r>
              <a:rPr lang="en-GB" sz="1800" dirty="0">
                <a:solidFill>
                  <a:srgbClr val="008000"/>
                </a:solidFill>
              </a:rPr>
              <a:t> - low priority because the phase stability was not an issue; should use only average over the pulse and not try to adapt to pulse shape with </a:t>
            </a:r>
            <a:r>
              <a:rPr lang="en-GB" sz="1800" dirty="0" smtClean="0">
                <a:solidFill>
                  <a:srgbClr val="008000"/>
                </a:solidFill>
              </a:rPr>
              <a:t>switches</a:t>
            </a:r>
            <a:endParaRPr lang="en-GB" sz="1800" dirty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January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1D66C8-2E5A-487E-91E4-FC43D071B3C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9226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906843"/>
          </a:xfrm>
        </p:spPr>
        <p:txBody>
          <a:bodyPr/>
          <a:lstStyle/>
          <a:p>
            <a:r>
              <a:rPr lang="en-GB" b="0" dirty="0"/>
              <a:t>Commissioning strategy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Linac - not an </a:t>
            </a:r>
            <a:r>
              <a:rPr lang="en-GB" dirty="0" smtClean="0"/>
              <a:t>issue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>
                <a:solidFill>
                  <a:srgbClr val="008000"/>
                </a:solidFill>
              </a:rPr>
              <a:t>Steering</a:t>
            </a:r>
            <a:endParaRPr lang="en-GB" sz="2000" dirty="0">
              <a:solidFill>
                <a:srgbClr val="008000"/>
              </a:solidFill>
            </a:endParaRPr>
          </a:p>
          <a:p>
            <a:pPr lvl="1"/>
            <a:r>
              <a:rPr lang="en-GB" sz="1800" dirty="0">
                <a:solidFill>
                  <a:srgbClr val="008000"/>
                </a:solidFill>
              </a:rPr>
              <a:t>DFS to be tried in the linac - should be straight forward</a:t>
            </a:r>
          </a:p>
          <a:p>
            <a:pPr lvl="1"/>
            <a:r>
              <a:rPr lang="en-GB" sz="1800" dirty="0">
                <a:solidFill>
                  <a:srgbClr val="008000"/>
                </a:solidFill>
              </a:rPr>
              <a:t>DTS (Dispersion Target Steering) will be tried everywhere else</a:t>
            </a:r>
          </a:p>
          <a:p>
            <a:pPr lvl="1"/>
            <a:r>
              <a:rPr lang="en-GB" sz="1800" dirty="0">
                <a:solidFill>
                  <a:srgbClr val="008000"/>
                </a:solidFill>
              </a:rPr>
              <a:t>Change of orbit in the Linac after a bend is on or any other reason</a:t>
            </a:r>
          </a:p>
          <a:p>
            <a:pPr lvl="2"/>
            <a:r>
              <a:rPr lang="en-GB" sz="1600" dirty="0">
                <a:solidFill>
                  <a:srgbClr val="008000"/>
                </a:solidFill>
              </a:rPr>
              <a:t>Define strategy to recover after common cases</a:t>
            </a:r>
          </a:p>
          <a:p>
            <a:pPr lvl="3"/>
            <a:r>
              <a:rPr lang="en-GB" sz="1500" dirty="0">
                <a:solidFill>
                  <a:srgbClr val="008000"/>
                </a:solidFill>
              </a:rPr>
              <a:t>after BHB.1040 on -&gt; use corrector 0920</a:t>
            </a:r>
          </a:p>
          <a:p>
            <a:pPr lvl="3"/>
            <a:r>
              <a:rPr lang="en-GB" sz="1500" dirty="0">
                <a:solidFill>
                  <a:srgbClr val="008000"/>
                </a:solidFill>
              </a:rPr>
              <a:t>after </a:t>
            </a:r>
            <a:r>
              <a:rPr lang="en-GB" sz="1500" dirty="0" err="1">
                <a:solidFill>
                  <a:srgbClr val="008000"/>
                </a:solidFill>
              </a:rPr>
              <a:t>spectro</a:t>
            </a:r>
            <a:r>
              <a:rPr lang="en-GB" sz="1500" dirty="0">
                <a:solidFill>
                  <a:srgbClr val="008000"/>
                </a:solidFill>
              </a:rPr>
              <a:t> 4 on - &gt;</a:t>
            </a:r>
          </a:p>
          <a:p>
            <a:pPr lvl="3"/>
            <a:r>
              <a:rPr lang="en-GB" sz="1500" dirty="0">
                <a:solidFill>
                  <a:srgbClr val="008000"/>
                </a:solidFill>
              </a:rPr>
              <a:t>after injector change -&gt;</a:t>
            </a:r>
          </a:p>
          <a:p>
            <a:pPr lvl="2"/>
            <a:r>
              <a:rPr lang="en-GB" sz="1600" dirty="0">
                <a:solidFill>
                  <a:srgbClr val="008000"/>
                </a:solidFill>
              </a:rPr>
              <a:t>Apply automatic tool from </a:t>
            </a:r>
            <a:r>
              <a:rPr lang="en-GB" sz="1600" dirty="0" err="1">
                <a:solidFill>
                  <a:srgbClr val="008000"/>
                </a:solidFill>
              </a:rPr>
              <a:t>Davide</a:t>
            </a:r>
            <a:r>
              <a:rPr lang="en-GB" sz="1600" dirty="0">
                <a:solidFill>
                  <a:srgbClr val="008000"/>
                </a:solidFill>
              </a:rPr>
              <a:t> to re-steer the end of linac to the reference orbit</a:t>
            </a:r>
          </a:p>
          <a:p>
            <a:endParaRPr lang="en-GB" sz="2000" dirty="0" smtClean="0"/>
          </a:p>
          <a:p>
            <a:r>
              <a:rPr lang="en-GB" sz="2000" dirty="0" smtClean="0">
                <a:solidFill>
                  <a:srgbClr val="008000"/>
                </a:solidFill>
              </a:rPr>
              <a:t>RF </a:t>
            </a:r>
            <a:r>
              <a:rPr lang="en-GB" sz="2000" dirty="0">
                <a:solidFill>
                  <a:srgbClr val="008000"/>
                </a:solidFill>
              </a:rPr>
              <a:t>setting up</a:t>
            </a:r>
          </a:p>
          <a:p>
            <a:pPr lvl="1"/>
            <a:r>
              <a:rPr lang="en-GB" sz="1800" dirty="0">
                <a:solidFill>
                  <a:srgbClr val="008000"/>
                </a:solidFill>
              </a:rPr>
              <a:t>Tool to adjust phases to flatten BPRs implemented by </a:t>
            </a:r>
            <a:r>
              <a:rPr lang="en-GB" sz="1800" dirty="0" err="1">
                <a:solidFill>
                  <a:srgbClr val="008000"/>
                </a:solidFill>
              </a:rPr>
              <a:t>Davide</a:t>
            </a:r>
            <a:r>
              <a:rPr lang="en-GB" sz="1800" dirty="0">
                <a:solidFill>
                  <a:srgbClr val="008000"/>
                </a:solidFill>
              </a:rPr>
              <a:t>; apply ones at the </a:t>
            </a:r>
            <a:r>
              <a:rPr lang="en-GB" sz="1800" dirty="0" err="1">
                <a:solidFill>
                  <a:srgbClr val="008000"/>
                </a:solidFill>
              </a:rPr>
              <a:t>startup</a:t>
            </a:r>
            <a:r>
              <a:rPr lang="en-GB" sz="1800" dirty="0">
                <a:solidFill>
                  <a:srgbClr val="008000"/>
                </a:solidFill>
              </a:rPr>
              <a:t> should be sufficient</a:t>
            </a:r>
          </a:p>
          <a:p>
            <a:endParaRPr lang="en-GB" sz="2000" dirty="0" smtClean="0"/>
          </a:p>
          <a:p>
            <a:r>
              <a:rPr lang="en-GB" sz="2000" dirty="0" smtClean="0">
                <a:solidFill>
                  <a:srgbClr val="008000"/>
                </a:solidFill>
              </a:rPr>
              <a:t>Optimization </a:t>
            </a:r>
            <a:r>
              <a:rPr lang="en-GB" sz="2000" dirty="0">
                <a:solidFill>
                  <a:srgbClr val="008000"/>
                </a:solidFill>
              </a:rPr>
              <a:t>of energy spread in spectrometer, using also the algorithm from steering </a:t>
            </a: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January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1D66C8-2E5A-487E-91E4-FC43D071B3C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719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974856"/>
          </a:xfrm>
        </p:spPr>
        <p:txBody>
          <a:bodyPr/>
          <a:lstStyle/>
          <a:p>
            <a:r>
              <a:rPr lang="en-GB" sz="3200" b="0" dirty="0"/>
              <a:t>Commissioning strategy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>Delay Loop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sz="1800" dirty="0" smtClean="0">
                <a:solidFill>
                  <a:srgbClr val="FF0000"/>
                </a:solidFill>
              </a:rPr>
              <a:t>Verify </a:t>
            </a:r>
            <a:r>
              <a:rPr lang="en-GB" sz="1800" dirty="0">
                <a:solidFill>
                  <a:srgbClr val="FF0000"/>
                </a:solidFill>
              </a:rPr>
              <a:t>that BPI's don't have the same problem as TL1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>
                <a:solidFill>
                  <a:srgbClr val="008000"/>
                </a:solidFill>
              </a:rPr>
              <a:t>Dispersion </a:t>
            </a:r>
            <a:r>
              <a:rPr lang="en-GB" sz="1800" dirty="0">
                <a:solidFill>
                  <a:srgbClr val="008000"/>
                </a:solidFill>
              </a:rPr>
              <a:t>Target Steering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>
                <a:solidFill>
                  <a:srgbClr val="008000"/>
                </a:solidFill>
              </a:rPr>
              <a:t>Dispersion </a:t>
            </a:r>
            <a:r>
              <a:rPr lang="en-GB" sz="1800" dirty="0">
                <a:solidFill>
                  <a:srgbClr val="008000"/>
                </a:solidFill>
              </a:rPr>
              <a:t>Correction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>
                <a:solidFill>
                  <a:srgbClr val="FF0000"/>
                </a:solidFill>
              </a:rPr>
              <a:t>Scan </a:t>
            </a:r>
            <a:r>
              <a:rPr lang="en-GB" sz="1800" dirty="0">
                <a:solidFill>
                  <a:srgbClr val="FF0000"/>
                </a:solidFill>
              </a:rPr>
              <a:t>RF bump height to find optimum for closure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>
                <a:solidFill>
                  <a:srgbClr val="008000"/>
                </a:solidFill>
              </a:rPr>
              <a:t>Measure </a:t>
            </a:r>
            <a:r>
              <a:rPr lang="en-GB" sz="1800" dirty="0">
                <a:solidFill>
                  <a:srgbClr val="008000"/>
                </a:solidFill>
              </a:rPr>
              <a:t>and correct beta beating  (Twiss closure)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>
                <a:solidFill>
                  <a:srgbClr val="008000"/>
                </a:solidFill>
              </a:rPr>
              <a:t>Orbit </a:t>
            </a:r>
            <a:r>
              <a:rPr lang="en-GB" sz="1800" dirty="0">
                <a:solidFill>
                  <a:srgbClr val="008000"/>
                </a:solidFill>
              </a:rPr>
              <a:t>closure in 2 steps</a:t>
            </a:r>
          </a:p>
          <a:p>
            <a:pPr lvl="2"/>
            <a:r>
              <a:rPr lang="en-GB" sz="1600" dirty="0">
                <a:solidFill>
                  <a:srgbClr val="008000"/>
                </a:solidFill>
              </a:rPr>
              <a:t>3 GHz with magnetic (using TL1 pickups)</a:t>
            </a:r>
          </a:p>
          <a:p>
            <a:pPr lvl="3"/>
            <a:r>
              <a:rPr lang="en-GB" sz="1400" dirty="0">
                <a:solidFill>
                  <a:srgbClr val="008000"/>
                </a:solidFill>
              </a:rPr>
              <a:t>Test it with 3GHz beam splitting</a:t>
            </a:r>
          </a:p>
          <a:p>
            <a:pPr lvl="2"/>
            <a:r>
              <a:rPr lang="en-GB" sz="1600" dirty="0">
                <a:solidFill>
                  <a:srgbClr val="008000"/>
                </a:solidFill>
              </a:rPr>
              <a:t>Refine with 1.5GHz using CR BPMs (and not watching TL1)</a:t>
            </a:r>
          </a:p>
          <a:p>
            <a:endParaRPr lang="en-GB" sz="2000" dirty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January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1D66C8-2E5A-487E-91E4-FC43D071B3C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297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952185"/>
          </a:xfrm>
        </p:spPr>
        <p:txBody>
          <a:bodyPr/>
          <a:lstStyle/>
          <a:p>
            <a:r>
              <a:rPr lang="en-GB" b="0" dirty="0"/>
              <a:t>Commissioning strategy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TL1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8000"/>
                </a:solidFill>
              </a:rPr>
              <a:t>Implement </a:t>
            </a:r>
            <a:r>
              <a:rPr lang="en-GB" dirty="0">
                <a:solidFill>
                  <a:srgbClr val="008000"/>
                </a:solidFill>
              </a:rPr>
              <a:t>optics with reverse R56 of TL2 PFF optics to assure R56 = 0 from phase monitor to phase monitor?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008000"/>
                </a:solidFill>
              </a:rPr>
              <a:t>Also </a:t>
            </a:r>
            <a:r>
              <a:rPr lang="en-GB" dirty="0">
                <a:solidFill>
                  <a:srgbClr val="008000"/>
                </a:solidFill>
              </a:rPr>
              <a:t>for nominal optics R56  is not null from linac to CLEX due to uncorrected doglegs contributions at CR extraction, vertical and TL2 prime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008000"/>
                </a:solidFill>
              </a:rPr>
              <a:t>Steering</a:t>
            </a:r>
            <a:endParaRPr lang="en-GB" dirty="0">
              <a:solidFill>
                <a:srgbClr val="008000"/>
              </a:solidFill>
            </a:endParaRPr>
          </a:p>
          <a:p>
            <a:endParaRPr lang="en-GB" dirty="0" smtClean="0">
              <a:solidFill>
                <a:srgbClr val="008000"/>
              </a:solidFill>
            </a:endParaRPr>
          </a:p>
          <a:p>
            <a:r>
              <a:rPr lang="en-GB" dirty="0" smtClean="0">
                <a:solidFill>
                  <a:srgbClr val="008000"/>
                </a:solidFill>
              </a:rPr>
              <a:t>Dispersion </a:t>
            </a:r>
            <a:r>
              <a:rPr lang="en-GB" dirty="0">
                <a:solidFill>
                  <a:srgbClr val="008000"/>
                </a:solidFill>
              </a:rPr>
              <a:t>Correction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January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1D66C8-2E5A-487E-91E4-FC43D071B3CD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7249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1012641"/>
          </a:xfrm>
        </p:spPr>
        <p:txBody>
          <a:bodyPr/>
          <a:lstStyle/>
          <a:p>
            <a:r>
              <a:rPr lang="en-GB" b="0" dirty="0"/>
              <a:t>Commissioning strategy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CR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649" y="1071562"/>
            <a:ext cx="8437327" cy="4770017"/>
          </a:xfrm>
        </p:spPr>
        <p:txBody>
          <a:bodyPr/>
          <a:lstStyle/>
          <a:p>
            <a:pPr lvl="1"/>
            <a:r>
              <a:rPr lang="en-GB" dirty="0" smtClean="0">
                <a:solidFill>
                  <a:srgbClr val="FF0000"/>
                </a:solidFill>
              </a:rPr>
              <a:t>Give a try to the new optics for 1-2 days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Check immediately if sextupole correction works or not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If yes profit easier tune measurements and corrections</a:t>
            </a:r>
          </a:p>
          <a:p>
            <a:pPr lvl="1"/>
            <a:endParaRPr lang="en-GB" dirty="0" smtClean="0">
              <a:solidFill>
                <a:srgbClr val="008000"/>
              </a:solidFill>
            </a:endParaRPr>
          </a:p>
          <a:p>
            <a:pPr lvl="1"/>
            <a:r>
              <a:rPr lang="en-GB" dirty="0" smtClean="0">
                <a:solidFill>
                  <a:srgbClr val="008000"/>
                </a:solidFill>
              </a:rPr>
              <a:t>Orbit</a:t>
            </a:r>
          </a:p>
          <a:p>
            <a:pPr lvl="1"/>
            <a:endParaRPr lang="en-GB" dirty="0" smtClean="0">
              <a:solidFill>
                <a:srgbClr val="008000"/>
              </a:solidFill>
            </a:endParaRPr>
          </a:p>
          <a:p>
            <a:pPr lvl="1"/>
            <a:r>
              <a:rPr lang="en-GB" dirty="0" smtClean="0">
                <a:solidFill>
                  <a:srgbClr val="008000"/>
                </a:solidFill>
              </a:rPr>
              <a:t>Closed orbit</a:t>
            </a:r>
          </a:p>
          <a:p>
            <a:pPr lvl="1"/>
            <a:endParaRPr lang="en-GB" dirty="0" smtClean="0">
              <a:solidFill>
                <a:srgbClr val="008000"/>
              </a:solidFill>
            </a:endParaRPr>
          </a:p>
          <a:p>
            <a:pPr lvl="1"/>
            <a:r>
              <a:rPr lang="en-GB" dirty="0" smtClean="0">
                <a:solidFill>
                  <a:srgbClr val="008000"/>
                </a:solidFill>
              </a:rPr>
              <a:t>DTS</a:t>
            </a:r>
          </a:p>
          <a:p>
            <a:pPr lvl="1"/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We could try tune measurement with some dirty off momentum cleaning 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For example try to scrape somewhere in CT</a:t>
            </a:r>
          </a:p>
          <a:p>
            <a:pPr lvl="1"/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Could try to use extraction kicker for better tune measurement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I doubt it is feasible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January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1D66C8-2E5A-487E-91E4-FC43D071B3CD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3459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1012392"/>
          </a:xfrm>
        </p:spPr>
        <p:txBody>
          <a:bodyPr/>
          <a:lstStyle/>
          <a:p>
            <a:r>
              <a:rPr lang="en-GB" b="0" dirty="0"/>
              <a:t>Commissioning strategy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CR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407" y="1298273"/>
            <a:ext cx="8350513" cy="5042071"/>
          </a:xfrm>
        </p:spPr>
        <p:txBody>
          <a:bodyPr/>
          <a:lstStyle/>
          <a:p>
            <a:pPr lvl="1"/>
            <a:r>
              <a:rPr lang="en-GB" dirty="0" smtClean="0">
                <a:solidFill>
                  <a:srgbClr val="FF0000"/>
                </a:solidFill>
              </a:rPr>
              <a:t>How </a:t>
            </a:r>
            <a:r>
              <a:rPr lang="en-GB" dirty="0">
                <a:solidFill>
                  <a:srgbClr val="FF0000"/>
                </a:solidFill>
              </a:rPr>
              <a:t>to measure beta beating? It is a lengthy procedure</a:t>
            </a:r>
          </a:p>
          <a:p>
            <a:pPr lvl="2"/>
            <a:r>
              <a:rPr lang="en-GB" dirty="0">
                <a:solidFill>
                  <a:srgbClr val="FF0000"/>
                </a:solidFill>
              </a:rPr>
              <a:t>Automated overnight? (Tobias)</a:t>
            </a:r>
          </a:p>
          <a:p>
            <a:pPr lvl="2"/>
            <a:r>
              <a:rPr lang="en-GB" dirty="0">
                <a:solidFill>
                  <a:srgbClr val="FF0000"/>
                </a:solidFill>
              </a:rPr>
              <a:t>Automatic range adjustment?</a:t>
            </a:r>
          </a:p>
          <a:p>
            <a:pPr lvl="1"/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Correct </a:t>
            </a:r>
            <a:r>
              <a:rPr lang="en-GB" dirty="0">
                <a:solidFill>
                  <a:srgbClr val="FF0000"/>
                </a:solidFill>
              </a:rPr>
              <a:t>the Twiss beating</a:t>
            </a:r>
          </a:p>
          <a:p>
            <a:pPr lvl="1"/>
            <a:endParaRPr lang="en-GB" b="1" dirty="0" smtClean="0"/>
          </a:p>
          <a:p>
            <a:pPr lvl="1"/>
            <a:r>
              <a:rPr lang="en-GB" b="1" dirty="0" smtClean="0">
                <a:solidFill>
                  <a:schemeClr val="accent4">
                    <a:lumMod val="75000"/>
                  </a:schemeClr>
                </a:solidFill>
              </a:rPr>
              <a:t>Optics </a:t>
            </a:r>
            <a:r>
              <a:rPr lang="en-GB" b="1" dirty="0">
                <a:solidFill>
                  <a:schemeClr val="accent4">
                    <a:lumMod val="75000"/>
                  </a:schemeClr>
                </a:solidFill>
              </a:rPr>
              <a:t>correction of CR - procedure (from 29/09/2014):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  <a:p>
            <a:pPr lvl="2"/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inject beam. Keep it N turns.</a:t>
            </a:r>
          </a:p>
          <a:p>
            <a:pPr lvl="2"/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extract the beam and measure Twiss parameters.</a:t>
            </a:r>
          </a:p>
          <a:p>
            <a:pPr lvl="2"/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repeat for different N up to 20... 30... </a:t>
            </a:r>
          </a:p>
          <a:p>
            <a:pPr lvl="2"/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   to see what to do next after those results.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January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1D66C8-2E5A-487E-91E4-FC43D071B3CD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3721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997527"/>
          </a:xfrm>
        </p:spPr>
        <p:txBody>
          <a:bodyPr/>
          <a:lstStyle/>
          <a:p>
            <a:r>
              <a:rPr lang="en-GB" b="0" dirty="0"/>
              <a:t>Commissioning strategy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TL2 and CLEX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040" y="1082714"/>
            <a:ext cx="8592337" cy="4419600"/>
          </a:xfrm>
        </p:spPr>
        <p:txBody>
          <a:bodyPr/>
          <a:lstStyle/>
          <a:p>
            <a:endParaRPr lang="en-GB" b="1" dirty="0"/>
          </a:p>
          <a:p>
            <a:pPr lvl="1"/>
            <a:r>
              <a:rPr lang="en-GB" dirty="0">
                <a:solidFill>
                  <a:srgbClr val="008000"/>
                </a:solidFill>
              </a:rPr>
              <a:t>Get the straight beam through for nominal and PFF optics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>
                <a:solidFill>
                  <a:srgbClr val="008000"/>
                </a:solidFill>
              </a:rPr>
              <a:t>Dispersion </a:t>
            </a:r>
            <a:r>
              <a:rPr lang="en-GB" dirty="0">
                <a:solidFill>
                  <a:srgbClr val="008000"/>
                </a:solidFill>
              </a:rPr>
              <a:t>Target Steering, hopefully after alignment it will be easier</a:t>
            </a:r>
          </a:p>
          <a:p>
            <a:pPr lvl="1"/>
            <a:endParaRPr lang="en-GB" dirty="0" smtClean="0">
              <a:solidFill>
                <a:srgbClr val="008000"/>
              </a:solidFill>
            </a:endParaRPr>
          </a:p>
          <a:p>
            <a:pPr lvl="1"/>
            <a:r>
              <a:rPr lang="en-GB" dirty="0" smtClean="0">
                <a:solidFill>
                  <a:srgbClr val="008000"/>
                </a:solidFill>
              </a:rPr>
              <a:t>Steering</a:t>
            </a:r>
            <a:endParaRPr lang="en-GB" dirty="0">
              <a:solidFill>
                <a:srgbClr val="008000"/>
              </a:solidFill>
            </a:endParaRPr>
          </a:p>
          <a:p>
            <a:pPr lvl="1"/>
            <a:endParaRPr lang="en-GB" dirty="0" smtClean="0">
              <a:solidFill>
                <a:srgbClr val="008000"/>
              </a:solidFill>
            </a:endParaRPr>
          </a:p>
          <a:p>
            <a:pPr lvl="1"/>
            <a:r>
              <a:rPr lang="en-GB" dirty="0" smtClean="0">
                <a:solidFill>
                  <a:srgbClr val="008000"/>
                </a:solidFill>
              </a:rPr>
              <a:t>Dispersion </a:t>
            </a:r>
            <a:r>
              <a:rPr lang="en-GB" dirty="0">
                <a:solidFill>
                  <a:srgbClr val="008000"/>
                </a:solidFill>
              </a:rPr>
              <a:t>correction</a:t>
            </a:r>
          </a:p>
          <a:p>
            <a:pPr lvl="1"/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Optics </a:t>
            </a:r>
            <a:r>
              <a:rPr lang="en-GB" dirty="0">
                <a:solidFill>
                  <a:srgbClr val="FF0000"/>
                </a:solidFill>
              </a:rPr>
              <a:t>measurements with phase space painting (regular RM we should get as steering by-product)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January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1D66C8-2E5A-487E-91E4-FC43D071B3CD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8541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25" y="1071562"/>
            <a:ext cx="7772400" cy="4909359"/>
          </a:xfrm>
        </p:spPr>
        <p:txBody>
          <a:bodyPr/>
          <a:lstStyle/>
          <a:p>
            <a:r>
              <a:rPr lang="en-GB" dirty="0" smtClean="0"/>
              <a:t>Many items were successfully implemented and were the key for the last results</a:t>
            </a:r>
          </a:p>
          <a:p>
            <a:r>
              <a:rPr lang="en-GB" dirty="0" smtClean="0"/>
              <a:t>Lack of time or available beam time did not let to complete the rest</a:t>
            </a:r>
          </a:p>
          <a:p>
            <a:endParaRPr lang="en-GB" dirty="0"/>
          </a:p>
          <a:p>
            <a:r>
              <a:rPr lang="en-GB" dirty="0" smtClean="0"/>
              <a:t>The missing points for drive beam</a:t>
            </a:r>
          </a:p>
          <a:p>
            <a:pPr lvl="1"/>
            <a:r>
              <a:rPr lang="en-GB" b="1" dirty="0" smtClean="0"/>
              <a:t>Stability</a:t>
            </a:r>
          </a:p>
          <a:p>
            <a:pPr lvl="1"/>
            <a:r>
              <a:rPr lang="en-GB" dirty="0" smtClean="0"/>
              <a:t>Emittance</a:t>
            </a:r>
          </a:p>
          <a:p>
            <a:pPr lvl="1"/>
            <a:r>
              <a:rPr lang="en-GB" dirty="0" smtClean="0"/>
              <a:t>Transmission from CR to the ends in CLEX</a:t>
            </a:r>
          </a:p>
          <a:p>
            <a:pPr lvl="1"/>
            <a:r>
              <a:rPr lang="en-GB" dirty="0" smtClean="0"/>
              <a:t>Optics control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January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1D66C8-2E5A-487E-91E4-FC43D071B3CD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791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25" y="1041335"/>
            <a:ext cx="7772400" cy="44196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Losses in TL2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Not clean recombination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Emittance growth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Closure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Dispersion control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Optics control on model level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Non-linear dispersion and chromaticity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BPI's in TL1 giving different reading for 1.5 GHz and 3 GHz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BPI's droop</a:t>
            </a:r>
            <a:r>
              <a:rPr lang="en-GB" dirty="0"/>
              <a:t>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BPI non-linearity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Inconsistent quad scans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Faulty </a:t>
            </a:r>
            <a:r>
              <a:rPr lang="en-GB" dirty="0" smtClean="0">
                <a:solidFill>
                  <a:srgbClr val="00B050"/>
                </a:solidFill>
              </a:rPr>
              <a:t>BPMs</a:t>
            </a:r>
            <a:endParaRPr lang="en-GB" dirty="0">
              <a:solidFill>
                <a:srgbClr val="00B05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Phase sag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January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1D66C8-2E5A-487E-91E4-FC43D071B3C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3889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last year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083" y="1071562"/>
            <a:ext cx="8720254" cy="5050457"/>
          </a:xfrm>
        </p:spPr>
        <p:txBody>
          <a:bodyPr/>
          <a:lstStyle/>
          <a:p>
            <a:r>
              <a:rPr lang="en-GB" dirty="0" smtClean="0"/>
              <a:t>The final report(s) need to be delivered in 2016/2017</a:t>
            </a:r>
          </a:p>
          <a:p>
            <a:endParaRPr lang="en-GB" dirty="0" smtClean="0"/>
          </a:p>
          <a:p>
            <a:r>
              <a:rPr lang="en-GB" dirty="0" smtClean="0"/>
              <a:t>This time there is no chance we catch the result in the following year: all the data points must be measured this year</a:t>
            </a:r>
          </a:p>
          <a:p>
            <a:endParaRPr lang="en-GB" dirty="0"/>
          </a:p>
          <a:p>
            <a:r>
              <a:rPr lang="en-GB" dirty="0" smtClean="0"/>
              <a:t>To be efficient: </a:t>
            </a:r>
          </a:p>
          <a:p>
            <a:pPr lvl="1"/>
            <a:r>
              <a:rPr lang="en-GB" dirty="0"/>
              <a:t>Assign the responsible person who follows </a:t>
            </a:r>
            <a:r>
              <a:rPr lang="en-GB" dirty="0" smtClean="0"/>
              <a:t>each topic</a:t>
            </a:r>
          </a:p>
          <a:p>
            <a:pPr lvl="1"/>
            <a:r>
              <a:rPr lang="en-GB" dirty="0" smtClean="0"/>
              <a:t>Make a list of needed measurements</a:t>
            </a:r>
          </a:p>
          <a:p>
            <a:pPr lvl="1"/>
            <a:r>
              <a:rPr lang="en-GB" dirty="0" smtClean="0"/>
              <a:t>Priorities</a:t>
            </a:r>
          </a:p>
          <a:p>
            <a:pPr lvl="1"/>
            <a:r>
              <a:rPr lang="en-GB" dirty="0" smtClean="0"/>
              <a:t>Group the measurements by the required machine setup, thoroughly execute the list not to leave anything for later</a:t>
            </a:r>
          </a:p>
          <a:p>
            <a:pPr lvl="1"/>
            <a:r>
              <a:rPr lang="en-GB" dirty="0" smtClean="0"/>
              <a:t>Check preparation for the most important experiments</a:t>
            </a:r>
          </a:p>
          <a:p>
            <a:pPr lvl="2"/>
            <a:r>
              <a:rPr lang="en-GB" dirty="0"/>
              <a:t>P</a:t>
            </a:r>
            <a:r>
              <a:rPr lang="en-GB" dirty="0" smtClean="0"/>
              <a:t>resentation on the EV or OP meeting with the procedure (quick and dirty)</a:t>
            </a:r>
          </a:p>
          <a:p>
            <a:pPr lvl="3"/>
            <a:r>
              <a:rPr lang="en-GB" dirty="0" smtClean="0"/>
              <a:t>Gives chance to think what is really needed and if it is prepared</a:t>
            </a:r>
          </a:p>
          <a:p>
            <a:pPr lvl="3"/>
            <a:r>
              <a:rPr lang="en-GB" dirty="0" smtClean="0"/>
              <a:t>get feedback how it could be improved </a:t>
            </a:r>
          </a:p>
          <a:p>
            <a:pPr lvl="3"/>
            <a:r>
              <a:rPr lang="en-GB" dirty="0" smtClean="0"/>
              <a:t>or if a better way to measure exists</a:t>
            </a:r>
          </a:p>
          <a:p>
            <a:pPr lvl="2"/>
            <a:r>
              <a:rPr lang="en-GB" dirty="0" smtClean="0"/>
              <a:t>Reviews every couple of months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January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1D66C8-2E5A-487E-91E4-FC43D071B3CD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8308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25" y="1071563"/>
            <a:ext cx="8375326" cy="4419600"/>
          </a:xfrm>
        </p:spPr>
        <p:txBody>
          <a:bodyPr/>
          <a:lstStyle/>
          <a:p>
            <a:r>
              <a:rPr lang="en-GB" dirty="0" smtClean="0"/>
              <a:t>TBM conditioning</a:t>
            </a:r>
          </a:p>
          <a:p>
            <a:pPr lvl="1"/>
            <a:r>
              <a:rPr lang="en-GB" dirty="0" smtClean="0"/>
              <a:t>Over nights factor 8</a:t>
            </a:r>
          </a:p>
          <a:p>
            <a:pPr lvl="1"/>
            <a:r>
              <a:rPr lang="en-GB" dirty="0" smtClean="0"/>
              <a:t>Higher rep-rate during days?</a:t>
            </a:r>
          </a:p>
          <a:p>
            <a:endParaRPr lang="en-GB" dirty="0"/>
          </a:p>
          <a:p>
            <a:r>
              <a:rPr lang="en-GB" dirty="0" smtClean="0"/>
              <a:t>Beta beating from amplitude: kicking the beam with extraction kicker (when the </a:t>
            </a:r>
            <a:r>
              <a:rPr lang="en-GB" dirty="0" err="1" smtClean="0"/>
              <a:t>decoheres</a:t>
            </a:r>
            <a:r>
              <a:rPr lang="en-GB" dirty="0" smtClean="0"/>
              <a:t> and settles on the closed solution) global fit </a:t>
            </a:r>
            <a:r>
              <a:rPr lang="en-GB" dirty="0" err="1" smtClean="0"/>
              <a:t>A_n</a:t>
            </a:r>
            <a:r>
              <a:rPr lang="en-GB" dirty="0" smtClean="0"/>
              <a:t>*sin(mu0*</a:t>
            </a:r>
            <a:r>
              <a:rPr lang="en-GB" dirty="0" err="1" smtClean="0"/>
              <a:t>t+fi_n</a:t>
            </a:r>
            <a:r>
              <a:rPr lang="en-GB" dirty="0" smtClean="0"/>
              <a:t>)*</a:t>
            </a:r>
            <a:r>
              <a:rPr lang="en-GB" dirty="0" err="1" smtClean="0"/>
              <a:t>exp</a:t>
            </a:r>
            <a:r>
              <a:rPr lang="en-GB" dirty="0" smtClean="0"/>
              <a:t>(-d*t)</a:t>
            </a:r>
          </a:p>
          <a:p>
            <a:pPr lvl="1"/>
            <a:r>
              <a:rPr lang="en-GB" dirty="0" err="1" smtClean="0"/>
              <a:t>A_n</a:t>
            </a:r>
            <a:r>
              <a:rPr lang="en-GB" dirty="0" smtClean="0"/>
              <a:t> amplitude at BPM ~</a:t>
            </a:r>
            <a:r>
              <a:rPr lang="en-GB" dirty="0" err="1" smtClean="0"/>
              <a:t>sqrt</a:t>
            </a:r>
            <a:r>
              <a:rPr lang="en-GB" dirty="0" smtClean="0"/>
              <a:t>(beta)</a:t>
            </a:r>
          </a:p>
          <a:p>
            <a:pPr lvl="1"/>
            <a:r>
              <a:rPr lang="en-GB" dirty="0"/>
              <a:t>m</a:t>
            </a:r>
            <a:r>
              <a:rPr lang="en-GB" dirty="0" smtClean="0"/>
              <a:t>u0 tune (global variable)</a:t>
            </a:r>
          </a:p>
          <a:p>
            <a:pPr lvl="1"/>
            <a:r>
              <a:rPr lang="en-GB" dirty="0" smtClean="0"/>
              <a:t>t turn</a:t>
            </a:r>
          </a:p>
          <a:p>
            <a:pPr lvl="1"/>
            <a:r>
              <a:rPr lang="en-GB" dirty="0" err="1" smtClean="0"/>
              <a:t>Fi_n</a:t>
            </a:r>
            <a:r>
              <a:rPr lang="en-GB" dirty="0" smtClean="0"/>
              <a:t> phase advance from the kick</a:t>
            </a:r>
          </a:p>
          <a:p>
            <a:pPr lvl="1"/>
            <a:r>
              <a:rPr lang="en-GB" smtClean="0"/>
              <a:t>d damping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January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1D66C8-2E5A-487E-91E4-FC43D071B3CD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84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Sources of the </a:t>
            </a:r>
            <a:r>
              <a:rPr lang="en-GB" dirty="0" smtClean="0"/>
              <a:t>issues 1/2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24" y="997527"/>
            <a:ext cx="8415193" cy="4493636"/>
          </a:xfrm>
        </p:spPr>
        <p:txBody>
          <a:bodyPr/>
          <a:lstStyle/>
          <a:p>
            <a:r>
              <a:rPr lang="en-GB" sz="2000" dirty="0"/>
              <a:t>Losses in TL2</a:t>
            </a:r>
          </a:p>
          <a:p>
            <a:pPr marL="449263" lvl="1" indent="0">
              <a:buNone/>
            </a:pPr>
            <a:r>
              <a:rPr lang="en-GB" sz="1800" dirty="0">
                <a:solidFill>
                  <a:srgbClr val="FFC000"/>
                </a:solidFill>
              </a:rPr>
              <a:t>1</a:t>
            </a:r>
            <a:r>
              <a:rPr lang="en-GB" sz="1800" dirty="0" smtClean="0">
                <a:solidFill>
                  <a:srgbClr val="FFC000"/>
                </a:solidFill>
              </a:rPr>
              <a:t>. </a:t>
            </a:r>
            <a:r>
              <a:rPr lang="en-GB" sz="1800" dirty="0" smtClean="0">
                <a:solidFill>
                  <a:schemeClr val="accent4">
                    <a:lumMod val="75000"/>
                  </a:schemeClr>
                </a:solidFill>
              </a:rPr>
              <a:t>Too </a:t>
            </a:r>
            <a:r>
              <a:rPr lang="en-GB" sz="1800" dirty="0">
                <a:solidFill>
                  <a:schemeClr val="accent4">
                    <a:lumMod val="75000"/>
                  </a:schemeClr>
                </a:solidFill>
              </a:rPr>
              <a:t>big emittance</a:t>
            </a:r>
          </a:p>
          <a:p>
            <a:pPr marL="449263" lvl="1" indent="0">
              <a:buNone/>
            </a:pPr>
            <a:r>
              <a:rPr lang="en-GB" sz="1800" dirty="0">
                <a:solidFill>
                  <a:srgbClr val="00B050"/>
                </a:solidFill>
              </a:rPr>
              <a:t>2</a:t>
            </a:r>
            <a:r>
              <a:rPr lang="en-GB" sz="1800" dirty="0" smtClean="0">
                <a:solidFill>
                  <a:srgbClr val="00B050"/>
                </a:solidFill>
              </a:rPr>
              <a:t>. Insufficient </a:t>
            </a:r>
            <a:r>
              <a:rPr lang="en-GB" sz="1800" dirty="0">
                <a:solidFill>
                  <a:srgbClr val="00B050"/>
                </a:solidFill>
              </a:rPr>
              <a:t>control of the optics, predominantly of dispersion</a:t>
            </a:r>
          </a:p>
          <a:p>
            <a:pPr marL="449263" lvl="1" indent="0">
              <a:buNone/>
            </a:pPr>
            <a:r>
              <a:rPr lang="en-GB" sz="1800" dirty="0">
                <a:solidFill>
                  <a:srgbClr val="00B050"/>
                </a:solidFill>
              </a:rPr>
              <a:t>3</a:t>
            </a:r>
            <a:r>
              <a:rPr lang="en-GB" sz="1800" dirty="0" smtClean="0">
                <a:solidFill>
                  <a:srgbClr val="00B050"/>
                </a:solidFill>
              </a:rPr>
              <a:t>. Insufficient </a:t>
            </a:r>
            <a:r>
              <a:rPr lang="en-GB" sz="1800" dirty="0">
                <a:solidFill>
                  <a:srgbClr val="00B050"/>
                </a:solidFill>
              </a:rPr>
              <a:t>orbit and </a:t>
            </a:r>
            <a:r>
              <a:rPr lang="en-GB" sz="1800" dirty="0">
                <a:solidFill>
                  <a:srgbClr val="FF0000"/>
                </a:solidFill>
              </a:rPr>
              <a:t>Twiss closure </a:t>
            </a:r>
            <a:r>
              <a:rPr lang="en-GB" sz="1800" dirty="0">
                <a:solidFill>
                  <a:srgbClr val="00B050"/>
                </a:solidFill>
              </a:rPr>
              <a:t>in the recombination</a:t>
            </a:r>
          </a:p>
          <a:p>
            <a:r>
              <a:rPr lang="en-GB" sz="2000" dirty="0"/>
              <a:t>Not clean recombination</a:t>
            </a:r>
          </a:p>
          <a:p>
            <a:pPr marL="449263" lvl="1" indent="0">
              <a:buNone/>
            </a:pPr>
            <a:r>
              <a:rPr lang="en-GB" sz="1800" dirty="0">
                <a:solidFill>
                  <a:srgbClr val="00B050"/>
                </a:solidFill>
              </a:rPr>
              <a:t>1</a:t>
            </a:r>
            <a:r>
              <a:rPr lang="en-GB" sz="1800" dirty="0" smtClean="0">
                <a:solidFill>
                  <a:srgbClr val="00B050"/>
                </a:solidFill>
              </a:rPr>
              <a:t>. Insufficient </a:t>
            </a:r>
            <a:r>
              <a:rPr lang="en-GB" sz="1800" dirty="0">
                <a:solidFill>
                  <a:srgbClr val="00B050"/>
                </a:solidFill>
              </a:rPr>
              <a:t>orbit and </a:t>
            </a:r>
            <a:r>
              <a:rPr lang="en-GB" sz="1800" dirty="0">
                <a:solidFill>
                  <a:srgbClr val="FF0000"/>
                </a:solidFill>
              </a:rPr>
              <a:t>Twiss closure</a:t>
            </a:r>
            <a:r>
              <a:rPr lang="en-GB" sz="1800" dirty="0">
                <a:solidFill>
                  <a:srgbClr val="00B050"/>
                </a:solidFill>
              </a:rPr>
              <a:t> in the recombination</a:t>
            </a:r>
          </a:p>
          <a:p>
            <a:pPr marL="449263" lvl="1" indent="0">
              <a:buNone/>
            </a:pPr>
            <a:r>
              <a:rPr lang="en-GB" sz="1800" dirty="0">
                <a:solidFill>
                  <a:schemeClr val="accent4">
                    <a:lumMod val="75000"/>
                  </a:schemeClr>
                </a:solidFill>
              </a:rPr>
              <a:t>2</a:t>
            </a:r>
            <a:r>
              <a:rPr lang="en-GB" sz="1800" dirty="0" smtClean="0">
                <a:solidFill>
                  <a:schemeClr val="accent4">
                    <a:lumMod val="75000"/>
                  </a:schemeClr>
                </a:solidFill>
              </a:rPr>
              <a:t>. Stability</a:t>
            </a:r>
            <a:r>
              <a:rPr lang="en-GB" sz="1800" dirty="0">
                <a:solidFill>
                  <a:schemeClr val="accent4">
                    <a:lumMod val="75000"/>
                  </a:schemeClr>
                </a:solidFill>
              </a:rPr>
              <a:t>: drifts in the machine make the systematic setup difficult, if not impossible, and move quickly the beam from sweet point</a:t>
            </a:r>
          </a:p>
          <a:p>
            <a:r>
              <a:rPr lang="en-GB" sz="2000" dirty="0"/>
              <a:t>Emittance growth</a:t>
            </a:r>
          </a:p>
          <a:p>
            <a:pPr marL="449263" lvl="1" indent="0">
              <a:buNone/>
            </a:pPr>
            <a:r>
              <a:rPr lang="en-GB" sz="1800" dirty="0"/>
              <a:t>1</a:t>
            </a:r>
            <a:r>
              <a:rPr lang="en-GB" sz="1800" dirty="0" smtClean="0"/>
              <a:t>.</a:t>
            </a:r>
            <a:r>
              <a:rPr lang="en-GB" sz="1800" dirty="0">
                <a:solidFill>
                  <a:srgbClr val="00B050"/>
                </a:solidFill>
              </a:rPr>
              <a:t> Insufficient orbit and </a:t>
            </a:r>
            <a:r>
              <a:rPr lang="en-GB" sz="1800" dirty="0">
                <a:solidFill>
                  <a:srgbClr val="FF0000"/>
                </a:solidFill>
              </a:rPr>
              <a:t>Twiss closure</a:t>
            </a:r>
            <a:r>
              <a:rPr lang="en-GB" sz="1800" dirty="0">
                <a:solidFill>
                  <a:srgbClr val="00B050"/>
                </a:solidFill>
              </a:rPr>
              <a:t> in the recombination</a:t>
            </a:r>
            <a:endParaRPr lang="en-GB" sz="1800" dirty="0" smtClean="0"/>
          </a:p>
          <a:p>
            <a:pPr marL="449263" lvl="1" indent="0">
              <a:buNone/>
            </a:pPr>
            <a:r>
              <a:rPr lang="en-GB" sz="1800" dirty="0" smtClean="0"/>
              <a:t>2.</a:t>
            </a:r>
            <a:r>
              <a:rPr lang="en-GB" sz="1800" dirty="0" smtClean="0">
                <a:solidFill>
                  <a:srgbClr val="FF0000"/>
                </a:solidFill>
              </a:rPr>
              <a:t> Insufficient control of the optics</a:t>
            </a:r>
            <a:r>
              <a:rPr lang="en-GB" sz="1800" dirty="0" smtClean="0"/>
              <a:t>, </a:t>
            </a:r>
            <a:r>
              <a:rPr lang="en-GB" sz="1800" dirty="0" smtClean="0">
                <a:solidFill>
                  <a:srgbClr val="00B050"/>
                </a:solidFill>
              </a:rPr>
              <a:t>predominantly of dispersion</a:t>
            </a:r>
          </a:p>
          <a:p>
            <a:pPr marL="449263" lvl="1" indent="0">
              <a:buNone/>
            </a:pPr>
            <a:r>
              <a:rPr lang="en-GB" sz="1800" dirty="0" smtClean="0"/>
              <a:t>3. </a:t>
            </a:r>
            <a:r>
              <a:rPr lang="en-GB" sz="1800" dirty="0" smtClean="0">
                <a:solidFill>
                  <a:schemeClr val="accent4">
                    <a:lumMod val="75000"/>
                  </a:schemeClr>
                </a:solidFill>
              </a:rPr>
              <a:t>Non-linear </a:t>
            </a:r>
            <a:r>
              <a:rPr lang="en-GB" sz="1800" dirty="0">
                <a:solidFill>
                  <a:schemeClr val="accent4">
                    <a:lumMod val="75000"/>
                  </a:schemeClr>
                </a:solidFill>
              </a:rPr>
              <a:t>dispersion</a:t>
            </a:r>
          </a:p>
          <a:p>
            <a:pPr marL="449263" lvl="1" indent="0">
              <a:buNone/>
            </a:pPr>
            <a:r>
              <a:rPr lang="en-GB" sz="1800" dirty="0" smtClean="0"/>
              <a:t>4. </a:t>
            </a:r>
            <a:r>
              <a:rPr lang="en-GB" sz="1800" dirty="0" smtClean="0">
                <a:solidFill>
                  <a:srgbClr val="FF0000"/>
                </a:solidFill>
              </a:rPr>
              <a:t>Large </a:t>
            </a:r>
            <a:r>
              <a:rPr lang="en-GB" sz="1800" dirty="0" err="1">
                <a:solidFill>
                  <a:srgbClr val="FF0000"/>
                </a:solidFill>
              </a:rPr>
              <a:t>chroma</a:t>
            </a:r>
            <a:r>
              <a:rPr lang="en-GB" sz="1800" dirty="0">
                <a:solidFill>
                  <a:srgbClr val="FF0000"/>
                </a:solidFill>
              </a:rPr>
              <a:t> causes very fast </a:t>
            </a:r>
            <a:r>
              <a:rPr lang="en-GB" sz="1800" dirty="0" err="1">
                <a:solidFill>
                  <a:srgbClr val="FF0000"/>
                </a:solidFill>
              </a:rPr>
              <a:t>decoherence</a:t>
            </a:r>
            <a:r>
              <a:rPr lang="en-GB" sz="1800" dirty="0">
                <a:solidFill>
                  <a:srgbClr val="FF0000"/>
                </a:solidFill>
              </a:rPr>
              <a:t> in case of imperfect steering</a:t>
            </a:r>
          </a:p>
          <a:p>
            <a:r>
              <a:rPr lang="en-GB" sz="2000" dirty="0"/>
              <a:t>Closure</a:t>
            </a:r>
          </a:p>
          <a:p>
            <a:pPr marL="449263" lvl="1" indent="0">
              <a:buNone/>
            </a:pPr>
            <a:r>
              <a:rPr lang="en-GB" sz="1800" dirty="0" smtClean="0"/>
              <a:t>1. </a:t>
            </a:r>
            <a:r>
              <a:rPr lang="en-GB" sz="1800" dirty="0" smtClean="0">
                <a:solidFill>
                  <a:schemeClr val="accent4">
                    <a:lumMod val="75000"/>
                  </a:schemeClr>
                </a:solidFill>
              </a:rPr>
              <a:t>DL </a:t>
            </a:r>
            <a:r>
              <a:rPr lang="en-GB" sz="1800" dirty="0">
                <a:solidFill>
                  <a:schemeClr val="accent4">
                    <a:lumMod val="75000"/>
                  </a:schemeClr>
                </a:solidFill>
              </a:rPr>
              <a:t>issue with BPIs: TL1 1.5GHz response</a:t>
            </a:r>
            <a:r>
              <a:rPr lang="en-GB" sz="1800" dirty="0"/>
              <a:t> </a:t>
            </a:r>
          </a:p>
          <a:p>
            <a:pPr marL="449263" lvl="1" indent="0">
              <a:buNone/>
            </a:pPr>
            <a:r>
              <a:rPr lang="en-GB" sz="1800" dirty="0"/>
              <a:t>2</a:t>
            </a:r>
            <a:r>
              <a:rPr lang="en-GB" sz="1800" dirty="0" smtClean="0"/>
              <a:t>. </a:t>
            </a:r>
            <a:r>
              <a:rPr lang="en-GB" sz="1800" dirty="0" smtClean="0">
                <a:solidFill>
                  <a:schemeClr val="accent4">
                    <a:lumMod val="75000"/>
                  </a:schemeClr>
                </a:solidFill>
              </a:rPr>
              <a:t>CR </a:t>
            </a:r>
            <a:r>
              <a:rPr lang="en-GB" sz="1800" dirty="0">
                <a:solidFill>
                  <a:schemeClr val="accent4">
                    <a:lumMod val="75000"/>
                  </a:schemeClr>
                </a:solidFill>
              </a:rPr>
              <a:t>issue with BPIs: droop leading to readout drift</a:t>
            </a:r>
          </a:p>
          <a:p>
            <a:pPr marL="449263" lvl="1" indent="0">
              <a:buNone/>
            </a:pPr>
            <a:r>
              <a:rPr lang="en-GB" sz="1800" dirty="0"/>
              <a:t>3</a:t>
            </a:r>
            <a:r>
              <a:rPr lang="en-GB" sz="1800" dirty="0" smtClean="0"/>
              <a:t>. </a:t>
            </a:r>
            <a:r>
              <a:rPr lang="en-GB" sz="1800" dirty="0" smtClean="0">
                <a:solidFill>
                  <a:srgbClr val="00B050"/>
                </a:solidFill>
              </a:rPr>
              <a:t>Not </a:t>
            </a:r>
            <a:r>
              <a:rPr lang="en-GB" sz="1800" dirty="0">
                <a:solidFill>
                  <a:srgbClr val="00B050"/>
                </a:solidFill>
              </a:rPr>
              <a:t>enough space for orbit correction at DL ejection</a:t>
            </a: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January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1D66C8-2E5A-487E-91E4-FC43D071B3C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891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Sources of the </a:t>
            </a:r>
            <a:r>
              <a:rPr lang="en-GB" dirty="0" smtClean="0"/>
              <a:t>issues 2/2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24" y="997527"/>
            <a:ext cx="8415193" cy="4493636"/>
          </a:xfrm>
        </p:spPr>
        <p:txBody>
          <a:bodyPr/>
          <a:lstStyle/>
          <a:p>
            <a:r>
              <a:rPr lang="en-GB" sz="2000" dirty="0"/>
              <a:t>Dispersion control</a:t>
            </a:r>
          </a:p>
          <a:p>
            <a:pPr marL="449263" lvl="1" indent="0">
              <a:buNone/>
            </a:pPr>
            <a:endParaRPr lang="en-GB" sz="1800" dirty="0" smtClean="0"/>
          </a:p>
          <a:p>
            <a:pPr marL="449263" lvl="1" indent="0">
              <a:buNone/>
            </a:pPr>
            <a:r>
              <a:rPr lang="en-GB" sz="1800" dirty="0" smtClean="0"/>
              <a:t>1. </a:t>
            </a:r>
            <a:r>
              <a:rPr lang="en-GB" sz="1800" dirty="0" smtClean="0">
                <a:solidFill>
                  <a:schemeClr val="accent4">
                    <a:lumMod val="75000"/>
                  </a:schemeClr>
                </a:solidFill>
              </a:rPr>
              <a:t>Large </a:t>
            </a:r>
            <a:r>
              <a:rPr lang="en-GB" sz="1800" dirty="0">
                <a:solidFill>
                  <a:schemeClr val="accent4">
                    <a:lumMod val="75000"/>
                  </a:schemeClr>
                </a:solidFill>
              </a:rPr>
              <a:t>dispersion beating from very small errors in k1, orbit, beam energy</a:t>
            </a:r>
          </a:p>
          <a:p>
            <a:pPr marL="449263" lvl="1" indent="0">
              <a:buNone/>
            </a:pPr>
            <a:endParaRPr lang="en-GB" sz="1800" dirty="0" smtClean="0"/>
          </a:p>
          <a:p>
            <a:pPr marL="449263" lvl="1" indent="0">
              <a:buNone/>
            </a:pPr>
            <a:r>
              <a:rPr lang="en-GB" sz="1800" dirty="0" smtClean="0"/>
              <a:t>2. </a:t>
            </a:r>
            <a:r>
              <a:rPr lang="en-GB" sz="1800" dirty="0" smtClean="0">
                <a:solidFill>
                  <a:srgbClr val="FF0000"/>
                </a:solidFill>
              </a:rPr>
              <a:t>Missing </a:t>
            </a:r>
            <a:r>
              <a:rPr lang="en-GB" sz="1800" dirty="0">
                <a:solidFill>
                  <a:srgbClr val="FF0000"/>
                </a:solidFill>
              </a:rPr>
              <a:t>dispersion correction knobs</a:t>
            </a:r>
          </a:p>
          <a:p>
            <a:pPr marL="449263" lvl="1" indent="0">
              <a:buNone/>
            </a:pPr>
            <a:endParaRPr lang="en-GB" sz="1800" dirty="0" smtClean="0"/>
          </a:p>
          <a:p>
            <a:pPr marL="449263" lvl="1" indent="0">
              <a:buNone/>
            </a:pPr>
            <a:r>
              <a:rPr lang="en-GB" sz="1800" dirty="0" smtClean="0"/>
              <a:t>3. </a:t>
            </a:r>
            <a:r>
              <a:rPr lang="en-GB" sz="1800" dirty="0" smtClean="0">
                <a:solidFill>
                  <a:srgbClr val="008000"/>
                </a:solidFill>
              </a:rPr>
              <a:t>Missing </a:t>
            </a:r>
            <a:r>
              <a:rPr lang="en-GB" sz="1800" dirty="0">
                <a:solidFill>
                  <a:srgbClr val="008000"/>
                </a:solidFill>
              </a:rPr>
              <a:t>dispersion correction application</a:t>
            </a:r>
          </a:p>
          <a:p>
            <a:endParaRPr lang="en-GB" sz="2000" dirty="0" smtClean="0"/>
          </a:p>
          <a:p>
            <a:r>
              <a:rPr lang="en-GB" sz="2000" dirty="0" smtClean="0"/>
              <a:t>Optics </a:t>
            </a:r>
            <a:r>
              <a:rPr lang="en-GB" sz="2000" dirty="0"/>
              <a:t>control on model level</a:t>
            </a:r>
          </a:p>
          <a:p>
            <a:pPr marL="449263" lvl="1" indent="0">
              <a:buNone/>
            </a:pPr>
            <a:endParaRPr lang="en-GB" sz="1800" dirty="0" smtClean="0"/>
          </a:p>
          <a:p>
            <a:pPr marL="449263" lvl="1" indent="0">
              <a:buNone/>
            </a:pPr>
            <a:r>
              <a:rPr lang="en-GB" sz="1800" dirty="0" smtClean="0"/>
              <a:t>1. </a:t>
            </a:r>
            <a:r>
              <a:rPr lang="en-GB" sz="1800" dirty="0" smtClean="0">
                <a:solidFill>
                  <a:schemeClr val="accent4">
                    <a:lumMod val="75000"/>
                  </a:schemeClr>
                </a:solidFill>
              </a:rPr>
              <a:t>Model </a:t>
            </a:r>
            <a:r>
              <a:rPr lang="en-GB" sz="1800" dirty="0">
                <a:solidFill>
                  <a:schemeClr val="accent4">
                    <a:lumMod val="75000"/>
                  </a:schemeClr>
                </a:solidFill>
              </a:rPr>
              <a:t>not accurate enough  (optics errors) in</a:t>
            </a:r>
            <a:r>
              <a:rPr lang="en-GB" sz="1800" dirty="0"/>
              <a:t> </a:t>
            </a:r>
            <a:r>
              <a:rPr lang="en-GB" sz="1800" dirty="0" err="1">
                <a:solidFill>
                  <a:srgbClr val="FF0000"/>
                </a:solidFill>
              </a:rPr>
              <a:t>Frascati</a:t>
            </a:r>
            <a:r>
              <a:rPr lang="en-GB" sz="1800" dirty="0">
                <a:solidFill>
                  <a:srgbClr val="FF0000"/>
                </a:solidFill>
              </a:rPr>
              <a:t> chicane</a:t>
            </a:r>
            <a:r>
              <a:rPr lang="en-GB" sz="1800" dirty="0"/>
              <a:t>, </a:t>
            </a:r>
            <a:r>
              <a:rPr lang="en-GB" sz="1800" dirty="0">
                <a:solidFill>
                  <a:srgbClr val="008000"/>
                </a:solidFill>
              </a:rPr>
              <a:t>TL2,</a:t>
            </a:r>
            <a:r>
              <a:rPr lang="en-GB" sz="1800" dirty="0"/>
              <a:t> </a:t>
            </a:r>
            <a:r>
              <a:rPr lang="en-GB" sz="1800" dirty="0">
                <a:solidFill>
                  <a:srgbClr val="FF0000"/>
                </a:solidFill>
              </a:rPr>
              <a:t>TL2'</a:t>
            </a:r>
          </a:p>
          <a:p>
            <a:pPr marL="449263" lvl="1" indent="0">
              <a:buNone/>
            </a:pPr>
            <a:endParaRPr lang="en-GB" sz="1800" dirty="0" smtClean="0"/>
          </a:p>
          <a:p>
            <a:pPr marL="449263" lvl="1" indent="0">
              <a:buNone/>
            </a:pPr>
            <a:r>
              <a:rPr lang="en-GB" sz="1800" dirty="0" smtClean="0"/>
              <a:t>2. </a:t>
            </a:r>
            <a:r>
              <a:rPr lang="en-GB" sz="1800" dirty="0" smtClean="0">
                <a:solidFill>
                  <a:schemeClr val="accent4">
                    <a:lumMod val="75000"/>
                  </a:schemeClr>
                </a:solidFill>
              </a:rPr>
              <a:t>The </a:t>
            </a:r>
            <a:r>
              <a:rPr lang="en-GB" sz="1800" dirty="0">
                <a:solidFill>
                  <a:schemeClr val="accent4">
                    <a:lumMod val="75000"/>
                  </a:schemeClr>
                </a:solidFill>
              </a:rPr>
              <a:t>nominal optics is not optimal with higher order and stability respects </a:t>
            </a:r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January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1D66C8-2E5A-487E-91E4-FC43D071B3C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667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-15114"/>
            <a:ext cx="7413522" cy="982413"/>
          </a:xfrm>
        </p:spPr>
        <p:txBody>
          <a:bodyPr/>
          <a:lstStyle/>
          <a:p>
            <a:r>
              <a:rPr lang="en-GB" b="0" dirty="0" smtClean="0"/>
              <a:t>Action List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Before Beam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207" y="1071563"/>
            <a:ext cx="8305170" cy="4419600"/>
          </a:xfrm>
        </p:spPr>
        <p:txBody>
          <a:bodyPr/>
          <a:lstStyle/>
          <a:p>
            <a:pPr lvl="1"/>
            <a:endParaRPr lang="en-GB" sz="1800" dirty="0" smtClean="0"/>
          </a:p>
          <a:p>
            <a:pPr lvl="1"/>
            <a:r>
              <a:rPr lang="en-GB" sz="1800" dirty="0" smtClean="0">
                <a:solidFill>
                  <a:srgbClr val="00B050"/>
                </a:solidFill>
              </a:rPr>
              <a:t>Extract </a:t>
            </a:r>
            <a:r>
              <a:rPr lang="en-GB" sz="1800" dirty="0">
                <a:solidFill>
                  <a:srgbClr val="00B050"/>
                </a:solidFill>
              </a:rPr>
              <a:t>the 1.5/3GHz results  (Piotr)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BPI </a:t>
            </a:r>
            <a:r>
              <a:rPr lang="en-GB" sz="1800" dirty="0"/>
              <a:t>checks with BI  (Steffen) </a:t>
            </a:r>
            <a:r>
              <a:rPr lang="en-GB" sz="1800" dirty="0" smtClean="0"/>
              <a:t>?</a:t>
            </a:r>
            <a:endParaRPr lang="en-GB" sz="1800" dirty="0"/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>
                <a:solidFill>
                  <a:schemeClr val="accent4">
                    <a:lumMod val="75000"/>
                  </a:schemeClr>
                </a:solidFill>
              </a:rPr>
              <a:t>Check </a:t>
            </a:r>
            <a:r>
              <a:rPr lang="en-GB" sz="1800" dirty="0">
                <a:solidFill>
                  <a:schemeClr val="accent4">
                    <a:lumMod val="75000"/>
                  </a:schemeClr>
                </a:solidFill>
              </a:rPr>
              <a:t>attenuators for phase monitors to assure max S/N for best feed-back operation: (Frank)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>
                <a:solidFill>
                  <a:schemeClr val="accent4">
                    <a:lumMod val="75000"/>
                  </a:schemeClr>
                </a:solidFill>
              </a:rPr>
              <a:t>Preparation </a:t>
            </a:r>
            <a:r>
              <a:rPr lang="en-GB" sz="1800" dirty="0">
                <a:solidFill>
                  <a:schemeClr val="accent4">
                    <a:lumMod val="75000"/>
                  </a:schemeClr>
                </a:solidFill>
              </a:rPr>
              <a:t>of TL2 optics with smoother non-linear dispersion  (Piotr)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>
                <a:solidFill>
                  <a:srgbClr val="FF0000"/>
                </a:solidFill>
              </a:rPr>
              <a:t>Strategy </a:t>
            </a:r>
            <a:r>
              <a:rPr lang="en-GB" sz="1800" dirty="0">
                <a:solidFill>
                  <a:srgbClr val="FF0000"/>
                </a:solidFill>
              </a:rPr>
              <a:t>conception for closure of transverse optics and tooling (can we do better than brute force quad-scan - rematch loop</a:t>
            </a:r>
            <a:r>
              <a:rPr lang="en-GB" sz="1800" dirty="0" smtClean="0">
                <a:solidFill>
                  <a:srgbClr val="FF0000"/>
                </a:solidFill>
              </a:rPr>
              <a:t>)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January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1D66C8-2E5A-487E-91E4-FC43D071B3C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861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-1"/>
            <a:ext cx="7413522" cy="921957"/>
          </a:xfrm>
        </p:spPr>
        <p:txBody>
          <a:bodyPr/>
          <a:lstStyle/>
          <a:p>
            <a:r>
              <a:rPr lang="en-GB" b="0" dirty="0" smtClean="0"/>
              <a:t>Action List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Action requiring </a:t>
            </a:r>
            <a:r>
              <a:rPr lang="en-GB" dirty="0" smtClean="0"/>
              <a:t>beam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105" y="1071563"/>
            <a:ext cx="8448755" cy="4419600"/>
          </a:xfrm>
        </p:spPr>
        <p:txBody>
          <a:bodyPr/>
          <a:lstStyle/>
          <a:p>
            <a:pPr marL="536575" lvl="1">
              <a:tabLst>
                <a:tab pos="6007100" algn="l"/>
              </a:tabLst>
            </a:pPr>
            <a:endParaRPr lang="en-GB" sz="1800" dirty="0" smtClean="0"/>
          </a:p>
          <a:p>
            <a:pPr marL="536575" lvl="1"/>
            <a:r>
              <a:rPr lang="en-GB" sz="1800" dirty="0" smtClean="0">
                <a:solidFill>
                  <a:srgbClr val="00B050"/>
                </a:solidFill>
              </a:rPr>
              <a:t>Tuning of feedbacks (</a:t>
            </a:r>
            <a:r>
              <a:rPr lang="en-GB" sz="1800" b="1" dirty="0" smtClean="0">
                <a:solidFill>
                  <a:srgbClr val="00B050"/>
                </a:solidFill>
              </a:rPr>
              <a:t>Tobias + Lukas</a:t>
            </a:r>
            <a:r>
              <a:rPr lang="en-GB" sz="1800" dirty="0" smtClean="0">
                <a:solidFill>
                  <a:srgbClr val="00B050"/>
                </a:solidFill>
              </a:rPr>
              <a:t>)</a:t>
            </a:r>
          </a:p>
          <a:p>
            <a:pPr marL="536575" lvl="1"/>
            <a:endParaRPr lang="en-GB" sz="1800" dirty="0" smtClean="0"/>
          </a:p>
          <a:p>
            <a:pPr marL="536575" lvl="1"/>
            <a:r>
              <a:rPr lang="en-GB" sz="1800" dirty="0" smtClean="0">
                <a:solidFill>
                  <a:srgbClr val="FF0000"/>
                </a:solidFill>
              </a:rPr>
              <a:t>Response matrix with screens as beam position monitors - (</a:t>
            </a:r>
            <a:r>
              <a:rPr lang="en-GB" sz="1800" b="1" dirty="0" smtClean="0">
                <a:solidFill>
                  <a:srgbClr val="FF0000"/>
                </a:solidFill>
              </a:rPr>
              <a:t>Piotr</a:t>
            </a:r>
            <a:r>
              <a:rPr lang="en-GB" sz="1800" dirty="0" smtClean="0">
                <a:solidFill>
                  <a:srgbClr val="FF0000"/>
                </a:solidFill>
              </a:rPr>
              <a:t>)</a:t>
            </a:r>
          </a:p>
          <a:p>
            <a:pPr marL="536575" lvl="1"/>
            <a:endParaRPr lang="en-GB" sz="1800" dirty="0" smtClean="0"/>
          </a:p>
          <a:p>
            <a:pPr marL="536575" lvl="1"/>
            <a:r>
              <a:rPr lang="en-GB" sz="1800" dirty="0" smtClean="0">
                <a:solidFill>
                  <a:srgbClr val="FF0000"/>
                </a:solidFill>
              </a:rPr>
              <a:t>k1 measurements with Corrector-Quad-BPM and Corrector-Quad-Screen - (</a:t>
            </a:r>
            <a:r>
              <a:rPr lang="en-GB" sz="1800" b="1" dirty="0" smtClean="0">
                <a:solidFill>
                  <a:srgbClr val="FF0000"/>
                </a:solidFill>
              </a:rPr>
              <a:t>Piotr</a:t>
            </a:r>
            <a:r>
              <a:rPr lang="en-GB" sz="1800" dirty="0" smtClean="0">
                <a:solidFill>
                  <a:srgbClr val="FF0000"/>
                </a:solidFill>
              </a:rPr>
              <a:t>)</a:t>
            </a:r>
          </a:p>
          <a:p>
            <a:pPr marL="536575" lvl="1"/>
            <a:endParaRPr lang="en-GB" sz="1800" dirty="0" smtClean="0"/>
          </a:p>
          <a:p>
            <a:pPr marL="536575" lvl="1"/>
            <a:r>
              <a:rPr lang="en-GB" sz="1800" dirty="0" smtClean="0">
                <a:solidFill>
                  <a:schemeClr val="accent4">
                    <a:lumMod val="75000"/>
                  </a:schemeClr>
                </a:solidFill>
              </a:rPr>
              <a:t>Response matrix measurements with quadrupoles changed as much as possible to assure transmission </a:t>
            </a:r>
            <a:r>
              <a:rPr lang="en-GB" sz="1800" b="1" dirty="0" smtClean="0">
                <a:solidFill>
                  <a:schemeClr val="accent4">
                    <a:lumMod val="75000"/>
                  </a:schemeClr>
                </a:solidFill>
              </a:rPr>
              <a:t>(Piotr + Jack, done in TL1)</a:t>
            </a:r>
            <a:endParaRPr lang="en-GB" sz="18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536575" lvl="1"/>
            <a:endParaRPr lang="en-GB" sz="1800" dirty="0" smtClean="0"/>
          </a:p>
          <a:p>
            <a:pPr marL="536575" lvl="1"/>
            <a:r>
              <a:rPr lang="en-GB" sz="1800" dirty="0" smtClean="0">
                <a:solidFill>
                  <a:srgbClr val="00B050"/>
                </a:solidFill>
              </a:rPr>
              <a:t>BPI non-linearity measurements</a:t>
            </a:r>
          </a:p>
          <a:p>
            <a:pPr marL="536575" lvl="1"/>
            <a:endParaRPr lang="en-GB" sz="1800" dirty="0" smtClean="0"/>
          </a:p>
          <a:p>
            <a:pPr marL="536575" lvl="1"/>
            <a:r>
              <a:rPr lang="en-GB" sz="1800" dirty="0" smtClean="0"/>
              <a:t>Verify if DL BPI's have the same issue 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January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1D66C8-2E5A-487E-91E4-FC43D071B3C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795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03" y="0"/>
            <a:ext cx="7413522" cy="914400"/>
          </a:xfrm>
        </p:spPr>
        <p:txBody>
          <a:bodyPr/>
          <a:lstStyle/>
          <a:p>
            <a:r>
              <a:rPr lang="en-GB" b="0" dirty="0" smtClean="0"/>
              <a:t>Action </a:t>
            </a:r>
            <a:r>
              <a:rPr lang="en-GB" b="0" dirty="0"/>
              <a:t>List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Not for now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105" y="1071563"/>
            <a:ext cx="8448755" cy="4419600"/>
          </a:xfrm>
        </p:spPr>
        <p:txBody>
          <a:bodyPr/>
          <a:lstStyle/>
          <a:p>
            <a:pPr marL="536575" lvl="1"/>
            <a:endParaRPr lang="en-GB" sz="1800" dirty="0" smtClean="0"/>
          </a:p>
          <a:p>
            <a:pPr marL="361950" lvl="1" indent="0">
              <a:buNone/>
            </a:pPr>
            <a:r>
              <a:rPr lang="en-GB" sz="1800" dirty="0">
                <a:solidFill>
                  <a:schemeClr val="accent4">
                    <a:lumMod val="75000"/>
                  </a:schemeClr>
                </a:solidFill>
              </a:rPr>
              <a:t>1</a:t>
            </a:r>
            <a:r>
              <a:rPr lang="en-GB" sz="1800" dirty="0" smtClean="0">
                <a:solidFill>
                  <a:schemeClr val="accent4">
                    <a:lumMod val="75000"/>
                  </a:schemeClr>
                </a:solidFill>
              </a:rPr>
              <a:t>. Stability requirements (Lukas)</a:t>
            </a:r>
            <a:endParaRPr lang="en-GB" sz="1800" dirty="0">
              <a:solidFill>
                <a:schemeClr val="accent4">
                  <a:lumMod val="75000"/>
                </a:schemeClr>
              </a:solidFill>
            </a:endParaRPr>
          </a:p>
          <a:p>
            <a:pPr marL="536575" lvl="1"/>
            <a:endParaRPr lang="en-GB" sz="1800" dirty="0" smtClean="0"/>
          </a:p>
          <a:p>
            <a:pPr marL="361950" lvl="1" indent="0">
              <a:buNone/>
            </a:pPr>
            <a:r>
              <a:rPr lang="en-GB" sz="1800" dirty="0" smtClean="0"/>
              <a:t>2. </a:t>
            </a:r>
            <a:r>
              <a:rPr lang="en-GB" sz="1800" dirty="0" smtClean="0">
                <a:solidFill>
                  <a:schemeClr val="accent4">
                    <a:lumMod val="75000"/>
                  </a:schemeClr>
                </a:solidFill>
              </a:rPr>
              <a:t>Analysis </a:t>
            </a:r>
            <a:r>
              <a:rPr lang="en-GB" sz="1800" dirty="0">
                <a:solidFill>
                  <a:schemeClr val="accent4">
                    <a:lumMod val="75000"/>
                  </a:schemeClr>
                </a:solidFill>
              </a:rPr>
              <a:t>for new feedbacks</a:t>
            </a:r>
          </a:p>
          <a:p>
            <a:pPr marL="536575" lvl="1"/>
            <a:endParaRPr lang="en-GB" sz="1800" dirty="0" smtClean="0"/>
          </a:p>
          <a:p>
            <a:pPr marL="361950" lvl="1" indent="0">
              <a:buNone/>
            </a:pPr>
            <a:r>
              <a:rPr lang="en-GB" sz="1800" dirty="0" smtClean="0"/>
              <a:t>3. </a:t>
            </a:r>
            <a:r>
              <a:rPr lang="en-GB" sz="1800" dirty="0" smtClean="0">
                <a:solidFill>
                  <a:srgbClr val="008000"/>
                </a:solidFill>
              </a:rPr>
              <a:t>TL1 </a:t>
            </a:r>
            <a:r>
              <a:rPr lang="en-GB" sz="1800" dirty="0">
                <a:solidFill>
                  <a:srgbClr val="008000"/>
                </a:solidFill>
              </a:rPr>
              <a:t>optics with R56 opposite to TL2 to assure R56=0 from linac to TBL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January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1D66C8-2E5A-487E-91E4-FC43D071B3C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009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Tooling </a:t>
            </a:r>
            <a:r>
              <a:rPr lang="en-GB" dirty="0" smtClean="0"/>
              <a:t>List 1/3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2509" y="884172"/>
            <a:ext cx="8698136" cy="5742053"/>
          </a:xfrm>
        </p:spPr>
        <p:txBody>
          <a:bodyPr/>
          <a:lstStyle/>
          <a:p>
            <a:r>
              <a:rPr lang="en-GB" sz="2000" dirty="0">
                <a:solidFill>
                  <a:srgbClr val="FF0000"/>
                </a:solidFill>
              </a:rPr>
              <a:t>Phase space painting + analysis tools (</a:t>
            </a:r>
            <a:r>
              <a:rPr lang="en-GB" sz="2000" b="1" dirty="0">
                <a:solidFill>
                  <a:srgbClr val="FF0000"/>
                </a:solidFill>
              </a:rPr>
              <a:t>Piotr</a:t>
            </a:r>
            <a:r>
              <a:rPr lang="en-GB" sz="2000" dirty="0">
                <a:solidFill>
                  <a:srgbClr val="FF0000"/>
                </a:solidFill>
              </a:rPr>
              <a:t> - partially ready(?))</a:t>
            </a:r>
          </a:p>
          <a:p>
            <a:pPr lvl="1"/>
            <a:r>
              <a:rPr lang="en-GB" sz="1800" dirty="0">
                <a:solidFill>
                  <a:srgbClr val="FF0000"/>
                </a:solidFill>
              </a:rPr>
              <a:t>Other related </a:t>
            </a:r>
            <a:r>
              <a:rPr lang="en-GB" sz="1800" dirty="0" smtClean="0">
                <a:solidFill>
                  <a:srgbClr val="FF0000"/>
                </a:solidFill>
              </a:rPr>
              <a:t>studies :</a:t>
            </a:r>
            <a:endParaRPr lang="en-GB" sz="1800" dirty="0">
              <a:solidFill>
                <a:srgbClr val="FF0000"/>
              </a:solidFill>
            </a:endParaRPr>
          </a:p>
          <a:p>
            <a:pPr lvl="2"/>
            <a:r>
              <a:rPr lang="en-GB" sz="1600" dirty="0">
                <a:solidFill>
                  <a:srgbClr val="FF0000"/>
                </a:solidFill>
              </a:rPr>
              <a:t>Aperture meter</a:t>
            </a:r>
          </a:p>
          <a:p>
            <a:pPr lvl="2"/>
            <a:r>
              <a:rPr lang="en-GB" sz="1600" dirty="0">
                <a:solidFill>
                  <a:srgbClr val="FF0000"/>
                </a:solidFill>
              </a:rPr>
              <a:t>BPI non-linearity correction for optics measurements (</a:t>
            </a:r>
            <a:r>
              <a:rPr lang="en-GB" sz="1600" b="1" dirty="0" err="1">
                <a:solidFill>
                  <a:srgbClr val="FF0000"/>
                </a:solidFill>
              </a:rPr>
              <a:t>Davide</a:t>
            </a:r>
            <a:r>
              <a:rPr lang="en-GB" sz="1600" dirty="0">
                <a:solidFill>
                  <a:srgbClr val="FF0000"/>
                </a:solidFill>
              </a:rPr>
              <a:t>)</a:t>
            </a:r>
          </a:p>
          <a:p>
            <a:endParaRPr lang="en-GB" sz="2000" dirty="0" smtClean="0"/>
          </a:p>
          <a:p>
            <a:r>
              <a:rPr lang="en-GB" sz="2000" dirty="0" smtClean="0">
                <a:solidFill>
                  <a:srgbClr val="008000"/>
                </a:solidFill>
              </a:rPr>
              <a:t>Tool </a:t>
            </a:r>
            <a:r>
              <a:rPr lang="en-GB" sz="2000" dirty="0">
                <a:solidFill>
                  <a:srgbClr val="008000"/>
                </a:solidFill>
              </a:rPr>
              <a:t>for energy spread optimization in CTS segmented dump - (</a:t>
            </a:r>
            <a:r>
              <a:rPr lang="en-GB" sz="2000" b="1" dirty="0" err="1">
                <a:solidFill>
                  <a:srgbClr val="008000"/>
                </a:solidFill>
              </a:rPr>
              <a:t>Davide</a:t>
            </a:r>
            <a:r>
              <a:rPr lang="en-GB" sz="2000" dirty="0">
                <a:solidFill>
                  <a:srgbClr val="008000"/>
                </a:solidFill>
              </a:rPr>
              <a:t>)</a:t>
            </a:r>
          </a:p>
          <a:p>
            <a:endParaRPr lang="en-GB" sz="2000" dirty="0" smtClean="0"/>
          </a:p>
          <a:p>
            <a:r>
              <a:rPr lang="en-GB" sz="2000" dirty="0" smtClean="0">
                <a:solidFill>
                  <a:srgbClr val="008000"/>
                </a:solidFill>
              </a:rPr>
              <a:t>Tool </a:t>
            </a:r>
            <a:r>
              <a:rPr lang="en-GB" sz="2000" dirty="0">
                <a:solidFill>
                  <a:srgbClr val="008000"/>
                </a:solidFill>
              </a:rPr>
              <a:t>for BPR475 flattening using MKS02 phase program (</a:t>
            </a:r>
            <a:r>
              <a:rPr lang="en-GB" sz="2000" b="1" dirty="0" err="1">
                <a:solidFill>
                  <a:srgbClr val="008000"/>
                </a:solidFill>
              </a:rPr>
              <a:t>Davide</a:t>
            </a:r>
            <a:r>
              <a:rPr lang="en-GB" sz="2000" dirty="0">
                <a:solidFill>
                  <a:srgbClr val="008000"/>
                </a:solidFill>
              </a:rPr>
              <a:t> </a:t>
            </a:r>
            <a:r>
              <a:rPr lang="en-GB" sz="2000" dirty="0" smtClean="0">
                <a:solidFill>
                  <a:srgbClr val="008000"/>
                </a:solidFill>
              </a:rPr>
              <a:t>-)</a:t>
            </a:r>
            <a:endParaRPr lang="en-GB" sz="2000" dirty="0">
              <a:solidFill>
                <a:srgbClr val="008000"/>
              </a:solidFill>
            </a:endParaRPr>
          </a:p>
          <a:p>
            <a:endParaRPr lang="en-GB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January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1D66C8-2E5A-487E-91E4-FC43D071B3C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731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Tooling </a:t>
            </a:r>
            <a:r>
              <a:rPr lang="en-GB" dirty="0" smtClean="0"/>
              <a:t>List 1/3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2509" y="891729"/>
            <a:ext cx="8698136" cy="5742053"/>
          </a:xfrm>
        </p:spPr>
        <p:txBody>
          <a:bodyPr/>
          <a:lstStyle/>
          <a:p>
            <a:r>
              <a:rPr lang="en-GB" sz="2000" dirty="0" smtClean="0"/>
              <a:t>Orbit </a:t>
            </a:r>
            <a:r>
              <a:rPr lang="en-GB" sz="2000" dirty="0"/>
              <a:t>tools: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>
                <a:solidFill>
                  <a:srgbClr val="008000"/>
                </a:solidFill>
              </a:rPr>
              <a:t>Dispersion </a:t>
            </a:r>
            <a:r>
              <a:rPr lang="en-GB" sz="1800" dirty="0">
                <a:solidFill>
                  <a:srgbClr val="008000"/>
                </a:solidFill>
              </a:rPr>
              <a:t>Target Steering is the biggest priority (</a:t>
            </a:r>
            <a:r>
              <a:rPr lang="en-GB" sz="1800" b="1" dirty="0" err="1">
                <a:solidFill>
                  <a:srgbClr val="008000"/>
                </a:solidFill>
              </a:rPr>
              <a:t>Davide</a:t>
            </a:r>
            <a:r>
              <a:rPr lang="en-GB" sz="1800" dirty="0">
                <a:solidFill>
                  <a:srgbClr val="008000"/>
                </a:solidFill>
              </a:rPr>
              <a:t>) (ready, to be tested)</a:t>
            </a:r>
          </a:p>
          <a:p>
            <a:pPr lvl="2"/>
            <a:r>
              <a:rPr lang="en-GB" sz="1600" dirty="0">
                <a:solidFill>
                  <a:srgbClr val="008000"/>
                </a:solidFill>
              </a:rPr>
              <a:t>implement as much as possible with simulation backend connected to MAD-X (ready and partially tested)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>
                <a:solidFill>
                  <a:srgbClr val="008000"/>
                </a:solidFill>
              </a:rPr>
              <a:t>Tool </a:t>
            </a:r>
            <a:r>
              <a:rPr lang="en-GB" sz="1800" dirty="0">
                <a:solidFill>
                  <a:srgbClr val="008000"/>
                </a:solidFill>
              </a:rPr>
              <a:t>for re-fix orbit around </a:t>
            </a:r>
            <a:r>
              <a:rPr lang="en-GB" sz="1800" dirty="0" err="1">
                <a:solidFill>
                  <a:srgbClr val="008000"/>
                </a:solidFill>
              </a:rPr>
              <a:t>spectro</a:t>
            </a:r>
            <a:r>
              <a:rPr lang="en-GB" sz="1800" dirty="0">
                <a:solidFill>
                  <a:srgbClr val="008000"/>
                </a:solidFill>
              </a:rPr>
              <a:t> 4</a:t>
            </a:r>
          </a:p>
          <a:p>
            <a:pPr lvl="1"/>
            <a:endParaRPr lang="en-GB" sz="1800" dirty="0" smtClean="0">
              <a:solidFill>
                <a:srgbClr val="008000"/>
              </a:solidFill>
            </a:endParaRPr>
          </a:p>
          <a:p>
            <a:pPr lvl="1"/>
            <a:r>
              <a:rPr lang="en-GB" sz="1800" dirty="0" smtClean="0">
                <a:solidFill>
                  <a:srgbClr val="008000"/>
                </a:solidFill>
              </a:rPr>
              <a:t>Tool </a:t>
            </a:r>
            <a:r>
              <a:rPr lang="en-GB" sz="1800" dirty="0">
                <a:solidFill>
                  <a:srgbClr val="008000"/>
                </a:solidFill>
              </a:rPr>
              <a:t>for re-fix orbit around </a:t>
            </a:r>
            <a:r>
              <a:rPr lang="en-GB" sz="1800" dirty="0" err="1">
                <a:solidFill>
                  <a:srgbClr val="008000"/>
                </a:solidFill>
              </a:rPr>
              <a:t>spectro</a:t>
            </a:r>
            <a:r>
              <a:rPr lang="en-GB" sz="1800" dirty="0">
                <a:solidFill>
                  <a:srgbClr val="008000"/>
                </a:solidFill>
              </a:rPr>
              <a:t> 10</a:t>
            </a:r>
          </a:p>
          <a:p>
            <a:pPr lvl="1"/>
            <a:endParaRPr lang="en-GB" sz="1800" dirty="0" smtClean="0">
              <a:solidFill>
                <a:srgbClr val="008000"/>
              </a:solidFill>
            </a:endParaRPr>
          </a:p>
          <a:p>
            <a:pPr lvl="1"/>
            <a:r>
              <a:rPr lang="en-GB" sz="1800" dirty="0" smtClean="0">
                <a:solidFill>
                  <a:srgbClr val="008000"/>
                </a:solidFill>
              </a:rPr>
              <a:t>Tool </a:t>
            </a:r>
            <a:r>
              <a:rPr lang="en-GB" sz="1800" dirty="0">
                <a:solidFill>
                  <a:srgbClr val="008000"/>
                </a:solidFill>
              </a:rPr>
              <a:t>for re-fix orbit around </a:t>
            </a:r>
            <a:r>
              <a:rPr lang="en-GB" sz="1800" dirty="0" err="1">
                <a:solidFill>
                  <a:srgbClr val="008000"/>
                </a:solidFill>
              </a:rPr>
              <a:t>Frascati</a:t>
            </a:r>
            <a:r>
              <a:rPr lang="en-GB" sz="1800" dirty="0">
                <a:solidFill>
                  <a:srgbClr val="008000"/>
                </a:solidFill>
              </a:rPr>
              <a:t> chicane</a:t>
            </a:r>
          </a:p>
          <a:p>
            <a:pPr lvl="1"/>
            <a:endParaRPr lang="en-GB" sz="1800" dirty="0" smtClean="0">
              <a:solidFill>
                <a:srgbClr val="008000"/>
              </a:solidFill>
            </a:endParaRPr>
          </a:p>
          <a:p>
            <a:pPr lvl="1"/>
            <a:r>
              <a:rPr lang="en-GB" sz="1800" dirty="0" smtClean="0">
                <a:solidFill>
                  <a:srgbClr val="008000"/>
                </a:solidFill>
              </a:rPr>
              <a:t>Orbit </a:t>
            </a:r>
            <a:r>
              <a:rPr lang="en-GB" sz="1800" dirty="0" err="1">
                <a:solidFill>
                  <a:srgbClr val="008000"/>
                </a:solidFill>
              </a:rPr>
              <a:t>maching</a:t>
            </a:r>
            <a:r>
              <a:rPr lang="en-GB" sz="1800" dirty="0">
                <a:solidFill>
                  <a:srgbClr val="008000"/>
                </a:solidFill>
              </a:rPr>
              <a:t> of DL with 3Ghz beam</a:t>
            </a:r>
          </a:p>
          <a:p>
            <a:pPr lvl="1"/>
            <a:endParaRPr lang="en-GB" sz="1800" dirty="0" smtClean="0">
              <a:solidFill>
                <a:srgbClr val="008000"/>
              </a:solidFill>
            </a:endParaRPr>
          </a:p>
          <a:p>
            <a:pPr lvl="1"/>
            <a:r>
              <a:rPr lang="en-GB" sz="1800" dirty="0" smtClean="0">
                <a:solidFill>
                  <a:srgbClr val="008000"/>
                </a:solidFill>
              </a:rPr>
              <a:t>Dispersion </a:t>
            </a:r>
            <a:r>
              <a:rPr lang="en-GB" sz="1800" dirty="0">
                <a:solidFill>
                  <a:srgbClr val="008000"/>
                </a:solidFill>
              </a:rPr>
              <a:t>Target Steering for all the main lines (horizontal and vertical).</a:t>
            </a: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 January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1D66C8-2E5A-487E-91E4-FC43D071B3C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CLIC Workshop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426734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Default Design">
      <a:majorFont>
        <a:latin typeface="Helvetica"/>
        <a:ea typeface=""/>
        <a:cs typeface="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99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51649</TotalTime>
  <Words>1345</Words>
  <Application>Microsoft Office PowerPoint</Application>
  <PresentationFormat>On-screen Show (4:3)</PresentationFormat>
  <Paragraphs>314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Tahoma</vt:lpstr>
      <vt:lpstr>Arial</vt:lpstr>
      <vt:lpstr>Helvetica</vt:lpstr>
      <vt:lpstr>Wingdings</vt:lpstr>
      <vt:lpstr>Times New Roman</vt:lpstr>
      <vt:lpstr>Calibri</vt:lpstr>
      <vt:lpstr>1_Default Design</vt:lpstr>
      <vt:lpstr>2014 Issues &amp;  Strategy execution</vt:lpstr>
      <vt:lpstr>The issues</vt:lpstr>
      <vt:lpstr>Sources of the issues 1/2</vt:lpstr>
      <vt:lpstr>Sources of the issues 2/2</vt:lpstr>
      <vt:lpstr>Action List Before Beam</vt:lpstr>
      <vt:lpstr>Action List Action requiring beam</vt:lpstr>
      <vt:lpstr>Action List  Not for now</vt:lpstr>
      <vt:lpstr>Tooling List 1/3 </vt:lpstr>
      <vt:lpstr>Tooling List 1/3 </vt:lpstr>
      <vt:lpstr>Tooling List 2/3</vt:lpstr>
      <vt:lpstr>Tooling List 3/3</vt:lpstr>
      <vt:lpstr>Commissioning strategy Linac - not an issue</vt:lpstr>
      <vt:lpstr>Commissioning strategy Linac - not an issue</vt:lpstr>
      <vt:lpstr>Commissioning strategy Delay Loop</vt:lpstr>
      <vt:lpstr>Commissioning strategy TL1</vt:lpstr>
      <vt:lpstr>Commissioning strategy CR</vt:lpstr>
      <vt:lpstr>Commissioning strategy CR</vt:lpstr>
      <vt:lpstr>Commissioning strategy TL2 and CLEX</vt:lpstr>
      <vt:lpstr>Status</vt:lpstr>
      <vt:lpstr>The last year</vt:lpstr>
      <vt:lpstr>Notes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Piotr Skowroński</dc:creator>
  <cp:lastModifiedBy>Piotr Krzysztof Skowronski</cp:lastModifiedBy>
  <cp:revision>5939</cp:revision>
  <dcterms:created xsi:type="dcterms:W3CDTF">2003-05-09T23:48:05Z</dcterms:created>
  <dcterms:modified xsi:type="dcterms:W3CDTF">2016-01-26T18:04:56Z</dcterms:modified>
</cp:coreProperties>
</file>