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771" r:id="rId2"/>
    <p:sldId id="766" r:id="rId3"/>
    <p:sldId id="767" r:id="rId4"/>
    <p:sldId id="768" r:id="rId5"/>
    <p:sldId id="769" r:id="rId6"/>
    <p:sldId id="770" r:id="rId7"/>
    <p:sldId id="773" r:id="rId8"/>
    <p:sldId id="77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0"/>
    <a:srgbClr val="C00000"/>
    <a:srgbClr val="00B050"/>
    <a:srgbClr val="E46C0A"/>
    <a:srgbClr val="F2F2F2"/>
    <a:srgbClr val="007091"/>
    <a:srgbClr val="558ED5"/>
    <a:srgbClr val="11009A"/>
    <a:srgbClr val="330099"/>
    <a:srgbClr val="2A29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653" autoAdjust="0"/>
  </p:normalViewPr>
  <p:slideViewPr>
    <p:cSldViewPr>
      <p:cViewPr varScale="1">
        <p:scale>
          <a:sx n="129" d="100"/>
          <a:sy n="129" d="100"/>
        </p:scale>
        <p:origin x="-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8BBAE2D-C797-482C-A629-C0A1885DBCA9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1C839BE-13CA-490D-A07C-DD02769832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63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9B0BE-3ECB-4792-B41D-B057F04653BF}" type="datetime1">
              <a:rPr lang="en-US"/>
              <a:pPr/>
              <a:t>12/02/16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0E2296-77CA-4974-8B65-7B17181F8B2B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442E8DCD-674A-4F0A-9D29-4F2300ED39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CBB93D-B25D-44F7-A360-DBF976F3827E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35C31D51-7946-402C-A667-D9FCD6A3B6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fld id="{9AD86C12-6CF6-4BB5-8D62-12367F500881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42B409-8954-48E8-9375-D69DE485C6BB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7C02AE7-F4DC-41F1-A795-EFAB2A02BC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4B11E4-E8BE-47D3-8B21-3D4DF8DC73F1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02DE38E7-83AC-4C74-B4EA-6F2B8D4C9A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6ADEF6-D558-4088-8598-142C160A5D25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5660EB87-1649-4F86-B355-9747252F1D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8" y="635000"/>
            <a:ext cx="8123237" cy="5715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CF37CC-0FB3-4522-AA6A-252E96FD2E6D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76C51A7B-F402-487C-B431-5AA9D3758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48C13B-F499-49ED-AF72-9C77F539EDE9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2BCC832F-454A-4740-A8B9-4FC154EA02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B83294-12DB-41EC-BD77-BA8B0D1A794A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9546704F-C0B2-4955-9816-FCB3424E4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2A5540-6093-4FAB-AA33-5DB38C3A712C}" type="datetime1">
              <a:rPr lang="en-US"/>
              <a:pPr/>
              <a:t>12/02/16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Georgia" pitchFamily="18" charset="0"/>
              </a:defRPr>
            </a:lvl1pPr>
          </a:lstStyle>
          <a:p>
            <a:fld id="{C9FAA2DD-93F8-428A-BE83-03A0CC7127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05000"/>
            <a:ext cx="8229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758238" y="6578600"/>
            <a:ext cx="385762" cy="279400"/>
          </a:xfrm>
          <a:prstGeom prst="rect">
            <a:avLst/>
          </a:prstGeom>
        </p:spPr>
        <p:txBody>
          <a:bodyPr/>
          <a:lstStyle/>
          <a:p>
            <a:pPr algn="ctr"/>
            <a:fld id="{40879704-8717-4D7B-843C-B59F2977B8B9}" type="slidenum">
              <a:rPr lang="en-US" sz="1000">
                <a:solidFill>
                  <a:srgbClr val="7F7F7F"/>
                </a:solidFill>
                <a:latin typeface="Georgia" pitchFamily="18" charset="0"/>
              </a:rPr>
              <a:pPr algn="ctr"/>
              <a:t>‹#›</a:t>
            </a:fld>
            <a:endParaRPr lang="en-US" sz="100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  <a:latin typeface="Georgia" pitchFamily="18" charset="0"/>
              </a:defRPr>
            </a:lvl1pPr>
          </a:lstStyle>
          <a:p>
            <a:fld id="{718FDCB3-2C74-4182-99CC-5D7FBB7ED07C}" type="datetime1">
              <a:rPr lang="en-US"/>
              <a:pPr/>
              <a:t>12/02/16</a:t>
            </a:fld>
            <a:endParaRPr lang="en-US" dirty="0"/>
          </a:p>
        </p:txBody>
      </p:sp>
      <p:sp>
        <p:nvSpPr>
          <p:cNvPr id="1033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457200"/>
            <a:ext cx="81232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 userDrawn="1"/>
        </p:nvCxnSpPr>
        <p:spPr bwMode="auto">
          <a:xfrm flipH="1">
            <a:off x="539475" y="433410"/>
            <a:ext cx="8030306" cy="903"/>
          </a:xfrm>
          <a:prstGeom prst="line">
            <a:avLst/>
          </a:prstGeom>
          <a:noFill/>
          <a:ln w="9525">
            <a:solidFill>
              <a:srgbClr val="00009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615" y="49360"/>
            <a:ext cx="462665" cy="462665"/>
          </a:xfrm>
          <a:prstGeom prst="rect">
            <a:avLst/>
          </a:prstGeom>
        </p:spPr>
      </p:pic>
      <p:pic>
        <p:nvPicPr>
          <p:cNvPr id="13" name="Picture 12" descr="CLIC-Logo-Color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572806" y="0"/>
            <a:ext cx="571194" cy="571194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539475" y="126170"/>
            <a:ext cx="3149210" cy="30723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90"/>
                </a:solidFill>
                <a:latin typeface="Century Gothic"/>
                <a:ea typeface="ＭＳ Ｐゴシック" charset="-128"/>
                <a:cs typeface="Century Gothic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Calibri" pitchFamily="34" charset="0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C00000"/>
                </a:solidFill>
                <a:latin typeface="Georgia" pitchFamily="18" charset="0"/>
                <a:ea typeface="ＭＳ Ｐゴシック" charset="-128"/>
              </a:defRPr>
            </a:lvl9pPr>
          </a:lstStyle>
          <a:p>
            <a:pPr algn="l"/>
            <a:r>
              <a:rPr lang="en-US" sz="1400" dirty="0" smtClean="0"/>
              <a:t>CTF3 Strategy – 12 Feb 2016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000090"/>
          </a:solidFill>
          <a:latin typeface="Century Gothic"/>
          <a:ea typeface="ＭＳ Ｐゴシック" charset="-128"/>
          <a:cs typeface="Century Gothic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C00000"/>
          </a:solidFill>
          <a:latin typeface="Georgia" pitchFamily="18" charset="0"/>
          <a:ea typeface="ＭＳ Ｐゴシック" charset="-128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Century Gothic"/>
          <a:ea typeface="ＭＳ Ｐゴシック" charset="-128"/>
          <a:cs typeface="Century Gothic"/>
        </a:defRPr>
      </a:lvl1pPr>
      <a:lvl2pPr marL="450850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2pPr>
      <a:lvl3pPr marL="714375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3pPr>
      <a:lvl4pPr marL="893763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4pPr>
      <a:lvl5pPr marL="1166813" indent="-179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0000"/>
          </a:solidFill>
          <a:latin typeface="Century Gothic"/>
          <a:ea typeface="ＭＳ Ｐゴシック" charset="-128"/>
          <a:cs typeface="Century Gothic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932675"/>
            <a:ext cx="8686800" cy="560713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3 phases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 marL="614362" lvl="1" indent="-342900">
              <a:buFont typeface="+mj-lt"/>
              <a:buAutoNum type="arabicPeriod"/>
            </a:pPr>
            <a:r>
              <a:rPr lang="en-US" dirty="0" smtClean="0">
                <a:solidFill>
                  <a:srgbClr val="000090"/>
                </a:solidFill>
              </a:rPr>
              <a:t>Initial phase</a:t>
            </a:r>
            <a:r>
              <a:rPr lang="en-US" dirty="0" smtClean="0"/>
              <a:t>: recover last year performance. </a:t>
            </a:r>
          </a:p>
          <a:p>
            <a:pPr marL="877887" lvl="2" indent="-342900"/>
            <a:r>
              <a:rPr lang="en-US" dirty="0" smtClean="0"/>
              <a:t>How: 	start from last archives &amp; references, (hopefully) small adjustments</a:t>
            </a:r>
          </a:p>
          <a:p>
            <a:pPr marL="877887" lvl="2" indent="-342900"/>
            <a:r>
              <a:rPr lang="en-US" dirty="0" smtClean="0"/>
              <a:t>Goal:	verify repeatability, hardware checks, “come</a:t>
            </a:r>
            <a:r>
              <a:rPr lang="en-US" dirty="0"/>
              <a:t>-back </a:t>
            </a:r>
            <a:r>
              <a:rPr lang="en-US" dirty="0" smtClean="0"/>
              <a:t>point”, 			document status </a:t>
            </a:r>
          </a:p>
          <a:p>
            <a:pPr marL="877887" lvl="2" indent="-342900"/>
            <a:r>
              <a:rPr lang="en-US" dirty="0" smtClean="0"/>
              <a:t>Duration:	4 weeks</a:t>
            </a:r>
          </a:p>
          <a:p>
            <a:pPr marL="877887" lvl="2" indent="-342900"/>
            <a:endParaRPr lang="en-US" dirty="0" smtClean="0"/>
          </a:p>
          <a:p>
            <a:pPr marL="614362" lvl="1" indent="-342900">
              <a:buFont typeface="+mj-lt"/>
              <a:buAutoNum type="arabicPeriod"/>
            </a:pPr>
            <a:r>
              <a:rPr lang="en-US" dirty="0" smtClean="0">
                <a:solidFill>
                  <a:srgbClr val="000090"/>
                </a:solidFill>
              </a:rPr>
              <a:t>Full optimization </a:t>
            </a:r>
          </a:p>
          <a:p>
            <a:pPr marL="877887" lvl="2" indent="-342900"/>
            <a:r>
              <a:rPr lang="en-US" dirty="0" smtClean="0"/>
              <a:t>How: 	systematic approach, start-to-end</a:t>
            </a:r>
          </a:p>
          <a:p>
            <a:pPr marL="877887" lvl="2" indent="-342900"/>
            <a:r>
              <a:rPr lang="en-US" dirty="0" smtClean="0"/>
              <a:t>Goal:	Improve beam performance, demonstrate </a:t>
            </a:r>
            <a:r>
              <a:rPr lang="en-US" dirty="0" err="1" smtClean="0"/>
              <a:t>emittance</a:t>
            </a:r>
            <a:r>
              <a:rPr lang="en-US" dirty="0" smtClean="0"/>
              <a:t>/b. length 			control, prepare ultimate beam(s) for experiments</a:t>
            </a:r>
          </a:p>
          <a:p>
            <a:pPr marL="877887" lvl="2" indent="-342900"/>
            <a:r>
              <a:rPr lang="en-US" dirty="0" smtClean="0"/>
              <a:t>Duration:	8 weeks</a:t>
            </a:r>
          </a:p>
          <a:p>
            <a:pPr marL="614362" lvl="1" indent="-342900">
              <a:buFont typeface="+mj-lt"/>
              <a:buAutoNum type="arabicPeriod"/>
            </a:pPr>
            <a:endParaRPr lang="en-US" dirty="0"/>
          </a:p>
          <a:p>
            <a:pPr marL="614362" lvl="1" indent="-342900">
              <a:buFont typeface="+mj-lt"/>
              <a:buAutoNum type="arabicPeriod"/>
            </a:pPr>
            <a:r>
              <a:rPr lang="en-US" dirty="0" smtClean="0">
                <a:solidFill>
                  <a:srgbClr val="000090"/>
                </a:solidFill>
              </a:rPr>
              <a:t>Exploitation</a:t>
            </a:r>
          </a:p>
          <a:p>
            <a:pPr marL="877887" lvl="2" indent="-342900"/>
            <a:r>
              <a:rPr lang="en-US" dirty="0" smtClean="0"/>
              <a:t>How:	use ultimate beam(s)</a:t>
            </a:r>
          </a:p>
          <a:p>
            <a:pPr marL="877887" lvl="2" indent="-342900"/>
            <a:r>
              <a:rPr lang="en-US" dirty="0" smtClean="0"/>
              <a:t>Goal:	Fully exploit beam performance to complete experiments (TBM, TBL, 		FF, </a:t>
            </a:r>
            <a:r>
              <a:rPr lang="en-US" dirty="0" err="1" smtClean="0"/>
              <a:t>Diags</a:t>
            </a:r>
            <a:r>
              <a:rPr lang="en-US" dirty="0" smtClean="0"/>
              <a:t>, …) </a:t>
            </a:r>
          </a:p>
          <a:p>
            <a:pPr marL="877887" lvl="2" indent="-342900"/>
            <a:r>
              <a:rPr lang="en-US" dirty="0" smtClean="0"/>
              <a:t>Duration: until December 2016 (6 months?)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86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irst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1009485"/>
            <a:ext cx="8686800" cy="5627235"/>
          </a:xfrm>
        </p:spPr>
        <p:txBody>
          <a:bodyPr/>
          <a:lstStyle/>
          <a:p>
            <a:r>
              <a:rPr lang="en-US" dirty="0" smtClean="0"/>
              <a:t>Start with </a:t>
            </a:r>
            <a:r>
              <a:rPr lang="en-US" dirty="0" smtClean="0">
                <a:solidFill>
                  <a:srgbClr val="000090"/>
                </a:solidFill>
              </a:rPr>
              <a:t>last year archive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C00000"/>
                </a:solidFill>
              </a:rPr>
              <a:t>3 GHz</a:t>
            </a:r>
          </a:p>
          <a:p>
            <a:pPr lvl="1"/>
            <a:r>
              <a:rPr lang="en-US" sz="1400" dirty="0" smtClean="0"/>
              <a:t>Time		2 weeks</a:t>
            </a:r>
          </a:p>
          <a:p>
            <a:pPr lvl="1"/>
            <a:r>
              <a:rPr lang="en-US" sz="1400" dirty="0" smtClean="0"/>
              <a:t>Goal 	recover last run performance (factor 4, transport to CLEX if possible)</a:t>
            </a:r>
          </a:p>
          <a:p>
            <a:pPr lvl="1"/>
            <a:r>
              <a:rPr lang="en-US" sz="1400" dirty="0" smtClean="0"/>
              <a:t>Beams	3 GHz, factor </a:t>
            </a:r>
            <a:r>
              <a:rPr lang="en-US" sz="1400" dirty="0"/>
              <a:t>(1,2,3)4 </a:t>
            </a:r>
            <a:endParaRPr lang="en-US" sz="1400" dirty="0" smtClean="0"/>
          </a:p>
          <a:p>
            <a:pPr lvl="1"/>
            <a:r>
              <a:rPr lang="en-US" sz="1400" dirty="0" smtClean="0"/>
              <a:t>Main Meas.	current, charge stability, losses,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 (optics checks and studies </a:t>
            </a:r>
            <a:r>
              <a:rPr lang="en-US" sz="1400" dirty="0" err="1" smtClean="0"/>
              <a:t>t.b.d</a:t>
            </a:r>
            <a:r>
              <a:rPr lang="en-US" sz="1400" dirty="0" smtClean="0"/>
              <a:t>.?)</a:t>
            </a:r>
          </a:p>
          <a:p>
            <a:pPr lvl="1"/>
            <a:r>
              <a:rPr lang="en-US" sz="1400" dirty="0" smtClean="0"/>
              <a:t>Experiments	TBM (hardware checks, RF conditioning), Phase </a:t>
            </a:r>
            <a:r>
              <a:rPr lang="en-US" sz="1400" dirty="0" err="1" smtClean="0"/>
              <a:t>ff</a:t>
            </a:r>
            <a:r>
              <a:rPr lang="en-US" sz="1400" dirty="0" smtClean="0"/>
              <a:t> (hardware, </a:t>
            </a:r>
            <a:r>
              <a:rPr lang="en-US" sz="1400" dirty="0" err="1" smtClean="0"/>
              <a:t>unc</a:t>
            </a:r>
            <a:r>
              <a:rPr lang="en-US" sz="1400" dirty="0" smtClean="0"/>
              <a:t>.)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90"/>
                </a:solidFill>
              </a:rPr>
              <a:t>Last year </a:t>
            </a:r>
            <a:r>
              <a:rPr lang="en-US" dirty="0">
                <a:solidFill>
                  <a:srgbClr val="000090"/>
                </a:solidFill>
              </a:rPr>
              <a:t>archive</a:t>
            </a:r>
            <a:r>
              <a:rPr lang="en-US" dirty="0"/>
              <a:t>, </a:t>
            </a:r>
            <a:r>
              <a:rPr lang="en-US" dirty="0" smtClean="0">
                <a:solidFill>
                  <a:srgbClr val="C00000"/>
                </a:solidFill>
              </a:rPr>
              <a:t>1.5 GHz</a:t>
            </a:r>
          </a:p>
          <a:p>
            <a:pPr lvl="1"/>
            <a:r>
              <a:rPr lang="en-US" sz="1400" dirty="0"/>
              <a:t>Time		</a:t>
            </a:r>
            <a:r>
              <a:rPr lang="en-US" sz="1400" dirty="0" smtClean="0"/>
              <a:t>2 </a:t>
            </a:r>
            <a:r>
              <a:rPr lang="en-US" sz="1400" dirty="0"/>
              <a:t>weeks</a:t>
            </a:r>
          </a:p>
          <a:p>
            <a:pPr lvl="1"/>
            <a:r>
              <a:rPr lang="en-US" sz="1400" dirty="0"/>
              <a:t>Goal 	recover last run performance (factor 8, </a:t>
            </a:r>
            <a:r>
              <a:rPr lang="en-US" sz="1400" dirty="0" err="1"/>
              <a:t>trasport</a:t>
            </a:r>
            <a:r>
              <a:rPr lang="en-US" sz="1400" dirty="0"/>
              <a:t> to CLEX if possible)</a:t>
            </a:r>
          </a:p>
          <a:p>
            <a:pPr lvl="1"/>
            <a:r>
              <a:rPr lang="en-US" sz="1400" dirty="0"/>
              <a:t>Beams	</a:t>
            </a:r>
            <a:r>
              <a:rPr lang="en-US" sz="1400" dirty="0" smtClean="0"/>
              <a:t>1.5 (3) </a:t>
            </a:r>
            <a:r>
              <a:rPr lang="en-US" sz="1400" dirty="0"/>
              <a:t>GHz, factor (</a:t>
            </a:r>
            <a:r>
              <a:rPr lang="en-US" sz="1400" dirty="0" smtClean="0"/>
              <a:t>1,2,3,4), 2DL, 8 </a:t>
            </a:r>
            <a:endParaRPr lang="en-US" sz="1400" dirty="0"/>
          </a:p>
          <a:p>
            <a:pPr lvl="1"/>
            <a:r>
              <a:rPr lang="en-US" sz="1400" dirty="0"/>
              <a:t>Main Meas.	current, charge stability, losses, </a:t>
            </a:r>
            <a:r>
              <a:rPr lang="en-US" sz="1400" dirty="0" err="1"/>
              <a:t>emittance</a:t>
            </a:r>
            <a:endParaRPr lang="en-US" sz="1400" dirty="0"/>
          </a:p>
          <a:p>
            <a:pPr lvl="1"/>
            <a:r>
              <a:rPr lang="en-US" sz="1400" dirty="0"/>
              <a:t>Experiments	TBM </a:t>
            </a:r>
            <a:r>
              <a:rPr lang="en-US" sz="1400" dirty="0" smtClean="0"/>
              <a:t>(RF </a:t>
            </a:r>
            <a:r>
              <a:rPr lang="en-US" sz="1400" dirty="0"/>
              <a:t>conditioning), </a:t>
            </a:r>
            <a:r>
              <a:rPr lang="en-US" sz="1400" dirty="0" smtClean="0"/>
              <a:t>(Phase </a:t>
            </a:r>
            <a:r>
              <a:rPr lang="en-US" sz="1400" dirty="0" err="1"/>
              <a:t>ff</a:t>
            </a:r>
            <a:r>
              <a:rPr lang="en-US" sz="1400" dirty="0"/>
              <a:t> </a:t>
            </a:r>
            <a:r>
              <a:rPr lang="en-US" sz="1400" dirty="0" smtClean="0"/>
              <a:t>if needed, uncombined)</a:t>
            </a:r>
          </a:p>
          <a:p>
            <a:endParaRPr lang="en-US" dirty="0"/>
          </a:p>
          <a:p>
            <a:r>
              <a:rPr lang="en-US" dirty="0" smtClean="0"/>
              <a:t>Need to define some </a:t>
            </a:r>
            <a:r>
              <a:rPr lang="en-US" dirty="0" smtClean="0">
                <a:solidFill>
                  <a:srgbClr val="000090"/>
                </a:solidFill>
              </a:rPr>
              <a:t>dedicated measurements/studies </a:t>
            </a:r>
            <a:r>
              <a:rPr lang="en-US" dirty="0" smtClean="0"/>
              <a:t>during this phase, to better prepare for the next one.</a:t>
            </a:r>
          </a:p>
          <a:p>
            <a:pPr lvl="1"/>
            <a:r>
              <a:rPr lang="en-US" sz="1400" dirty="0" smtClean="0"/>
              <a:t>Proposal: study and document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 evolution in the complex with consistent quad scans in the whole machine.</a:t>
            </a:r>
          </a:p>
          <a:p>
            <a:pPr lvl="1"/>
            <a:r>
              <a:rPr lang="en-US" sz="1400" dirty="0" smtClean="0"/>
              <a:t>And/Or: study stability of beam condition with night running / automatic quad scans</a:t>
            </a:r>
          </a:p>
          <a:p>
            <a:pPr lvl="1"/>
            <a:r>
              <a:rPr lang="en-US" sz="1400" dirty="0" smtClean="0"/>
              <a:t>Other? (e.g., tools testing/development)</a:t>
            </a:r>
            <a:endParaRPr lang="en-US" sz="1400" dirty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512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3410"/>
            <a:ext cx="8123237" cy="519090"/>
          </a:xfrm>
        </p:spPr>
        <p:txBody>
          <a:bodyPr/>
          <a:lstStyle/>
          <a:p>
            <a:r>
              <a:rPr lang="en-US" dirty="0" smtClean="0"/>
              <a:t>Second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1047890"/>
            <a:ext cx="8686800" cy="5334000"/>
          </a:xfrm>
        </p:spPr>
        <p:txBody>
          <a:bodyPr/>
          <a:lstStyle/>
          <a:p>
            <a:r>
              <a:rPr lang="en-US" dirty="0" err="1" smtClean="0">
                <a:solidFill>
                  <a:srgbClr val="C00000"/>
                </a:solidFill>
              </a:rPr>
              <a:t>Linac</a:t>
            </a:r>
            <a:r>
              <a:rPr lang="en-US" dirty="0" smtClean="0">
                <a:solidFill>
                  <a:srgbClr val="C00000"/>
                </a:solidFill>
              </a:rPr>
              <a:t> set-up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endParaRPr lang="en-US" sz="1400" dirty="0" smtClean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Time</a:t>
            </a:r>
            <a:r>
              <a:rPr lang="en-US" sz="1400" dirty="0"/>
              <a:t>		2 weeks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Goal 	</a:t>
            </a:r>
            <a:r>
              <a:rPr lang="en-US" sz="1400" dirty="0" smtClean="0"/>
              <a:t>optimize injector and </a:t>
            </a:r>
            <a:r>
              <a:rPr lang="en-US" sz="1400" dirty="0" err="1" smtClean="0"/>
              <a:t>linac</a:t>
            </a:r>
            <a:r>
              <a:rPr lang="en-US" sz="1400" dirty="0" smtClean="0"/>
              <a:t>, take and document references</a:t>
            </a:r>
            <a:endParaRPr lang="en-US" sz="1400" dirty="0"/>
          </a:p>
          <a:p>
            <a:pPr lvl="1">
              <a:lnSpc>
                <a:spcPct val="120000"/>
              </a:lnSpc>
            </a:pPr>
            <a:r>
              <a:rPr lang="en-US" sz="1400" dirty="0"/>
              <a:t>Beams	</a:t>
            </a:r>
            <a:r>
              <a:rPr lang="en-US" sz="1400" dirty="0" smtClean="0"/>
              <a:t>3 GHz (1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week) – 1.5 GHz (2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week)</a:t>
            </a:r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Procedure and main measurements: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Injector set-up, long. (3 GHz – opt. for </a:t>
            </a:r>
            <a:r>
              <a:rPr lang="en-US" sz="1400" dirty="0" err="1"/>
              <a:t>w</a:t>
            </a:r>
            <a:r>
              <a:rPr lang="en-US" sz="1400" dirty="0" err="1" smtClean="0"/>
              <a:t>guides</a:t>
            </a:r>
            <a:r>
              <a:rPr lang="en-US" sz="1400" dirty="0" smtClean="0"/>
              <a:t>, energy spread, </a:t>
            </a:r>
            <a:r>
              <a:rPr lang="en-US" sz="1400" dirty="0" err="1" smtClean="0"/>
              <a:t>b.length</a:t>
            </a:r>
            <a:r>
              <a:rPr lang="en-US" sz="1400" dirty="0" smtClean="0"/>
              <a:t> with phase scan)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Orbit correction in the solenoid, </a:t>
            </a:r>
            <a:r>
              <a:rPr lang="en-US" sz="1400" dirty="0" err="1" smtClean="0"/>
              <a:t>Emitt</a:t>
            </a:r>
            <a:r>
              <a:rPr lang="en-US" sz="1400" dirty="0" smtClean="0"/>
              <a:t>. optimization in girder 10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Dispersion and orbit correction (iterate)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Transverse matching (quad scans) – iterate dispersion and orbit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Final orbit correction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Same procedure for 1.5 GHz (long pulse with switches)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>
                <a:solidFill>
                  <a:srgbClr val="000090"/>
                </a:solidFill>
              </a:rPr>
              <a:t>N.B.</a:t>
            </a:r>
            <a:r>
              <a:rPr lang="en-US" sz="1400" dirty="0" smtClean="0"/>
              <a:t>: Initial set-up for 3 GHz, fast 1.5 GHz, complete 3 GHz, full 1.5 GHz, verify 3 GHz</a:t>
            </a:r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Experiments</a:t>
            </a:r>
            <a:r>
              <a:rPr lang="en-US" sz="1400" dirty="0"/>
              <a:t>	</a:t>
            </a:r>
            <a:r>
              <a:rPr lang="en-US" sz="1400" dirty="0" smtClean="0"/>
              <a:t> (</a:t>
            </a:r>
            <a:r>
              <a:rPr lang="en-US" sz="1400" dirty="0"/>
              <a:t>Phase </a:t>
            </a:r>
            <a:r>
              <a:rPr lang="en-US" sz="1400" dirty="0" smtClean="0"/>
              <a:t>FF </a:t>
            </a:r>
            <a:r>
              <a:rPr lang="en-US" sz="1400" dirty="0"/>
              <a:t>if needed, </a:t>
            </a:r>
            <a:r>
              <a:rPr lang="en-US" sz="1400" dirty="0" smtClean="0"/>
              <a:t>3 GHz uncombined beam)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930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1814"/>
            <a:ext cx="8123237" cy="480685"/>
          </a:xfrm>
        </p:spPr>
        <p:txBody>
          <a:bodyPr/>
          <a:lstStyle/>
          <a:p>
            <a:r>
              <a:rPr lang="en-US" dirty="0" smtClean="0"/>
              <a:t>Second </a:t>
            </a:r>
            <a:r>
              <a:rPr lang="en-US" dirty="0"/>
              <a:t>phase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DL set-up</a:t>
            </a:r>
          </a:p>
          <a:p>
            <a:pPr lvl="1"/>
            <a:endParaRPr lang="en-US" sz="1400" dirty="0" smtClean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Time</a:t>
            </a:r>
            <a:r>
              <a:rPr lang="en-US" sz="1400" dirty="0"/>
              <a:t>		1 </a:t>
            </a:r>
            <a:r>
              <a:rPr lang="en-US" sz="1400" dirty="0" smtClean="0"/>
              <a:t>week (+ 1 week reserve, including missing measurements in </a:t>
            </a:r>
            <a:r>
              <a:rPr lang="en-US" sz="1400" dirty="0" err="1" smtClean="0"/>
              <a:t>linac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lnSpc>
                <a:spcPct val="120000"/>
              </a:lnSpc>
            </a:pPr>
            <a:r>
              <a:rPr lang="en-US" sz="1400" dirty="0"/>
              <a:t>Goal 	optimize DL, take and document references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Beams	3 GHz – 1.5 GHz 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Procedure and main </a:t>
            </a:r>
            <a:r>
              <a:rPr lang="en-US" sz="1400" dirty="0" smtClean="0"/>
              <a:t>measurements:</a:t>
            </a:r>
            <a:endParaRPr lang="en-US" sz="1400" dirty="0"/>
          </a:p>
          <a:p>
            <a:pPr lvl="2">
              <a:lnSpc>
                <a:spcPct val="120000"/>
              </a:lnSpc>
            </a:pPr>
            <a:r>
              <a:rPr lang="en-US" sz="1400" dirty="0"/>
              <a:t>Transverse matching (quad scans)</a:t>
            </a:r>
          </a:p>
          <a:p>
            <a:pPr lvl="2">
              <a:lnSpc>
                <a:spcPct val="120000"/>
              </a:lnSpc>
            </a:pPr>
            <a:r>
              <a:rPr lang="en-US" sz="1400" dirty="0"/>
              <a:t>Magnetic </a:t>
            </a:r>
            <a:r>
              <a:rPr lang="en-US" sz="1400" dirty="0" err="1"/>
              <a:t>inj</a:t>
            </a:r>
            <a:r>
              <a:rPr lang="en-US" sz="1400" dirty="0"/>
              <a:t>/</a:t>
            </a:r>
            <a:r>
              <a:rPr lang="en-US" sz="1400" dirty="0" err="1"/>
              <a:t>extr</a:t>
            </a:r>
            <a:r>
              <a:rPr lang="en-US" sz="1400" dirty="0"/>
              <a:t> optimization</a:t>
            </a:r>
          </a:p>
          <a:p>
            <a:pPr lvl="2">
              <a:lnSpc>
                <a:spcPct val="120000"/>
              </a:lnSpc>
            </a:pPr>
            <a:r>
              <a:rPr lang="en-US" sz="1400" dirty="0"/>
              <a:t>Orbit correction (</a:t>
            </a:r>
            <a:r>
              <a:rPr lang="en-US" sz="1400" dirty="0" smtClean="0"/>
              <a:t>dipole strength </a:t>
            </a:r>
            <a:r>
              <a:rPr lang="en-US" sz="1400" dirty="0"/>
              <a:t>scan + orbit corr.)</a:t>
            </a:r>
          </a:p>
          <a:p>
            <a:pPr lvl="2">
              <a:lnSpc>
                <a:spcPct val="120000"/>
              </a:lnSpc>
            </a:pPr>
            <a:r>
              <a:rPr lang="en-US" sz="1400" dirty="0"/>
              <a:t>Dispersion correction?</a:t>
            </a:r>
          </a:p>
          <a:p>
            <a:pPr lvl="2">
              <a:lnSpc>
                <a:spcPct val="120000"/>
              </a:lnSpc>
            </a:pPr>
            <a:r>
              <a:rPr lang="en-US" sz="1400" dirty="0"/>
              <a:t>Final orbit and dispersion match to </a:t>
            </a:r>
            <a:r>
              <a:rPr lang="en-US" sz="1400" dirty="0" smtClean="0"/>
              <a:t>TL1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Set up of RF injection, verification of orbit, dispersion and matching</a:t>
            </a:r>
            <a:endParaRPr lang="en-US" sz="1400" dirty="0"/>
          </a:p>
          <a:p>
            <a:pPr lvl="1">
              <a:lnSpc>
                <a:spcPct val="120000"/>
              </a:lnSpc>
            </a:pPr>
            <a:r>
              <a:rPr lang="en-US" sz="1400" dirty="0"/>
              <a:t>Experiments - none	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0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971080"/>
            <a:ext cx="8686800" cy="5334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Combiner ring set-up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endParaRPr lang="en-US" sz="1400" dirty="0" smtClean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Time</a:t>
            </a:r>
            <a:r>
              <a:rPr lang="en-US" sz="1400" dirty="0"/>
              <a:t>		2</a:t>
            </a:r>
            <a:r>
              <a:rPr lang="en-US" sz="1400" dirty="0" smtClean="0"/>
              <a:t> </a:t>
            </a:r>
            <a:r>
              <a:rPr lang="en-US" sz="1400" dirty="0"/>
              <a:t>weeks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Goal 	</a:t>
            </a:r>
            <a:r>
              <a:rPr lang="en-US" sz="1400" dirty="0" smtClean="0"/>
              <a:t>optimize TL1 and Combiner ring, take and document references</a:t>
            </a:r>
            <a:endParaRPr lang="en-US" sz="1400" dirty="0"/>
          </a:p>
          <a:p>
            <a:pPr lvl="1">
              <a:lnSpc>
                <a:spcPct val="120000"/>
              </a:lnSpc>
            </a:pPr>
            <a:r>
              <a:rPr lang="en-US" sz="1400" dirty="0"/>
              <a:t>Beams	</a:t>
            </a:r>
            <a:r>
              <a:rPr lang="en-US" sz="1400" dirty="0" smtClean="0"/>
              <a:t>3 GHz – 1.5 GHz </a:t>
            </a:r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Procedure and main measurements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To be defined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…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…</a:t>
            </a:r>
            <a:r>
              <a:rPr lang="en-US" sz="1400" dirty="0"/>
              <a:t>	</a:t>
            </a:r>
            <a:endParaRPr lang="en-US" sz="1400" dirty="0" smtClean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Experiments</a:t>
            </a:r>
            <a:r>
              <a:rPr lang="en-US" sz="1400" dirty="0"/>
              <a:t> </a:t>
            </a:r>
            <a:r>
              <a:rPr lang="en-US" sz="1400" dirty="0" smtClean="0"/>
              <a:t>(beam to TBM for conditioning?)</a:t>
            </a:r>
          </a:p>
        </p:txBody>
      </p:sp>
    </p:spTree>
    <p:extLst>
      <p:ext uri="{BB962C8B-B14F-4D97-AF65-F5344CB8AC3E}">
        <p14:creationId xmlns:p14="http://schemas.microsoft.com/office/powerpoint/2010/main" val="1984131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971080"/>
            <a:ext cx="8686800" cy="5334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Transport to CLEX set-up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Time</a:t>
            </a:r>
            <a:r>
              <a:rPr lang="en-US" sz="1400" dirty="0"/>
              <a:t>		2</a:t>
            </a:r>
            <a:r>
              <a:rPr lang="en-US" sz="1400" dirty="0" smtClean="0"/>
              <a:t> </a:t>
            </a:r>
            <a:r>
              <a:rPr lang="en-US" sz="1400" dirty="0"/>
              <a:t>weeks</a:t>
            </a:r>
          </a:p>
          <a:p>
            <a:pPr lvl="1"/>
            <a:r>
              <a:rPr lang="en-US" sz="1400" dirty="0"/>
              <a:t>Goal 	</a:t>
            </a:r>
            <a:r>
              <a:rPr lang="en-US" sz="1400" dirty="0" smtClean="0"/>
              <a:t>optimize TL2 and TL2’ (initial set-up TBM/TBL), take and document references</a:t>
            </a:r>
            <a:endParaRPr lang="en-US" sz="1400" dirty="0"/>
          </a:p>
          <a:p>
            <a:pPr lvl="1"/>
            <a:r>
              <a:rPr lang="en-US" sz="1400" dirty="0"/>
              <a:t>Beams	</a:t>
            </a:r>
            <a:r>
              <a:rPr lang="en-US" sz="1400" dirty="0" smtClean="0"/>
              <a:t>(3 GHz) – 1.5 GHz </a:t>
            </a:r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Procedure and main measurements</a:t>
            </a:r>
          </a:p>
          <a:p>
            <a:pPr lvl="2">
              <a:lnSpc>
                <a:spcPct val="120000"/>
              </a:lnSpc>
            </a:pPr>
            <a:r>
              <a:rPr lang="en-US" sz="1400" dirty="0" smtClean="0"/>
              <a:t>To be defined </a:t>
            </a:r>
            <a:r>
              <a:rPr lang="en-US" sz="1400" dirty="0"/>
              <a:t>	</a:t>
            </a:r>
            <a:endParaRPr lang="en-US" sz="1400" dirty="0" smtClean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Experiments</a:t>
            </a:r>
            <a:r>
              <a:rPr lang="en-US" sz="1400" dirty="0"/>
              <a:t>	</a:t>
            </a:r>
            <a:r>
              <a:rPr lang="en-US" sz="1400" dirty="0" smtClean="0"/>
              <a:t> TBM, TBL checks…</a:t>
            </a:r>
          </a:p>
        </p:txBody>
      </p:sp>
    </p:spTree>
    <p:extLst>
      <p:ext uri="{BB962C8B-B14F-4D97-AF65-F5344CB8AC3E}">
        <p14:creationId xmlns:p14="http://schemas.microsoft.com/office/powerpoint/2010/main" val="4277900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1086294"/>
            <a:ext cx="8686800" cy="5218785"/>
          </a:xfrm>
        </p:spPr>
        <p:txBody>
          <a:bodyPr/>
          <a:lstStyle/>
          <a:p>
            <a:r>
              <a:rPr lang="en-US" dirty="0" smtClean="0"/>
              <a:t>In principle, we have many months for the experiments</a:t>
            </a:r>
          </a:p>
          <a:p>
            <a:endParaRPr lang="en-US" dirty="0"/>
          </a:p>
          <a:p>
            <a:r>
              <a:rPr lang="en-US" dirty="0" smtClean="0"/>
              <a:t>Main activity: TBM experiments</a:t>
            </a:r>
          </a:p>
          <a:p>
            <a:pPr lvl="1"/>
            <a:r>
              <a:rPr lang="en-US" dirty="0" smtClean="0"/>
              <a:t>Conditioning to nominal, then maximum power</a:t>
            </a:r>
          </a:p>
          <a:p>
            <a:pPr lvl="1"/>
            <a:r>
              <a:rPr lang="en-US" dirty="0" smtClean="0"/>
              <a:t>RF checks, phase measurements…</a:t>
            </a:r>
          </a:p>
          <a:p>
            <a:pPr lvl="1"/>
            <a:r>
              <a:rPr lang="en-US" dirty="0" smtClean="0"/>
              <a:t>Two-Beam acceleration with nominal RF pulse length</a:t>
            </a:r>
          </a:p>
          <a:p>
            <a:pPr lvl="1"/>
            <a:r>
              <a:rPr lang="en-US" dirty="0" smtClean="0"/>
              <a:t>Max Two</a:t>
            </a:r>
            <a:r>
              <a:rPr lang="en-US" dirty="0"/>
              <a:t>-Beam acceleration with </a:t>
            </a:r>
            <a:r>
              <a:rPr lang="en-US" dirty="0" smtClean="0"/>
              <a:t>short </a:t>
            </a:r>
            <a:r>
              <a:rPr lang="en-US" dirty="0"/>
              <a:t>RF pulse </a:t>
            </a:r>
            <a:r>
              <a:rPr lang="en-US" dirty="0" smtClean="0"/>
              <a:t>length</a:t>
            </a:r>
          </a:p>
          <a:p>
            <a:pPr lvl="1"/>
            <a:r>
              <a:rPr lang="en-US" dirty="0" smtClean="0"/>
              <a:t>WF monitors</a:t>
            </a:r>
          </a:p>
          <a:p>
            <a:pPr lvl="1"/>
            <a:r>
              <a:rPr lang="en-US" dirty="0" smtClean="0"/>
              <a:t>Active alignment with beam</a:t>
            </a:r>
          </a:p>
          <a:p>
            <a:pPr lvl="1"/>
            <a:r>
              <a:rPr lang="en-US" dirty="0" smtClean="0"/>
              <a:t>…</a:t>
            </a:r>
          </a:p>
          <a:p>
            <a:pPr marL="273050" lvl="1" indent="0">
              <a:buNone/>
            </a:pPr>
            <a:endParaRPr lang="en-US" dirty="0"/>
          </a:p>
          <a:p>
            <a:pPr marL="287338" indent="-285750"/>
            <a:r>
              <a:rPr lang="en-US" dirty="0" smtClean="0"/>
              <a:t>TBL: consolidate 2015 results</a:t>
            </a:r>
          </a:p>
          <a:p>
            <a:pPr marL="287338" indent="-285750"/>
            <a:r>
              <a:rPr lang="en-US" dirty="0" smtClean="0"/>
              <a:t>FF: consolidate (time stability), large gain (short pulse)…</a:t>
            </a:r>
          </a:p>
          <a:p>
            <a:pPr marL="287338" indent="-285750"/>
            <a:r>
              <a:rPr lang="en-US" dirty="0" smtClean="0"/>
              <a:t>Diagnostics</a:t>
            </a:r>
          </a:p>
          <a:p>
            <a:pPr marL="287338" indent="-285750"/>
            <a:r>
              <a:rPr lang="en-US" dirty="0" smtClean="0"/>
              <a:t>…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0594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433410"/>
            <a:ext cx="8123237" cy="519090"/>
          </a:xfrm>
        </p:spPr>
        <p:txBody>
          <a:bodyPr/>
          <a:lstStyle/>
          <a:p>
            <a:r>
              <a:rPr lang="en-US" dirty="0" smtClean="0"/>
              <a:t>Special case: Beam-loading dog-leg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235" y="1163104"/>
            <a:ext cx="8686800" cy="5141975"/>
          </a:xfrm>
        </p:spPr>
        <p:txBody>
          <a:bodyPr/>
          <a:lstStyle/>
          <a:p>
            <a:r>
              <a:rPr lang="en-US" dirty="0" smtClean="0"/>
              <a:t>Dog-leg experiment is very high priority this year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  </a:t>
            </a:r>
            <a:r>
              <a:rPr lang="en-US" dirty="0" smtClean="0"/>
              <a:t>Dedicate 1 week at the start to initial set-up and full check of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whole system</a:t>
            </a:r>
          </a:p>
          <a:p>
            <a:pPr marL="0" indent="0">
              <a:buNone/>
            </a:pP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   </a:t>
            </a:r>
            <a:r>
              <a:rPr lang="en-US" dirty="0" smtClean="0"/>
              <a:t>Optimize switch, depending on results:</a:t>
            </a:r>
          </a:p>
          <a:p>
            <a:pPr marL="0" indent="0">
              <a:buNone/>
            </a:pPr>
            <a:endParaRPr lang="en-US" dirty="0" smtClean="0"/>
          </a:p>
          <a:p>
            <a:pPr marL="820737" lvl="2" indent="-285750"/>
            <a:r>
              <a:rPr lang="en-US" dirty="0" smtClean="0"/>
              <a:t>Dedicate a few nights/week + week-ends to dogleg during phases 1 and 2</a:t>
            </a:r>
          </a:p>
          <a:p>
            <a:pPr marL="820737" lvl="2" indent="-285750"/>
            <a:r>
              <a:rPr lang="en-US" dirty="0" smtClean="0"/>
              <a:t>Dedicate only week-ends to dogleg during phases 1 and 2</a:t>
            </a:r>
          </a:p>
          <a:p>
            <a:pPr marL="820737" lvl="2" indent="-285750"/>
            <a:endParaRPr lang="en-US" dirty="0"/>
          </a:p>
          <a:p>
            <a:pPr marL="820737" lvl="2" indent="-285750"/>
            <a:endParaRPr lang="en-US" dirty="0" smtClean="0"/>
          </a:p>
          <a:p>
            <a:pPr marL="820737" lvl="2" indent="-285750"/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4680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76593</TotalTime>
  <Words>172</Words>
  <Application>Microsoft Macintosh PowerPoint</Application>
  <PresentationFormat>On-screen Show (4:3)</PresentationFormat>
  <Paragraphs>113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Overall Strategy</vt:lpstr>
      <vt:lpstr>First phase</vt:lpstr>
      <vt:lpstr>Second phase</vt:lpstr>
      <vt:lpstr>Second phase</vt:lpstr>
      <vt:lpstr>Second phase</vt:lpstr>
      <vt:lpstr>Second phase</vt:lpstr>
      <vt:lpstr>Third phase</vt:lpstr>
      <vt:lpstr>Special case: Beam-loading dog-leg experiment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corsini</dc:creator>
  <cp:lastModifiedBy>Roberto Corsini</cp:lastModifiedBy>
  <cp:revision>2354</cp:revision>
  <dcterms:created xsi:type="dcterms:W3CDTF">2014-11-07T20:30:39Z</dcterms:created>
  <dcterms:modified xsi:type="dcterms:W3CDTF">2016-02-12T08:05:23Z</dcterms:modified>
</cp:coreProperties>
</file>