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8" r:id="rId2"/>
  </p:sldMasterIdLst>
  <p:notesMasterIdLst>
    <p:notesMasterId r:id="rId23"/>
  </p:notesMasterIdLst>
  <p:handoutMasterIdLst>
    <p:handoutMasterId r:id="rId24"/>
  </p:handoutMasterIdLst>
  <p:sldIdLst>
    <p:sldId id="295" r:id="rId3"/>
    <p:sldId id="304" r:id="rId4"/>
    <p:sldId id="311" r:id="rId5"/>
    <p:sldId id="312" r:id="rId6"/>
    <p:sldId id="307" r:id="rId7"/>
    <p:sldId id="308" r:id="rId8"/>
    <p:sldId id="297" r:id="rId9"/>
    <p:sldId id="301" r:id="rId10"/>
    <p:sldId id="309" r:id="rId11"/>
    <p:sldId id="306" r:id="rId12"/>
    <p:sldId id="310" r:id="rId13"/>
    <p:sldId id="300" r:id="rId14"/>
    <p:sldId id="299" r:id="rId15"/>
    <p:sldId id="293" r:id="rId16"/>
    <p:sldId id="290" r:id="rId17"/>
    <p:sldId id="303" r:id="rId18"/>
    <p:sldId id="305" r:id="rId19"/>
    <p:sldId id="291" r:id="rId20"/>
    <p:sldId id="298" r:id="rId21"/>
    <p:sldId id="30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navarro\Documents\Dogleg\Loading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navarro\Documents\Dogleg\Loading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60717410323709"/>
          <c:y val="0.0514005540974045"/>
          <c:w val="0.862931652124566"/>
          <c:h val="0.841878827646544"/>
        </c:manualLayout>
      </c:layout>
      <c:scatterChart>
        <c:scatterStyle val="smoothMarker"/>
        <c:varyColors val="0"/>
        <c:ser>
          <c:idx val="0"/>
          <c:order val="0"/>
          <c:tx>
            <c:v>Unloaded 34 MW</c:v>
          </c:tx>
          <c:spPr>
            <a:ln>
              <a:solidFill>
                <a:srgbClr val="25FB49"/>
              </a:solidFill>
            </a:ln>
          </c:spPr>
          <c:marker>
            <c:symbol val="none"/>
          </c:marker>
          <c:xVal>
            <c:numRef>
              <c:f>Sheet1!$M$2:$M$13</c:f>
              <c:numCache>
                <c:formatCode>0.00E+00</c:formatCode>
                <c:ptCount val="12"/>
                <c:pt idx="0">
                  <c:v>0.0</c:v>
                </c:pt>
                <c:pt idx="1">
                  <c:v>0.0142</c:v>
                </c:pt>
                <c:pt idx="2">
                  <c:v>0.035</c:v>
                </c:pt>
                <c:pt idx="3">
                  <c:v>0.04912</c:v>
                </c:pt>
                <c:pt idx="4">
                  <c:v>0.06735</c:v>
                </c:pt>
                <c:pt idx="5">
                  <c:v>0.09201</c:v>
                </c:pt>
                <c:pt idx="6">
                  <c:v>0.112</c:v>
                </c:pt>
                <c:pt idx="7">
                  <c:v>0.1357</c:v>
                </c:pt>
                <c:pt idx="8">
                  <c:v>0.1588</c:v>
                </c:pt>
                <c:pt idx="9">
                  <c:v>0.1806</c:v>
                </c:pt>
                <c:pt idx="10">
                  <c:v>0.1975</c:v>
                </c:pt>
                <c:pt idx="11">
                  <c:v>0.2076</c:v>
                </c:pt>
              </c:numCache>
            </c:numRef>
          </c:xVal>
          <c:yVal>
            <c:numRef>
              <c:f>Sheet1!$P$2:$P$13</c:f>
              <c:numCache>
                <c:formatCode>0.00E+00</c:formatCode>
                <c:ptCount val="12"/>
                <c:pt idx="0">
                  <c:v>91.66</c:v>
                </c:pt>
                <c:pt idx="1">
                  <c:v>92.17999999999998</c:v>
                </c:pt>
                <c:pt idx="2">
                  <c:v>93.0</c:v>
                </c:pt>
                <c:pt idx="3">
                  <c:v>93.66999999999998</c:v>
                </c:pt>
                <c:pt idx="4">
                  <c:v>94.2</c:v>
                </c:pt>
                <c:pt idx="5">
                  <c:v>94.9</c:v>
                </c:pt>
                <c:pt idx="6">
                  <c:v>95.2</c:v>
                </c:pt>
                <c:pt idx="7">
                  <c:v>95.5</c:v>
                </c:pt>
                <c:pt idx="8">
                  <c:v>95.5</c:v>
                </c:pt>
                <c:pt idx="9">
                  <c:v>95.2</c:v>
                </c:pt>
                <c:pt idx="10">
                  <c:v>94.6</c:v>
                </c:pt>
                <c:pt idx="11">
                  <c:v>94.3</c:v>
                </c:pt>
              </c:numCache>
            </c:numRef>
          </c:yVal>
          <c:smooth val="1"/>
        </c:ser>
        <c:ser>
          <c:idx val="1"/>
          <c:order val="1"/>
          <c:tx>
            <c:v>Loaded 34 MW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Sheet1!$A$2:$A$14</c:f>
              <c:numCache>
                <c:formatCode>0.00E+00</c:formatCode>
                <c:ptCount val="13"/>
                <c:pt idx="0">
                  <c:v>0.0</c:v>
                </c:pt>
                <c:pt idx="1">
                  <c:v>0.01302</c:v>
                </c:pt>
                <c:pt idx="2">
                  <c:v>0.02567</c:v>
                </c:pt>
                <c:pt idx="3">
                  <c:v>0.04464</c:v>
                </c:pt>
                <c:pt idx="4">
                  <c:v>0.0625</c:v>
                </c:pt>
                <c:pt idx="5">
                  <c:v>0.08147</c:v>
                </c:pt>
                <c:pt idx="6">
                  <c:v>0.09598</c:v>
                </c:pt>
                <c:pt idx="7">
                  <c:v>0.1109</c:v>
                </c:pt>
                <c:pt idx="8">
                  <c:v>0.1291</c:v>
                </c:pt>
                <c:pt idx="9">
                  <c:v>0.1436</c:v>
                </c:pt>
                <c:pt idx="10">
                  <c:v>0.1663</c:v>
                </c:pt>
                <c:pt idx="11">
                  <c:v>0.1868</c:v>
                </c:pt>
                <c:pt idx="12">
                  <c:v>0.2076</c:v>
                </c:pt>
              </c:numCache>
            </c:numRef>
          </c:xVal>
          <c:yVal>
            <c:numRef>
              <c:f>Sheet1!$I$19:$I$31</c:f>
              <c:numCache>
                <c:formatCode>0.00E+00</c:formatCode>
                <c:ptCount val="13"/>
                <c:pt idx="0">
                  <c:v>91.66</c:v>
                </c:pt>
                <c:pt idx="1">
                  <c:v>90.66</c:v>
                </c:pt>
                <c:pt idx="2">
                  <c:v>89.56</c:v>
                </c:pt>
                <c:pt idx="3">
                  <c:v>87.26</c:v>
                </c:pt>
                <c:pt idx="4">
                  <c:v>85.16</c:v>
                </c:pt>
                <c:pt idx="5">
                  <c:v>82.36</c:v>
                </c:pt>
                <c:pt idx="6">
                  <c:v>80.06</c:v>
                </c:pt>
                <c:pt idx="7">
                  <c:v>77.36</c:v>
                </c:pt>
                <c:pt idx="8">
                  <c:v>73.31</c:v>
                </c:pt>
                <c:pt idx="9">
                  <c:v>69.76</c:v>
                </c:pt>
                <c:pt idx="10">
                  <c:v>64.27999999999998</c:v>
                </c:pt>
                <c:pt idx="11">
                  <c:v>58.36</c:v>
                </c:pt>
                <c:pt idx="12">
                  <c:v>51.37</c:v>
                </c:pt>
              </c:numCache>
            </c:numRef>
          </c:yVal>
          <c:smooth val="1"/>
        </c:ser>
        <c:ser>
          <c:idx val="2"/>
          <c:order val="2"/>
          <c:tx>
            <c:v>Unloaded 22MW</c:v>
          </c:tx>
          <c:spPr>
            <a:ln>
              <a:prstDash val="dash"/>
            </a:ln>
          </c:spPr>
          <c:marker>
            <c:symbol val="none"/>
          </c:marker>
          <c:xVal>
            <c:numRef>
              <c:f>Sheet1!$M$2:$M$13</c:f>
              <c:numCache>
                <c:formatCode>0.00E+00</c:formatCode>
                <c:ptCount val="12"/>
                <c:pt idx="0">
                  <c:v>0.0</c:v>
                </c:pt>
                <c:pt idx="1">
                  <c:v>0.0142</c:v>
                </c:pt>
                <c:pt idx="2">
                  <c:v>0.035</c:v>
                </c:pt>
                <c:pt idx="3">
                  <c:v>0.04912</c:v>
                </c:pt>
                <c:pt idx="4">
                  <c:v>0.06735</c:v>
                </c:pt>
                <c:pt idx="5">
                  <c:v>0.09201</c:v>
                </c:pt>
                <c:pt idx="6">
                  <c:v>0.112</c:v>
                </c:pt>
                <c:pt idx="7">
                  <c:v>0.1357</c:v>
                </c:pt>
                <c:pt idx="8">
                  <c:v>0.1588</c:v>
                </c:pt>
                <c:pt idx="9">
                  <c:v>0.1806</c:v>
                </c:pt>
                <c:pt idx="10">
                  <c:v>0.1975</c:v>
                </c:pt>
                <c:pt idx="11">
                  <c:v>0.2076</c:v>
                </c:pt>
              </c:numCache>
            </c:numRef>
          </c:xVal>
          <c:yVal>
            <c:numRef>
              <c:f>Sheet1!$Q$2:$Q$13</c:f>
              <c:numCache>
                <c:formatCode>0.00E+00</c:formatCode>
                <c:ptCount val="12"/>
                <c:pt idx="0">
                  <c:v>72.66</c:v>
                </c:pt>
                <c:pt idx="1">
                  <c:v>73.17999999999998</c:v>
                </c:pt>
                <c:pt idx="2">
                  <c:v>74.0</c:v>
                </c:pt>
                <c:pt idx="3">
                  <c:v>74.66999999999998</c:v>
                </c:pt>
                <c:pt idx="4">
                  <c:v>75.2</c:v>
                </c:pt>
                <c:pt idx="5">
                  <c:v>75.9</c:v>
                </c:pt>
                <c:pt idx="6">
                  <c:v>76.2</c:v>
                </c:pt>
                <c:pt idx="7">
                  <c:v>76.5</c:v>
                </c:pt>
                <c:pt idx="8">
                  <c:v>76.5</c:v>
                </c:pt>
                <c:pt idx="9">
                  <c:v>76.2</c:v>
                </c:pt>
                <c:pt idx="10">
                  <c:v>75.6</c:v>
                </c:pt>
                <c:pt idx="11">
                  <c:v>75.3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4741768"/>
        <c:axId val="-2094740344"/>
      </c:scatterChart>
      <c:valAx>
        <c:axId val="-2094741768"/>
        <c:scaling>
          <c:orientation val="minMax"/>
          <c:max val="0.25"/>
          <c:min val="0.0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094740344"/>
        <c:crosses val="autoZero"/>
        <c:crossBetween val="midCat"/>
      </c:valAx>
      <c:valAx>
        <c:axId val="-2094740344"/>
        <c:scaling>
          <c:orientation val="minMax"/>
          <c:max val="105.0"/>
          <c:min val="0.0"/>
        </c:scaling>
        <c:delete val="0"/>
        <c:axPos val="l"/>
        <c:majorGridlines>
          <c:spPr>
            <a:ln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0947417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60717410323709"/>
          <c:y val="0.0514005540974045"/>
          <c:w val="0.862931652124566"/>
          <c:h val="0.841878827646544"/>
        </c:manualLayout>
      </c:layout>
      <c:scatterChart>
        <c:scatterStyle val="smoothMarker"/>
        <c:varyColors val="0"/>
        <c:ser>
          <c:idx val="0"/>
          <c:order val="0"/>
          <c:tx>
            <c:v>Unloaded 34 MW</c:v>
          </c:tx>
          <c:spPr>
            <a:ln>
              <a:solidFill>
                <a:schemeClr val="accent3"/>
              </a:solidFill>
              <a:prstDash val="dash"/>
            </a:ln>
          </c:spPr>
          <c:marker>
            <c:symbol val="none"/>
          </c:marker>
          <c:xVal>
            <c:numRef>
              <c:f>Sheet1!$M$2:$M$13</c:f>
              <c:numCache>
                <c:formatCode>0.00E+00</c:formatCode>
                <c:ptCount val="12"/>
                <c:pt idx="0">
                  <c:v>0.0</c:v>
                </c:pt>
                <c:pt idx="1">
                  <c:v>0.0142</c:v>
                </c:pt>
                <c:pt idx="2">
                  <c:v>0.035</c:v>
                </c:pt>
                <c:pt idx="3">
                  <c:v>0.04912</c:v>
                </c:pt>
                <c:pt idx="4">
                  <c:v>0.06735</c:v>
                </c:pt>
                <c:pt idx="5">
                  <c:v>0.09201</c:v>
                </c:pt>
                <c:pt idx="6">
                  <c:v>0.112</c:v>
                </c:pt>
                <c:pt idx="7">
                  <c:v>0.1357</c:v>
                </c:pt>
                <c:pt idx="8">
                  <c:v>0.1588</c:v>
                </c:pt>
                <c:pt idx="9">
                  <c:v>0.1806</c:v>
                </c:pt>
                <c:pt idx="10">
                  <c:v>0.1975</c:v>
                </c:pt>
                <c:pt idx="11">
                  <c:v>0.2076</c:v>
                </c:pt>
              </c:numCache>
            </c:numRef>
          </c:xVal>
          <c:yVal>
            <c:numRef>
              <c:f>Sheet1!$P$2:$P$13</c:f>
              <c:numCache>
                <c:formatCode>0.00E+00</c:formatCode>
                <c:ptCount val="12"/>
                <c:pt idx="0">
                  <c:v>91.66</c:v>
                </c:pt>
                <c:pt idx="1">
                  <c:v>92.17999999999998</c:v>
                </c:pt>
                <c:pt idx="2">
                  <c:v>93.0</c:v>
                </c:pt>
                <c:pt idx="3">
                  <c:v>93.66999999999998</c:v>
                </c:pt>
                <c:pt idx="4">
                  <c:v>94.2</c:v>
                </c:pt>
                <c:pt idx="5">
                  <c:v>94.9</c:v>
                </c:pt>
                <c:pt idx="6">
                  <c:v>95.2</c:v>
                </c:pt>
                <c:pt idx="7">
                  <c:v>95.5</c:v>
                </c:pt>
                <c:pt idx="8">
                  <c:v>95.5</c:v>
                </c:pt>
                <c:pt idx="9">
                  <c:v>95.2</c:v>
                </c:pt>
                <c:pt idx="10">
                  <c:v>94.6</c:v>
                </c:pt>
                <c:pt idx="11">
                  <c:v>94.3</c:v>
                </c:pt>
              </c:numCache>
            </c:numRef>
          </c:yVal>
          <c:smooth val="1"/>
        </c:ser>
        <c:ser>
          <c:idx val="1"/>
          <c:order val="1"/>
          <c:tx>
            <c:v>Loaded 34 MW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Sheet1!$A$2:$A$14</c:f>
              <c:numCache>
                <c:formatCode>0.00E+00</c:formatCode>
                <c:ptCount val="13"/>
                <c:pt idx="0">
                  <c:v>0.0</c:v>
                </c:pt>
                <c:pt idx="1">
                  <c:v>0.01302</c:v>
                </c:pt>
                <c:pt idx="2">
                  <c:v>0.02567</c:v>
                </c:pt>
                <c:pt idx="3">
                  <c:v>0.04464</c:v>
                </c:pt>
                <c:pt idx="4">
                  <c:v>0.0625</c:v>
                </c:pt>
                <c:pt idx="5">
                  <c:v>0.08147</c:v>
                </c:pt>
                <c:pt idx="6">
                  <c:v>0.09598</c:v>
                </c:pt>
                <c:pt idx="7">
                  <c:v>0.1109</c:v>
                </c:pt>
                <c:pt idx="8">
                  <c:v>0.1291</c:v>
                </c:pt>
                <c:pt idx="9">
                  <c:v>0.1436</c:v>
                </c:pt>
                <c:pt idx="10">
                  <c:v>0.1663</c:v>
                </c:pt>
                <c:pt idx="11">
                  <c:v>0.1868</c:v>
                </c:pt>
                <c:pt idx="12">
                  <c:v>0.2076</c:v>
                </c:pt>
              </c:numCache>
            </c:numRef>
          </c:xVal>
          <c:yVal>
            <c:numRef>
              <c:f>Sheet1!$I$19:$I$31</c:f>
              <c:numCache>
                <c:formatCode>0.00E+00</c:formatCode>
                <c:ptCount val="13"/>
                <c:pt idx="0">
                  <c:v>91.66</c:v>
                </c:pt>
                <c:pt idx="1">
                  <c:v>90.66</c:v>
                </c:pt>
                <c:pt idx="2">
                  <c:v>89.56</c:v>
                </c:pt>
                <c:pt idx="3">
                  <c:v>87.26</c:v>
                </c:pt>
                <c:pt idx="4">
                  <c:v>85.16</c:v>
                </c:pt>
                <c:pt idx="5">
                  <c:v>82.36</c:v>
                </c:pt>
                <c:pt idx="6">
                  <c:v>80.06</c:v>
                </c:pt>
                <c:pt idx="7">
                  <c:v>77.36</c:v>
                </c:pt>
                <c:pt idx="8">
                  <c:v>73.31</c:v>
                </c:pt>
                <c:pt idx="9">
                  <c:v>69.76</c:v>
                </c:pt>
                <c:pt idx="10">
                  <c:v>64.27999999999998</c:v>
                </c:pt>
                <c:pt idx="11">
                  <c:v>58.36</c:v>
                </c:pt>
                <c:pt idx="12">
                  <c:v>51.37</c:v>
                </c:pt>
              </c:numCache>
            </c:numRef>
          </c:yVal>
          <c:smooth val="1"/>
        </c:ser>
        <c:ser>
          <c:idx val="2"/>
          <c:order val="2"/>
          <c:tx>
            <c:v>Unloaded 22MW</c:v>
          </c:tx>
          <c:spPr>
            <a:ln>
              <a:solidFill>
                <a:srgbClr val="25FB49"/>
              </a:solidFill>
              <a:prstDash val="solid"/>
            </a:ln>
          </c:spPr>
          <c:marker>
            <c:symbol val="none"/>
          </c:marker>
          <c:xVal>
            <c:numRef>
              <c:f>Sheet1!$M$2:$M$13</c:f>
              <c:numCache>
                <c:formatCode>0.00E+00</c:formatCode>
                <c:ptCount val="12"/>
                <c:pt idx="0">
                  <c:v>0.0</c:v>
                </c:pt>
                <c:pt idx="1">
                  <c:v>0.0142</c:v>
                </c:pt>
                <c:pt idx="2">
                  <c:v>0.035</c:v>
                </c:pt>
                <c:pt idx="3">
                  <c:v>0.04912</c:v>
                </c:pt>
                <c:pt idx="4">
                  <c:v>0.06735</c:v>
                </c:pt>
                <c:pt idx="5">
                  <c:v>0.09201</c:v>
                </c:pt>
                <c:pt idx="6">
                  <c:v>0.112</c:v>
                </c:pt>
                <c:pt idx="7">
                  <c:v>0.1357</c:v>
                </c:pt>
                <c:pt idx="8">
                  <c:v>0.1588</c:v>
                </c:pt>
                <c:pt idx="9">
                  <c:v>0.1806</c:v>
                </c:pt>
                <c:pt idx="10">
                  <c:v>0.1975</c:v>
                </c:pt>
                <c:pt idx="11">
                  <c:v>0.2076</c:v>
                </c:pt>
              </c:numCache>
            </c:numRef>
          </c:xVal>
          <c:yVal>
            <c:numRef>
              <c:f>Sheet1!$Q$2:$Q$13</c:f>
              <c:numCache>
                <c:formatCode>0.00E+00</c:formatCode>
                <c:ptCount val="12"/>
                <c:pt idx="0">
                  <c:v>72.66</c:v>
                </c:pt>
                <c:pt idx="1">
                  <c:v>73.17999999999998</c:v>
                </c:pt>
                <c:pt idx="2">
                  <c:v>74.0</c:v>
                </c:pt>
                <c:pt idx="3">
                  <c:v>74.66999999999998</c:v>
                </c:pt>
                <c:pt idx="4">
                  <c:v>75.2</c:v>
                </c:pt>
                <c:pt idx="5">
                  <c:v>75.9</c:v>
                </c:pt>
                <c:pt idx="6">
                  <c:v>76.2</c:v>
                </c:pt>
                <c:pt idx="7">
                  <c:v>76.5</c:v>
                </c:pt>
                <c:pt idx="8">
                  <c:v>76.5</c:v>
                </c:pt>
                <c:pt idx="9">
                  <c:v>76.2</c:v>
                </c:pt>
                <c:pt idx="10">
                  <c:v>75.6</c:v>
                </c:pt>
                <c:pt idx="11">
                  <c:v>75.3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3846744"/>
        <c:axId val="-2095364680"/>
      </c:scatterChart>
      <c:valAx>
        <c:axId val="-2093846744"/>
        <c:scaling>
          <c:orientation val="minMax"/>
          <c:max val="0.25"/>
          <c:min val="0.0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095364680"/>
        <c:crosses val="autoZero"/>
        <c:crossBetween val="midCat"/>
      </c:valAx>
      <c:valAx>
        <c:axId val="-2095364680"/>
        <c:scaling>
          <c:orientation val="minMax"/>
          <c:max val="105.0"/>
          <c:min val="0.0"/>
        </c:scaling>
        <c:delete val="0"/>
        <c:axPos val="l"/>
        <c:majorGridlines>
          <c:spPr>
            <a:ln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0938467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8979-156A-5849-B240-CDA16508BD8D}" type="datetime1">
              <a:rPr lang="en-US" smtClean="0"/>
              <a:t>23/01/16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E3CED-8E7D-A548-9912-036EA6CBA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24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7FA99-C47D-5346-9EAD-C8B8694B9A0B}" type="datetime1">
              <a:rPr lang="en-US" smtClean="0"/>
              <a:t>23/01/16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1C5A1-67E4-5E42-82C2-3A55CFF40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0993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60440"/>
            <a:ext cx="7772400" cy="1470025"/>
          </a:xfrm>
          <a:solidFill>
            <a:srgbClr val="FDFFD2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39999"/>
            <a:ext cx="6400800" cy="38697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9357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9795" y="6569358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planning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18/1/16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016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1298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1342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114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9867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1585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4695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0841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8915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0357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18"/>
            <a:ext cx="8229600" cy="519178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71672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2195" y="6571673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969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2195" y="6571673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34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2195" y="6571673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34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2195" y="6571673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337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0" y="6629400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J.L. Navarro. HG2015, June 16 -</a:t>
            </a:r>
            <a:r>
              <a:rPr lang="en-GB" baseline="0" dirty="0" smtClean="0"/>
              <a:t> </a:t>
            </a:r>
            <a:r>
              <a:rPr lang="en-GB" dirty="0" smtClean="0"/>
              <a:t>19, 2015, Beijing, China.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6200" y="0"/>
            <a:ext cx="7419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pic>
        <p:nvPicPr>
          <p:cNvPr id="4" name="Picture 14" descr="Screen Shot 2013-10-04 at 3.45.04 PM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1229" y="0"/>
            <a:ext cx="47277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556" y="-100556"/>
            <a:ext cx="710156" cy="71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5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0" y="6629400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J.L. Navarro. CLIC Project Meeting, 16 December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6200" y="0"/>
            <a:ext cx="7419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pic>
        <p:nvPicPr>
          <p:cNvPr id="4" name="Picture 14" descr="Screen Shot 2013-10-04 at 3.45.04 PM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1229" y="0"/>
            <a:ext cx="47277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556" y="-100556"/>
            <a:ext cx="710156" cy="71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63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674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0" y="6629400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J.L. Navarro. HG2015, June 16 - 19, 2015, Beijing, China. 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6200" y="0"/>
            <a:ext cx="7419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/22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14" descr="Screen Shot 2013-10-04 at 3.45.04 PM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1229" y="0"/>
            <a:ext cx="47277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556" y="-100556"/>
            <a:ext cx="710156" cy="71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42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1884" y="0"/>
            <a:ext cx="7787581" cy="5012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700" y="701813"/>
            <a:ext cx="8881200" cy="583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9357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9795" y="6569358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27/</a:t>
            </a:r>
            <a:r>
              <a:rPr lang="en-US" dirty="0" smtClean="0"/>
              <a:t>1/16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39700" y="591172"/>
            <a:ext cx="8881200" cy="3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lic-logo2010t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511747" y="24959"/>
            <a:ext cx="607254" cy="6120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39700" y="6592019"/>
            <a:ext cx="8881200" cy="3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Screen Shot 2013-10-04 at 3.45.04 PM.pn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4759" y="78410"/>
            <a:ext cx="53022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260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6000"/>
        <a:buFontTx/>
        <a:buBlip>
          <a:blip r:embed="rId12"/>
        </a:buBlip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6000"/>
        <a:buFontTx/>
        <a:buBlip>
          <a:blip r:embed="rId12"/>
        </a:buBlip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6000"/>
        <a:buFontTx/>
        <a:buBlip>
          <a:blip r:embed="rId12"/>
        </a:buBlip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Lucida Grande"/>
        <a:buChar char="-"/>
        <a:defRPr sz="16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planning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54454" y="0"/>
            <a:ext cx="5895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/15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499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chart" Target="../charts/chart1.xml"/><Relationship Id="rId5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7.png"/><Relationship Id="rId3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268" y="3718364"/>
            <a:ext cx="4120932" cy="28175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268" y="3720681"/>
            <a:ext cx="4117544" cy="281525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goals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39700" y="701813"/>
            <a:ext cx="4550176" cy="583412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Final goal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measure BDR </a:t>
            </a:r>
          </a:p>
          <a:p>
            <a:pPr lvl="1"/>
            <a:r>
              <a:rPr lang="en-US" sz="2400" dirty="0" smtClean="0"/>
              <a:t>loaded</a:t>
            </a:r>
          </a:p>
          <a:p>
            <a:pPr lvl="1"/>
            <a:r>
              <a:rPr lang="en-US" sz="2400" dirty="0" smtClean="0"/>
              <a:t>unloaded</a:t>
            </a:r>
          </a:p>
          <a:p>
            <a:pPr marL="0" indent="0">
              <a:buNone/>
            </a:pPr>
            <a:r>
              <a:rPr lang="en-US" dirty="0" smtClean="0"/>
              <a:t>for the </a:t>
            </a:r>
            <a:r>
              <a:rPr lang="en-US" dirty="0" smtClean="0">
                <a:solidFill>
                  <a:srgbClr val="FF0000"/>
                </a:solidFill>
              </a:rPr>
              <a:t>same average gradient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Alternative: measure BDR for constant input power</a:t>
            </a:r>
            <a:br>
              <a:rPr lang="en-US" dirty="0" smtClean="0"/>
            </a:br>
            <a:r>
              <a:rPr lang="en-US" dirty="0" smtClean="0"/>
              <a:t>(when power limited)</a:t>
            </a:r>
            <a:br>
              <a:rPr lang="en-US" dirty="0" smtClean="0"/>
            </a:br>
            <a:r>
              <a:rPr lang="en-US" dirty="0" smtClean="0"/>
              <a:t>=&gt; BDR decreases?</a:t>
            </a:r>
          </a:p>
          <a:p>
            <a:endParaRPr lang="en-US" dirty="0"/>
          </a:p>
          <a:p>
            <a:r>
              <a:rPr lang="en-US" dirty="0" smtClean="0"/>
              <a:t>even decelerate the beam</a:t>
            </a:r>
            <a:br>
              <a:rPr lang="en-US" dirty="0" smtClean="0"/>
            </a:br>
            <a:r>
              <a:rPr lang="en-US" dirty="0" smtClean="0"/>
              <a:t>=&gt; </a:t>
            </a:r>
            <a:r>
              <a:rPr lang="en-US" dirty="0" err="1" smtClean="0"/>
              <a:t>antiloaded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268" y="813993"/>
            <a:ext cx="4008632" cy="27407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99988" y="5007492"/>
            <a:ext cx="2667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25FB49"/>
                </a:solidFill>
              </a:rPr>
              <a:t>Unloaded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FF0000"/>
                </a:solidFill>
              </a:rPr>
              <a:t>Loaded</a:t>
            </a:r>
          </a:p>
          <a:p>
            <a:pPr marL="285750" indent="-285750">
              <a:buFontTx/>
              <a:buChar char="-"/>
            </a:pPr>
            <a:r>
              <a:rPr lang="en-GB" sz="2400" b="1" dirty="0" err="1" smtClean="0">
                <a:solidFill>
                  <a:srgbClr val="0900C0"/>
                </a:solidFill>
              </a:rPr>
              <a:t>Antiloaded</a:t>
            </a:r>
            <a:endParaRPr lang="en-GB" sz="2400" b="1" dirty="0">
              <a:solidFill>
                <a:srgbClr val="090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200" y="1765697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25FB49"/>
                </a:solidFill>
              </a:rPr>
              <a:t>Unloaded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FF0000"/>
                </a:solidFill>
              </a:rPr>
              <a:t>Loaded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38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Phase + Energy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BPR0475W (bunch length) + energy nicely flat along the pulse</a:t>
            </a:r>
          </a:p>
          <a:p>
            <a:r>
              <a:rPr lang="en-US" dirty="0" smtClean="0"/>
              <a:t>beam phase constant after transient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pic>
        <p:nvPicPr>
          <p:cNvPr id="8" name="Picture 7" descr="2015_dogleg_BPR0475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658619"/>
            <a:ext cx="4056081" cy="2401620"/>
          </a:xfrm>
          <a:prstGeom prst="rect">
            <a:avLst/>
          </a:prstGeom>
        </p:spPr>
      </p:pic>
      <p:pic>
        <p:nvPicPr>
          <p:cNvPr id="9" name="Picture 8" descr="2015_dogleg_BPR0475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9231"/>
          <a:stretch/>
        </p:blipFill>
        <p:spPr>
          <a:xfrm>
            <a:off x="154718" y="4060238"/>
            <a:ext cx="3927279" cy="2475697"/>
          </a:xfrm>
          <a:prstGeom prst="rect">
            <a:avLst/>
          </a:prstGeom>
        </p:spPr>
      </p:pic>
      <p:pic>
        <p:nvPicPr>
          <p:cNvPr id="7" name="Picture 6" descr="2015_dogleg_segdump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8" t="33255" b="2504"/>
          <a:stretch/>
        </p:blipFill>
        <p:spPr>
          <a:xfrm>
            <a:off x="3474805" y="1658619"/>
            <a:ext cx="5546094" cy="487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82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Loaded RF pulse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phase and RF phase have to match to assure constant loading along the pulse</a:t>
            </a:r>
          </a:p>
          <a:p>
            <a:r>
              <a:rPr lang="en-US" dirty="0" smtClean="0"/>
              <a:t>Beam and RF setup OK and output power matches expectations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pic>
        <p:nvPicPr>
          <p:cNvPr id="7" name="Picture 6" descr="20151211_RF_loadin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1" t="35742" r="51915" b="19883"/>
          <a:stretch/>
        </p:blipFill>
        <p:spPr>
          <a:xfrm>
            <a:off x="3330601" y="2125148"/>
            <a:ext cx="5716215" cy="42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28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WEPHA014f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844" y="638078"/>
            <a:ext cx="5477907" cy="2908025"/>
          </a:xfrm>
          <a:prstGeom prst="rect">
            <a:avLst/>
          </a:prstGeom>
        </p:spPr>
      </p:pic>
      <p:pic>
        <p:nvPicPr>
          <p:cNvPr id="12" name="Picture 11" descr="WEPHA014f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64" y="3696140"/>
            <a:ext cx="5412336" cy="287321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Measurement Analysis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39700" y="701813"/>
            <a:ext cx="3330556" cy="583412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Constant input power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Constant average gradient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178951" y="542299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25FB49"/>
                </a:solidFill>
              </a:rPr>
              <a:t>Unloaded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FF0000"/>
                </a:solidFill>
              </a:rPr>
              <a:t>Loaded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3270" y="890438"/>
            <a:ext cx="2146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25FB49"/>
                </a:solidFill>
              </a:rPr>
              <a:t>Unloaded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FF0000"/>
                </a:solidFill>
              </a:rPr>
              <a:t>Loaded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12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34162" y="1293885"/>
            <a:ext cx="2769965" cy="1957357"/>
            <a:chOff x="2198435" y="2988191"/>
            <a:chExt cx="3657297" cy="2728078"/>
          </a:xfrm>
        </p:grpSpPr>
        <p:sp>
          <p:nvSpPr>
            <p:cNvPr id="19" name="Rectangle 18"/>
            <p:cNvSpPr/>
            <p:nvPr/>
          </p:nvSpPr>
          <p:spPr>
            <a:xfrm>
              <a:off x="2215633" y="2988191"/>
              <a:ext cx="3499367" cy="27280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198435" y="2988191"/>
              <a:ext cx="3657297" cy="2727161"/>
              <a:chOff x="20428" y="1320759"/>
              <a:chExt cx="5999372" cy="5717939"/>
            </a:xfrm>
          </p:grpSpPr>
          <p:graphicFrame>
            <p:nvGraphicFramePr>
              <p:cNvPr id="21" name="Chart 2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80074330"/>
                  </p:ext>
                </p:extLst>
              </p:nvPr>
            </p:nvGraphicFramePr>
            <p:xfrm>
              <a:off x="533400" y="1343799"/>
              <a:ext cx="5486400" cy="51332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2" name="TextBox 21"/>
              <p:cNvSpPr txBox="1"/>
              <p:nvPr/>
            </p:nvSpPr>
            <p:spPr>
              <a:xfrm rot="16200000">
                <a:off x="-1708206" y="3049393"/>
                <a:ext cx="4119539" cy="662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Gradient, (au)</a:t>
                </a:r>
                <a:endParaRPr lang="fr-FR" sz="14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663992" y="6156016"/>
                <a:ext cx="2316822" cy="882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Length, m</a:t>
                </a:r>
                <a:endParaRPr lang="fr-FR" sz="1400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557848" y="4400012"/>
            <a:ext cx="2949922" cy="2140690"/>
            <a:chOff x="2201379" y="2633025"/>
            <a:chExt cx="3992629" cy="3090137"/>
          </a:xfrm>
        </p:grpSpPr>
        <p:sp>
          <p:nvSpPr>
            <p:cNvPr id="25" name="Rectangle 24"/>
            <p:cNvSpPr/>
            <p:nvPr/>
          </p:nvSpPr>
          <p:spPr>
            <a:xfrm>
              <a:off x="2215633" y="2988191"/>
              <a:ext cx="3499367" cy="27280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201379" y="2633025"/>
              <a:ext cx="3992629" cy="3090137"/>
              <a:chOff x="25252" y="576101"/>
              <a:chExt cx="6549456" cy="6478979"/>
            </a:xfrm>
          </p:grpSpPr>
          <p:graphicFrame>
            <p:nvGraphicFramePr>
              <p:cNvPr id="27" name="Chart 2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35353540"/>
                  </p:ext>
                </p:extLst>
              </p:nvPr>
            </p:nvGraphicFramePr>
            <p:xfrm>
              <a:off x="533401" y="1343800"/>
              <a:ext cx="5486398" cy="513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8" name="TextBox 27"/>
              <p:cNvSpPr txBox="1"/>
              <p:nvPr/>
            </p:nvSpPr>
            <p:spPr>
              <a:xfrm rot="16200000">
                <a:off x="-2218792" y="2820145"/>
                <a:ext cx="5171419" cy="683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Gradient, (au)</a:t>
                </a:r>
                <a:endParaRPr lang="fr-FR" sz="14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698649" y="6123567"/>
                <a:ext cx="2876059" cy="931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Length, m</a:t>
                </a:r>
                <a:endParaRPr lang="fr-FR" sz="1400" dirty="0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 rot="765599">
            <a:off x="3950154" y="3095975"/>
            <a:ext cx="4868640" cy="120032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Data biased  </a:t>
            </a:r>
            <a:r>
              <a:rPr lang="en-US" sz="2400" dirty="0" smtClean="0">
                <a:sym typeface="Wingdings"/>
              </a:rPr>
              <a:t></a:t>
            </a:r>
            <a:endParaRPr lang="en-US" sz="2400" dirty="0" smtClean="0"/>
          </a:p>
          <a:p>
            <a:r>
              <a:rPr lang="en-US" sz="2400" dirty="0" smtClean="0"/>
              <a:t>Transmitted power channel broke</a:t>
            </a:r>
          </a:p>
          <a:p>
            <a:r>
              <a:rPr lang="en-US" sz="2400" dirty="0" smtClean="0"/>
              <a:t>=&gt; most relevant interlock missing  </a:t>
            </a:r>
            <a:r>
              <a:rPr lang="en-US" sz="2400" dirty="0" smtClean="0">
                <a:sym typeface="Wingdings"/>
              </a:rPr>
              <a:t>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555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Interlock </a:t>
            </a:r>
            <a:r>
              <a:rPr lang="en-GB" dirty="0" err="1" smtClean="0"/>
              <a:t>vs</a:t>
            </a:r>
            <a:r>
              <a:rPr lang="en-GB" dirty="0" smtClean="0"/>
              <a:t> Cell position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74"/>
          <a:stretch/>
        </p:blipFill>
        <p:spPr bwMode="auto">
          <a:xfrm>
            <a:off x="139700" y="692743"/>
            <a:ext cx="8881200" cy="319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52"/>
          <a:stretch/>
        </p:blipFill>
        <p:spPr bwMode="auto">
          <a:xfrm>
            <a:off x="139700" y="3741915"/>
            <a:ext cx="8881200" cy="283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5802" y="1226985"/>
            <a:ext cx="276721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Transmitted power channel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998339" y="4187420"/>
            <a:ext cx="0" cy="95568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7419821" y="3889517"/>
            <a:ext cx="0" cy="75059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690564" y="2378146"/>
            <a:ext cx="0" cy="903886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974712" y="2114075"/>
            <a:ext cx="0" cy="95568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78964" y="3741323"/>
            <a:ext cx="2311600" cy="46166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Interlock triggers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52400" y="6137608"/>
            <a:ext cx="4910269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many Downstream Breakdowns not detected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78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March-April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9700" y="701813"/>
            <a:ext cx="8881200" cy="5831257"/>
          </a:xfrm>
        </p:spPr>
        <p:txBody>
          <a:bodyPr>
            <a:normAutofit/>
          </a:bodyPr>
          <a:lstStyle/>
          <a:p>
            <a:r>
              <a:rPr lang="en-US" dirty="0" smtClean="0"/>
              <a:t>Xbox RF acquisition fixed (broken transmitted channel)</a:t>
            </a:r>
          </a:p>
          <a:p>
            <a:r>
              <a:rPr lang="en-US" dirty="0" smtClean="0"/>
              <a:t>Beam quickly set up</a:t>
            </a:r>
          </a:p>
          <a:p>
            <a:r>
              <a:rPr lang="en-US" dirty="0" smtClean="0"/>
              <a:t>BDR measurements</a:t>
            </a:r>
          </a:p>
          <a:p>
            <a:pPr lvl="1"/>
            <a:r>
              <a:rPr lang="en-US" dirty="0" smtClean="0"/>
              <a:t>unloaded (26 MW)</a:t>
            </a:r>
          </a:p>
          <a:p>
            <a:pPr lvl="1"/>
            <a:r>
              <a:rPr lang="en-US" dirty="0" smtClean="0"/>
              <a:t>loaded (26 MW)</a:t>
            </a:r>
          </a:p>
          <a:p>
            <a:pPr lvl="1"/>
            <a:r>
              <a:rPr lang="en-US" dirty="0" smtClean="0"/>
              <a:t>anti-loaded (10 MW)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14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099757" y="3118561"/>
            <a:ext cx="7044243" cy="3439660"/>
            <a:chOff x="3072195" y="3718933"/>
            <a:chExt cx="6071805" cy="2814137"/>
          </a:xfrm>
        </p:grpSpPr>
        <p:pic>
          <p:nvPicPr>
            <p:cNvPr id="8" name="Picture 7" descr="WEPHA014f7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2195" y="3718933"/>
              <a:ext cx="6071805" cy="2814137"/>
            </a:xfrm>
            <a:prstGeom prst="rect">
              <a:avLst/>
            </a:prstGeom>
          </p:spPr>
        </p:pic>
        <p:pic>
          <p:nvPicPr>
            <p:cNvPr id="7" name="Picture 6" descr="WEPHA014f6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9268" y="3806957"/>
              <a:ext cx="2948671" cy="1709282"/>
            </a:xfrm>
            <a:prstGeom prst="rect">
              <a:avLst/>
            </a:prstGeom>
          </p:spPr>
        </p:pic>
      </p:grpSp>
      <p:pic>
        <p:nvPicPr>
          <p:cNvPr id="10" name="Picture 9" descr="20150313_dogleg_transmission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4" b="66262"/>
          <a:stretch/>
        </p:blipFill>
        <p:spPr>
          <a:xfrm>
            <a:off x="3359503" y="1229957"/>
            <a:ext cx="5736835" cy="173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17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 hot spot on the Dogleg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27160" y="702439"/>
            <a:ext cx="8432226" cy="199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Calibri" pitchFamily="34" charset="0"/>
              </a:rPr>
              <a:t>Initially: 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breakdown distribution inside structure as expected  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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 </a:t>
            </a: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Calibri" pitchFamily="34" charset="0"/>
              </a:rPr>
              <a:t>Later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: breakdowns mostly detected at beginning of structure</a:t>
            </a:r>
            <a:r>
              <a:rPr lang="en-US" sz="2400" dirty="0">
                <a:solidFill>
                  <a:srgbClr val="00187E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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=&gt;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hot spot 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for breakdowns had developed there</a:t>
            </a: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structure unusable 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for beam-loading experiment =&gt; changed</a:t>
            </a:r>
            <a:endParaRPr lang="en-US" sz="2400" dirty="0">
              <a:solidFill>
                <a:srgbClr val="00187E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rgbClr val="00187E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>
              <a:solidFill>
                <a:srgbClr val="00187E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rgbClr val="00187E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rgbClr val="008000"/>
              </a:solidFill>
              <a:latin typeface="Calibri" pitchFamily="34" charset="0"/>
            </a:endParaRP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7" t="53385" r="9198" b="4146"/>
          <a:stretch/>
        </p:blipFill>
        <p:spPr>
          <a:xfrm>
            <a:off x="692874" y="2553337"/>
            <a:ext cx="7690849" cy="2143572"/>
          </a:xfrm>
          <a:prstGeom prst="rect">
            <a:avLst/>
          </a:prstGeom>
        </p:spPr>
      </p:pic>
      <p:pic>
        <p:nvPicPr>
          <p:cNvPr id="11" name="Content Placeholder 3" descr="hist_td_apr15_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1" t="53301" r="8498" b="3684"/>
          <a:stretch/>
        </p:blipFill>
        <p:spPr>
          <a:xfrm>
            <a:off x="573740" y="4478159"/>
            <a:ext cx="7874001" cy="20917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3038" y="3244334"/>
            <a:ext cx="1364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400" dirty="0" err="1"/>
              <a:t>Aug</a:t>
            </a:r>
            <a:r>
              <a:rPr lang="fi-FI" sz="2400" dirty="0"/>
              <a:t> 2014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903038" y="5156063"/>
            <a:ext cx="1325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400" dirty="0" err="1"/>
              <a:t>Apr</a:t>
            </a:r>
            <a:r>
              <a:rPr lang="fi-FI" sz="2400" dirty="0"/>
              <a:t> 2015 </a:t>
            </a:r>
            <a:endParaRPr lang="en-US" sz="24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3574458" y="4805510"/>
            <a:ext cx="3495898" cy="0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953962" y="4807384"/>
            <a:ext cx="3169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400" dirty="0" smtClean="0"/>
              <a:t>position </a:t>
            </a:r>
            <a:r>
              <a:rPr lang="fi-FI" sz="2400" dirty="0" err="1" smtClean="0"/>
              <a:t>along</a:t>
            </a:r>
            <a:r>
              <a:rPr lang="fi-FI" sz="2400" dirty="0" smtClean="0"/>
              <a:t> </a:t>
            </a:r>
            <a:r>
              <a:rPr lang="fi-FI" sz="2400" dirty="0" err="1" smtClean="0"/>
              <a:t>structure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History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T24 structure was changed in </a:t>
            </a:r>
            <a:r>
              <a:rPr lang="en-US" dirty="0"/>
              <a:t>shadow of the access system change in </a:t>
            </a:r>
            <a:r>
              <a:rPr lang="en-US" dirty="0" smtClean="0"/>
              <a:t>May against a TD26CC that had been previously in CTF2</a:t>
            </a:r>
          </a:p>
          <a:p>
            <a:r>
              <a:rPr lang="en-US" dirty="0" smtClean="0"/>
              <a:t>pulse compressor </a:t>
            </a:r>
            <a:r>
              <a:rPr lang="en-US" dirty="0"/>
              <a:t>breaking down, backlash </a:t>
            </a:r>
            <a:r>
              <a:rPr lang="en-US" dirty="0" smtClean="0"/>
              <a:t>=&gt; taken out </a:t>
            </a:r>
            <a:br>
              <a:rPr lang="en-US" dirty="0" smtClean="0"/>
            </a:br>
            <a:r>
              <a:rPr lang="en-US" dirty="0" smtClean="0"/>
              <a:t>=&gt; limited in RF power</a:t>
            </a:r>
          </a:p>
          <a:p>
            <a:r>
              <a:rPr lang="en-US" dirty="0"/>
              <a:t>June: </a:t>
            </a:r>
            <a:r>
              <a:rPr lang="en-US" dirty="0">
                <a:solidFill>
                  <a:srgbClr val="FF0000"/>
                </a:solidFill>
              </a:rPr>
              <a:t>Realignment</a:t>
            </a:r>
            <a:r>
              <a:rPr lang="en-US" dirty="0"/>
              <a:t> of the 8mm-diameter </a:t>
            </a:r>
            <a:r>
              <a:rPr lang="en-US" dirty="0">
                <a:solidFill>
                  <a:srgbClr val="FF0000"/>
                </a:solidFill>
              </a:rPr>
              <a:t>collimator</a:t>
            </a:r>
            <a:r>
              <a:rPr lang="en-US" dirty="0"/>
              <a:t> (2mm off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several unavailability periods with</a:t>
            </a:r>
          </a:p>
          <a:p>
            <a:pPr lvl="1"/>
            <a:r>
              <a:rPr lang="en-US" dirty="0" smtClean="0"/>
              <a:t>Xbox klystron solenoid power supplies</a:t>
            </a:r>
          </a:p>
          <a:p>
            <a:pPr lvl="1"/>
            <a:r>
              <a:rPr lang="en-US" dirty="0" smtClean="0"/>
              <a:t>drive beam gun</a:t>
            </a:r>
          </a:p>
          <a:p>
            <a:pPr lvl="1"/>
            <a:r>
              <a:rPr lang="en-US" dirty="0" smtClean="0"/>
              <a:t>pulse compressor installation (6</a:t>
            </a:r>
            <a:r>
              <a:rPr lang="en-US" dirty="0"/>
              <a:t>-12 </a:t>
            </a:r>
            <a:r>
              <a:rPr lang="en-US" dirty="0" smtClean="0"/>
              <a:t>August)</a:t>
            </a:r>
          </a:p>
          <a:p>
            <a:pPr lvl="1"/>
            <a:r>
              <a:rPr lang="en-US" dirty="0" smtClean="0"/>
              <a:t>drive beam priorities for other users</a:t>
            </a:r>
          </a:p>
          <a:p>
            <a:r>
              <a:rPr lang="en-US" dirty="0" smtClean="0"/>
              <a:t>restarted drive beam RF for dogleg on 14 Oct., RF setup completed but no beam due to dogleg line magnet problem</a:t>
            </a:r>
          </a:p>
          <a:p>
            <a:r>
              <a:rPr lang="en-US" dirty="0" smtClean="0"/>
              <a:t>finally restarted on 25/26 Nov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51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015_dogleg_quadscan_H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8" r="51772"/>
          <a:stretch/>
        </p:blipFill>
        <p:spPr>
          <a:xfrm>
            <a:off x="2902753" y="1048624"/>
            <a:ext cx="3058259" cy="5486400"/>
          </a:xfrm>
          <a:prstGeom prst="rect">
            <a:avLst/>
          </a:prstGeom>
        </p:spPr>
      </p:pic>
      <p:pic>
        <p:nvPicPr>
          <p:cNvPr id="9" name="Picture 8" descr="2015_dogleg_quadscan_V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9" r="7690"/>
          <a:stretch/>
        </p:blipFill>
        <p:spPr>
          <a:xfrm>
            <a:off x="5962640" y="1048624"/>
            <a:ext cx="305826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 scans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Dogleg optics initially </a:t>
            </a:r>
            <a:r>
              <a:rPr lang="en-US" dirty="0" err="1" smtClean="0"/>
              <a:t>rematched</a:t>
            </a:r>
            <a:r>
              <a:rPr lang="en-US" dirty="0" smtClean="0"/>
              <a:t> based on quad scans in girder 10</a:t>
            </a:r>
          </a:p>
          <a:p>
            <a:r>
              <a:rPr lang="en-US" dirty="0" smtClean="0"/>
              <a:t>followed by</a:t>
            </a:r>
            <a:br>
              <a:rPr lang="en-US" dirty="0" smtClean="0"/>
            </a:br>
            <a:r>
              <a:rPr lang="en-US" dirty="0" smtClean="0"/>
              <a:t>empirical</a:t>
            </a:r>
            <a:br>
              <a:rPr lang="en-US" dirty="0" smtClean="0"/>
            </a:b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551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running 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Xbox RF acquisition fixed (broken transmitted channel</a:t>
            </a:r>
            <a:r>
              <a:rPr lang="en-US" dirty="0" smtClean="0"/>
              <a:t>), cleanup</a:t>
            </a:r>
          </a:p>
          <a:p>
            <a:r>
              <a:rPr lang="en-US" dirty="0" smtClean="0"/>
              <a:t>March:	machine restart, rapid beam setup and measurements</a:t>
            </a:r>
          </a:p>
          <a:p>
            <a:r>
              <a:rPr lang="en-US" dirty="0"/>
              <a:t>May: Accelerating </a:t>
            </a:r>
            <a:r>
              <a:rPr lang="en-US" dirty="0">
                <a:solidFill>
                  <a:srgbClr val="FF0000"/>
                </a:solidFill>
              </a:rPr>
              <a:t>structure</a:t>
            </a:r>
            <a:r>
              <a:rPr lang="en-US" dirty="0"/>
              <a:t> had to be </a:t>
            </a:r>
            <a:r>
              <a:rPr lang="en-US" dirty="0">
                <a:solidFill>
                  <a:srgbClr val="FF0000"/>
                </a:solidFill>
              </a:rPr>
              <a:t>replaced</a:t>
            </a:r>
            <a:r>
              <a:rPr lang="en-US" dirty="0"/>
              <a:t> due to hot </a:t>
            </a:r>
            <a:r>
              <a:rPr lang="en-US" dirty="0" smtClean="0"/>
              <a:t>cell</a:t>
            </a:r>
            <a:br>
              <a:rPr lang="en-US" dirty="0" smtClean="0"/>
            </a:br>
            <a:r>
              <a:rPr lang="en-US" dirty="0" smtClean="0"/>
              <a:t>		  (during access system change)</a:t>
            </a:r>
            <a:br>
              <a:rPr lang="en-US" dirty="0" smtClean="0"/>
            </a:br>
            <a:r>
              <a:rPr lang="en-US" dirty="0" smtClean="0"/>
              <a:t>		 pulse compressor breaking down, backlash =&gt; taken out</a:t>
            </a:r>
            <a:endParaRPr lang="en-US" dirty="0"/>
          </a:p>
          <a:p>
            <a:r>
              <a:rPr lang="en-US" dirty="0"/>
              <a:t>June: </a:t>
            </a:r>
            <a:r>
              <a:rPr lang="en-US" dirty="0">
                <a:solidFill>
                  <a:srgbClr val="FF0000"/>
                </a:solidFill>
              </a:rPr>
              <a:t>Realignment</a:t>
            </a:r>
            <a:r>
              <a:rPr lang="en-US" dirty="0"/>
              <a:t> of the 8mm-diameter </a:t>
            </a:r>
            <a:r>
              <a:rPr lang="en-US" dirty="0">
                <a:solidFill>
                  <a:srgbClr val="FF0000"/>
                </a:solidFill>
              </a:rPr>
              <a:t>collimator</a:t>
            </a:r>
            <a:r>
              <a:rPr lang="en-US" dirty="0"/>
              <a:t> (2mm off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		  Klystron solenoid power supply problems</a:t>
            </a:r>
          </a:p>
          <a:p>
            <a:r>
              <a:rPr lang="en-US" dirty="0" smtClean="0"/>
              <a:t>since July: DB </a:t>
            </a:r>
            <a:r>
              <a:rPr lang="en-US" dirty="0"/>
              <a:t>gun </a:t>
            </a:r>
            <a:r>
              <a:rPr lang="en-US" dirty="0" smtClean="0"/>
              <a:t>problems</a:t>
            </a:r>
            <a:endParaRPr lang="en-US" dirty="0"/>
          </a:p>
          <a:p>
            <a:r>
              <a:rPr lang="en-US" dirty="0" smtClean="0"/>
              <a:t>6-12 August: refurbished pulse compressor installed</a:t>
            </a:r>
            <a:endParaRPr lang="en-US" dirty="0"/>
          </a:p>
          <a:p>
            <a:r>
              <a:rPr lang="en-US" dirty="0" smtClean="0"/>
              <a:t>14 Oct: RF setup, no beam (faulty magnet)</a:t>
            </a:r>
          </a:p>
          <a:p>
            <a:r>
              <a:rPr lang="en-US" dirty="0" smtClean="0"/>
              <a:t>25/26 Nov: finally beam again</a:t>
            </a:r>
          </a:p>
          <a:p>
            <a:r>
              <a:rPr lang="en-US" dirty="0" smtClean="0"/>
              <a:t>4 Dec: beam setup, MKX stopped</a:t>
            </a:r>
          </a:p>
          <a:p>
            <a:r>
              <a:rPr lang="en-US" dirty="0" smtClean="0"/>
              <a:t>11 Dec: beam, vacuum crate stopped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18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79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Interlock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0" y="620688"/>
            <a:ext cx="9000000" cy="617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96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</a:t>
            </a:r>
            <a:r>
              <a:rPr lang="en-US" dirty="0"/>
              <a:t>S</a:t>
            </a:r>
            <a:r>
              <a:rPr lang="en-US" dirty="0" smtClean="0"/>
              <a:t>etup -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701814"/>
            <a:ext cx="4965098" cy="2970654"/>
          </a:xfrm>
        </p:spPr>
        <p:txBody>
          <a:bodyPr/>
          <a:lstStyle/>
          <a:p>
            <a:r>
              <a:rPr lang="en-US" dirty="0" smtClean="0"/>
              <a:t>Gradually improving transmission</a:t>
            </a:r>
          </a:p>
          <a:p>
            <a:r>
              <a:rPr lang="en-US" dirty="0" smtClean="0"/>
              <a:t>no big corrector kicks any more</a:t>
            </a:r>
          </a:p>
          <a:p>
            <a:r>
              <a:rPr lang="en-US" dirty="0" smtClean="0"/>
              <a:t>still small losses through the accelerating structure</a:t>
            </a:r>
          </a:p>
          <a:p>
            <a:r>
              <a:rPr lang="en-US" dirty="0" smtClean="0"/>
              <a:t>intensity varying over time</a:t>
            </a:r>
          </a:p>
          <a:p>
            <a:r>
              <a:rPr lang="en-US" dirty="0" smtClean="0"/>
              <a:t>=&gt; </a:t>
            </a:r>
            <a:r>
              <a:rPr lang="en-US" dirty="0" smtClean="0">
                <a:solidFill>
                  <a:srgbClr val="FF0000"/>
                </a:solidFill>
              </a:rPr>
              <a:t>need to improve still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pic>
        <p:nvPicPr>
          <p:cNvPr id="7" name="Picture 6" descr="2015_dogleg_transmissio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0" t="10233" r="1390" b="1748"/>
          <a:stretch/>
        </p:blipFill>
        <p:spPr>
          <a:xfrm>
            <a:off x="4600914" y="1609584"/>
            <a:ext cx="4494145" cy="4948996"/>
          </a:xfrm>
          <a:prstGeom prst="rect">
            <a:avLst/>
          </a:prstGeom>
        </p:spPr>
      </p:pic>
      <p:pic>
        <p:nvPicPr>
          <p:cNvPr id="8" name="Picture 7" descr="2015_dogleg_transmission028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87" y="3672467"/>
            <a:ext cx="2891708" cy="286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699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/22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0"/>
            <a:ext cx="8077200" cy="4572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GB" sz="3600" dirty="0" smtClean="0">
                <a:solidFill>
                  <a:srgbClr val="FFFF00"/>
                </a:solidFill>
                <a:latin typeface="Calibri"/>
              </a:rPr>
              <a:t>First “comparison”</a:t>
            </a:r>
            <a:endParaRPr lang="en-GB" sz="3600" dirty="0">
              <a:solidFill>
                <a:srgbClr val="FFFF00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1647838"/>
            <a:ext cx="6845840" cy="5047129"/>
            <a:chOff x="0" y="1600200"/>
            <a:chExt cx="6845840" cy="504712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00200"/>
              <a:ext cx="6845840" cy="504712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854998" y="3735495"/>
              <a:ext cx="54934" cy="69273"/>
            </a:xfrm>
            <a:prstGeom prst="rect">
              <a:avLst/>
            </a:prstGeom>
            <a:solidFill>
              <a:srgbClr val="0900C0"/>
            </a:solidFill>
            <a:ln w="76200">
              <a:solidFill>
                <a:srgbClr val="090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569534" y="3131127"/>
              <a:ext cx="54934" cy="69273"/>
            </a:xfrm>
            <a:prstGeom prst="rect">
              <a:avLst/>
            </a:prstGeom>
            <a:solidFill>
              <a:srgbClr val="FFC000"/>
            </a:solidFill>
            <a:ln w="762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22267" y="4110097"/>
              <a:ext cx="3773733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defTabSz="914400">
                <a:buFontTx/>
                <a:buChar char="-"/>
              </a:pPr>
              <a:r>
                <a:rPr lang="en-GB" sz="3200" b="1" dirty="0" smtClean="0">
                  <a:solidFill>
                    <a:srgbClr val="25FB49"/>
                  </a:solidFill>
                  <a:latin typeface="Calibri"/>
                </a:rPr>
                <a:t>Unloaded</a:t>
              </a:r>
            </a:p>
            <a:p>
              <a:pPr marL="285750" indent="-285750" defTabSz="914400">
                <a:buFontTx/>
                <a:buChar char="-"/>
              </a:pPr>
              <a:r>
                <a:rPr lang="en-GB" sz="3200" b="1" dirty="0" smtClean="0">
                  <a:solidFill>
                    <a:srgbClr val="FF0000"/>
                  </a:solidFill>
                  <a:latin typeface="Calibri"/>
                </a:rPr>
                <a:t>Loaded</a:t>
              </a:r>
            </a:p>
            <a:p>
              <a:pPr marL="285750" indent="-285750" defTabSz="914400">
                <a:buFontTx/>
                <a:buChar char="-"/>
              </a:pPr>
              <a:r>
                <a:rPr lang="en-GB" sz="3200" b="1" dirty="0" smtClean="0">
                  <a:solidFill>
                    <a:srgbClr val="FFC000"/>
                  </a:solidFill>
                  <a:latin typeface="Calibri"/>
                </a:rPr>
                <a:t>Beam zero crossing</a:t>
              </a:r>
            </a:p>
            <a:p>
              <a:pPr marL="285750" indent="-285750" defTabSz="914400">
                <a:buFontTx/>
                <a:buChar char="-"/>
              </a:pPr>
              <a:r>
                <a:rPr lang="en-GB" sz="3200" b="1" dirty="0" err="1" smtClean="0">
                  <a:solidFill>
                    <a:srgbClr val="0900C0"/>
                  </a:solidFill>
                  <a:latin typeface="Calibri"/>
                </a:rPr>
                <a:t>Antiloaded</a:t>
              </a:r>
              <a:endParaRPr lang="en-GB" sz="3200" b="1" dirty="0" smtClean="0">
                <a:solidFill>
                  <a:srgbClr val="0900C0"/>
                </a:solidFill>
                <a:latin typeface="Calibri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609600"/>
            <a:ext cx="4154733" cy="28406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24600" y="3981271"/>
            <a:ext cx="274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Only March and April data.</a:t>
            </a:r>
          </a:p>
          <a:p>
            <a:pPr defTabSz="914400"/>
            <a:endParaRPr lang="en-GB" dirty="0" smtClean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Error bars account only for statistical errors.</a:t>
            </a:r>
          </a:p>
          <a:p>
            <a:pPr defTabSz="9144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Structure with hot cell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6096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We did not observe an increase of breakdown rate with the beam but…</a:t>
            </a:r>
          </a:p>
          <a:p>
            <a:pPr defTabSz="914400"/>
            <a:endParaRPr lang="en-GB" dirty="0" smtClean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… the beam could have develop a hot-cell.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00800" y="5867400"/>
            <a:ext cx="2478333" cy="7644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Nothing conclusive yet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638800" y="4277833"/>
            <a:ext cx="762000" cy="751367"/>
            <a:chOff x="3581400" y="2220433"/>
            <a:chExt cx="762000" cy="751367"/>
          </a:xfrm>
        </p:grpSpPr>
        <p:sp>
          <p:nvSpPr>
            <p:cNvPr id="13" name="Isosceles Triangle 12"/>
            <p:cNvSpPr/>
            <p:nvPr/>
          </p:nvSpPr>
          <p:spPr>
            <a:xfrm rot="10800000">
              <a:off x="3581400" y="2286000"/>
              <a:ext cx="762000" cy="685800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84688" y="2220433"/>
              <a:ext cx="3513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4000" dirty="0" smtClean="0">
                  <a:solidFill>
                    <a:prstClr val="black"/>
                  </a:solidFill>
                  <a:latin typeface="Calibri"/>
                </a:rPr>
                <a:t>!</a:t>
              </a:r>
              <a:endParaRPr lang="en-GB" sz="4000" dirty="0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2642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701813"/>
            <a:ext cx="2249244" cy="583412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horizontal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dispersion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not fully closed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vertical </a:t>
            </a:r>
            <a:r>
              <a:rPr lang="en-US" dirty="0" smtClean="0">
                <a:solidFill>
                  <a:srgbClr val="FF0000"/>
                </a:solidFill>
              </a:rPr>
              <a:t>dispersion can still be improved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pic>
        <p:nvPicPr>
          <p:cNvPr id="7" name="Picture 6" descr="2015_dogleg_dispersion_V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48" b="29199"/>
          <a:stretch/>
        </p:blipFill>
        <p:spPr>
          <a:xfrm>
            <a:off x="2388944" y="3981309"/>
            <a:ext cx="6755055" cy="2554627"/>
          </a:xfrm>
          <a:prstGeom prst="rect">
            <a:avLst/>
          </a:prstGeom>
        </p:spPr>
      </p:pic>
      <p:pic>
        <p:nvPicPr>
          <p:cNvPr id="8" name="Picture 7" descr="2015_dogleg_dispersion_H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6" b="29406"/>
          <a:stretch/>
        </p:blipFill>
        <p:spPr>
          <a:xfrm>
            <a:off x="2388944" y="943112"/>
            <a:ext cx="6755056" cy="269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2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optics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pic>
        <p:nvPicPr>
          <p:cNvPr id="8" name="Picture 7" descr="2015-emprical-optic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454" y="1583468"/>
            <a:ext cx="6135250" cy="49524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Empirical optics found for best transmission has</a:t>
            </a:r>
          </a:p>
          <a:p>
            <a:pPr lvl="1"/>
            <a:r>
              <a:rPr lang="en-US" dirty="0" smtClean="0"/>
              <a:t>non-closed dispersion</a:t>
            </a:r>
          </a:p>
          <a:p>
            <a:pPr lvl="1"/>
            <a:r>
              <a:rPr lang="en-US" dirty="0" smtClean="0"/>
              <a:t>small horizontal waist</a:t>
            </a:r>
          </a:p>
          <a:p>
            <a:pPr lvl="1"/>
            <a:endParaRPr lang="en-US" dirty="0"/>
          </a:p>
          <a:p>
            <a:r>
              <a:rPr lang="en-US" dirty="0" smtClean="0"/>
              <a:t>=&gt; </a:t>
            </a:r>
            <a:r>
              <a:rPr lang="en-US" dirty="0" smtClean="0">
                <a:solidFill>
                  <a:srgbClr val="FF0000"/>
                </a:solidFill>
              </a:rPr>
              <a:t>need to improve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dispersion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correction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=&gt; dispersion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target steering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7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</a:t>
            </a:r>
            <a:r>
              <a:rPr lang="en-US" dirty="0" err="1" smtClean="0"/>
              <a:t>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701813"/>
            <a:ext cx="8881200" cy="152695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Vacuum on dump side increased when going to 25 Hz beam frequency</a:t>
            </a:r>
          </a:p>
          <a:p>
            <a:r>
              <a:rPr lang="en-US" dirty="0" smtClean="0"/>
              <a:t>Stabilized at </a:t>
            </a:r>
            <a:r>
              <a:rPr lang="en-US" dirty="0"/>
              <a:t>10 Hz</a:t>
            </a:r>
          </a:p>
          <a:p>
            <a:r>
              <a:rPr lang="en-US" dirty="0" smtClean="0"/>
              <a:t>Losses limiting operation</a:t>
            </a:r>
            <a:r>
              <a:rPr lang="en-US" dirty="0" smtClean="0"/>
              <a:t>? =&gt; </a:t>
            </a:r>
            <a:r>
              <a:rPr lang="en-US" dirty="0" smtClean="0">
                <a:solidFill>
                  <a:srgbClr val="FF0000"/>
                </a:solidFill>
              </a:rPr>
              <a:t>improve losses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  <p:pic>
        <p:nvPicPr>
          <p:cNvPr id="7" name="Picture 6" descr="2015_dogleg_vacuum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5" t="7771" r="6056" b="36703"/>
          <a:stretch/>
        </p:blipFill>
        <p:spPr>
          <a:xfrm>
            <a:off x="2407496" y="2331236"/>
            <a:ext cx="6639322" cy="41866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70055"/>
            <a:ext cx="4124995" cy="328901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1853098" y="3912030"/>
            <a:ext cx="2458542" cy="1633472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25688" y="5196142"/>
            <a:ext cx="3725392" cy="952952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42435" y="2876667"/>
            <a:ext cx="829359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197974" y="2868572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10 Hz</a:t>
            </a:r>
          </a:p>
        </p:txBody>
      </p:sp>
    </p:spTree>
    <p:extLst>
      <p:ext uri="{BB962C8B-B14F-4D97-AF65-F5344CB8AC3E}">
        <p14:creationId xmlns:p14="http://schemas.microsoft.com/office/powerpoint/2010/main" val="1885858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initial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1813"/>
            <a:ext cx="9020900" cy="5834123"/>
          </a:xfrm>
        </p:spPr>
        <p:txBody>
          <a:bodyPr/>
          <a:lstStyle/>
          <a:p>
            <a:r>
              <a:rPr lang="en-US" dirty="0" smtClean="0"/>
              <a:t>Structure conditioned to ~95 MV/m @ CLIC pulse 180ns </a:t>
            </a:r>
            <a:br>
              <a:rPr lang="en-US" dirty="0" smtClean="0"/>
            </a:br>
            <a:r>
              <a:rPr lang="en-US" dirty="0" smtClean="0"/>
              <a:t>with ~10</a:t>
            </a:r>
            <a:r>
              <a:rPr lang="en-US" baseline="30000" dirty="0" smtClean="0"/>
              <a:t>-5 </a:t>
            </a:r>
            <a:r>
              <a:rPr lang="en-US" dirty="0" smtClean="0"/>
              <a:t>BD per pulse</a:t>
            </a:r>
          </a:p>
          <a:p>
            <a:r>
              <a:rPr lang="en-US" dirty="0"/>
              <a:t>pulse compressor p</a:t>
            </a:r>
            <a:r>
              <a:rPr lang="en-US" dirty="0" smtClean="0"/>
              <a:t>resently limits significant increase in power</a:t>
            </a:r>
          </a:p>
          <a:p>
            <a:r>
              <a:rPr lang="en-US" dirty="0" smtClean="0"/>
              <a:t>=&gt; compare unloaded and loaded operation at constant power</a:t>
            </a:r>
            <a:br>
              <a:rPr lang="en-US" dirty="0" smtClean="0"/>
            </a:br>
            <a:r>
              <a:rPr lang="en-US" dirty="0" smtClean="0"/>
              <a:t>     back off in input power to have same unloaded gradient as loaded</a:t>
            </a:r>
          </a:p>
          <a:p>
            <a:r>
              <a:rPr lang="en-US" dirty="0" smtClean="0"/>
              <a:t>100 BDs with </a:t>
            </a:r>
            <a:r>
              <a:rPr lang="en-US" dirty="0"/>
              <a:t>10</a:t>
            </a:r>
            <a:r>
              <a:rPr lang="en-US" baseline="30000" dirty="0"/>
              <a:t>-5 </a:t>
            </a:r>
            <a:r>
              <a:rPr lang="en-US" dirty="0" smtClean="0"/>
              <a:t>BDR =&gt; 111h = 4.6 days @ </a:t>
            </a:r>
            <a:r>
              <a:rPr lang="en-US" dirty="0"/>
              <a:t>25 </a:t>
            </a:r>
            <a:r>
              <a:rPr lang="en-US" dirty="0" smtClean="0"/>
              <a:t>Hz</a:t>
            </a:r>
            <a:br>
              <a:rPr lang="en-US" dirty="0" smtClean="0"/>
            </a:br>
            <a:r>
              <a:rPr lang="en-US" dirty="0" smtClean="0"/>
              <a:t>(longer! if we are limited by vacuum to 10 Hz)</a:t>
            </a:r>
          </a:p>
          <a:p>
            <a:r>
              <a:rPr lang="en-US" dirty="0" smtClean="0"/>
              <a:t>=&gt; we need to 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schedule some days to improve beam quality and transmission</a:t>
            </a:r>
            <a:endParaRPr lang="en-US" sz="2400" dirty="0">
              <a:solidFill>
                <a:srgbClr val="FF0000"/>
              </a:solidFill>
            </a:endParaRP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plan routine running week-ends (+ nights)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after some results we can think of pulse compressor replacement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00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850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3023"/>
          <a:stretch/>
        </p:blipFill>
        <p:spPr>
          <a:xfrm>
            <a:off x="0" y="820612"/>
            <a:ext cx="9144000" cy="4632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Full history of the TD26CC-N1 structure</a:t>
            </a:r>
            <a:endParaRPr lang="en-US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1318053" y="1262950"/>
            <a:ext cx="6244282" cy="0"/>
          </a:xfrm>
          <a:prstGeom prst="line">
            <a:avLst/>
          </a:prstGeom>
          <a:ln w="127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904735" y="752204"/>
            <a:ext cx="0" cy="424499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4489621" y="752204"/>
            <a:ext cx="0" cy="424499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5107458" y="752204"/>
            <a:ext cx="0" cy="424499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18053" y="1359308"/>
            <a:ext cx="834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760A3"/>
                </a:solidFill>
              </a:rPr>
              <a:t>Gradient</a:t>
            </a:r>
            <a:endParaRPr lang="en-US" sz="1400" b="1" dirty="0">
              <a:solidFill>
                <a:srgbClr val="0760A3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54059" y="4028368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#BDs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00623" y="584820"/>
            <a:ext cx="2190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Pulse length =            100 ns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38880" y="584821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150 ns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34163" y="584821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200 ns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21828" y="584821"/>
            <a:ext cx="2053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180 ns (CLIC pulse shape)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50338" y="5309378"/>
            <a:ext cx="162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First measurements with beam ~1.5 A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28" idx="0"/>
          </p:cNvCxnSpPr>
          <p:nvPr/>
        </p:nvCxnSpPr>
        <p:spPr>
          <a:xfrm flipV="1">
            <a:off x="6563642" y="3986596"/>
            <a:ext cx="596621" cy="13227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354" y="5401095"/>
            <a:ext cx="2105338" cy="113364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844973" y="4328577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5B1E"/>
                </a:solidFill>
              </a:rPr>
              <a:t>Pulse width</a:t>
            </a:r>
            <a:endParaRPr lang="en-US" sz="1400" b="1" dirty="0">
              <a:solidFill>
                <a:srgbClr val="005B1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82251" y="3986596"/>
            <a:ext cx="1114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B8B400"/>
                </a:solidFill>
              </a:rPr>
              <a:t>#BD-clusters</a:t>
            </a:r>
            <a:endParaRPr lang="en-US" sz="1400" b="1" dirty="0">
              <a:solidFill>
                <a:srgbClr val="B8B4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26791" y="2557836"/>
            <a:ext cx="500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71005C"/>
                </a:solidFill>
              </a:rPr>
              <a:t>BDR</a:t>
            </a:r>
            <a:endParaRPr lang="en-US" sz="1400" b="1" dirty="0">
              <a:solidFill>
                <a:srgbClr val="71005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1339" y="5155489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12/08/2015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00119" y="5159181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14/12/2015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751" y="5853643"/>
            <a:ext cx="1251364" cy="646331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Jorge </a:t>
            </a:r>
            <a:r>
              <a:rPr lang="en-US" dirty="0" err="1" smtClean="0"/>
              <a:t>Giner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Navarro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397727" y="5879248"/>
            <a:ext cx="4608435" cy="646331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See </a:t>
            </a:r>
            <a:r>
              <a:rPr lang="en-GB" i="1" dirty="0"/>
              <a:t>Jorge </a:t>
            </a:r>
            <a:r>
              <a:rPr lang="en-GB" i="1" dirty="0" err="1"/>
              <a:t>Giner</a:t>
            </a:r>
            <a:r>
              <a:rPr lang="en-GB" i="1" dirty="0"/>
              <a:t> </a:t>
            </a:r>
            <a:r>
              <a:rPr lang="en-GB" i="1" dirty="0" smtClean="0"/>
              <a:t>Navarro’s talk: </a:t>
            </a:r>
            <a:r>
              <a:rPr lang="en-GB" i="1" dirty="0"/>
              <a:t>“High-gradient structure </a:t>
            </a:r>
            <a:r>
              <a:rPr lang="en-GB" i="1" dirty="0" smtClean="0"/>
              <a:t>performances” on Monday afternoon</a:t>
            </a:r>
            <a:endParaRPr lang="en-US" i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123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Initially BD more at downstream end</a:t>
            </a:r>
          </a:p>
          <a:p>
            <a:r>
              <a:rPr lang="en-US" dirty="0" smtClean="0"/>
              <a:t>Later at the beginning</a:t>
            </a:r>
          </a:p>
          <a:p>
            <a:r>
              <a:rPr lang="en-US" dirty="0"/>
              <a:t>N</a:t>
            </a:r>
            <a:r>
              <a:rPr lang="en-US" dirty="0" smtClean="0"/>
              <a:t>ow uniformly distributed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250" y="715752"/>
            <a:ext cx="2207550" cy="11140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BD position in </a:t>
            </a:r>
            <a:r>
              <a:rPr lang="en-GB" dirty="0"/>
              <a:t>TD26CC-N1 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13344" y="1971317"/>
            <a:ext cx="2738828" cy="923330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See Robin </a:t>
            </a:r>
            <a:r>
              <a:rPr lang="en-GB" i="1" dirty="0" err="1" smtClean="0"/>
              <a:t>Rajamäki’s</a:t>
            </a:r>
            <a:r>
              <a:rPr lang="en-GB" i="1" dirty="0" smtClean="0"/>
              <a:t> talk: “Breakdown positioning” on Tuesday afternoon</a:t>
            </a:r>
            <a:endParaRPr lang="en-US" i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259493" y="2884910"/>
            <a:ext cx="4436076" cy="3704352"/>
            <a:chOff x="259493" y="2998085"/>
            <a:chExt cx="4436076" cy="370435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2" t="6046" r="8043" b="3456"/>
            <a:stretch/>
          </p:blipFill>
          <p:spPr>
            <a:xfrm>
              <a:off x="259493" y="2998085"/>
              <a:ext cx="4436076" cy="370435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318055" y="4967416"/>
              <a:ext cx="1993556" cy="1416908"/>
            </a:xfrm>
            <a:prstGeom prst="rect">
              <a:avLst/>
            </a:prstGeom>
            <a:noFill/>
            <a:ln>
              <a:solidFill>
                <a:srgbClr val="7100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89624" y="4967415"/>
              <a:ext cx="13364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71005C"/>
                  </a:solidFill>
                </a:rPr>
                <a:t>In the structure</a:t>
              </a:r>
              <a:endParaRPr lang="en-US" sz="1400" b="1" dirty="0">
                <a:solidFill>
                  <a:srgbClr val="71005C"/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6256" r="8571" b="3869"/>
          <a:stretch/>
        </p:blipFill>
        <p:spPr>
          <a:xfrm>
            <a:off x="5454316" y="3425636"/>
            <a:ext cx="3566584" cy="312590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13344" y="3204161"/>
            <a:ext cx="273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hase information + timing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10075" y="2099997"/>
            <a:ext cx="5507927" cy="2486191"/>
            <a:chOff x="85513" y="2998085"/>
            <a:chExt cx="5194823" cy="1852177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5" t="5092" r="3417" b="50338"/>
            <a:stretch/>
          </p:blipFill>
          <p:spPr>
            <a:xfrm>
              <a:off x="85513" y="2998086"/>
              <a:ext cx="5194823" cy="1852176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642551" y="3575221"/>
              <a:ext cx="3896498" cy="625161"/>
            </a:xfrm>
            <a:prstGeom prst="rect">
              <a:avLst/>
            </a:prstGeom>
            <a:noFill/>
            <a:ln>
              <a:solidFill>
                <a:srgbClr val="7100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1783452" y="3033392"/>
              <a:ext cx="0" cy="15075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311611" y="2998085"/>
              <a:ext cx="0" cy="15075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151870" y="3033392"/>
              <a:ext cx="0" cy="15075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374291" y="3033392"/>
              <a:ext cx="0" cy="15075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972915" y="3080250"/>
              <a:ext cx="3914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Aug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183632" y="3091774"/>
              <a:ext cx="3786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Sep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01670" y="3078612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Oct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034108" y="3092513"/>
              <a:ext cx="3994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Nov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276785" y="3090600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Dec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627584" y="4484909"/>
            <a:ext cx="1691614" cy="36933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/>
              <a:t>Robin </a:t>
            </a:r>
            <a:r>
              <a:rPr lang="en-US" dirty="0" err="1" smtClean="0"/>
              <a:t>Rajamäki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Beam Loading Dog-leg experiment </a:t>
            </a: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06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24841</TotalTime>
  <Words>740</Words>
  <Application>Microsoft Macintosh PowerPoint</Application>
  <PresentationFormat>On-screen Show (4:3)</PresentationFormat>
  <Paragraphs>227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1_Office Theme</vt:lpstr>
      <vt:lpstr>Measurement goals</vt:lpstr>
      <vt:lpstr>Beam Setup - Transmission</vt:lpstr>
      <vt:lpstr>Dispersion</vt:lpstr>
      <vt:lpstr>Empirical optics setup</vt:lpstr>
      <vt:lpstr>Vacuum behaviour</vt:lpstr>
      <vt:lpstr>2016 initial plans</vt:lpstr>
      <vt:lpstr>Spare slides</vt:lpstr>
      <vt:lpstr>Full history of the TD26CC-N1 structure</vt:lpstr>
      <vt:lpstr>BD position in TD26CC-N1 structure</vt:lpstr>
      <vt:lpstr>Beam Phase + Energy profile</vt:lpstr>
      <vt:lpstr>Loaded RF pulse</vt:lpstr>
      <vt:lpstr>2014 Measurement Analysis</vt:lpstr>
      <vt:lpstr>Interlock vs Cell position</vt:lpstr>
      <vt:lpstr>Running March-April</vt:lpstr>
      <vt:lpstr>A hot spot on the Dogleg</vt:lpstr>
      <vt:lpstr>2015 History (cont.)</vt:lpstr>
      <vt:lpstr>Quad scans</vt:lpstr>
      <vt:lpstr>2015 running overview</vt:lpstr>
      <vt:lpstr>Interlock history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TECKER</dc:creator>
  <cp:lastModifiedBy>Frank TECKER</cp:lastModifiedBy>
  <cp:revision>172</cp:revision>
  <dcterms:created xsi:type="dcterms:W3CDTF">2012-02-06T14:35:16Z</dcterms:created>
  <dcterms:modified xsi:type="dcterms:W3CDTF">2016-01-26T23:54:02Z</dcterms:modified>
</cp:coreProperties>
</file>