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sldIdLst>
    <p:sldId id="256" r:id="rId2"/>
    <p:sldId id="283" r:id="rId3"/>
    <p:sldId id="259" r:id="rId4"/>
    <p:sldId id="278" r:id="rId5"/>
    <p:sldId id="279" r:id="rId6"/>
    <p:sldId id="312" r:id="rId7"/>
    <p:sldId id="313" r:id="rId8"/>
    <p:sldId id="314" r:id="rId9"/>
    <p:sldId id="286" r:id="rId10"/>
    <p:sldId id="307" r:id="rId11"/>
    <p:sldId id="308" r:id="rId12"/>
    <p:sldId id="309" r:id="rId13"/>
    <p:sldId id="310" r:id="rId14"/>
    <p:sldId id="300" r:id="rId15"/>
    <p:sldId id="301" r:id="rId16"/>
    <p:sldId id="302" r:id="rId17"/>
    <p:sldId id="303" r:id="rId18"/>
    <p:sldId id="304" r:id="rId19"/>
    <p:sldId id="305" r:id="rId20"/>
    <p:sldId id="306" r:id="rId21"/>
    <p:sldId id="288" r:id="rId22"/>
    <p:sldId id="299" r:id="rId23"/>
    <p:sldId id="289" r:id="rId24"/>
    <p:sldId id="298" r:id="rId25"/>
    <p:sldId id="295" r:id="rId26"/>
    <p:sldId id="296" r:id="rId27"/>
    <p:sldId id="297" r:id="rId28"/>
    <p:sldId id="291" r:id="rId29"/>
    <p:sldId id="292" r:id="rId30"/>
    <p:sldId id="282" r:id="rId31"/>
    <p:sldId id="29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69" autoAdjust="0"/>
    <p:restoredTop sz="94660"/>
  </p:normalViewPr>
  <p:slideViewPr>
    <p:cSldViewPr snapToGrid="0" snapToObjects="1">
      <p:cViewPr varScale="1">
        <p:scale>
          <a:sx n="123" d="100"/>
          <a:sy n="123" d="100"/>
        </p:scale>
        <p:origin x="456" y="11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dirty="0" smtClean="0"/>
              <a:t>Click to edit Master title style</a:t>
            </a:r>
            <a:endParaRPr kumimoji="0"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Espace réservé du texte 2"/>
          <p:cNvSpPr>
            <a:spLocks noGrp="1"/>
          </p:cNvSpPr>
          <p:nvPr>
            <p:ph type="body" idx="11"/>
          </p:nvPr>
        </p:nvSpPr>
        <p:spPr>
          <a:xfrm>
            <a:off x="457200" y="338603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4" name="Slide Number Placeholder 3"/>
          <p:cNvSpPr>
            <a:spLocks noGrp="1"/>
          </p:cNvSpPr>
          <p:nvPr>
            <p:ph type="sldNum" sz="quarter" idx="4"/>
          </p:nvPr>
        </p:nvSpPr>
        <p:spPr>
          <a:xfrm>
            <a:off x="8641959" y="6490758"/>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0" y="6141560"/>
            <a:ext cx="9143383" cy="707202"/>
          </a:xfrm>
          <a:prstGeom prst="rect">
            <a:avLst/>
          </a:prstGeom>
        </p:spPr>
      </p:pic>
      <p:sp>
        <p:nvSpPr>
          <p:cNvPr id="8" name="Date Placeholder 1"/>
          <p:cNvSpPr txBox="1">
            <a:spLocks/>
          </p:cNvSpPr>
          <p:nvPr userDrawn="1"/>
        </p:nvSpPr>
        <p:spPr>
          <a:xfrm>
            <a:off x="4389430" y="6373841"/>
            <a:ext cx="1453802"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3</a:t>
            </a:r>
            <a:r>
              <a:rPr lang="en-US" baseline="30000" dirty="0" smtClean="0"/>
              <a:t>rd</a:t>
            </a:r>
            <a:r>
              <a:rPr lang="en-US" dirty="0" smtClean="0"/>
              <a:t> March 2016</a:t>
            </a:r>
            <a:endParaRPr lang="en-US" dirty="0"/>
          </a:p>
        </p:txBody>
      </p:sp>
      <p:sp>
        <p:nvSpPr>
          <p:cNvPr id="11" name="Footer Placeholder 2"/>
          <p:cNvSpPr txBox="1">
            <a:spLocks/>
          </p:cNvSpPr>
          <p:nvPr userDrawn="1"/>
        </p:nvSpPr>
        <p:spPr>
          <a:xfrm>
            <a:off x="5576266" y="6343717"/>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rgbClr val="5197CC"/>
                </a:solidFill>
              </a:rPr>
              <a:t>http://indico.cern.ch/event/448109/</a:t>
            </a:r>
            <a:endParaRPr lang="en-GB" dirty="0">
              <a:solidFill>
                <a:srgbClr val="5197CC"/>
              </a:solidFill>
            </a:endParaRPr>
          </a:p>
        </p:txBody>
      </p:sp>
      <p:sp>
        <p:nvSpPr>
          <p:cNvPr id="12" name="TextBox 11"/>
          <p:cNvSpPr txBox="1"/>
          <p:nvPr userDrawn="1"/>
        </p:nvSpPr>
        <p:spPr>
          <a:xfrm>
            <a:off x="770467" y="6167592"/>
            <a:ext cx="3550512" cy="600164"/>
          </a:xfrm>
          <a:prstGeom prst="rect">
            <a:avLst/>
          </a:prstGeom>
          <a:noFill/>
        </p:spPr>
        <p:txBody>
          <a:bodyPr wrap="square" rtlCol="0">
            <a:spAutoFit/>
          </a:bodyPr>
          <a:lstStyle/>
          <a:p>
            <a:pPr algn="l"/>
            <a:r>
              <a:rPr lang="en-GB" sz="1100" b="1" dirty="0" smtClean="0"/>
              <a:t>LHC Performance Workshop</a:t>
            </a:r>
          </a:p>
          <a:p>
            <a:pPr algn="l"/>
            <a:r>
              <a:rPr lang="en-GB" sz="1100" b="1" kern="1200" dirty="0" smtClean="0">
                <a:solidFill>
                  <a:schemeClr val="tx1"/>
                </a:solidFill>
                <a:effectLst/>
                <a:latin typeface="+mn-lt"/>
                <a:ea typeface="+mn-ea"/>
                <a:cs typeface="+mn-cs"/>
              </a:rPr>
              <a:t>Session 8: (E)YETS and Long Shutdown 2 Strategy and Preparation.</a:t>
            </a:r>
            <a:endParaRPr lang="en-GB" sz="1100"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28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487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57520" y="1079413"/>
            <a:ext cx="5400000" cy="3587846"/>
            <a:chOff x="57520" y="1079413"/>
            <a:chExt cx="5400000" cy="3587846"/>
          </a:xfrm>
        </p:grpSpPr>
        <p:pic>
          <p:nvPicPr>
            <p:cNvPr id="3" name="Picture 2"/>
            <p:cNvPicPr>
              <a:picLocks noChangeAspect="1"/>
            </p:cNvPicPr>
            <p:nvPr/>
          </p:nvPicPr>
          <p:blipFill>
            <a:blip r:embed="rId2"/>
            <a:stretch>
              <a:fillRect/>
            </a:stretch>
          </p:blipFill>
          <p:spPr>
            <a:xfrm>
              <a:off x="57520" y="1079413"/>
              <a:ext cx="5400000" cy="3587846"/>
            </a:xfrm>
            <a:prstGeom prst="rect">
              <a:avLst/>
            </a:prstGeom>
            <a:solidFill>
              <a:schemeClr val="bg1"/>
            </a:solidFill>
            <a:ln>
              <a:solidFill>
                <a:schemeClr val="accent6">
                  <a:lumMod val="50000"/>
                </a:schemeClr>
              </a:solidFill>
            </a:ln>
          </p:spPr>
        </p:pic>
        <p:cxnSp>
          <p:nvCxnSpPr>
            <p:cNvPr id="5" name="Straight Connector 4"/>
            <p:cNvCxnSpPr/>
            <p:nvPr/>
          </p:nvCxnSpPr>
          <p:spPr>
            <a:xfrm>
              <a:off x="3239146" y="2944678"/>
              <a:ext cx="170481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2794861" y="3097078"/>
              <a:ext cx="1945917"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794861" y="3275308"/>
              <a:ext cx="129669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a:xfrm>
            <a:off x="457199" y="233492"/>
            <a:ext cx="8567159" cy="940443"/>
          </a:xfrm>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HL-LHC </a:t>
            </a:r>
            <a:r>
              <a:rPr lang="en-GB" sz="2000" i="1" dirty="0">
                <a:solidFill>
                  <a:schemeClr val="accent6">
                    <a:lumMod val="50000"/>
                  </a:schemeClr>
                </a:solidFill>
              </a:rPr>
              <a:t>Activities during LS2, highlight of changes with respect to last year </a:t>
            </a:r>
          </a:p>
        </p:txBody>
      </p:sp>
      <p:sp>
        <p:nvSpPr>
          <p:cNvPr id="10" name="Rectangle 9"/>
          <p:cNvSpPr/>
          <p:nvPr/>
        </p:nvSpPr>
        <p:spPr>
          <a:xfrm>
            <a:off x="5964964" y="0"/>
            <a:ext cx="3179036" cy="261610"/>
          </a:xfrm>
          <a:prstGeom prst="rect">
            <a:avLst/>
          </a:prstGeom>
          <a:solidFill>
            <a:srgbClr val="00B050"/>
          </a:solidFill>
        </p:spPr>
        <p:txBody>
          <a:bodyPr wrap="square">
            <a:spAutoFit/>
          </a:bodyPr>
          <a:lstStyle/>
          <a:p>
            <a:r>
              <a:rPr lang="en-GB" sz="1100" dirty="0" smtClean="0">
                <a:solidFill>
                  <a:schemeClr val="bg1"/>
                </a:solidFill>
              </a:rPr>
              <a:t>Laurent Tavian, HL-LHC Project Office Manager</a:t>
            </a:r>
            <a:endParaRPr lang="en-GB" sz="1100" dirty="0">
              <a:solidFill>
                <a:schemeClr val="bg1"/>
              </a:solidFill>
            </a:endParaRPr>
          </a:p>
        </p:txBody>
      </p:sp>
      <p:grpSp>
        <p:nvGrpSpPr>
          <p:cNvPr id="19" name="Group 18"/>
          <p:cNvGrpSpPr/>
          <p:nvPr/>
        </p:nvGrpSpPr>
        <p:grpSpPr>
          <a:xfrm>
            <a:off x="1266645" y="1564216"/>
            <a:ext cx="5400000" cy="3587846"/>
            <a:chOff x="1266645" y="1564216"/>
            <a:chExt cx="5400000" cy="3587846"/>
          </a:xfrm>
        </p:grpSpPr>
        <p:pic>
          <p:nvPicPr>
            <p:cNvPr id="7" name="Picture 6"/>
            <p:cNvPicPr>
              <a:picLocks noChangeAspect="1"/>
            </p:cNvPicPr>
            <p:nvPr/>
          </p:nvPicPr>
          <p:blipFill>
            <a:blip r:embed="rId3"/>
            <a:stretch>
              <a:fillRect/>
            </a:stretch>
          </p:blipFill>
          <p:spPr>
            <a:xfrm>
              <a:off x="1266645" y="1564216"/>
              <a:ext cx="5400000" cy="3587846"/>
            </a:xfrm>
            <a:prstGeom prst="rect">
              <a:avLst/>
            </a:prstGeom>
            <a:solidFill>
              <a:schemeClr val="bg1"/>
            </a:solidFill>
            <a:ln>
              <a:solidFill>
                <a:schemeClr val="accent6">
                  <a:lumMod val="50000"/>
                </a:schemeClr>
              </a:solidFill>
            </a:ln>
          </p:spPr>
        </p:pic>
        <p:cxnSp>
          <p:nvCxnSpPr>
            <p:cNvPr id="16" name="Straight Connector 15"/>
            <p:cNvCxnSpPr/>
            <p:nvPr/>
          </p:nvCxnSpPr>
          <p:spPr>
            <a:xfrm>
              <a:off x="3966645" y="3029919"/>
              <a:ext cx="2232677"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pic>
        <p:nvPicPr>
          <p:cNvPr id="6" name="Picture 5"/>
          <p:cNvPicPr>
            <a:picLocks noChangeAspect="1"/>
          </p:cNvPicPr>
          <p:nvPr/>
        </p:nvPicPr>
        <p:blipFill>
          <a:blip r:embed="rId4"/>
          <a:stretch>
            <a:fillRect/>
          </a:stretch>
        </p:blipFill>
        <p:spPr>
          <a:xfrm>
            <a:off x="2596680" y="2096628"/>
            <a:ext cx="5400000" cy="3587846"/>
          </a:xfrm>
          <a:prstGeom prst="rect">
            <a:avLst/>
          </a:prstGeom>
          <a:solidFill>
            <a:schemeClr val="bg1"/>
          </a:solidFill>
          <a:ln>
            <a:solidFill>
              <a:schemeClr val="accent6">
                <a:lumMod val="50000"/>
              </a:schemeClr>
            </a:solidFill>
          </a:ln>
        </p:spPr>
      </p:pic>
      <p:pic>
        <p:nvPicPr>
          <p:cNvPr id="8" name="Picture 7"/>
          <p:cNvPicPr>
            <a:picLocks noChangeAspect="1"/>
          </p:cNvPicPr>
          <p:nvPr/>
        </p:nvPicPr>
        <p:blipFill>
          <a:blip r:embed="rId5"/>
          <a:stretch>
            <a:fillRect/>
          </a:stretch>
        </p:blipFill>
        <p:spPr>
          <a:xfrm>
            <a:off x="3624358" y="2629040"/>
            <a:ext cx="5400000" cy="3587846"/>
          </a:xfrm>
          <a:prstGeom prst="rect">
            <a:avLst/>
          </a:prstGeom>
          <a:solidFill>
            <a:schemeClr val="bg1"/>
          </a:solidFill>
          <a:ln>
            <a:solidFill>
              <a:schemeClr val="accent6">
                <a:lumMod val="50000"/>
              </a:schemeClr>
            </a:solidFill>
          </a:ln>
        </p:spPr>
      </p:pic>
    </p:spTree>
    <p:extLst>
      <p:ext uri="{BB962C8B-B14F-4D97-AF65-F5344CB8AC3E}">
        <p14:creationId xmlns:p14="http://schemas.microsoft.com/office/powerpoint/2010/main" val="2509274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3492"/>
            <a:ext cx="8567159" cy="940443"/>
          </a:xfrm>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HL-LHC </a:t>
            </a:r>
            <a:r>
              <a:rPr lang="en-GB" sz="2000" i="1" dirty="0">
                <a:solidFill>
                  <a:schemeClr val="accent6">
                    <a:lumMod val="50000"/>
                  </a:schemeClr>
                </a:solidFill>
              </a:rPr>
              <a:t>Activities during LS2, highlight of changes with respect to last year </a:t>
            </a:r>
          </a:p>
        </p:txBody>
      </p:sp>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3" name="Picture 2"/>
          <p:cNvPicPr>
            <a:picLocks noChangeAspect="1"/>
          </p:cNvPicPr>
          <p:nvPr/>
        </p:nvPicPr>
        <p:blipFill>
          <a:blip r:embed="rId2"/>
          <a:stretch>
            <a:fillRect/>
          </a:stretch>
        </p:blipFill>
        <p:spPr>
          <a:xfrm>
            <a:off x="57520" y="1018956"/>
            <a:ext cx="5400000" cy="3587846"/>
          </a:xfrm>
          <a:prstGeom prst="rect">
            <a:avLst/>
          </a:prstGeom>
          <a:solidFill>
            <a:schemeClr val="bg1"/>
          </a:solidFill>
          <a:ln>
            <a:solidFill>
              <a:schemeClr val="accent6">
                <a:lumMod val="50000"/>
              </a:schemeClr>
            </a:solidFill>
          </a:ln>
        </p:spPr>
      </p:pic>
      <p:pic>
        <p:nvPicPr>
          <p:cNvPr id="5" name="Picture 4"/>
          <p:cNvPicPr>
            <a:picLocks noChangeAspect="1"/>
          </p:cNvPicPr>
          <p:nvPr/>
        </p:nvPicPr>
        <p:blipFill>
          <a:blip r:embed="rId3"/>
          <a:stretch>
            <a:fillRect/>
          </a:stretch>
        </p:blipFill>
        <p:spPr>
          <a:xfrm>
            <a:off x="1206188" y="1506223"/>
            <a:ext cx="5400000" cy="3719109"/>
          </a:xfrm>
          <a:prstGeom prst="rect">
            <a:avLst/>
          </a:prstGeom>
          <a:solidFill>
            <a:schemeClr val="bg1"/>
          </a:solidFill>
          <a:ln>
            <a:solidFill>
              <a:schemeClr val="accent6">
                <a:lumMod val="50000"/>
              </a:schemeClr>
            </a:solidFill>
          </a:ln>
        </p:spPr>
      </p:pic>
      <p:pic>
        <p:nvPicPr>
          <p:cNvPr id="6" name="Picture 5"/>
          <p:cNvPicPr>
            <a:picLocks noChangeAspect="1"/>
          </p:cNvPicPr>
          <p:nvPr/>
        </p:nvPicPr>
        <p:blipFill>
          <a:blip r:embed="rId4"/>
          <a:stretch>
            <a:fillRect/>
          </a:stretch>
        </p:blipFill>
        <p:spPr>
          <a:xfrm>
            <a:off x="2452866" y="2243194"/>
            <a:ext cx="5400000" cy="3587846"/>
          </a:xfrm>
          <a:prstGeom prst="rect">
            <a:avLst/>
          </a:prstGeom>
          <a:solidFill>
            <a:schemeClr val="bg1"/>
          </a:solidFill>
          <a:ln>
            <a:solidFill>
              <a:schemeClr val="accent6">
                <a:lumMod val="50000"/>
              </a:schemeClr>
            </a:solidFill>
          </a:ln>
        </p:spPr>
      </p:pic>
      <p:pic>
        <p:nvPicPr>
          <p:cNvPr id="7" name="Picture 6"/>
          <p:cNvPicPr>
            <a:picLocks noChangeAspect="1"/>
          </p:cNvPicPr>
          <p:nvPr/>
        </p:nvPicPr>
        <p:blipFill>
          <a:blip r:embed="rId5"/>
          <a:stretch>
            <a:fillRect/>
          </a:stretch>
        </p:blipFill>
        <p:spPr>
          <a:xfrm>
            <a:off x="3664247" y="2768504"/>
            <a:ext cx="5400000" cy="3587846"/>
          </a:xfrm>
          <a:prstGeom prst="rect">
            <a:avLst/>
          </a:prstGeom>
          <a:solidFill>
            <a:schemeClr val="bg1"/>
          </a:solidFill>
          <a:ln>
            <a:solidFill>
              <a:schemeClr val="accent6">
                <a:lumMod val="50000"/>
              </a:schemeClr>
            </a:solidFill>
          </a:ln>
        </p:spPr>
      </p:pic>
      <p:sp>
        <p:nvSpPr>
          <p:cNvPr id="9" name="Rectangle 8"/>
          <p:cNvSpPr/>
          <p:nvPr/>
        </p:nvSpPr>
        <p:spPr>
          <a:xfrm>
            <a:off x="5964964" y="0"/>
            <a:ext cx="3179036" cy="261610"/>
          </a:xfrm>
          <a:prstGeom prst="rect">
            <a:avLst/>
          </a:prstGeom>
          <a:solidFill>
            <a:srgbClr val="00B050"/>
          </a:solidFill>
        </p:spPr>
        <p:txBody>
          <a:bodyPr wrap="square">
            <a:spAutoFit/>
          </a:bodyPr>
          <a:lstStyle/>
          <a:p>
            <a:r>
              <a:rPr lang="en-GB" sz="1100" dirty="0" smtClean="0">
                <a:solidFill>
                  <a:schemeClr val="bg1"/>
                </a:solidFill>
              </a:rPr>
              <a:t>Laurent Tavian, HL-LHC Project Office Manager</a:t>
            </a:r>
            <a:endParaRPr lang="en-GB" sz="1100" dirty="0">
              <a:solidFill>
                <a:schemeClr val="bg1"/>
              </a:solidFill>
            </a:endParaRPr>
          </a:p>
        </p:txBody>
      </p:sp>
    </p:spTree>
    <p:extLst>
      <p:ext uri="{BB962C8B-B14F-4D97-AF65-F5344CB8AC3E}">
        <p14:creationId xmlns:p14="http://schemas.microsoft.com/office/powerpoint/2010/main" val="389574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3492"/>
            <a:ext cx="8567159" cy="940443"/>
          </a:xfrm>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HL-LHC </a:t>
            </a:r>
            <a:r>
              <a:rPr lang="en-GB" sz="2000" i="1" dirty="0">
                <a:solidFill>
                  <a:schemeClr val="accent6">
                    <a:lumMod val="50000"/>
                  </a:schemeClr>
                </a:solidFill>
              </a:rPr>
              <a:t>Activities during LS2, highlight of changes with respect to last year </a:t>
            </a:r>
          </a:p>
        </p:txBody>
      </p:sp>
      <p:sp>
        <p:nvSpPr>
          <p:cNvPr id="4" name="Slide Number Placeholder 3"/>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3" name="Picture 2"/>
          <p:cNvPicPr>
            <a:picLocks noChangeAspect="1"/>
          </p:cNvPicPr>
          <p:nvPr/>
        </p:nvPicPr>
        <p:blipFill>
          <a:blip r:embed="rId2"/>
          <a:stretch>
            <a:fillRect/>
          </a:stretch>
        </p:blipFill>
        <p:spPr>
          <a:xfrm>
            <a:off x="216218" y="1041627"/>
            <a:ext cx="5400000" cy="3587846"/>
          </a:xfrm>
          <a:prstGeom prst="rect">
            <a:avLst/>
          </a:prstGeom>
          <a:solidFill>
            <a:schemeClr val="bg1"/>
          </a:solidFill>
          <a:ln>
            <a:solidFill>
              <a:schemeClr val="accent6">
                <a:lumMod val="50000"/>
              </a:schemeClr>
            </a:solidFill>
          </a:ln>
        </p:spPr>
      </p:pic>
      <p:pic>
        <p:nvPicPr>
          <p:cNvPr id="5" name="Picture 4"/>
          <p:cNvPicPr>
            <a:picLocks noChangeAspect="1"/>
          </p:cNvPicPr>
          <p:nvPr/>
        </p:nvPicPr>
        <p:blipFill>
          <a:blip r:embed="rId3"/>
          <a:stretch>
            <a:fillRect/>
          </a:stretch>
        </p:blipFill>
        <p:spPr>
          <a:xfrm>
            <a:off x="3624358" y="2360676"/>
            <a:ext cx="5400000" cy="3737024"/>
          </a:xfrm>
          <a:prstGeom prst="rect">
            <a:avLst/>
          </a:prstGeom>
          <a:solidFill>
            <a:schemeClr val="bg1"/>
          </a:solidFill>
          <a:ln>
            <a:solidFill>
              <a:schemeClr val="accent6">
                <a:lumMod val="50000"/>
              </a:schemeClr>
            </a:solidFill>
          </a:ln>
        </p:spPr>
      </p:pic>
      <p:sp>
        <p:nvSpPr>
          <p:cNvPr id="7" name="Rectangle 6"/>
          <p:cNvSpPr/>
          <p:nvPr/>
        </p:nvSpPr>
        <p:spPr>
          <a:xfrm>
            <a:off x="5964964" y="0"/>
            <a:ext cx="3179036" cy="261610"/>
          </a:xfrm>
          <a:prstGeom prst="rect">
            <a:avLst/>
          </a:prstGeom>
          <a:solidFill>
            <a:srgbClr val="00B050"/>
          </a:solidFill>
        </p:spPr>
        <p:txBody>
          <a:bodyPr wrap="square">
            <a:spAutoFit/>
          </a:bodyPr>
          <a:lstStyle/>
          <a:p>
            <a:r>
              <a:rPr lang="en-GB" sz="1100" dirty="0" smtClean="0">
                <a:solidFill>
                  <a:schemeClr val="bg1"/>
                </a:solidFill>
              </a:rPr>
              <a:t>Laurent Tavian, HL-LHC Project Office Manager</a:t>
            </a:r>
            <a:endParaRPr lang="en-GB" sz="1100" dirty="0">
              <a:solidFill>
                <a:schemeClr val="bg1"/>
              </a:solidFill>
            </a:endParaRPr>
          </a:p>
        </p:txBody>
      </p:sp>
    </p:spTree>
    <p:extLst>
      <p:ext uri="{BB962C8B-B14F-4D97-AF65-F5344CB8AC3E}">
        <p14:creationId xmlns:p14="http://schemas.microsoft.com/office/powerpoint/2010/main" val="3218010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3492"/>
            <a:ext cx="8567159" cy="940443"/>
          </a:xfrm>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HL-LHC </a:t>
            </a:r>
            <a:r>
              <a:rPr lang="en-GB" sz="2000" i="1" dirty="0">
                <a:solidFill>
                  <a:schemeClr val="accent6">
                    <a:lumMod val="50000"/>
                  </a:schemeClr>
                </a:solidFill>
              </a:rPr>
              <a:t>Activities during LS2, highlight of changes with respect to last year </a:t>
            </a:r>
          </a:p>
        </p:txBody>
      </p:sp>
      <p:sp>
        <p:nvSpPr>
          <p:cNvPr id="4" name="Slide Number Placeholder 3"/>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3" name="Picture 2"/>
          <p:cNvPicPr>
            <a:picLocks noChangeAspect="1"/>
          </p:cNvPicPr>
          <p:nvPr/>
        </p:nvPicPr>
        <p:blipFill>
          <a:blip r:embed="rId2"/>
          <a:stretch>
            <a:fillRect/>
          </a:stretch>
        </p:blipFill>
        <p:spPr>
          <a:xfrm>
            <a:off x="729252" y="1027754"/>
            <a:ext cx="7643932" cy="5151009"/>
          </a:xfrm>
          <a:prstGeom prst="rect">
            <a:avLst/>
          </a:prstGeom>
        </p:spPr>
      </p:pic>
      <p:sp>
        <p:nvSpPr>
          <p:cNvPr id="5" name="Rectangle 4"/>
          <p:cNvSpPr/>
          <p:nvPr/>
        </p:nvSpPr>
        <p:spPr>
          <a:xfrm>
            <a:off x="457200" y="3556060"/>
            <a:ext cx="8229600" cy="400643"/>
          </a:xfrm>
          <a:prstGeom prst="rect">
            <a:avLst/>
          </a:prstGeom>
          <a:noFill/>
          <a:ln w="5715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a:off x="5964964" y="0"/>
            <a:ext cx="3179036" cy="261610"/>
          </a:xfrm>
          <a:prstGeom prst="rect">
            <a:avLst/>
          </a:prstGeom>
          <a:solidFill>
            <a:srgbClr val="00B050"/>
          </a:solidFill>
        </p:spPr>
        <p:txBody>
          <a:bodyPr wrap="square">
            <a:spAutoFit/>
          </a:bodyPr>
          <a:lstStyle/>
          <a:p>
            <a:r>
              <a:rPr lang="en-GB" sz="1100" dirty="0" smtClean="0">
                <a:solidFill>
                  <a:schemeClr val="bg1"/>
                </a:solidFill>
              </a:rPr>
              <a:t>Laurent Tavian, HL-LHC Project Office Manager</a:t>
            </a:r>
            <a:endParaRPr lang="en-GB" sz="1100" dirty="0">
              <a:solidFill>
                <a:schemeClr val="bg1"/>
              </a:solidFill>
            </a:endParaRPr>
          </a:p>
        </p:txBody>
      </p:sp>
    </p:spTree>
    <p:extLst>
      <p:ext uri="{BB962C8B-B14F-4D97-AF65-F5344CB8AC3E}">
        <p14:creationId xmlns:p14="http://schemas.microsoft.com/office/powerpoint/2010/main" val="19763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LHC </a:t>
            </a:r>
            <a:r>
              <a:rPr lang="en-GB" sz="2000" i="1" dirty="0">
                <a:solidFill>
                  <a:schemeClr val="accent6">
                    <a:lumMod val="50000"/>
                  </a:schemeClr>
                </a:solidFill>
              </a:rPr>
              <a:t>Experiments Activities during </a:t>
            </a:r>
            <a:r>
              <a:rPr lang="en-GB" sz="2000" i="1" dirty="0" smtClean="0">
                <a:solidFill>
                  <a:schemeClr val="accent6">
                    <a:lumMod val="50000"/>
                  </a:schemeClr>
                </a:solidFill>
              </a:rPr>
              <a:t>LS2: ALICE</a:t>
            </a:r>
            <a:endParaRPr lang="en-GB" sz="2000" i="1" dirty="0">
              <a:solidFill>
                <a:schemeClr val="accent6">
                  <a:lumMod val="50000"/>
                </a:schemeClr>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5" name="Picture 4"/>
          <p:cNvPicPr>
            <a:picLocks noChangeAspect="1"/>
          </p:cNvPicPr>
          <p:nvPr/>
        </p:nvPicPr>
        <p:blipFill>
          <a:blip r:embed="rId2"/>
          <a:stretch>
            <a:fillRect/>
          </a:stretch>
        </p:blipFill>
        <p:spPr>
          <a:xfrm>
            <a:off x="290000" y="992393"/>
            <a:ext cx="8561253" cy="5053228"/>
          </a:xfrm>
          <a:prstGeom prst="rect">
            <a:avLst/>
          </a:prstGeom>
        </p:spPr>
      </p:pic>
      <p:sp>
        <p:nvSpPr>
          <p:cNvPr id="6" name="Rectangle 5"/>
          <p:cNvSpPr/>
          <p:nvPr/>
        </p:nvSpPr>
        <p:spPr>
          <a:xfrm>
            <a:off x="2905570" y="0"/>
            <a:ext cx="6238430" cy="261610"/>
          </a:xfrm>
          <a:prstGeom prst="rect">
            <a:avLst/>
          </a:prstGeom>
          <a:solidFill>
            <a:srgbClr val="00B050"/>
          </a:solidFill>
        </p:spPr>
        <p:txBody>
          <a:bodyPr wrap="square">
            <a:spAutoFit/>
          </a:bodyPr>
          <a:lstStyle/>
          <a:p>
            <a:r>
              <a:rPr lang="en-GB" sz="1100" u="sng" dirty="0" smtClean="0">
                <a:solidFill>
                  <a:schemeClr val="bg1"/>
                </a:solidFill>
              </a:rPr>
              <a:t>Rolf Lindner</a:t>
            </a:r>
            <a:r>
              <a:rPr lang="en-GB" sz="1100" dirty="0" smtClean="0">
                <a:solidFill>
                  <a:schemeClr val="bg1"/>
                </a:solidFill>
              </a:rPr>
              <a:t> (</a:t>
            </a:r>
            <a:r>
              <a:rPr lang="en-GB" sz="1100" dirty="0" err="1" smtClean="0">
                <a:solidFill>
                  <a:schemeClr val="bg1"/>
                </a:solidFill>
              </a:rPr>
              <a:t>LHCb</a:t>
            </a:r>
            <a:r>
              <a:rPr lang="en-GB" sz="1100" dirty="0" smtClean="0">
                <a:solidFill>
                  <a:schemeClr val="bg1"/>
                </a:solidFill>
              </a:rPr>
              <a:t>) / Ludovico Pontecorvo (ATLAS) / Austin Ball (CMS) / </a:t>
            </a:r>
            <a:r>
              <a:rPr lang="en-GB" sz="1100" dirty="0">
                <a:solidFill>
                  <a:schemeClr val="bg1"/>
                </a:solidFill>
              </a:rPr>
              <a:t>Werner </a:t>
            </a:r>
            <a:r>
              <a:rPr lang="en-GB" sz="1100" dirty="0" smtClean="0">
                <a:solidFill>
                  <a:schemeClr val="bg1"/>
                </a:solidFill>
              </a:rPr>
              <a:t>Riegler (ALICE)</a:t>
            </a:r>
            <a:endParaRPr lang="en-GB" sz="1100" dirty="0">
              <a:solidFill>
                <a:schemeClr val="bg1"/>
              </a:solidFill>
            </a:endParaRPr>
          </a:p>
        </p:txBody>
      </p:sp>
    </p:spTree>
    <p:extLst>
      <p:ext uri="{BB962C8B-B14F-4D97-AF65-F5344CB8AC3E}">
        <p14:creationId xmlns:p14="http://schemas.microsoft.com/office/powerpoint/2010/main" val="17250876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LHC </a:t>
            </a:r>
            <a:r>
              <a:rPr lang="en-GB" sz="2000" i="1" dirty="0">
                <a:solidFill>
                  <a:schemeClr val="accent6">
                    <a:lumMod val="50000"/>
                  </a:schemeClr>
                </a:solidFill>
              </a:rPr>
              <a:t>Experiments Activities during </a:t>
            </a:r>
            <a:r>
              <a:rPr lang="en-GB" sz="2000" i="1" dirty="0" smtClean="0">
                <a:solidFill>
                  <a:schemeClr val="accent6">
                    <a:lumMod val="50000"/>
                  </a:schemeClr>
                </a:solidFill>
              </a:rPr>
              <a:t>LS2: ATLAS</a:t>
            </a:r>
            <a:endParaRPr lang="en-GB" sz="2000" i="1" dirty="0">
              <a:solidFill>
                <a:schemeClr val="accent6">
                  <a:lumMod val="50000"/>
                </a:schemeClr>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5" name="Picture 4"/>
          <p:cNvPicPr>
            <a:picLocks noChangeAspect="1"/>
          </p:cNvPicPr>
          <p:nvPr/>
        </p:nvPicPr>
        <p:blipFill>
          <a:blip r:embed="rId2"/>
          <a:stretch>
            <a:fillRect/>
          </a:stretch>
        </p:blipFill>
        <p:spPr>
          <a:xfrm>
            <a:off x="760599" y="1062787"/>
            <a:ext cx="7424777" cy="5162731"/>
          </a:xfrm>
          <a:prstGeom prst="rect">
            <a:avLst/>
          </a:prstGeom>
        </p:spPr>
      </p:pic>
      <p:sp>
        <p:nvSpPr>
          <p:cNvPr id="6" name="Rectangle 5"/>
          <p:cNvSpPr/>
          <p:nvPr/>
        </p:nvSpPr>
        <p:spPr>
          <a:xfrm>
            <a:off x="2905570" y="0"/>
            <a:ext cx="6238430" cy="261610"/>
          </a:xfrm>
          <a:prstGeom prst="rect">
            <a:avLst/>
          </a:prstGeom>
          <a:solidFill>
            <a:srgbClr val="00B050"/>
          </a:solidFill>
        </p:spPr>
        <p:txBody>
          <a:bodyPr wrap="square">
            <a:spAutoFit/>
          </a:bodyPr>
          <a:lstStyle/>
          <a:p>
            <a:r>
              <a:rPr lang="en-GB" sz="1100" u="sng" dirty="0" smtClean="0">
                <a:solidFill>
                  <a:schemeClr val="bg1"/>
                </a:solidFill>
              </a:rPr>
              <a:t>Rolf Lindner</a:t>
            </a:r>
            <a:r>
              <a:rPr lang="en-GB" sz="1100" dirty="0" smtClean="0">
                <a:solidFill>
                  <a:schemeClr val="bg1"/>
                </a:solidFill>
              </a:rPr>
              <a:t> (</a:t>
            </a:r>
            <a:r>
              <a:rPr lang="en-GB" sz="1100" dirty="0" err="1" smtClean="0">
                <a:solidFill>
                  <a:schemeClr val="bg1"/>
                </a:solidFill>
              </a:rPr>
              <a:t>LHCb</a:t>
            </a:r>
            <a:r>
              <a:rPr lang="en-GB" sz="1100" dirty="0" smtClean="0">
                <a:solidFill>
                  <a:schemeClr val="bg1"/>
                </a:solidFill>
              </a:rPr>
              <a:t>) / Ludovico Pontecorvo (ATLAS) / Austin Ball (CMS) / </a:t>
            </a:r>
            <a:r>
              <a:rPr lang="en-GB" sz="1100" dirty="0">
                <a:solidFill>
                  <a:schemeClr val="bg1"/>
                </a:solidFill>
              </a:rPr>
              <a:t>Werner </a:t>
            </a:r>
            <a:r>
              <a:rPr lang="en-GB" sz="1100" dirty="0" smtClean="0">
                <a:solidFill>
                  <a:schemeClr val="bg1"/>
                </a:solidFill>
              </a:rPr>
              <a:t>Riegler (ALICE)</a:t>
            </a:r>
            <a:endParaRPr lang="en-GB" sz="1100" dirty="0">
              <a:solidFill>
                <a:schemeClr val="bg1"/>
              </a:solidFill>
            </a:endParaRPr>
          </a:p>
        </p:txBody>
      </p:sp>
    </p:spTree>
    <p:extLst>
      <p:ext uri="{BB962C8B-B14F-4D97-AF65-F5344CB8AC3E}">
        <p14:creationId xmlns:p14="http://schemas.microsoft.com/office/powerpoint/2010/main" val="5546912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LHC </a:t>
            </a:r>
            <a:r>
              <a:rPr lang="en-GB" sz="2000" i="1" dirty="0">
                <a:solidFill>
                  <a:schemeClr val="accent6">
                    <a:lumMod val="50000"/>
                  </a:schemeClr>
                </a:solidFill>
              </a:rPr>
              <a:t>Experiments Activities during </a:t>
            </a:r>
            <a:r>
              <a:rPr lang="en-GB" sz="2000" i="1" dirty="0" smtClean="0">
                <a:solidFill>
                  <a:schemeClr val="accent6">
                    <a:lumMod val="50000"/>
                  </a:schemeClr>
                </a:solidFill>
              </a:rPr>
              <a:t>LS2: CMS</a:t>
            </a:r>
            <a:endParaRPr lang="en-GB" sz="2000" i="1" dirty="0">
              <a:solidFill>
                <a:schemeClr val="accent6">
                  <a:lumMod val="50000"/>
                </a:schemeClr>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5" name="Picture 4"/>
          <p:cNvPicPr>
            <a:picLocks noChangeAspect="1"/>
          </p:cNvPicPr>
          <p:nvPr/>
        </p:nvPicPr>
        <p:blipFill>
          <a:blip r:embed="rId2"/>
          <a:stretch>
            <a:fillRect/>
          </a:stretch>
        </p:blipFill>
        <p:spPr>
          <a:xfrm>
            <a:off x="457200" y="1173935"/>
            <a:ext cx="8000686" cy="5090839"/>
          </a:xfrm>
          <a:prstGeom prst="rect">
            <a:avLst/>
          </a:prstGeom>
        </p:spPr>
      </p:pic>
      <p:sp>
        <p:nvSpPr>
          <p:cNvPr id="6" name="Rectangle 5"/>
          <p:cNvSpPr/>
          <p:nvPr/>
        </p:nvSpPr>
        <p:spPr>
          <a:xfrm>
            <a:off x="2905570" y="0"/>
            <a:ext cx="6238430" cy="261610"/>
          </a:xfrm>
          <a:prstGeom prst="rect">
            <a:avLst/>
          </a:prstGeom>
          <a:solidFill>
            <a:srgbClr val="00B050"/>
          </a:solidFill>
        </p:spPr>
        <p:txBody>
          <a:bodyPr wrap="square">
            <a:spAutoFit/>
          </a:bodyPr>
          <a:lstStyle/>
          <a:p>
            <a:r>
              <a:rPr lang="en-GB" sz="1100" u="sng" dirty="0" smtClean="0">
                <a:solidFill>
                  <a:schemeClr val="bg1"/>
                </a:solidFill>
              </a:rPr>
              <a:t>Rolf Lindner</a:t>
            </a:r>
            <a:r>
              <a:rPr lang="en-GB" sz="1100" dirty="0" smtClean="0">
                <a:solidFill>
                  <a:schemeClr val="bg1"/>
                </a:solidFill>
              </a:rPr>
              <a:t> (</a:t>
            </a:r>
            <a:r>
              <a:rPr lang="en-GB" sz="1100" dirty="0" err="1" smtClean="0">
                <a:solidFill>
                  <a:schemeClr val="bg1"/>
                </a:solidFill>
              </a:rPr>
              <a:t>LHCb</a:t>
            </a:r>
            <a:r>
              <a:rPr lang="en-GB" sz="1100" dirty="0" smtClean="0">
                <a:solidFill>
                  <a:schemeClr val="bg1"/>
                </a:solidFill>
              </a:rPr>
              <a:t>) / Ludovico Pontecorvo (ATLAS) / Austin Ball (CMS) / </a:t>
            </a:r>
            <a:r>
              <a:rPr lang="en-GB" sz="1100" dirty="0">
                <a:solidFill>
                  <a:schemeClr val="bg1"/>
                </a:solidFill>
              </a:rPr>
              <a:t>Werner </a:t>
            </a:r>
            <a:r>
              <a:rPr lang="en-GB" sz="1100" dirty="0" smtClean="0">
                <a:solidFill>
                  <a:schemeClr val="bg1"/>
                </a:solidFill>
              </a:rPr>
              <a:t>Riegler (ALICE)</a:t>
            </a:r>
            <a:endParaRPr lang="en-GB" sz="1100" dirty="0">
              <a:solidFill>
                <a:schemeClr val="bg1"/>
              </a:solidFill>
            </a:endParaRPr>
          </a:p>
        </p:txBody>
      </p:sp>
    </p:spTree>
    <p:extLst>
      <p:ext uri="{BB962C8B-B14F-4D97-AF65-F5344CB8AC3E}">
        <p14:creationId xmlns:p14="http://schemas.microsoft.com/office/powerpoint/2010/main" val="26364189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LHC </a:t>
            </a:r>
            <a:r>
              <a:rPr lang="en-GB" sz="2000" i="1" dirty="0">
                <a:solidFill>
                  <a:schemeClr val="accent6">
                    <a:lumMod val="50000"/>
                  </a:schemeClr>
                </a:solidFill>
              </a:rPr>
              <a:t>Experiments Activities during </a:t>
            </a:r>
            <a:r>
              <a:rPr lang="en-GB" sz="2000" i="1" dirty="0" smtClean="0">
                <a:solidFill>
                  <a:schemeClr val="accent6">
                    <a:lumMod val="50000"/>
                  </a:schemeClr>
                </a:solidFill>
              </a:rPr>
              <a:t>LS2: </a:t>
            </a:r>
            <a:r>
              <a:rPr lang="en-GB" sz="2000" i="1" dirty="0" err="1" smtClean="0">
                <a:solidFill>
                  <a:schemeClr val="accent6">
                    <a:lumMod val="50000"/>
                  </a:schemeClr>
                </a:solidFill>
              </a:rPr>
              <a:t>LHCb</a:t>
            </a:r>
            <a:r>
              <a:rPr lang="en-GB" sz="2000" i="1" dirty="0" smtClean="0">
                <a:solidFill>
                  <a:schemeClr val="accent6">
                    <a:lumMod val="50000"/>
                  </a:schemeClr>
                </a:solidFill>
              </a:rPr>
              <a:t> </a:t>
            </a:r>
            <a:endParaRPr lang="en-GB" sz="2000" i="1" dirty="0">
              <a:solidFill>
                <a:schemeClr val="accent6">
                  <a:lumMod val="50000"/>
                </a:schemeClr>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3" name="Picture 2"/>
          <p:cNvPicPr>
            <a:picLocks noChangeAspect="1"/>
          </p:cNvPicPr>
          <p:nvPr/>
        </p:nvPicPr>
        <p:blipFill>
          <a:blip r:embed="rId2"/>
          <a:stretch>
            <a:fillRect/>
          </a:stretch>
        </p:blipFill>
        <p:spPr>
          <a:xfrm>
            <a:off x="457200" y="1110882"/>
            <a:ext cx="8173836" cy="5055649"/>
          </a:xfrm>
          <a:prstGeom prst="rect">
            <a:avLst/>
          </a:prstGeom>
        </p:spPr>
      </p:pic>
      <p:sp>
        <p:nvSpPr>
          <p:cNvPr id="5" name="Rectangle 4"/>
          <p:cNvSpPr/>
          <p:nvPr/>
        </p:nvSpPr>
        <p:spPr>
          <a:xfrm>
            <a:off x="2905570" y="0"/>
            <a:ext cx="6238430" cy="261610"/>
          </a:xfrm>
          <a:prstGeom prst="rect">
            <a:avLst/>
          </a:prstGeom>
          <a:solidFill>
            <a:srgbClr val="00B050"/>
          </a:solidFill>
        </p:spPr>
        <p:txBody>
          <a:bodyPr wrap="square">
            <a:spAutoFit/>
          </a:bodyPr>
          <a:lstStyle/>
          <a:p>
            <a:r>
              <a:rPr lang="en-GB" sz="1100" u="sng" dirty="0" smtClean="0">
                <a:solidFill>
                  <a:schemeClr val="bg1"/>
                </a:solidFill>
              </a:rPr>
              <a:t>Rolf Lindner</a:t>
            </a:r>
            <a:r>
              <a:rPr lang="en-GB" sz="1100" dirty="0" smtClean="0">
                <a:solidFill>
                  <a:schemeClr val="bg1"/>
                </a:solidFill>
              </a:rPr>
              <a:t> (</a:t>
            </a:r>
            <a:r>
              <a:rPr lang="en-GB" sz="1100" dirty="0" err="1" smtClean="0">
                <a:solidFill>
                  <a:schemeClr val="bg1"/>
                </a:solidFill>
              </a:rPr>
              <a:t>LHCb</a:t>
            </a:r>
            <a:r>
              <a:rPr lang="en-GB" sz="1100" dirty="0" smtClean="0">
                <a:solidFill>
                  <a:schemeClr val="bg1"/>
                </a:solidFill>
              </a:rPr>
              <a:t>) / Ludovico Pontecorvo (ATLAS) / Austin Ball (CMS) / </a:t>
            </a:r>
            <a:r>
              <a:rPr lang="en-GB" sz="1100" dirty="0">
                <a:solidFill>
                  <a:schemeClr val="bg1"/>
                </a:solidFill>
              </a:rPr>
              <a:t>Werner </a:t>
            </a:r>
            <a:r>
              <a:rPr lang="en-GB" sz="1100" dirty="0" smtClean="0">
                <a:solidFill>
                  <a:schemeClr val="bg1"/>
                </a:solidFill>
              </a:rPr>
              <a:t>Riegler (ALICE)</a:t>
            </a:r>
            <a:endParaRPr lang="en-GB" sz="1100" dirty="0">
              <a:solidFill>
                <a:schemeClr val="bg1"/>
              </a:solidFill>
            </a:endParaRPr>
          </a:p>
        </p:txBody>
      </p:sp>
    </p:spTree>
    <p:extLst>
      <p:ext uri="{BB962C8B-B14F-4D97-AF65-F5344CB8AC3E}">
        <p14:creationId xmlns:p14="http://schemas.microsoft.com/office/powerpoint/2010/main" val="20033625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LHC </a:t>
            </a:r>
            <a:r>
              <a:rPr lang="en-GB" sz="2000" i="1" dirty="0">
                <a:solidFill>
                  <a:schemeClr val="accent6">
                    <a:lumMod val="50000"/>
                  </a:schemeClr>
                </a:solidFill>
              </a:rPr>
              <a:t>Experiments Activities during LS2 </a:t>
            </a:r>
          </a:p>
        </p:txBody>
      </p:sp>
      <p:sp>
        <p:nvSpPr>
          <p:cNvPr id="4" name="Slide Number Placeholder 3"/>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3" name="Picture 2"/>
          <p:cNvPicPr>
            <a:picLocks noChangeAspect="1"/>
          </p:cNvPicPr>
          <p:nvPr/>
        </p:nvPicPr>
        <p:blipFill>
          <a:blip r:embed="rId2"/>
          <a:stretch>
            <a:fillRect/>
          </a:stretch>
        </p:blipFill>
        <p:spPr>
          <a:xfrm>
            <a:off x="208910" y="1131297"/>
            <a:ext cx="5400000" cy="3658065"/>
          </a:xfrm>
          <a:prstGeom prst="rect">
            <a:avLst/>
          </a:prstGeom>
          <a:ln>
            <a:solidFill>
              <a:schemeClr val="accent6">
                <a:lumMod val="50000"/>
              </a:schemeClr>
            </a:solidFill>
          </a:ln>
        </p:spPr>
      </p:pic>
      <p:pic>
        <p:nvPicPr>
          <p:cNvPr id="5" name="Picture 4"/>
          <p:cNvPicPr>
            <a:picLocks noChangeAspect="1"/>
          </p:cNvPicPr>
          <p:nvPr/>
        </p:nvPicPr>
        <p:blipFill>
          <a:blip r:embed="rId3"/>
          <a:stretch>
            <a:fillRect/>
          </a:stretch>
        </p:blipFill>
        <p:spPr>
          <a:xfrm>
            <a:off x="1207826" y="1529967"/>
            <a:ext cx="5400000" cy="3678617"/>
          </a:xfrm>
          <a:prstGeom prst="rect">
            <a:avLst/>
          </a:prstGeom>
          <a:solidFill>
            <a:schemeClr val="bg1"/>
          </a:solidFill>
          <a:ln>
            <a:solidFill>
              <a:schemeClr val="accent6">
                <a:lumMod val="50000"/>
              </a:schemeClr>
            </a:solidFill>
          </a:ln>
        </p:spPr>
      </p:pic>
      <p:pic>
        <p:nvPicPr>
          <p:cNvPr id="6" name="Picture 5"/>
          <p:cNvPicPr>
            <a:picLocks noChangeAspect="1"/>
          </p:cNvPicPr>
          <p:nvPr/>
        </p:nvPicPr>
        <p:blipFill>
          <a:blip r:embed="rId4"/>
          <a:stretch>
            <a:fillRect/>
          </a:stretch>
        </p:blipFill>
        <p:spPr>
          <a:xfrm>
            <a:off x="2368755" y="1926466"/>
            <a:ext cx="5400000" cy="3546059"/>
          </a:xfrm>
          <a:prstGeom prst="rect">
            <a:avLst/>
          </a:prstGeom>
          <a:solidFill>
            <a:schemeClr val="bg1"/>
          </a:solidFill>
          <a:ln>
            <a:solidFill>
              <a:schemeClr val="accent6">
                <a:lumMod val="50000"/>
              </a:schemeClr>
            </a:solidFill>
          </a:ln>
        </p:spPr>
      </p:pic>
      <p:pic>
        <p:nvPicPr>
          <p:cNvPr id="7" name="Picture 6"/>
          <p:cNvPicPr>
            <a:picLocks noChangeAspect="1"/>
          </p:cNvPicPr>
          <p:nvPr/>
        </p:nvPicPr>
        <p:blipFill>
          <a:blip r:embed="rId5"/>
          <a:stretch>
            <a:fillRect/>
          </a:stretch>
        </p:blipFill>
        <p:spPr>
          <a:xfrm>
            <a:off x="3522127" y="2331198"/>
            <a:ext cx="5400000" cy="3697297"/>
          </a:xfrm>
          <a:prstGeom prst="rect">
            <a:avLst/>
          </a:prstGeom>
          <a:solidFill>
            <a:schemeClr val="bg1"/>
          </a:solidFill>
          <a:ln>
            <a:solidFill>
              <a:schemeClr val="accent6">
                <a:lumMod val="50000"/>
              </a:schemeClr>
            </a:solidFill>
          </a:ln>
        </p:spPr>
      </p:pic>
      <p:sp>
        <p:nvSpPr>
          <p:cNvPr id="8" name="Rectangle 7"/>
          <p:cNvSpPr/>
          <p:nvPr/>
        </p:nvSpPr>
        <p:spPr>
          <a:xfrm>
            <a:off x="2905570" y="0"/>
            <a:ext cx="6238430" cy="261610"/>
          </a:xfrm>
          <a:prstGeom prst="rect">
            <a:avLst/>
          </a:prstGeom>
          <a:solidFill>
            <a:srgbClr val="00B050"/>
          </a:solidFill>
        </p:spPr>
        <p:txBody>
          <a:bodyPr wrap="square">
            <a:spAutoFit/>
          </a:bodyPr>
          <a:lstStyle/>
          <a:p>
            <a:r>
              <a:rPr lang="en-GB" sz="1100" u="sng" dirty="0" smtClean="0">
                <a:solidFill>
                  <a:schemeClr val="bg1"/>
                </a:solidFill>
              </a:rPr>
              <a:t>Rolf Lindner</a:t>
            </a:r>
            <a:r>
              <a:rPr lang="en-GB" sz="1100" dirty="0" smtClean="0">
                <a:solidFill>
                  <a:schemeClr val="bg1"/>
                </a:solidFill>
              </a:rPr>
              <a:t> (</a:t>
            </a:r>
            <a:r>
              <a:rPr lang="en-GB" sz="1100" dirty="0" err="1" smtClean="0">
                <a:solidFill>
                  <a:schemeClr val="bg1"/>
                </a:solidFill>
              </a:rPr>
              <a:t>LHCb</a:t>
            </a:r>
            <a:r>
              <a:rPr lang="en-GB" sz="1100" dirty="0" smtClean="0">
                <a:solidFill>
                  <a:schemeClr val="bg1"/>
                </a:solidFill>
              </a:rPr>
              <a:t>) / Ludovico Pontecorvo (ATLAS) / Austin Ball (CMS) / </a:t>
            </a:r>
            <a:r>
              <a:rPr lang="en-GB" sz="1100" dirty="0">
                <a:solidFill>
                  <a:schemeClr val="bg1"/>
                </a:solidFill>
              </a:rPr>
              <a:t>Werner </a:t>
            </a:r>
            <a:r>
              <a:rPr lang="en-GB" sz="1100" dirty="0" smtClean="0">
                <a:solidFill>
                  <a:schemeClr val="bg1"/>
                </a:solidFill>
              </a:rPr>
              <a:t>Riegler (ALICE)</a:t>
            </a:r>
            <a:endParaRPr lang="en-GB" sz="1100" dirty="0">
              <a:solidFill>
                <a:schemeClr val="bg1"/>
              </a:solidFill>
            </a:endParaRPr>
          </a:p>
        </p:txBody>
      </p:sp>
    </p:spTree>
    <p:extLst>
      <p:ext uri="{BB962C8B-B14F-4D97-AF65-F5344CB8AC3E}">
        <p14:creationId xmlns:p14="http://schemas.microsoft.com/office/powerpoint/2010/main" val="2079999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LHC </a:t>
            </a:r>
            <a:r>
              <a:rPr lang="en-GB" sz="2000" i="1" dirty="0">
                <a:solidFill>
                  <a:schemeClr val="accent6">
                    <a:lumMod val="50000"/>
                  </a:schemeClr>
                </a:solidFill>
              </a:rPr>
              <a:t>Experiments Activities during LS2 </a:t>
            </a:r>
          </a:p>
        </p:txBody>
      </p:sp>
      <p:sp>
        <p:nvSpPr>
          <p:cNvPr id="4" name="Slide Number Placeholder 3"/>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3" name="Picture 2"/>
          <p:cNvPicPr>
            <a:picLocks noChangeAspect="1"/>
          </p:cNvPicPr>
          <p:nvPr/>
        </p:nvPicPr>
        <p:blipFill>
          <a:blip r:embed="rId2"/>
          <a:stretch>
            <a:fillRect/>
          </a:stretch>
        </p:blipFill>
        <p:spPr>
          <a:xfrm>
            <a:off x="208348" y="1146983"/>
            <a:ext cx="5400000" cy="3377199"/>
          </a:xfrm>
          <a:prstGeom prst="rect">
            <a:avLst/>
          </a:prstGeom>
          <a:solidFill>
            <a:schemeClr val="bg1"/>
          </a:solidFill>
          <a:ln>
            <a:solidFill>
              <a:schemeClr val="accent6">
                <a:lumMod val="50000"/>
              </a:schemeClr>
            </a:solidFill>
          </a:ln>
        </p:spPr>
      </p:pic>
      <p:pic>
        <p:nvPicPr>
          <p:cNvPr id="6" name="Picture 5"/>
          <p:cNvPicPr>
            <a:picLocks noChangeAspect="1"/>
          </p:cNvPicPr>
          <p:nvPr/>
        </p:nvPicPr>
        <p:blipFill>
          <a:blip r:embed="rId3"/>
          <a:stretch>
            <a:fillRect/>
          </a:stretch>
        </p:blipFill>
        <p:spPr>
          <a:xfrm>
            <a:off x="1739573" y="1792078"/>
            <a:ext cx="5400000" cy="3694179"/>
          </a:xfrm>
          <a:prstGeom prst="rect">
            <a:avLst/>
          </a:prstGeom>
          <a:solidFill>
            <a:schemeClr val="bg1"/>
          </a:solidFill>
          <a:ln>
            <a:solidFill>
              <a:schemeClr val="accent6">
                <a:lumMod val="50000"/>
              </a:schemeClr>
            </a:solidFill>
          </a:ln>
        </p:spPr>
      </p:pic>
      <p:pic>
        <p:nvPicPr>
          <p:cNvPr id="7" name="Picture 6"/>
          <p:cNvPicPr>
            <a:picLocks noChangeAspect="1"/>
          </p:cNvPicPr>
          <p:nvPr/>
        </p:nvPicPr>
        <p:blipFill>
          <a:blip r:embed="rId4"/>
          <a:stretch>
            <a:fillRect/>
          </a:stretch>
        </p:blipFill>
        <p:spPr>
          <a:xfrm>
            <a:off x="3464531" y="2395880"/>
            <a:ext cx="5400000" cy="3580013"/>
          </a:xfrm>
          <a:prstGeom prst="rect">
            <a:avLst/>
          </a:prstGeom>
          <a:solidFill>
            <a:schemeClr val="bg1"/>
          </a:solidFill>
          <a:ln>
            <a:solidFill>
              <a:schemeClr val="accent6">
                <a:lumMod val="50000"/>
              </a:schemeClr>
            </a:solidFill>
          </a:ln>
        </p:spPr>
      </p:pic>
      <p:sp>
        <p:nvSpPr>
          <p:cNvPr id="8" name="Rectangle 7"/>
          <p:cNvSpPr/>
          <p:nvPr/>
        </p:nvSpPr>
        <p:spPr>
          <a:xfrm>
            <a:off x="2905570" y="0"/>
            <a:ext cx="6238430" cy="261610"/>
          </a:xfrm>
          <a:prstGeom prst="rect">
            <a:avLst/>
          </a:prstGeom>
          <a:solidFill>
            <a:srgbClr val="00B050"/>
          </a:solidFill>
        </p:spPr>
        <p:txBody>
          <a:bodyPr wrap="square">
            <a:spAutoFit/>
          </a:bodyPr>
          <a:lstStyle/>
          <a:p>
            <a:r>
              <a:rPr lang="en-GB" sz="1100" u="sng" dirty="0" smtClean="0">
                <a:solidFill>
                  <a:schemeClr val="bg1"/>
                </a:solidFill>
              </a:rPr>
              <a:t>Rolf Lindner</a:t>
            </a:r>
            <a:r>
              <a:rPr lang="en-GB" sz="1100" dirty="0" smtClean="0">
                <a:solidFill>
                  <a:schemeClr val="bg1"/>
                </a:solidFill>
              </a:rPr>
              <a:t> (</a:t>
            </a:r>
            <a:r>
              <a:rPr lang="en-GB" sz="1100" dirty="0" err="1" smtClean="0">
                <a:solidFill>
                  <a:schemeClr val="bg1"/>
                </a:solidFill>
              </a:rPr>
              <a:t>LHCb</a:t>
            </a:r>
            <a:r>
              <a:rPr lang="en-GB" sz="1100" dirty="0" smtClean="0">
                <a:solidFill>
                  <a:schemeClr val="bg1"/>
                </a:solidFill>
              </a:rPr>
              <a:t>) / Ludovico Pontecorvo (ATLAS) / Austin Ball (CMS) / </a:t>
            </a:r>
            <a:r>
              <a:rPr lang="en-GB" sz="1100" dirty="0">
                <a:solidFill>
                  <a:schemeClr val="bg1"/>
                </a:solidFill>
              </a:rPr>
              <a:t>Werner </a:t>
            </a:r>
            <a:r>
              <a:rPr lang="en-GB" sz="1100" dirty="0" smtClean="0">
                <a:solidFill>
                  <a:schemeClr val="bg1"/>
                </a:solidFill>
              </a:rPr>
              <a:t>Riegler (ALICE)</a:t>
            </a:r>
            <a:endParaRPr lang="en-GB" sz="1100" dirty="0">
              <a:solidFill>
                <a:schemeClr val="bg1"/>
              </a:solidFill>
            </a:endParaRPr>
          </a:p>
        </p:txBody>
      </p:sp>
    </p:spTree>
    <p:extLst>
      <p:ext uri="{BB962C8B-B14F-4D97-AF65-F5344CB8AC3E}">
        <p14:creationId xmlns:p14="http://schemas.microsoft.com/office/powerpoint/2010/main" val="1329836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Chairman: José Miguel Jiménez / Scientific Secretary: </a:t>
            </a:r>
            <a:r>
              <a:rPr lang="en-GB" sz="2000" i="1" dirty="0" err="1" smtClean="0">
                <a:solidFill>
                  <a:schemeClr val="accent6">
                    <a:lumMod val="50000"/>
                  </a:schemeClr>
                </a:solidFill>
              </a:rPr>
              <a:t>J.Ph</a:t>
            </a:r>
            <a:r>
              <a:rPr lang="en-GB" sz="2000" i="1" dirty="0" smtClean="0">
                <a:solidFill>
                  <a:schemeClr val="accent6">
                    <a:lumMod val="50000"/>
                  </a:schemeClr>
                </a:solidFill>
              </a:rPr>
              <a:t>. Tock</a:t>
            </a:r>
            <a:endParaRPr lang="en-GB" sz="2000" i="1" dirty="0">
              <a:solidFill>
                <a:schemeClr val="accent6">
                  <a:lumMod val="50000"/>
                </a:schemeClr>
              </a:solidFill>
            </a:endParaRPr>
          </a:p>
        </p:txBody>
      </p:sp>
      <p:sp>
        <p:nvSpPr>
          <p:cNvPr id="3" name="Content Placeholder 2"/>
          <p:cNvSpPr>
            <a:spLocks noGrp="1"/>
          </p:cNvSpPr>
          <p:nvPr>
            <p:ph idx="1"/>
          </p:nvPr>
        </p:nvSpPr>
        <p:spPr/>
        <p:txBody>
          <a:bodyPr>
            <a:normAutofit fontScale="85000" lnSpcReduction="20000"/>
          </a:bodyPr>
          <a:lstStyle/>
          <a:p>
            <a:pPr>
              <a:spcBef>
                <a:spcPts val="600"/>
              </a:spcBef>
            </a:pPr>
            <a:r>
              <a:rPr lang="en-GB" sz="1900" dirty="0" smtClean="0"/>
              <a:t>Introduction</a:t>
            </a:r>
          </a:p>
          <a:p>
            <a:pPr marL="448056" lvl="1" indent="0">
              <a:spcBef>
                <a:spcPts val="600"/>
              </a:spcBef>
              <a:buNone/>
            </a:pPr>
            <a:r>
              <a:rPr lang="en-GB" sz="1500" i="1" dirty="0" smtClean="0">
                <a:solidFill>
                  <a:schemeClr val="accent6">
                    <a:lumMod val="50000"/>
                  </a:schemeClr>
                </a:solidFill>
              </a:rPr>
              <a:t>	by José Miguel JIMENEZ</a:t>
            </a:r>
            <a:endParaRPr lang="en-GB" sz="1900" i="1" dirty="0">
              <a:solidFill>
                <a:schemeClr val="accent6">
                  <a:lumMod val="50000"/>
                </a:schemeClr>
              </a:solidFill>
            </a:endParaRPr>
          </a:p>
          <a:p>
            <a:pPr>
              <a:spcBef>
                <a:spcPts val="1200"/>
              </a:spcBef>
            </a:pPr>
            <a:r>
              <a:rPr lang="en-GB" sz="1900" dirty="0"/>
              <a:t>LIU Activities during LS2, highlight of changes with respect to last </a:t>
            </a:r>
            <a:r>
              <a:rPr lang="en-GB" sz="1900" dirty="0" smtClean="0"/>
              <a:t>year</a:t>
            </a:r>
          </a:p>
          <a:p>
            <a:pPr marL="448056" lvl="1" indent="0">
              <a:spcBef>
                <a:spcPts val="600"/>
              </a:spcBef>
              <a:buNone/>
            </a:pPr>
            <a:r>
              <a:rPr lang="en-GB" sz="1500" i="1" dirty="0" smtClean="0">
                <a:solidFill>
                  <a:schemeClr val="accent6">
                    <a:lumMod val="50000"/>
                  </a:schemeClr>
                </a:solidFill>
              </a:rPr>
              <a:t>	by Julie COUPARD</a:t>
            </a:r>
            <a:endParaRPr lang="en-GB" sz="1900" i="1" dirty="0" smtClean="0">
              <a:solidFill>
                <a:schemeClr val="accent6">
                  <a:lumMod val="50000"/>
                </a:schemeClr>
              </a:solidFill>
            </a:endParaRPr>
          </a:p>
          <a:p>
            <a:pPr>
              <a:spcBef>
                <a:spcPts val="1200"/>
              </a:spcBef>
            </a:pPr>
            <a:r>
              <a:rPr lang="en-GB" sz="1900" dirty="0" smtClean="0"/>
              <a:t>HL-LHC </a:t>
            </a:r>
            <a:r>
              <a:rPr lang="en-GB" sz="1900" dirty="0"/>
              <a:t>Activities during LS2, highlight of changes with respect to last year </a:t>
            </a:r>
            <a:endParaRPr lang="en-GB" sz="1900" dirty="0" smtClean="0"/>
          </a:p>
          <a:p>
            <a:pPr marL="448056" lvl="1" indent="0">
              <a:spcBef>
                <a:spcPts val="600"/>
              </a:spcBef>
              <a:buNone/>
            </a:pPr>
            <a:r>
              <a:rPr lang="en-GB" sz="1500" i="1" dirty="0" smtClean="0">
                <a:solidFill>
                  <a:schemeClr val="accent6">
                    <a:lumMod val="50000"/>
                  </a:schemeClr>
                </a:solidFill>
              </a:rPr>
              <a:t>	by Laurent TAVIAN</a:t>
            </a:r>
            <a:endParaRPr lang="en-GB" sz="1900" i="1" dirty="0">
              <a:solidFill>
                <a:schemeClr val="accent6">
                  <a:lumMod val="50000"/>
                </a:schemeClr>
              </a:solidFill>
            </a:endParaRPr>
          </a:p>
          <a:p>
            <a:pPr>
              <a:spcBef>
                <a:spcPts val="1200"/>
              </a:spcBef>
            </a:pPr>
            <a:r>
              <a:rPr lang="en-GB" sz="1900" dirty="0" smtClean="0"/>
              <a:t>LHC </a:t>
            </a:r>
            <a:r>
              <a:rPr lang="en-GB" sz="1900" dirty="0"/>
              <a:t>Experiments Activities during </a:t>
            </a:r>
            <a:r>
              <a:rPr lang="en-GB" sz="1900" dirty="0" smtClean="0"/>
              <a:t>LS2 </a:t>
            </a:r>
          </a:p>
          <a:p>
            <a:pPr marL="448056" lvl="1" indent="0">
              <a:spcBef>
                <a:spcPts val="600"/>
              </a:spcBef>
              <a:buNone/>
            </a:pPr>
            <a:r>
              <a:rPr lang="en-GB" sz="1500" i="1" dirty="0" smtClean="0">
                <a:solidFill>
                  <a:schemeClr val="accent6">
                    <a:lumMod val="50000"/>
                  </a:schemeClr>
                </a:solidFill>
              </a:rPr>
              <a:t>	by Rolf LINDNER</a:t>
            </a:r>
            <a:endParaRPr lang="en-GB" sz="1900" i="1" dirty="0" smtClean="0">
              <a:solidFill>
                <a:schemeClr val="accent6">
                  <a:lumMod val="50000"/>
                </a:schemeClr>
              </a:solidFill>
            </a:endParaRPr>
          </a:p>
          <a:p>
            <a:pPr>
              <a:spcBef>
                <a:spcPts val="1200"/>
              </a:spcBef>
            </a:pPr>
            <a:r>
              <a:rPr lang="en-GB" sz="1900" dirty="0" smtClean="0"/>
              <a:t>Non-LHC </a:t>
            </a:r>
            <a:r>
              <a:rPr lang="en-GB" sz="1900" dirty="0"/>
              <a:t>Experiments Activities during LS2 </a:t>
            </a:r>
            <a:endParaRPr lang="en-GB" sz="1900" dirty="0" smtClean="0"/>
          </a:p>
          <a:p>
            <a:pPr marL="448056" lvl="1" indent="0">
              <a:spcBef>
                <a:spcPts val="600"/>
              </a:spcBef>
              <a:buNone/>
            </a:pPr>
            <a:r>
              <a:rPr lang="en-GB" sz="1500" i="1" dirty="0" smtClean="0">
                <a:solidFill>
                  <a:schemeClr val="accent6">
                    <a:lumMod val="50000"/>
                  </a:schemeClr>
                </a:solidFill>
              </a:rPr>
              <a:t>	by Markus BRUGGER</a:t>
            </a:r>
            <a:endParaRPr lang="en-GB" sz="1900" i="1" dirty="0">
              <a:solidFill>
                <a:schemeClr val="accent6">
                  <a:lumMod val="50000"/>
                </a:schemeClr>
              </a:solidFill>
            </a:endParaRPr>
          </a:p>
          <a:p>
            <a:pPr>
              <a:spcBef>
                <a:spcPts val="1200"/>
              </a:spcBef>
            </a:pPr>
            <a:r>
              <a:rPr lang="en-GB" sz="1900" dirty="0" smtClean="0"/>
              <a:t>First </a:t>
            </a:r>
            <a:r>
              <a:rPr lang="en-GB" sz="1900" dirty="0"/>
              <a:t>Feedback from Plan </a:t>
            </a:r>
            <a:endParaRPr lang="en-GB" sz="1900" dirty="0" smtClean="0"/>
          </a:p>
          <a:p>
            <a:pPr marL="448056" lvl="1" indent="0">
              <a:spcBef>
                <a:spcPts val="600"/>
              </a:spcBef>
              <a:buNone/>
            </a:pPr>
            <a:r>
              <a:rPr lang="en-GB" sz="1500" i="1" dirty="0" smtClean="0">
                <a:solidFill>
                  <a:schemeClr val="accent6">
                    <a:lumMod val="50000"/>
                  </a:schemeClr>
                </a:solidFill>
              </a:rPr>
              <a:t>	by Katy FORAZ</a:t>
            </a:r>
          </a:p>
          <a:p>
            <a:pPr>
              <a:spcBef>
                <a:spcPts val="1200"/>
              </a:spcBef>
            </a:pPr>
            <a:r>
              <a:rPr lang="en-GB" sz="1900" dirty="0" smtClean="0"/>
              <a:t>Framework </a:t>
            </a:r>
            <a:r>
              <a:rPr lang="en-GB" sz="1900" dirty="0"/>
              <a:t>schedule from EYETS 2016 to LS2 </a:t>
            </a:r>
            <a:endParaRPr lang="en-GB" sz="1900" dirty="0" smtClean="0"/>
          </a:p>
          <a:p>
            <a:pPr marL="448056" lvl="1" indent="0">
              <a:spcBef>
                <a:spcPts val="600"/>
              </a:spcBef>
              <a:buNone/>
            </a:pPr>
            <a:r>
              <a:rPr lang="en-GB" sz="1500" i="1" dirty="0" smtClean="0">
                <a:solidFill>
                  <a:schemeClr val="accent6">
                    <a:lumMod val="50000"/>
                  </a:schemeClr>
                </a:solidFill>
              </a:rPr>
              <a:t>	by Marzia BERNARDINI</a:t>
            </a:r>
            <a:endParaRPr lang="en-GB" sz="1900" i="1" dirty="0" smtClean="0">
              <a:solidFill>
                <a:schemeClr val="accent6">
                  <a:lumMod val="50000"/>
                </a:schemeClr>
              </a:solidFill>
            </a:endParaRPr>
          </a:p>
          <a:p>
            <a:pPr>
              <a:spcBef>
                <a:spcPts val="1200"/>
              </a:spcBef>
            </a:pPr>
            <a:r>
              <a:rPr lang="en-GB" sz="1900" dirty="0" smtClean="0"/>
              <a:t>General </a:t>
            </a:r>
            <a:r>
              <a:rPr lang="en-GB" sz="1900" dirty="0"/>
              <a:t>Safety </a:t>
            </a:r>
            <a:endParaRPr lang="en-GB" sz="1900" dirty="0" smtClean="0"/>
          </a:p>
          <a:p>
            <a:pPr marL="448056" lvl="1" indent="0">
              <a:spcBef>
                <a:spcPts val="600"/>
              </a:spcBef>
              <a:buNone/>
            </a:pPr>
            <a:r>
              <a:rPr lang="en-GB" sz="1500" i="1" dirty="0" smtClean="0">
                <a:solidFill>
                  <a:schemeClr val="accent6">
                    <a:lumMod val="50000"/>
                  </a:schemeClr>
                </a:solidFill>
              </a:rPr>
              <a:t>	by Thomas OTTO</a:t>
            </a:r>
            <a:endParaRPr lang="en-GB" sz="1500" i="1" dirty="0">
              <a:solidFill>
                <a:schemeClr val="accent6">
                  <a:lumMod val="50000"/>
                </a:schemeClr>
              </a:solidFill>
            </a:endParaRPr>
          </a:p>
          <a:p>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33834750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LHC </a:t>
            </a:r>
            <a:r>
              <a:rPr lang="en-GB" sz="2000" i="1" dirty="0">
                <a:solidFill>
                  <a:schemeClr val="accent6">
                    <a:lumMod val="50000"/>
                  </a:schemeClr>
                </a:solidFill>
              </a:rPr>
              <a:t>Experiments Activities during LS2 </a:t>
            </a:r>
          </a:p>
        </p:txBody>
      </p:sp>
      <p:sp>
        <p:nvSpPr>
          <p:cNvPr id="4" name="Slide Number Placeholder 3"/>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3" name="Picture 2"/>
          <p:cNvPicPr>
            <a:picLocks noChangeAspect="1"/>
          </p:cNvPicPr>
          <p:nvPr/>
        </p:nvPicPr>
        <p:blipFill>
          <a:blip r:embed="rId2"/>
          <a:stretch>
            <a:fillRect/>
          </a:stretch>
        </p:blipFill>
        <p:spPr>
          <a:xfrm>
            <a:off x="457200" y="1571823"/>
            <a:ext cx="7122496" cy="4784527"/>
          </a:xfrm>
          <a:prstGeom prst="rect">
            <a:avLst/>
          </a:prstGeom>
        </p:spPr>
      </p:pic>
      <p:sp>
        <p:nvSpPr>
          <p:cNvPr id="5" name="TextBox 4"/>
          <p:cNvSpPr txBox="1"/>
          <p:nvPr/>
        </p:nvSpPr>
        <p:spPr>
          <a:xfrm>
            <a:off x="423338" y="1089174"/>
            <a:ext cx="4403770" cy="369332"/>
          </a:xfrm>
          <a:prstGeom prst="rect">
            <a:avLst/>
          </a:prstGeom>
          <a:noFill/>
        </p:spPr>
        <p:txBody>
          <a:bodyPr wrap="none" rtlCol="0">
            <a:spAutoFit/>
          </a:bodyPr>
          <a:lstStyle/>
          <a:p>
            <a:r>
              <a:rPr lang="en-GB" dirty="0" smtClean="0">
                <a:solidFill>
                  <a:srgbClr val="00B050"/>
                </a:solidFill>
              </a:rPr>
              <a:t>Where PLAN may help with parallelism…</a:t>
            </a:r>
            <a:endParaRPr lang="en-GB" dirty="0">
              <a:solidFill>
                <a:srgbClr val="00B050"/>
              </a:solidFill>
            </a:endParaRPr>
          </a:p>
        </p:txBody>
      </p:sp>
      <p:sp>
        <p:nvSpPr>
          <p:cNvPr id="6" name="Rectangle 5"/>
          <p:cNvSpPr/>
          <p:nvPr/>
        </p:nvSpPr>
        <p:spPr>
          <a:xfrm>
            <a:off x="2905570" y="0"/>
            <a:ext cx="6238430" cy="261610"/>
          </a:xfrm>
          <a:prstGeom prst="rect">
            <a:avLst/>
          </a:prstGeom>
          <a:solidFill>
            <a:srgbClr val="00B050"/>
          </a:solidFill>
        </p:spPr>
        <p:txBody>
          <a:bodyPr wrap="square">
            <a:spAutoFit/>
          </a:bodyPr>
          <a:lstStyle/>
          <a:p>
            <a:r>
              <a:rPr lang="en-GB" sz="1100" u="sng" dirty="0" smtClean="0">
                <a:solidFill>
                  <a:schemeClr val="bg1"/>
                </a:solidFill>
              </a:rPr>
              <a:t>Rolf Lindner</a:t>
            </a:r>
            <a:r>
              <a:rPr lang="en-GB" sz="1100" dirty="0" smtClean="0">
                <a:solidFill>
                  <a:schemeClr val="bg1"/>
                </a:solidFill>
              </a:rPr>
              <a:t> (</a:t>
            </a:r>
            <a:r>
              <a:rPr lang="en-GB" sz="1100" dirty="0" err="1" smtClean="0">
                <a:solidFill>
                  <a:schemeClr val="bg1"/>
                </a:solidFill>
              </a:rPr>
              <a:t>LHCb</a:t>
            </a:r>
            <a:r>
              <a:rPr lang="en-GB" sz="1100" dirty="0" smtClean="0">
                <a:solidFill>
                  <a:schemeClr val="bg1"/>
                </a:solidFill>
              </a:rPr>
              <a:t>) / Ludovico Pontecorvo (ATLAS) / Austin Ball (CMS) / </a:t>
            </a:r>
            <a:r>
              <a:rPr lang="en-GB" sz="1100" dirty="0">
                <a:solidFill>
                  <a:schemeClr val="bg1"/>
                </a:solidFill>
              </a:rPr>
              <a:t>Werner </a:t>
            </a:r>
            <a:r>
              <a:rPr lang="en-GB" sz="1100" dirty="0" smtClean="0">
                <a:solidFill>
                  <a:schemeClr val="bg1"/>
                </a:solidFill>
              </a:rPr>
              <a:t>Riegler (ALICE)</a:t>
            </a:r>
            <a:endParaRPr lang="en-GB" sz="1100" dirty="0">
              <a:solidFill>
                <a:schemeClr val="bg1"/>
              </a:solidFill>
            </a:endParaRPr>
          </a:p>
        </p:txBody>
      </p:sp>
    </p:spTree>
    <p:extLst>
      <p:ext uri="{BB962C8B-B14F-4D97-AF65-F5344CB8AC3E}">
        <p14:creationId xmlns:p14="http://schemas.microsoft.com/office/powerpoint/2010/main" val="33073603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91640" y="0"/>
            <a:ext cx="4452359" cy="261610"/>
          </a:xfrm>
          <a:prstGeom prst="rect">
            <a:avLst/>
          </a:prstGeom>
          <a:solidFill>
            <a:srgbClr val="00B050"/>
          </a:solidFill>
        </p:spPr>
        <p:txBody>
          <a:bodyPr wrap="square">
            <a:spAutoFit/>
          </a:bodyPr>
          <a:lstStyle/>
          <a:p>
            <a:r>
              <a:rPr lang="en-GB" sz="1100" dirty="0" smtClean="0">
                <a:solidFill>
                  <a:schemeClr val="bg1"/>
                </a:solidFill>
              </a:rPr>
              <a:t>Markus Brugger, Experimental Areas Group Leader, EN Department</a:t>
            </a:r>
            <a:endParaRPr lang="en-GB" sz="1100" dirty="0">
              <a:solidFill>
                <a:schemeClr val="bg1"/>
              </a:solidFill>
            </a:endParaRPr>
          </a:p>
        </p:txBody>
      </p:sp>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Non-LHC </a:t>
            </a:r>
            <a:r>
              <a:rPr lang="en-GB" sz="2000" i="1" dirty="0">
                <a:solidFill>
                  <a:schemeClr val="accent6">
                    <a:lumMod val="50000"/>
                  </a:schemeClr>
                </a:solidFill>
              </a:rPr>
              <a:t>Experiments Activities during LS2 </a:t>
            </a:r>
          </a:p>
        </p:txBody>
      </p:sp>
      <p:sp>
        <p:nvSpPr>
          <p:cNvPr id="4" name="Slide Number Placeholder 3"/>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6" name="Picture 5"/>
          <p:cNvPicPr>
            <a:picLocks noChangeAspect="1"/>
          </p:cNvPicPr>
          <p:nvPr/>
        </p:nvPicPr>
        <p:blipFill>
          <a:blip r:embed="rId2"/>
          <a:stretch>
            <a:fillRect/>
          </a:stretch>
        </p:blipFill>
        <p:spPr>
          <a:xfrm>
            <a:off x="1183056" y="1458506"/>
            <a:ext cx="6775141" cy="4706100"/>
          </a:xfrm>
          <a:prstGeom prst="rect">
            <a:avLst/>
          </a:prstGeom>
        </p:spPr>
      </p:pic>
      <p:sp>
        <p:nvSpPr>
          <p:cNvPr id="7" name="TextBox 6"/>
          <p:cNvSpPr txBox="1"/>
          <p:nvPr/>
        </p:nvSpPr>
        <p:spPr>
          <a:xfrm>
            <a:off x="423338" y="1089174"/>
            <a:ext cx="4070410" cy="369332"/>
          </a:xfrm>
          <a:prstGeom prst="rect">
            <a:avLst/>
          </a:prstGeom>
          <a:noFill/>
        </p:spPr>
        <p:txBody>
          <a:bodyPr wrap="none" rtlCol="0">
            <a:spAutoFit/>
          </a:bodyPr>
          <a:lstStyle/>
          <a:p>
            <a:r>
              <a:rPr lang="en-GB" dirty="0" smtClean="0">
                <a:solidFill>
                  <a:srgbClr val="00B050"/>
                </a:solidFill>
              </a:rPr>
              <a:t>A good summary of the challenges…</a:t>
            </a:r>
            <a:endParaRPr lang="en-GB" dirty="0">
              <a:solidFill>
                <a:srgbClr val="00B050"/>
              </a:solidFill>
            </a:endParaRPr>
          </a:p>
        </p:txBody>
      </p:sp>
    </p:spTree>
    <p:extLst>
      <p:ext uri="{BB962C8B-B14F-4D97-AF65-F5344CB8AC3E}">
        <p14:creationId xmlns:p14="http://schemas.microsoft.com/office/powerpoint/2010/main" val="33183524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916700" y="1090807"/>
            <a:ext cx="5330486" cy="4999997"/>
          </a:xfrm>
          <a:prstGeom prst="rect">
            <a:avLst/>
          </a:prstGeom>
        </p:spPr>
      </p:pic>
      <p:pic>
        <p:nvPicPr>
          <p:cNvPr id="14" name="Picture 6" descr="http://www.clipartlord.com/wp-content/uploads/2014/10/helicopter10.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85881" y="5652970"/>
            <a:ext cx="781746" cy="43783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Non-LHC </a:t>
            </a:r>
            <a:r>
              <a:rPr lang="en-GB" sz="2000" i="1" dirty="0">
                <a:solidFill>
                  <a:schemeClr val="accent6">
                    <a:lumMod val="50000"/>
                  </a:schemeClr>
                </a:solidFill>
              </a:rPr>
              <a:t>Experiments Activities during LS2 </a:t>
            </a:r>
          </a:p>
        </p:txBody>
      </p:sp>
      <p:sp>
        <p:nvSpPr>
          <p:cNvPr id="4" name="Slide Number Placeholder 3"/>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1030" name="Picture 6" descr="http://www.clipartlord.com/wp-content/uploads/2014/10/helicopter10.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85881" y="5652971"/>
            <a:ext cx="781746" cy="43783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http://www.clipartlord.com/wp-content/uploads/2014/10/helicopter10.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87141" y="5654231"/>
            <a:ext cx="781746" cy="43783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Afficher l'image d'origine"/>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43870" t="91598" r="31087" b="229"/>
          <a:stretch/>
        </p:blipFill>
        <p:spPr bwMode="auto">
          <a:xfrm>
            <a:off x="4398187" y="5710945"/>
            <a:ext cx="1186453" cy="37985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4691640" y="0"/>
            <a:ext cx="4452359" cy="261610"/>
          </a:xfrm>
          <a:prstGeom prst="rect">
            <a:avLst/>
          </a:prstGeom>
          <a:solidFill>
            <a:srgbClr val="00B050"/>
          </a:solidFill>
        </p:spPr>
        <p:txBody>
          <a:bodyPr wrap="square">
            <a:spAutoFit/>
          </a:bodyPr>
          <a:lstStyle/>
          <a:p>
            <a:r>
              <a:rPr lang="en-GB" sz="1100" dirty="0" smtClean="0">
                <a:solidFill>
                  <a:schemeClr val="bg1"/>
                </a:solidFill>
              </a:rPr>
              <a:t>Markus Brugger, Experimental Areas Group Leader, EN Department</a:t>
            </a:r>
            <a:endParaRPr lang="en-GB" sz="1100" dirty="0">
              <a:solidFill>
                <a:schemeClr val="bg1"/>
              </a:solidFill>
            </a:endParaRPr>
          </a:p>
        </p:txBody>
      </p:sp>
    </p:spTree>
    <p:extLst>
      <p:ext uri="{BB962C8B-B14F-4D97-AF65-F5344CB8AC3E}">
        <p14:creationId xmlns:p14="http://schemas.microsoft.com/office/powerpoint/2010/main" val="21442658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8"/>
                                        </p:tgtEl>
                                      </p:cBhvr>
                                    </p:animEffect>
                                    <p:set>
                                      <p:cBhvr>
                                        <p:cTn id="7" dur="1" fill="hold">
                                          <p:stCondLst>
                                            <p:cond delay="499"/>
                                          </p:stCondLst>
                                        </p:cTn>
                                        <p:tgtEl>
                                          <p:spTgt spid="18"/>
                                        </p:tgtEl>
                                        <p:attrNameLst>
                                          <p:attrName>style.visibility</p:attrName>
                                        </p:attrNameLst>
                                      </p:cBhvr>
                                      <p:to>
                                        <p:strVal val="hidden"/>
                                      </p:to>
                                    </p:set>
                                  </p:childTnLst>
                                </p:cTn>
                              </p:par>
                              <p:par>
                                <p:cTn id="8" presetID="0" presetClass="path" presetSubtype="0" accel="50000" decel="50000" fill="hold" nodeType="withEffect">
                                  <p:stCondLst>
                                    <p:cond delay="0"/>
                                  </p:stCondLst>
                                  <p:childTnLst>
                                    <p:animMotion origin="layout" path="M -3.33333E-6 -0.00023 L -3.33333E-6 0.00023 C -0.01406 -0.01782 -0.00191 -0.00116 -0.00781 -0.01134 C -0.00868 -0.01296 -0.00955 -0.01389 -0.01041 -0.01528 C -0.01163 -0.01782 -0.0125 -0.02037 -0.01389 -0.02269 L -0.01545 -0.02639 C -0.01753 -0.04236 -0.01475 -0.02546 -0.01788 -0.03657 C -0.0184 -0.03819 -0.0184 -0.03981 -0.01875 -0.04167 C -0.01909 -0.04259 -0.01927 -0.04398 -0.01961 -0.04537 C -0.02014 -0.04745 -0.02083 -0.04954 -0.02135 -0.05162 C -0.0217 -0.05255 -0.02187 -0.05394 -0.02222 -0.05532 C -0.02274 -0.05741 -0.02343 -0.05949 -0.02395 -0.06157 C -0.02413 -0.06273 -0.02448 -0.06389 -0.02465 -0.06528 C -0.02517 -0.06713 -0.02604 -0.06829 -0.02639 -0.07014 C -0.02795 -0.07593 -0.02639 -0.07546 -0.02899 -0.08148 C -0.03073 -0.08588 -0.03316 -0.08958 -0.03507 -0.09421 C -0.03645 -0.09745 -0.0375 -0.10069 -0.03906 -0.10417 C -0.03993 -0.10579 -0.04062 -0.10741 -0.04184 -0.10903 C -0.04253 -0.11019 -0.0434 -0.11065 -0.04427 -0.11134 C -0.04461 -0.11319 -0.04461 -0.11481 -0.04514 -0.11644 C -0.04618 -0.1206 -0.0467 -0.11968 -0.04861 -0.12269 C -0.04913 -0.12407 -0.04965 -0.12546 -0.05017 -0.12639 C -0.05121 -0.12847 -0.0526 -0.13056 -0.05347 -0.13264 C -0.05416 -0.13426 -0.05468 -0.13611 -0.05538 -0.13773 C -0.05573 -0.13866 -0.05659 -0.13935 -0.05694 -0.14028 C -0.05816 -0.14259 -0.05902 -0.14537 -0.06024 -0.14769 C -0.06093 -0.14931 -0.06215 -0.15 -0.06302 -0.15162 C -0.06354 -0.15278 -0.06389 -0.15417 -0.06458 -0.15532 C -0.06614 -0.15787 -0.0684 -0.15995 -0.06979 -0.16273 C -0.07048 -0.16458 -0.07135 -0.16597 -0.07222 -0.16759 C -0.07291 -0.16921 -0.07395 -0.16991 -0.07482 -0.17153 C -0.07552 -0.17315 -0.07586 -0.175 -0.07656 -0.17662 C -0.07743 -0.17917 -0.07934 -0.18356 -0.08073 -0.18657 C -0.08159 -0.18819 -0.08246 -0.18958 -0.08333 -0.19144 C -0.0842 -0.19352 -0.08472 -0.1956 -0.08576 -0.19792 C -0.0868 -0.19954 -0.08802 -0.20093 -0.08923 -0.20278 C -0.08993 -0.20394 -0.09027 -0.20532 -0.09097 -0.20648 C -0.09305 -0.20995 -0.09548 -0.21296 -0.09774 -0.21644 C -0.09878 -0.21806 -0.10017 -0.21944 -0.10104 -0.22153 C -0.10295 -0.22616 -0.10382 -0.2287 -0.10607 -0.23264 C -0.10694 -0.23403 -0.10781 -0.23519 -0.10885 -0.23634 C -0.11076 -0.24005 -0.1125 -0.24398 -0.11458 -0.24769 C -0.11632 -0.25093 -0.11753 -0.25417 -0.11961 -0.25625 C -0.12048 -0.25741 -0.12152 -0.25787 -0.12239 -0.25903 C -0.12326 -0.26065 -0.12395 -0.2625 -0.12482 -0.26389 C -0.12656 -0.26713 -0.12916 -0.26944 -0.13073 -0.27269 C -0.13333 -0.27824 -0.13455 -0.28495 -0.1375 -0.29028 C -0.14201 -0.29815 -0.14722 -0.30556 -0.15104 -0.31389 C -0.15173 -0.31505 -0.15225 -0.31644 -0.15277 -0.31782 C -0.15434 -0.3213 -0.15642 -0.32431 -0.15798 -0.32778 C -0.15885 -0.33009 -0.15955 -0.33264 -0.16041 -0.33519 C -0.16059 -0.33704 -0.16059 -0.33889 -0.16128 -0.34005 C -0.1625 -0.34329 -0.1651 -0.34491 -0.16632 -0.34769 C -0.17239 -0.36111 -0.16302 -0.34097 -0.17066 -0.35532 C -0.17187 -0.35764 -0.17257 -0.36065 -0.17395 -0.36273 C -0.17482 -0.36389 -0.17569 -0.36505 -0.17656 -0.36644 C -0.17725 -0.36759 -0.1776 -0.36898 -0.1783 -0.37037 C -0.17986 -0.37292 -0.18333 -0.37755 -0.18333 -0.37731 C -0.18368 -0.37894 -0.18368 -0.38032 -0.1842 -0.38148 C -0.18559 -0.38472 -0.1875 -0.38727 -0.18923 -0.39028 C -0.1901 -0.39144 -0.19114 -0.39259 -0.19184 -0.39398 C -0.19357 -0.39769 -0.19461 -0.40208 -0.19687 -0.40509 C -0.19774 -0.40648 -0.19843 -0.40787 -0.19948 -0.4088 C -0.20295 -0.41343 -0.20104 -0.40903 -0.20451 -0.41528 C -0.20798 -0.42153 -0.20416 -0.41667 -0.20868 -0.42153 L -0.21024 -0.4287 L -0.21024 -0.42847 " pathEditMode="relative" rAng="0" ptsTypes="AAAAAAAAAAAAAAAAAAAAAAAAAAAAAAAAAAAAAAAAAAAAAAAAAAAAAAAAAAAAAAAAAAA">
                                      <p:cBhvr>
                                        <p:cTn id="9" dur="3000" fill="hold"/>
                                        <p:tgtEl>
                                          <p:spTgt spid="1030"/>
                                        </p:tgtEl>
                                        <p:attrNameLst>
                                          <p:attrName>ppt_x</p:attrName>
                                          <p:attrName>ppt_y</p:attrName>
                                        </p:attrNameLst>
                                      </p:cBhvr>
                                      <p:rCtr x="-10521" y="-21412"/>
                                    </p:animMotion>
                                  </p:childTnLst>
                                </p:cTn>
                              </p:par>
                              <p:par>
                                <p:cTn id="10" presetID="0" presetClass="path" presetSubtype="0" accel="50000" decel="50000" fill="hold" nodeType="withEffect">
                                  <p:stCondLst>
                                    <p:cond delay="0"/>
                                  </p:stCondLst>
                                  <p:childTnLst>
                                    <p:animMotion origin="layout" path="M -3.33333E-6 -0.00023 L -3.33333E-6 0.00023 C -0.00034 -0.01736 -0.00017 -0.00116 -0.00034 -0.01111 C -0.00034 -0.01273 -0.00034 -0.01366 -0.00034 -0.01505 C -0.00034 -0.01736 -0.00034 -0.01991 -0.00034 -0.02222 L -0.00052 -0.02569 C -0.00052 -0.0412 -0.00052 -0.02477 -0.00052 -0.03565 C -0.00052 -0.03727 -0.00052 -0.03889 -0.00052 -0.04051 C -0.00052 -0.04144 -0.00052 -0.04282 -0.00052 -0.04421 C -0.00052 -0.0463 -0.00052 -0.04815 -0.00052 -0.05023 C -0.00052 -0.05116 -0.00069 -0.05255 -0.00069 -0.05394 C -0.00069 -0.05602 -0.00069 -0.05787 -0.00069 -0.05995 C -0.00069 -0.06111 -0.00069 -0.06227 -0.00069 -0.06366 C -0.00069 -0.06528 -0.00069 -0.06644 -0.00069 -0.06829 C -0.00069 -0.07384 -0.00069 -0.07338 -0.00069 -0.0794 C -0.00086 -0.08356 -0.00086 -0.08727 -0.00086 -0.09167 C -0.00104 -0.09491 -0.00104 -0.09792 -0.00104 -0.10139 C -0.00104 -0.10301 -0.00104 -0.1044 -0.00104 -0.10602 C -0.00104 -0.10718 -0.00104 -0.10764 -0.00121 -0.10833 C -0.00121 -0.11019 -0.00121 -0.11181 -0.00121 -0.11319 C -0.00121 -0.11736 -0.00121 -0.11644 -0.00121 -0.11944 C -0.00121 -0.1206 -0.00121 -0.12199 -0.00121 -0.12292 C -0.00139 -0.125 -0.00139 -0.12708 -0.00139 -0.12894 C -0.00139 -0.13056 -0.00139 -0.13241 -0.00139 -0.13403 C -0.00139 -0.13495 -0.00139 -0.13565 -0.00139 -0.13634 C -0.00156 -0.13866 -0.00156 -0.14144 -0.00156 -0.14375 C -0.00156 -0.14514 -0.00156 -0.14583 -0.00156 -0.14745 C -0.00156 -0.14861 -0.00156 -0.15 -0.00156 -0.15116 C -0.00173 -0.15347 -0.00173 -0.15556 -0.00173 -0.15833 C -0.00173 -0.16019 -0.00173 -0.16134 -0.00173 -0.16296 C -0.00191 -0.16458 -0.00191 -0.16528 -0.00191 -0.1669 C -0.00191 -0.16829 -0.00191 -0.17014 -0.00191 -0.17176 C -0.00191 -0.17431 -0.00191 -0.17847 -0.00208 -0.18148 C -0.00208 -0.1831 -0.00208 -0.18426 -0.00208 -0.18611 C -0.00208 -0.18819 -0.00208 -0.19028 -0.00208 -0.19236 C -0.00208 -0.19398 -0.00225 -0.19537 -0.00225 -0.19722 C -0.00225 -0.19838 -0.00225 -0.19977 -0.00225 -0.20069 C -0.00225 -0.20417 -0.00243 -0.20718 -0.00243 -0.21042 C -0.00243 -0.21204 -0.00243 -0.21343 -0.00243 -0.21551 C -0.0026 -0.21991 -0.0026 -0.22245 -0.0026 -0.22616 C -0.0026 -0.22755 -0.0026 -0.2287 -0.00277 -0.22986 C -0.00277 -0.23333 -0.00277 -0.23727 -0.00277 -0.24074 C -0.00295 -0.24398 -0.00295 -0.24722 -0.00295 -0.24907 C -0.00295 -0.25023 -0.00295 -0.25069 -0.00295 -0.25185 C -0.00312 -0.25347 -0.00312 -0.25532 -0.00312 -0.25648 C -0.00312 -0.25972 -0.00312 -0.26204 -0.0033 -0.26505 C -0.0033 -0.2706 -0.0033 -0.27708 -0.0033 -0.28218 C -0.00347 -0.28981 -0.00364 -0.29699 -0.00364 -0.30509 C -0.00364 -0.30625 -0.00382 -0.30764 -0.00382 -0.30903 C -0.00382 -0.3125 -0.00382 -0.31528 -0.00382 -0.31875 C -0.00382 -0.32083 -0.00399 -0.32338 -0.00399 -0.32593 C -0.00399 -0.32778 -0.00399 -0.3294 -0.00399 -0.33056 C -0.00399 -0.3338 -0.00399 -0.33542 -0.00399 -0.33796 C -0.00416 -0.35116 -0.00399 -0.33148 -0.00416 -0.34537 C -0.00416 -0.34769 -0.00416 -0.35069 -0.00416 -0.35255 C -0.00434 -0.3537 -0.00434 -0.35486 -0.00434 -0.35625 C -0.00434 -0.35741 -0.00434 -0.3588 -0.00434 -0.36019 C -0.00434 -0.3625 -0.00451 -0.36713 -0.00451 -0.3669 C -0.00451 -0.36852 -0.00451 -0.36968 -0.00451 -0.37083 C -0.00451 -0.37407 -0.00451 -0.37662 -0.00468 -0.3794 C -0.00468 -0.38056 -0.00468 -0.38171 -0.00468 -0.3831 C -0.00468 -0.38657 -0.00468 -0.39097 -0.00486 -0.39375 C -0.00486 -0.39514 -0.00486 -0.39653 -0.00486 -0.39745 C -0.00486 -0.40185 -0.00486 -0.39769 -0.00503 -0.4037 C -0.00503 -0.40972 -0.00503 -0.40509 -0.00503 -0.40972 L -0.00503 -0.41667 L -0.00503 -0.41667 " pathEditMode="relative" rAng="0" ptsTypes="AAAAAAAAAAAAAAAAAAAAAAAAAAAAAAAAAAAAAAAAAAAAAAAAAAAAAAAAAAAAAAAAAAA">
                                      <p:cBhvr>
                                        <p:cTn id="11" dur="3000" fill="hold"/>
                                        <p:tgtEl>
                                          <p:spTgt spid="14"/>
                                        </p:tgtEl>
                                        <p:attrNameLst>
                                          <p:attrName>ppt_x</p:attrName>
                                          <p:attrName>ppt_y</p:attrName>
                                        </p:attrNameLst>
                                      </p:cBhvr>
                                      <p:rCtr x="-260" y="-20810"/>
                                    </p:animMotion>
                                  </p:childTnLst>
                                </p:cTn>
                              </p:par>
                              <p:par>
                                <p:cTn id="12" presetID="0" presetClass="path" presetSubtype="0" accel="50000" decel="50000" fill="hold" nodeType="withEffect">
                                  <p:stCondLst>
                                    <p:cond delay="0"/>
                                  </p:stCondLst>
                                  <p:childTnLst>
                                    <p:animMotion origin="layout" path="M 3.05556E-6 -0.00046 L 3.05556E-6 0.00023 C 0.00868 -0.01898 0.00104 -0.00139 0.00486 -0.01204 C 0.00538 -0.01389 0.0059 -0.01481 0.00642 -0.0162 C 0.00712 -0.01898 0.00764 -0.02153 0.0085 -0.02407 L 0.00955 -0.02801 C 0.01076 -0.04491 0.00902 -0.02708 0.01111 -0.03866 C 0.01128 -0.04051 0.01128 -0.04213 0.01163 -0.04398 C 0.0118 -0.04514 0.01198 -0.04653 0.01215 -0.04792 C 0.0125 -0.05023 0.01284 -0.05231 0.01319 -0.05463 C 0.01337 -0.05555 0.01354 -0.05694 0.01371 -0.05856 C 0.01406 -0.06065 0.01458 -0.06296 0.01475 -0.06504 C 0.01493 -0.0662 0.0151 -0.06759 0.01527 -0.06898 C 0.01562 -0.07083 0.01614 -0.07222 0.01632 -0.07407 C 0.01736 -0.08009 0.01632 -0.07963 0.01788 -0.08611 C 0.01909 -0.09074 0.02048 -0.09467 0.0217 -0.09954 C 0.02257 -0.10301 0.02326 -0.10625 0.0243 -0.10995 C 0.02482 -0.11157 0.02517 -0.11342 0.02604 -0.11504 C 0.02639 -0.1162 0.02691 -0.1169 0.02743 -0.11759 C 0.02777 -0.11944 0.02777 -0.12129 0.02795 -0.12292 C 0.02864 -0.12731 0.02899 -0.12639 0.03021 -0.1294 C 0.03055 -0.13102 0.0309 -0.13241 0.03107 -0.13333 C 0.03177 -0.13565 0.03264 -0.13773 0.03316 -0.14004 C 0.03368 -0.14167 0.03402 -0.14375 0.03437 -0.14537 C 0.03455 -0.14629 0.03507 -0.14699 0.03541 -0.14815 C 0.03611 -0.15046 0.03663 -0.15347 0.0375 -0.15579 C 0.03784 -0.15764 0.03854 -0.15833 0.03923 -0.15995 C 0.03941 -0.16134 0.03975 -0.16273 0.0401 -0.16389 C 0.04114 -0.16667 0.04253 -0.16875 0.0434 -0.17176 C 0.04375 -0.17361 0.04427 -0.17523 0.04496 -0.17685 C 0.04531 -0.17847 0.046 -0.1794 0.04652 -0.18102 C 0.04687 -0.18264 0.04722 -0.18472 0.04757 -0.18634 C 0.04809 -0.18912 0.0493 -0.19375 0.05017 -0.19676 C 0.05069 -0.19861 0.05121 -0.2 0.05173 -0.20208 C 0.05225 -0.20417 0.0526 -0.20648 0.0533 -0.20879 C 0.05399 -0.21065 0.05468 -0.21204 0.05555 -0.21389 C 0.0559 -0.21528 0.05607 -0.21667 0.05659 -0.21782 C 0.05781 -0.22153 0.05937 -0.22477 0.06076 -0.22847 C 0.06146 -0.23009 0.06232 -0.23148 0.06284 -0.23379 C 0.06406 -0.23866 0.06458 -0.2412 0.06597 -0.24537 C 0.06649 -0.24699 0.06701 -0.24815 0.06771 -0.2493 C 0.06892 -0.25324 0.06996 -0.25741 0.07118 -0.26134 C 0.07239 -0.26481 0.07309 -0.26805 0.0743 -0.27037 C 0.075 -0.27153 0.07552 -0.27199 0.07604 -0.27338 C 0.07673 -0.275 0.07708 -0.27685 0.0776 -0.27847 C 0.07864 -0.28171 0.08038 -0.28426 0.08125 -0.28773 C 0.08298 -0.29352 0.08368 -0.30069 0.08559 -0.30625 C 0.08837 -0.31458 0.09149 -0.32245 0.09392 -0.33102 C 0.09444 -0.33241 0.09479 -0.33379 0.09496 -0.33518 C 0.096 -0.33889 0.09722 -0.34213 0.09826 -0.34583 C 0.09878 -0.34815 0.0993 -0.35092 0.09982 -0.35347 C 0.09982 -0.35555 0.09982 -0.35741 0.10034 -0.35879 C 0.10104 -0.36204 0.10277 -0.36389 0.10347 -0.36667 C 0.10729 -0.38102 0.10139 -0.35972 0.10625 -0.37477 C 0.10694 -0.37731 0.10729 -0.38032 0.10816 -0.38264 C 0.10868 -0.38379 0.10937 -0.38518 0.10989 -0.38657 C 0.11024 -0.38773 0.11041 -0.38912 0.11093 -0.39074 C 0.11198 -0.39329 0.11406 -0.39815 0.11406 -0.39792 C 0.11423 -0.39977 0.11423 -0.40116 0.11458 -0.40231 C 0.11545 -0.40579 0.11666 -0.40856 0.11771 -0.41157 C 0.11823 -0.41296 0.11892 -0.41412 0.11944 -0.41551 C 0.12048 -0.41944 0.121 -0.42407 0.12257 -0.42731 C 0.12309 -0.4287 0.12343 -0.43032 0.12413 -0.43125 C 0.12621 -0.43611 0.12517 -0.43148 0.12725 -0.43796 C 0.12934 -0.44467 0.12708 -0.43958 0.12986 -0.44467 L 0.1309 -0.45208 L 0.1309 -0.45185 " pathEditMode="relative" rAng="0" ptsTypes="AAAAAAAAAAAAAAAAAAAAAAAAAAAAAAAAAAAAAAAAAAAAAAAAAAAAAAAAAAAAAAAAAAA">
                                      <p:cBhvr>
                                        <p:cTn id="13" dur="3000" fill="hold"/>
                                        <p:tgtEl>
                                          <p:spTgt spid="16"/>
                                        </p:tgtEl>
                                        <p:attrNameLst>
                                          <p:attrName>ppt_x</p:attrName>
                                          <p:attrName>ppt_y</p:attrName>
                                        </p:attrNameLst>
                                      </p:cBhvr>
                                      <p:rCtr x="6545" y="-225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First </a:t>
            </a:r>
            <a:r>
              <a:rPr lang="en-GB" sz="2000" i="1" dirty="0">
                <a:solidFill>
                  <a:schemeClr val="accent6">
                    <a:lumMod val="50000"/>
                  </a:schemeClr>
                </a:solidFill>
              </a:rPr>
              <a:t>Feedback from Plan </a:t>
            </a:r>
          </a:p>
        </p:txBody>
      </p:sp>
      <p:sp>
        <p:nvSpPr>
          <p:cNvPr id="4" name="Slide Number Placeholder 3"/>
          <p:cNvSpPr>
            <a:spLocks noGrp="1"/>
          </p:cNvSpPr>
          <p:nvPr>
            <p:ph type="sldNum" sz="quarter" idx="4"/>
          </p:nvPr>
        </p:nvSpPr>
        <p:spPr/>
        <p:txBody>
          <a:bodyPr/>
          <a:lstStyle/>
          <a:p>
            <a:fld id="{17918391-D411-FE40-AAD7-861AE5233E0E}" type="slidenum">
              <a:rPr lang="en-US" smtClean="0"/>
              <a:pPr/>
              <a:t>23</a:t>
            </a:fld>
            <a:endParaRPr lang="en-US" dirty="0"/>
          </a:p>
        </p:txBody>
      </p:sp>
      <p:sp>
        <p:nvSpPr>
          <p:cNvPr id="5" name="Rectangle 4"/>
          <p:cNvSpPr/>
          <p:nvPr/>
        </p:nvSpPr>
        <p:spPr>
          <a:xfrm>
            <a:off x="6118788" y="0"/>
            <a:ext cx="3025211" cy="430887"/>
          </a:xfrm>
          <a:prstGeom prst="rect">
            <a:avLst/>
          </a:prstGeom>
          <a:solidFill>
            <a:srgbClr val="00B050"/>
          </a:solidFill>
        </p:spPr>
        <p:txBody>
          <a:bodyPr wrap="square">
            <a:spAutoFit/>
          </a:bodyPr>
          <a:lstStyle/>
          <a:p>
            <a:r>
              <a:rPr lang="en-GB" sz="1100" u="sng" dirty="0" smtClean="0">
                <a:solidFill>
                  <a:schemeClr val="bg1"/>
                </a:solidFill>
              </a:rPr>
              <a:t>Katy Foraz</a:t>
            </a:r>
            <a:r>
              <a:rPr lang="en-GB" sz="1100" dirty="0" smtClean="0">
                <a:solidFill>
                  <a:schemeClr val="bg1"/>
                </a:solidFill>
              </a:rPr>
              <a:t>, LS2 Project </a:t>
            </a:r>
            <a:r>
              <a:rPr lang="en-GB" sz="1100" dirty="0">
                <a:solidFill>
                  <a:schemeClr val="bg1"/>
                </a:solidFill>
              </a:rPr>
              <a:t>Planning </a:t>
            </a:r>
            <a:r>
              <a:rPr lang="en-GB" sz="1100" dirty="0" smtClean="0">
                <a:solidFill>
                  <a:schemeClr val="bg1"/>
                </a:solidFill>
              </a:rPr>
              <a:t>Coordinator</a:t>
            </a:r>
          </a:p>
          <a:p>
            <a:r>
              <a:rPr lang="en-GB" sz="1100" dirty="0" smtClean="0">
                <a:solidFill>
                  <a:schemeClr val="bg1"/>
                </a:solidFill>
              </a:rPr>
              <a:t>Mirko Pojer, LS2 Plan Data Quality Manager</a:t>
            </a:r>
            <a:endParaRPr lang="en-GB" sz="1100" dirty="0">
              <a:solidFill>
                <a:schemeClr val="bg1"/>
              </a:solidFill>
            </a:endParaRPr>
          </a:p>
        </p:txBody>
      </p:sp>
      <p:pic>
        <p:nvPicPr>
          <p:cNvPr id="6" name="Picture 5"/>
          <p:cNvPicPr>
            <a:picLocks noChangeAspect="1"/>
          </p:cNvPicPr>
          <p:nvPr/>
        </p:nvPicPr>
        <p:blipFill>
          <a:blip r:embed="rId2"/>
          <a:stretch>
            <a:fillRect/>
          </a:stretch>
        </p:blipFill>
        <p:spPr>
          <a:xfrm>
            <a:off x="0" y="1896813"/>
            <a:ext cx="4098649" cy="2883168"/>
          </a:xfrm>
          <a:prstGeom prst="rect">
            <a:avLst/>
          </a:prstGeom>
        </p:spPr>
      </p:pic>
      <p:pic>
        <p:nvPicPr>
          <p:cNvPr id="7" name="Picture 6"/>
          <p:cNvPicPr>
            <a:picLocks noChangeAspect="1"/>
          </p:cNvPicPr>
          <p:nvPr/>
        </p:nvPicPr>
        <p:blipFill>
          <a:blip r:embed="rId3"/>
          <a:stretch>
            <a:fillRect/>
          </a:stretch>
        </p:blipFill>
        <p:spPr>
          <a:xfrm>
            <a:off x="5076851" y="1057983"/>
            <a:ext cx="3956750" cy="2416402"/>
          </a:xfrm>
          <a:prstGeom prst="rect">
            <a:avLst/>
          </a:prstGeom>
        </p:spPr>
      </p:pic>
      <p:pic>
        <p:nvPicPr>
          <p:cNvPr id="8" name="Picture 7"/>
          <p:cNvPicPr>
            <a:picLocks noChangeAspect="1"/>
          </p:cNvPicPr>
          <p:nvPr/>
        </p:nvPicPr>
        <p:blipFill>
          <a:blip r:embed="rId4"/>
          <a:stretch>
            <a:fillRect/>
          </a:stretch>
        </p:blipFill>
        <p:spPr>
          <a:xfrm>
            <a:off x="5076851" y="3814607"/>
            <a:ext cx="3956750" cy="2357634"/>
          </a:xfrm>
          <a:prstGeom prst="rect">
            <a:avLst/>
          </a:prstGeom>
        </p:spPr>
      </p:pic>
      <p:sp>
        <p:nvSpPr>
          <p:cNvPr id="9" name="TextBox 8"/>
          <p:cNvSpPr txBox="1"/>
          <p:nvPr/>
        </p:nvSpPr>
        <p:spPr>
          <a:xfrm rot="16200000">
            <a:off x="1974323" y="3252770"/>
            <a:ext cx="5192609" cy="646331"/>
          </a:xfrm>
          <a:prstGeom prst="rect">
            <a:avLst/>
          </a:prstGeom>
          <a:noFill/>
          <a:ln>
            <a:solidFill>
              <a:srgbClr val="FF0000"/>
            </a:solidFill>
          </a:ln>
        </p:spPr>
        <p:txBody>
          <a:bodyPr wrap="square" rtlCol="0">
            <a:spAutoFit/>
          </a:bodyPr>
          <a:lstStyle/>
          <a:p>
            <a:r>
              <a:rPr lang="en-GB" dirty="0" smtClean="0"/>
              <a:t>All Groups from all Departments are on-board</a:t>
            </a:r>
            <a:br>
              <a:rPr lang="en-GB" dirty="0" smtClean="0"/>
            </a:br>
            <a:r>
              <a:rPr lang="en-GB" dirty="0" smtClean="0">
                <a:solidFill>
                  <a:srgbClr val="00B050"/>
                </a:solidFill>
              </a:rPr>
              <a:t>…more efforts needed on PLAN data Quality…</a:t>
            </a:r>
            <a:endParaRPr lang="en-GB" dirty="0">
              <a:solidFill>
                <a:srgbClr val="00B050"/>
              </a:solidFill>
            </a:endParaRPr>
          </a:p>
        </p:txBody>
      </p:sp>
    </p:spTree>
    <p:extLst>
      <p:ext uri="{BB962C8B-B14F-4D97-AF65-F5344CB8AC3E}">
        <p14:creationId xmlns:p14="http://schemas.microsoft.com/office/powerpoint/2010/main" val="4185847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First </a:t>
            </a:r>
            <a:r>
              <a:rPr lang="en-GB" sz="2000" i="1" dirty="0">
                <a:solidFill>
                  <a:schemeClr val="accent6">
                    <a:lumMod val="50000"/>
                  </a:schemeClr>
                </a:solidFill>
              </a:rPr>
              <a:t>Feedback from Plan </a:t>
            </a:r>
          </a:p>
        </p:txBody>
      </p:sp>
      <p:sp>
        <p:nvSpPr>
          <p:cNvPr id="4" name="Slide Number Placeholder 3"/>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7" name="Picture 6"/>
          <p:cNvPicPr>
            <a:picLocks noChangeAspect="1"/>
          </p:cNvPicPr>
          <p:nvPr/>
        </p:nvPicPr>
        <p:blipFill>
          <a:blip r:embed="rId2"/>
          <a:stretch>
            <a:fillRect/>
          </a:stretch>
        </p:blipFill>
        <p:spPr>
          <a:xfrm>
            <a:off x="0" y="1775900"/>
            <a:ext cx="5129196" cy="3695386"/>
          </a:xfrm>
          <a:prstGeom prst="rect">
            <a:avLst/>
          </a:prstGeom>
        </p:spPr>
      </p:pic>
      <p:pic>
        <p:nvPicPr>
          <p:cNvPr id="8" name="Picture 7"/>
          <p:cNvPicPr>
            <a:picLocks noChangeAspect="1"/>
          </p:cNvPicPr>
          <p:nvPr/>
        </p:nvPicPr>
        <p:blipFill>
          <a:blip r:embed="rId3"/>
          <a:stretch>
            <a:fillRect/>
          </a:stretch>
        </p:blipFill>
        <p:spPr>
          <a:xfrm>
            <a:off x="5797641" y="898096"/>
            <a:ext cx="3193359" cy="3061220"/>
          </a:xfrm>
          <a:prstGeom prst="rect">
            <a:avLst/>
          </a:prstGeom>
        </p:spPr>
      </p:pic>
      <p:pic>
        <p:nvPicPr>
          <p:cNvPr id="9" name="Picture 8"/>
          <p:cNvPicPr>
            <a:picLocks noChangeAspect="1"/>
          </p:cNvPicPr>
          <p:nvPr/>
        </p:nvPicPr>
        <p:blipFill rotWithShape="1">
          <a:blip r:embed="rId4"/>
          <a:srcRect b="12347"/>
          <a:stretch/>
        </p:blipFill>
        <p:spPr>
          <a:xfrm>
            <a:off x="5797641" y="3910187"/>
            <a:ext cx="3116386" cy="2505727"/>
          </a:xfrm>
          <a:prstGeom prst="rect">
            <a:avLst/>
          </a:prstGeom>
        </p:spPr>
      </p:pic>
      <p:sp>
        <p:nvSpPr>
          <p:cNvPr id="10" name="TextBox 9"/>
          <p:cNvSpPr txBox="1"/>
          <p:nvPr/>
        </p:nvSpPr>
        <p:spPr>
          <a:xfrm rot="16200000">
            <a:off x="2543948" y="3171235"/>
            <a:ext cx="5192609" cy="646331"/>
          </a:xfrm>
          <a:prstGeom prst="rect">
            <a:avLst/>
          </a:prstGeom>
          <a:noFill/>
          <a:ln>
            <a:solidFill>
              <a:srgbClr val="FF0000"/>
            </a:solidFill>
          </a:ln>
        </p:spPr>
        <p:txBody>
          <a:bodyPr wrap="square" rtlCol="0">
            <a:spAutoFit/>
          </a:bodyPr>
          <a:lstStyle/>
          <a:p>
            <a:pPr algn="ctr"/>
            <a:r>
              <a:rPr lang="en-GB" dirty="0" smtClean="0"/>
              <a:t>LS2 Coordinator &amp; A&amp;T Sector Director</a:t>
            </a:r>
            <a:br>
              <a:rPr lang="en-GB" dirty="0" smtClean="0"/>
            </a:br>
            <a:r>
              <a:rPr lang="en-GB" dirty="0" smtClean="0">
                <a:solidFill>
                  <a:srgbClr val="00B050"/>
                </a:solidFill>
              </a:rPr>
              <a:t>…DHs and Project Leaders consulted…</a:t>
            </a:r>
            <a:endParaRPr lang="en-GB" dirty="0">
              <a:solidFill>
                <a:srgbClr val="00B050"/>
              </a:solidFill>
            </a:endParaRPr>
          </a:p>
        </p:txBody>
      </p:sp>
      <p:sp>
        <p:nvSpPr>
          <p:cNvPr id="12" name="Rectangle 11"/>
          <p:cNvSpPr/>
          <p:nvPr/>
        </p:nvSpPr>
        <p:spPr>
          <a:xfrm>
            <a:off x="6118788" y="0"/>
            <a:ext cx="3025211" cy="430887"/>
          </a:xfrm>
          <a:prstGeom prst="rect">
            <a:avLst/>
          </a:prstGeom>
          <a:solidFill>
            <a:srgbClr val="00B050"/>
          </a:solidFill>
        </p:spPr>
        <p:txBody>
          <a:bodyPr wrap="square">
            <a:spAutoFit/>
          </a:bodyPr>
          <a:lstStyle/>
          <a:p>
            <a:r>
              <a:rPr lang="en-GB" sz="1100" u="sng" dirty="0" smtClean="0">
                <a:solidFill>
                  <a:schemeClr val="bg1"/>
                </a:solidFill>
              </a:rPr>
              <a:t>Katy Foraz</a:t>
            </a:r>
            <a:r>
              <a:rPr lang="en-GB" sz="1100" dirty="0" smtClean="0">
                <a:solidFill>
                  <a:schemeClr val="bg1"/>
                </a:solidFill>
              </a:rPr>
              <a:t>, LS2 Project </a:t>
            </a:r>
            <a:r>
              <a:rPr lang="en-GB" sz="1100" dirty="0">
                <a:solidFill>
                  <a:schemeClr val="bg1"/>
                </a:solidFill>
              </a:rPr>
              <a:t>Planning </a:t>
            </a:r>
            <a:r>
              <a:rPr lang="en-GB" sz="1100" dirty="0" smtClean="0">
                <a:solidFill>
                  <a:schemeClr val="bg1"/>
                </a:solidFill>
              </a:rPr>
              <a:t>Coordinator</a:t>
            </a:r>
          </a:p>
          <a:p>
            <a:r>
              <a:rPr lang="en-GB" sz="1100" dirty="0" smtClean="0">
                <a:solidFill>
                  <a:schemeClr val="bg1"/>
                </a:solidFill>
              </a:rPr>
              <a:t>Mirko Pojer, LS2 Plan Data Quality Manager</a:t>
            </a:r>
            <a:endParaRPr lang="en-GB" sz="1100" dirty="0">
              <a:solidFill>
                <a:schemeClr val="bg1"/>
              </a:solidFill>
            </a:endParaRPr>
          </a:p>
        </p:txBody>
      </p:sp>
    </p:spTree>
    <p:extLst>
      <p:ext uri="{BB962C8B-B14F-4D97-AF65-F5344CB8AC3E}">
        <p14:creationId xmlns:p14="http://schemas.microsoft.com/office/powerpoint/2010/main" val="12759932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Framework </a:t>
            </a:r>
            <a:r>
              <a:rPr lang="en-GB" sz="2000" i="1" dirty="0">
                <a:solidFill>
                  <a:schemeClr val="accent6">
                    <a:lumMod val="50000"/>
                  </a:schemeClr>
                </a:solidFill>
              </a:rPr>
              <a:t>schedule from EYETS 2016 to LS2 </a:t>
            </a:r>
          </a:p>
        </p:txBody>
      </p:sp>
      <p:sp>
        <p:nvSpPr>
          <p:cNvPr id="4" name="Slide Number Placeholder 3"/>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5" name="Picture 4"/>
          <p:cNvPicPr>
            <a:picLocks noChangeAspect="1"/>
          </p:cNvPicPr>
          <p:nvPr/>
        </p:nvPicPr>
        <p:blipFill>
          <a:blip r:embed="rId2"/>
          <a:stretch>
            <a:fillRect/>
          </a:stretch>
        </p:blipFill>
        <p:spPr>
          <a:xfrm>
            <a:off x="4355860" y="1670101"/>
            <a:ext cx="4118013" cy="4347953"/>
          </a:xfrm>
          <a:prstGeom prst="rect">
            <a:avLst/>
          </a:prstGeom>
        </p:spPr>
      </p:pic>
      <p:sp>
        <p:nvSpPr>
          <p:cNvPr id="6" name="TextBox 5"/>
          <p:cNvSpPr txBox="1"/>
          <p:nvPr/>
        </p:nvSpPr>
        <p:spPr>
          <a:xfrm>
            <a:off x="423338" y="1089174"/>
            <a:ext cx="4339650" cy="369332"/>
          </a:xfrm>
          <a:prstGeom prst="rect">
            <a:avLst/>
          </a:prstGeom>
          <a:noFill/>
        </p:spPr>
        <p:txBody>
          <a:bodyPr wrap="none" rtlCol="0">
            <a:spAutoFit/>
          </a:bodyPr>
          <a:lstStyle/>
          <a:p>
            <a:r>
              <a:rPr lang="en-GB" dirty="0" smtClean="0">
                <a:solidFill>
                  <a:srgbClr val="00B050"/>
                </a:solidFill>
              </a:rPr>
              <a:t>LS2 provides methodology for success…</a:t>
            </a:r>
            <a:endParaRPr lang="en-GB" dirty="0">
              <a:solidFill>
                <a:srgbClr val="00B050"/>
              </a:solidFill>
            </a:endParaRPr>
          </a:p>
        </p:txBody>
      </p:sp>
      <p:pic>
        <p:nvPicPr>
          <p:cNvPr id="7" name="Picture 6"/>
          <p:cNvPicPr>
            <a:picLocks noChangeAspect="1"/>
          </p:cNvPicPr>
          <p:nvPr/>
        </p:nvPicPr>
        <p:blipFill>
          <a:blip r:embed="rId3"/>
          <a:stretch>
            <a:fillRect/>
          </a:stretch>
        </p:blipFill>
        <p:spPr>
          <a:xfrm>
            <a:off x="674707" y="2155338"/>
            <a:ext cx="3109229" cy="3377477"/>
          </a:xfrm>
          <a:prstGeom prst="rect">
            <a:avLst/>
          </a:prstGeom>
        </p:spPr>
      </p:pic>
      <p:sp>
        <p:nvSpPr>
          <p:cNvPr id="8" name="Rectangle 7"/>
          <p:cNvSpPr/>
          <p:nvPr/>
        </p:nvSpPr>
        <p:spPr>
          <a:xfrm>
            <a:off x="6118788" y="0"/>
            <a:ext cx="3025211" cy="430887"/>
          </a:xfrm>
          <a:prstGeom prst="rect">
            <a:avLst/>
          </a:prstGeom>
          <a:solidFill>
            <a:srgbClr val="00B050"/>
          </a:solidFill>
        </p:spPr>
        <p:txBody>
          <a:bodyPr wrap="square">
            <a:spAutoFit/>
          </a:bodyPr>
          <a:lstStyle/>
          <a:p>
            <a:r>
              <a:rPr lang="en-GB" sz="1100" u="sng" dirty="0" smtClean="0">
                <a:solidFill>
                  <a:schemeClr val="bg1"/>
                </a:solidFill>
              </a:rPr>
              <a:t>Katy Foraz</a:t>
            </a:r>
            <a:r>
              <a:rPr lang="en-GB" sz="1100" dirty="0" smtClean="0">
                <a:solidFill>
                  <a:schemeClr val="bg1"/>
                </a:solidFill>
              </a:rPr>
              <a:t>, LS2 Project </a:t>
            </a:r>
            <a:r>
              <a:rPr lang="en-GB" sz="1100" dirty="0">
                <a:solidFill>
                  <a:schemeClr val="bg1"/>
                </a:solidFill>
              </a:rPr>
              <a:t>Planning </a:t>
            </a:r>
            <a:r>
              <a:rPr lang="en-GB" sz="1100" dirty="0" smtClean="0">
                <a:solidFill>
                  <a:schemeClr val="bg1"/>
                </a:solidFill>
              </a:rPr>
              <a:t>Coordinator</a:t>
            </a:r>
          </a:p>
          <a:p>
            <a:r>
              <a:rPr lang="en-GB" sz="1100" dirty="0" smtClean="0">
                <a:solidFill>
                  <a:schemeClr val="bg1"/>
                </a:solidFill>
              </a:rPr>
              <a:t>Mirko Pojer, LS2 Plan Data Quality Manager</a:t>
            </a:r>
            <a:endParaRPr lang="en-GB" sz="1100" dirty="0">
              <a:solidFill>
                <a:schemeClr val="bg1"/>
              </a:solidFill>
            </a:endParaRPr>
          </a:p>
        </p:txBody>
      </p:sp>
    </p:spTree>
    <p:extLst>
      <p:ext uri="{BB962C8B-B14F-4D97-AF65-F5344CB8AC3E}">
        <p14:creationId xmlns:p14="http://schemas.microsoft.com/office/powerpoint/2010/main" val="27867976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1075166" y="1511405"/>
            <a:ext cx="6990922" cy="4604248"/>
            <a:chOff x="860827" y="1017083"/>
            <a:chExt cx="7823227" cy="5211925"/>
          </a:xfrm>
        </p:grpSpPr>
        <p:pic>
          <p:nvPicPr>
            <p:cNvPr id="7" name="Picture 6"/>
            <p:cNvPicPr>
              <a:picLocks noChangeAspect="1"/>
            </p:cNvPicPr>
            <p:nvPr/>
          </p:nvPicPr>
          <p:blipFill>
            <a:blip r:embed="rId2"/>
            <a:stretch>
              <a:fillRect/>
            </a:stretch>
          </p:blipFill>
          <p:spPr>
            <a:xfrm>
              <a:off x="860827" y="1017083"/>
              <a:ext cx="7419600" cy="4512092"/>
            </a:xfrm>
            <a:prstGeom prst="rect">
              <a:avLst/>
            </a:prstGeom>
          </p:spPr>
        </p:pic>
        <p:sp>
          <p:nvSpPr>
            <p:cNvPr id="8" name="Rectangle 7"/>
            <p:cNvSpPr/>
            <p:nvPr/>
          </p:nvSpPr>
          <p:spPr>
            <a:xfrm>
              <a:off x="2223928" y="5340100"/>
              <a:ext cx="610945" cy="117107"/>
            </a:xfrm>
            <a:prstGeom prst="rect">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rtlCol="0" anchor="ctr"/>
            <a:lstStyle/>
            <a:p>
              <a:pPr algn="ctr"/>
              <a:r>
                <a:rPr lang="en-GB" sz="800" b="1" i="1" dirty="0" smtClean="0"/>
                <a:t>HL</a:t>
              </a:r>
              <a:endParaRPr lang="en-GB" sz="800" b="1" i="1" dirty="0"/>
            </a:p>
          </p:txBody>
        </p:sp>
        <p:sp>
          <p:nvSpPr>
            <p:cNvPr id="9" name="Rectangle 8"/>
            <p:cNvSpPr/>
            <p:nvPr/>
          </p:nvSpPr>
          <p:spPr>
            <a:xfrm>
              <a:off x="2223928" y="5012766"/>
              <a:ext cx="610946" cy="335177"/>
            </a:xfrm>
            <a:prstGeom prst="rect">
              <a:avLst/>
            </a:prstGeom>
            <a:solidFill>
              <a:srgbClr val="CC66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rtlCol="0" anchor="ctr"/>
            <a:lstStyle/>
            <a:p>
              <a:pPr algn="ctr"/>
              <a:r>
                <a:rPr lang="en-GB" sz="800" b="1" i="1" dirty="0" smtClean="0"/>
                <a:t>Cons</a:t>
              </a:r>
              <a:endParaRPr lang="en-GB" sz="800" b="1" i="1" dirty="0"/>
            </a:p>
          </p:txBody>
        </p:sp>
        <p:sp>
          <p:nvSpPr>
            <p:cNvPr id="10" name="Rectangle 9"/>
            <p:cNvSpPr/>
            <p:nvPr/>
          </p:nvSpPr>
          <p:spPr>
            <a:xfrm>
              <a:off x="2223927" y="4028609"/>
              <a:ext cx="610946" cy="999617"/>
            </a:xfrm>
            <a:prstGeom prst="rect">
              <a:avLst/>
            </a:prstGeom>
            <a:solidFill>
              <a:srgbClr val="A92F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rtlCol="0" anchor="ctr"/>
            <a:lstStyle/>
            <a:p>
              <a:pPr algn="ctr"/>
              <a:r>
                <a:rPr lang="en-GB" sz="800" b="1" i="1" dirty="0" err="1" smtClean="0"/>
                <a:t>Maint</a:t>
              </a:r>
              <a:r>
                <a:rPr lang="en-GB" sz="800" b="1" i="1" dirty="0" smtClean="0"/>
                <a:t/>
              </a:r>
              <a:br>
                <a:rPr lang="en-GB" sz="800" b="1" i="1" dirty="0" smtClean="0"/>
              </a:br>
              <a:r>
                <a:rPr lang="en-GB" sz="800" b="1" i="1" dirty="0" smtClean="0"/>
                <a:t>&amp;</a:t>
              </a:r>
              <a:br>
                <a:rPr lang="en-GB" sz="800" b="1" i="1" dirty="0" smtClean="0"/>
              </a:br>
              <a:r>
                <a:rPr lang="en-GB" sz="800" b="1" i="1" dirty="0" smtClean="0"/>
                <a:t>Upgrade</a:t>
              </a:r>
              <a:endParaRPr lang="en-GB" sz="800" b="1" i="1" dirty="0"/>
            </a:p>
          </p:txBody>
        </p:sp>
        <p:grpSp>
          <p:nvGrpSpPr>
            <p:cNvPr id="11" name="Group 10"/>
            <p:cNvGrpSpPr/>
            <p:nvPr/>
          </p:nvGrpSpPr>
          <p:grpSpPr>
            <a:xfrm>
              <a:off x="4474368" y="4787793"/>
              <a:ext cx="618566" cy="671315"/>
              <a:chOff x="4877995" y="5167505"/>
              <a:chExt cx="618566" cy="671315"/>
            </a:xfrm>
          </p:grpSpPr>
          <p:grpSp>
            <p:nvGrpSpPr>
              <p:cNvPr id="12" name="Group 11"/>
              <p:cNvGrpSpPr/>
              <p:nvPr/>
            </p:nvGrpSpPr>
            <p:grpSpPr>
              <a:xfrm>
                <a:off x="4877995" y="5631525"/>
                <a:ext cx="618566" cy="207295"/>
                <a:chOff x="4877995" y="5631525"/>
                <a:chExt cx="618566" cy="207295"/>
              </a:xfrm>
            </p:grpSpPr>
            <p:sp>
              <p:nvSpPr>
                <p:cNvPr id="14" name="Rectangle 13"/>
                <p:cNvSpPr/>
                <p:nvPr/>
              </p:nvSpPr>
              <p:spPr>
                <a:xfrm>
                  <a:off x="4877995" y="5793670"/>
                  <a:ext cx="610945" cy="45150"/>
                </a:xfrm>
                <a:prstGeom prst="rect">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rtlCol="0" anchor="ctr"/>
                <a:lstStyle/>
                <a:p>
                  <a:pPr algn="ctr"/>
                  <a:endParaRPr lang="en-GB" sz="800" b="1" i="1" dirty="0"/>
                </a:p>
              </p:txBody>
            </p:sp>
            <p:sp>
              <p:nvSpPr>
                <p:cNvPr id="15" name="Rectangle 14"/>
                <p:cNvSpPr/>
                <p:nvPr/>
              </p:nvSpPr>
              <p:spPr>
                <a:xfrm>
                  <a:off x="4885615" y="5631525"/>
                  <a:ext cx="610946" cy="156362"/>
                </a:xfrm>
                <a:prstGeom prst="rect">
                  <a:avLst/>
                </a:prstGeom>
                <a:solidFill>
                  <a:srgbClr val="CC66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rtlCol="0" anchor="ctr"/>
                <a:lstStyle/>
                <a:p>
                  <a:pPr algn="ctr"/>
                  <a:r>
                    <a:rPr lang="en-GB" sz="800" b="1" i="1" dirty="0" smtClean="0"/>
                    <a:t>Cons</a:t>
                  </a:r>
                  <a:endParaRPr lang="en-GB" sz="800" b="1" i="1" dirty="0"/>
                </a:p>
              </p:txBody>
            </p:sp>
          </p:grpSp>
          <p:sp>
            <p:nvSpPr>
              <p:cNvPr id="13" name="Rectangle 12"/>
              <p:cNvSpPr/>
              <p:nvPr/>
            </p:nvSpPr>
            <p:spPr>
              <a:xfrm>
                <a:off x="4885614" y="5167505"/>
                <a:ext cx="610946" cy="466329"/>
              </a:xfrm>
              <a:prstGeom prst="rect">
                <a:avLst/>
              </a:prstGeom>
              <a:solidFill>
                <a:srgbClr val="A92F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rtlCol="0" anchor="ctr"/>
              <a:lstStyle/>
              <a:p>
                <a:pPr algn="ctr"/>
                <a:r>
                  <a:rPr lang="en-GB" sz="800" b="1" i="1" dirty="0" err="1" smtClean="0"/>
                  <a:t>Maint</a:t>
                </a:r>
                <a:r>
                  <a:rPr lang="en-GB" sz="800" b="1" i="1" dirty="0" smtClean="0"/>
                  <a:t/>
                </a:r>
                <a:br>
                  <a:rPr lang="en-GB" sz="800" b="1" i="1" dirty="0" smtClean="0"/>
                </a:br>
                <a:r>
                  <a:rPr lang="en-GB" sz="800" b="1" i="1" dirty="0" smtClean="0"/>
                  <a:t>&amp;</a:t>
                </a:r>
                <a:br>
                  <a:rPr lang="en-GB" sz="800" b="1" i="1" dirty="0" smtClean="0"/>
                </a:br>
                <a:r>
                  <a:rPr lang="en-GB" sz="800" b="1" i="1" dirty="0" smtClean="0"/>
                  <a:t>Upgrade</a:t>
                </a:r>
                <a:endParaRPr lang="en-GB" sz="800" b="1" i="1" dirty="0"/>
              </a:p>
            </p:txBody>
          </p:sp>
        </p:grpSp>
        <p:grpSp>
          <p:nvGrpSpPr>
            <p:cNvPr id="16" name="Group 15"/>
            <p:cNvGrpSpPr/>
            <p:nvPr/>
          </p:nvGrpSpPr>
          <p:grpSpPr>
            <a:xfrm>
              <a:off x="6719726" y="1826428"/>
              <a:ext cx="617079" cy="3624379"/>
              <a:chOff x="7123353" y="2206140"/>
              <a:chExt cx="617079" cy="3624379"/>
            </a:xfrm>
          </p:grpSpPr>
          <p:sp>
            <p:nvSpPr>
              <p:cNvPr id="17" name="Rectangle 16"/>
              <p:cNvSpPr/>
              <p:nvPr/>
            </p:nvSpPr>
            <p:spPr>
              <a:xfrm>
                <a:off x="7123353" y="5578197"/>
                <a:ext cx="610945" cy="252322"/>
              </a:xfrm>
              <a:prstGeom prst="rect">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rtlCol="0" anchor="ctr"/>
              <a:lstStyle/>
              <a:p>
                <a:pPr algn="ctr"/>
                <a:r>
                  <a:rPr lang="en-GB" sz="800" b="1" i="1" dirty="0" smtClean="0"/>
                  <a:t>HL</a:t>
                </a:r>
                <a:endParaRPr lang="en-GB" sz="800" b="1" i="1" dirty="0"/>
              </a:p>
            </p:txBody>
          </p:sp>
          <p:sp>
            <p:nvSpPr>
              <p:cNvPr id="18" name="Rectangle 17"/>
              <p:cNvSpPr/>
              <p:nvPr/>
            </p:nvSpPr>
            <p:spPr>
              <a:xfrm>
                <a:off x="7128432" y="4899659"/>
                <a:ext cx="612000" cy="678537"/>
              </a:xfrm>
              <a:prstGeom prst="rect">
                <a:avLst/>
              </a:prstGeom>
              <a:solidFill>
                <a:srgbClr val="CC66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rtlCol="0" anchor="ctr"/>
              <a:lstStyle/>
              <a:p>
                <a:pPr algn="ctr"/>
                <a:r>
                  <a:rPr lang="en-GB" sz="800" b="1" i="1" dirty="0" smtClean="0"/>
                  <a:t>Cons</a:t>
                </a:r>
                <a:endParaRPr lang="en-GB" sz="800" b="1" i="1" dirty="0"/>
              </a:p>
            </p:txBody>
          </p:sp>
          <p:sp>
            <p:nvSpPr>
              <p:cNvPr id="19" name="Rectangle 18"/>
              <p:cNvSpPr/>
              <p:nvPr/>
            </p:nvSpPr>
            <p:spPr>
              <a:xfrm>
                <a:off x="7123354" y="2206140"/>
                <a:ext cx="610946" cy="2693517"/>
              </a:xfrm>
              <a:prstGeom prst="rect">
                <a:avLst/>
              </a:prstGeom>
              <a:solidFill>
                <a:srgbClr val="A92F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3">
                <a:schemeClr val="dk1"/>
              </a:fillRef>
              <a:effectRef idx="2">
                <a:schemeClr val="dk1"/>
              </a:effectRef>
              <a:fontRef idx="minor">
                <a:schemeClr val="lt1"/>
              </a:fontRef>
            </p:style>
            <p:txBody>
              <a:bodyPr rtlCol="0" anchor="ctr"/>
              <a:lstStyle/>
              <a:p>
                <a:pPr algn="ctr"/>
                <a:r>
                  <a:rPr lang="en-GB" sz="800" b="1" i="1" dirty="0" err="1" smtClean="0"/>
                  <a:t>Maint</a:t>
                </a:r>
                <a:r>
                  <a:rPr lang="en-GB" sz="800" b="1" i="1" dirty="0" smtClean="0"/>
                  <a:t/>
                </a:r>
                <a:br>
                  <a:rPr lang="en-GB" sz="800" b="1" i="1" dirty="0" smtClean="0"/>
                </a:br>
                <a:r>
                  <a:rPr lang="en-GB" sz="800" b="1" i="1" dirty="0" smtClean="0"/>
                  <a:t>&amp;</a:t>
                </a:r>
                <a:br>
                  <a:rPr lang="en-GB" sz="800" b="1" i="1" dirty="0" smtClean="0"/>
                </a:br>
                <a:r>
                  <a:rPr lang="en-GB" sz="800" b="1" i="1" dirty="0" smtClean="0"/>
                  <a:t>Upgrade</a:t>
                </a:r>
                <a:endParaRPr lang="en-GB" sz="800" b="1" i="1" dirty="0"/>
              </a:p>
            </p:txBody>
          </p:sp>
        </p:grpSp>
        <p:sp>
          <p:nvSpPr>
            <p:cNvPr id="20" name="TextBox 19"/>
            <p:cNvSpPr txBox="1"/>
            <p:nvPr/>
          </p:nvSpPr>
          <p:spPr>
            <a:xfrm>
              <a:off x="1482091" y="5503600"/>
              <a:ext cx="1352782" cy="276999"/>
            </a:xfrm>
            <a:prstGeom prst="rect">
              <a:avLst/>
            </a:prstGeom>
            <a:noFill/>
          </p:spPr>
          <p:txBody>
            <a:bodyPr wrap="square" rtlCol="0">
              <a:spAutoFit/>
            </a:bodyPr>
            <a:lstStyle/>
            <a:p>
              <a:pPr algn="ctr"/>
              <a:r>
                <a:rPr lang="en-GB" sz="1200" b="1" dirty="0" smtClean="0">
                  <a:solidFill>
                    <a:schemeClr val="accent1">
                      <a:lumMod val="50000"/>
                    </a:schemeClr>
                  </a:solidFill>
                  <a:latin typeface="Calibri" panose="020F0502020204030204" pitchFamily="34" charset="0"/>
                </a:rPr>
                <a:t>EYETS 2016-2017</a:t>
              </a:r>
              <a:endParaRPr lang="en-GB" sz="1200" b="1" dirty="0">
                <a:solidFill>
                  <a:schemeClr val="accent1">
                    <a:lumMod val="50000"/>
                  </a:schemeClr>
                </a:solidFill>
                <a:latin typeface="Calibri" panose="020F0502020204030204" pitchFamily="34" charset="0"/>
              </a:endParaRPr>
            </a:p>
          </p:txBody>
        </p:sp>
        <p:sp>
          <p:nvSpPr>
            <p:cNvPr id="21" name="TextBox 20"/>
            <p:cNvSpPr txBox="1"/>
            <p:nvPr/>
          </p:nvSpPr>
          <p:spPr>
            <a:xfrm>
              <a:off x="3732531" y="5457207"/>
              <a:ext cx="1352782" cy="276999"/>
            </a:xfrm>
            <a:prstGeom prst="rect">
              <a:avLst/>
            </a:prstGeom>
            <a:noFill/>
          </p:spPr>
          <p:txBody>
            <a:bodyPr wrap="square" rtlCol="0">
              <a:spAutoFit/>
            </a:bodyPr>
            <a:lstStyle/>
            <a:p>
              <a:pPr algn="ctr"/>
              <a:r>
                <a:rPr lang="en-GB" sz="1200" b="1" dirty="0" smtClean="0">
                  <a:solidFill>
                    <a:schemeClr val="accent1">
                      <a:lumMod val="50000"/>
                    </a:schemeClr>
                  </a:solidFill>
                  <a:latin typeface="Calibri" panose="020F0502020204030204" pitchFamily="34" charset="0"/>
                </a:rPr>
                <a:t>YETS 2017-2018</a:t>
              </a:r>
              <a:endParaRPr lang="en-GB" sz="1200" b="1" dirty="0">
                <a:solidFill>
                  <a:schemeClr val="accent1">
                    <a:lumMod val="50000"/>
                  </a:schemeClr>
                </a:solidFill>
                <a:latin typeface="Calibri" panose="020F0502020204030204" pitchFamily="34" charset="0"/>
              </a:endParaRPr>
            </a:p>
          </p:txBody>
        </p:sp>
        <p:sp>
          <p:nvSpPr>
            <p:cNvPr id="22" name="TextBox 21"/>
            <p:cNvSpPr txBox="1"/>
            <p:nvPr/>
          </p:nvSpPr>
          <p:spPr>
            <a:xfrm>
              <a:off x="5986160" y="5459108"/>
              <a:ext cx="1352782" cy="276999"/>
            </a:xfrm>
            <a:prstGeom prst="rect">
              <a:avLst/>
            </a:prstGeom>
            <a:noFill/>
          </p:spPr>
          <p:txBody>
            <a:bodyPr wrap="square" rtlCol="0">
              <a:spAutoFit/>
            </a:bodyPr>
            <a:lstStyle/>
            <a:p>
              <a:pPr algn="ctr"/>
              <a:r>
                <a:rPr lang="en-GB" sz="1200" b="1" dirty="0" smtClean="0">
                  <a:solidFill>
                    <a:schemeClr val="accent1">
                      <a:lumMod val="50000"/>
                    </a:schemeClr>
                  </a:solidFill>
                  <a:latin typeface="Calibri" panose="020F0502020204030204" pitchFamily="34" charset="0"/>
                </a:rPr>
                <a:t>LS2</a:t>
              </a:r>
              <a:endParaRPr lang="en-GB" sz="1200" b="1" dirty="0">
                <a:solidFill>
                  <a:schemeClr val="accent1">
                    <a:lumMod val="50000"/>
                  </a:schemeClr>
                </a:solidFill>
                <a:latin typeface="Calibri" panose="020F0502020204030204" pitchFamily="34" charset="0"/>
              </a:endParaRPr>
            </a:p>
          </p:txBody>
        </p:sp>
        <p:sp>
          <p:nvSpPr>
            <p:cNvPr id="23" name="TextBox 22"/>
            <p:cNvSpPr txBox="1"/>
            <p:nvPr/>
          </p:nvSpPr>
          <p:spPr>
            <a:xfrm>
              <a:off x="2748074" y="5921231"/>
              <a:ext cx="5935980" cy="307777"/>
            </a:xfrm>
            <a:prstGeom prst="rect">
              <a:avLst/>
            </a:prstGeom>
            <a:noFill/>
          </p:spPr>
          <p:txBody>
            <a:bodyPr wrap="square" rtlCol="0">
              <a:spAutoFit/>
            </a:bodyPr>
            <a:lstStyle/>
            <a:p>
              <a:pPr algn="r"/>
              <a:r>
                <a:rPr lang="en-GB" sz="1400" i="1" dirty="0" smtClean="0">
                  <a:solidFill>
                    <a:schemeClr val="accent1">
                      <a:lumMod val="50000"/>
                    </a:schemeClr>
                  </a:solidFill>
                  <a:latin typeface="Calibri" panose="020F0502020204030204" pitchFamily="34" charset="0"/>
                </a:rPr>
                <a:t>…not weighted data, but huge numbers related to maintenance &amp; upgrade</a:t>
              </a:r>
              <a:endParaRPr lang="en-GB" sz="1400" i="1" dirty="0">
                <a:solidFill>
                  <a:schemeClr val="accent1">
                    <a:lumMod val="50000"/>
                  </a:schemeClr>
                </a:solidFill>
                <a:latin typeface="Calibri" panose="020F0502020204030204" pitchFamily="34" charset="0"/>
              </a:endParaRPr>
            </a:p>
          </p:txBody>
        </p:sp>
      </p:grpSp>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Framework </a:t>
            </a:r>
            <a:r>
              <a:rPr lang="en-GB" sz="2000" i="1" dirty="0">
                <a:solidFill>
                  <a:schemeClr val="accent6">
                    <a:lumMod val="50000"/>
                  </a:schemeClr>
                </a:solidFill>
              </a:rPr>
              <a:t>schedule from EYETS 2016 to LS2 </a:t>
            </a:r>
          </a:p>
        </p:txBody>
      </p:sp>
      <p:sp>
        <p:nvSpPr>
          <p:cNvPr id="4" name="Slide Number Placeholder 3"/>
          <p:cNvSpPr>
            <a:spLocks noGrp="1"/>
          </p:cNvSpPr>
          <p:nvPr>
            <p:ph type="sldNum" sz="quarter" idx="4"/>
          </p:nvPr>
        </p:nvSpPr>
        <p:spPr/>
        <p:txBody>
          <a:bodyPr/>
          <a:lstStyle/>
          <a:p>
            <a:fld id="{17918391-D411-FE40-AAD7-861AE5233E0E}" type="slidenum">
              <a:rPr lang="en-US" smtClean="0"/>
              <a:pPr/>
              <a:t>26</a:t>
            </a:fld>
            <a:endParaRPr lang="en-US" dirty="0"/>
          </a:p>
        </p:txBody>
      </p:sp>
      <p:sp>
        <p:nvSpPr>
          <p:cNvPr id="6" name="TextBox 5"/>
          <p:cNvSpPr txBox="1"/>
          <p:nvPr/>
        </p:nvSpPr>
        <p:spPr>
          <a:xfrm>
            <a:off x="423338" y="1089174"/>
            <a:ext cx="5015219" cy="369332"/>
          </a:xfrm>
          <a:prstGeom prst="rect">
            <a:avLst/>
          </a:prstGeom>
          <a:noFill/>
        </p:spPr>
        <p:txBody>
          <a:bodyPr wrap="none" rtlCol="0">
            <a:spAutoFit/>
          </a:bodyPr>
          <a:lstStyle/>
          <a:p>
            <a:r>
              <a:rPr lang="en-GB" dirty="0" smtClean="0">
                <a:solidFill>
                  <a:srgbClr val="00B050"/>
                </a:solidFill>
              </a:rPr>
              <a:t>PLAN tool “mirrors” Requests &amp; Affordability…</a:t>
            </a:r>
            <a:endParaRPr lang="en-GB" dirty="0">
              <a:solidFill>
                <a:srgbClr val="00B050"/>
              </a:solidFill>
            </a:endParaRPr>
          </a:p>
        </p:txBody>
      </p:sp>
      <p:sp>
        <p:nvSpPr>
          <p:cNvPr id="26" name="Rectangle 25"/>
          <p:cNvSpPr/>
          <p:nvPr/>
        </p:nvSpPr>
        <p:spPr>
          <a:xfrm>
            <a:off x="6118788" y="0"/>
            <a:ext cx="3025211" cy="430887"/>
          </a:xfrm>
          <a:prstGeom prst="rect">
            <a:avLst/>
          </a:prstGeom>
          <a:solidFill>
            <a:srgbClr val="00B050"/>
          </a:solidFill>
        </p:spPr>
        <p:txBody>
          <a:bodyPr wrap="square">
            <a:spAutoFit/>
          </a:bodyPr>
          <a:lstStyle/>
          <a:p>
            <a:r>
              <a:rPr lang="en-GB" sz="1100" u="sng" dirty="0" smtClean="0">
                <a:solidFill>
                  <a:schemeClr val="bg1"/>
                </a:solidFill>
              </a:rPr>
              <a:t>Katy Foraz</a:t>
            </a:r>
            <a:r>
              <a:rPr lang="en-GB" sz="1100" dirty="0" smtClean="0">
                <a:solidFill>
                  <a:schemeClr val="bg1"/>
                </a:solidFill>
              </a:rPr>
              <a:t>, LS2 Project </a:t>
            </a:r>
            <a:r>
              <a:rPr lang="en-GB" sz="1100" dirty="0">
                <a:solidFill>
                  <a:schemeClr val="bg1"/>
                </a:solidFill>
              </a:rPr>
              <a:t>Planning </a:t>
            </a:r>
            <a:r>
              <a:rPr lang="en-GB" sz="1100" dirty="0" smtClean="0">
                <a:solidFill>
                  <a:schemeClr val="bg1"/>
                </a:solidFill>
              </a:rPr>
              <a:t>Coordinator</a:t>
            </a:r>
          </a:p>
          <a:p>
            <a:r>
              <a:rPr lang="en-GB" sz="1100" dirty="0" smtClean="0">
                <a:solidFill>
                  <a:schemeClr val="bg1"/>
                </a:solidFill>
              </a:rPr>
              <a:t>Mirko Pojer, LS2 Plan Data Quality Manager</a:t>
            </a:r>
            <a:endParaRPr lang="en-GB" sz="1100" dirty="0">
              <a:solidFill>
                <a:schemeClr val="bg1"/>
              </a:solidFill>
            </a:endParaRPr>
          </a:p>
        </p:txBody>
      </p:sp>
    </p:spTree>
    <p:extLst>
      <p:ext uri="{BB962C8B-B14F-4D97-AF65-F5344CB8AC3E}">
        <p14:creationId xmlns:p14="http://schemas.microsoft.com/office/powerpoint/2010/main" val="23142499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59220" y="1678989"/>
            <a:ext cx="7927319" cy="4431168"/>
          </a:xfrm>
          <a:prstGeom prst="rect">
            <a:avLst/>
          </a:prstGeom>
        </p:spPr>
      </p:pic>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Framework </a:t>
            </a:r>
            <a:r>
              <a:rPr lang="en-GB" sz="2000" i="1" dirty="0">
                <a:solidFill>
                  <a:schemeClr val="accent6">
                    <a:lumMod val="50000"/>
                  </a:schemeClr>
                </a:solidFill>
              </a:rPr>
              <a:t>schedule from EYETS 2016 to LS2 </a:t>
            </a:r>
          </a:p>
        </p:txBody>
      </p:sp>
      <p:sp>
        <p:nvSpPr>
          <p:cNvPr id="4" name="Slide Number Placeholder 3"/>
          <p:cNvSpPr>
            <a:spLocks noGrp="1"/>
          </p:cNvSpPr>
          <p:nvPr>
            <p:ph type="sldNum" sz="quarter" idx="4"/>
          </p:nvPr>
        </p:nvSpPr>
        <p:spPr/>
        <p:txBody>
          <a:bodyPr/>
          <a:lstStyle/>
          <a:p>
            <a:fld id="{17918391-D411-FE40-AAD7-861AE5233E0E}" type="slidenum">
              <a:rPr lang="en-US" smtClean="0"/>
              <a:pPr/>
              <a:t>27</a:t>
            </a:fld>
            <a:endParaRPr lang="en-US" dirty="0"/>
          </a:p>
        </p:txBody>
      </p:sp>
      <p:sp>
        <p:nvSpPr>
          <p:cNvPr id="7" name="TextBox 6"/>
          <p:cNvSpPr txBox="1"/>
          <p:nvPr/>
        </p:nvSpPr>
        <p:spPr>
          <a:xfrm>
            <a:off x="423338" y="1089174"/>
            <a:ext cx="4685898" cy="369332"/>
          </a:xfrm>
          <a:prstGeom prst="rect">
            <a:avLst/>
          </a:prstGeom>
          <a:noFill/>
        </p:spPr>
        <p:txBody>
          <a:bodyPr wrap="none" rtlCol="0">
            <a:spAutoFit/>
          </a:bodyPr>
          <a:lstStyle/>
          <a:p>
            <a:r>
              <a:rPr lang="en-GB" dirty="0" smtClean="0">
                <a:solidFill>
                  <a:srgbClr val="00B050"/>
                </a:solidFill>
              </a:rPr>
              <a:t>Draft Master Schedule skeleton is defined…</a:t>
            </a:r>
            <a:endParaRPr lang="en-GB" dirty="0">
              <a:solidFill>
                <a:srgbClr val="00B050"/>
              </a:solidFill>
            </a:endParaRPr>
          </a:p>
        </p:txBody>
      </p:sp>
      <p:sp>
        <p:nvSpPr>
          <p:cNvPr id="8" name="Rectangle 7"/>
          <p:cNvSpPr/>
          <p:nvPr/>
        </p:nvSpPr>
        <p:spPr>
          <a:xfrm>
            <a:off x="5834023" y="5690440"/>
            <a:ext cx="1775901" cy="31739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6118788" y="0"/>
            <a:ext cx="3025211" cy="430887"/>
          </a:xfrm>
          <a:prstGeom prst="rect">
            <a:avLst/>
          </a:prstGeom>
          <a:solidFill>
            <a:srgbClr val="00B050"/>
          </a:solidFill>
        </p:spPr>
        <p:txBody>
          <a:bodyPr wrap="square">
            <a:spAutoFit/>
          </a:bodyPr>
          <a:lstStyle/>
          <a:p>
            <a:r>
              <a:rPr lang="en-GB" sz="1100" u="sng" dirty="0" smtClean="0">
                <a:solidFill>
                  <a:schemeClr val="bg1"/>
                </a:solidFill>
              </a:rPr>
              <a:t>Katy Foraz</a:t>
            </a:r>
            <a:r>
              <a:rPr lang="en-GB" sz="1100" dirty="0" smtClean="0">
                <a:solidFill>
                  <a:schemeClr val="bg1"/>
                </a:solidFill>
              </a:rPr>
              <a:t>, LS2 Project </a:t>
            </a:r>
            <a:r>
              <a:rPr lang="en-GB" sz="1100" dirty="0">
                <a:solidFill>
                  <a:schemeClr val="bg1"/>
                </a:solidFill>
              </a:rPr>
              <a:t>Planning </a:t>
            </a:r>
            <a:r>
              <a:rPr lang="en-GB" sz="1100" dirty="0" smtClean="0">
                <a:solidFill>
                  <a:schemeClr val="bg1"/>
                </a:solidFill>
              </a:rPr>
              <a:t>Coordinator</a:t>
            </a:r>
          </a:p>
          <a:p>
            <a:r>
              <a:rPr lang="en-GB" sz="1100" dirty="0" smtClean="0">
                <a:solidFill>
                  <a:schemeClr val="bg1"/>
                </a:solidFill>
              </a:rPr>
              <a:t>Mirko Pojer, LS2 Plan Data Quality Manager</a:t>
            </a:r>
            <a:endParaRPr lang="en-GB" sz="1100" dirty="0">
              <a:solidFill>
                <a:schemeClr val="bg1"/>
              </a:solidFill>
            </a:endParaRPr>
          </a:p>
        </p:txBody>
      </p:sp>
    </p:spTree>
    <p:extLst>
      <p:ext uri="{BB962C8B-B14F-4D97-AF65-F5344CB8AC3E}">
        <p14:creationId xmlns:p14="http://schemas.microsoft.com/office/powerpoint/2010/main" val="42072604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General Safety</a:t>
            </a:r>
            <a:endParaRPr lang="en-GB" sz="2000" i="1" dirty="0">
              <a:solidFill>
                <a:schemeClr val="accent6">
                  <a:lumMod val="50000"/>
                </a:schemeClr>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28</a:t>
            </a:fld>
            <a:endParaRPr lang="en-US" dirty="0"/>
          </a:p>
        </p:txBody>
      </p:sp>
      <p:pic>
        <p:nvPicPr>
          <p:cNvPr id="6" name="Picture 5"/>
          <p:cNvPicPr>
            <a:picLocks noChangeAspect="1"/>
          </p:cNvPicPr>
          <p:nvPr/>
        </p:nvPicPr>
        <p:blipFill rotWithShape="1">
          <a:blip r:embed="rId2"/>
          <a:srcRect l="30779" t="21001" r="14452" b="17109"/>
          <a:stretch/>
        </p:blipFill>
        <p:spPr>
          <a:xfrm>
            <a:off x="127883" y="1642659"/>
            <a:ext cx="5351929" cy="3673624"/>
          </a:xfrm>
          <a:prstGeom prst="rect">
            <a:avLst/>
          </a:prstGeom>
          <a:ln>
            <a:solidFill>
              <a:schemeClr val="accent6">
                <a:lumMod val="50000"/>
              </a:schemeClr>
            </a:solidFill>
          </a:ln>
        </p:spPr>
      </p:pic>
      <p:sp>
        <p:nvSpPr>
          <p:cNvPr id="7" name="TextBox 6"/>
          <p:cNvSpPr txBox="1"/>
          <p:nvPr/>
        </p:nvSpPr>
        <p:spPr>
          <a:xfrm>
            <a:off x="5479812" y="1634975"/>
            <a:ext cx="3533559" cy="3524042"/>
          </a:xfrm>
          <a:prstGeom prst="rect">
            <a:avLst/>
          </a:prstGeom>
          <a:noFill/>
          <a:ln>
            <a:noFill/>
          </a:ln>
        </p:spPr>
        <p:txBody>
          <a:bodyPr wrap="square" rtlCol="0">
            <a:spAutoFit/>
          </a:bodyPr>
          <a:lstStyle/>
          <a:p>
            <a:r>
              <a:rPr lang="en-GB" sz="1600" dirty="0" smtClean="0"/>
              <a:t>Targets: Safety first… everywhere!</a:t>
            </a:r>
            <a:br>
              <a:rPr lang="en-GB" sz="1600" dirty="0" smtClean="0"/>
            </a:br>
            <a:endParaRPr lang="en-GB" sz="1600" dirty="0" smtClean="0"/>
          </a:p>
          <a:p>
            <a:pPr marL="446088" indent="-285750">
              <a:buFont typeface="Arial" panose="020B0604020202020204" pitchFamily="34" charset="0"/>
              <a:buChar char="•"/>
            </a:pPr>
            <a:r>
              <a:rPr lang="en-GB" sz="1600" dirty="0" smtClean="0"/>
              <a:t>Continuity:</a:t>
            </a:r>
          </a:p>
          <a:p>
            <a:pPr marL="903288" lvl="1" indent="-285750">
              <a:buFont typeface="Arial" panose="020B0604020202020204" pitchFamily="34" charset="0"/>
              <a:buChar char="•"/>
            </a:pPr>
            <a:r>
              <a:rPr lang="en-GB" sz="1600" dirty="0" smtClean="0"/>
              <a:t>with LS1 for Accelerator infrastructures</a:t>
            </a:r>
          </a:p>
          <a:p>
            <a:pPr marL="903288" lvl="1" indent="-285750">
              <a:spcBef>
                <a:spcPts val="600"/>
              </a:spcBef>
              <a:buFont typeface="Arial" panose="020B0604020202020204" pitchFamily="34" charset="0"/>
              <a:buChar char="•"/>
            </a:pPr>
            <a:r>
              <a:rPr lang="en-GB" sz="1600" dirty="0" smtClean="0"/>
              <a:t>Training &amp; Readiness</a:t>
            </a:r>
            <a:br>
              <a:rPr lang="en-GB" sz="1600" dirty="0" smtClean="0"/>
            </a:br>
            <a:endParaRPr lang="en-GB" sz="1600" dirty="0" smtClean="0"/>
          </a:p>
          <a:p>
            <a:pPr marL="446088" indent="-285750">
              <a:buFont typeface="Arial" panose="020B0604020202020204" pitchFamily="34" charset="0"/>
              <a:buChar char="•"/>
            </a:pPr>
            <a:r>
              <a:rPr lang="en-GB" sz="1600" dirty="0" smtClean="0"/>
              <a:t>Reinforced:</a:t>
            </a:r>
          </a:p>
          <a:p>
            <a:pPr marL="903288" lvl="1" indent="-285750">
              <a:buFont typeface="Arial" panose="020B0604020202020204" pitchFamily="34" charset="0"/>
              <a:buChar char="•"/>
            </a:pPr>
            <a:r>
              <a:rPr lang="en-GB" sz="1600" dirty="0" smtClean="0"/>
              <a:t>Safety on Surface Buildings &amp; Workshops</a:t>
            </a:r>
          </a:p>
          <a:p>
            <a:pPr marL="903288" lvl="1" indent="-285750">
              <a:spcBef>
                <a:spcPts val="600"/>
              </a:spcBef>
              <a:buFont typeface="Arial" panose="020B0604020202020204" pitchFamily="34" charset="0"/>
              <a:buChar char="•"/>
            </a:pPr>
            <a:r>
              <a:rPr lang="en-GB" sz="1600" dirty="0" smtClean="0"/>
              <a:t>In-situ waste sorting</a:t>
            </a:r>
          </a:p>
          <a:p>
            <a:pPr marL="903288" lvl="1" indent="-285750">
              <a:spcBef>
                <a:spcPts val="600"/>
              </a:spcBef>
              <a:buFont typeface="Arial" panose="020B0604020202020204" pitchFamily="34" charset="0"/>
              <a:buChar char="•"/>
            </a:pPr>
            <a:r>
              <a:rPr lang="en-GB" sz="1600" dirty="0" smtClean="0"/>
              <a:t>Grouping of radioactive transports </a:t>
            </a:r>
            <a:endParaRPr lang="en-GB" sz="1600" dirty="0"/>
          </a:p>
        </p:txBody>
      </p:sp>
      <p:sp>
        <p:nvSpPr>
          <p:cNvPr id="8" name="Rectangle 7"/>
          <p:cNvSpPr/>
          <p:nvPr/>
        </p:nvSpPr>
        <p:spPr>
          <a:xfrm>
            <a:off x="5479812" y="1634975"/>
            <a:ext cx="3533559" cy="3681308"/>
          </a:xfrm>
          <a:prstGeom prst="rect">
            <a:avLst/>
          </a:prstGeom>
          <a:no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4845464" y="0"/>
            <a:ext cx="4298535" cy="430887"/>
          </a:xfrm>
          <a:prstGeom prst="rect">
            <a:avLst/>
          </a:prstGeom>
          <a:solidFill>
            <a:srgbClr val="00B050"/>
          </a:solidFill>
        </p:spPr>
        <p:txBody>
          <a:bodyPr wrap="square">
            <a:spAutoFit/>
          </a:bodyPr>
          <a:lstStyle/>
          <a:p>
            <a:r>
              <a:rPr lang="en-GB" sz="1100" u="sng" dirty="0">
                <a:solidFill>
                  <a:schemeClr val="bg1"/>
                </a:solidFill>
              </a:rPr>
              <a:t>Thomas </a:t>
            </a:r>
            <a:r>
              <a:rPr lang="en-GB" sz="1100" u="sng" dirty="0" smtClean="0">
                <a:solidFill>
                  <a:schemeClr val="bg1"/>
                </a:solidFill>
              </a:rPr>
              <a:t>Otto</a:t>
            </a:r>
            <a:r>
              <a:rPr lang="en-GB" sz="1100" dirty="0" smtClean="0">
                <a:solidFill>
                  <a:schemeClr val="bg1"/>
                </a:solidFill>
              </a:rPr>
              <a:t>, LS2 Project </a:t>
            </a:r>
            <a:r>
              <a:rPr lang="en-GB" sz="1100" dirty="0">
                <a:solidFill>
                  <a:schemeClr val="bg1"/>
                </a:solidFill>
              </a:rPr>
              <a:t>Safety Coordinator for LHC</a:t>
            </a:r>
          </a:p>
          <a:p>
            <a:r>
              <a:rPr lang="en-GB" sz="1100" dirty="0">
                <a:solidFill>
                  <a:schemeClr val="bg1"/>
                </a:solidFill>
              </a:rPr>
              <a:t>Ana-Paula </a:t>
            </a:r>
            <a:r>
              <a:rPr lang="en-GB" sz="1100" dirty="0" err="1" smtClean="0">
                <a:solidFill>
                  <a:schemeClr val="bg1"/>
                </a:solidFill>
              </a:rPr>
              <a:t>Bernardes</a:t>
            </a:r>
            <a:r>
              <a:rPr lang="en-GB" sz="1100" dirty="0" smtClean="0">
                <a:solidFill>
                  <a:schemeClr val="bg1"/>
                </a:solidFill>
              </a:rPr>
              <a:t>, LS2 Project </a:t>
            </a:r>
            <a:r>
              <a:rPr lang="en-GB" sz="1100" dirty="0">
                <a:solidFill>
                  <a:schemeClr val="bg1"/>
                </a:solidFill>
              </a:rPr>
              <a:t>Safety Coordinator for Injectors</a:t>
            </a:r>
          </a:p>
        </p:txBody>
      </p:sp>
    </p:spTree>
    <p:extLst>
      <p:ext uri="{BB962C8B-B14F-4D97-AF65-F5344CB8AC3E}">
        <p14:creationId xmlns:p14="http://schemas.microsoft.com/office/powerpoint/2010/main" val="23863167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General Safety</a:t>
            </a:r>
            <a:endParaRPr lang="en-GB" sz="2000" i="1" dirty="0">
              <a:solidFill>
                <a:schemeClr val="accent6">
                  <a:lumMod val="50000"/>
                </a:schemeClr>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3" name="Picture 2"/>
          <p:cNvPicPr>
            <a:picLocks noChangeAspect="1"/>
          </p:cNvPicPr>
          <p:nvPr/>
        </p:nvPicPr>
        <p:blipFill rotWithShape="1">
          <a:blip r:embed="rId2"/>
          <a:srcRect l="30438" t="20792" r="14029" b="19203"/>
          <a:stretch/>
        </p:blipFill>
        <p:spPr>
          <a:xfrm>
            <a:off x="1139578" y="1390493"/>
            <a:ext cx="6862097" cy="4503987"/>
          </a:xfrm>
          <a:prstGeom prst="rect">
            <a:avLst/>
          </a:prstGeom>
        </p:spPr>
      </p:pic>
      <p:sp>
        <p:nvSpPr>
          <p:cNvPr id="6" name="Rectangle 5"/>
          <p:cNvSpPr/>
          <p:nvPr/>
        </p:nvSpPr>
        <p:spPr>
          <a:xfrm>
            <a:off x="4845464" y="0"/>
            <a:ext cx="4298535" cy="430887"/>
          </a:xfrm>
          <a:prstGeom prst="rect">
            <a:avLst/>
          </a:prstGeom>
          <a:solidFill>
            <a:srgbClr val="00B050"/>
          </a:solidFill>
        </p:spPr>
        <p:txBody>
          <a:bodyPr wrap="square">
            <a:spAutoFit/>
          </a:bodyPr>
          <a:lstStyle/>
          <a:p>
            <a:r>
              <a:rPr lang="en-GB" sz="1100" u="sng" dirty="0">
                <a:solidFill>
                  <a:schemeClr val="bg1"/>
                </a:solidFill>
              </a:rPr>
              <a:t>Thomas </a:t>
            </a:r>
            <a:r>
              <a:rPr lang="en-GB" sz="1100" u="sng" dirty="0" smtClean="0">
                <a:solidFill>
                  <a:schemeClr val="bg1"/>
                </a:solidFill>
              </a:rPr>
              <a:t>Otto</a:t>
            </a:r>
            <a:r>
              <a:rPr lang="en-GB" sz="1100" dirty="0" smtClean="0">
                <a:solidFill>
                  <a:schemeClr val="bg1"/>
                </a:solidFill>
              </a:rPr>
              <a:t>, LS2 Project </a:t>
            </a:r>
            <a:r>
              <a:rPr lang="en-GB" sz="1100" dirty="0">
                <a:solidFill>
                  <a:schemeClr val="bg1"/>
                </a:solidFill>
              </a:rPr>
              <a:t>Safety Coordinator for LHC</a:t>
            </a:r>
          </a:p>
          <a:p>
            <a:r>
              <a:rPr lang="en-GB" sz="1100" dirty="0">
                <a:solidFill>
                  <a:schemeClr val="bg1"/>
                </a:solidFill>
              </a:rPr>
              <a:t>Ana-Paula </a:t>
            </a:r>
            <a:r>
              <a:rPr lang="en-GB" sz="1100" dirty="0" err="1" smtClean="0">
                <a:solidFill>
                  <a:schemeClr val="bg1"/>
                </a:solidFill>
              </a:rPr>
              <a:t>Bernardes</a:t>
            </a:r>
            <a:r>
              <a:rPr lang="en-GB" sz="1100" dirty="0" smtClean="0">
                <a:solidFill>
                  <a:schemeClr val="bg1"/>
                </a:solidFill>
              </a:rPr>
              <a:t>, LS2 Project </a:t>
            </a:r>
            <a:r>
              <a:rPr lang="en-GB" sz="1100" dirty="0">
                <a:solidFill>
                  <a:schemeClr val="bg1"/>
                </a:solidFill>
              </a:rPr>
              <a:t>Safety Coordinator for Injectors</a:t>
            </a:r>
          </a:p>
        </p:txBody>
      </p:sp>
    </p:spTree>
    <p:extLst>
      <p:ext uri="{BB962C8B-B14F-4D97-AF65-F5344CB8AC3E}">
        <p14:creationId xmlns:p14="http://schemas.microsoft.com/office/powerpoint/2010/main" val="1844133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13565"/>
            <a:ext cx="8226854" cy="865613"/>
          </a:xfrm>
        </p:spPr>
        <p:txBody>
          <a:bodyPr>
            <a:normAutofit/>
          </a:bodyPr>
          <a:lstStyle/>
          <a:p>
            <a:r>
              <a:rPr lang="en-GB" dirty="0" smtClean="0"/>
              <a:t>Long </a:t>
            </a:r>
            <a:r>
              <a:rPr lang="en-GB" dirty="0"/>
              <a:t>Shutdown 2 </a:t>
            </a:r>
            <a:r>
              <a:rPr lang="en-GB" dirty="0" smtClean="0"/>
              <a:t>“Period” (LS2)</a:t>
            </a:r>
            <a:endParaRPr lang="en-GB" sz="27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
        <p:nvSpPr>
          <p:cNvPr id="6" name="Text Placeholder 5"/>
          <p:cNvSpPr>
            <a:spLocks noGrp="1"/>
          </p:cNvSpPr>
          <p:nvPr>
            <p:ph type="body" idx="11"/>
          </p:nvPr>
        </p:nvSpPr>
        <p:spPr>
          <a:xfrm>
            <a:off x="457200" y="2298819"/>
            <a:ext cx="8229600" cy="3164589"/>
          </a:xfrm>
        </p:spPr>
        <p:txBody>
          <a:bodyPr>
            <a:noAutofit/>
          </a:bodyPr>
          <a:lstStyle/>
          <a:p>
            <a:r>
              <a:rPr lang="en-GB" sz="1800" b="1" u="sng" dirty="0" smtClean="0"/>
              <a:t>LS2 Team</a:t>
            </a:r>
          </a:p>
          <a:p>
            <a:pPr>
              <a:spcBef>
                <a:spcPts val="600"/>
              </a:spcBef>
            </a:pPr>
            <a:r>
              <a:rPr lang="en-GB" sz="1800" dirty="0" smtClean="0"/>
              <a:t>José Miguel JIMENEZ		Project Coordinator</a:t>
            </a:r>
          </a:p>
          <a:p>
            <a:pPr>
              <a:spcBef>
                <a:spcPts val="0"/>
              </a:spcBef>
            </a:pPr>
            <a:r>
              <a:rPr lang="en-GB" sz="1800" dirty="0" smtClean="0"/>
              <a:t>Jean-Philippe TOCK		Project Office Manager</a:t>
            </a:r>
          </a:p>
          <a:p>
            <a:pPr>
              <a:spcBef>
                <a:spcPts val="0"/>
              </a:spcBef>
            </a:pPr>
            <a:r>
              <a:rPr lang="en-GB" sz="1800" dirty="0" smtClean="0"/>
              <a:t>Katy FORAZ			Project Planning Coordinator</a:t>
            </a:r>
          </a:p>
          <a:p>
            <a:pPr>
              <a:spcBef>
                <a:spcPts val="0"/>
              </a:spcBef>
            </a:pPr>
            <a:r>
              <a:rPr lang="en-GB" sz="1800" dirty="0">
                <a:solidFill>
                  <a:srgbClr val="00B0F0"/>
                </a:solidFill>
              </a:rPr>
              <a:t>Mirko POJER			</a:t>
            </a:r>
            <a:r>
              <a:rPr lang="en-GB" sz="1800" dirty="0" smtClean="0">
                <a:solidFill>
                  <a:srgbClr val="00B0F0"/>
                </a:solidFill>
              </a:rPr>
              <a:t>Project PLAN </a:t>
            </a:r>
            <a:r>
              <a:rPr lang="en-GB" sz="1800" dirty="0">
                <a:solidFill>
                  <a:srgbClr val="00B0F0"/>
                </a:solidFill>
              </a:rPr>
              <a:t>Data Quality </a:t>
            </a:r>
            <a:r>
              <a:rPr lang="en-GB" sz="1800" dirty="0" smtClean="0">
                <a:solidFill>
                  <a:srgbClr val="00B0F0"/>
                </a:solidFill>
              </a:rPr>
              <a:t>Manager</a:t>
            </a:r>
          </a:p>
          <a:p>
            <a:pPr>
              <a:spcBef>
                <a:spcPts val="0"/>
              </a:spcBef>
            </a:pPr>
            <a:r>
              <a:rPr lang="en-GB" sz="1800" dirty="0">
                <a:solidFill>
                  <a:srgbClr val="00B0F0"/>
                </a:solidFill>
              </a:rPr>
              <a:t>Lisette Van Den BOOGAARD	Project Finance Officer</a:t>
            </a:r>
          </a:p>
          <a:p>
            <a:pPr>
              <a:spcBef>
                <a:spcPts val="1200"/>
              </a:spcBef>
            </a:pPr>
            <a:r>
              <a:rPr lang="en-GB" sz="1800" dirty="0" smtClean="0"/>
              <a:t>Thomas OTTO			Project Safety Coordinator for LHC</a:t>
            </a:r>
          </a:p>
          <a:p>
            <a:pPr>
              <a:spcBef>
                <a:spcPts val="0"/>
              </a:spcBef>
            </a:pPr>
            <a:r>
              <a:rPr lang="en-GB" sz="1800" dirty="0" smtClean="0"/>
              <a:t>Ana-Paula BERNARDES		Project Safety Coordinator for Injectors</a:t>
            </a:r>
          </a:p>
          <a:p>
            <a:pPr>
              <a:spcBef>
                <a:spcPts val="1200"/>
              </a:spcBef>
            </a:pPr>
            <a:r>
              <a:rPr lang="en-GB" sz="1800" dirty="0" smtClean="0">
                <a:solidFill>
                  <a:srgbClr val="00B0F0"/>
                </a:solidFill>
              </a:rPr>
              <a:t>Stefanie SAPOUNTZI		LS2 Committee Administrative Support</a:t>
            </a:r>
          </a:p>
          <a:p>
            <a:pPr>
              <a:spcBef>
                <a:spcPts val="0"/>
              </a:spcBef>
            </a:pPr>
            <a:r>
              <a:rPr lang="en-GB" sz="1800" dirty="0" err="1" smtClean="0">
                <a:solidFill>
                  <a:srgbClr val="00B0F0"/>
                </a:solidFill>
              </a:rPr>
              <a:t>Samy</a:t>
            </a:r>
            <a:r>
              <a:rPr lang="en-GB" sz="1800" dirty="0" smtClean="0">
                <a:solidFill>
                  <a:srgbClr val="00B0F0"/>
                </a:solidFill>
              </a:rPr>
              <a:t> </a:t>
            </a:r>
            <a:r>
              <a:rPr lang="en-GB" sz="1800" dirty="0" smtClean="0">
                <a:solidFill>
                  <a:srgbClr val="00B0F0"/>
                </a:solidFill>
              </a:rPr>
              <a:t>CHEMLI			LS2 Committee Scientific Secretary</a:t>
            </a:r>
            <a:endParaRPr lang="en-GB" sz="1800" dirty="0">
              <a:solidFill>
                <a:srgbClr val="00B0F0"/>
              </a:solidFill>
            </a:endParaRPr>
          </a:p>
        </p:txBody>
      </p:sp>
    </p:spTree>
    <p:extLst>
      <p:ext uri="{BB962C8B-B14F-4D97-AF65-F5344CB8AC3E}">
        <p14:creationId xmlns:p14="http://schemas.microsoft.com/office/powerpoint/2010/main" val="2994257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fade">
                                      <p:cBhvr>
                                        <p:cTn id="7" dur="500"/>
                                        <p:tgtEl>
                                          <p:spTgt spid="6">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5" end="5"/>
                                            </p:txEl>
                                          </p:spTgt>
                                        </p:tgtEl>
                                        <p:attrNameLst>
                                          <p:attrName>style.visibility</p:attrName>
                                        </p:attrNameLst>
                                      </p:cBhvr>
                                      <p:to>
                                        <p:strVal val="visible"/>
                                      </p:to>
                                    </p:set>
                                    <p:animEffect transition="in" filter="fade">
                                      <p:cBhvr>
                                        <p:cTn id="10" dur="500"/>
                                        <p:tgtEl>
                                          <p:spTgt spid="6">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animEffect transition="in" filter="fade">
                                      <p:cBhvr>
                                        <p:cTn id="15" dur="500"/>
                                        <p:tgtEl>
                                          <p:spTgt spid="6">
                                            <p:txEl>
                                              <p:pRg st="8" end="8"/>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9" end="9"/>
                                            </p:txEl>
                                          </p:spTgt>
                                        </p:tgtEl>
                                        <p:attrNameLst>
                                          <p:attrName>style.visibility</p:attrName>
                                        </p:attrNameLst>
                                      </p:cBhvr>
                                      <p:to>
                                        <p:strVal val="visible"/>
                                      </p:to>
                                    </p:set>
                                    <p:animEffect transition="in" filter="fade">
                                      <p:cBhvr>
                                        <p:cTn id="18"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b="1" dirty="0"/>
              <a:t>Long Shutdown 2 (LS2) Project</a:t>
            </a:r>
            <a:r>
              <a:rPr lang="en-GB" sz="2800" dirty="0"/>
              <a:t/>
            </a:r>
            <a:br>
              <a:rPr lang="en-GB" sz="2800" dirty="0"/>
            </a:br>
            <a:r>
              <a:rPr lang="en-GB" sz="2400" i="1" dirty="0">
                <a:solidFill>
                  <a:schemeClr val="bg2">
                    <a:lumMod val="10000"/>
                  </a:schemeClr>
                </a:solidFill>
              </a:rPr>
              <a:t>Main milestones</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30</a:t>
            </a:fld>
            <a:endParaRPr lang="en-US" dirty="0"/>
          </a:p>
        </p:txBody>
      </p:sp>
      <p:pic>
        <p:nvPicPr>
          <p:cNvPr id="5" name="Content Placeholder 5"/>
          <p:cNvPicPr>
            <a:picLocks noChangeAspect="1"/>
          </p:cNvPicPr>
          <p:nvPr/>
        </p:nvPicPr>
        <p:blipFill rotWithShape="1">
          <a:blip r:embed="rId2"/>
          <a:srcRect b="69406"/>
          <a:stretch/>
        </p:blipFill>
        <p:spPr>
          <a:xfrm>
            <a:off x="320450" y="2416413"/>
            <a:ext cx="8226425" cy="1099461"/>
          </a:xfrm>
          <a:prstGeom prst="rect">
            <a:avLst/>
          </a:prstGeom>
        </p:spPr>
      </p:pic>
      <p:grpSp>
        <p:nvGrpSpPr>
          <p:cNvPr id="6" name="Group 5"/>
          <p:cNvGrpSpPr/>
          <p:nvPr/>
        </p:nvGrpSpPr>
        <p:grpSpPr>
          <a:xfrm>
            <a:off x="703459" y="3176064"/>
            <a:ext cx="790601" cy="1238120"/>
            <a:chOff x="276487" y="2123652"/>
            <a:chExt cx="790601" cy="1238120"/>
          </a:xfrm>
        </p:grpSpPr>
        <p:sp>
          <p:nvSpPr>
            <p:cNvPr id="7" name="TextBox 6"/>
            <p:cNvSpPr txBox="1"/>
            <p:nvPr/>
          </p:nvSpPr>
          <p:spPr>
            <a:xfrm>
              <a:off x="276487" y="2623108"/>
              <a:ext cx="790601" cy="738664"/>
            </a:xfrm>
            <a:prstGeom prst="rect">
              <a:avLst/>
            </a:prstGeom>
            <a:noFill/>
          </p:spPr>
          <p:txBody>
            <a:bodyPr wrap="none" rtlCol="0">
              <a:spAutoFit/>
            </a:bodyPr>
            <a:lstStyle/>
            <a:p>
              <a:pPr algn="ctr"/>
              <a:r>
                <a:rPr lang="en-GB" sz="1400" dirty="0" smtClean="0">
                  <a:solidFill>
                    <a:srgbClr val="0066FF"/>
                  </a:solidFill>
                </a:rPr>
                <a:t>LS1</a:t>
              </a:r>
              <a:br>
                <a:rPr lang="en-GB" sz="1400" dirty="0" smtClean="0">
                  <a:solidFill>
                    <a:srgbClr val="0066FF"/>
                  </a:solidFill>
                </a:rPr>
              </a:br>
              <a:r>
                <a:rPr lang="en-GB" sz="1400" dirty="0" smtClean="0">
                  <a:solidFill>
                    <a:srgbClr val="0066FF"/>
                  </a:solidFill>
                </a:rPr>
                <a:t>Post</a:t>
              </a:r>
              <a:br>
                <a:rPr lang="en-GB" sz="1400" dirty="0" smtClean="0">
                  <a:solidFill>
                    <a:srgbClr val="0066FF"/>
                  </a:solidFill>
                </a:rPr>
              </a:br>
              <a:r>
                <a:rPr lang="en-GB" sz="1400" dirty="0" smtClean="0">
                  <a:solidFill>
                    <a:srgbClr val="0066FF"/>
                  </a:solidFill>
                </a:rPr>
                <a:t>Mortem</a:t>
              </a:r>
              <a:endParaRPr lang="en-GB" sz="1400" dirty="0">
                <a:solidFill>
                  <a:srgbClr val="0066FF"/>
                </a:solidFill>
              </a:endParaRPr>
            </a:p>
          </p:txBody>
        </p:sp>
        <p:cxnSp>
          <p:nvCxnSpPr>
            <p:cNvPr id="8" name="Straight Connector 7"/>
            <p:cNvCxnSpPr>
              <a:stCxn id="7" idx="0"/>
              <a:endCxn id="9" idx="2"/>
            </p:cNvCxnSpPr>
            <p:nvPr/>
          </p:nvCxnSpPr>
          <p:spPr>
            <a:xfrm flipV="1">
              <a:off x="671788" y="2295668"/>
              <a:ext cx="212364" cy="327440"/>
            </a:xfrm>
            <a:prstGeom prst="line">
              <a:avLst/>
            </a:prstGeom>
            <a:ln w="12700">
              <a:solidFill>
                <a:srgbClr val="0066FF"/>
              </a:solidFill>
              <a:prstDash val="sysDot"/>
            </a:ln>
          </p:spPr>
          <p:style>
            <a:lnRef idx="2">
              <a:schemeClr val="accent1"/>
            </a:lnRef>
            <a:fillRef idx="0">
              <a:schemeClr val="accent1"/>
            </a:fillRef>
            <a:effectRef idx="1">
              <a:schemeClr val="accent1"/>
            </a:effectRef>
            <a:fontRef idx="minor">
              <a:schemeClr val="tx1"/>
            </a:fontRef>
          </p:style>
        </p:cxnSp>
        <p:sp>
          <p:nvSpPr>
            <p:cNvPr id="9" name="5-Point Star 8"/>
            <p:cNvSpPr/>
            <p:nvPr/>
          </p:nvSpPr>
          <p:spPr>
            <a:xfrm>
              <a:off x="852488" y="2123652"/>
              <a:ext cx="165792" cy="172016"/>
            </a:xfrm>
            <a:prstGeom prst="star5">
              <a:avLst/>
            </a:prstGeom>
            <a:solidFill>
              <a:srgbClr val="0066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 name="Group 9"/>
          <p:cNvGrpSpPr/>
          <p:nvPr/>
        </p:nvGrpSpPr>
        <p:grpSpPr>
          <a:xfrm>
            <a:off x="1591893" y="3176064"/>
            <a:ext cx="503664" cy="1017913"/>
            <a:chOff x="829535" y="2100868"/>
            <a:chExt cx="503664" cy="1017913"/>
          </a:xfrm>
        </p:grpSpPr>
        <p:sp>
          <p:nvSpPr>
            <p:cNvPr id="11" name="TextBox 10"/>
            <p:cNvSpPr txBox="1"/>
            <p:nvPr/>
          </p:nvSpPr>
          <p:spPr>
            <a:xfrm>
              <a:off x="829535" y="2595561"/>
              <a:ext cx="503664" cy="523220"/>
            </a:xfrm>
            <a:prstGeom prst="rect">
              <a:avLst/>
            </a:prstGeom>
            <a:noFill/>
          </p:spPr>
          <p:txBody>
            <a:bodyPr wrap="none" rtlCol="0">
              <a:spAutoFit/>
            </a:bodyPr>
            <a:lstStyle/>
            <a:p>
              <a:pPr algn="ctr"/>
              <a:r>
                <a:rPr lang="en-GB" sz="1400" dirty="0" smtClean="0">
                  <a:solidFill>
                    <a:srgbClr val="FF0000"/>
                  </a:solidFill>
                </a:rPr>
                <a:t>LS2</a:t>
              </a:r>
              <a:br>
                <a:rPr lang="en-GB" sz="1400" dirty="0" smtClean="0">
                  <a:solidFill>
                    <a:srgbClr val="FF0000"/>
                  </a:solidFill>
                </a:rPr>
              </a:br>
              <a:r>
                <a:rPr lang="en-GB" sz="1400" dirty="0" smtClean="0">
                  <a:solidFill>
                    <a:srgbClr val="FF0000"/>
                  </a:solidFill>
                </a:rPr>
                <a:t>Day</a:t>
              </a:r>
              <a:endParaRPr lang="en-GB" sz="1400" dirty="0">
                <a:solidFill>
                  <a:srgbClr val="FF0000"/>
                </a:solidFill>
              </a:endParaRPr>
            </a:p>
          </p:txBody>
        </p:sp>
        <p:cxnSp>
          <p:nvCxnSpPr>
            <p:cNvPr id="12" name="Straight Connector 11"/>
            <p:cNvCxnSpPr>
              <a:stCxn id="11" idx="0"/>
              <a:endCxn id="13" idx="0"/>
            </p:cNvCxnSpPr>
            <p:nvPr/>
          </p:nvCxnSpPr>
          <p:spPr>
            <a:xfrm flipV="1">
              <a:off x="1081367" y="2100868"/>
              <a:ext cx="6417" cy="494693"/>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sp>
          <p:nvSpPr>
            <p:cNvPr id="13" name="5-Point Star 12"/>
            <p:cNvSpPr/>
            <p:nvPr/>
          </p:nvSpPr>
          <p:spPr>
            <a:xfrm>
              <a:off x="1004888" y="2100868"/>
              <a:ext cx="165792" cy="172016"/>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 name="Group 13"/>
          <p:cNvGrpSpPr/>
          <p:nvPr/>
        </p:nvGrpSpPr>
        <p:grpSpPr>
          <a:xfrm>
            <a:off x="1034244" y="3176064"/>
            <a:ext cx="891590" cy="2043570"/>
            <a:chOff x="442907" y="2100868"/>
            <a:chExt cx="891590" cy="2043570"/>
          </a:xfrm>
        </p:grpSpPr>
        <p:sp>
          <p:nvSpPr>
            <p:cNvPr id="15" name="TextBox 14"/>
            <p:cNvSpPr txBox="1"/>
            <p:nvPr/>
          </p:nvSpPr>
          <p:spPr>
            <a:xfrm>
              <a:off x="442907" y="3405774"/>
              <a:ext cx="891590" cy="738664"/>
            </a:xfrm>
            <a:prstGeom prst="rect">
              <a:avLst/>
            </a:prstGeom>
            <a:noFill/>
          </p:spPr>
          <p:txBody>
            <a:bodyPr wrap="none" rtlCol="0">
              <a:spAutoFit/>
            </a:bodyPr>
            <a:lstStyle/>
            <a:p>
              <a:pPr algn="ctr"/>
              <a:r>
                <a:rPr lang="en-GB" sz="1400" dirty="0" smtClean="0">
                  <a:solidFill>
                    <a:srgbClr val="FF9900"/>
                  </a:solidFill>
                </a:rPr>
                <a:t>PLAN</a:t>
              </a:r>
              <a:br>
                <a:rPr lang="en-GB" sz="1400" dirty="0" smtClean="0">
                  <a:solidFill>
                    <a:srgbClr val="FF9900"/>
                  </a:solidFill>
                </a:rPr>
              </a:br>
              <a:r>
                <a:rPr lang="en-GB" sz="1400" dirty="0" smtClean="0">
                  <a:solidFill>
                    <a:srgbClr val="FF9900"/>
                  </a:solidFill>
                </a:rPr>
                <a:t>is made</a:t>
              </a:r>
              <a:br>
                <a:rPr lang="en-GB" sz="1400" dirty="0" smtClean="0">
                  <a:solidFill>
                    <a:srgbClr val="FF9900"/>
                  </a:solidFill>
                </a:rPr>
              </a:br>
              <a:r>
                <a:rPr lang="en-GB" sz="1400" dirty="0" smtClean="0">
                  <a:solidFill>
                    <a:srgbClr val="FF9900"/>
                  </a:solidFill>
                </a:rPr>
                <a:t>available</a:t>
              </a:r>
              <a:endParaRPr lang="en-GB" sz="1400" dirty="0">
                <a:solidFill>
                  <a:srgbClr val="FF9900"/>
                </a:solidFill>
              </a:endParaRPr>
            </a:p>
          </p:txBody>
        </p:sp>
        <p:cxnSp>
          <p:nvCxnSpPr>
            <p:cNvPr id="16" name="Straight Connector 15"/>
            <p:cNvCxnSpPr>
              <a:stCxn id="15" idx="0"/>
              <a:endCxn id="17" idx="2"/>
            </p:cNvCxnSpPr>
            <p:nvPr/>
          </p:nvCxnSpPr>
          <p:spPr>
            <a:xfrm flipV="1">
              <a:off x="888702" y="2272884"/>
              <a:ext cx="147850" cy="1132890"/>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sp>
          <p:nvSpPr>
            <p:cNvPr id="17" name="5-Point Star 16"/>
            <p:cNvSpPr/>
            <p:nvPr/>
          </p:nvSpPr>
          <p:spPr>
            <a:xfrm>
              <a:off x="1004888" y="2100868"/>
              <a:ext cx="165792" cy="172016"/>
            </a:xfrm>
            <a:prstGeom prst="star5">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9900"/>
                </a:solidFill>
              </a:endParaRPr>
            </a:p>
          </p:txBody>
        </p:sp>
      </p:grpSp>
      <p:grpSp>
        <p:nvGrpSpPr>
          <p:cNvPr id="18" name="Group 17"/>
          <p:cNvGrpSpPr/>
          <p:nvPr/>
        </p:nvGrpSpPr>
        <p:grpSpPr>
          <a:xfrm>
            <a:off x="1975129" y="3174871"/>
            <a:ext cx="823387" cy="1017913"/>
            <a:chOff x="759588" y="2100868"/>
            <a:chExt cx="823387" cy="1017913"/>
          </a:xfrm>
        </p:grpSpPr>
        <p:sp>
          <p:nvSpPr>
            <p:cNvPr id="19" name="TextBox 18"/>
            <p:cNvSpPr txBox="1"/>
            <p:nvPr/>
          </p:nvSpPr>
          <p:spPr>
            <a:xfrm>
              <a:off x="759588" y="2595561"/>
              <a:ext cx="823387" cy="523220"/>
            </a:xfrm>
            <a:prstGeom prst="rect">
              <a:avLst/>
            </a:prstGeom>
            <a:noFill/>
          </p:spPr>
          <p:txBody>
            <a:bodyPr wrap="none" rtlCol="0">
              <a:spAutoFit/>
            </a:bodyPr>
            <a:lstStyle/>
            <a:p>
              <a:pPr algn="ctr"/>
              <a:r>
                <a:rPr lang="en-GB" sz="1400" dirty="0" smtClean="0">
                  <a:solidFill>
                    <a:srgbClr val="FF0000"/>
                  </a:solidFill>
                </a:rPr>
                <a:t>PLAN</a:t>
              </a:r>
              <a:br>
                <a:rPr lang="en-GB" sz="1400" dirty="0" smtClean="0">
                  <a:solidFill>
                    <a:srgbClr val="FF0000"/>
                  </a:solidFill>
                </a:rPr>
              </a:br>
              <a:r>
                <a:rPr lang="en-GB" sz="1400" dirty="0" smtClean="0">
                  <a:solidFill>
                    <a:srgbClr val="FF0000"/>
                  </a:solidFill>
                </a:rPr>
                <a:t>iteration</a:t>
              </a:r>
              <a:endParaRPr lang="en-GB" sz="1400" dirty="0">
                <a:solidFill>
                  <a:srgbClr val="FF0000"/>
                </a:solidFill>
              </a:endParaRPr>
            </a:p>
          </p:txBody>
        </p:sp>
        <p:cxnSp>
          <p:nvCxnSpPr>
            <p:cNvPr id="20" name="Straight Connector 19"/>
            <p:cNvCxnSpPr>
              <a:stCxn id="19" idx="0"/>
              <a:endCxn id="21" idx="0"/>
            </p:cNvCxnSpPr>
            <p:nvPr/>
          </p:nvCxnSpPr>
          <p:spPr>
            <a:xfrm flipH="1" flipV="1">
              <a:off x="1087784" y="2100868"/>
              <a:ext cx="83498" cy="494693"/>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sp>
          <p:nvSpPr>
            <p:cNvPr id="21" name="5-Point Star 20"/>
            <p:cNvSpPr/>
            <p:nvPr/>
          </p:nvSpPr>
          <p:spPr>
            <a:xfrm>
              <a:off x="1004888" y="2100868"/>
              <a:ext cx="165792" cy="172016"/>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4" name="Group 23"/>
          <p:cNvGrpSpPr/>
          <p:nvPr/>
        </p:nvGrpSpPr>
        <p:grpSpPr>
          <a:xfrm>
            <a:off x="2698171" y="3182373"/>
            <a:ext cx="503664" cy="1017913"/>
            <a:chOff x="829535" y="2100868"/>
            <a:chExt cx="503664" cy="1017913"/>
          </a:xfrm>
        </p:grpSpPr>
        <p:sp>
          <p:nvSpPr>
            <p:cNvPr id="25" name="TextBox 24"/>
            <p:cNvSpPr txBox="1"/>
            <p:nvPr/>
          </p:nvSpPr>
          <p:spPr>
            <a:xfrm>
              <a:off x="829535" y="2595561"/>
              <a:ext cx="503664" cy="523220"/>
            </a:xfrm>
            <a:prstGeom prst="rect">
              <a:avLst/>
            </a:prstGeom>
            <a:noFill/>
          </p:spPr>
          <p:txBody>
            <a:bodyPr wrap="none" rtlCol="0">
              <a:spAutoFit/>
            </a:bodyPr>
            <a:lstStyle/>
            <a:p>
              <a:pPr algn="ctr"/>
              <a:r>
                <a:rPr lang="en-GB" sz="1400" dirty="0" smtClean="0">
                  <a:solidFill>
                    <a:srgbClr val="FF0000"/>
                  </a:solidFill>
                </a:rPr>
                <a:t>LS2</a:t>
              </a:r>
              <a:br>
                <a:rPr lang="en-GB" sz="1400" dirty="0" smtClean="0">
                  <a:solidFill>
                    <a:srgbClr val="FF0000"/>
                  </a:solidFill>
                </a:rPr>
              </a:br>
              <a:r>
                <a:rPr lang="en-GB" sz="1400" dirty="0" smtClean="0">
                  <a:solidFill>
                    <a:srgbClr val="FF0000"/>
                  </a:solidFill>
                </a:rPr>
                <a:t>Day</a:t>
              </a:r>
              <a:endParaRPr lang="en-GB" sz="1400" dirty="0">
                <a:solidFill>
                  <a:srgbClr val="FF0000"/>
                </a:solidFill>
              </a:endParaRPr>
            </a:p>
          </p:txBody>
        </p:sp>
        <p:cxnSp>
          <p:nvCxnSpPr>
            <p:cNvPr id="26" name="Straight Connector 25"/>
            <p:cNvCxnSpPr>
              <a:stCxn id="25" idx="0"/>
              <a:endCxn id="27" idx="0"/>
            </p:cNvCxnSpPr>
            <p:nvPr/>
          </p:nvCxnSpPr>
          <p:spPr>
            <a:xfrm flipV="1">
              <a:off x="1081367" y="2100868"/>
              <a:ext cx="6417" cy="494693"/>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sp>
          <p:nvSpPr>
            <p:cNvPr id="27" name="5-Point Star 26"/>
            <p:cNvSpPr/>
            <p:nvPr/>
          </p:nvSpPr>
          <p:spPr>
            <a:xfrm>
              <a:off x="1004888" y="2100868"/>
              <a:ext cx="165792" cy="172016"/>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8" name="Group 27"/>
          <p:cNvGrpSpPr/>
          <p:nvPr/>
        </p:nvGrpSpPr>
        <p:grpSpPr>
          <a:xfrm>
            <a:off x="2041827" y="3188377"/>
            <a:ext cx="1398640" cy="2248064"/>
            <a:chOff x="402031" y="2100868"/>
            <a:chExt cx="1398640" cy="2248064"/>
          </a:xfrm>
        </p:grpSpPr>
        <p:sp>
          <p:nvSpPr>
            <p:cNvPr id="29" name="TextBox 28"/>
            <p:cNvSpPr txBox="1"/>
            <p:nvPr/>
          </p:nvSpPr>
          <p:spPr>
            <a:xfrm>
              <a:off x="402031" y="3394825"/>
              <a:ext cx="1398640" cy="954107"/>
            </a:xfrm>
            <a:prstGeom prst="rect">
              <a:avLst/>
            </a:prstGeom>
            <a:noFill/>
          </p:spPr>
          <p:txBody>
            <a:bodyPr wrap="none" rtlCol="0">
              <a:spAutoFit/>
            </a:bodyPr>
            <a:lstStyle/>
            <a:p>
              <a:pPr algn="ctr"/>
              <a:r>
                <a:rPr lang="en-GB" sz="1400" dirty="0" smtClean="0">
                  <a:solidFill>
                    <a:srgbClr val="FF9900"/>
                  </a:solidFill>
                </a:rPr>
                <a:t>Consolidated</a:t>
              </a:r>
              <a:br>
                <a:rPr lang="en-GB" sz="1400" dirty="0" smtClean="0">
                  <a:solidFill>
                    <a:srgbClr val="FF9900"/>
                  </a:solidFill>
                </a:rPr>
              </a:br>
              <a:r>
                <a:rPr lang="en-GB" sz="1400" dirty="0" smtClean="0">
                  <a:solidFill>
                    <a:srgbClr val="FF9900"/>
                  </a:solidFill>
                </a:rPr>
                <a:t>List of tasks</a:t>
              </a:r>
              <a:br>
                <a:rPr lang="en-GB" sz="1400" dirty="0" smtClean="0">
                  <a:solidFill>
                    <a:srgbClr val="FF9900"/>
                  </a:solidFill>
                </a:rPr>
              </a:br>
              <a:r>
                <a:rPr lang="en-GB" sz="1400" dirty="0" smtClean="0">
                  <a:solidFill>
                    <a:srgbClr val="FF9900"/>
                  </a:solidFill>
                </a:rPr>
                <a:t>EYETS</a:t>
              </a:r>
              <a:br>
                <a:rPr lang="en-GB" sz="1400" dirty="0" smtClean="0">
                  <a:solidFill>
                    <a:srgbClr val="FF9900"/>
                  </a:solidFill>
                </a:rPr>
              </a:br>
              <a:r>
                <a:rPr lang="en-GB" sz="1400" dirty="0" smtClean="0">
                  <a:solidFill>
                    <a:srgbClr val="FF9900"/>
                  </a:solidFill>
                </a:rPr>
                <a:t>to Director A&amp;T</a:t>
              </a:r>
              <a:endParaRPr lang="en-GB" sz="1400" dirty="0">
                <a:solidFill>
                  <a:srgbClr val="FF9900"/>
                </a:solidFill>
              </a:endParaRPr>
            </a:p>
          </p:txBody>
        </p:sp>
        <p:cxnSp>
          <p:nvCxnSpPr>
            <p:cNvPr id="30" name="Straight Connector 29"/>
            <p:cNvCxnSpPr>
              <a:stCxn id="29" idx="0"/>
              <a:endCxn id="31" idx="0"/>
            </p:cNvCxnSpPr>
            <p:nvPr/>
          </p:nvCxnSpPr>
          <p:spPr>
            <a:xfrm flipH="1" flipV="1">
              <a:off x="1087784" y="2100868"/>
              <a:ext cx="13567" cy="1293957"/>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sp>
          <p:nvSpPr>
            <p:cNvPr id="31" name="5-Point Star 30"/>
            <p:cNvSpPr/>
            <p:nvPr/>
          </p:nvSpPr>
          <p:spPr>
            <a:xfrm>
              <a:off x="1004888" y="2100868"/>
              <a:ext cx="165792" cy="172016"/>
            </a:xfrm>
            <a:prstGeom prst="star5">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9900"/>
                </a:solidFill>
              </a:endParaRPr>
            </a:p>
          </p:txBody>
        </p:sp>
      </p:grpSp>
      <p:grpSp>
        <p:nvGrpSpPr>
          <p:cNvPr id="57" name="Group 56"/>
          <p:cNvGrpSpPr/>
          <p:nvPr/>
        </p:nvGrpSpPr>
        <p:grpSpPr>
          <a:xfrm>
            <a:off x="3818710" y="3193322"/>
            <a:ext cx="503664" cy="1017913"/>
            <a:chOff x="3742074" y="2086165"/>
            <a:chExt cx="503664" cy="1017913"/>
          </a:xfrm>
        </p:grpSpPr>
        <p:sp>
          <p:nvSpPr>
            <p:cNvPr id="34" name="TextBox 33"/>
            <p:cNvSpPr txBox="1"/>
            <p:nvPr/>
          </p:nvSpPr>
          <p:spPr>
            <a:xfrm>
              <a:off x="3742074" y="2580858"/>
              <a:ext cx="503664" cy="523220"/>
            </a:xfrm>
            <a:prstGeom prst="rect">
              <a:avLst/>
            </a:prstGeom>
            <a:noFill/>
          </p:spPr>
          <p:txBody>
            <a:bodyPr wrap="none" rtlCol="0">
              <a:spAutoFit/>
            </a:bodyPr>
            <a:lstStyle/>
            <a:p>
              <a:pPr algn="ctr"/>
              <a:r>
                <a:rPr lang="en-GB" sz="1400" dirty="0" smtClean="0">
                  <a:solidFill>
                    <a:srgbClr val="FF0000"/>
                  </a:solidFill>
                </a:rPr>
                <a:t>LS2</a:t>
              </a:r>
              <a:br>
                <a:rPr lang="en-GB" sz="1400" dirty="0" smtClean="0">
                  <a:solidFill>
                    <a:srgbClr val="FF0000"/>
                  </a:solidFill>
                </a:rPr>
              </a:br>
              <a:r>
                <a:rPr lang="en-GB" sz="1400" dirty="0" smtClean="0">
                  <a:solidFill>
                    <a:srgbClr val="FF0000"/>
                  </a:solidFill>
                </a:rPr>
                <a:t>Day</a:t>
              </a:r>
              <a:endParaRPr lang="en-GB" sz="1400" dirty="0">
                <a:solidFill>
                  <a:srgbClr val="FF0000"/>
                </a:solidFill>
              </a:endParaRPr>
            </a:p>
          </p:txBody>
        </p:sp>
        <p:cxnSp>
          <p:nvCxnSpPr>
            <p:cNvPr id="35" name="Straight Connector 34"/>
            <p:cNvCxnSpPr>
              <a:stCxn id="34" idx="0"/>
              <a:endCxn id="36" idx="0"/>
            </p:cNvCxnSpPr>
            <p:nvPr/>
          </p:nvCxnSpPr>
          <p:spPr>
            <a:xfrm flipV="1">
              <a:off x="3993906" y="2086165"/>
              <a:ext cx="6417" cy="494693"/>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sp>
          <p:nvSpPr>
            <p:cNvPr id="36" name="5-Point Star 35"/>
            <p:cNvSpPr/>
            <p:nvPr/>
          </p:nvSpPr>
          <p:spPr>
            <a:xfrm>
              <a:off x="3917427" y="2086165"/>
              <a:ext cx="165792" cy="172016"/>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7" name="Group 36"/>
          <p:cNvGrpSpPr/>
          <p:nvPr/>
        </p:nvGrpSpPr>
        <p:grpSpPr>
          <a:xfrm>
            <a:off x="3184608" y="3199326"/>
            <a:ext cx="1398640" cy="3069239"/>
            <a:chOff x="408120" y="2100868"/>
            <a:chExt cx="1398640" cy="3069239"/>
          </a:xfrm>
        </p:grpSpPr>
        <p:sp>
          <p:nvSpPr>
            <p:cNvPr id="38" name="TextBox 37"/>
            <p:cNvSpPr txBox="1"/>
            <p:nvPr/>
          </p:nvSpPr>
          <p:spPr>
            <a:xfrm>
              <a:off x="408120" y="4216000"/>
              <a:ext cx="1398640" cy="954107"/>
            </a:xfrm>
            <a:prstGeom prst="rect">
              <a:avLst/>
            </a:prstGeom>
            <a:noFill/>
          </p:spPr>
          <p:txBody>
            <a:bodyPr wrap="none" rtlCol="0">
              <a:spAutoFit/>
            </a:bodyPr>
            <a:lstStyle/>
            <a:p>
              <a:pPr algn="ctr"/>
              <a:r>
                <a:rPr lang="en-GB" sz="1400" dirty="0">
                  <a:solidFill>
                    <a:srgbClr val="FF9900"/>
                  </a:solidFill>
                </a:rPr>
                <a:t>Consolidated</a:t>
              </a:r>
              <a:br>
                <a:rPr lang="en-GB" sz="1400" dirty="0">
                  <a:solidFill>
                    <a:srgbClr val="FF9900"/>
                  </a:solidFill>
                </a:rPr>
              </a:br>
              <a:r>
                <a:rPr lang="en-GB" sz="1400" dirty="0">
                  <a:solidFill>
                    <a:srgbClr val="FF9900"/>
                  </a:solidFill>
                </a:rPr>
                <a:t>List of tasks</a:t>
              </a:r>
              <a:br>
                <a:rPr lang="en-GB" sz="1400" dirty="0">
                  <a:solidFill>
                    <a:srgbClr val="FF9900"/>
                  </a:solidFill>
                </a:rPr>
              </a:br>
              <a:r>
                <a:rPr lang="en-GB" sz="1400" dirty="0" smtClean="0">
                  <a:solidFill>
                    <a:srgbClr val="FF9900"/>
                  </a:solidFill>
                </a:rPr>
                <a:t>YETS</a:t>
              </a:r>
              <a:r>
                <a:rPr lang="en-GB" sz="1400" dirty="0">
                  <a:solidFill>
                    <a:srgbClr val="FF9900"/>
                  </a:solidFill>
                </a:rPr>
                <a:t/>
              </a:r>
              <a:br>
                <a:rPr lang="en-GB" sz="1400" dirty="0">
                  <a:solidFill>
                    <a:srgbClr val="FF9900"/>
                  </a:solidFill>
                </a:rPr>
              </a:br>
              <a:r>
                <a:rPr lang="en-GB" sz="1400" dirty="0">
                  <a:solidFill>
                    <a:srgbClr val="FF9900"/>
                  </a:solidFill>
                </a:rPr>
                <a:t>to Director A&amp;T</a:t>
              </a:r>
            </a:p>
          </p:txBody>
        </p:sp>
        <p:cxnSp>
          <p:nvCxnSpPr>
            <p:cNvPr id="39" name="Straight Connector 38"/>
            <p:cNvCxnSpPr>
              <a:stCxn id="38" idx="0"/>
              <a:endCxn id="40" idx="0"/>
            </p:cNvCxnSpPr>
            <p:nvPr/>
          </p:nvCxnSpPr>
          <p:spPr>
            <a:xfrm flipH="1" flipV="1">
              <a:off x="1065888" y="2100868"/>
              <a:ext cx="41552" cy="2115132"/>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sp>
          <p:nvSpPr>
            <p:cNvPr id="40" name="5-Point Star 39"/>
            <p:cNvSpPr/>
            <p:nvPr/>
          </p:nvSpPr>
          <p:spPr>
            <a:xfrm>
              <a:off x="982992" y="2100868"/>
              <a:ext cx="165792" cy="172016"/>
            </a:xfrm>
            <a:prstGeom prst="star5">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9900"/>
                </a:solidFill>
              </a:endParaRPr>
            </a:p>
          </p:txBody>
        </p:sp>
      </p:grpSp>
      <p:grpSp>
        <p:nvGrpSpPr>
          <p:cNvPr id="41" name="Group 40"/>
          <p:cNvGrpSpPr/>
          <p:nvPr/>
        </p:nvGrpSpPr>
        <p:grpSpPr>
          <a:xfrm>
            <a:off x="4307725" y="3197823"/>
            <a:ext cx="956048" cy="2057784"/>
            <a:chOff x="772256" y="2100868"/>
            <a:chExt cx="956048" cy="2057784"/>
          </a:xfrm>
        </p:grpSpPr>
        <p:sp>
          <p:nvSpPr>
            <p:cNvPr id="42" name="TextBox 41"/>
            <p:cNvSpPr txBox="1"/>
            <p:nvPr/>
          </p:nvSpPr>
          <p:spPr>
            <a:xfrm>
              <a:off x="772256" y="3419988"/>
              <a:ext cx="956048" cy="738664"/>
            </a:xfrm>
            <a:prstGeom prst="rect">
              <a:avLst/>
            </a:prstGeom>
            <a:noFill/>
          </p:spPr>
          <p:txBody>
            <a:bodyPr wrap="none" rtlCol="0">
              <a:spAutoFit/>
            </a:bodyPr>
            <a:lstStyle/>
            <a:p>
              <a:pPr algn="ctr"/>
              <a:r>
                <a:rPr lang="en-GB" sz="1400" dirty="0" smtClean="0">
                  <a:solidFill>
                    <a:srgbClr val="FF9900"/>
                  </a:solidFill>
                </a:rPr>
                <a:t>Final</a:t>
              </a:r>
              <a:br>
                <a:rPr lang="en-GB" sz="1400" dirty="0" smtClean="0">
                  <a:solidFill>
                    <a:srgbClr val="FF9900"/>
                  </a:solidFill>
                </a:rPr>
              </a:br>
              <a:r>
                <a:rPr lang="en-GB" sz="1400" dirty="0" smtClean="0">
                  <a:solidFill>
                    <a:srgbClr val="FF9900"/>
                  </a:solidFill>
                </a:rPr>
                <a:t>validation</a:t>
              </a:r>
              <a:br>
                <a:rPr lang="en-GB" sz="1400" dirty="0" smtClean="0">
                  <a:solidFill>
                    <a:srgbClr val="FF9900"/>
                  </a:solidFill>
                </a:rPr>
              </a:br>
              <a:r>
                <a:rPr lang="en-GB" sz="1400" dirty="0" smtClean="0">
                  <a:solidFill>
                    <a:srgbClr val="FF9900"/>
                  </a:solidFill>
                </a:rPr>
                <a:t>LS2</a:t>
              </a:r>
              <a:endParaRPr lang="en-GB" sz="1400" dirty="0">
                <a:solidFill>
                  <a:srgbClr val="FF9900"/>
                </a:solidFill>
              </a:endParaRPr>
            </a:p>
          </p:txBody>
        </p:sp>
        <p:cxnSp>
          <p:nvCxnSpPr>
            <p:cNvPr id="43" name="Straight Connector 42"/>
            <p:cNvCxnSpPr>
              <a:stCxn id="42" idx="0"/>
              <a:endCxn id="44" idx="3"/>
            </p:cNvCxnSpPr>
            <p:nvPr/>
          </p:nvCxnSpPr>
          <p:spPr>
            <a:xfrm flipH="1" flipV="1">
              <a:off x="1204704" y="2272884"/>
              <a:ext cx="45576" cy="1147104"/>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sp>
          <p:nvSpPr>
            <p:cNvPr id="44" name="5-Point Star 43"/>
            <p:cNvSpPr/>
            <p:nvPr/>
          </p:nvSpPr>
          <p:spPr>
            <a:xfrm>
              <a:off x="1070576" y="2100868"/>
              <a:ext cx="165792" cy="172016"/>
            </a:xfrm>
            <a:prstGeom prst="star5">
              <a:avLst/>
            </a:prstGeom>
            <a:solidFill>
              <a:srgbClr val="FF990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9900"/>
                </a:solidFill>
              </a:endParaRPr>
            </a:p>
          </p:txBody>
        </p:sp>
      </p:grpSp>
      <p:sp>
        <p:nvSpPr>
          <p:cNvPr id="58" name="Striped Right Arrow 57"/>
          <p:cNvSpPr/>
          <p:nvPr/>
        </p:nvSpPr>
        <p:spPr>
          <a:xfrm>
            <a:off x="2386823" y="991759"/>
            <a:ext cx="5276753" cy="875897"/>
          </a:xfrm>
          <a:prstGeom prst="stripedRightArrow">
            <a:avLst/>
          </a:prstGeom>
          <a:gradFill flip="none" rotWithShape="1">
            <a:gsLst>
              <a:gs pos="0">
                <a:schemeClr val="accent1">
                  <a:tint val="73000"/>
                  <a:satMod val="150000"/>
                </a:schemeClr>
              </a:gs>
              <a:gs pos="99000">
                <a:srgbClr val="0000FF"/>
              </a:gs>
              <a:gs pos="100000">
                <a:schemeClr val="accent1">
                  <a:tint val="96000"/>
                  <a:shade val="59000"/>
                  <a:satMod val="120000"/>
                </a:schemeClr>
              </a:gs>
              <a:gs pos="100000">
                <a:schemeClr val="accent1">
                  <a:shade val="57000"/>
                  <a:satMod val="120000"/>
                </a:schemeClr>
              </a:gs>
              <a:gs pos="100000">
                <a:schemeClr val="accent1">
                  <a:shade val="56000"/>
                  <a:satMod val="145000"/>
                </a:schemeClr>
              </a:gs>
              <a:gs pos="99000">
                <a:schemeClr val="accent1">
                  <a:shade val="63000"/>
                  <a:satMod val="160000"/>
                </a:schemeClr>
              </a:gs>
              <a:gs pos="100000">
                <a:schemeClr val="accent1">
                  <a:tint val="99555"/>
                  <a:satMod val="155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smtClean="0"/>
              <a:t>LS2 Committee (LSC)</a:t>
            </a:r>
            <a:endParaRPr lang="en-GB" sz="2400" b="1" dirty="0"/>
          </a:p>
        </p:txBody>
      </p:sp>
      <p:sp>
        <p:nvSpPr>
          <p:cNvPr id="59" name="Rectangle 58"/>
          <p:cNvSpPr/>
          <p:nvPr/>
        </p:nvSpPr>
        <p:spPr>
          <a:xfrm>
            <a:off x="5492451" y="4433074"/>
            <a:ext cx="3585798" cy="1969770"/>
          </a:xfrm>
          <a:prstGeom prst="rect">
            <a:avLst/>
          </a:prstGeom>
        </p:spPr>
        <p:txBody>
          <a:bodyPr wrap="square">
            <a:spAutoFit/>
          </a:bodyPr>
          <a:lstStyle/>
          <a:p>
            <a:pPr marL="285750" indent="-285750">
              <a:buFont typeface="Arial" panose="020B0604020202020204" pitchFamily="34" charset="0"/>
              <a:buChar char="•"/>
            </a:pPr>
            <a:r>
              <a:rPr lang="en-GB" sz="1600" b="1" u="sng" dirty="0"/>
              <a:t>Main milestones for 2016:</a:t>
            </a:r>
          </a:p>
          <a:p>
            <a:pPr marL="697230" lvl="1" indent="-285750">
              <a:buFont typeface="Arial" panose="020B0604020202020204" pitchFamily="34" charset="0"/>
              <a:buChar char="•"/>
            </a:pPr>
            <a:r>
              <a:rPr lang="en-GB" sz="1600" dirty="0"/>
              <a:t>New iteration of PLAN </a:t>
            </a:r>
            <a:r>
              <a:rPr lang="en-GB" sz="1600" dirty="0" smtClean="0"/>
              <a:t>tool</a:t>
            </a:r>
          </a:p>
          <a:p>
            <a:pPr marL="1154430" lvl="2" indent="-285750">
              <a:buFont typeface="Arial" panose="020B0604020202020204" pitchFamily="34" charset="0"/>
              <a:buChar char="•"/>
            </a:pPr>
            <a:r>
              <a:rPr lang="en-GB" sz="1600" dirty="0" smtClean="0"/>
              <a:t>EYETS / YETS / LS2</a:t>
            </a:r>
          </a:p>
          <a:p>
            <a:pPr marL="697230" lvl="1" indent="-285750">
              <a:spcBef>
                <a:spcPts val="600"/>
              </a:spcBef>
              <a:buFont typeface="Arial" panose="020B0604020202020204" pitchFamily="34" charset="0"/>
              <a:buChar char="•"/>
            </a:pPr>
            <a:r>
              <a:rPr lang="en-GB" sz="1600" dirty="0" smtClean="0"/>
              <a:t>Consolidated list </a:t>
            </a:r>
            <a:r>
              <a:rPr lang="en-GB" sz="1600" dirty="0"/>
              <a:t>of tasks</a:t>
            </a:r>
            <a:br>
              <a:rPr lang="en-GB" sz="1600" dirty="0"/>
            </a:br>
            <a:r>
              <a:rPr lang="en-GB" sz="1600" dirty="0" smtClean="0"/>
              <a:t>EYETS to </a:t>
            </a:r>
            <a:r>
              <a:rPr lang="en-GB" sz="1600" dirty="0"/>
              <a:t>Director </a:t>
            </a:r>
            <a:r>
              <a:rPr lang="en-GB" sz="1600" dirty="0" smtClean="0"/>
              <a:t>A&amp;T</a:t>
            </a:r>
          </a:p>
          <a:p>
            <a:pPr marL="697230" lvl="1" indent="-285750">
              <a:spcBef>
                <a:spcPts val="600"/>
              </a:spcBef>
              <a:buFont typeface="Arial" panose="020B0604020202020204" pitchFamily="34" charset="0"/>
              <a:buChar char="•"/>
            </a:pPr>
            <a:r>
              <a:rPr lang="en-GB" sz="1600" dirty="0" smtClean="0"/>
              <a:t>Start of LSC Committee on 1</a:t>
            </a:r>
            <a:r>
              <a:rPr lang="en-GB" sz="1600" baseline="30000" dirty="0" smtClean="0"/>
              <a:t>st</a:t>
            </a:r>
            <a:r>
              <a:rPr lang="en-GB" sz="1600" dirty="0" smtClean="0"/>
              <a:t> April’16</a:t>
            </a:r>
            <a:endParaRPr lang="en-GB" sz="1600" dirty="0"/>
          </a:p>
        </p:txBody>
      </p:sp>
      <p:grpSp>
        <p:nvGrpSpPr>
          <p:cNvPr id="56" name="Group 55"/>
          <p:cNvGrpSpPr/>
          <p:nvPr/>
        </p:nvGrpSpPr>
        <p:grpSpPr>
          <a:xfrm>
            <a:off x="4786328" y="3194200"/>
            <a:ext cx="1060540" cy="1241403"/>
            <a:chOff x="4786328" y="3194200"/>
            <a:chExt cx="1060540" cy="1241403"/>
          </a:xfrm>
        </p:grpSpPr>
        <p:cxnSp>
          <p:nvCxnSpPr>
            <p:cNvPr id="46" name="Straight Connector 45"/>
            <p:cNvCxnSpPr>
              <a:stCxn id="45" idx="0"/>
              <a:endCxn id="47" idx="3"/>
            </p:cNvCxnSpPr>
            <p:nvPr/>
          </p:nvCxnSpPr>
          <p:spPr>
            <a:xfrm flipH="1" flipV="1">
              <a:off x="4920456" y="3366216"/>
              <a:ext cx="410887" cy="330723"/>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grpSp>
          <p:nvGrpSpPr>
            <p:cNvPr id="55" name="Group 54"/>
            <p:cNvGrpSpPr/>
            <p:nvPr/>
          </p:nvGrpSpPr>
          <p:grpSpPr>
            <a:xfrm>
              <a:off x="4786328" y="3194200"/>
              <a:ext cx="1060540" cy="1241403"/>
              <a:chOff x="4786328" y="3194200"/>
              <a:chExt cx="1060540" cy="1241403"/>
            </a:xfrm>
          </p:grpSpPr>
          <p:sp>
            <p:nvSpPr>
              <p:cNvPr id="45" name="TextBox 44"/>
              <p:cNvSpPr txBox="1"/>
              <p:nvPr/>
            </p:nvSpPr>
            <p:spPr>
              <a:xfrm>
                <a:off x="4815817" y="3696939"/>
                <a:ext cx="1031051" cy="738664"/>
              </a:xfrm>
              <a:prstGeom prst="rect">
                <a:avLst/>
              </a:prstGeom>
              <a:noFill/>
              <a:ln w="19050">
                <a:noFill/>
              </a:ln>
            </p:spPr>
            <p:txBody>
              <a:bodyPr wrap="none" rtlCol="0">
                <a:spAutoFit/>
              </a:bodyPr>
              <a:lstStyle>
                <a:defPPr>
                  <a:defRPr lang="en-US"/>
                </a:defPPr>
                <a:lvl1pPr algn="ctr">
                  <a:defRPr sz="1000" b="1">
                    <a:solidFill>
                      <a:srgbClr val="FF6600"/>
                    </a:solidFill>
                  </a:defRPr>
                </a:lvl1pPr>
              </a:lstStyle>
              <a:p>
                <a:r>
                  <a:rPr lang="en-GB" sz="1400" b="0" dirty="0">
                    <a:solidFill>
                      <a:srgbClr val="FF0000"/>
                    </a:solidFill>
                  </a:rPr>
                  <a:t>LS2</a:t>
                </a:r>
                <a:br>
                  <a:rPr lang="en-GB" sz="1400" b="0" dirty="0">
                    <a:solidFill>
                      <a:srgbClr val="FF0000"/>
                    </a:solidFill>
                  </a:rPr>
                </a:br>
                <a:r>
                  <a:rPr lang="en-GB" sz="1400" b="0" dirty="0" smtClean="0">
                    <a:solidFill>
                      <a:srgbClr val="FF0000"/>
                    </a:solidFill>
                  </a:rPr>
                  <a:t>Readiness</a:t>
                </a:r>
              </a:p>
              <a:p>
                <a:r>
                  <a:rPr lang="en-GB" sz="1400" b="0" dirty="0" smtClean="0">
                    <a:solidFill>
                      <a:srgbClr val="FF0000"/>
                    </a:solidFill>
                  </a:rPr>
                  <a:t>Review</a:t>
                </a:r>
                <a:endParaRPr lang="en-GB" sz="1400" b="0" dirty="0">
                  <a:solidFill>
                    <a:srgbClr val="FF0000"/>
                  </a:solidFill>
                </a:endParaRPr>
              </a:p>
            </p:txBody>
          </p:sp>
          <p:sp>
            <p:nvSpPr>
              <p:cNvPr id="47" name="5-Point Star 46"/>
              <p:cNvSpPr/>
              <p:nvPr/>
            </p:nvSpPr>
            <p:spPr>
              <a:xfrm>
                <a:off x="4786328" y="3194200"/>
                <a:ext cx="165792" cy="172016"/>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sp>
        <p:nvSpPr>
          <p:cNvPr id="48" name="Rectangle 47"/>
          <p:cNvSpPr/>
          <p:nvPr/>
        </p:nvSpPr>
        <p:spPr>
          <a:xfrm>
            <a:off x="6537533" y="0"/>
            <a:ext cx="2606466" cy="261610"/>
          </a:xfrm>
          <a:prstGeom prst="rect">
            <a:avLst/>
          </a:prstGeom>
          <a:solidFill>
            <a:srgbClr val="00B050"/>
          </a:solidFill>
        </p:spPr>
        <p:txBody>
          <a:bodyPr wrap="square">
            <a:spAutoFit/>
          </a:bodyPr>
          <a:lstStyle/>
          <a:p>
            <a:r>
              <a:rPr lang="en-GB" sz="1100" dirty="0" smtClean="0">
                <a:solidFill>
                  <a:schemeClr val="bg1"/>
                </a:solidFill>
              </a:rPr>
              <a:t>José Miguel Jimenez, LS2 Coordinator</a:t>
            </a:r>
            <a:endParaRPr lang="en-GB" sz="1100" dirty="0">
              <a:solidFill>
                <a:schemeClr val="bg1"/>
              </a:solidFill>
            </a:endParaRPr>
          </a:p>
        </p:txBody>
      </p:sp>
      <p:grpSp>
        <p:nvGrpSpPr>
          <p:cNvPr id="49" name="Group 48"/>
          <p:cNvGrpSpPr/>
          <p:nvPr/>
        </p:nvGrpSpPr>
        <p:grpSpPr>
          <a:xfrm>
            <a:off x="2301584" y="1832461"/>
            <a:ext cx="1160894" cy="1273535"/>
            <a:chOff x="3276294" y="3608393"/>
            <a:chExt cx="1160894" cy="1273535"/>
          </a:xfrm>
        </p:grpSpPr>
        <p:sp>
          <p:nvSpPr>
            <p:cNvPr id="50" name="TextBox 49"/>
            <p:cNvSpPr txBox="1"/>
            <p:nvPr/>
          </p:nvSpPr>
          <p:spPr>
            <a:xfrm>
              <a:off x="3276294" y="3608393"/>
              <a:ext cx="1160894" cy="523220"/>
            </a:xfrm>
            <a:prstGeom prst="rect">
              <a:avLst/>
            </a:prstGeom>
            <a:noFill/>
          </p:spPr>
          <p:txBody>
            <a:bodyPr wrap="none" rtlCol="0">
              <a:spAutoFit/>
            </a:bodyPr>
            <a:lstStyle/>
            <a:p>
              <a:r>
                <a:rPr lang="en-GB" sz="1400" dirty="0" smtClean="0">
                  <a:solidFill>
                    <a:srgbClr val="00B050"/>
                  </a:solidFill>
                </a:rPr>
                <a:t>Start of LSC</a:t>
              </a:r>
              <a:br>
                <a:rPr lang="en-GB" sz="1400" dirty="0" smtClean="0">
                  <a:solidFill>
                    <a:srgbClr val="00B050"/>
                  </a:solidFill>
                </a:rPr>
              </a:br>
              <a:r>
                <a:rPr lang="en-GB" sz="1400" dirty="0" smtClean="0">
                  <a:solidFill>
                    <a:srgbClr val="00B050"/>
                  </a:solidFill>
                </a:rPr>
                <a:t>Committee</a:t>
              </a:r>
              <a:endParaRPr lang="en-GB" sz="1400" dirty="0">
                <a:solidFill>
                  <a:srgbClr val="00B050"/>
                </a:solidFill>
              </a:endParaRPr>
            </a:p>
          </p:txBody>
        </p:sp>
        <p:cxnSp>
          <p:nvCxnSpPr>
            <p:cNvPr id="51" name="Straight Connector 50"/>
            <p:cNvCxnSpPr>
              <a:endCxn id="52" idx="0"/>
            </p:cNvCxnSpPr>
            <p:nvPr/>
          </p:nvCxnSpPr>
          <p:spPr>
            <a:xfrm>
              <a:off x="3402680" y="4126181"/>
              <a:ext cx="0" cy="583731"/>
            </a:xfrm>
            <a:prstGeom prst="line">
              <a:avLst/>
            </a:prstGeom>
            <a:ln w="12700">
              <a:solidFill>
                <a:srgbClr val="00B050"/>
              </a:solidFill>
              <a:prstDash val="sysDot"/>
            </a:ln>
          </p:spPr>
          <p:style>
            <a:lnRef idx="2">
              <a:schemeClr val="accent1"/>
            </a:lnRef>
            <a:fillRef idx="0">
              <a:schemeClr val="accent1"/>
            </a:fillRef>
            <a:effectRef idx="1">
              <a:schemeClr val="accent1"/>
            </a:effectRef>
            <a:fontRef idx="minor">
              <a:schemeClr val="tx1"/>
            </a:fontRef>
          </p:style>
        </p:cxnSp>
        <p:sp>
          <p:nvSpPr>
            <p:cNvPr id="52" name="5-Point Star 51"/>
            <p:cNvSpPr/>
            <p:nvPr/>
          </p:nvSpPr>
          <p:spPr>
            <a:xfrm>
              <a:off x="3319784" y="4709912"/>
              <a:ext cx="165792" cy="172016"/>
            </a:xfrm>
            <a:prstGeom prst="star5">
              <a:avLst/>
            </a:prstGeom>
            <a:solidFill>
              <a:srgbClr val="00B050"/>
            </a:solidFill>
            <a:ln>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9900"/>
                </a:solidFill>
              </a:endParaRPr>
            </a:p>
          </p:txBody>
        </p:sp>
      </p:grpSp>
    </p:spTree>
    <p:extLst>
      <p:ext uri="{BB962C8B-B14F-4D97-AF65-F5344CB8AC3E}">
        <p14:creationId xmlns:p14="http://schemas.microsoft.com/office/powerpoint/2010/main" val="3660262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par>
                                <p:cTn id="11" presetID="9"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par>
                                <p:cTn id="14" presetID="9"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dissolve">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dissolve">
                                      <p:cBhvr>
                                        <p:cTn id="21" dur="500"/>
                                        <p:tgtEl>
                                          <p:spTgt spid="28"/>
                                        </p:tgtEl>
                                      </p:cBhvr>
                                    </p:animEffect>
                                  </p:childTnLst>
                                </p:cTn>
                              </p:par>
                              <p:par>
                                <p:cTn id="22" presetID="9"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dissolve">
                                      <p:cBhvr>
                                        <p:cTn id="24" dur="500"/>
                                        <p:tgtEl>
                                          <p:spTgt spid="24"/>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dissolve">
                                      <p:cBhvr>
                                        <p:cTn id="29" dur="500"/>
                                        <p:tgtEl>
                                          <p:spTgt spid="37"/>
                                        </p:tgtEl>
                                      </p:cBhvr>
                                    </p:animEffect>
                                  </p:childTnLst>
                                </p:cTn>
                              </p:par>
                              <p:par>
                                <p:cTn id="30" presetID="9"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dissolve">
                                      <p:cBhvr>
                                        <p:cTn id="32" dur="500"/>
                                        <p:tgtEl>
                                          <p:spTgt spid="57"/>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dissolve">
                                      <p:cBhvr>
                                        <p:cTn id="37" dur="500"/>
                                        <p:tgtEl>
                                          <p:spTgt spid="41"/>
                                        </p:tgtEl>
                                      </p:cBhvr>
                                    </p:animEffect>
                                  </p:childTnLst>
                                </p:cTn>
                              </p:par>
                              <p:par>
                                <p:cTn id="38" presetID="10" presetClass="entr" presetSubtype="0" fill="hold" nodeType="with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fade">
                                      <p:cBhvr>
                                        <p:cTn id="40" dur="500"/>
                                        <p:tgtEl>
                                          <p:spTgt spid="56"/>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dissolve">
                                      <p:cBhvr>
                                        <p:cTn id="45" dur="500"/>
                                        <p:tgtEl>
                                          <p:spTgt spid="58"/>
                                        </p:tgtEl>
                                      </p:cBhvr>
                                    </p:animEffect>
                                  </p:childTnLst>
                                </p:cTn>
                              </p:par>
                              <p:par>
                                <p:cTn id="46" presetID="9" presetClass="entr" presetSubtype="0"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dissolve">
                                      <p:cBhvr>
                                        <p:cTn id="4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35113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b="1" dirty="0"/>
              <a:t>Long Shutdown 2 (LS2) Project</a:t>
            </a:r>
            <a:r>
              <a:rPr lang="en-GB" sz="2800" dirty="0"/>
              <a:t/>
            </a:r>
            <a:br>
              <a:rPr lang="en-GB" sz="2800" dirty="0"/>
            </a:br>
            <a:r>
              <a:rPr lang="en-GB" sz="2400" i="1" dirty="0">
                <a:solidFill>
                  <a:schemeClr val="bg2">
                    <a:lumMod val="10000"/>
                  </a:schemeClr>
                </a:solidFill>
              </a:rPr>
              <a:t>Project Scope &amp; Mandate of LS2 coordinator (1/2)</a:t>
            </a:r>
            <a:endParaRPr lang="en-GB" sz="3200" dirty="0"/>
          </a:p>
        </p:txBody>
      </p:sp>
      <p:sp>
        <p:nvSpPr>
          <p:cNvPr id="3" name="Content Placeholder 2"/>
          <p:cNvSpPr>
            <a:spLocks noGrp="1"/>
          </p:cNvSpPr>
          <p:nvPr>
            <p:ph idx="1"/>
          </p:nvPr>
        </p:nvSpPr>
        <p:spPr/>
        <p:txBody>
          <a:bodyPr>
            <a:normAutofit fontScale="85000" lnSpcReduction="10000"/>
          </a:bodyPr>
          <a:lstStyle/>
          <a:p>
            <a:r>
              <a:rPr lang="en-GB" sz="3100" dirty="0"/>
              <a:t>The project scope </a:t>
            </a:r>
            <a:r>
              <a:rPr lang="en-GB" sz="3100" b="1" dirty="0">
                <a:solidFill>
                  <a:srgbClr val="008000"/>
                </a:solidFill>
              </a:rPr>
              <a:t>covers all activities</a:t>
            </a:r>
            <a:r>
              <a:rPr lang="en-GB" sz="3100" b="1" dirty="0"/>
              <a:t> </a:t>
            </a:r>
            <a:r>
              <a:rPr lang="en-GB" sz="3100" dirty="0"/>
              <a:t>carried out and resources needed in the context of Long Shutdown 2 </a:t>
            </a:r>
            <a:r>
              <a:rPr lang="en-GB" sz="3100" b="1" dirty="0">
                <a:solidFill>
                  <a:srgbClr val="008000"/>
                </a:solidFill>
              </a:rPr>
              <a:t>over the whole CERN accelerator facilities</a:t>
            </a:r>
            <a:r>
              <a:rPr lang="en-GB" sz="3100" dirty="0"/>
              <a:t>.</a:t>
            </a:r>
          </a:p>
          <a:p>
            <a:endParaRPr lang="en-GB" sz="2300" dirty="0"/>
          </a:p>
          <a:p>
            <a:r>
              <a:rPr lang="en-GB" sz="3100" dirty="0"/>
              <a:t>The mandate of the project coordinator includes:</a:t>
            </a:r>
          </a:p>
          <a:p>
            <a:pPr lvl="1"/>
            <a:r>
              <a:rPr lang="en-GB" dirty="0"/>
              <a:t>Prior to the start of the LS2, the </a:t>
            </a:r>
            <a:r>
              <a:rPr lang="en-GB" b="1" dirty="0">
                <a:solidFill>
                  <a:srgbClr val="008000"/>
                </a:solidFill>
              </a:rPr>
              <a:t>definition of main works to be achieved</a:t>
            </a:r>
            <a:r>
              <a:rPr lang="en-GB" dirty="0"/>
              <a:t> over the LS2 and of potential options based on priorities given to activities. This study shall highlight in particular LS2 duration and resources needed for each option and be presented to the Directorate </a:t>
            </a:r>
            <a:r>
              <a:rPr lang="en-GB" b="1" dirty="0">
                <a:solidFill>
                  <a:srgbClr val="008000"/>
                </a:solidFill>
              </a:rPr>
              <a:t>by </a:t>
            </a:r>
            <a:r>
              <a:rPr lang="en-GB" b="1" dirty="0" smtClean="0">
                <a:solidFill>
                  <a:srgbClr val="008000"/>
                </a:solidFill>
              </a:rPr>
              <a:t>Q3-</a:t>
            </a:r>
            <a:r>
              <a:rPr lang="en-GB" b="1" dirty="0">
                <a:solidFill>
                  <a:srgbClr val="008000"/>
                </a:solidFill>
              </a:rPr>
              <a:t>2016</a:t>
            </a:r>
            <a:r>
              <a:rPr lang="en-GB" dirty="0"/>
              <a:t> for final decision;</a:t>
            </a:r>
          </a:p>
          <a:p>
            <a:pPr lvl="1"/>
            <a:endParaRPr lang="en-GB" dirty="0"/>
          </a:p>
          <a:p>
            <a:pPr lvl="1"/>
            <a:r>
              <a:rPr lang="en-GB" dirty="0"/>
              <a:t>The definition of a </a:t>
            </a:r>
            <a:r>
              <a:rPr lang="en-GB" b="1" dirty="0">
                <a:solidFill>
                  <a:srgbClr val="008000"/>
                </a:solidFill>
              </a:rPr>
              <a:t>CERN-wide “resource-loaded planning”</a:t>
            </a:r>
            <a:r>
              <a:rPr lang="en-GB" dirty="0"/>
              <a:t>, ensuring the compatibility of resources and planning across the LHC Machine and LHC Experiments;</a:t>
            </a:r>
          </a:p>
          <a:p>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Rectangle 4"/>
          <p:cNvSpPr/>
          <p:nvPr/>
        </p:nvSpPr>
        <p:spPr>
          <a:xfrm>
            <a:off x="457200" y="1291422"/>
            <a:ext cx="8229600" cy="1588510"/>
          </a:xfrm>
          <a:prstGeom prst="rect">
            <a:avLst/>
          </a:prstGeom>
          <a:noFill/>
          <a:ln w="5715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p:cNvSpPr/>
          <p:nvPr/>
        </p:nvSpPr>
        <p:spPr>
          <a:xfrm>
            <a:off x="6537533" y="0"/>
            <a:ext cx="2606466" cy="261610"/>
          </a:xfrm>
          <a:prstGeom prst="rect">
            <a:avLst/>
          </a:prstGeom>
          <a:solidFill>
            <a:srgbClr val="00B050"/>
          </a:solidFill>
        </p:spPr>
        <p:txBody>
          <a:bodyPr wrap="square">
            <a:spAutoFit/>
          </a:bodyPr>
          <a:lstStyle/>
          <a:p>
            <a:r>
              <a:rPr lang="en-GB" sz="1100" dirty="0" smtClean="0">
                <a:solidFill>
                  <a:schemeClr val="bg1"/>
                </a:solidFill>
              </a:rPr>
              <a:t>José Miguel Jimenez, LS2 Coordinator</a:t>
            </a:r>
            <a:endParaRPr lang="en-GB" sz="1100" dirty="0">
              <a:solidFill>
                <a:schemeClr val="bg1"/>
              </a:solidFill>
            </a:endParaRPr>
          </a:p>
        </p:txBody>
      </p:sp>
    </p:spTree>
    <p:extLst>
      <p:ext uri="{BB962C8B-B14F-4D97-AF65-F5344CB8AC3E}">
        <p14:creationId xmlns:p14="http://schemas.microsoft.com/office/powerpoint/2010/main" val="11744902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b="1" dirty="0"/>
              <a:t>Long Shutdown 2 (LS2) Project</a:t>
            </a:r>
            <a:br>
              <a:rPr lang="en-GB" sz="2800" b="1" dirty="0"/>
            </a:br>
            <a:r>
              <a:rPr lang="en-GB" sz="2400" i="1" dirty="0">
                <a:solidFill>
                  <a:schemeClr val="accent6">
                    <a:lumMod val="50000"/>
                  </a:schemeClr>
                </a:solidFill>
              </a:rPr>
              <a:t>Project Scope &amp; Mandate of LS2 coordinator (2/2)</a:t>
            </a:r>
            <a:endParaRPr lang="en-GB" sz="2800" i="1" dirty="0">
              <a:solidFill>
                <a:schemeClr val="accent6">
                  <a:lumMod val="50000"/>
                </a:schemeClr>
              </a:solidFill>
            </a:endParaRPr>
          </a:p>
        </p:txBody>
      </p:sp>
      <p:sp>
        <p:nvSpPr>
          <p:cNvPr id="3" name="Content Placeholder 2"/>
          <p:cNvSpPr>
            <a:spLocks noGrp="1"/>
          </p:cNvSpPr>
          <p:nvPr>
            <p:ph idx="1"/>
          </p:nvPr>
        </p:nvSpPr>
        <p:spPr/>
        <p:txBody>
          <a:bodyPr>
            <a:normAutofit fontScale="70000" lnSpcReduction="20000"/>
          </a:bodyPr>
          <a:lstStyle/>
          <a:p>
            <a:r>
              <a:rPr lang="en-GB" sz="3400" dirty="0" smtClean="0"/>
              <a:t>The </a:t>
            </a:r>
            <a:r>
              <a:rPr lang="en-GB" sz="3400" b="1" dirty="0">
                <a:solidFill>
                  <a:srgbClr val="008000"/>
                </a:solidFill>
              </a:rPr>
              <a:t>preparation, coordination and follow-up till completion </a:t>
            </a:r>
            <a:r>
              <a:rPr lang="en-GB" sz="3400" dirty="0"/>
              <a:t>of all LS2 activities in the frame of the LIU, HL-LHC Projects and other CERN approved projects. Work packages will define</a:t>
            </a:r>
            <a:r>
              <a:rPr lang="en-GB" sz="3400" dirty="0" smtClean="0"/>
              <a:t>:</a:t>
            </a:r>
            <a:endParaRPr lang="en-GB" sz="3400" dirty="0"/>
          </a:p>
          <a:p>
            <a:pPr lvl="1">
              <a:spcBef>
                <a:spcPts val="1200"/>
              </a:spcBef>
            </a:pPr>
            <a:r>
              <a:rPr lang="en-GB" sz="2900" dirty="0"/>
              <a:t>The work absolutely essential to achieve the LS2 objectives (activities which will bear a </a:t>
            </a:r>
            <a:r>
              <a:rPr lang="en-GB" sz="2900" dirty="0" smtClean="0"/>
              <a:t>Priority 1-2)</a:t>
            </a:r>
            <a:r>
              <a:rPr lang="en-GB" sz="2900" dirty="0"/>
              <a:t>, which execution will be closely followed up by the LS2 </a:t>
            </a:r>
            <a:r>
              <a:rPr lang="en-GB" sz="2900" dirty="0" smtClean="0"/>
              <a:t>Coordinator;</a:t>
            </a:r>
            <a:endParaRPr lang="en-GB" sz="2900" dirty="0"/>
          </a:p>
          <a:p>
            <a:pPr lvl="1">
              <a:spcBef>
                <a:spcPts val="1200"/>
              </a:spcBef>
            </a:pPr>
            <a:r>
              <a:rPr lang="en-GB" sz="2900" dirty="0"/>
              <a:t>The work which can be postponed to the LS3 (activities which will bear a </a:t>
            </a:r>
            <a:r>
              <a:rPr lang="en-GB" sz="2900" dirty="0" smtClean="0"/>
              <a:t>Priority &gt;2)</a:t>
            </a:r>
            <a:r>
              <a:rPr lang="en-GB" sz="2900" dirty="0"/>
              <a:t>, which impact on LS3 will be assessed by the LS2 </a:t>
            </a:r>
            <a:r>
              <a:rPr lang="en-GB" sz="2900" dirty="0" smtClean="0"/>
              <a:t>Coordinator.</a:t>
            </a:r>
            <a:endParaRPr lang="en-GB" sz="2900" dirty="0"/>
          </a:p>
          <a:p>
            <a:pPr>
              <a:spcBef>
                <a:spcPts val="1200"/>
              </a:spcBef>
            </a:pPr>
            <a:r>
              <a:rPr lang="en-GB" sz="3400" dirty="0"/>
              <a:t>The </a:t>
            </a:r>
            <a:r>
              <a:rPr lang="en-GB" sz="3400" b="1" dirty="0">
                <a:solidFill>
                  <a:srgbClr val="008000"/>
                </a:solidFill>
              </a:rPr>
              <a:t>flexibility to use the end-of-year technical stops before and after the LS2</a:t>
            </a:r>
            <a:r>
              <a:rPr lang="en-GB" sz="3400" dirty="0"/>
              <a:t> to decrease the load of the LS2 is left at the discretion of the LS2 coordinator and </a:t>
            </a:r>
            <a:r>
              <a:rPr lang="en-GB" sz="3400" b="1" dirty="0">
                <a:solidFill>
                  <a:srgbClr val="008000"/>
                </a:solidFill>
              </a:rPr>
              <a:t>is also part of the scope of the project</a:t>
            </a:r>
            <a:r>
              <a:rPr lang="en-GB" sz="3400" dirty="0" smtClean="0"/>
              <a:t>.</a:t>
            </a:r>
            <a:endParaRPr lang="en-GB" sz="3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Rectangle 4"/>
          <p:cNvSpPr/>
          <p:nvPr/>
        </p:nvSpPr>
        <p:spPr>
          <a:xfrm>
            <a:off x="457200" y="4359365"/>
            <a:ext cx="8229600" cy="1374863"/>
          </a:xfrm>
          <a:prstGeom prst="rect">
            <a:avLst/>
          </a:prstGeom>
          <a:noFill/>
          <a:ln w="5715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p:cNvSpPr/>
          <p:nvPr/>
        </p:nvSpPr>
        <p:spPr>
          <a:xfrm>
            <a:off x="6537533" y="0"/>
            <a:ext cx="2606466" cy="261610"/>
          </a:xfrm>
          <a:prstGeom prst="rect">
            <a:avLst/>
          </a:prstGeom>
          <a:solidFill>
            <a:srgbClr val="00B050"/>
          </a:solidFill>
        </p:spPr>
        <p:txBody>
          <a:bodyPr wrap="square">
            <a:spAutoFit/>
          </a:bodyPr>
          <a:lstStyle/>
          <a:p>
            <a:r>
              <a:rPr lang="en-GB" sz="1100" dirty="0" smtClean="0">
                <a:solidFill>
                  <a:schemeClr val="bg1"/>
                </a:solidFill>
              </a:rPr>
              <a:t>José Miguel Jimenez, LS2 Coordinator</a:t>
            </a:r>
            <a:endParaRPr lang="en-GB" sz="1100" dirty="0">
              <a:solidFill>
                <a:schemeClr val="bg1"/>
              </a:solidFill>
            </a:endParaRPr>
          </a:p>
        </p:txBody>
      </p:sp>
    </p:spTree>
    <p:extLst>
      <p:ext uri="{BB962C8B-B14F-4D97-AF65-F5344CB8AC3E}">
        <p14:creationId xmlns:p14="http://schemas.microsoft.com/office/powerpoint/2010/main" val="27694302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LIU </a:t>
            </a:r>
            <a:r>
              <a:rPr lang="en-GB" sz="2000" i="1" dirty="0">
                <a:solidFill>
                  <a:schemeClr val="accent6">
                    <a:lumMod val="50000"/>
                  </a:schemeClr>
                </a:solidFill>
              </a:rPr>
              <a:t>Activities during LS2, highlight of changes with respect to last </a:t>
            </a:r>
            <a:r>
              <a:rPr lang="en-GB" sz="2000" i="1" dirty="0" smtClean="0">
                <a:solidFill>
                  <a:schemeClr val="accent6">
                    <a:lumMod val="50000"/>
                  </a:schemeClr>
                </a:solidFill>
              </a:rPr>
              <a:t>year</a:t>
            </a:r>
            <a:endParaRPr lang="en-GB" sz="2000" i="1" dirty="0">
              <a:solidFill>
                <a:schemeClr val="accent6">
                  <a:lumMod val="50000"/>
                </a:schemeClr>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pic>
        <p:nvPicPr>
          <p:cNvPr id="5" name="Picture 4"/>
          <p:cNvPicPr>
            <a:picLocks noChangeAspect="1"/>
          </p:cNvPicPr>
          <p:nvPr/>
        </p:nvPicPr>
        <p:blipFill>
          <a:blip r:embed="rId2"/>
          <a:stretch>
            <a:fillRect/>
          </a:stretch>
        </p:blipFill>
        <p:spPr>
          <a:xfrm>
            <a:off x="310526" y="1156843"/>
            <a:ext cx="8522947" cy="4913802"/>
          </a:xfrm>
          <a:prstGeom prst="rect">
            <a:avLst/>
          </a:prstGeom>
        </p:spPr>
      </p:pic>
      <p:sp>
        <p:nvSpPr>
          <p:cNvPr id="6" name="TextBox 5"/>
          <p:cNvSpPr txBox="1"/>
          <p:nvPr/>
        </p:nvSpPr>
        <p:spPr>
          <a:xfrm rot="1542653">
            <a:off x="6851574" y="2025352"/>
            <a:ext cx="1800493" cy="369332"/>
          </a:xfrm>
          <a:prstGeom prst="rect">
            <a:avLst/>
          </a:prstGeom>
          <a:noFill/>
        </p:spPr>
        <p:txBody>
          <a:bodyPr wrap="none" rtlCol="0">
            <a:spAutoFit/>
          </a:bodyPr>
          <a:lstStyle/>
          <a:p>
            <a:r>
              <a:rPr lang="en-GB" b="1" dirty="0" smtClean="0">
                <a:solidFill>
                  <a:srgbClr val="00B0F0"/>
                </a:solidFill>
              </a:rPr>
              <a:t>On schedule…</a:t>
            </a:r>
            <a:endParaRPr lang="en-GB" b="1" dirty="0">
              <a:solidFill>
                <a:srgbClr val="00B0F0"/>
              </a:solidFill>
            </a:endParaRPr>
          </a:p>
        </p:txBody>
      </p:sp>
      <p:sp>
        <p:nvSpPr>
          <p:cNvPr id="9" name="Rectangle 8"/>
          <p:cNvSpPr/>
          <p:nvPr/>
        </p:nvSpPr>
        <p:spPr>
          <a:xfrm>
            <a:off x="6118788" y="0"/>
            <a:ext cx="3025211" cy="430887"/>
          </a:xfrm>
          <a:prstGeom prst="rect">
            <a:avLst/>
          </a:prstGeom>
          <a:solidFill>
            <a:srgbClr val="00B050"/>
          </a:solidFill>
        </p:spPr>
        <p:txBody>
          <a:bodyPr wrap="square">
            <a:spAutoFit/>
          </a:bodyPr>
          <a:lstStyle/>
          <a:p>
            <a:r>
              <a:rPr lang="en-GB" sz="1100" u="sng" dirty="0" smtClean="0">
                <a:solidFill>
                  <a:schemeClr val="bg1"/>
                </a:solidFill>
              </a:rPr>
              <a:t>Julie Coupard</a:t>
            </a:r>
            <a:r>
              <a:rPr lang="en-GB" sz="1100" dirty="0" smtClean="0">
                <a:solidFill>
                  <a:schemeClr val="bg1"/>
                </a:solidFill>
              </a:rPr>
              <a:t>, LIU Coordination</a:t>
            </a:r>
            <a:endParaRPr lang="en-GB" sz="1100" dirty="0">
              <a:solidFill>
                <a:schemeClr val="bg1"/>
              </a:solidFill>
            </a:endParaRPr>
          </a:p>
          <a:p>
            <a:r>
              <a:rPr lang="en-GB" sz="1100" dirty="0">
                <a:solidFill>
                  <a:schemeClr val="bg1"/>
                </a:solidFill>
              </a:rPr>
              <a:t>Katy </a:t>
            </a:r>
            <a:r>
              <a:rPr lang="en-GB" sz="1100" dirty="0" smtClean="0">
                <a:solidFill>
                  <a:schemeClr val="bg1"/>
                </a:solidFill>
              </a:rPr>
              <a:t>Foraz, LS2 Project </a:t>
            </a:r>
            <a:r>
              <a:rPr lang="en-GB" sz="1100" dirty="0">
                <a:solidFill>
                  <a:schemeClr val="bg1"/>
                </a:solidFill>
              </a:rPr>
              <a:t>Planning </a:t>
            </a:r>
            <a:r>
              <a:rPr lang="en-GB" sz="1100" dirty="0" smtClean="0">
                <a:solidFill>
                  <a:schemeClr val="bg1"/>
                </a:solidFill>
              </a:rPr>
              <a:t>Coordinator</a:t>
            </a:r>
            <a:endParaRPr lang="en-GB" sz="1100" dirty="0">
              <a:solidFill>
                <a:schemeClr val="bg1"/>
              </a:solidFill>
            </a:endParaRPr>
          </a:p>
        </p:txBody>
      </p:sp>
    </p:spTree>
    <p:extLst>
      <p:ext uri="{BB962C8B-B14F-4D97-AF65-F5344CB8AC3E}">
        <p14:creationId xmlns:p14="http://schemas.microsoft.com/office/powerpoint/2010/main" val="21714865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LIU </a:t>
            </a:r>
            <a:r>
              <a:rPr lang="en-GB" sz="2000" i="1" dirty="0">
                <a:solidFill>
                  <a:schemeClr val="accent6">
                    <a:lumMod val="50000"/>
                  </a:schemeClr>
                </a:solidFill>
              </a:rPr>
              <a:t>Activities during LS2, highlight of changes with respect to last </a:t>
            </a:r>
            <a:r>
              <a:rPr lang="en-GB" sz="2000" i="1" dirty="0" smtClean="0">
                <a:solidFill>
                  <a:schemeClr val="accent6">
                    <a:lumMod val="50000"/>
                  </a:schemeClr>
                </a:solidFill>
              </a:rPr>
              <a:t>year</a:t>
            </a:r>
            <a:endParaRPr lang="en-GB" sz="2000" i="1" dirty="0">
              <a:solidFill>
                <a:schemeClr val="accent6">
                  <a:lumMod val="50000"/>
                </a:schemeClr>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pic>
        <p:nvPicPr>
          <p:cNvPr id="5" name="Picture 4"/>
          <p:cNvPicPr>
            <a:picLocks noChangeAspect="1"/>
          </p:cNvPicPr>
          <p:nvPr/>
        </p:nvPicPr>
        <p:blipFill>
          <a:blip r:embed="rId2"/>
          <a:stretch>
            <a:fillRect/>
          </a:stretch>
        </p:blipFill>
        <p:spPr>
          <a:xfrm>
            <a:off x="106716" y="1264778"/>
            <a:ext cx="8975812" cy="4854011"/>
          </a:xfrm>
          <a:prstGeom prst="rect">
            <a:avLst/>
          </a:prstGeom>
        </p:spPr>
      </p:pic>
      <p:sp>
        <p:nvSpPr>
          <p:cNvPr id="9" name="Rectangle 8"/>
          <p:cNvSpPr/>
          <p:nvPr/>
        </p:nvSpPr>
        <p:spPr>
          <a:xfrm>
            <a:off x="6118788" y="0"/>
            <a:ext cx="3025211" cy="430887"/>
          </a:xfrm>
          <a:prstGeom prst="rect">
            <a:avLst/>
          </a:prstGeom>
          <a:solidFill>
            <a:srgbClr val="00B050"/>
          </a:solidFill>
        </p:spPr>
        <p:txBody>
          <a:bodyPr wrap="square">
            <a:spAutoFit/>
          </a:bodyPr>
          <a:lstStyle/>
          <a:p>
            <a:r>
              <a:rPr lang="en-GB" sz="1100" u="sng" dirty="0" smtClean="0">
                <a:solidFill>
                  <a:schemeClr val="bg1"/>
                </a:solidFill>
              </a:rPr>
              <a:t>Julie Coupard</a:t>
            </a:r>
            <a:r>
              <a:rPr lang="en-GB" sz="1100" dirty="0" smtClean="0">
                <a:solidFill>
                  <a:schemeClr val="bg1"/>
                </a:solidFill>
              </a:rPr>
              <a:t>, LIU Coordination</a:t>
            </a:r>
            <a:endParaRPr lang="en-GB" sz="1100" dirty="0">
              <a:solidFill>
                <a:schemeClr val="bg1"/>
              </a:solidFill>
            </a:endParaRPr>
          </a:p>
          <a:p>
            <a:r>
              <a:rPr lang="en-GB" sz="1100" dirty="0">
                <a:solidFill>
                  <a:schemeClr val="bg1"/>
                </a:solidFill>
              </a:rPr>
              <a:t>Katy </a:t>
            </a:r>
            <a:r>
              <a:rPr lang="en-GB" sz="1100" dirty="0" smtClean="0">
                <a:solidFill>
                  <a:schemeClr val="bg1"/>
                </a:solidFill>
              </a:rPr>
              <a:t>Foraz, LS2 Project </a:t>
            </a:r>
            <a:r>
              <a:rPr lang="en-GB" sz="1100" dirty="0">
                <a:solidFill>
                  <a:schemeClr val="bg1"/>
                </a:solidFill>
              </a:rPr>
              <a:t>Planning </a:t>
            </a:r>
            <a:r>
              <a:rPr lang="en-GB" sz="1100" dirty="0" smtClean="0">
                <a:solidFill>
                  <a:schemeClr val="bg1"/>
                </a:solidFill>
              </a:rPr>
              <a:t>Coordinator</a:t>
            </a:r>
            <a:endParaRPr lang="en-GB" sz="1100" dirty="0">
              <a:solidFill>
                <a:schemeClr val="bg1"/>
              </a:solidFill>
            </a:endParaRPr>
          </a:p>
        </p:txBody>
      </p:sp>
    </p:spTree>
    <p:extLst>
      <p:ext uri="{BB962C8B-B14F-4D97-AF65-F5344CB8AC3E}">
        <p14:creationId xmlns:p14="http://schemas.microsoft.com/office/powerpoint/2010/main" val="1955013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LIU </a:t>
            </a:r>
            <a:r>
              <a:rPr lang="en-GB" sz="2000" i="1" dirty="0">
                <a:solidFill>
                  <a:schemeClr val="accent6">
                    <a:lumMod val="50000"/>
                  </a:schemeClr>
                </a:solidFill>
              </a:rPr>
              <a:t>Activities during LS2, highlight of changes with respect to last </a:t>
            </a:r>
            <a:r>
              <a:rPr lang="en-GB" sz="2000" i="1" dirty="0" smtClean="0">
                <a:solidFill>
                  <a:schemeClr val="accent6">
                    <a:lumMod val="50000"/>
                  </a:schemeClr>
                </a:solidFill>
              </a:rPr>
              <a:t>year</a:t>
            </a:r>
            <a:endParaRPr lang="en-GB" sz="2000" i="1" dirty="0">
              <a:solidFill>
                <a:schemeClr val="accent6">
                  <a:lumMod val="50000"/>
                </a:schemeClr>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pic>
        <p:nvPicPr>
          <p:cNvPr id="5" name="Picture 4"/>
          <p:cNvPicPr>
            <a:picLocks noChangeAspect="1"/>
          </p:cNvPicPr>
          <p:nvPr/>
        </p:nvPicPr>
        <p:blipFill>
          <a:blip r:embed="rId2"/>
          <a:stretch>
            <a:fillRect/>
          </a:stretch>
        </p:blipFill>
        <p:spPr>
          <a:xfrm>
            <a:off x="516088" y="1173935"/>
            <a:ext cx="7920000" cy="5260014"/>
          </a:xfrm>
          <a:prstGeom prst="rect">
            <a:avLst/>
          </a:prstGeom>
        </p:spPr>
      </p:pic>
      <p:sp>
        <p:nvSpPr>
          <p:cNvPr id="6" name="Rectangle 5"/>
          <p:cNvSpPr/>
          <p:nvPr/>
        </p:nvSpPr>
        <p:spPr>
          <a:xfrm>
            <a:off x="457200" y="4239721"/>
            <a:ext cx="8229600" cy="554469"/>
          </a:xfrm>
          <a:prstGeom prst="rect">
            <a:avLst/>
          </a:prstGeom>
          <a:noFill/>
          <a:ln w="5715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6118788" y="0"/>
            <a:ext cx="3025211" cy="430887"/>
          </a:xfrm>
          <a:prstGeom prst="rect">
            <a:avLst/>
          </a:prstGeom>
          <a:solidFill>
            <a:srgbClr val="00B050"/>
          </a:solidFill>
        </p:spPr>
        <p:txBody>
          <a:bodyPr wrap="square">
            <a:spAutoFit/>
          </a:bodyPr>
          <a:lstStyle/>
          <a:p>
            <a:r>
              <a:rPr lang="en-GB" sz="1100" u="sng" dirty="0" smtClean="0">
                <a:solidFill>
                  <a:schemeClr val="bg1"/>
                </a:solidFill>
              </a:rPr>
              <a:t>Julie Coupard</a:t>
            </a:r>
            <a:r>
              <a:rPr lang="en-GB" sz="1100" dirty="0" smtClean="0">
                <a:solidFill>
                  <a:schemeClr val="bg1"/>
                </a:solidFill>
              </a:rPr>
              <a:t>, LIU Coordination</a:t>
            </a:r>
            <a:endParaRPr lang="en-GB" sz="1100" dirty="0">
              <a:solidFill>
                <a:schemeClr val="bg1"/>
              </a:solidFill>
            </a:endParaRPr>
          </a:p>
          <a:p>
            <a:r>
              <a:rPr lang="en-GB" sz="1100" dirty="0">
                <a:solidFill>
                  <a:schemeClr val="bg1"/>
                </a:solidFill>
              </a:rPr>
              <a:t>Katy </a:t>
            </a:r>
            <a:r>
              <a:rPr lang="en-GB" sz="1100" dirty="0" smtClean="0">
                <a:solidFill>
                  <a:schemeClr val="bg1"/>
                </a:solidFill>
              </a:rPr>
              <a:t>Foraz, LS2 Project </a:t>
            </a:r>
            <a:r>
              <a:rPr lang="en-GB" sz="1100" dirty="0">
                <a:solidFill>
                  <a:schemeClr val="bg1"/>
                </a:solidFill>
              </a:rPr>
              <a:t>Planning </a:t>
            </a:r>
            <a:r>
              <a:rPr lang="en-GB" sz="1100" dirty="0" smtClean="0">
                <a:solidFill>
                  <a:schemeClr val="bg1"/>
                </a:solidFill>
              </a:rPr>
              <a:t>Coordinator</a:t>
            </a:r>
            <a:endParaRPr lang="en-GB" sz="1100" dirty="0">
              <a:solidFill>
                <a:schemeClr val="bg1"/>
              </a:solidFill>
            </a:endParaRPr>
          </a:p>
        </p:txBody>
      </p:sp>
    </p:spTree>
    <p:extLst>
      <p:ext uri="{BB962C8B-B14F-4D97-AF65-F5344CB8AC3E}">
        <p14:creationId xmlns:p14="http://schemas.microsoft.com/office/powerpoint/2010/main" val="21112106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33492"/>
            <a:ext cx="8567159" cy="940443"/>
          </a:xfrm>
        </p:spPr>
        <p:txBody>
          <a:bodyPr>
            <a:noAutofit/>
          </a:bodyPr>
          <a:lstStyle/>
          <a:p>
            <a:r>
              <a:rPr lang="en-GB" sz="2000" dirty="0" smtClean="0"/>
              <a:t>Session 8: (E)YETS and Long Shutdown 2 Strategy and Preparation</a:t>
            </a:r>
            <a:br>
              <a:rPr lang="en-GB" sz="2000" dirty="0" smtClean="0"/>
            </a:br>
            <a:r>
              <a:rPr lang="en-GB" sz="2000" i="1" dirty="0" smtClean="0">
                <a:solidFill>
                  <a:schemeClr val="accent6">
                    <a:lumMod val="50000"/>
                  </a:schemeClr>
                </a:solidFill>
              </a:rPr>
              <a:t>HL-LHC </a:t>
            </a:r>
            <a:r>
              <a:rPr lang="en-GB" sz="2000" i="1" dirty="0">
                <a:solidFill>
                  <a:schemeClr val="accent6">
                    <a:lumMod val="50000"/>
                  </a:schemeClr>
                </a:solidFill>
              </a:rPr>
              <a:t>Activities during LS2, highlight of changes with respect to last year </a:t>
            </a:r>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pic>
        <p:nvPicPr>
          <p:cNvPr id="3" name="Picture 2"/>
          <p:cNvPicPr>
            <a:picLocks noChangeAspect="1"/>
          </p:cNvPicPr>
          <p:nvPr/>
        </p:nvPicPr>
        <p:blipFill>
          <a:blip r:embed="rId2"/>
          <a:stretch>
            <a:fillRect/>
          </a:stretch>
        </p:blipFill>
        <p:spPr>
          <a:xfrm>
            <a:off x="68012" y="1057383"/>
            <a:ext cx="9015531" cy="5121084"/>
          </a:xfrm>
          <a:prstGeom prst="rect">
            <a:avLst/>
          </a:prstGeom>
        </p:spPr>
      </p:pic>
      <p:sp>
        <p:nvSpPr>
          <p:cNvPr id="5" name="Rectangle 4"/>
          <p:cNvSpPr/>
          <p:nvPr/>
        </p:nvSpPr>
        <p:spPr>
          <a:xfrm>
            <a:off x="457200" y="5812151"/>
            <a:ext cx="8229600" cy="400643"/>
          </a:xfrm>
          <a:prstGeom prst="rect">
            <a:avLst/>
          </a:prstGeom>
          <a:noFill/>
          <a:ln w="5715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p:cNvSpPr/>
          <p:nvPr/>
        </p:nvSpPr>
        <p:spPr>
          <a:xfrm>
            <a:off x="5964964" y="0"/>
            <a:ext cx="3179036" cy="261610"/>
          </a:xfrm>
          <a:prstGeom prst="rect">
            <a:avLst/>
          </a:prstGeom>
          <a:solidFill>
            <a:srgbClr val="00B050"/>
          </a:solidFill>
        </p:spPr>
        <p:txBody>
          <a:bodyPr wrap="square">
            <a:spAutoFit/>
          </a:bodyPr>
          <a:lstStyle/>
          <a:p>
            <a:r>
              <a:rPr lang="en-GB" sz="1100" dirty="0" smtClean="0">
                <a:solidFill>
                  <a:schemeClr val="bg1"/>
                </a:solidFill>
              </a:rPr>
              <a:t>Laurent Tavian, HL-LHC Project Office Manager</a:t>
            </a:r>
            <a:endParaRPr lang="en-GB" sz="1100" dirty="0">
              <a:solidFill>
                <a:schemeClr val="bg1"/>
              </a:solidFill>
            </a:endParaRPr>
          </a:p>
        </p:txBody>
      </p:sp>
    </p:spTree>
    <p:extLst>
      <p:ext uri="{BB962C8B-B14F-4D97-AF65-F5344CB8AC3E}">
        <p14:creationId xmlns:p14="http://schemas.microsoft.com/office/powerpoint/2010/main" val="3076193255"/>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CERNCobranding4-3</Template>
  <TotalTime>3161</TotalTime>
  <Words>1113</Words>
  <Application>Microsoft Office PowerPoint</Application>
  <PresentationFormat>On-screen Show (4:3)</PresentationFormat>
  <Paragraphs>176</Paragraphs>
  <Slides>31</Slides>
  <Notes>0</Notes>
  <HiddenSlides>1</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CERNCorporate4-3</vt:lpstr>
      <vt:lpstr>PowerPoint Presentation</vt:lpstr>
      <vt:lpstr>Session 8: (E)YETS and Long Shutdown 2 Strategy and Preparation Chairman: José Miguel Jiménez / Scientific Secretary: J.Ph. Tock</vt:lpstr>
      <vt:lpstr>Long Shutdown 2 “Period” (LS2)</vt:lpstr>
      <vt:lpstr>Long Shutdown 2 (LS2) Project Project Scope &amp; Mandate of LS2 coordinator (1/2)</vt:lpstr>
      <vt:lpstr>Long Shutdown 2 (LS2) Project Project Scope &amp; Mandate of LS2 coordinator (2/2)</vt:lpstr>
      <vt:lpstr>Session 8: (E)YETS and Long Shutdown 2 Strategy and Preparation LIU Activities during LS2, highlight of changes with respect to last year</vt:lpstr>
      <vt:lpstr>Session 8: (E)YETS and Long Shutdown 2 Strategy and Preparation LIU Activities during LS2, highlight of changes with respect to last year</vt:lpstr>
      <vt:lpstr>Session 8: (E)YETS and Long Shutdown 2 Strategy and Preparation LIU Activities during LS2, highlight of changes with respect to last year</vt:lpstr>
      <vt:lpstr>Session 8: (E)YETS and Long Shutdown 2 Strategy and Preparation HL-LHC Activities during LS2, highlight of changes with respect to last year </vt:lpstr>
      <vt:lpstr>Session 8: (E)YETS and Long Shutdown 2 Strategy and Preparation HL-LHC Activities during LS2, highlight of changes with respect to last year </vt:lpstr>
      <vt:lpstr>Session 8: (E)YETS and Long Shutdown 2 Strategy and Preparation HL-LHC Activities during LS2, highlight of changes with respect to last year </vt:lpstr>
      <vt:lpstr>Session 8: (E)YETS and Long Shutdown 2 Strategy and Preparation HL-LHC Activities during LS2, highlight of changes with respect to last year </vt:lpstr>
      <vt:lpstr>Session 8: (E)YETS and Long Shutdown 2 Strategy and Preparation HL-LHC Activities during LS2, highlight of changes with respect to last year </vt:lpstr>
      <vt:lpstr>Session 8: (E)YETS and Long Shutdown 2 Strategy and Preparation LHC Experiments Activities during LS2: ALICE</vt:lpstr>
      <vt:lpstr>Session 8: (E)YETS and Long Shutdown 2 Strategy and Preparation LHC Experiments Activities during LS2: ATLAS</vt:lpstr>
      <vt:lpstr>Session 8: (E)YETS and Long Shutdown 2 Strategy and Preparation LHC Experiments Activities during LS2: CMS</vt:lpstr>
      <vt:lpstr>Session 8: (E)YETS and Long Shutdown 2 Strategy and Preparation LHC Experiments Activities during LS2: LHCb </vt:lpstr>
      <vt:lpstr>Session 8: (E)YETS and Long Shutdown 2 Strategy and Preparation LHC Experiments Activities during LS2 </vt:lpstr>
      <vt:lpstr>Session 8: (E)YETS and Long Shutdown 2 Strategy and Preparation LHC Experiments Activities during LS2 </vt:lpstr>
      <vt:lpstr>Session 8: (E)YETS and Long Shutdown 2 Strategy and Preparation LHC Experiments Activities during LS2 </vt:lpstr>
      <vt:lpstr>Session 8: (E)YETS and Long Shutdown 2 Strategy and Preparation Non-LHC Experiments Activities during LS2 </vt:lpstr>
      <vt:lpstr>Session 8: (E)YETS and Long Shutdown 2 Strategy and Preparation Non-LHC Experiments Activities during LS2 </vt:lpstr>
      <vt:lpstr>Session 8: (E)YETS and Long Shutdown 2 Strategy and Preparation First Feedback from Plan </vt:lpstr>
      <vt:lpstr>Session 8: (E)YETS and Long Shutdown 2 Strategy and Preparation First Feedback from Plan </vt:lpstr>
      <vt:lpstr>Session 8: (E)YETS and Long Shutdown 2 Strategy and Preparation Framework schedule from EYETS 2016 to LS2 </vt:lpstr>
      <vt:lpstr>Session 8: (E)YETS and Long Shutdown 2 Strategy and Preparation Framework schedule from EYETS 2016 to LS2 </vt:lpstr>
      <vt:lpstr>Session 8: (E)YETS and Long Shutdown 2 Strategy and Preparation Framework schedule from EYETS 2016 to LS2 </vt:lpstr>
      <vt:lpstr>Session 8: (E)YETS and Long Shutdown 2 Strategy and Preparation General Safety</vt:lpstr>
      <vt:lpstr>Session 8: (E)YETS and Long Shutdown 2 Strategy and Preparation General Safety</vt:lpstr>
      <vt:lpstr>Long Shutdown 2 (LS2) Project Main milestones</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Jean-Philippe Tock</dc:creator>
  <cp:lastModifiedBy>Jose Miguel Jimenez</cp:lastModifiedBy>
  <cp:revision>62</cp:revision>
  <dcterms:created xsi:type="dcterms:W3CDTF">2015-09-02T15:39:09Z</dcterms:created>
  <dcterms:modified xsi:type="dcterms:W3CDTF">2016-03-03T10:04:55Z</dcterms:modified>
</cp:coreProperties>
</file>