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8" r:id="rId3"/>
    <p:sldId id="259" r:id="rId4"/>
    <p:sldId id="266" r:id="rId5"/>
    <p:sldId id="260" r:id="rId6"/>
    <p:sldId id="261" r:id="rId7"/>
    <p:sldId id="263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64" r:id="rId22"/>
    <p:sldId id="285" r:id="rId23"/>
    <p:sldId id="286" r:id="rId24"/>
    <p:sldId id="269" r:id="rId25"/>
    <p:sldId id="287" r:id="rId26"/>
    <p:sldId id="288" r:id="rId27"/>
    <p:sldId id="289" r:id="rId28"/>
    <p:sldId id="290" r:id="rId29"/>
    <p:sldId id="291" r:id="rId30"/>
    <p:sldId id="292" r:id="rId31"/>
    <p:sldId id="265" r:id="rId32"/>
    <p:sldId id="262" r:id="rId33"/>
    <p:sldId id="293" r:id="rId34"/>
    <p:sldId id="294" r:id="rId35"/>
    <p:sldId id="295" r:id="rId36"/>
    <p:sldId id="296" r:id="rId37"/>
    <p:sldId id="298" r:id="rId38"/>
    <p:sldId id="299" r:id="rId3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576" y="-63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European Cryogenics days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ATLAS availability </a:t>
            </a:r>
            <a:r>
              <a:rPr lang="en-GB" dirty="0" smtClean="0"/>
              <a:t>2012 /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314" y="993775"/>
            <a:ext cx="4897371" cy="320357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555242" y="3477986"/>
            <a:ext cx="467590" cy="24237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403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CMS availability </a:t>
            </a:r>
            <a:r>
              <a:rPr lang="en-GB" dirty="0" smtClean="0"/>
              <a:t>2012 /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314" y="993775"/>
            <a:ext cx="4897371" cy="320357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555242" y="3477986"/>
            <a:ext cx="467590" cy="24237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59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ATLAS availability </a:t>
            </a:r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314" y="993775"/>
            <a:ext cx="4897371" cy="320357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555242" y="3477986"/>
            <a:ext cx="467590" cy="24237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759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CMS availability </a:t>
            </a:r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314" y="993775"/>
            <a:ext cx="4897371" cy="320357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786890" y="3629279"/>
            <a:ext cx="467590" cy="24237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!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36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Repetitive common reasons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Power cuts</a:t>
            </a:r>
          </a:p>
          <a:p>
            <a:pPr lvl="1"/>
            <a:r>
              <a:rPr lang="en-GB" dirty="0"/>
              <a:t>“Glitches”, typically &lt;120 </a:t>
            </a:r>
            <a:r>
              <a:rPr lang="en-GB" dirty="0" err="1"/>
              <a:t>ms</a:t>
            </a:r>
            <a:endParaRPr lang="en-GB" dirty="0"/>
          </a:p>
          <a:p>
            <a:pPr lvl="1"/>
            <a:r>
              <a:rPr lang="en-GB" dirty="0"/>
              <a:t>Long term cuts, typically &gt;300 </a:t>
            </a:r>
            <a:r>
              <a:rPr lang="en-GB" dirty="0" err="1"/>
              <a:t>ms</a:t>
            </a:r>
            <a:r>
              <a:rPr lang="en-GB" dirty="0"/>
              <a:t> to black-out</a:t>
            </a:r>
          </a:p>
          <a:p>
            <a:r>
              <a:rPr lang="en-GB" dirty="0"/>
              <a:t>Control&amp; instrumentation</a:t>
            </a:r>
          </a:p>
          <a:p>
            <a:pPr lvl="1"/>
            <a:r>
              <a:rPr lang="en-GB" dirty="0"/>
              <a:t>Electrical contact error, element failure</a:t>
            </a:r>
          </a:p>
          <a:p>
            <a:pPr lvl="1"/>
            <a:r>
              <a:rPr lang="en-GB" dirty="0"/>
              <a:t>Mistakes or shortfalls in programmed controls</a:t>
            </a:r>
          </a:p>
          <a:p>
            <a:r>
              <a:rPr lang="en-GB" dirty="0"/>
              <a:t>Human error</a:t>
            </a:r>
          </a:p>
          <a:p>
            <a:pPr lvl="1"/>
            <a:r>
              <a:rPr lang="en-GB" dirty="0"/>
              <a:t>Operating errors</a:t>
            </a:r>
          </a:p>
          <a:p>
            <a:pPr lvl="1"/>
            <a:r>
              <a:rPr lang="en-GB" dirty="0"/>
              <a:t>Errors during servicing, working on utilities</a:t>
            </a:r>
          </a:p>
          <a:p>
            <a:pPr lvl="2"/>
            <a:r>
              <a:rPr lang="en-GB" dirty="0"/>
              <a:t>Once closing by valve by unknown person</a:t>
            </a:r>
          </a:p>
          <a:p>
            <a:r>
              <a:rPr lang="en-GB" dirty="0"/>
              <a:t>Impurity </a:t>
            </a:r>
            <a:r>
              <a:rPr lang="en-GB" dirty="0" smtClean="0"/>
              <a:t>problems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522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Isolated </a:t>
            </a:r>
            <a:r>
              <a:rPr lang="en-GB" dirty="0"/>
              <a:t>reasons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Only experienced for ATLAS</a:t>
            </a:r>
          </a:p>
          <a:p>
            <a:pPr lvl="1"/>
            <a:r>
              <a:rPr lang="en-GB" dirty="0"/>
              <a:t>Cold pump problems</a:t>
            </a:r>
          </a:p>
          <a:p>
            <a:pPr lvl="1"/>
            <a:r>
              <a:rPr lang="en-GB" dirty="0"/>
              <a:t>Client perturbations</a:t>
            </a:r>
          </a:p>
          <a:p>
            <a:pPr lvl="1"/>
            <a:r>
              <a:rPr lang="en-GB" dirty="0"/>
              <a:t>Test without current and beam (2015)</a:t>
            </a:r>
          </a:p>
          <a:p>
            <a:pPr lvl="1"/>
            <a:r>
              <a:rPr lang="en-GB" dirty="0"/>
              <a:t>Voluntary signal suppression (2015)</a:t>
            </a:r>
          </a:p>
          <a:p>
            <a:pPr lvl="1"/>
            <a:r>
              <a:rPr lang="en-GB" dirty="0"/>
              <a:t>Late start-up after technical stop (2015)</a:t>
            </a:r>
          </a:p>
          <a:p>
            <a:r>
              <a:rPr lang="en-GB" dirty="0"/>
              <a:t>Only experienced for CMS</a:t>
            </a:r>
          </a:p>
          <a:p>
            <a:pPr lvl="1"/>
            <a:r>
              <a:rPr lang="en-GB" dirty="0"/>
              <a:t>UPS problem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896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ATLAS downtime reasons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314" y="993775"/>
            <a:ext cx="4897371" cy="32035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104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ATLAS modifications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Power cuts</a:t>
            </a:r>
          </a:p>
          <a:p>
            <a:pPr lvl="1"/>
            <a:r>
              <a:rPr lang="en-GB" dirty="0"/>
              <a:t>2011 and 2012 all “glitches” lead to a stop of the installation</a:t>
            </a:r>
          </a:p>
          <a:p>
            <a:pPr lvl="1"/>
            <a:r>
              <a:rPr lang="en-GB" dirty="0"/>
              <a:t>Detailed fault chain analysis</a:t>
            </a:r>
          </a:p>
          <a:p>
            <a:pPr lvl="1"/>
            <a:r>
              <a:rPr lang="en-GB" dirty="0"/>
              <a:t>Readjustment of hard and soft safety to be tolerant to power losses of &lt; 120 </a:t>
            </a:r>
            <a:r>
              <a:rPr lang="en-GB" dirty="0" err="1"/>
              <a:t>ms</a:t>
            </a:r>
            <a:r>
              <a:rPr lang="en-GB" dirty="0"/>
              <a:t>.</a:t>
            </a:r>
          </a:p>
          <a:p>
            <a:r>
              <a:rPr lang="en-GB" dirty="0"/>
              <a:t>Result 2015</a:t>
            </a:r>
          </a:p>
          <a:p>
            <a:pPr lvl="1"/>
            <a:r>
              <a:rPr lang="en-GB" dirty="0"/>
              <a:t>No more installation stops due to short power loss.</a:t>
            </a:r>
          </a:p>
          <a:p>
            <a:pPr lvl="1"/>
            <a:r>
              <a:rPr lang="en-GB" dirty="0"/>
              <a:t>Now most of the glitches are seen by the client system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69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ATLAS modifications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Control and instrumentation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xisting </a:t>
            </a:r>
            <a:r>
              <a:rPr lang="en-GB" dirty="0"/>
              <a:t>electrical cabinets removed and completely replaced</a:t>
            </a:r>
          </a:p>
          <a:p>
            <a:pPr lvl="1"/>
            <a:r>
              <a:rPr lang="en-GB" dirty="0"/>
              <a:t>Turbine speed measurement changed against more reliable and more precise equipment</a:t>
            </a:r>
          </a:p>
          <a:p>
            <a:pPr lvl="2"/>
            <a:r>
              <a:rPr lang="en-GB" dirty="0"/>
              <a:t>The original equipment was from 1990 and was “moved / modified” several times by CERN</a:t>
            </a:r>
          </a:p>
          <a:p>
            <a:pPr lvl="3"/>
            <a:r>
              <a:rPr lang="en-GB" dirty="0"/>
              <a:t>Documentation not up to date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4940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CMS downtime reasons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314" y="993775"/>
            <a:ext cx="4897371" cy="32035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886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9763"/>
            <a:ext cx="8226854" cy="1159179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Operation of cryogenics for LHC detectors: what did we learn?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European Cryogenics days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57199" y="3610774"/>
            <a:ext cx="2743200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U. Wagner,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45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CMS modifications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Nearly none</a:t>
            </a:r>
          </a:p>
          <a:p>
            <a:pPr lvl="1"/>
            <a:r>
              <a:rPr lang="en-GB" dirty="0"/>
              <a:t>Operation 2011 showed no real shortcomings</a:t>
            </a:r>
          </a:p>
          <a:p>
            <a:pPr lvl="2"/>
            <a:r>
              <a:rPr lang="en-GB" dirty="0"/>
              <a:t>Availability at 98.3%, only power cuts.</a:t>
            </a:r>
          </a:p>
          <a:p>
            <a:pPr lvl="1"/>
            <a:r>
              <a:rPr lang="en-GB" dirty="0"/>
              <a:t>Failing UPS system exchanged</a:t>
            </a:r>
          </a:p>
          <a:p>
            <a:pPr lvl="2"/>
            <a:r>
              <a:rPr lang="en-GB" dirty="0"/>
              <a:t>Was part of problematic batch</a:t>
            </a:r>
          </a:p>
          <a:p>
            <a:pPr lvl="1"/>
            <a:r>
              <a:rPr lang="en-GB" dirty="0"/>
              <a:t>Control and instrumentation problems due to failing temperature switch in hard-wired compressor safety.</a:t>
            </a:r>
          </a:p>
          <a:p>
            <a:pPr lvl="2"/>
            <a:r>
              <a:rPr lang="en-GB" dirty="0"/>
              <a:t>Hard wired safety chain modified.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11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Introduction ATLAS and CMS</a:t>
            </a:r>
          </a:p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Operation history 2011, 2012, 2015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Availability data</a:t>
            </a:r>
          </a:p>
          <a:p>
            <a:pPr lvl="2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Reasons for down time</a:t>
            </a:r>
          </a:p>
          <a:p>
            <a:pPr lvl="1"/>
            <a:r>
              <a:rPr lang="en-GB" dirty="0"/>
              <a:t>Impurities and filter clogging</a:t>
            </a:r>
          </a:p>
          <a:p>
            <a:pPr lvl="2"/>
            <a:r>
              <a:rPr lang="en-GB" dirty="0"/>
              <a:t>Inbuilt impurity </a:t>
            </a:r>
            <a:r>
              <a:rPr lang="en-GB" dirty="0" smtClean="0"/>
              <a:t>handling</a:t>
            </a:r>
          </a:p>
          <a:p>
            <a:pPr lvl="2"/>
            <a:r>
              <a:rPr lang="en-GB" dirty="0" smtClean="0"/>
              <a:t>Filter </a:t>
            </a:r>
            <a:r>
              <a:rPr lang="en-GB" dirty="0"/>
              <a:t>clogging development 2011, 2012/13, </a:t>
            </a:r>
            <a:r>
              <a:rPr lang="en-GB" dirty="0" smtClean="0"/>
              <a:t>2015</a:t>
            </a:r>
            <a:endParaRPr lang="en-GB" dirty="0"/>
          </a:p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Oil contamination 2015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Identified reason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Realised </a:t>
            </a:r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modifications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779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Inbuilt impurity handling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Solids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installations </a:t>
            </a:r>
            <a:r>
              <a:rPr lang="en-GB" dirty="0" smtClean="0"/>
              <a:t>have </a:t>
            </a:r>
            <a:r>
              <a:rPr lang="en-GB" dirty="0"/>
              <a:t>filters</a:t>
            </a:r>
          </a:p>
          <a:p>
            <a:pPr lvl="2"/>
            <a:r>
              <a:rPr lang="en-GB" dirty="0"/>
              <a:t>More to protect delicate equipment than to remove a constant flow of solid impurities</a:t>
            </a:r>
            <a:r>
              <a:rPr lang="en-GB" dirty="0" smtClean="0"/>
              <a:t>.</a:t>
            </a:r>
          </a:p>
          <a:p>
            <a:r>
              <a:rPr lang="en-GB" dirty="0" smtClean="0"/>
              <a:t>Liquids</a:t>
            </a:r>
            <a:endParaRPr lang="en-GB" dirty="0"/>
          </a:p>
          <a:p>
            <a:pPr lvl="1"/>
            <a:r>
              <a:rPr lang="en-GB" dirty="0"/>
              <a:t>We rely on the final oil removal system for oil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We rely on the heat exchanger design for water.</a:t>
            </a:r>
            <a:endParaRPr lang="en-GB" dirty="0"/>
          </a:p>
          <a:p>
            <a:pPr lvl="1"/>
            <a:r>
              <a:rPr lang="en-GB" dirty="0"/>
              <a:t>We rely on purges and oil adsorber heating to remove water during a start-up phase</a:t>
            </a:r>
            <a:r>
              <a:rPr lang="en-GB" dirty="0" smtClean="0"/>
              <a:t>.</a:t>
            </a:r>
          </a:p>
          <a:p>
            <a:pPr lvl="2"/>
            <a:r>
              <a:rPr lang="en-GB" dirty="0" smtClean="0"/>
              <a:t>Water from top-up oil.</a:t>
            </a:r>
            <a:endParaRPr lang="en-GB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835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Inbuilt impurity handling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Gasses</a:t>
            </a:r>
          </a:p>
          <a:p>
            <a:pPr lvl="1"/>
            <a:r>
              <a:rPr lang="en-GB" dirty="0" smtClean="0"/>
              <a:t>Both </a:t>
            </a:r>
            <a:r>
              <a:rPr lang="en-GB" dirty="0"/>
              <a:t>refrigerators have one guard adsorber at 80 K.</a:t>
            </a:r>
          </a:p>
          <a:p>
            <a:pPr lvl="1"/>
            <a:r>
              <a:rPr lang="en-GB" dirty="0"/>
              <a:t>Neither has a by-pass</a:t>
            </a:r>
          </a:p>
          <a:p>
            <a:pPr lvl="1"/>
            <a:r>
              <a:rPr lang="en-GB" dirty="0"/>
              <a:t>Only the CMS adsorber can be isolated, requiring a cold box stop.</a:t>
            </a:r>
          </a:p>
          <a:p>
            <a:endParaRPr lang="en-GB" dirty="0"/>
          </a:p>
          <a:p>
            <a:r>
              <a:rPr lang="en-GB" dirty="0"/>
              <a:t>In </a:t>
            </a:r>
            <a:r>
              <a:rPr lang="en-GB" dirty="0" smtClean="0"/>
              <a:t>short, </a:t>
            </a:r>
            <a:r>
              <a:rPr lang="en-GB" dirty="0"/>
              <a:t>this means there is virtually no impurity handling</a:t>
            </a:r>
            <a:r>
              <a:rPr lang="en-GB" dirty="0" smtClean="0"/>
              <a:t>.</a:t>
            </a:r>
            <a:endParaRPr lang="en-GB" dirty="0"/>
          </a:p>
          <a:p>
            <a:pPr lvl="1"/>
            <a:r>
              <a:rPr lang="en-GB" dirty="0" smtClean="0"/>
              <a:t>CERN responsibility as specified accordingly.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3052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ATLAS MR 80 K adsorber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9489" y="993775"/>
            <a:ext cx="3285022" cy="32035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8925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CMS 80 </a:t>
            </a:r>
            <a:r>
              <a:rPr lang="en-GB" dirty="0"/>
              <a:t>K adsorber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0187" y="993775"/>
            <a:ext cx="4563625" cy="320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3349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Inbuilt impurity handling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The 80 K adsorber will charge </a:t>
            </a:r>
            <a:r>
              <a:rPr lang="en-GB" dirty="0" smtClean="0"/>
              <a:t>with N2/O2 </a:t>
            </a:r>
            <a:r>
              <a:rPr lang="en-GB" dirty="0"/>
              <a:t>impurities principally during the first cool down phase.</a:t>
            </a:r>
          </a:p>
          <a:p>
            <a:pPr lvl="1"/>
            <a:r>
              <a:rPr lang="en-GB" dirty="0"/>
              <a:t>At high partial impurity pressure</a:t>
            </a:r>
          </a:p>
          <a:p>
            <a:r>
              <a:rPr lang="en-GB" dirty="0"/>
              <a:t>This adsorber will always be subject to temperature fluctuations.</a:t>
            </a:r>
          </a:p>
          <a:p>
            <a:pPr lvl="1"/>
            <a:r>
              <a:rPr lang="en-GB" dirty="0"/>
              <a:t>Due to operation interruptions, load changes</a:t>
            </a:r>
          </a:p>
          <a:p>
            <a:pPr lvl="1"/>
            <a:r>
              <a:rPr lang="en-GB" dirty="0"/>
              <a:t>At low partial impurity pressure</a:t>
            </a:r>
          </a:p>
          <a:p>
            <a:pPr lvl="1"/>
            <a:r>
              <a:rPr lang="en-GB" dirty="0"/>
              <a:t>Impurities will migrate to the adsorber outlet and finally desorb into the helium stream.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1180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Filter clogging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Impurities passing the 80 K adsorbers will clog the turbine inlet filters.</a:t>
            </a:r>
          </a:p>
          <a:p>
            <a:pPr lvl="1"/>
            <a:r>
              <a:rPr lang="en-GB" dirty="0"/>
              <a:t>This happens regularly</a:t>
            </a:r>
          </a:p>
          <a:p>
            <a:pPr lvl="1"/>
            <a:r>
              <a:rPr lang="en-GB" dirty="0"/>
              <a:t>Small quantities of impurities are sufficient.</a:t>
            </a:r>
          </a:p>
          <a:p>
            <a:pPr lvl="1"/>
            <a:r>
              <a:rPr lang="en-GB" dirty="0"/>
              <a:t>In case of gaseous impurities, filter warm-up removes the clogging agent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In case of liquid impurities a persistent </a:t>
            </a:r>
            <a:r>
              <a:rPr lang="en-GB" dirty="0" err="1" smtClean="0">
                <a:latin typeface="Symbol" panose="05050102010706020507" pitchFamily="18" charset="2"/>
              </a:rPr>
              <a:t>D</a:t>
            </a:r>
            <a:r>
              <a:rPr lang="en-GB" dirty="0" err="1" smtClean="0"/>
              <a:t>p</a:t>
            </a:r>
            <a:r>
              <a:rPr lang="en-GB" dirty="0" smtClean="0"/>
              <a:t> off-set usually remains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1601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ATLAS filter </a:t>
            </a:r>
            <a:r>
              <a:rPr lang="en-GB" dirty="0"/>
              <a:t>clogging </a:t>
            </a:r>
            <a:r>
              <a:rPr lang="en-GB" dirty="0" smtClean="0"/>
              <a:t>2011 </a:t>
            </a:r>
            <a:r>
              <a:rPr lang="en-GB" dirty="0"/>
              <a:t>to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1169" y="993775"/>
            <a:ext cx="4901662" cy="320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5487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CMS filter </a:t>
            </a:r>
            <a:r>
              <a:rPr lang="en-GB" dirty="0"/>
              <a:t>clogging </a:t>
            </a:r>
            <a:r>
              <a:rPr lang="en-GB" dirty="0" smtClean="0"/>
              <a:t>2011 </a:t>
            </a:r>
            <a:r>
              <a:rPr lang="en-GB" dirty="0"/>
              <a:t>to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1169" y="993775"/>
            <a:ext cx="4901662" cy="320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264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Introduction ATLAS and CMS</a:t>
            </a:r>
          </a:p>
          <a:p>
            <a:r>
              <a:rPr lang="en-GB" dirty="0"/>
              <a:t>Operation history 2011, 2012, 2015</a:t>
            </a:r>
          </a:p>
          <a:p>
            <a:pPr lvl="1"/>
            <a:r>
              <a:rPr lang="en-GB" dirty="0"/>
              <a:t>Availability data</a:t>
            </a:r>
          </a:p>
          <a:p>
            <a:pPr lvl="2"/>
            <a:r>
              <a:rPr lang="en-GB" dirty="0"/>
              <a:t>Reasons for down time</a:t>
            </a:r>
          </a:p>
          <a:p>
            <a:pPr lvl="1"/>
            <a:r>
              <a:rPr lang="en-GB" dirty="0"/>
              <a:t>Impurities and filter clogging</a:t>
            </a:r>
          </a:p>
          <a:p>
            <a:pPr lvl="2"/>
            <a:r>
              <a:rPr lang="en-GB" dirty="0"/>
              <a:t>Inbuilt impurity </a:t>
            </a:r>
            <a:r>
              <a:rPr lang="en-GB" dirty="0" smtClean="0"/>
              <a:t>handling</a:t>
            </a:r>
          </a:p>
          <a:p>
            <a:pPr lvl="2"/>
            <a:r>
              <a:rPr lang="en-GB" dirty="0" smtClean="0"/>
              <a:t>Filter </a:t>
            </a:r>
            <a:r>
              <a:rPr lang="en-GB" dirty="0"/>
              <a:t>clogging development 2011, 2012/13, </a:t>
            </a:r>
            <a:r>
              <a:rPr lang="en-GB" dirty="0" smtClean="0"/>
              <a:t>2015</a:t>
            </a:r>
            <a:endParaRPr lang="en-GB" dirty="0"/>
          </a:p>
          <a:p>
            <a:r>
              <a:rPr lang="en-GB" dirty="0"/>
              <a:t>Oil contamination 2015</a:t>
            </a:r>
          </a:p>
          <a:p>
            <a:pPr lvl="1"/>
            <a:r>
              <a:rPr lang="en-GB" dirty="0"/>
              <a:t>Identified reason</a:t>
            </a:r>
          </a:p>
          <a:p>
            <a:pPr lvl="1"/>
            <a:r>
              <a:rPr lang="en-GB" dirty="0"/>
              <a:t>Realised </a:t>
            </a:r>
            <a:r>
              <a:rPr lang="en-GB" dirty="0" smtClean="0"/>
              <a:t>modifications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Impurities </a:t>
            </a:r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We live with impurities</a:t>
            </a:r>
          </a:p>
          <a:p>
            <a:pPr lvl="1"/>
            <a:r>
              <a:rPr lang="en-GB" dirty="0"/>
              <a:t>Valid for all our installations</a:t>
            </a:r>
          </a:p>
          <a:p>
            <a:pPr lvl="1"/>
            <a:r>
              <a:rPr lang="en-GB" dirty="0"/>
              <a:t>The absence of an adapted handling system for gaseous impurities is a nuisance.</a:t>
            </a:r>
          </a:p>
          <a:p>
            <a:r>
              <a:rPr lang="en-GB" dirty="0"/>
              <a:t>Oil impurities in 2015 were NOT limited to CMS.</a:t>
            </a:r>
          </a:p>
          <a:p>
            <a:pPr lvl="1"/>
            <a:r>
              <a:rPr lang="en-GB" dirty="0"/>
              <a:t>We have seen the same effect in much smaller scale at ATLAS.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6920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Introduction ATLAS and CMS</a:t>
            </a:r>
          </a:p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Operation history 2011, 2012, 2015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Availability data</a:t>
            </a:r>
          </a:p>
          <a:p>
            <a:pPr lvl="2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Reasons for down time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Impurities and filter clogging</a:t>
            </a:r>
          </a:p>
          <a:p>
            <a:pPr lvl="2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Inbuilt impurity </a:t>
            </a:r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handling</a:t>
            </a:r>
          </a:p>
          <a:p>
            <a:pPr lvl="2"/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Filter </a:t>
            </a:r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clogging development 2011, 2012/13, </a:t>
            </a:r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2015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/>
              <a:t>Oil contamination 2015</a:t>
            </a:r>
          </a:p>
          <a:p>
            <a:pPr lvl="1"/>
            <a:r>
              <a:rPr lang="en-GB" dirty="0"/>
              <a:t>Identified reason</a:t>
            </a:r>
          </a:p>
          <a:p>
            <a:pPr lvl="1"/>
            <a:r>
              <a:rPr lang="en-GB" dirty="0"/>
              <a:t>Realised </a:t>
            </a:r>
            <a:r>
              <a:rPr lang="en-GB" dirty="0" smtClean="0"/>
              <a:t>modifications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188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Oil contamination 2015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The identified reason for the peak of oil contamination is a bad choice of the adsorbent material of the final oil adsorber.</a:t>
            </a:r>
          </a:p>
          <a:p>
            <a:pPr lvl="1"/>
            <a:r>
              <a:rPr lang="en-GB" dirty="0"/>
              <a:t>During the long shut-down in 2013 / 2014 all oil adsorbers were equipped with this adsorbent in the frame of preventive maintenance.</a:t>
            </a:r>
          </a:p>
          <a:p>
            <a:pPr lvl="1"/>
            <a:r>
              <a:rPr lang="en-GB" dirty="0"/>
              <a:t>The adsorbent material was changed from activated charcoal (coconut shell based) to activated coal (anthracite based)</a:t>
            </a:r>
          </a:p>
          <a:p>
            <a:pPr lvl="1"/>
            <a:r>
              <a:rPr lang="en-GB" dirty="0"/>
              <a:t>Reasons were cost driven combined with a total lack of understanding.</a:t>
            </a:r>
          </a:p>
          <a:p>
            <a:pPr lvl="1"/>
            <a:r>
              <a:rPr lang="en-GB" dirty="0"/>
              <a:t>We only noticed this change in late summer 2015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8662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Oil contamination 2015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The reason why the ATLAS system suffered much less </a:t>
            </a:r>
            <a:r>
              <a:rPr lang="en-GB" dirty="0" smtClean="0"/>
              <a:t>lies </a:t>
            </a:r>
            <a:r>
              <a:rPr lang="en-GB" dirty="0"/>
              <a:t>in the difference of the respective oil treatment </a:t>
            </a:r>
            <a:r>
              <a:rPr lang="en-GB" dirty="0" smtClean="0"/>
              <a:t>systems </a:t>
            </a:r>
            <a:r>
              <a:rPr lang="en-GB" dirty="0"/>
              <a:t>up stream of the adsorber</a:t>
            </a:r>
            <a:r>
              <a:rPr lang="en-GB" dirty="0" smtClean="0"/>
              <a:t>.</a:t>
            </a:r>
          </a:p>
          <a:p>
            <a:pPr lvl="1"/>
            <a:r>
              <a:rPr lang="en-GB" dirty="0"/>
              <a:t>N</a:t>
            </a:r>
            <a:r>
              <a:rPr lang="en-GB" dirty="0" smtClean="0"/>
              <a:t>o </a:t>
            </a:r>
            <a:r>
              <a:rPr lang="en-GB" dirty="0"/>
              <a:t>unplanned down time due to oil </a:t>
            </a:r>
            <a:r>
              <a:rPr lang="en-GB" dirty="0" smtClean="0"/>
              <a:t>contamination</a:t>
            </a:r>
            <a:endParaRPr lang="en-GB" dirty="0"/>
          </a:p>
          <a:p>
            <a:r>
              <a:rPr lang="en-GB" dirty="0"/>
              <a:t>Installations with well performing oil separators and coalescers suffered little.</a:t>
            </a:r>
          </a:p>
          <a:p>
            <a:r>
              <a:rPr lang="en-GB" dirty="0"/>
              <a:t>Unfortunately the separator coalescer units for CMS were the worst ever </a:t>
            </a:r>
            <a:r>
              <a:rPr lang="en-GB" dirty="0" err="1" smtClean="0"/>
              <a:t>receptioned</a:t>
            </a:r>
            <a:r>
              <a:rPr lang="en-GB" dirty="0" smtClean="0"/>
              <a:t> </a:t>
            </a:r>
            <a:r>
              <a:rPr lang="en-GB" dirty="0"/>
              <a:t>at CERN.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8420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Realised modifications at CMS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Exchange of the adsorbent </a:t>
            </a:r>
            <a:r>
              <a:rPr lang="en-GB" dirty="0" smtClean="0"/>
              <a:t>material</a:t>
            </a:r>
          </a:p>
          <a:p>
            <a:pPr lvl="1"/>
            <a:r>
              <a:rPr lang="en-GB" dirty="0" smtClean="0"/>
              <a:t>As well for ATLAS</a:t>
            </a:r>
            <a:endParaRPr lang="en-GB" dirty="0"/>
          </a:p>
          <a:p>
            <a:r>
              <a:rPr lang="en-GB" dirty="0"/>
              <a:t>Exchange of the final oil separator and coalescer stages.</a:t>
            </a:r>
          </a:p>
          <a:p>
            <a:pPr lvl="1"/>
            <a:r>
              <a:rPr lang="en-GB" dirty="0"/>
              <a:t>We really wanted to be on the safe side:</a:t>
            </a:r>
          </a:p>
          <a:p>
            <a:pPr lvl="2"/>
            <a:r>
              <a:rPr lang="en-GB" dirty="0"/>
              <a:t>We consciously </a:t>
            </a:r>
            <a:r>
              <a:rPr lang="en-GB" dirty="0" smtClean="0"/>
              <a:t>over specified </a:t>
            </a:r>
            <a:r>
              <a:rPr lang="en-GB" dirty="0"/>
              <a:t>the amount of circulating oil.</a:t>
            </a:r>
          </a:p>
          <a:p>
            <a:pPr lvl="2"/>
            <a:r>
              <a:rPr lang="en-GB" dirty="0"/>
              <a:t>We asked for a generous design leading to low oil carry over from the separator.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0503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Original CMS oil removal system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2563" y="993775"/>
            <a:ext cx="5678873" cy="32035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20538385">
            <a:off x="3427090" y="1899585"/>
            <a:ext cx="1076483" cy="474607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16200000">
            <a:off x="4445234" y="2751290"/>
            <a:ext cx="1016747" cy="56727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20408206">
            <a:off x="2791833" y="1297772"/>
            <a:ext cx="18517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Coalescer stage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4801056" y="2850259"/>
            <a:ext cx="15055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Oil separator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1466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New CMS oil removal system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2563" y="993775"/>
            <a:ext cx="5678873" cy="32035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6200000">
            <a:off x="4511138" y="2467154"/>
            <a:ext cx="1404620" cy="829313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16200000">
            <a:off x="5323788" y="2639191"/>
            <a:ext cx="15055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Oil separator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 rot="20538385">
            <a:off x="3690931" y="1856298"/>
            <a:ext cx="1427301" cy="848717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20408206">
            <a:off x="2879023" y="1145906"/>
            <a:ext cx="18517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Coalescer stage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3860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Measurement of oil carry over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2254" y="2383896"/>
            <a:ext cx="6596743" cy="1961265"/>
          </a:xfrm>
        </p:spPr>
        <p:txBody>
          <a:bodyPr/>
          <a:lstStyle/>
          <a:p>
            <a:r>
              <a:rPr lang="en-GB" sz="2400" dirty="0"/>
              <a:t>Oil carry over from the separator.</a:t>
            </a:r>
          </a:p>
          <a:p>
            <a:pPr lvl="1"/>
            <a:r>
              <a:rPr lang="en-GB" sz="2000" dirty="0"/>
              <a:t>m1 = mc1 + mc2 + mc3</a:t>
            </a:r>
          </a:p>
          <a:p>
            <a:pPr lvl="1"/>
            <a:r>
              <a:rPr lang="en-GB" sz="2000" dirty="0"/>
              <a:t>CERN specification &lt; 100 ppm mass</a:t>
            </a:r>
          </a:p>
          <a:p>
            <a:pPr lvl="1"/>
            <a:r>
              <a:rPr lang="en-GB" sz="2000" dirty="0"/>
              <a:t>Original system ~ 750 ppm mass</a:t>
            </a:r>
          </a:p>
          <a:p>
            <a:pPr lvl="1"/>
            <a:r>
              <a:rPr lang="en-GB" sz="2000" dirty="0"/>
              <a:t>New system ~ 20 ppm </a:t>
            </a:r>
            <a:r>
              <a:rPr lang="en-GB" sz="2000" dirty="0" smtClean="0"/>
              <a:t>mass</a:t>
            </a: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415" y="862833"/>
            <a:ext cx="3068423" cy="152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776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What did we learn?</a:t>
            </a:r>
          </a:p>
          <a:p>
            <a:pPr lvl="1"/>
            <a:r>
              <a:rPr lang="en-GB" dirty="0"/>
              <a:t>For cryogenic systems that are supposed to accumulate long periods of uninterrupted operation, 80 K adsorbers need a means to be regenerated during the run</a:t>
            </a:r>
            <a:r>
              <a:rPr lang="en-GB" dirty="0" smtClean="0"/>
              <a:t>.</a:t>
            </a:r>
            <a:endParaRPr lang="en-GB" dirty="0"/>
          </a:p>
          <a:p>
            <a:pPr lvl="1"/>
            <a:r>
              <a:rPr lang="en-GB" dirty="0"/>
              <a:t>Be weary in case different / cheaper alternatives for spares or replacement material is proposed</a:t>
            </a:r>
            <a:r>
              <a:rPr lang="en-GB" dirty="0" smtClean="0"/>
              <a:t>.</a:t>
            </a:r>
            <a:endParaRPr lang="en-GB" dirty="0"/>
          </a:p>
          <a:p>
            <a:pPr lvl="1"/>
            <a:r>
              <a:rPr lang="en-GB" dirty="0"/>
              <a:t>The final oil separator is an important element in the final oil removal system.</a:t>
            </a:r>
          </a:p>
          <a:p>
            <a:pPr lvl="2"/>
            <a:r>
              <a:rPr lang="en-GB" dirty="0"/>
              <a:t>The bad performance of a separator cannot be recovered by adding coalescers.</a:t>
            </a:r>
          </a:p>
          <a:p>
            <a:pPr lvl="2"/>
            <a:r>
              <a:rPr lang="en-GB" dirty="0"/>
              <a:t>We seriously consider to tighten the specified limit of 100 ppm mentioned above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72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Introduction ATLAS and CMS</a:t>
            </a:r>
          </a:p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Operation history 2011, 2012, 2015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Availability data</a:t>
            </a:r>
          </a:p>
          <a:p>
            <a:pPr lvl="2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Reasons for down time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Impurities and filter clogging</a:t>
            </a:r>
          </a:p>
          <a:p>
            <a:pPr lvl="2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Inbuilt impurity </a:t>
            </a:r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handling</a:t>
            </a:r>
          </a:p>
          <a:p>
            <a:pPr lvl="2"/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Filter </a:t>
            </a:r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clogging development 2011, 2012/13, </a:t>
            </a:r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2015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Oil contamination 2015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Identified reason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Realised </a:t>
            </a:r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modifications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57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ATLAS and CMS cryogenics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ATLAS</a:t>
            </a:r>
          </a:p>
          <a:p>
            <a:pPr lvl="1"/>
            <a:r>
              <a:rPr lang="en-GB" dirty="0"/>
              <a:t>Two separate cryogenic services</a:t>
            </a:r>
          </a:p>
          <a:p>
            <a:pPr lvl="2"/>
            <a:r>
              <a:rPr lang="en-GB" dirty="0"/>
              <a:t>LN</a:t>
            </a:r>
            <a:r>
              <a:rPr lang="en-GB" baseline="-25000" dirty="0"/>
              <a:t>2</a:t>
            </a:r>
            <a:r>
              <a:rPr lang="en-GB" dirty="0"/>
              <a:t> cooling system for the LAr calorimeter</a:t>
            </a:r>
          </a:p>
          <a:p>
            <a:pPr lvl="2"/>
            <a:r>
              <a:rPr lang="en-GB" dirty="0"/>
              <a:t>He cooling system for the superconducting magnets</a:t>
            </a:r>
          </a:p>
          <a:p>
            <a:pPr lvl="3"/>
            <a:r>
              <a:rPr lang="en-GB" dirty="0"/>
              <a:t>One refrigerator for 40 K – 60 K cooling; (Shield Refrigerator)</a:t>
            </a:r>
          </a:p>
          <a:p>
            <a:pPr lvl="3"/>
            <a:r>
              <a:rPr lang="en-GB" dirty="0"/>
              <a:t>One refrigerator for 4.5 K cooling; (Main Refrigerator</a:t>
            </a:r>
            <a:r>
              <a:rPr lang="en-GB" dirty="0" smtClean="0"/>
              <a:t>)</a:t>
            </a:r>
          </a:p>
          <a:p>
            <a:pPr lvl="3"/>
            <a:r>
              <a:rPr lang="en-GB" dirty="0" smtClean="0"/>
              <a:t>Two magnet systems</a:t>
            </a:r>
          </a:p>
          <a:p>
            <a:pPr lvl="4"/>
            <a:r>
              <a:rPr lang="en-GB" dirty="0" smtClean="0"/>
              <a:t>One solenoid magnet cooled in thermosiphon mode</a:t>
            </a:r>
          </a:p>
          <a:p>
            <a:pPr lvl="4"/>
            <a:r>
              <a:rPr lang="en-GB" dirty="0" smtClean="0"/>
              <a:t>Several toroidal magnets cooled by forced flow</a:t>
            </a:r>
            <a:endParaRPr lang="en-GB" dirty="0"/>
          </a:p>
          <a:p>
            <a:r>
              <a:rPr lang="en-GB" dirty="0"/>
              <a:t>In this presentation only the </a:t>
            </a:r>
            <a:br>
              <a:rPr lang="en-GB" dirty="0"/>
            </a:br>
            <a:r>
              <a:rPr lang="en-GB" b="1" dirty="0"/>
              <a:t>Main Refrigerator </a:t>
            </a:r>
            <a:r>
              <a:rPr lang="en-GB" b="1" dirty="0" smtClean="0"/>
              <a:t>(MR) </a:t>
            </a:r>
            <a:r>
              <a:rPr lang="en-GB" dirty="0" smtClean="0"/>
              <a:t>is </a:t>
            </a:r>
            <a:r>
              <a:rPr lang="en-GB" dirty="0"/>
              <a:t>considered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634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ATLAS and CMS cryogenics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CMS</a:t>
            </a:r>
          </a:p>
          <a:p>
            <a:pPr lvl="1"/>
            <a:r>
              <a:rPr lang="en-GB" dirty="0"/>
              <a:t>One single cryogenic service</a:t>
            </a:r>
          </a:p>
          <a:p>
            <a:pPr lvl="1"/>
            <a:r>
              <a:rPr lang="en-GB" dirty="0"/>
              <a:t>One refrigerator for </a:t>
            </a:r>
            <a:r>
              <a:rPr lang="en-GB" dirty="0" smtClean="0"/>
              <a:t>all loads down </a:t>
            </a:r>
            <a:r>
              <a:rPr lang="en-GB" dirty="0"/>
              <a:t>to 4.5 </a:t>
            </a:r>
            <a:r>
              <a:rPr lang="en-GB" dirty="0" smtClean="0"/>
              <a:t>K</a:t>
            </a:r>
          </a:p>
          <a:p>
            <a:pPr lvl="2"/>
            <a:r>
              <a:rPr lang="en-GB" dirty="0" smtClean="0"/>
              <a:t>One </a:t>
            </a:r>
            <a:r>
              <a:rPr lang="en-GB" dirty="0"/>
              <a:t>solenoid magnet cooled in thermosiphon mode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464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Introduction ATLAS and CMS</a:t>
            </a:r>
          </a:p>
          <a:p>
            <a:r>
              <a:rPr lang="en-GB" dirty="0"/>
              <a:t>Operation history 2011, 2012, 2015</a:t>
            </a:r>
          </a:p>
          <a:p>
            <a:pPr lvl="1"/>
            <a:r>
              <a:rPr lang="en-GB" dirty="0"/>
              <a:t>Availability data</a:t>
            </a:r>
          </a:p>
          <a:p>
            <a:pPr lvl="2"/>
            <a:r>
              <a:rPr lang="en-GB" dirty="0"/>
              <a:t>Reasons for down time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Impurities and filter clogging</a:t>
            </a:r>
          </a:p>
          <a:p>
            <a:pPr lvl="2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Inbuilt impurity </a:t>
            </a:r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handling</a:t>
            </a:r>
          </a:p>
          <a:p>
            <a:pPr lvl="2"/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Filter </a:t>
            </a:r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clogging development 2011, 2012/13, </a:t>
            </a:r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2015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Oil contamination 2015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Identified reason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Realised </a:t>
            </a:r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modifications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927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ATLAS availability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1169" y="993775"/>
            <a:ext cx="4901662" cy="320357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555242" y="3477986"/>
            <a:ext cx="467590" cy="24237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434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CMS availability 2011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314" y="993775"/>
            <a:ext cx="4897371" cy="32035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European Cryogenics days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555242" y="3477986"/>
            <a:ext cx="467590" cy="24237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52842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132</TotalTime>
  <Words>1434</Words>
  <Application>Microsoft Office PowerPoint</Application>
  <PresentationFormat>On-screen Show (16:9)</PresentationFormat>
  <Paragraphs>276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Arial</vt:lpstr>
      <vt:lpstr>Symbol</vt:lpstr>
      <vt:lpstr>CERNCorporate16-9</vt:lpstr>
      <vt:lpstr>PowerPoint Presentation</vt:lpstr>
      <vt:lpstr>Operation of cryogenics for LHC detectors: what did we learn?</vt:lpstr>
      <vt:lpstr>Topics</vt:lpstr>
      <vt:lpstr>Topics</vt:lpstr>
      <vt:lpstr>ATLAS and CMS cryogenics</vt:lpstr>
      <vt:lpstr>ATLAS and CMS cryogenics</vt:lpstr>
      <vt:lpstr>Topics</vt:lpstr>
      <vt:lpstr>ATLAS availability 2011</vt:lpstr>
      <vt:lpstr>CMS availability 2011</vt:lpstr>
      <vt:lpstr>ATLAS availability 2012 / 2013</vt:lpstr>
      <vt:lpstr>CMS availability 2012 / 2013</vt:lpstr>
      <vt:lpstr>ATLAS availability 2015</vt:lpstr>
      <vt:lpstr>CMS availability 2015</vt:lpstr>
      <vt:lpstr>Repetitive common reasons</vt:lpstr>
      <vt:lpstr>Isolated reasons</vt:lpstr>
      <vt:lpstr>ATLAS downtime reasons</vt:lpstr>
      <vt:lpstr>ATLAS modifications 2014</vt:lpstr>
      <vt:lpstr>ATLAS modifications 2014</vt:lpstr>
      <vt:lpstr>CMS downtime reasons</vt:lpstr>
      <vt:lpstr>CMS modifications 2014</vt:lpstr>
      <vt:lpstr>Topics</vt:lpstr>
      <vt:lpstr>Inbuilt impurity handling</vt:lpstr>
      <vt:lpstr>Inbuilt impurity handling</vt:lpstr>
      <vt:lpstr>ATLAS MR 80 K adsorber</vt:lpstr>
      <vt:lpstr>CMS 80 K adsorber</vt:lpstr>
      <vt:lpstr>Inbuilt impurity handling</vt:lpstr>
      <vt:lpstr>Filter clogging</vt:lpstr>
      <vt:lpstr>ATLAS filter clogging 2011 to 2015</vt:lpstr>
      <vt:lpstr>CMS filter clogging 2011 to 2015</vt:lpstr>
      <vt:lpstr>Impurities conclusion</vt:lpstr>
      <vt:lpstr>Topics</vt:lpstr>
      <vt:lpstr>Oil contamination 2015</vt:lpstr>
      <vt:lpstr>Oil contamination 2015</vt:lpstr>
      <vt:lpstr>Realised modifications at CMS</vt:lpstr>
      <vt:lpstr>Original CMS oil removal system</vt:lpstr>
      <vt:lpstr>New CMS oil removal system</vt:lpstr>
      <vt:lpstr>Measurement of oil carry over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Udo Wagner</dc:creator>
  <cp:lastModifiedBy>Udo Wagner</cp:lastModifiedBy>
  <cp:revision>28</cp:revision>
  <dcterms:created xsi:type="dcterms:W3CDTF">2016-06-07T14:14:30Z</dcterms:created>
  <dcterms:modified xsi:type="dcterms:W3CDTF">2016-06-09T08:03:38Z</dcterms:modified>
</cp:coreProperties>
</file>