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268" r:id="rId3"/>
    <p:sldId id="264" r:id="rId4"/>
    <p:sldId id="263" r:id="rId5"/>
    <p:sldId id="265" r:id="rId6"/>
    <p:sldId id="257" r:id="rId7"/>
    <p:sldId id="269" r:id="rId8"/>
    <p:sldId id="266" r:id="rId9"/>
    <p:sldId id="270" r:id="rId10"/>
    <p:sldId id="271" r:id="rId11"/>
    <p:sldId id="272" r:id="rId12"/>
    <p:sldId id="273" r:id="rId13"/>
  </p:sldIdLst>
  <p:sldSz cx="9144000" cy="6858000" type="screen4x3"/>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00" autoAdjust="0"/>
    <p:restoredTop sz="94660"/>
  </p:normalViewPr>
  <p:slideViewPr>
    <p:cSldViewPr snapToGrid="0">
      <p:cViewPr varScale="1">
        <p:scale>
          <a:sx n="111" d="100"/>
          <a:sy n="111" d="100"/>
        </p:scale>
        <p:origin x="72" y="931"/>
      </p:cViewPr>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983D79-8A4A-4F36-BB94-909838E4734D}" type="datetimeFigureOut">
              <a:rPr kumimoji="1" lang="ja-JP" altLang="en-US" smtClean="0"/>
              <a:t>2016/1/21</a:t>
            </a:fld>
            <a:endParaRPr kumimoji="1" lang="ja-JP" altLang="en-US"/>
          </a:p>
        </p:txBody>
      </p:sp>
      <p:sp>
        <p:nvSpPr>
          <p:cNvPr id="4" name="スライド イメージ プレースホルダー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B00441E-56A8-41DF-B79A-BDF53BBC6E0E}" type="slidenum">
              <a:rPr kumimoji="1" lang="ja-JP" altLang="en-US" smtClean="0"/>
              <a:t>‹#›</a:t>
            </a:fld>
            <a:endParaRPr kumimoji="1" lang="ja-JP" altLang="en-US"/>
          </a:p>
        </p:txBody>
      </p:sp>
    </p:spTree>
    <p:extLst>
      <p:ext uri="{BB962C8B-B14F-4D97-AF65-F5344CB8AC3E}">
        <p14:creationId xmlns:p14="http://schemas.microsoft.com/office/powerpoint/2010/main" val="48668321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BB00441E-56A8-41DF-B79A-BDF53BBC6E0E}" type="slidenum">
              <a:rPr kumimoji="1" lang="ja-JP" altLang="en-US" smtClean="0"/>
              <a:t>1</a:t>
            </a:fld>
            <a:endParaRPr kumimoji="1" lang="ja-JP" altLang="en-US"/>
          </a:p>
        </p:txBody>
      </p:sp>
    </p:spTree>
    <p:extLst>
      <p:ext uri="{BB962C8B-B14F-4D97-AF65-F5344CB8AC3E}">
        <p14:creationId xmlns:p14="http://schemas.microsoft.com/office/powerpoint/2010/main" val="32267042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1D5C166E-2577-44C7-9939-62031BF76A30}" type="datetime1">
              <a:rPr kumimoji="1" lang="ja-JP" altLang="en-US" smtClean="0"/>
              <a:t>2016/1/21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02A36AD-2984-4B95-8947-CDBE2A75201E}" type="slidenum">
              <a:rPr kumimoji="1" lang="ja-JP" altLang="en-US" smtClean="0"/>
              <a:t>‹#›</a:t>
            </a:fld>
            <a:endParaRPr kumimoji="1" lang="ja-JP" altLang="en-US"/>
          </a:p>
        </p:txBody>
      </p:sp>
    </p:spTree>
    <p:extLst>
      <p:ext uri="{BB962C8B-B14F-4D97-AF65-F5344CB8AC3E}">
        <p14:creationId xmlns:p14="http://schemas.microsoft.com/office/powerpoint/2010/main" val="447211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4F9B3F0-07DA-4382-9E0D-6AF79EE3759E}" type="datetime1">
              <a:rPr kumimoji="1" lang="ja-JP" altLang="en-US" smtClean="0"/>
              <a:t>2016/1/21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02A36AD-2984-4B95-8947-CDBE2A75201E}" type="slidenum">
              <a:rPr kumimoji="1" lang="ja-JP" altLang="en-US" smtClean="0"/>
              <a:t>‹#›</a:t>
            </a:fld>
            <a:endParaRPr kumimoji="1" lang="ja-JP" altLang="en-US"/>
          </a:p>
        </p:txBody>
      </p:sp>
    </p:spTree>
    <p:extLst>
      <p:ext uri="{BB962C8B-B14F-4D97-AF65-F5344CB8AC3E}">
        <p14:creationId xmlns:p14="http://schemas.microsoft.com/office/powerpoint/2010/main" val="2470126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1F30B4E9-6A4E-415B-AE96-FC65A836B65B}" type="datetime1">
              <a:rPr kumimoji="1" lang="ja-JP" altLang="en-US" smtClean="0"/>
              <a:t>2016/1/21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02A36AD-2984-4B95-8947-CDBE2A75201E}" type="slidenum">
              <a:rPr kumimoji="1" lang="ja-JP" altLang="en-US" smtClean="0"/>
              <a:t>‹#›</a:t>
            </a:fld>
            <a:endParaRPr kumimoji="1" lang="ja-JP" altLang="en-US"/>
          </a:p>
        </p:txBody>
      </p:sp>
    </p:spTree>
    <p:extLst>
      <p:ext uri="{BB962C8B-B14F-4D97-AF65-F5344CB8AC3E}">
        <p14:creationId xmlns:p14="http://schemas.microsoft.com/office/powerpoint/2010/main" val="5460421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FBF1723F-338F-4BF6-8D8B-18475DBF6EB7}" type="datetime1">
              <a:rPr kumimoji="1" lang="ja-JP" altLang="en-US" smtClean="0"/>
              <a:t>2016/1/21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02A36AD-2984-4B95-8947-CDBE2A75201E}" type="slidenum">
              <a:rPr kumimoji="1" lang="ja-JP" altLang="en-US" smtClean="0"/>
              <a:t>‹#›</a:t>
            </a:fld>
            <a:endParaRPr kumimoji="1" lang="ja-JP" altLang="en-US"/>
          </a:p>
        </p:txBody>
      </p:sp>
    </p:spTree>
    <p:extLst>
      <p:ext uri="{BB962C8B-B14F-4D97-AF65-F5344CB8AC3E}">
        <p14:creationId xmlns:p14="http://schemas.microsoft.com/office/powerpoint/2010/main" val="352984692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A13828E6-E8DB-401A-A5A9-7A1126D6C2D8}" type="datetime1">
              <a:rPr kumimoji="1" lang="ja-JP" altLang="en-US" smtClean="0"/>
              <a:t>2016/1/21</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02A36AD-2984-4B95-8947-CDBE2A75201E}" type="slidenum">
              <a:rPr kumimoji="1" lang="ja-JP" altLang="en-US" smtClean="0"/>
              <a:t>‹#›</a:t>
            </a:fld>
            <a:endParaRPr kumimoji="1" lang="ja-JP" altLang="en-US"/>
          </a:p>
        </p:txBody>
      </p:sp>
    </p:spTree>
    <p:extLst>
      <p:ext uri="{BB962C8B-B14F-4D97-AF65-F5344CB8AC3E}">
        <p14:creationId xmlns:p14="http://schemas.microsoft.com/office/powerpoint/2010/main" val="33570574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6DDC1C6C-8D51-4F18-B974-12A19A1E106F}" type="datetime1">
              <a:rPr kumimoji="1" lang="ja-JP" altLang="en-US" smtClean="0"/>
              <a:t>2016/1/21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02A36AD-2984-4B95-8947-CDBE2A75201E}" type="slidenum">
              <a:rPr kumimoji="1" lang="ja-JP" altLang="en-US" smtClean="0"/>
              <a:t>‹#›</a:t>
            </a:fld>
            <a:endParaRPr kumimoji="1" lang="ja-JP" altLang="en-US"/>
          </a:p>
        </p:txBody>
      </p:sp>
    </p:spTree>
    <p:extLst>
      <p:ext uri="{BB962C8B-B14F-4D97-AF65-F5344CB8AC3E}">
        <p14:creationId xmlns:p14="http://schemas.microsoft.com/office/powerpoint/2010/main" val="26166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405239AE-8E18-4911-A112-A48116A23618}" type="datetime1">
              <a:rPr kumimoji="1" lang="ja-JP" altLang="en-US" smtClean="0"/>
              <a:t>2016/1/21</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02A36AD-2984-4B95-8947-CDBE2A75201E}" type="slidenum">
              <a:rPr kumimoji="1" lang="ja-JP" altLang="en-US" smtClean="0"/>
              <a:t>‹#›</a:t>
            </a:fld>
            <a:endParaRPr kumimoji="1" lang="ja-JP" altLang="en-US"/>
          </a:p>
        </p:txBody>
      </p:sp>
    </p:spTree>
    <p:extLst>
      <p:ext uri="{BB962C8B-B14F-4D97-AF65-F5344CB8AC3E}">
        <p14:creationId xmlns:p14="http://schemas.microsoft.com/office/powerpoint/2010/main" val="34627671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14E8D75C-3E62-4AB9-8F20-DC3D5CF6470E}" type="datetime1">
              <a:rPr kumimoji="1" lang="ja-JP" altLang="en-US" smtClean="0"/>
              <a:t>2016/1/21</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02A36AD-2984-4B95-8947-CDBE2A75201E}" type="slidenum">
              <a:rPr kumimoji="1" lang="ja-JP" altLang="en-US" smtClean="0"/>
              <a:t>‹#›</a:t>
            </a:fld>
            <a:endParaRPr kumimoji="1" lang="ja-JP" altLang="en-US"/>
          </a:p>
        </p:txBody>
      </p:sp>
    </p:spTree>
    <p:extLst>
      <p:ext uri="{BB962C8B-B14F-4D97-AF65-F5344CB8AC3E}">
        <p14:creationId xmlns:p14="http://schemas.microsoft.com/office/powerpoint/2010/main" val="33508278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17DAAE-1863-451B-8B46-6054A633DF28}" type="datetime1">
              <a:rPr kumimoji="1" lang="ja-JP" altLang="en-US" smtClean="0"/>
              <a:t>2016/1/21</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02A36AD-2984-4B95-8947-CDBE2A75201E}" type="slidenum">
              <a:rPr kumimoji="1" lang="ja-JP" altLang="en-US" smtClean="0"/>
              <a:t>‹#›</a:t>
            </a:fld>
            <a:endParaRPr kumimoji="1" lang="ja-JP" altLang="en-US"/>
          </a:p>
        </p:txBody>
      </p:sp>
    </p:spTree>
    <p:extLst>
      <p:ext uri="{BB962C8B-B14F-4D97-AF65-F5344CB8AC3E}">
        <p14:creationId xmlns:p14="http://schemas.microsoft.com/office/powerpoint/2010/main" val="6197565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4C03B7F7-7D49-4553-B542-8F35D281C73A}" type="datetime1">
              <a:rPr kumimoji="1" lang="ja-JP" altLang="en-US" smtClean="0"/>
              <a:t>2016/1/21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02A36AD-2984-4B95-8947-CDBE2A75201E}" type="slidenum">
              <a:rPr kumimoji="1" lang="ja-JP" altLang="en-US" smtClean="0"/>
              <a:t>‹#›</a:t>
            </a:fld>
            <a:endParaRPr kumimoji="1" lang="ja-JP" altLang="en-US"/>
          </a:p>
        </p:txBody>
      </p:sp>
    </p:spTree>
    <p:extLst>
      <p:ext uri="{BB962C8B-B14F-4D97-AF65-F5344CB8AC3E}">
        <p14:creationId xmlns:p14="http://schemas.microsoft.com/office/powerpoint/2010/main" val="33380145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4E199A0D-857C-4111-AF5C-619A0048AA9B}" type="datetime1">
              <a:rPr kumimoji="1" lang="ja-JP" altLang="en-US" smtClean="0"/>
              <a:t>2016/1/21</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02A36AD-2984-4B95-8947-CDBE2A75201E}" type="slidenum">
              <a:rPr kumimoji="1" lang="ja-JP" altLang="en-US" smtClean="0"/>
              <a:t>‹#›</a:t>
            </a:fld>
            <a:endParaRPr kumimoji="1" lang="ja-JP" altLang="en-US"/>
          </a:p>
        </p:txBody>
      </p:sp>
    </p:spTree>
    <p:extLst>
      <p:ext uri="{BB962C8B-B14F-4D97-AF65-F5344CB8AC3E}">
        <p14:creationId xmlns:p14="http://schemas.microsoft.com/office/powerpoint/2010/main" val="3988597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19B3F4-59B3-443B-A411-1D28827C79C6}" type="datetime1">
              <a:rPr kumimoji="1" lang="ja-JP" altLang="en-US" smtClean="0"/>
              <a:t>2016/1/21</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2A36AD-2984-4B95-8947-CDBE2A75201E}" type="slidenum">
              <a:rPr kumimoji="1" lang="ja-JP" altLang="en-US" smtClean="0"/>
              <a:t>‹#›</a:t>
            </a:fld>
            <a:endParaRPr kumimoji="1" lang="ja-JP" altLang="en-US"/>
          </a:p>
        </p:txBody>
      </p:sp>
    </p:spTree>
    <p:extLst>
      <p:ext uri="{BB962C8B-B14F-4D97-AF65-F5344CB8AC3E}">
        <p14:creationId xmlns:p14="http://schemas.microsoft.com/office/powerpoint/2010/main" val="6055241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kumimoji="1" lang="en-US" altLang="ja-JP" dirty="0" smtClean="0"/>
              <a:t>NuFact2016 SPC</a:t>
            </a:r>
            <a:endParaRPr kumimoji="1" lang="ja-JP" altLang="en-US" dirty="0"/>
          </a:p>
        </p:txBody>
      </p:sp>
      <p:sp>
        <p:nvSpPr>
          <p:cNvPr id="3" name="サブタイトル 2"/>
          <p:cNvSpPr>
            <a:spLocks noGrp="1"/>
          </p:cNvSpPr>
          <p:nvPr>
            <p:ph type="subTitle" idx="1"/>
          </p:nvPr>
        </p:nvSpPr>
        <p:spPr/>
        <p:txBody>
          <a:bodyPr/>
          <a:lstStyle/>
          <a:p>
            <a:endParaRPr kumimoji="1" lang="ja-JP" altLang="en-US"/>
          </a:p>
        </p:txBody>
      </p:sp>
      <p:sp>
        <p:nvSpPr>
          <p:cNvPr id="4" name="テキスト ボックス 3"/>
          <p:cNvSpPr txBox="1"/>
          <p:nvPr/>
        </p:nvSpPr>
        <p:spPr>
          <a:xfrm>
            <a:off x="8001000" y="219739"/>
            <a:ext cx="886781" cy="369332"/>
          </a:xfrm>
          <a:prstGeom prst="rect">
            <a:avLst/>
          </a:prstGeom>
          <a:noFill/>
        </p:spPr>
        <p:txBody>
          <a:bodyPr wrap="none" rtlCol="0">
            <a:spAutoFit/>
          </a:bodyPr>
          <a:lstStyle/>
          <a:p>
            <a:r>
              <a:rPr kumimoji="1" lang="en-US" altLang="ja-JP" dirty="0" smtClean="0"/>
              <a:t>160121</a:t>
            </a:r>
          </a:p>
        </p:txBody>
      </p:sp>
      <p:sp>
        <p:nvSpPr>
          <p:cNvPr id="5" name="スライド番号プレースホルダー 4"/>
          <p:cNvSpPr>
            <a:spLocks noGrp="1"/>
          </p:cNvSpPr>
          <p:nvPr>
            <p:ph type="sldNum" sz="quarter" idx="12"/>
          </p:nvPr>
        </p:nvSpPr>
        <p:spPr/>
        <p:txBody>
          <a:bodyPr/>
          <a:lstStyle/>
          <a:p>
            <a:fld id="{B02A36AD-2984-4B95-8947-CDBE2A75201E}" type="slidenum">
              <a:rPr kumimoji="1" lang="ja-JP" altLang="en-US" smtClean="0"/>
              <a:t>1</a:t>
            </a:fld>
            <a:endParaRPr kumimoji="1" lang="ja-JP" altLang="en-US"/>
          </a:p>
        </p:txBody>
      </p:sp>
    </p:spTree>
    <p:extLst>
      <p:ext uri="{BB962C8B-B14F-4D97-AF65-F5344CB8AC3E}">
        <p14:creationId xmlns:p14="http://schemas.microsoft.com/office/powerpoint/2010/main" val="18431748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ー 2"/>
          <p:cNvSpPr>
            <a:spLocks noGrp="1"/>
          </p:cNvSpPr>
          <p:nvPr>
            <p:ph idx="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B02A36AD-2984-4B95-8947-CDBE2A75201E}" type="slidenum">
              <a:rPr kumimoji="1" lang="ja-JP" altLang="en-US" smtClean="0"/>
              <a:t>10</a:t>
            </a:fld>
            <a:endParaRPr kumimoji="1" lang="ja-JP" altLang="en-US"/>
          </a:p>
        </p:txBody>
      </p:sp>
      <p:pic>
        <p:nvPicPr>
          <p:cNvPr id="5" name="図 4"/>
          <p:cNvPicPr>
            <a:picLocks noChangeAspect="1"/>
          </p:cNvPicPr>
          <p:nvPr/>
        </p:nvPicPr>
        <p:blipFill>
          <a:blip r:embed="rId2"/>
          <a:stretch>
            <a:fillRect/>
          </a:stretch>
        </p:blipFill>
        <p:spPr>
          <a:xfrm>
            <a:off x="0" y="0"/>
            <a:ext cx="4039721" cy="6858000"/>
          </a:xfrm>
          <a:prstGeom prst="rect">
            <a:avLst/>
          </a:prstGeom>
        </p:spPr>
      </p:pic>
      <p:pic>
        <p:nvPicPr>
          <p:cNvPr id="6" name="図 5"/>
          <p:cNvPicPr>
            <a:picLocks noChangeAspect="1"/>
          </p:cNvPicPr>
          <p:nvPr/>
        </p:nvPicPr>
        <p:blipFill>
          <a:blip r:embed="rId3"/>
          <a:stretch>
            <a:fillRect/>
          </a:stretch>
        </p:blipFill>
        <p:spPr>
          <a:xfrm>
            <a:off x="4494817" y="0"/>
            <a:ext cx="3972904" cy="6060734"/>
          </a:xfrm>
          <a:prstGeom prst="rect">
            <a:avLst/>
          </a:prstGeom>
        </p:spPr>
      </p:pic>
      <p:sp>
        <p:nvSpPr>
          <p:cNvPr id="7" name="テキスト ボックス 6"/>
          <p:cNvSpPr txBox="1"/>
          <p:nvPr/>
        </p:nvSpPr>
        <p:spPr>
          <a:xfrm>
            <a:off x="516467" y="365126"/>
            <a:ext cx="3006785" cy="307777"/>
          </a:xfrm>
          <a:prstGeom prst="rect">
            <a:avLst/>
          </a:prstGeom>
          <a:noFill/>
        </p:spPr>
        <p:txBody>
          <a:bodyPr wrap="none" rtlCol="0">
            <a:spAutoFit/>
          </a:bodyPr>
          <a:lstStyle/>
          <a:p>
            <a:r>
              <a:rPr lang="en-US" altLang="ja-JP" sz="1400" dirty="0" smtClean="0"/>
              <a:t>Muon overview (EDM, CLFV, generator</a:t>
            </a:r>
            <a:endParaRPr kumimoji="1" lang="ja-JP" altLang="en-US" sz="1400" dirty="0"/>
          </a:p>
        </p:txBody>
      </p:sp>
      <p:sp>
        <p:nvSpPr>
          <p:cNvPr id="8" name="テキスト ボックス 7"/>
          <p:cNvSpPr txBox="1"/>
          <p:nvPr/>
        </p:nvSpPr>
        <p:spPr>
          <a:xfrm>
            <a:off x="5060138" y="365126"/>
            <a:ext cx="3419526" cy="369332"/>
          </a:xfrm>
          <a:prstGeom prst="rect">
            <a:avLst/>
          </a:prstGeom>
          <a:noFill/>
        </p:spPr>
        <p:txBody>
          <a:bodyPr wrap="none" rtlCol="0">
            <a:spAutoFit/>
          </a:bodyPr>
          <a:lstStyle/>
          <a:p>
            <a:r>
              <a:rPr kumimoji="1" lang="en-US" altLang="ja-JP" dirty="0" smtClean="0"/>
              <a:t>0n2b, theory (g-2/EDM/CLFV/LHC)</a:t>
            </a:r>
            <a:endParaRPr kumimoji="1" lang="ja-JP" altLang="en-US" dirty="0"/>
          </a:p>
        </p:txBody>
      </p:sp>
      <p:sp>
        <p:nvSpPr>
          <p:cNvPr id="9" name="テキスト ボックス 8"/>
          <p:cNvSpPr txBox="1"/>
          <p:nvPr/>
        </p:nvSpPr>
        <p:spPr>
          <a:xfrm>
            <a:off x="5665154" y="4991386"/>
            <a:ext cx="2442528" cy="276999"/>
          </a:xfrm>
          <a:prstGeom prst="rect">
            <a:avLst/>
          </a:prstGeom>
          <a:noFill/>
        </p:spPr>
        <p:txBody>
          <a:bodyPr wrap="none" rtlCol="0">
            <a:spAutoFit/>
          </a:bodyPr>
          <a:lstStyle/>
          <a:p>
            <a:r>
              <a:rPr kumimoji="1" lang="en-US" altLang="ja-JP" sz="1200" dirty="0" err="1" smtClean="0"/>
              <a:t>Daya</a:t>
            </a:r>
            <a:r>
              <a:rPr kumimoji="1" lang="en-US" altLang="ja-JP" sz="1200" dirty="0" smtClean="0"/>
              <a:t> Bay/JUNO, LBNF, FNAL p driver</a:t>
            </a:r>
            <a:endParaRPr kumimoji="1" lang="ja-JP" altLang="en-US" sz="1200" dirty="0"/>
          </a:p>
        </p:txBody>
      </p:sp>
      <p:pic>
        <p:nvPicPr>
          <p:cNvPr id="10" name="図 9"/>
          <p:cNvPicPr>
            <a:picLocks noChangeAspect="1"/>
          </p:cNvPicPr>
          <p:nvPr/>
        </p:nvPicPr>
        <p:blipFill>
          <a:blip r:embed="rId4"/>
          <a:stretch>
            <a:fillRect/>
          </a:stretch>
        </p:blipFill>
        <p:spPr>
          <a:xfrm>
            <a:off x="5012012" y="5294227"/>
            <a:ext cx="3260674" cy="775121"/>
          </a:xfrm>
          <a:prstGeom prst="rect">
            <a:avLst/>
          </a:prstGeom>
        </p:spPr>
      </p:pic>
      <p:pic>
        <p:nvPicPr>
          <p:cNvPr id="11" name="図 10"/>
          <p:cNvPicPr>
            <a:picLocks noChangeAspect="1"/>
          </p:cNvPicPr>
          <p:nvPr/>
        </p:nvPicPr>
        <p:blipFill>
          <a:blip r:embed="rId5"/>
          <a:stretch>
            <a:fillRect/>
          </a:stretch>
        </p:blipFill>
        <p:spPr>
          <a:xfrm>
            <a:off x="5012012" y="1594047"/>
            <a:ext cx="3843230" cy="1283076"/>
          </a:xfrm>
          <a:prstGeom prst="rect">
            <a:avLst/>
          </a:prstGeom>
        </p:spPr>
      </p:pic>
    </p:spTree>
    <p:extLst>
      <p:ext uri="{BB962C8B-B14F-4D97-AF65-F5344CB8AC3E}">
        <p14:creationId xmlns:p14="http://schemas.microsoft.com/office/powerpoint/2010/main" val="42740567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ー 2"/>
          <p:cNvSpPr>
            <a:spLocks noGrp="1"/>
          </p:cNvSpPr>
          <p:nvPr>
            <p:ph idx="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B02A36AD-2984-4B95-8947-CDBE2A75201E}" type="slidenum">
              <a:rPr kumimoji="1" lang="ja-JP" altLang="en-US" smtClean="0"/>
              <a:t>11</a:t>
            </a:fld>
            <a:endParaRPr kumimoji="1" lang="ja-JP" altLang="en-US"/>
          </a:p>
        </p:txBody>
      </p:sp>
      <p:pic>
        <p:nvPicPr>
          <p:cNvPr id="5" name="図 4"/>
          <p:cNvPicPr>
            <a:picLocks noChangeAspect="1"/>
          </p:cNvPicPr>
          <p:nvPr/>
        </p:nvPicPr>
        <p:blipFill>
          <a:blip r:embed="rId2"/>
          <a:stretch>
            <a:fillRect/>
          </a:stretch>
        </p:blipFill>
        <p:spPr>
          <a:xfrm>
            <a:off x="415000" y="0"/>
            <a:ext cx="3971773" cy="6759759"/>
          </a:xfrm>
          <a:prstGeom prst="rect">
            <a:avLst/>
          </a:prstGeom>
        </p:spPr>
      </p:pic>
      <p:pic>
        <p:nvPicPr>
          <p:cNvPr id="6" name="図 5"/>
          <p:cNvPicPr>
            <a:picLocks noChangeAspect="1"/>
          </p:cNvPicPr>
          <p:nvPr/>
        </p:nvPicPr>
        <p:blipFill>
          <a:blip r:embed="rId3"/>
          <a:stretch>
            <a:fillRect/>
          </a:stretch>
        </p:blipFill>
        <p:spPr>
          <a:xfrm>
            <a:off x="4761364" y="365126"/>
            <a:ext cx="3859783" cy="2884056"/>
          </a:xfrm>
          <a:prstGeom prst="rect">
            <a:avLst/>
          </a:prstGeom>
        </p:spPr>
      </p:pic>
      <p:pic>
        <p:nvPicPr>
          <p:cNvPr id="7" name="図 6"/>
          <p:cNvPicPr>
            <a:picLocks noChangeAspect="1"/>
          </p:cNvPicPr>
          <p:nvPr/>
        </p:nvPicPr>
        <p:blipFill>
          <a:blip r:embed="rId4"/>
          <a:stretch>
            <a:fillRect/>
          </a:stretch>
        </p:blipFill>
        <p:spPr>
          <a:xfrm>
            <a:off x="628650" y="535013"/>
            <a:ext cx="4215743" cy="560362"/>
          </a:xfrm>
          <a:prstGeom prst="rect">
            <a:avLst/>
          </a:prstGeom>
        </p:spPr>
      </p:pic>
      <p:pic>
        <p:nvPicPr>
          <p:cNvPr id="8" name="図 7"/>
          <p:cNvPicPr>
            <a:picLocks noChangeAspect="1"/>
          </p:cNvPicPr>
          <p:nvPr/>
        </p:nvPicPr>
        <p:blipFill>
          <a:blip r:embed="rId5"/>
          <a:stretch>
            <a:fillRect/>
          </a:stretch>
        </p:blipFill>
        <p:spPr>
          <a:xfrm>
            <a:off x="5304552" y="666893"/>
            <a:ext cx="3691186" cy="2962955"/>
          </a:xfrm>
          <a:prstGeom prst="rect">
            <a:avLst/>
          </a:prstGeom>
        </p:spPr>
      </p:pic>
    </p:spTree>
    <p:extLst>
      <p:ext uri="{BB962C8B-B14F-4D97-AF65-F5344CB8AC3E}">
        <p14:creationId xmlns:p14="http://schemas.microsoft.com/office/powerpoint/2010/main" val="28530087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Some comments</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Repetition rate?</a:t>
            </a:r>
          </a:p>
          <a:p>
            <a:pPr lvl="1"/>
            <a:r>
              <a:rPr lang="en-US" altLang="ja-JP" dirty="0" smtClean="0"/>
              <a:t>Really need every year?</a:t>
            </a:r>
            <a:endParaRPr lang="en-US" altLang="ja-JP" dirty="0"/>
          </a:p>
          <a:p>
            <a:endParaRPr kumimoji="1" lang="en-US" altLang="ja-JP" dirty="0" smtClean="0"/>
          </a:p>
          <a:p>
            <a:r>
              <a:rPr lang="en-US" altLang="ja-JP" dirty="0" smtClean="0"/>
              <a:t>Marge with other similar workshop?</a:t>
            </a:r>
          </a:p>
          <a:p>
            <a:pPr lvl="1"/>
            <a:r>
              <a:rPr kumimoji="1" lang="en-US" altLang="ja-JP" dirty="0" smtClean="0"/>
              <a:t>NBI?</a:t>
            </a:r>
          </a:p>
          <a:p>
            <a:endParaRPr lang="en-US" altLang="ja-JP" dirty="0"/>
          </a:p>
          <a:p>
            <a:r>
              <a:rPr lang="en-US" altLang="ja-JP" dirty="0" smtClean="0"/>
              <a:t>I like to discuss on-site SPC meeting in Vietnam after experiencing all aspects of </a:t>
            </a:r>
            <a:r>
              <a:rPr lang="en-US" altLang="ja-JP" dirty="0" err="1" smtClean="0"/>
              <a:t>nufact</a:t>
            </a:r>
            <a:r>
              <a:rPr lang="en-US" altLang="ja-JP" dirty="0" smtClean="0"/>
              <a:t> (and troubles)</a:t>
            </a:r>
            <a:endParaRPr kumimoji="1" lang="ja-JP" altLang="en-US" dirty="0"/>
          </a:p>
        </p:txBody>
      </p:sp>
      <p:sp>
        <p:nvSpPr>
          <p:cNvPr id="4" name="スライド番号プレースホルダー 3"/>
          <p:cNvSpPr>
            <a:spLocks noGrp="1"/>
          </p:cNvSpPr>
          <p:nvPr>
            <p:ph type="sldNum" sz="quarter" idx="12"/>
          </p:nvPr>
        </p:nvSpPr>
        <p:spPr/>
        <p:txBody>
          <a:bodyPr/>
          <a:lstStyle/>
          <a:p>
            <a:fld id="{B02A36AD-2984-4B95-8947-CDBE2A75201E}" type="slidenum">
              <a:rPr kumimoji="1" lang="ja-JP" altLang="en-US" smtClean="0"/>
              <a:t>12</a:t>
            </a:fld>
            <a:endParaRPr kumimoji="1" lang="ja-JP" altLang="en-US"/>
          </a:p>
        </p:txBody>
      </p:sp>
    </p:spTree>
    <p:extLst>
      <p:ext uri="{BB962C8B-B14F-4D97-AF65-F5344CB8AC3E}">
        <p14:creationId xmlns:p14="http://schemas.microsoft.com/office/powerpoint/2010/main" val="3161558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120990"/>
            <a:ext cx="7886700" cy="979841"/>
          </a:xfrm>
        </p:spPr>
        <p:txBody>
          <a:bodyPr/>
          <a:lstStyle/>
          <a:p>
            <a:r>
              <a:rPr kumimoji="1" lang="en-US" altLang="ja-JP" dirty="0" smtClean="0"/>
              <a:t>Today’s goal</a:t>
            </a:r>
            <a:endParaRPr kumimoji="1" lang="ja-JP" altLang="en-US" dirty="0"/>
          </a:p>
        </p:txBody>
      </p:sp>
      <p:sp>
        <p:nvSpPr>
          <p:cNvPr id="3" name="コンテンツ プレースホルダー 2"/>
          <p:cNvSpPr>
            <a:spLocks noGrp="1"/>
          </p:cNvSpPr>
          <p:nvPr>
            <p:ph idx="1"/>
          </p:nvPr>
        </p:nvSpPr>
        <p:spPr>
          <a:xfrm>
            <a:off x="628650" y="1145219"/>
            <a:ext cx="7886700" cy="5031744"/>
          </a:xfrm>
        </p:spPr>
        <p:txBody>
          <a:bodyPr>
            <a:normAutofit/>
          </a:bodyPr>
          <a:lstStyle/>
          <a:p>
            <a:r>
              <a:rPr kumimoji="1" lang="en-US" altLang="ja-JP" dirty="0" smtClean="0"/>
              <a:t>Understand what is </a:t>
            </a:r>
            <a:r>
              <a:rPr kumimoji="1" lang="en-US" altLang="ja-JP" dirty="0" err="1" smtClean="0"/>
              <a:t>nufact</a:t>
            </a:r>
            <a:endParaRPr kumimoji="1" lang="en-US" altLang="ja-JP" dirty="0" smtClean="0"/>
          </a:p>
          <a:p>
            <a:r>
              <a:rPr lang="en-US" altLang="ja-JP" dirty="0" smtClean="0"/>
              <a:t>Understand what are expected to be done by us</a:t>
            </a:r>
          </a:p>
          <a:p>
            <a:r>
              <a:rPr kumimoji="1" lang="en-US" altLang="ja-JP" dirty="0" smtClean="0"/>
              <a:t>Understand what did the last </a:t>
            </a:r>
            <a:r>
              <a:rPr kumimoji="1" lang="en-US" altLang="ja-JP" dirty="0" err="1" smtClean="0"/>
              <a:t>nufact</a:t>
            </a:r>
            <a:r>
              <a:rPr kumimoji="1" lang="en-US" altLang="ja-JP" dirty="0" smtClean="0"/>
              <a:t> looks like</a:t>
            </a:r>
          </a:p>
          <a:p>
            <a:pPr lvl="1"/>
            <a:r>
              <a:rPr lang="en-US" altLang="ja-JP" dirty="0" smtClean="0">
                <a:sym typeface="Wingdings" panose="05000000000000000000" pitchFamily="2" charset="2"/>
              </a:rPr>
              <a:t> Jorge</a:t>
            </a:r>
            <a:endParaRPr kumimoji="1" lang="en-US" altLang="ja-JP" dirty="0" smtClean="0"/>
          </a:p>
          <a:p>
            <a:r>
              <a:rPr lang="en-US" altLang="ja-JP" dirty="0" smtClean="0"/>
              <a:t>Collect your feedback on the program coordination</a:t>
            </a:r>
          </a:p>
          <a:p>
            <a:pPr marL="0" indent="0">
              <a:buNone/>
            </a:pPr>
            <a:r>
              <a:rPr lang="en-US" altLang="ja-JP" dirty="0" smtClean="0"/>
              <a:t>Today </a:t>
            </a:r>
            <a:r>
              <a:rPr lang="en-US" altLang="ja-JP" dirty="0" err="1" smtClean="0"/>
              <a:t>upto</a:t>
            </a:r>
            <a:r>
              <a:rPr lang="en-US" altLang="ja-JP" dirty="0" smtClean="0"/>
              <a:t> here. For next meeting, </a:t>
            </a:r>
            <a:endParaRPr kumimoji="1" lang="en-US" altLang="ja-JP" dirty="0" smtClean="0"/>
          </a:p>
          <a:p>
            <a:r>
              <a:rPr lang="en-US" altLang="ja-JP" dirty="0" smtClean="0"/>
              <a:t>(Deputy)chairs will make proposal of </a:t>
            </a:r>
            <a:r>
              <a:rPr kumimoji="1" lang="en-US" altLang="ja-JP" dirty="0" smtClean="0"/>
              <a:t> block tim</a:t>
            </a:r>
            <a:r>
              <a:rPr lang="en-US" altLang="ja-JP" dirty="0" smtClean="0"/>
              <a:t>e table and program</a:t>
            </a:r>
          </a:p>
          <a:p>
            <a:r>
              <a:rPr lang="en-US" altLang="ja-JP" dirty="0" smtClean="0"/>
              <a:t>Collect feedback from WG conveners and SPC</a:t>
            </a:r>
            <a:endParaRPr kumimoji="1" lang="en-US" altLang="ja-JP" dirty="0"/>
          </a:p>
          <a:p>
            <a:r>
              <a:rPr kumimoji="1" lang="en-US" altLang="ja-JP" dirty="0" smtClean="0"/>
              <a:t>Call speaker nomination from SPC</a:t>
            </a:r>
            <a:endParaRPr kumimoji="1" lang="ja-JP" altLang="en-US" dirty="0"/>
          </a:p>
        </p:txBody>
      </p:sp>
      <p:sp>
        <p:nvSpPr>
          <p:cNvPr id="4" name="スライド番号プレースホルダー 3"/>
          <p:cNvSpPr>
            <a:spLocks noGrp="1"/>
          </p:cNvSpPr>
          <p:nvPr>
            <p:ph type="sldNum" sz="quarter" idx="12"/>
          </p:nvPr>
        </p:nvSpPr>
        <p:spPr/>
        <p:txBody>
          <a:bodyPr/>
          <a:lstStyle/>
          <a:p>
            <a:fld id="{B02A36AD-2984-4B95-8947-CDBE2A75201E}" type="slidenum">
              <a:rPr kumimoji="1" lang="ja-JP" altLang="en-US" smtClean="0"/>
              <a:t>2</a:t>
            </a:fld>
            <a:endParaRPr kumimoji="1" lang="ja-JP" altLang="en-US"/>
          </a:p>
        </p:txBody>
      </p:sp>
    </p:spTree>
    <p:extLst>
      <p:ext uri="{BB962C8B-B14F-4D97-AF65-F5344CB8AC3E}">
        <p14:creationId xmlns:p14="http://schemas.microsoft.com/office/powerpoint/2010/main" val="7213248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7"/>
            <a:ext cx="7886700" cy="707972"/>
          </a:xfrm>
        </p:spPr>
        <p:txBody>
          <a:bodyPr>
            <a:normAutofit fontScale="90000"/>
          </a:bodyPr>
          <a:lstStyle/>
          <a:p>
            <a:r>
              <a:rPr lang="en-US" altLang="ja-JP" dirty="0"/>
              <a:t>What’s </a:t>
            </a:r>
            <a:r>
              <a:rPr lang="en-US" altLang="ja-JP" dirty="0" err="1"/>
              <a:t>nufact</a:t>
            </a:r>
            <a:r>
              <a:rPr lang="en-US" altLang="ja-JP" dirty="0"/>
              <a:t>? </a:t>
            </a:r>
            <a:r>
              <a:rPr lang="en-US" altLang="ja-JP" dirty="0" smtClean="0"/>
              <a:t>NuFact2016 </a:t>
            </a:r>
            <a:r>
              <a:rPr lang="en-US" altLang="ja-JP" dirty="0"/>
              <a:t>preamble </a:t>
            </a:r>
            <a:endParaRPr kumimoji="1" lang="ja-JP" altLang="en-US" dirty="0"/>
          </a:p>
        </p:txBody>
      </p:sp>
      <p:sp>
        <p:nvSpPr>
          <p:cNvPr id="3" name="コンテンツ プレースホルダー 2"/>
          <p:cNvSpPr>
            <a:spLocks noGrp="1"/>
          </p:cNvSpPr>
          <p:nvPr>
            <p:ph idx="1"/>
          </p:nvPr>
        </p:nvSpPr>
        <p:spPr>
          <a:xfrm>
            <a:off x="256939" y="1073098"/>
            <a:ext cx="8720806" cy="5637540"/>
          </a:xfrm>
        </p:spPr>
        <p:txBody>
          <a:bodyPr>
            <a:normAutofit fontScale="62500" lnSpcReduction="20000"/>
          </a:bodyPr>
          <a:lstStyle/>
          <a:p>
            <a:r>
              <a:rPr lang="en-US" altLang="ja-JP" dirty="0" err="1" smtClean="0"/>
              <a:t>NuFact</a:t>
            </a:r>
            <a:r>
              <a:rPr lang="en-US" altLang="ja-JP" dirty="0" smtClean="0"/>
              <a:t> 2016</a:t>
            </a:r>
            <a:endParaRPr lang="en-US" altLang="ja-JP" dirty="0"/>
          </a:p>
          <a:p>
            <a:r>
              <a:rPr lang="en-US" altLang="ja-JP" dirty="0"/>
              <a:t>is the eighteenth in a series that started in 1999 as an important yearly workshop </a:t>
            </a:r>
            <a:r>
              <a:rPr lang="en-US" altLang="ja-JP" dirty="0">
                <a:solidFill>
                  <a:srgbClr val="FF0000"/>
                </a:solidFill>
              </a:rPr>
              <a:t>with emphasis on future neutrino projects</a:t>
            </a:r>
            <a:r>
              <a:rPr lang="en-US" altLang="ja-JP" dirty="0"/>
              <a:t>. </a:t>
            </a:r>
          </a:p>
          <a:p>
            <a:r>
              <a:rPr lang="en-US" altLang="ja-JP" dirty="0"/>
              <a:t>The main goals of the workshop are </a:t>
            </a:r>
            <a:r>
              <a:rPr lang="en-US" altLang="ja-JP" dirty="0">
                <a:solidFill>
                  <a:srgbClr val="FF0000"/>
                </a:solidFill>
              </a:rPr>
              <a:t>to review the progress on studies of future facilities </a:t>
            </a:r>
            <a:r>
              <a:rPr lang="en-US" altLang="ja-JP" dirty="0"/>
              <a:t>able to improve on measurements of the properties of </a:t>
            </a:r>
            <a:r>
              <a:rPr lang="en-US" altLang="ja-JP" dirty="0">
                <a:solidFill>
                  <a:srgbClr val="FF0000"/>
                </a:solidFill>
              </a:rPr>
              <a:t>neutrinos </a:t>
            </a:r>
            <a:r>
              <a:rPr lang="en-US" altLang="ja-JP" dirty="0"/>
              <a:t>and </a:t>
            </a:r>
            <a:r>
              <a:rPr lang="en-US" altLang="ja-JP" dirty="0">
                <a:solidFill>
                  <a:srgbClr val="FF0000"/>
                </a:solidFill>
              </a:rPr>
              <a:t>charged lepton flavor violation</a:t>
            </a:r>
            <a:r>
              <a:rPr lang="en-US" altLang="ja-JP" dirty="0"/>
              <a:t> as well as </a:t>
            </a:r>
            <a:r>
              <a:rPr lang="en-US" altLang="ja-JP" dirty="0">
                <a:solidFill>
                  <a:srgbClr val="FF0000"/>
                </a:solidFill>
              </a:rPr>
              <a:t>new phenomena searches beyond the capabilities of presently planned experiments</a:t>
            </a:r>
            <a:r>
              <a:rPr lang="en-US" altLang="ja-JP" dirty="0"/>
              <a:t>. Since such progress in the neutrino sector could require innovation in neutrino beams, the role of a neutrino factory within future HEP initiatives will be addressed. </a:t>
            </a:r>
          </a:p>
          <a:p>
            <a:r>
              <a:rPr lang="en-US" altLang="ja-JP" dirty="0"/>
              <a:t>The workshops are not only international but also interdisciplinary in that experimenters, theorists and accelerator physicists from the Asian, American and European regions share expertise with the common goal of designing the next generation of experiments. </a:t>
            </a:r>
          </a:p>
          <a:p>
            <a:r>
              <a:rPr lang="en-US" altLang="ja-JP" dirty="0"/>
              <a:t>The NuFact16 workshop is divided into four Working Groups covering the following topics:</a:t>
            </a:r>
          </a:p>
          <a:p>
            <a:r>
              <a:rPr lang="en-US" altLang="ja-JP" dirty="0"/>
              <a:t>Working Group 1: Neutrino Oscillation Physics</a:t>
            </a:r>
          </a:p>
          <a:p>
            <a:r>
              <a:rPr lang="en-US" altLang="ja-JP" dirty="0"/>
              <a:t>Working Group 2: Neutrino Scattering Physics</a:t>
            </a:r>
          </a:p>
          <a:p>
            <a:r>
              <a:rPr lang="en-US" altLang="ja-JP" dirty="0"/>
              <a:t>Working Group 3: Accelerator Physics</a:t>
            </a:r>
          </a:p>
          <a:p>
            <a:r>
              <a:rPr lang="en-US" altLang="ja-JP" dirty="0"/>
              <a:t>Working Group 4: Muon Physics</a:t>
            </a:r>
          </a:p>
          <a:p>
            <a:r>
              <a:rPr lang="en-US" altLang="ja-JP" dirty="0"/>
              <a:t>NuFact16 will be preceded by the International Neutrino Summer School (INSS 2016) that will also be held in </a:t>
            </a:r>
            <a:r>
              <a:rPr lang="en-US" altLang="ja-JP" dirty="0" err="1"/>
              <a:t>Quy</a:t>
            </a:r>
            <a:r>
              <a:rPr lang="en-US" altLang="ja-JP" dirty="0"/>
              <a:t> </a:t>
            </a:r>
            <a:r>
              <a:rPr lang="en-US" altLang="ja-JP" dirty="0" err="1"/>
              <a:t>Nhon</a:t>
            </a:r>
            <a:r>
              <a:rPr lang="en-US" altLang="ja-JP" dirty="0"/>
              <a:t>, Vietnam from 17 to 30 July 2016. </a:t>
            </a:r>
            <a:endParaRPr kumimoji="1" lang="ja-JP" altLang="en-US" dirty="0"/>
          </a:p>
        </p:txBody>
      </p:sp>
      <p:sp>
        <p:nvSpPr>
          <p:cNvPr id="5" name="スライド番号プレースホルダー 4"/>
          <p:cNvSpPr>
            <a:spLocks noGrp="1"/>
          </p:cNvSpPr>
          <p:nvPr>
            <p:ph type="sldNum" sz="quarter" idx="12"/>
          </p:nvPr>
        </p:nvSpPr>
        <p:spPr/>
        <p:txBody>
          <a:bodyPr/>
          <a:lstStyle/>
          <a:p>
            <a:fld id="{B02A36AD-2984-4B95-8947-CDBE2A75201E}" type="slidenum">
              <a:rPr kumimoji="1" lang="ja-JP" altLang="en-US" smtClean="0"/>
              <a:t>3</a:t>
            </a:fld>
            <a:endParaRPr kumimoji="1" lang="ja-JP" altLang="en-US"/>
          </a:p>
        </p:txBody>
      </p:sp>
    </p:spTree>
    <p:extLst>
      <p:ext uri="{BB962C8B-B14F-4D97-AF65-F5344CB8AC3E}">
        <p14:creationId xmlns:p14="http://schemas.microsoft.com/office/powerpoint/2010/main" val="35284434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365126"/>
            <a:ext cx="7886700" cy="754837"/>
          </a:xfrm>
        </p:spPr>
        <p:txBody>
          <a:bodyPr>
            <a:normAutofit fontScale="90000"/>
          </a:bodyPr>
          <a:lstStyle/>
          <a:p>
            <a:r>
              <a:rPr lang="en-US" altLang="ja-JP" dirty="0"/>
              <a:t>What’s </a:t>
            </a:r>
            <a:r>
              <a:rPr lang="en-US" altLang="ja-JP" dirty="0" err="1"/>
              <a:t>nufact</a:t>
            </a:r>
            <a:r>
              <a:rPr lang="en-US" altLang="ja-JP" dirty="0"/>
              <a:t>? </a:t>
            </a:r>
            <a:r>
              <a:rPr lang="en-US" altLang="ja-JP" dirty="0" smtClean="0"/>
              <a:t>NuFact2014 </a:t>
            </a:r>
            <a:r>
              <a:rPr lang="en-US" altLang="ja-JP" dirty="0"/>
              <a:t>preamble </a:t>
            </a:r>
            <a:endParaRPr kumimoji="1" lang="ja-JP" altLang="en-US" dirty="0"/>
          </a:p>
        </p:txBody>
      </p:sp>
      <p:sp>
        <p:nvSpPr>
          <p:cNvPr id="3" name="コンテンツ プレースホルダー 2"/>
          <p:cNvSpPr>
            <a:spLocks noGrp="1"/>
          </p:cNvSpPr>
          <p:nvPr>
            <p:ph idx="1"/>
          </p:nvPr>
        </p:nvSpPr>
        <p:spPr>
          <a:xfrm>
            <a:off x="370294" y="1186452"/>
            <a:ext cx="8433640" cy="5418388"/>
          </a:xfrm>
        </p:spPr>
        <p:txBody>
          <a:bodyPr>
            <a:normAutofit/>
          </a:bodyPr>
          <a:lstStyle/>
          <a:p>
            <a:r>
              <a:rPr lang="en-US" altLang="ja-JP" dirty="0"/>
              <a:t>The NUFACT Workshops on Neutrino Factories and Future Accelerator-based Neutrino Facilities have been established since 1999 as an important yearly workshop with </a:t>
            </a:r>
            <a:r>
              <a:rPr lang="en-US" altLang="ja-JP" dirty="0">
                <a:solidFill>
                  <a:srgbClr val="FF0000"/>
                </a:solidFill>
              </a:rPr>
              <a:t>emphasis on future projects</a:t>
            </a:r>
            <a:r>
              <a:rPr lang="en-US" altLang="ja-JP" dirty="0"/>
              <a:t>. </a:t>
            </a:r>
            <a:r>
              <a:rPr lang="en-US" altLang="ja-JP" dirty="0">
                <a:solidFill>
                  <a:srgbClr val="FF0000"/>
                </a:solidFill>
              </a:rPr>
              <a:t>The main goals are to review progress on different studies for future neutrino oscillation facilities able to discover the mass hierarchy of neutrinos, CP violation in the </a:t>
            </a:r>
            <a:r>
              <a:rPr lang="en-US" altLang="ja-JP" dirty="0" err="1">
                <a:solidFill>
                  <a:srgbClr val="FF0000"/>
                </a:solidFill>
              </a:rPr>
              <a:t>leptonic</a:t>
            </a:r>
            <a:r>
              <a:rPr lang="en-US" altLang="ja-JP" dirty="0">
                <a:solidFill>
                  <a:srgbClr val="FF0000"/>
                </a:solidFill>
              </a:rPr>
              <a:t> sector, charged lepton </a:t>
            </a:r>
            <a:r>
              <a:rPr lang="en-US" altLang="ja-JP" dirty="0" err="1">
                <a:solidFill>
                  <a:srgbClr val="FF0000"/>
                </a:solidFill>
              </a:rPr>
              <a:t>flavour</a:t>
            </a:r>
            <a:r>
              <a:rPr lang="en-US" altLang="ja-JP" dirty="0">
                <a:solidFill>
                  <a:srgbClr val="FF0000"/>
                </a:solidFill>
              </a:rPr>
              <a:t> violation, and possible new phenomena. </a:t>
            </a:r>
            <a:r>
              <a:rPr lang="en-US" altLang="ja-JP" dirty="0"/>
              <a:t>The workshops are interdisciplinary in that experimenters, theorists and accelerator physicists share expertise to achieve common goals.</a:t>
            </a:r>
            <a:endParaRPr kumimoji="1" lang="ja-JP" altLang="en-US" dirty="0"/>
          </a:p>
        </p:txBody>
      </p:sp>
      <p:sp>
        <p:nvSpPr>
          <p:cNvPr id="4" name="スライド番号プレースホルダー 3"/>
          <p:cNvSpPr>
            <a:spLocks noGrp="1"/>
          </p:cNvSpPr>
          <p:nvPr>
            <p:ph type="sldNum" sz="quarter" idx="12"/>
          </p:nvPr>
        </p:nvSpPr>
        <p:spPr/>
        <p:txBody>
          <a:bodyPr/>
          <a:lstStyle/>
          <a:p>
            <a:fld id="{B02A36AD-2984-4B95-8947-CDBE2A75201E}" type="slidenum">
              <a:rPr kumimoji="1" lang="ja-JP" altLang="en-US" smtClean="0"/>
              <a:t>4</a:t>
            </a:fld>
            <a:endParaRPr kumimoji="1" lang="ja-JP" altLang="en-US"/>
          </a:p>
        </p:txBody>
      </p:sp>
    </p:spTree>
    <p:extLst>
      <p:ext uri="{BB962C8B-B14F-4D97-AF65-F5344CB8AC3E}">
        <p14:creationId xmlns:p14="http://schemas.microsoft.com/office/powerpoint/2010/main" val="36669594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75751" y="140501"/>
            <a:ext cx="7886700" cy="864584"/>
          </a:xfrm>
        </p:spPr>
        <p:txBody>
          <a:bodyPr/>
          <a:lstStyle/>
          <a:p>
            <a:r>
              <a:rPr kumimoji="1" lang="en-US" altLang="ja-JP" dirty="0" smtClean="0"/>
              <a:t>Goal of </a:t>
            </a:r>
            <a:r>
              <a:rPr kumimoji="1" lang="en-US" altLang="ja-JP" dirty="0" err="1" smtClean="0"/>
              <a:t>nufact</a:t>
            </a:r>
            <a:r>
              <a:rPr kumimoji="1" lang="en-US" altLang="ja-JP" dirty="0" smtClean="0"/>
              <a:t> (in short)</a:t>
            </a:r>
            <a:endParaRPr kumimoji="1" lang="ja-JP" altLang="en-US" dirty="0"/>
          </a:p>
        </p:txBody>
      </p:sp>
      <p:sp>
        <p:nvSpPr>
          <p:cNvPr id="3" name="コンテンツ プレースホルダー 2"/>
          <p:cNvSpPr>
            <a:spLocks noGrp="1"/>
          </p:cNvSpPr>
          <p:nvPr>
            <p:ph idx="1"/>
          </p:nvPr>
        </p:nvSpPr>
        <p:spPr>
          <a:xfrm>
            <a:off x="355180" y="1005085"/>
            <a:ext cx="8448754" cy="5626534"/>
          </a:xfrm>
        </p:spPr>
        <p:txBody>
          <a:bodyPr>
            <a:normAutofit lnSpcReduction="10000"/>
          </a:bodyPr>
          <a:lstStyle/>
          <a:p>
            <a:r>
              <a:rPr kumimoji="1" lang="en-US" altLang="ja-JP" dirty="0" smtClean="0"/>
              <a:t>Discuss physics and technology of future high-intensity accelerator based lepton (neutrino &amp; muon) flavor experiments</a:t>
            </a:r>
          </a:p>
          <a:p>
            <a:pPr lvl="1"/>
            <a:r>
              <a:rPr lang="en-US" altLang="ja-JP" dirty="0" smtClean="0"/>
              <a:t>Next and next-next generation experiments</a:t>
            </a:r>
          </a:p>
          <a:p>
            <a:pPr lvl="1"/>
            <a:r>
              <a:rPr kumimoji="1" lang="en-US" altLang="ja-JP" dirty="0" smtClean="0"/>
              <a:t>Based on Present day experiences</a:t>
            </a:r>
          </a:p>
          <a:p>
            <a:r>
              <a:rPr lang="en-US" altLang="ja-JP" dirty="0" smtClean="0"/>
              <a:t>Physics area</a:t>
            </a:r>
          </a:p>
          <a:p>
            <a:pPr lvl="1"/>
            <a:r>
              <a:rPr kumimoji="1" lang="en-US" altLang="ja-JP" dirty="0" smtClean="0"/>
              <a:t>Neutrino</a:t>
            </a:r>
          </a:p>
          <a:p>
            <a:pPr lvl="1"/>
            <a:r>
              <a:rPr lang="en-US" altLang="ja-JP" dirty="0" smtClean="0"/>
              <a:t>Mu flavor experiments (LFV, g-2,..)</a:t>
            </a:r>
          </a:p>
          <a:p>
            <a:pPr lvl="1"/>
            <a:r>
              <a:rPr kumimoji="1" lang="en-US" altLang="ja-JP" dirty="0" smtClean="0"/>
              <a:t>New phenomena</a:t>
            </a:r>
          </a:p>
          <a:p>
            <a:r>
              <a:rPr kumimoji="1" lang="en-US" altLang="ja-JP" dirty="0" smtClean="0"/>
              <a:t>Technology scheme</a:t>
            </a:r>
          </a:p>
          <a:p>
            <a:pPr lvl="1"/>
            <a:r>
              <a:rPr lang="en-US" altLang="ja-JP" dirty="0" smtClean="0"/>
              <a:t>High-power (~MW and beyond) beam</a:t>
            </a:r>
          </a:p>
          <a:p>
            <a:pPr lvl="1"/>
            <a:r>
              <a:rPr kumimoji="1" lang="en-US" altLang="ja-JP" dirty="0" smtClean="0"/>
              <a:t>Muon storage </a:t>
            </a:r>
            <a:r>
              <a:rPr lang="en-US" altLang="ja-JP" dirty="0" smtClean="0"/>
              <a:t>ring</a:t>
            </a:r>
            <a:endParaRPr kumimoji="1" lang="en-US" altLang="ja-JP" dirty="0" smtClean="0"/>
          </a:p>
          <a:p>
            <a:pPr lvl="1"/>
            <a:r>
              <a:rPr kumimoji="1" lang="en-US" altLang="ja-JP" dirty="0" smtClean="0"/>
              <a:t>Neutrino factory</a:t>
            </a:r>
          </a:p>
          <a:p>
            <a:pPr lvl="1"/>
            <a:r>
              <a:rPr lang="en-US" altLang="ja-JP" dirty="0" smtClean="0"/>
              <a:t>New technology?</a:t>
            </a:r>
            <a:endParaRPr kumimoji="1" lang="ja-JP" altLang="en-US" dirty="0"/>
          </a:p>
        </p:txBody>
      </p:sp>
      <p:sp>
        <p:nvSpPr>
          <p:cNvPr id="4" name="スライド番号プレースホルダー 3"/>
          <p:cNvSpPr>
            <a:spLocks noGrp="1"/>
          </p:cNvSpPr>
          <p:nvPr>
            <p:ph type="sldNum" sz="quarter" idx="12"/>
          </p:nvPr>
        </p:nvSpPr>
        <p:spPr/>
        <p:txBody>
          <a:bodyPr/>
          <a:lstStyle/>
          <a:p>
            <a:fld id="{B02A36AD-2984-4B95-8947-CDBE2A75201E}" type="slidenum">
              <a:rPr kumimoji="1" lang="ja-JP" altLang="en-US" smtClean="0"/>
              <a:t>5</a:t>
            </a:fld>
            <a:endParaRPr kumimoji="1" lang="ja-JP" altLang="en-US"/>
          </a:p>
        </p:txBody>
      </p:sp>
    </p:spTree>
    <p:extLst>
      <p:ext uri="{BB962C8B-B14F-4D97-AF65-F5344CB8AC3E}">
        <p14:creationId xmlns:p14="http://schemas.microsoft.com/office/powerpoint/2010/main" val="12751045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650" y="0"/>
            <a:ext cx="7886700" cy="876693"/>
          </a:xfrm>
        </p:spPr>
        <p:txBody>
          <a:bodyPr/>
          <a:lstStyle/>
          <a:p>
            <a:r>
              <a:rPr lang="en-US" altLang="ja-JP" dirty="0" err="1" smtClean="0"/>
              <a:t>NuFact</a:t>
            </a:r>
            <a:r>
              <a:rPr lang="en-US" altLang="ja-JP" dirty="0" smtClean="0"/>
              <a:t> organization</a:t>
            </a:r>
            <a:endParaRPr kumimoji="1" lang="ja-JP" altLang="en-US" dirty="0"/>
          </a:p>
        </p:txBody>
      </p:sp>
      <p:sp>
        <p:nvSpPr>
          <p:cNvPr id="3" name="コンテンツ プレースホルダー 2"/>
          <p:cNvSpPr>
            <a:spLocks noGrp="1"/>
          </p:cNvSpPr>
          <p:nvPr>
            <p:ph idx="1"/>
          </p:nvPr>
        </p:nvSpPr>
        <p:spPr>
          <a:xfrm>
            <a:off x="424205" y="876693"/>
            <a:ext cx="8352149" cy="5608948"/>
          </a:xfrm>
        </p:spPr>
        <p:txBody>
          <a:bodyPr>
            <a:normAutofit/>
          </a:bodyPr>
          <a:lstStyle/>
          <a:p>
            <a:r>
              <a:rPr lang="en-US" altLang="ja-JP" dirty="0" smtClean="0"/>
              <a:t>Scientific Program Committee</a:t>
            </a:r>
          </a:p>
          <a:p>
            <a:pPr lvl="1"/>
            <a:r>
              <a:rPr lang="en-US" altLang="ja-JP" dirty="0" smtClean="0"/>
              <a:t>Define science coverage of WS</a:t>
            </a:r>
          </a:p>
          <a:p>
            <a:pPr lvl="1"/>
            <a:r>
              <a:rPr lang="en-US" altLang="ja-JP" dirty="0" smtClean="0"/>
              <a:t>Define scientific goals </a:t>
            </a:r>
            <a:r>
              <a:rPr lang="en-US" altLang="ja-JP" dirty="0" smtClean="0"/>
              <a:t>of WS</a:t>
            </a:r>
          </a:p>
          <a:p>
            <a:pPr lvl="1"/>
            <a:r>
              <a:rPr kumimoji="1" lang="en-US" altLang="ja-JP" dirty="0" smtClean="0"/>
              <a:t>Appoint WG conveners</a:t>
            </a:r>
          </a:p>
          <a:p>
            <a:pPr lvl="1"/>
            <a:r>
              <a:rPr lang="en-US" altLang="ja-JP" dirty="0" smtClean="0"/>
              <a:t>Define Plenary </a:t>
            </a:r>
            <a:r>
              <a:rPr lang="en-US" altLang="ja-JP" dirty="0" smtClean="0"/>
              <a:t>program &amp; Round table (questions)</a:t>
            </a:r>
          </a:p>
          <a:p>
            <a:pPr lvl="2"/>
            <a:r>
              <a:rPr kumimoji="1" lang="en-US" altLang="ja-JP" dirty="0" smtClean="0"/>
              <a:t>Poster sessions</a:t>
            </a:r>
            <a:r>
              <a:rPr kumimoji="1" lang="en-US" altLang="ja-JP" dirty="0" smtClean="0"/>
              <a:t>?</a:t>
            </a:r>
            <a:endParaRPr kumimoji="1" lang="en-US" altLang="ja-JP" dirty="0" smtClean="0"/>
          </a:p>
          <a:p>
            <a:pPr lvl="1"/>
            <a:r>
              <a:rPr lang="en-US" altLang="ja-JP" dirty="0" smtClean="0"/>
              <a:t>SPC </a:t>
            </a:r>
            <a:r>
              <a:rPr lang="en-US" altLang="ja-JP" dirty="0" smtClean="0"/>
              <a:t>meeting during WS Thursday</a:t>
            </a:r>
          </a:p>
          <a:p>
            <a:pPr lvl="2"/>
            <a:r>
              <a:rPr kumimoji="1" lang="en-US" altLang="ja-JP" dirty="0" smtClean="0"/>
              <a:t>Feedback to </a:t>
            </a:r>
            <a:r>
              <a:rPr kumimoji="1" lang="en-US" altLang="ja-JP" dirty="0" smtClean="0"/>
              <a:t>next</a:t>
            </a:r>
            <a:endParaRPr kumimoji="1" lang="en-US" altLang="ja-JP" dirty="0" smtClean="0"/>
          </a:p>
          <a:p>
            <a:r>
              <a:rPr kumimoji="1" lang="en-US" altLang="ja-JP" dirty="0" smtClean="0"/>
              <a:t>Local </a:t>
            </a:r>
            <a:r>
              <a:rPr kumimoji="1" lang="en-US" altLang="ja-JP" dirty="0" smtClean="0"/>
              <a:t>Organizing Committee</a:t>
            </a:r>
          </a:p>
          <a:p>
            <a:pPr lvl="1"/>
            <a:r>
              <a:rPr lang="en-US" altLang="ja-JP" dirty="0" smtClean="0"/>
              <a:t>Local logistics, Venue, </a:t>
            </a:r>
            <a:r>
              <a:rPr kumimoji="1" lang="en-US" altLang="ja-JP" dirty="0" smtClean="0"/>
              <a:t>Web, </a:t>
            </a:r>
          </a:p>
          <a:p>
            <a:r>
              <a:rPr kumimoji="1" lang="en-US" altLang="ja-JP" dirty="0" smtClean="0"/>
              <a:t>INSS: Their own organizing committee</a:t>
            </a:r>
            <a:endParaRPr kumimoji="1" lang="en-US" altLang="ja-JP" dirty="0" smtClean="0"/>
          </a:p>
        </p:txBody>
      </p:sp>
      <p:sp>
        <p:nvSpPr>
          <p:cNvPr id="4" name="スライド番号プレースホルダー 3"/>
          <p:cNvSpPr>
            <a:spLocks noGrp="1"/>
          </p:cNvSpPr>
          <p:nvPr>
            <p:ph type="sldNum" sz="quarter" idx="12"/>
          </p:nvPr>
        </p:nvSpPr>
        <p:spPr/>
        <p:txBody>
          <a:bodyPr/>
          <a:lstStyle/>
          <a:p>
            <a:fld id="{B02A36AD-2984-4B95-8947-CDBE2A75201E}" type="slidenum">
              <a:rPr kumimoji="1" lang="ja-JP" altLang="en-US" smtClean="0"/>
              <a:t>6</a:t>
            </a:fld>
            <a:endParaRPr kumimoji="1" lang="ja-JP" altLang="en-US"/>
          </a:p>
        </p:txBody>
      </p:sp>
    </p:spTree>
    <p:extLst>
      <p:ext uri="{BB962C8B-B14F-4D97-AF65-F5344CB8AC3E}">
        <p14:creationId xmlns:p14="http://schemas.microsoft.com/office/powerpoint/2010/main" val="15632087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ー 2"/>
          <p:cNvSpPr>
            <a:spLocks noGrp="1"/>
          </p:cNvSpPr>
          <p:nvPr>
            <p:ph idx="1"/>
          </p:nvPr>
        </p:nvSpPr>
        <p:spPr/>
        <p:txBody>
          <a:bodyPr/>
          <a:lstStyle/>
          <a:p>
            <a:endParaRPr kumimoji="1" lang="ja-JP" altLang="en-US"/>
          </a:p>
        </p:txBody>
      </p:sp>
      <p:pic>
        <p:nvPicPr>
          <p:cNvPr id="4" name="図 3"/>
          <p:cNvPicPr>
            <a:picLocks noChangeAspect="1"/>
          </p:cNvPicPr>
          <p:nvPr/>
        </p:nvPicPr>
        <p:blipFill>
          <a:blip r:embed="rId2"/>
          <a:stretch>
            <a:fillRect/>
          </a:stretch>
        </p:blipFill>
        <p:spPr>
          <a:xfrm>
            <a:off x="732407" y="293934"/>
            <a:ext cx="7457243" cy="6289148"/>
          </a:xfrm>
          <a:prstGeom prst="rect">
            <a:avLst/>
          </a:prstGeom>
        </p:spPr>
      </p:pic>
      <p:sp>
        <p:nvSpPr>
          <p:cNvPr id="5" name="スライド番号プレースホルダー 4"/>
          <p:cNvSpPr>
            <a:spLocks noGrp="1"/>
          </p:cNvSpPr>
          <p:nvPr>
            <p:ph type="sldNum" sz="quarter" idx="12"/>
          </p:nvPr>
        </p:nvSpPr>
        <p:spPr/>
        <p:txBody>
          <a:bodyPr/>
          <a:lstStyle/>
          <a:p>
            <a:fld id="{B02A36AD-2984-4B95-8947-CDBE2A75201E}" type="slidenum">
              <a:rPr kumimoji="1" lang="ja-JP" altLang="en-US" smtClean="0"/>
              <a:t>7</a:t>
            </a:fld>
            <a:endParaRPr kumimoji="1" lang="ja-JP" altLang="en-US"/>
          </a:p>
        </p:txBody>
      </p:sp>
    </p:spTree>
    <p:extLst>
      <p:ext uri="{BB962C8B-B14F-4D97-AF65-F5344CB8AC3E}">
        <p14:creationId xmlns:p14="http://schemas.microsoft.com/office/powerpoint/2010/main" val="28994919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ー 2"/>
          <p:cNvSpPr>
            <a:spLocks noGrp="1"/>
          </p:cNvSpPr>
          <p:nvPr>
            <p:ph idx="1"/>
          </p:nvPr>
        </p:nvSpPr>
        <p:spPr/>
        <p:txBody>
          <a:bodyPr/>
          <a:lstStyle/>
          <a:p>
            <a:endParaRPr kumimoji="1" lang="ja-JP" altLang="en-US"/>
          </a:p>
        </p:txBody>
      </p:sp>
      <p:pic>
        <p:nvPicPr>
          <p:cNvPr id="4" name="図 3"/>
          <p:cNvPicPr>
            <a:picLocks noChangeAspect="1"/>
          </p:cNvPicPr>
          <p:nvPr/>
        </p:nvPicPr>
        <p:blipFill>
          <a:blip r:embed="rId2"/>
          <a:stretch>
            <a:fillRect/>
          </a:stretch>
        </p:blipFill>
        <p:spPr>
          <a:xfrm>
            <a:off x="674703" y="0"/>
            <a:ext cx="7874896" cy="6858000"/>
          </a:xfrm>
          <a:prstGeom prst="rect">
            <a:avLst/>
          </a:prstGeom>
        </p:spPr>
      </p:pic>
      <p:sp>
        <p:nvSpPr>
          <p:cNvPr id="5" name="テキスト ボックス 4"/>
          <p:cNvSpPr txBox="1"/>
          <p:nvPr/>
        </p:nvSpPr>
        <p:spPr>
          <a:xfrm>
            <a:off x="239698" y="443884"/>
            <a:ext cx="1442254" cy="369332"/>
          </a:xfrm>
          <a:prstGeom prst="rect">
            <a:avLst/>
          </a:prstGeom>
          <a:noFill/>
        </p:spPr>
        <p:txBody>
          <a:bodyPr wrap="none" rtlCol="0">
            <a:spAutoFit/>
          </a:bodyPr>
          <a:lstStyle/>
          <a:p>
            <a:r>
              <a:rPr kumimoji="1" lang="en-US" altLang="ja-JP" dirty="0" smtClean="0"/>
              <a:t>What we are.</a:t>
            </a:r>
            <a:endParaRPr kumimoji="1" lang="ja-JP" altLang="en-US" dirty="0"/>
          </a:p>
        </p:txBody>
      </p:sp>
      <p:sp>
        <p:nvSpPr>
          <p:cNvPr id="6" name="テキスト ボックス 5"/>
          <p:cNvSpPr txBox="1"/>
          <p:nvPr/>
        </p:nvSpPr>
        <p:spPr>
          <a:xfrm>
            <a:off x="5255581" y="628550"/>
            <a:ext cx="2376228" cy="276999"/>
          </a:xfrm>
          <a:prstGeom prst="rect">
            <a:avLst/>
          </a:prstGeom>
          <a:noFill/>
        </p:spPr>
        <p:txBody>
          <a:bodyPr wrap="none" rtlCol="0">
            <a:spAutoFit/>
          </a:bodyPr>
          <a:lstStyle/>
          <a:p>
            <a:r>
              <a:rPr kumimoji="1" lang="en-US" altLang="ja-JP" sz="1200" dirty="0" smtClean="0"/>
              <a:t>(I am afraid </a:t>
            </a:r>
            <a:r>
              <a:rPr lang="en-US" altLang="ja-JP" sz="1200" dirty="0" smtClean="0"/>
              <a:t>I cannot do something)</a:t>
            </a:r>
            <a:endParaRPr kumimoji="1" lang="ja-JP" altLang="en-US" sz="1200" dirty="0"/>
          </a:p>
        </p:txBody>
      </p:sp>
      <p:sp>
        <p:nvSpPr>
          <p:cNvPr id="7" name="テキスト ボックス 6"/>
          <p:cNvSpPr txBox="1"/>
          <p:nvPr/>
        </p:nvSpPr>
        <p:spPr>
          <a:xfrm>
            <a:off x="3566447" y="1228142"/>
            <a:ext cx="2193101" cy="646331"/>
          </a:xfrm>
          <a:prstGeom prst="rect">
            <a:avLst/>
          </a:prstGeom>
          <a:noFill/>
        </p:spPr>
        <p:txBody>
          <a:bodyPr wrap="none" rtlCol="0">
            <a:spAutoFit/>
          </a:bodyPr>
          <a:lstStyle/>
          <a:p>
            <a:pPr algn="ctr"/>
            <a:r>
              <a:rPr lang="en-US" altLang="ja-JP" dirty="0" smtClean="0"/>
              <a:t>Need everyone’ help.</a:t>
            </a:r>
          </a:p>
          <a:p>
            <a:pPr algn="ctr"/>
            <a:r>
              <a:rPr kumimoji="1" lang="en-US" altLang="ja-JP" dirty="0" smtClean="0"/>
              <a:t>Thank you!</a:t>
            </a:r>
            <a:endParaRPr kumimoji="1" lang="ja-JP" altLang="en-US" dirty="0"/>
          </a:p>
        </p:txBody>
      </p:sp>
      <p:sp>
        <p:nvSpPr>
          <p:cNvPr id="8" name="テキスト ボックス 7"/>
          <p:cNvSpPr txBox="1"/>
          <p:nvPr/>
        </p:nvSpPr>
        <p:spPr>
          <a:xfrm>
            <a:off x="1928856" y="1144588"/>
            <a:ext cx="383438" cy="276999"/>
          </a:xfrm>
          <a:prstGeom prst="rect">
            <a:avLst/>
          </a:prstGeom>
          <a:noFill/>
        </p:spPr>
        <p:txBody>
          <a:bodyPr wrap="none" rtlCol="0">
            <a:spAutoFit/>
          </a:bodyPr>
          <a:lstStyle/>
          <a:p>
            <a:r>
              <a:rPr kumimoji="1" lang="en-US" altLang="ja-JP" sz="1200" dirty="0" smtClean="0">
                <a:solidFill>
                  <a:srgbClr val="FF0000"/>
                </a:solidFill>
              </a:rPr>
              <a:t>NU</a:t>
            </a:r>
            <a:endParaRPr kumimoji="1" lang="ja-JP" altLang="en-US" sz="1200" dirty="0">
              <a:solidFill>
                <a:srgbClr val="FF0000"/>
              </a:solidFill>
            </a:endParaRPr>
          </a:p>
        </p:txBody>
      </p:sp>
      <p:sp>
        <p:nvSpPr>
          <p:cNvPr id="9" name="テキスト ボックス 8"/>
          <p:cNvSpPr txBox="1"/>
          <p:nvPr/>
        </p:nvSpPr>
        <p:spPr>
          <a:xfrm>
            <a:off x="1943498" y="2575373"/>
            <a:ext cx="383438" cy="276999"/>
          </a:xfrm>
          <a:prstGeom prst="rect">
            <a:avLst/>
          </a:prstGeom>
          <a:noFill/>
        </p:spPr>
        <p:txBody>
          <a:bodyPr wrap="none" rtlCol="0">
            <a:spAutoFit/>
          </a:bodyPr>
          <a:lstStyle/>
          <a:p>
            <a:r>
              <a:rPr kumimoji="1" lang="en-US" altLang="ja-JP" sz="1200" dirty="0" smtClean="0">
                <a:solidFill>
                  <a:srgbClr val="FF0000"/>
                </a:solidFill>
              </a:rPr>
              <a:t>NU</a:t>
            </a:r>
            <a:endParaRPr kumimoji="1" lang="ja-JP" altLang="en-US" sz="1200" dirty="0">
              <a:solidFill>
                <a:srgbClr val="FF0000"/>
              </a:solidFill>
            </a:endParaRPr>
          </a:p>
        </p:txBody>
      </p:sp>
      <p:sp>
        <p:nvSpPr>
          <p:cNvPr id="10" name="テキスト ボックス 9"/>
          <p:cNvSpPr txBox="1"/>
          <p:nvPr/>
        </p:nvSpPr>
        <p:spPr>
          <a:xfrm>
            <a:off x="1912426" y="3127522"/>
            <a:ext cx="383438" cy="276999"/>
          </a:xfrm>
          <a:prstGeom prst="rect">
            <a:avLst/>
          </a:prstGeom>
          <a:noFill/>
        </p:spPr>
        <p:txBody>
          <a:bodyPr wrap="none" rtlCol="0">
            <a:spAutoFit/>
          </a:bodyPr>
          <a:lstStyle/>
          <a:p>
            <a:r>
              <a:rPr kumimoji="1" lang="en-US" altLang="ja-JP" sz="1200" dirty="0" smtClean="0">
                <a:solidFill>
                  <a:srgbClr val="FF0000"/>
                </a:solidFill>
              </a:rPr>
              <a:t>NU</a:t>
            </a:r>
            <a:endParaRPr kumimoji="1" lang="ja-JP" altLang="en-US" sz="1200" dirty="0">
              <a:solidFill>
                <a:srgbClr val="FF0000"/>
              </a:solidFill>
            </a:endParaRPr>
          </a:p>
        </p:txBody>
      </p:sp>
      <p:sp>
        <p:nvSpPr>
          <p:cNvPr id="11" name="テキスト ボックス 10"/>
          <p:cNvSpPr txBox="1"/>
          <p:nvPr/>
        </p:nvSpPr>
        <p:spPr>
          <a:xfrm>
            <a:off x="2187788" y="3602120"/>
            <a:ext cx="383438" cy="276999"/>
          </a:xfrm>
          <a:prstGeom prst="rect">
            <a:avLst/>
          </a:prstGeom>
          <a:noFill/>
        </p:spPr>
        <p:txBody>
          <a:bodyPr wrap="none" rtlCol="0">
            <a:spAutoFit/>
          </a:bodyPr>
          <a:lstStyle/>
          <a:p>
            <a:r>
              <a:rPr kumimoji="1" lang="en-US" altLang="ja-JP" sz="1200" dirty="0" smtClean="0">
                <a:solidFill>
                  <a:srgbClr val="FF0000"/>
                </a:solidFill>
              </a:rPr>
              <a:t>NU</a:t>
            </a:r>
            <a:endParaRPr kumimoji="1" lang="ja-JP" altLang="en-US" sz="1200" dirty="0">
              <a:solidFill>
                <a:srgbClr val="FF0000"/>
              </a:solidFill>
            </a:endParaRPr>
          </a:p>
        </p:txBody>
      </p:sp>
      <p:sp>
        <p:nvSpPr>
          <p:cNvPr id="12" name="テキスト ボックス 11"/>
          <p:cNvSpPr txBox="1"/>
          <p:nvPr/>
        </p:nvSpPr>
        <p:spPr>
          <a:xfrm>
            <a:off x="1912426" y="5655614"/>
            <a:ext cx="383438" cy="276999"/>
          </a:xfrm>
          <a:prstGeom prst="rect">
            <a:avLst/>
          </a:prstGeom>
          <a:noFill/>
        </p:spPr>
        <p:txBody>
          <a:bodyPr wrap="none" rtlCol="0">
            <a:spAutoFit/>
          </a:bodyPr>
          <a:lstStyle/>
          <a:p>
            <a:r>
              <a:rPr kumimoji="1" lang="en-US" altLang="ja-JP" sz="1200" dirty="0" smtClean="0">
                <a:solidFill>
                  <a:srgbClr val="FF0000"/>
                </a:solidFill>
              </a:rPr>
              <a:t>NU</a:t>
            </a:r>
            <a:endParaRPr kumimoji="1" lang="ja-JP" altLang="en-US" sz="1200" dirty="0">
              <a:solidFill>
                <a:srgbClr val="FF0000"/>
              </a:solidFill>
            </a:endParaRPr>
          </a:p>
        </p:txBody>
      </p:sp>
      <p:sp>
        <p:nvSpPr>
          <p:cNvPr id="13" name="テキスト ボックス 12"/>
          <p:cNvSpPr txBox="1"/>
          <p:nvPr/>
        </p:nvSpPr>
        <p:spPr>
          <a:xfrm>
            <a:off x="4876873" y="2552197"/>
            <a:ext cx="383438" cy="276999"/>
          </a:xfrm>
          <a:prstGeom prst="rect">
            <a:avLst/>
          </a:prstGeom>
          <a:noFill/>
        </p:spPr>
        <p:txBody>
          <a:bodyPr wrap="none" rtlCol="0">
            <a:spAutoFit/>
          </a:bodyPr>
          <a:lstStyle/>
          <a:p>
            <a:r>
              <a:rPr kumimoji="1" lang="en-US" altLang="ja-JP" sz="1200" dirty="0" smtClean="0">
                <a:solidFill>
                  <a:srgbClr val="FF0000"/>
                </a:solidFill>
              </a:rPr>
              <a:t>NU</a:t>
            </a:r>
            <a:endParaRPr kumimoji="1" lang="ja-JP" altLang="en-US" sz="1200" dirty="0">
              <a:solidFill>
                <a:srgbClr val="FF0000"/>
              </a:solidFill>
            </a:endParaRPr>
          </a:p>
        </p:txBody>
      </p:sp>
      <p:sp>
        <p:nvSpPr>
          <p:cNvPr id="14" name="テキスト ボックス 13"/>
          <p:cNvSpPr txBox="1"/>
          <p:nvPr/>
        </p:nvSpPr>
        <p:spPr>
          <a:xfrm>
            <a:off x="4802262" y="3615708"/>
            <a:ext cx="383438" cy="276999"/>
          </a:xfrm>
          <a:prstGeom prst="rect">
            <a:avLst/>
          </a:prstGeom>
          <a:noFill/>
        </p:spPr>
        <p:txBody>
          <a:bodyPr wrap="none" rtlCol="0">
            <a:spAutoFit/>
          </a:bodyPr>
          <a:lstStyle/>
          <a:p>
            <a:r>
              <a:rPr kumimoji="1" lang="en-US" altLang="ja-JP" sz="1200" dirty="0" smtClean="0">
                <a:solidFill>
                  <a:srgbClr val="FF0000"/>
                </a:solidFill>
              </a:rPr>
              <a:t>NU</a:t>
            </a:r>
            <a:endParaRPr kumimoji="1" lang="ja-JP" altLang="en-US" sz="1200" dirty="0">
              <a:solidFill>
                <a:srgbClr val="FF0000"/>
              </a:solidFill>
            </a:endParaRPr>
          </a:p>
        </p:txBody>
      </p:sp>
      <p:sp>
        <p:nvSpPr>
          <p:cNvPr id="15" name="テキスト ボックス 14"/>
          <p:cNvSpPr txBox="1"/>
          <p:nvPr/>
        </p:nvSpPr>
        <p:spPr>
          <a:xfrm>
            <a:off x="4935426" y="3087573"/>
            <a:ext cx="383438" cy="276999"/>
          </a:xfrm>
          <a:prstGeom prst="rect">
            <a:avLst/>
          </a:prstGeom>
          <a:noFill/>
        </p:spPr>
        <p:txBody>
          <a:bodyPr wrap="none" rtlCol="0">
            <a:spAutoFit/>
          </a:bodyPr>
          <a:lstStyle/>
          <a:p>
            <a:r>
              <a:rPr kumimoji="1" lang="en-US" altLang="ja-JP" sz="1200" dirty="0" smtClean="0">
                <a:solidFill>
                  <a:srgbClr val="FF0000"/>
                </a:solidFill>
              </a:rPr>
              <a:t>NU</a:t>
            </a:r>
            <a:endParaRPr kumimoji="1" lang="ja-JP" altLang="en-US" sz="1200" dirty="0">
              <a:solidFill>
                <a:srgbClr val="FF0000"/>
              </a:solidFill>
            </a:endParaRPr>
          </a:p>
        </p:txBody>
      </p:sp>
      <p:sp>
        <p:nvSpPr>
          <p:cNvPr id="16" name="テキスト ボックス 15"/>
          <p:cNvSpPr txBox="1"/>
          <p:nvPr/>
        </p:nvSpPr>
        <p:spPr>
          <a:xfrm>
            <a:off x="7563217" y="1144588"/>
            <a:ext cx="383438" cy="276999"/>
          </a:xfrm>
          <a:prstGeom prst="rect">
            <a:avLst/>
          </a:prstGeom>
          <a:noFill/>
        </p:spPr>
        <p:txBody>
          <a:bodyPr wrap="none" rtlCol="0">
            <a:spAutoFit/>
          </a:bodyPr>
          <a:lstStyle/>
          <a:p>
            <a:r>
              <a:rPr kumimoji="1" lang="en-US" altLang="ja-JP" sz="1200" dirty="0" smtClean="0">
                <a:solidFill>
                  <a:srgbClr val="FF0000"/>
                </a:solidFill>
              </a:rPr>
              <a:t>NU</a:t>
            </a:r>
            <a:endParaRPr kumimoji="1" lang="ja-JP" altLang="en-US" sz="1200" dirty="0">
              <a:solidFill>
                <a:srgbClr val="FF0000"/>
              </a:solidFill>
            </a:endParaRPr>
          </a:p>
        </p:txBody>
      </p:sp>
      <p:sp>
        <p:nvSpPr>
          <p:cNvPr id="17" name="テキスト ボックス 16"/>
          <p:cNvSpPr txBox="1"/>
          <p:nvPr/>
        </p:nvSpPr>
        <p:spPr>
          <a:xfrm>
            <a:off x="7896130" y="2052426"/>
            <a:ext cx="383438" cy="276999"/>
          </a:xfrm>
          <a:prstGeom prst="rect">
            <a:avLst/>
          </a:prstGeom>
          <a:noFill/>
        </p:spPr>
        <p:txBody>
          <a:bodyPr wrap="none" rtlCol="0">
            <a:spAutoFit/>
          </a:bodyPr>
          <a:lstStyle/>
          <a:p>
            <a:r>
              <a:rPr kumimoji="1" lang="en-US" altLang="ja-JP" sz="1200" dirty="0" smtClean="0">
                <a:solidFill>
                  <a:srgbClr val="FF0000"/>
                </a:solidFill>
              </a:rPr>
              <a:t>NU</a:t>
            </a:r>
            <a:endParaRPr kumimoji="1" lang="ja-JP" altLang="en-US" sz="1200" dirty="0">
              <a:solidFill>
                <a:srgbClr val="FF0000"/>
              </a:solidFill>
            </a:endParaRPr>
          </a:p>
        </p:txBody>
      </p:sp>
      <p:sp>
        <p:nvSpPr>
          <p:cNvPr id="18" name="テキスト ボックス 17"/>
          <p:cNvSpPr txBox="1"/>
          <p:nvPr/>
        </p:nvSpPr>
        <p:spPr>
          <a:xfrm>
            <a:off x="8038173" y="2575373"/>
            <a:ext cx="383438" cy="276999"/>
          </a:xfrm>
          <a:prstGeom prst="rect">
            <a:avLst/>
          </a:prstGeom>
          <a:noFill/>
        </p:spPr>
        <p:txBody>
          <a:bodyPr wrap="none" rtlCol="0">
            <a:spAutoFit/>
          </a:bodyPr>
          <a:lstStyle/>
          <a:p>
            <a:r>
              <a:rPr kumimoji="1" lang="en-US" altLang="ja-JP" sz="1200" dirty="0" smtClean="0">
                <a:solidFill>
                  <a:srgbClr val="FF0000"/>
                </a:solidFill>
              </a:rPr>
              <a:t>NU</a:t>
            </a:r>
            <a:endParaRPr kumimoji="1" lang="ja-JP" altLang="en-US" sz="1200" dirty="0">
              <a:solidFill>
                <a:srgbClr val="FF0000"/>
              </a:solidFill>
            </a:endParaRPr>
          </a:p>
        </p:txBody>
      </p:sp>
      <p:sp>
        <p:nvSpPr>
          <p:cNvPr id="19" name="テキスト ボックス 18"/>
          <p:cNvSpPr txBox="1"/>
          <p:nvPr/>
        </p:nvSpPr>
        <p:spPr>
          <a:xfrm>
            <a:off x="7371498" y="6240482"/>
            <a:ext cx="383438" cy="276999"/>
          </a:xfrm>
          <a:prstGeom prst="rect">
            <a:avLst/>
          </a:prstGeom>
          <a:noFill/>
        </p:spPr>
        <p:txBody>
          <a:bodyPr wrap="none" rtlCol="0">
            <a:spAutoFit/>
          </a:bodyPr>
          <a:lstStyle/>
          <a:p>
            <a:r>
              <a:rPr kumimoji="1" lang="en-US" altLang="ja-JP" sz="1200" dirty="0" smtClean="0">
                <a:solidFill>
                  <a:srgbClr val="FF0000"/>
                </a:solidFill>
              </a:rPr>
              <a:t>NU</a:t>
            </a:r>
            <a:endParaRPr kumimoji="1" lang="ja-JP" altLang="en-US" sz="1200" dirty="0">
              <a:solidFill>
                <a:srgbClr val="FF0000"/>
              </a:solidFill>
            </a:endParaRPr>
          </a:p>
        </p:txBody>
      </p:sp>
      <p:sp>
        <p:nvSpPr>
          <p:cNvPr id="20" name="テキスト ボックス 19"/>
          <p:cNvSpPr txBox="1"/>
          <p:nvPr/>
        </p:nvSpPr>
        <p:spPr>
          <a:xfrm>
            <a:off x="7563217" y="5722507"/>
            <a:ext cx="689548" cy="276999"/>
          </a:xfrm>
          <a:prstGeom prst="rect">
            <a:avLst/>
          </a:prstGeom>
          <a:noFill/>
        </p:spPr>
        <p:txBody>
          <a:bodyPr wrap="none" rtlCol="0">
            <a:spAutoFit/>
          </a:bodyPr>
          <a:lstStyle/>
          <a:p>
            <a:r>
              <a:rPr kumimoji="1" lang="en-US" altLang="ja-JP" sz="1200" dirty="0" smtClean="0">
                <a:solidFill>
                  <a:srgbClr val="FF0000"/>
                </a:solidFill>
              </a:rPr>
              <a:t>NU/ACC</a:t>
            </a:r>
            <a:endParaRPr kumimoji="1" lang="ja-JP" altLang="en-US" sz="1200" dirty="0">
              <a:solidFill>
                <a:srgbClr val="FF0000"/>
              </a:solidFill>
            </a:endParaRPr>
          </a:p>
        </p:txBody>
      </p:sp>
      <p:sp>
        <p:nvSpPr>
          <p:cNvPr id="21" name="テキスト ボックス 20"/>
          <p:cNvSpPr txBox="1"/>
          <p:nvPr/>
        </p:nvSpPr>
        <p:spPr>
          <a:xfrm>
            <a:off x="4752876" y="4143843"/>
            <a:ext cx="383438" cy="276999"/>
          </a:xfrm>
          <a:prstGeom prst="rect">
            <a:avLst/>
          </a:prstGeom>
          <a:noFill/>
        </p:spPr>
        <p:txBody>
          <a:bodyPr wrap="none" rtlCol="0">
            <a:spAutoFit/>
          </a:bodyPr>
          <a:lstStyle/>
          <a:p>
            <a:r>
              <a:rPr kumimoji="1" lang="en-US" altLang="ja-JP" sz="1200" dirty="0" smtClean="0">
                <a:solidFill>
                  <a:srgbClr val="FF0000"/>
                </a:solidFill>
              </a:rPr>
              <a:t>NU</a:t>
            </a:r>
            <a:endParaRPr kumimoji="1" lang="ja-JP" altLang="en-US" sz="1200" dirty="0">
              <a:solidFill>
                <a:srgbClr val="FF0000"/>
              </a:solidFill>
            </a:endParaRPr>
          </a:p>
        </p:txBody>
      </p:sp>
      <p:sp>
        <p:nvSpPr>
          <p:cNvPr id="22" name="テキスト ボックス 21"/>
          <p:cNvSpPr txBox="1"/>
          <p:nvPr/>
        </p:nvSpPr>
        <p:spPr>
          <a:xfrm>
            <a:off x="4876873" y="4632268"/>
            <a:ext cx="436786" cy="276999"/>
          </a:xfrm>
          <a:prstGeom prst="rect">
            <a:avLst/>
          </a:prstGeom>
          <a:noFill/>
        </p:spPr>
        <p:txBody>
          <a:bodyPr wrap="none" rtlCol="0">
            <a:spAutoFit/>
          </a:bodyPr>
          <a:lstStyle/>
          <a:p>
            <a:r>
              <a:rPr kumimoji="1" lang="en-US" altLang="ja-JP" sz="1200" dirty="0" smtClean="0">
                <a:solidFill>
                  <a:srgbClr val="FF0000"/>
                </a:solidFill>
              </a:rPr>
              <a:t>ACC</a:t>
            </a:r>
            <a:endParaRPr kumimoji="1" lang="ja-JP" altLang="en-US" sz="1200" dirty="0">
              <a:solidFill>
                <a:srgbClr val="FF0000"/>
              </a:solidFill>
            </a:endParaRPr>
          </a:p>
        </p:txBody>
      </p:sp>
      <p:sp>
        <p:nvSpPr>
          <p:cNvPr id="23" name="テキスト ボックス 22"/>
          <p:cNvSpPr txBox="1"/>
          <p:nvPr/>
        </p:nvSpPr>
        <p:spPr>
          <a:xfrm>
            <a:off x="5003150" y="5160403"/>
            <a:ext cx="383438" cy="276999"/>
          </a:xfrm>
          <a:prstGeom prst="rect">
            <a:avLst/>
          </a:prstGeom>
          <a:noFill/>
        </p:spPr>
        <p:txBody>
          <a:bodyPr wrap="none" rtlCol="0">
            <a:spAutoFit/>
          </a:bodyPr>
          <a:lstStyle/>
          <a:p>
            <a:r>
              <a:rPr kumimoji="1" lang="en-US" altLang="ja-JP" sz="1200" dirty="0" smtClean="0">
                <a:solidFill>
                  <a:srgbClr val="FF0000"/>
                </a:solidFill>
              </a:rPr>
              <a:t>NU</a:t>
            </a:r>
            <a:endParaRPr kumimoji="1" lang="ja-JP" altLang="en-US" sz="1200" dirty="0">
              <a:solidFill>
                <a:srgbClr val="FF0000"/>
              </a:solidFill>
            </a:endParaRPr>
          </a:p>
        </p:txBody>
      </p:sp>
      <p:sp>
        <p:nvSpPr>
          <p:cNvPr id="24" name="テキスト ボックス 23"/>
          <p:cNvSpPr txBox="1"/>
          <p:nvPr/>
        </p:nvSpPr>
        <p:spPr>
          <a:xfrm>
            <a:off x="5022169" y="5723557"/>
            <a:ext cx="383438" cy="276999"/>
          </a:xfrm>
          <a:prstGeom prst="rect">
            <a:avLst/>
          </a:prstGeom>
          <a:noFill/>
        </p:spPr>
        <p:txBody>
          <a:bodyPr wrap="none" rtlCol="0">
            <a:spAutoFit/>
          </a:bodyPr>
          <a:lstStyle/>
          <a:p>
            <a:r>
              <a:rPr kumimoji="1" lang="en-US" altLang="ja-JP" sz="1200" dirty="0" smtClean="0">
                <a:solidFill>
                  <a:srgbClr val="FF0000"/>
                </a:solidFill>
              </a:rPr>
              <a:t>NU</a:t>
            </a:r>
            <a:endParaRPr kumimoji="1" lang="ja-JP" altLang="en-US" sz="1200" dirty="0">
              <a:solidFill>
                <a:srgbClr val="FF0000"/>
              </a:solidFill>
            </a:endParaRPr>
          </a:p>
        </p:txBody>
      </p:sp>
      <p:sp>
        <p:nvSpPr>
          <p:cNvPr id="25" name="テキスト ボックス 24"/>
          <p:cNvSpPr txBox="1"/>
          <p:nvPr/>
        </p:nvSpPr>
        <p:spPr>
          <a:xfrm>
            <a:off x="4944886" y="6249889"/>
            <a:ext cx="979627" cy="276999"/>
          </a:xfrm>
          <a:prstGeom prst="rect">
            <a:avLst/>
          </a:prstGeom>
          <a:noFill/>
        </p:spPr>
        <p:txBody>
          <a:bodyPr wrap="none" rtlCol="0">
            <a:spAutoFit/>
          </a:bodyPr>
          <a:lstStyle/>
          <a:p>
            <a:r>
              <a:rPr kumimoji="1" lang="en-US" altLang="ja-JP" sz="1200" dirty="0" smtClean="0">
                <a:solidFill>
                  <a:srgbClr val="FF0000"/>
                </a:solidFill>
              </a:rPr>
              <a:t>General/LOC</a:t>
            </a:r>
            <a:endParaRPr kumimoji="1" lang="ja-JP" altLang="en-US" sz="1200" dirty="0">
              <a:solidFill>
                <a:srgbClr val="FF0000"/>
              </a:solidFill>
            </a:endParaRPr>
          </a:p>
        </p:txBody>
      </p:sp>
      <p:sp>
        <p:nvSpPr>
          <p:cNvPr id="27" name="テキスト ボックス 26"/>
          <p:cNvSpPr txBox="1"/>
          <p:nvPr/>
        </p:nvSpPr>
        <p:spPr>
          <a:xfrm>
            <a:off x="1980039" y="4154269"/>
            <a:ext cx="415498" cy="276999"/>
          </a:xfrm>
          <a:prstGeom prst="rect">
            <a:avLst/>
          </a:prstGeom>
          <a:noFill/>
        </p:spPr>
        <p:txBody>
          <a:bodyPr wrap="none" rtlCol="0">
            <a:spAutoFit/>
          </a:bodyPr>
          <a:lstStyle/>
          <a:p>
            <a:r>
              <a:rPr kumimoji="1" lang="en-US" altLang="ja-JP" sz="1200" dirty="0" smtClean="0">
                <a:solidFill>
                  <a:srgbClr val="FF0000"/>
                </a:solidFill>
              </a:rPr>
              <a:t>MU</a:t>
            </a:r>
            <a:endParaRPr kumimoji="1" lang="ja-JP" altLang="en-US" sz="1200" dirty="0">
              <a:solidFill>
                <a:srgbClr val="FF0000"/>
              </a:solidFill>
            </a:endParaRPr>
          </a:p>
        </p:txBody>
      </p:sp>
      <p:sp>
        <p:nvSpPr>
          <p:cNvPr id="29" name="テキスト ボックス 28"/>
          <p:cNvSpPr txBox="1"/>
          <p:nvPr/>
        </p:nvSpPr>
        <p:spPr>
          <a:xfrm>
            <a:off x="7716272" y="3098320"/>
            <a:ext cx="383438" cy="276999"/>
          </a:xfrm>
          <a:prstGeom prst="rect">
            <a:avLst/>
          </a:prstGeom>
          <a:noFill/>
        </p:spPr>
        <p:txBody>
          <a:bodyPr wrap="none" rtlCol="0">
            <a:spAutoFit/>
          </a:bodyPr>
          <a:lstStyle/>
          <a:p>
            <a:r>
              <a:rPr kumimoji="1" lang="en-US" altLang="ja-JP" sz="1200" dirty="0" smtClean="0">
                <a:solidFill>
                  <a:srgbClr val="FF0000"/>
                </a:solidFill>
              </a:rPr>
              <a:t>NU</a:t>
            </a:r>
            <a:endParaRPr kumimoji="1" lang="ja-JP" altLang="en-US" sz="1200" dirty="0">
              <a:solidFill>
                <a:srgbClr val="FF0000"/>
              </a:solidFill>
            </a:endParaRPr>
          </a:p>
        </p:txBody>
      </p:sp>
      <p:sp>
        <p:nvSpPr>
          <p:cNvPr id="30" name="テキスト ボックス 29"/>
          <p:cNvSpPr txBox="1"/>
          <p:nvPr/>
        </p:nvSpPr>
        <p:spPr>
          <a:xfrm>
            <a:off x="7563217" y="4143843"/>
            <a:ext cx="383438" cy="276999"/>
          </a:xfrm>
          <a:prstGeom prst="rect">
            <a:avLst/>
          </a:prstGeom>
          <a:noFill/>
        </p:spPr>
        <p:txBody>
          <a:bodyPr wrap="none" rtlCol="0">
            <a:spAutoFit/>
          </a:bodyPr>
          <a:lstStyle/>
          <a:p>
            <a:r>
              <a:rPr kumimoji="1" lang="en-US" altLang="ja-JP" sz="1200" dirty="0" smtClean="0">
                <a:solidFill>
                  <a:srgbClr val="FF0000"/>
                </a:solidFill>
              </a:rPr>
              <a:t>NU</a:t>
            </a:r>
            <a:endParaRPr kumimoji="1" lang="ja-JP" altLang="en-US" sz="1200" dirty="0">
              <a:solidFill>
                <a:srgbClr val="FF0000"/>
              </a:solidFill>
            </a:endParaRPr>
          </a:p>
        </p:txBody>
      </p:sp>
      <p:sp>
        <p:nvSpPr>
          <p:cNvPr id="31" name="テキスト ボックス 30"/>
          <p:cNvSpPr txBox="1"/>
          <p:nvPr/>
        </p:nvSpPr>
        <p:spPr>
          <a:xfrm>
            <a:off x="7813272" y="4676613"/>
            <a:ext cx="383438" cy="276999"/>
          </a:xfrm>
          <a:prstGeom prst="rect">
            <a:avLst/>
          </a:prstGeom>
          <a:noFill/>
        </p:spPr>
        <p:txBody>
          <a:bodyPr wrap="none" rtlCol="0">
            <a:spAutoFit/>
          </a:bodyPr>
          <a:lstStyle/>
          <a:p>
            <a:r>
              <a:rPr kumimoji="1" lang="en-US" altLang="ja-JP" sz="1200" dirty="0" smtClean="0">
                <a:solidFill>
                  <a:srgbClr val="FF0000"/>
                </a:solidFill>
              </a:rPr>
              <a:t>NU</a:t>
            </a:r>
            <a:endParaRPr kumimoji="1" lang="ja-JP" altLang="en-US" sz="1200" dirty="0">
              <a:solidFill>
                <a:srgbClr val="FF0000"/>
              </a:solidFill>
            </a:endParaRPr>
          </a:p>
        </p:txBody>
      </p:sp>
      <p:sp>
        <p:nvSpPr>
          <p:cNvPr id="32" name="テキスト ボックス 31"/>
          <p:cNvSpPr txBox="1"/>
          <p:nvPr/>
        </p:nvSpPr>
        <p:spPr>
          <a:xfrm>
            <a:off x="4566364" y="2058566"/>
            <a:ext cx="436786" cy="276999"/>
          </a:xfrm>
          <a:prstGeom prst="rect">
            <a:avLst/>
          </a:prstGeom>
          <a:noFill/>
        </p:spPr>
        <p:txBody>
          <a:bodyPr wrap="none" rtlCol="0">
            <a:spAutoFit/>
          </a:bodyPr>
          <a:lstStyle/>
          <a:p>
            <a:r>
              <a:rPr kumimoji="1" lang="en-US" altLang="ja-JP" sz="1200" dirty="0" smtClean="0">
                <a:solidFill>
                  <a:srgbClr val="FF0000"/>
                </a:solidFill>
              </a:rPr>
              <a:t>ACC</a:t>
            </a:r>
            <a:endParaRPr kumimoji="1" lang="ja-JP" altLang="en-US" sz="1200" dirty="0">
              <a:solidFill>
                <a:srgbClr val="FF0000"/>
              </a:solidFill>
            </a:endParaRPr>
          </a:p>
        </p:txBody>
      </p:sp>
      <p:sp>
        <p:nvSpPr>
          <p:cNvPr id="33" name="テキスト ボックス 32"/>
          <p:cNvSpPr txBox="1"/>
          <p:nvPr/>
        </p:nvSpPr>
        <p:spPr>
          <a:xfrm>
            <a:off x="1762161" y="2017435"/>
            <a:ext cx="436786" cy="276999"/>
          </a:xfrm>
          <a:prstGeom prst="rect">
            <a:avLst/>
          </a:prstGeom>
          <a:noFill/>
        </p:spPr>
        <p:txBody>
          <a:bodyPr wrap="none" rtlCol="0">
            <a:spAutoFit/>
          </a:bodyPr>
          <a:lstStyle/>
          <a:p>
            <a:r>
              <a:rPr kumimoji="1" lang="en-US" altLang="ja-JP" sz="1200" dirty="0" smtClean="0">
                <a:solidFill>
                  <a:srgbClr val="FF0000"/>
                </a:solidFill>
              </a:rPr>
              <a:t>ACC</a:t>
            </a:r>
            <a:endParaRPr kumimoji="1" lang="ja-JP" altLang="en-US" sz="1200" dirty="0">
              <a:solidFill>
                <a:srgbClr val="FF0000"/>
              </a:solidFill>
            </a:endParaRPr>
          </a:p>
        </p:txBody>
      </p:sp>
      <p:sp>
        <p:nvSpPr>
          <p:cNvPr id="34" name="テキスト ボックス 33"/>
          <p:cNvSpPr txBox="1"/>
          <p:nvPr/>
        </p:nvSpPr>
        <p:spPr>
          <a:xfrm>
            <a:off x="1762161" y="4675691"/>
            <a:ext cx="436786" cy="276999"/>
          </a:xfrm>
          <a:prstGeom prst="rect">
            <a:avLst/>
          </a:prstGeom>
          <a:noFill/>
        </p:spPr>
        <p:txBody>
          <a:bodyPr wrap="none" rtlCol="0">
            <a:spAutoFit/>
          </a:bodyPr>
          <a:lstStyle/>
          <a:p>
            <a:r>
              <a:rPr kumimoji="1" lang="en-US" altLang="ja-JP" sz="1200" dirty="0" smtClean="0">
                <a:solidFill>
                  <a:srgbClr val="FF0000"/>
                </a:solidFill>
              </a:rPr>
              <a:t>ACC</a:t>
            </a:r>
            <a:endParaRPr kumimoji="1" lang="ja-JP" altLang="en-US" sz="1200" dirty="0">
              <a:solidFill>
                <a:srgbClr val="FF0000"/>
              </a:solidFill>
            </a:endParaRPr>
          </a:p>
        </p:txBody>
      </p:sp>
      <p:sp>
        <p:nvSpPr>
          <p:cNvPr id="35" name="テキスト ボックス 34"/>
          <p:cNvSpPr txBox="1"/>
          <p:nvPr/>
        </p:nvSpPr>
        <p:spPr>
          <a:xfrm>
            <a:off x="1912426" y="5181016"/>
            <a:ext cx="383438" cy="276999"/>
          </a:xfrm>
          <a:prstGeom prst="rect">
            <a:avLst/>
          </a:prstGeom>
          <a:noFill/>
        </p:spPr>
        <p:txBody>
          <a:bodyPr wrap="none" rtlCol="0">
            <a:spAutoFit/>
          </a:bodyPr>
          <a:lstStyle/>
          <a:p>
            <a:r>
              <a:rPr kumimoji="1" lang="en-US" altLang="ja-JP" sz="1200" dirty="0" smtClean="0">
                <a:solidFill>
                  <a:srgbClr val="FF0000"/>
                </a:solidFill>
              </a:rPr>
              <a:t>NU</a:t>
            </a:r>
            <a:endParaRPr kumimoji="1" lang="ja-JP" altLang="en-US" sz="1200" dirty="0">
              <a:solidFill>
                <a:srgbClr val="FF0000"/>
              </a:solidFill>
            </a:endParaRPr>
          </a:p>
        </p:txBody>
      </p:sp>
      <p:sp>
        <p:nvSpPr>
          <p:cNvPr id="36" name="テキスト ボックス 35"/>
          <p:cNvSpPr txBox="1"/>
          <p:nvPr/>
        </p:nvSpPr>
        <p:spPr>
          <a:xfrm>
            <a:off x="2295864" y="6266789"/>
            <a:ext cx="383438" cy="276999"/>
          </a:xfrm>
          <a:prstGeom prst="rect">
            <a:avLst/>
          </a:prstGeom>
          <a:noFill/>
        </p:spPr>
        <p:txBody>
          <a:bodyPr wrap="none" rtlCol="0">
            <a:spAutoFit/>
          </a:bodyPr>
          <a:lstStyle/>
          <a:p>
            <a:r>
              <a:rPr kumimoji="1" lang="en-US" altLang="ja-JP" sz="1200" dirty="0" smtClean="0">
                <a:solidFill>
                  <a:srgbClr val="FF0000"/>
                </a:solidFill>
              </a:rPr>
              <a:t>NU</a:t>
            </a:r>
            <a:endParaRPr kumimoji="1" lang="ja-JP" altLang="en-US" sz="1200" dirty="0">
              <a:solidFill>
                <a:srgbClr val="FF0000"/>
              </a:solidFill>
            </a:endParaRPr>
          </a:p>
        </p:txBody>
      </p:sp>
      <p:sp>
        <p:nvSpPr>
          <p:cNvPr id="37" name="テキスト ボックス 36"/>
          <p:cNvSpPr txBox="1"/>
          <p:nvPr/>
        </p:nvSpPr>
        <p:spPr>
          <a:xfrm>
            <a:off x="7654735" y="3615708"/>
            <a:ext cx="803425" cy="276999"/>
          </a:xfrm>
          <a:prstGeom prst="rect">
            <a:avLst/>
          </a:prstGeom>
          <a:noFill/>
        </p:spPr>
        <p:txBody>
          <a:bodyPr wrap="none" rtlCol="0">
            <a:spAutoFit/>
          </a:bodyPr>
          <a:lstStyle/>
          <a:p>
            <a:r>
              <a:rPr kumimoji="1" lang="en-US" altLang="ja-JP" sz="1200" dirty="0" smtClean="0">
                <a:solidFill>
                  <a:srgbClr val="FF0000"/>
                </a:solidFill>
              </a:rPr>
              <a:t>NU/UHCR</a:t>
            </a:r>
            <a:endParaRPr kumimoji="1" lang="ja-JP" altLang="en-US" sz="1200" dirty="0">
              <a:solidFill>
                <a:srgbClr val="FF0000"/>
              </a:solidFill>
            </a:endParaRPr>
          </a:p>
        </p:txBody>
      </p:sp>
      <p:sp>
        <p:nvSpPr>
          <p:cNvPr id="38" name="テキスト ボックス 37"/>
          <p:cNvSpPr txBox="1"/>
          <p:nvPr/>
        </p:nvSpPr>
        <p:spPr>
          <a:xfrm>
            <a:off x="7371498" y="5199560"/>
            <a:ext cx="383438" cy="276999"/>
          </a:xfrm>
          <a:prstGeom prst="rect">
            <a:avLst/>
          </a:prstGeom>
          <a:noFill/>
        </p:spPr>
        <p:txBody>
          <a:bodyPr wrap="none" rtlCol="0">
            <a:spAutoFit/>
          </a:bodyPr>
          <a:lstStyle/>
          <a:p>
            <a:r>
              <a:rPr kumimoji="1" lang="en-US" altLang="ja-JP" sz="1200" dirty="0" smtClean="0">
                <a:solidFill>
                  <a:srgbClr val="FF0000"/>
                </a:solidFill>
              </a:rPr>
              <a:t>NU</a:t>
            </a:r>
            <a:endParaRPr kumimoji="1" lang="ja-JP" altLang="en-US" sz="1200" dirty="0">
              <a:solidFill>
                <a:srgbClr val="FF0000"/>
              </a:solidFill>
            </a:endParaRPr>
          </a:p>
        </p:txBody>
      </p:sp>
      <p:sp>
        <p:nvSpPr>
          <p:cNvPr id="39" name="スライド番号プレースホルダー 38"/>
          <p:cNvSpPr>
            <a:spLocks noGrp="1"/>
          </p:cNvSpPr>
          <p:nvPr>
            <p:ph type="sldNum" sz="quarter" idx="12"/>
          </p:nvPr>
        </p:nvSpPr>
        <p:spPr/>
        <p:txBody>
          <a:bodyPr/>
          <a:lstStyle/>
          <a:p>
            <a:fld id="{B02A36AD-2984-4B95-8947-CDBE2A75201E}" type="slidenum">
              <a:rPr kumimoji="1" lang="ja-JP" altLang="en-US" smtClean="0"/>
              <a:t>8</a:t>
            </a:fld>
            <a:endParaRPr kumimoji="1" lang="ja-JP" altLang="en-US"/>
          </a:p>
        </p:txBody>
      </p:sp>
    </p:spTree>
    <p:extLst>
      <p:ext uri="{BB962C8B-B14F-4D97-AF65-F5344CB8AC3E}">
        <p14:creationId xmlns:p14="http://schemas.microsoft.com/office/powerpoint/2010/main" val="37400146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コンテンツ プレースホルダー 2"/>
          <p:cNvSpPr>
            <a:spLocks noGrp="1"/>
          </p:cNvSpPr>
          <p:nvPr>
            <p:ph idx="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B02A36AD-2984-4B95-8947-CDBE2A75201E}" type="slidenum">
              <a:rPr kumimoji="1" lang="ja-JP" altLang="en-US" smtClean="0"/>
              <a:t>9</a:t>
            </a:fld>
            <a:endParaRPr kumimoji="1" lang="ja-JP" altLang="en-US"/>
          </a:p>
        </p:txBody>
      </p:sp>
      <p:pic>
        <p:nvPicPr>
          <p:cNvPr id="5" name="図 4"/>
          <p:cNvPicPr>
            <a:picLocks noChangeAspect="1"/>
          </p:cNvPicPr>
          <p:nvPr/>
        </p:nvPicPr>
        <p:blipFill>
          <a:blip r:embed="rId2"/>
          <a:stretch>
            <a:fillRect/>
          </a:stretch>
        </p:blipFill>
        <p:spPr>
          <a:xfrm>
            <a:off x="583264" y="0"/>
            <a:ext cx="3491258" cy="6858000"/>
          </a:xfrm>
          <a:prstGeom prst="rect">
            <a:avLst/>
          </a:prstGeom>
        </p:spPr>
      </p:pic>
      <p:pic>
        <p:nvPicPr>
          <p:cNvPr id="6" name="図 5"/>
          <p:cNvPicPr>
            <a:picLocks noChangeAspect="1"/>
          </p:cNvPicPr>
          <p:nvPr/>
        </p:nvPicPr>
        <p:blipFill>
          <a:blip r:embed="rId3"/>
          <a:stretch>
            <a:fillRect/>
          </a:stretch>
        </p:blipFill>
        <p:spPr>
          <a:xfrm>
            <a:off x="4314973" y="83166"/>
            <a:ext cx="3529818" cy="6553988"/>
          </a:xfrm>
          <a:prstGeom prst="rect">
            <a:avLst/>
          </a:prstGeom>
        </p:spPr>
      </p:pic>
      <p:sp>
        <p:nvSpPr>
          <p:cNvPr id="7" name="テキスト ボックス 6"/>
          <p:cNvSpPr txBox="1"/>
          <p:nvPr/>
        </p:nvSpPr>
        <p:spPr>
          <a:xfrm>
            <a:off x="1493215" y="775256"/>
            <a:ext cx="1671355" cy="369332"/>
          </a:xfrm>
          <a:prstGeom prst="rect">
            <a:avLst/>
          </a:prstGeom>
          <a:noFill/>
        </p:spPr>
        <p:txBody>
          <a:bodyPr wrap="none" rtlCol="0">
            <a:spAutoFit/>
          </a:bodyPr>
          <a:lstStyle/>
          <a:p>
            <a:r>
              <a:rPr kumimoji="1" lang="en-US" altLang="ja-JP" dirty="0" smtClean="0">
                <a:solidFill>
                  <a:srgbClr val="FF0000"/>
                </a:solidFill>
              </a:rPr>
              <a:t>Each WGs plans</a:t>
            </a:r>
            <a:endParaRPr kumimoji="1" lang="ja-JP" altLang="en-US" dirty="0">
              <a:solidFill>
                <a:srgbClr val="FF0000"/>
              </a:solidFill>
            </a:endParaRPr>
          </a:p>
        </p:txBody>
      </p:sp>
      <p:sp>
        <p:nvSpPr>
          <p:cNvPr id="8" name="テキスト ボックス 7"/>
          <p:cNvSpPr txBox="1"/>
          <p:nvPr/>
        </p:nvSpPr>
        <p:spPr>
          <a:xfrm>
            <a:off x="1157477" y="1831893"/>
            <a:ext cx="2670155" cy="646331"/>
          </a:xfrm>
          <a:prstGeom prst="rect">
            <a:avLst/>
          </a:prstGeom>
          <a:noFill/>
        </p:spPr>
        <p:txBody>
          <a:bodyPr wrap="none" rtlCol="0">
            <a:spAutoFit/>
          </a:bodyPr>
          <a:lstStyle/>
          <a:p>
            <a:r>
              <a:rPr lang="en-US" altLang="ja-JP" dirty="0" smtClean="0">
                <a:solidFill>
                  <a:srgbClr val="FF0000"/>
                </a:solidFill>
              </a:rPr>
              <a:t>Overview</a:t>
            </a:r>
          </a:p>
          <a:p>
            <a:r>
              <a:rPr kumimoji="1" lang="en-US" altLang="ja-JP" dirty="0" smtClean="0">
                <a:solidFill>
                  <a:srgbClr val="FF0000"/>
                </a:solidFill>
              </a:rPr>
              <a:t>Theoretical, </a:t>
            </a:r>
            <a:r>
              <a:rPr kumimoji="1" lang="en-US" altLang="ja-JP" dirty="0" err="1" smtClean="0">
                <a:solidFill>
                  <a:srgbClr val="FF0000"/>
                </a:solidFill>
              </a:rPr>
              <a:t>atm</a:t>
            </a:r>
            <a:r>
              <a:rPr kumimoji="1" lang="en-US" altLang="ja-JP" dirty="0" smtClean="0">
                <a:solidFill>
                  <a:srgbClr val="FF0000"/>
                </a:solidFill>
              </a:rPr>
              <a:t> nu, nu </a:t>
            </a:r>
            <a:r>
              <a:rPr kumimoji="1" lang="en-US" altLang="ja-JP" dirty="0" err="1" smtClean="0">
                <a:solidFill>
                  <a:srgbClr val="FF0000"/>
                </a:solidFill>
              </a:rPr>
              <a:t>int</a:t>
            </a:r>
            <a:endParaRPr kumimoji="1" lang="ja-JP" altLang="en-US" dirty="0">
              <a:solidFill>
                <a:srgbClr val="FF0000"/>
              </a:solidFill>
            </a:endParaRPr>
          </a:p>
        </p:txBody>
      </p:sp>
      <p:pic>
        <p:nvPicPr>
          <p:cNvPr id="9" name="図 8"/>
          <p:cNvPicPr>
            <a:picLocks noChangeAspect="1"/>
          </p:cNvPicPr>
          <p:nvPr/>
        </p:nvPicPr>
        <p:blipFill>
          <a:blip r:embed="rId4"/>
          <a:stretch>
            <a:fillRect/>
          </a:stretch>
        </p:blipFill>
        <p:spPr>
          <a:xfrm>
            <a:off x="929870" y="5102253"/>
            <a:ext cx="3125368" cy="467840"/>
          </a:xfrm>
          <a:prstGeom prst="rect">
            <a:avLst/>
          </a:prstGeom>
        </p:spPr>
      </p:pic>
      <p:sp>
        <p:nvSpPr>
          <p:cNvPr id="10" name="テキスト ボックス 9"/>
          <p:cNvSpPr txBox="1"/>
          <p:nvPr/>
        </p:nvSpPr>
        <p:spPr>
          <a:xfrm>
            <a:off x="4771380" y="473868"/>
            <a:ext cx="2501390" cy="307777"/>
          </a:xfrm>
          <a:prstGeom prst="rect">
            <a:avLst/>
          </a:prstGeom>
          <a:noFill/>
        </p:spPr>
        <p:txBody>
          <a:bodyPr wrap="none" rtlCol="0">
            <a:spAutoFit/>
          </a:bodyPr>
          <a:lstStyle/>
          <a:p>
            <a:r>
              <a:rPr kumimoji="1" lang="en-US" altLang="ja-JP" sz="1400" dirty="0" err="1" smtClean="0">
                <a:solidFill>
                  <a:schemeClr val="bg1"/>
                </a:solidFill>
              </a:rPr>
              <a:t>Glo</a:t>
            </a:r>
            <a:r>
              <a:rPr kumimoji="1" lang="en-US" altLang="ja-JP" sz="1400" dirty="0" smtClean="0">
                <a:solidFill>
                  <a:schemeClr val="bg1"/>
                </a:solidFill>
              </a:rPr>
              <a:t> nu fit/MOMENT/MAP/MICE</a:t>
            </a:r>
            <a:endParaRPr kumimoji="1" lang="ja-JP" altLang="en-US" sz="1400" dirty="0">
              <a:solidFill>
                <a:schemeClr val="bg1"/>
              </a:solidFill>
            </a:endParaRPr>
          </a:p>
        </p:txBody>
      </p:sp>
      <p:sp>
        <p:nvSpPr>
          <p:cNvPr id="11" name="テキスト ボックス 10"/>
          <p:cNvSpPr txBox="1"/>
          <p:nvPr/>
        </p:nvSpPr>
        <p:spPr>
          <a:xfrm>
            <a:off x="5651405" y="4917587"/>
            <a:ext cx="1176091" cy="369332"/>
          </a:xfrm>
          <a:prstGeom prst="rect">
            <a:avLst/>
          </a:prstGeom>
          <a:noFill/>
        </p:spPr>
        <p:txBody>
          <a:bodyPr wrap="none" rtlCol="0">
            <a:spAutoFit/>
          </a:bodyPr>
          <a:lstStyle/>
          <a:p>
            <a:r>
              <a:rPr kumimoji="1" lang="en-US" altLang="ja-JP" dirty="0" smtClean="0">
                <a:solidFill>
                  <a:schemeClr val="bg1"/>
                </a:solidFill>
              </a:rPr>
              <a:t>NOVA/T2K</a:t>
            </a:r>
            <a:endParaRPr kumimoji="1" lang="ja-JP" altLang="en-US" dirty="0">
              <a:solidFill>
                <a:schemeClr val="bg1"/>
              </a:solidFill>
            </a:endParaRPr>
          </a:p>
        </p:txBody>
      </p:sp>
    </p:spTree>
    <p:extLst>
      <p:ext uri="{BB962C8B-B14F-4D97-AF65-F5344CB8AC3E}">
        <p14:creationId xmlns:p14="http://schemas.microsoft.com/office/powerpoint/2010/main" val="107695966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247</TotalTime>
  <Words>625</Words>
  <Application>Microsoft Office PowerPoint</Application>
  <PresentationFormat>画面に合わせる (4:3)</PresentationFormat>
  <Paragraphs>112</Paragraphs>
  <Slides>12</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12</vt:i4>
      </vt:variant>
    </vt:vector>
  </HeadingPairs>
  <TitlesOfParts>
    <vt:vector size="18" baseType="lpstr">
      <vt:lpstr>ＭＳ Ｐゴシック</vt:lpstr>
      <vt:lpstr>Arial</vt:lpstr>
      <vt:lpstr>Calibri</vt:lpstr>
      <vt:lpstr>Calibri Light</vt:lpstr>
      <vt:lpstr>Wingdings</vt:lpstr>
      <vt:lpstr>Office テーマ</vt:lpstr>
      <vt:lpstr>NuFact2016 SPC</vt:lpstr>
      <vt:lpstr>Today’s goal</vt:lpstr>
      <vt:lpstr>What’s nufact? NuFact2016 preamble </vt:lpstr>
      <vt:lpstr>What’s nufact? NuFact2014 preamble </vt:lpstr>
      <vt:lpstr>Goal of nufact (in short)</vt:lpstr>
      <vt:lpstr>NuFact organization</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Some comments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NuFact2016 SPC</dc:title>
  <dc:creator>kobayasi</dc:creator>
  <cp:lastModifiedBy>kobayasi</cp:lastModifiedBy>
  <cp:revision>19</cp:revision>
  <dcterms:created xsi:type="dcterms:W3CDTF">2015-12-18T13:45:12Z</dcterms:created>
  <dcterms:modified xsi:type="dcterms:W3CDTF">2016-01-21T12:47:57Z</dcterms:modified>
</cp:coreProperties>
</file>