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79" r:id="rId3"/>
    <p:sldId id="380" r:id="rId4"/>
    <p:sldId id="381" r:id="rId5"/>
    <p:sldId id="382" r:id="rId6"/>
    <p:sldId id="377" r:id="rId7"/>
    <p:sldId id="383" r:id="rId8"/>
    <p:sldId id="384" r:id="rId9"/>
    <p:sldId id="38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7043" autoAdjust="0"/>
  </p:normalViewPr>
  <p:slideViewPr>
    <p:cSldViewPr snapToGrid="0" snapToObjects="1">
      <p:cViewPr>
        <p:scale>
          <a:sx n="100" d="100"/>
          <a:sy n="100" d="100"/>
        </p:scale>
        <p:origin x="-70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30/08/16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5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1098"/>
            <a:ext cx="2895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smtClean="0"/>
              <a:t>/15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/>
          <a:srcRect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608.07538" TargetMode="External"/><Relationship Id="rId4" Type="http://schemas.openxmlformats.org/officeDocument/2006/relationships/hyperlink" Target="http://dx.doi.org/10.5170/CERN-2016-004" TargetMode="External"/><Relationship Id="rId5" Type="http://schemas.openxmlformats.org/officeDocument/2006/relationships/hyperlink" Target="https://arxiv.org/abs/1608.07537" TargetMode="External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221049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170/CERN-2016-004" TargetMode="External"/><Relationship Id="rId4" Type="http://schemas.openxmlformats.org/officeDocument/2006/relationships/hyperlink" Target="https://arxiv.org/abs/1608.07538" TargetMode="External"/><Relationship Id="rId5" Type="http://schemas.openxmlformats.org/officeDocument/2006/relationships/hyperlink" Target="https://cds.cern.ch/record/2210491" TargetMode="External"/><Relationship Id="rId6" Type="http://schemas.openxmlformats.org/officeDocument/2006/relationships/hyperlink" Target="https://edms.cern.ch/document/1572676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608.0753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lzt.tau.ac.il/~fcal/2016/index.html" TargetMode="External"/><Relationship Id="rId4" Type="http://schemas.openxmlformats.org/officeDocument/2006/relationships/hyperlink" Target="http://lcws2016.sgk.iwate-u.ac.jp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ta.edu/physics/meetings/hep/calice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687"/>
            <a:ext cx="7400937" cy="704413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CLICdp</a:t>
            </a:r>
            <a:r>
              <a:rPr lang="en-US" sz="3600" dirty="0" smtClean="0"/>
              <a:t> welcome and news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00" y="6108701"/>
            <a:ext cx="9029700" cy="77469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Lucie Linssen, CERN</a:t>
            </a:r>
          </a:p>
          <a:p>
            <a:r>
              <a:rPr lang="en-US" sz="1800" dirty="0" err="1" smtClean="0"/>
              <a:t>CLICdp</a:t>
            </a:r>
            <a:r>
              <a:rPr lang="en-US" sz="1800" dirty="0" smtClean="0"/>
              <a:t> meeting, August 30 2016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66900"/>
            <a:ext cx="9144000" cy="326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22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 err="1" smtClean="0"/>
              <a:t>CLICdp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" y="1257300"/>
            <a:ext cx="4519186" cy="923330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CLICdp</a:t>
            </a:r>
            <a:r>
              <a:rPr lang="en-US" b="1" dirty="0" smtClean="0"/>
              <a:t> 2-day meeting: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67 registrants    </a:t>
            </a:r>
            <a:r>
              <a:rPr lang="en-US" sz="1400" dirty="0" smtClean="0"/>
              <a:t>(56 in 2015, 44 in 2014, 47 in 2013)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38 presentations (all plenary)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768600"/>
            <a:ext cx="7712368" cy="1754327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Topical sessions </a:t>
            </a:r>
            <a:r>
              <a:rPr lang="en-US" dirty="0" smtClean="0"/>
              <a:t>and conveners: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Physics and Analysis</a:t>
            </a:r>
            <a:r>
              <a:rPr lang="en-US" dirty="0"/>
              <a:t> </a:t>
            </a:r>
            <a:r>
              <a:rPr lang="en-US" dirty="0" smtClean="0"/>
              <a:t>   (</a:t>
            </a:r>
            <a:r>
              <a:rPr lang="en-US" dirty="0"/>
              <a:t>Victoria Martin, Rosa </a:t>
            </a:r>
            <a:r>
              <a:rPr lang="en-US" dirty="0" err="1"/>
              <a:t>Simoniello</a:t>
            </a:r>
            <a:r>
              <a:rPr lang="en-US" dirty="0"/>
              <a:t>, James Wells)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Detector Optimization 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smtClean="0"/>
              <a:t>(</a:t>
            </a:r>
            <a:r>
              <a:rPr lang="en-US" dirty="0" err="1"/>
              <a:t>Konrad</a:t>
            </a:r>
            <a:r>
              <a:rPr lang="en-US" dirty="0"/>
              <a:t> </a:t>
            </a:r>
            <a:r>
              <a:rPr lang="en-US" dirty="0" err="1"/>
              <a:t>Elsener</a:t>
            </a:r>
            <a:r>
              <a:rPr lang="en-US" dirty="0"/>
              <a:t>, Frank Simon)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Software</a:t>
            </a:r>
            <a:r>
              <a:rPr lang="en-US" dirty="0"/>
              <a:t> </a:t>
            </a:r>
            <a:r>
              <a:rPr lang="en-US" dirty="0" smtClean="0"/>
              <a:t>   (</a:t>
            </a:r>
            <a:r>
              <a:rPr lang="en-US" dirty="0"/>
              <a:t>Aidan Robson, Andre </a:t>
            </a:r>
            <a:r>
              <a:rPr lang="en-US" dirty="0" err="1"/>
              <a:t>Sailer</a:t>
            </a:r>
            <a:r>
              <a:rPr lang="en-US" dirty="0"/>
              <a:t>, </a:t>
            </a:r>
            <a:r>
              <a:rPr lang="en-US" dirty="0" err="1"/>
              <a:t>Huong</a:t>
            </a:r>
            <a:r>
              <a:rPr lang="en-US" dirty="0"/>
              <a:t> </a:t>
            </a:r>
            <a:r>
              <a:rPr lang="en-US" dirty="0" err="1"/>
              <a:t>Lan</a:t>
            </a:r>
            <a:r>
              <a:rPr lang="en-US" dirty="0"/>
              <a:t> Tran)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Vertex / Tracker R&amp;</a:t>
            </a:r>
            <a:r>
              <a:rPr lang="en-US" dirty="0" smtClean="0">
                <a:solidFill>
                  <a:srgbClr val="0000FF"/>
                </a:solidFill>
              </a:rPr>
              <a:t>D    </a:t>
            </a:r>
            <a:r>
              <a:rPr lang="en-US" dirty="0"/>
              <a:t>(Mathieu Benoit, Daniel </a:t>
            </a:r>
            <a:r>
              <a:rPr lang="en-US" dirty="0" err="1"/>
              <a:t>Hynds</a:t>
            </a:r>
            <a:r>
              <a:rPr lang="en-US" dirty="0"/>
              <a:t>, Andreas Nurnberg)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FCAL / ECAL / HCAL R&amp;D 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smtClean="0"/>
              <a:t>(</a:t>
            </a:r>
            <a:r>
              <a:rPr lang="en-US" dirty="0"/>
              <a:t>Yan </a:t>
            </a:r>
            <a:r>
              <a:rPr lang="en-US" dirty="0" err="1"/>
              <a:t>Benhammou</a:t>
            </a:r>
            <a:r>
              <a:rPr lang="en-US" dirty="0"/>
              <a:t>, Naomi van der </a:t>
            </a:r>
            <a:r>
              <a:rPr lang="en-US" dirty="0" err="1"/>
              <a:t>Kolk</a:t>
            </a:r>
            <a:r>
              <a:rPr lang="en-US" dirty="0"/>
              <a:t>, Eva </a:t>
            </a:r>
            <a:r>
              <a:rPr lang="en-US" dirty="0" err="1"/>
              <a:t>Sicking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5092700"/>
            <a:ext cx="7504916" cy="923330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Presentations on </a:t>
            </a:r>
            <a:r>
              <a:rPr lang="en-US" b="1" dirty="0" smtClean="0"/>
              <a:t>possible tasks/activities to be taken up by the collaboration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See next 2 talks by Andreas </a:t>
            </a:r>
            <a:r>
              <a:rPr lang="en-US" dirty="0" err="1" smtClean="0"/>
              <a:t>Nürnberg</a:t>
            </a:r>
            <a:r>
              <a:rPr lang="en-US" dirty="0" smtClean="0"/>
              <a:t> and Philipp </a:t>
            </a:r>
            <a:r>
              <a:rPr lang="en-US" dirty="0" err="1" smtClean="0"/>
              <a:t>Roloff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For further discussion in this room and at the IB meeting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277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Published collaboration-wide documents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7438" y="1003300"/>
            <a:ext cx="6281462" cy="2062103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Higgs Physics at the CLIC Electron-Positron Linear </a:t>
            </a:r>
            <a:r>
              <a:rPr lang="en-US" sz="2000" b="1" dirty="0" smtClean="0"/>
              <a:t>Collider</a:t>
            </a:r>
          </a:p>
          <a:p>
            <a:r>
              <a:rPr lang="en-US" dirty="0" smtClean="0"/>
              <a:t>40 pages, 123 authors</a:t>
            </a:r>
          </a:p>
          <a:p>
            <a:r>
              <a:rPr lang="en-US" dirty="0" err="1" smtClean="0"/>
              <a:t>CLICdp</a:t>
            </a:r>
            <a:r>
              <a:rPr lang="en-US" dirty="0" smtClean="0"/>
              <a:t> collaboration paper</a:t>
            </a:r>
          </a:p>
          <a:p>
            <a:r>
              <a:rPr lang="en-US" dirty="0" smtClean="0"/>
              <a:t>&gt;25 independent full simulation Higgs analyses !</a:t>
            </a:r>
          </a:p>
          <a:p>
            <a:endParaRPr lang="en-US" dirty="0" smtClean="0"/>
          </a:p>
          <a:p>
            <a:pPr marL="0" lvl="1"/>
            <a:r>
              <a:rPr lang="it-IT" dirty="0" smtClean="0">
                <a:hlinkClick r:id="rId2"/>
              </a:rPr>
              <a:t>CLICdp-Pub-2016-001 </a:t>
            </a:r>
            <a:r>
              <a:rPr lang="hr-HR" dirty="0" smtClean="0"/>
              <a:t>and </a:t>
            </a:r>
            <a:r>
              <a:rPr lang="hr-HR" dirty="0"/>
              <a:t>submitted to EPJC </a:t>
            </a:r>
            <a:r>
              <a:rPr lang="hr-HR" dirty="0" smtClean="0"/>
              <a:t>yesterday</a:t>
            </a:r>
          </a:p>
          <a:p>
            <a:pPr marL="0" lvl="1"/>
            <a:r>
              <a:rPr lang="hr-HR" dirty="0">
                <a:hlinkClick r:id="rId3"/>
              </a:rPr>
              <a:t>arXiv:</a:t>
            </a:r>
            <a:r>
              <a:rPr lang="hr-HR" dirty="0" smtClean="0">
                <a:hlinkClick r:id="rId3"/>
              </a:rPr>
              <a:t>1608.07538 </a:t>
            </a:r>
            <a:r>
              <a:rPr lang="hr-HR" dirty="0" smtClean="0"/>
              <a:t>on 29/8/2016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157438" y="3749576"/>
            <a:ext cx="5410631" cy="1754327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Updated Baseline for a Staged Compact Linear Collider</a:t>
            </a:r>
          </a:p>
          <a:p>
            <a:r>
              <a:rPr lang="en-US" dirty="0" smtClean="0"/>
              <a:t>57 pages, 517 authors, 63 institutes</a:t>
            </a:r>
          </a:p>
          <a:p>
            <a:r>
              <a:rPr lang="en-US" dirty="0" smtClean="0"/>
              <a:t>CLIC and </a:t>
            </a:r>
            <a:r>
              <a:rPr lang="en-US" dirty="0" err="1" smtClean="0"/>
              <a:t>CLICdp</a:t>
            </a:r>
            <a:r>
              <a:rPr lang="en-US" dirty="0" smtClean="0"/>
              <a:t> collaboration paper</a:t>
            </a:r>
          </a:p>
          <a:p>
            <a:endParaRPr lang="en-US" dirty="0"/>
          </a:p>
          <a:p>
            <a:pPr marL="0" lvl="1"/>
            <a:r>
              <a:rPr lang="en-US" dirty="0" smtClean="0"/>
              <a:t>Published as a CERN yellow report </a:t>
            </a:r>
            <a:r>
              <a:rPr lang="en-US" dirty="0" smtClean="0">
                <a:hlinkClick r:id="rId4"/>
              </a:rPr>
              <a:t>CERN</a:t>
            </a:r>
            <a:r>
              <a:rPr lang="en-US" dirty="0">
                <a:hlinkClick r:id="rId4"/>
              </a:rPr>
              <a:t>-2016-004</a:t>
            </a:r>
            <a:endParaRPr lang="en-US" dirty="0"/>
          </a:p>
          <a:p>
            <a:r>
              <a:rPr lang="hr-HR" dirty="0">
                <a:hlinkClick r:id="rId5"/>
              </a:rPr>
              <a:t>arXiv:</a:t>
            </a:r>
            <a:r>
              <a:rPr lang="hr-HR" dirty="0" smtClean="0">
                <a:hlinkClick r:id="rId5"/>
              </a:rPr>
              <a:t>1608.07537</a:t>
            </a:r>
            <a:r>
              <a:rPr lang="hr-HR" dirty="0" smtClean="0"/>
              <a:t>, on 29/8/2016</a:t>
            </a: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7700" y="3705048"/>
            <a:ext cx="2019299" cy="2854399"/>
          </a:xfrm>
          <a:prstGeom prst="rect">
            <a:avLst/>
          </a:prstGeom>
        </p:spPr>
      </p:pic>
      <p:pic>
        <p:nvPicPr>
          <p:cNvPr id="10" name="Picture 9" descr="Screen Shot 2016-08-29 at 22.04.5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1" y="799805"/>
            <a:ext cx="2590800" cy="25227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5100" y="5689600"/>
            <a:ext cx="4687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Congratulations to all of you who contributed 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5100" y="6146800"/>
            <a:ext cx="5977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Please use plots and figures from these official publications !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02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1038894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CLICdp</a:t>
            </a:r>
            <a:r>
              <a:rPr lang="en-US" sz="3200" dirty="0" smtClean="0"/>
              <a:t> documents</a:t>
            </a:r>
            <a:br>
              <a:rPr lang="en-US" sz="3200" dirty="0" smtClean="0"/>
            </a:br>
            <a:r>
              <a:rPr lang="en-US" sz="3200" dirty="0" smtClean="0"/>
              <a:t>in preparation for next European Strategy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IB meeting, August 30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100" y="1203146"/>
            <a:ext cx="8225329" cy="5355313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err="1" smtClean="0"/>
              <a:t>CLICdp</a:t>
            </a:r>
            <a:r>
              <a:rPr lang="en-US" sz="2000" b="1" dirty="0" smtClean="0"/>
              <a:t> reports serving as ingredients for a </a:t>
            </a:r>
            <a:r>
              <a:rPr lang="en-US" sz="2000" b="1" dirty="0" smtClean="0">
                <a:solidFill>
                  <a:srgbClr val="FF0000"/>
                </a:solidFill>
              </a:rPr>
              <a:t>CLIC summary report</a:t>
            </a:r>
            <a:r>
              <a:rPr lang="en-US" sz="2000" b="1" dirty="0" smtClean="0"/>
              <a:t>:</a:t>
            </a:r>
            <a:endParaRPr lang="en-US" b="1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Updated Baseline for a Staged Compact Linear </a:t>
            </a:r>
            <a:r>
              <a:rPr lang="en-US" dirty="0" smtClean="0">
                <a:solidFill>
                  <a:srgbClr val="0000FF"/>
                </a:solidFill>
              </a:rPr>
              <a:t>Collider </a:t>
            </a:r>
            <a:r>
              <a:rPr lang="en-US" sz="1400" dirty="0" smtClean="0">
                <a:solidFill>
                  <a:srgbClr val="0000FF"/>
                </a:solidFill>
              </a:rPr>
              <a:t>(380 </a:t>
            </a:r>
            <a:r>
              <a:rPr lang="en-US" sz="1400" dirty="0" err="1" smtClean="0">
                <a:solidFill>
                  <a:srgbClr val="0000FF"/>
                </a:solidFill>
              </a:rPr>
              <a:t>GeV</a:t>
            </a:r>
            <a:r>
              <a:rPr lang="en-US" sz="1400" dirty="0" smtClean="0">
                <a:solidFill>
                  <a:srgbClr val="0000FF"/>
                </a:solidFill>
              </a:rPr>
              <a:t>, 1.5 </a:t>
            </a:r>
            <a:r>
              <a:rPr lang="en-US" sz="1400" dirty="0" err="1" smtClean="0">
                <a:solidFill>
                  <a:srgbClr val="0000FF"/>
                </a:solidFill>
              </a:rPr>
              <a:t>TeV</a:t>
            </a:r>
            <a:r>
              <a:rPr lang="en-US" sz="1400" dirty="0" smtClean="0">
                <a:solidFill>
                  <a:srgbClr val="0000FF"/>
                </a:solidFill>
              </a:rPr>
              <a:t>, 3 </a:t>
            </a:r>
            <a:r>
              <a:rPr lang="en-US" sz="1400" dirty="0" err="1" smtClean="0">
                <a:solidFill>
                  <a:srgbClr val="0000FF"/>
                </a:solidFill>
              </a:rPr>
              <a:t>TeV</a:t>
            </a:r>
            <a:r>
              <a:rPr lang="en-US" sz="1400" dirty="0" smtClean="0">
                <a:solidFill>
                  <a:srgbClr val="0000FF"/>
                </a:solidFill>
              </a:rPr>
              <a:t>)   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 </a:t>
            </a:r>
            <a:endParaRPr lang="en-US" dirty="0" smtClean="0">
              <a:solidFill>
                <a:srgbClr val="FF660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hr-HR" dirty="0">
                <a:hlinkClick r:id="rId2"/>
              </a:rPr>
              <a:t>arXiv:</a:t>
            </a:r>
            <a:r>
              <a:rPr lang="hr-HR" dirty="0" smtClean="0">
                <a:hlinkClick r:id="rId2"/>
              </a:rPr>
              <a:t>1608.07537</a:t>
            </a:r>
            <a:r>
              <a:rPr lang="hr-HR" dirty="0" smtClean="0"/>
              <a:t>, </a:t>
            </a:r>
            <a:r>
              <a:rPr lang="en-US" dirty="0" smtClean="0">
                <a:hlinkClick r:id="rId3"/>
              </a:rPr>
              <a:t>CERN-2016-004</a:t>
            </a:r>
            <a:endParaRPr lang="en-US" dirty="0" smtClean="0"/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Higgs Physics at the CLIC Electron-Positron Linear </a:t>
            </a:r>
            <a:r>
              <a:rPr lang="en-US" dirty="0" smtClean="0">
                <a:solidFill>
                  <a:srgbClr val="0000FF"/>
                </a:solidFill>
              </a:rPr>
              <a:t>Collider  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hr-HR" dirty="0">
                <a:hlinkClick r:id="rId4"/>
              </a:rPr>
              <a:t>arXiv:</a:t>
            </a:r>
            <a:r>
              <a:rPr lang="hr-HR" dirty="0" smtClean="0">
                <a:hlinkClick r:id="rId4"/>
              </a:rPr>
              <a:t>1608.07538</a:t>
            </a:r>
            <a:r>
              <a:rPr lang="hr-HR" dirty="0" smtClean="0"/>
              <a:t>, </a:t>
            </a:r>
            <a:r>
              <a:rPr lang="it-IT" dirty="0" smtClean="0">
                <a:hlinkClick r:id="rId5"/>
              </a:rPr>
              <a:t>CLICdp-Pub-2016-001 </a:t>
            </a:r>
            <a:r>
              <a:rPr lang="hr-HR" dirty="0" smtClean="0"/>
              <a:t>and submitted to EPJC yesterday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The new </a:t>
            </a:r>
            <a:r>
              <a:rPr lang="en-US" dirty="0" err="1" smtClean="0">
                <a:solidFill>
                  <a:srgbClr val="0000FF"/>
                </a:solidFill>
              </a:rPr>
              <a:t>optimised</a:t>
            </a:r>
            <a:r>
              <a:rPr lang="en-US" dirty="0" smtClean="0">
                <a:solidFill>
                  <a:srgbClr val="0000FF"/>
                </a:solidFill>
              </a:rPr>
              <a:t> CLIC detector model </a:t>
            </a:r>
            <a:r>
              <a:rPr lang="en-US" dirty="0" err="1" smtClean="0">
                <a:solidFill>
                  <a:srgbClr val="0000FF"/>
                </a:solidFill>
              </a:rPr>
              <a:t>CLICdet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00FF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err="1" smtClean="0"/>
              <a:t>CLICdp</a:t>
            </a:r>
            <a:r>
              <a:rPr lang="en-US" dirty="0" smtClean="0"/>
              <a:t> note </a:t>
            </a:r>
            <a:r>
              <a:rPr lang="en-US" dirty="0"/>
              <a:t>in preparation </a:t>
            </a:r>
            <a:r>
              <a:rPr lang="en-US" dirty="0">
                <a:hlinkClick r:id="rId6"/>
              </a:rPr>
              <a:t>https://edms.cern.ch/document/1572676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An overview of CLIC top physics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top physics publication in 2017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Extended BSM studies (hopefully also motivated by LHC discoveries)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BSM publication by 2017/2018.</a:t>
            </a:r>
            <a:endParaRPr lang="en-US" dirty="0" smtClean="0">
              <a:solidFill>
                <a:srgbClr val="0000FF"/>
              </a:solidFill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CLIC R&amp;D report =&gt; with main CLIC technology demonstrators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Summary publication(s) in 2017</a:t>
            </a:r>
            <a:r>
              <a:rPr lang="en-US" dirty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2018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Plan for the period ~2019-2025 in case CLIC would be supported by next strategy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2017/2018, note to be included in </a:t>
            </a:r>
            <a:r>
              <a:rPr lang="en-US" smtClean="0">
                <a:solidFill>
                  <a:srgbClr val="000000"/>
                </a:solidFill>
              </a:rPr>
              <a:t>CLIC summary </a:t>
            </a:r>
            <a:r>
              <a:rPr lang="en-US" dirty="0" smtClean="0">
                <a:solidFill>
                  <a:srgbClr val="000000"/>
                </a:solidFill>
              </a:rPr>
              <a:t>report for the Strategy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44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CLIC/LC events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1384300"/>
            <a:ext cx="5885821" cy="2308324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CALICE</a:t>
            </a:r>
            <a:r>
              <a:rPr lang="en-US" dirty="0"/>
              <a:t> collaboration meeting, </a:t>
            </a:r>
            <a:r>
              <a:rPr lang="en-US" dirty="0" smtClean="0"/>
              <a:t>September 14-16, Arlington</a:t>
            </a:r>
            <a:endParaRPr lang="en-US" dirty="0"/>
          </a:p>
          <a:p>
            <a:r>
              <a:rPr lang="en-US" dirty="0">
                <a:hlinkClick r:id="rId2"/>
              </a:rPr>
              <a:t>http://www.uta.edu/physics/meetings/hep/calice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FCAL</a:t>
            </a:r>
            <a:r>
              <a:rPr lang="en-US" dirty="0" smtClean="0"/>
              <a:t> workshop, September 16-20, Tel Aviv</a:t>
            </a:r>
            <a:endParaRPr lang="en-US" dirty="0"/>
          </a:p>
          <a:p>
            <a:r>
              <a:rPr lang="en-US" dirty="0">
                <a:hlinkClick r:id="rId3"/>
              </a:rPr>
              <a:t>http://alzt.tau.ac.il/~fcal/2016/</a:t>
            </a:r>
            <a:r>
              <a:rPr lang="en-US" dirty="0" smtClean="0">
                <a:hlinkClick r:id="rId3"/>
              </a:rPr>
              <a:t>index.html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Linear </a:t>
            </a:r>
            <a:r>
              <a:rPr lang="en-US" b="1" dirty="0"/>
              <a:t>Collider workshop LCWS16</a:t>
            </a:r>
            <a:r>
              <a:rPr lang="en-US" dirty="0"/>
              <a:t>, December 5-9, Morioka</a:t>
            </a:r>
          </a:p>
          <a:p>
            <a:r>
              <a:rPr lang="en-US" dirty="0">
                <a:hlinkClick r:id="rId4"/>
              </a:rPr>
              <a:t>http://lcws2016.sgk.iwate-u.ac.jp/</a:t>
            </a:r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5400" y="4406900"/>
            <a:ext cx="5508802" cy="1477328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CLIC workshop 2017, </a:t>
            </a:r>
            <a:r>
              <a:rPr lang="en-US" dirty="0" smtClean="0">
                <a:solidFill>
                  <a:srgbClr val="FF0000"/>
                </a:solidFill>
              </a:rPr>
              <a:t>March 6-10 2017, CERN</a:t>
            </a:r>
          </a:p>
          <a:p>
            <a:r>
              <a:rPr lang="en-US" dirty="0" smtClean="0"/>
              <a:t>Proposed scheme for </a:t>
            </a:r>
            <a:r>
              <a:rPr lang="en-US" dirty="0" err="1" smtClean="0"/>
              <a:t>CLICdp</a:t>
            </a:r>
            <a:r>
              <a:rPr lang="en-US" dirty="0"/>
              <a:t> </a:t>
            </a:r>
            <a:r>
              <a:rPr lang="en-US" dirty="0" smtClean="0"/>
              <a:t>=&gt; same as in 2016</a:t>
            </a:r>
          </a:p>
          <a:p>
            <a:r>
              <a:rPr lang="en-US" dirty="0" smtClean="0"/>
              <a:t>Tuesday afternoon 7/3 to Friday 10/3 at noon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Linear Collider top workshop 2017</a:t>
            </a:r>
            <a:r>
              <a:rPr lang="en-US" dirty="0" smtClean="0">
                <a:solidFill>
                  <a:srgbClr val="FF0000"/>
                </a:solidFill>
              </a:rPr>
              <a:t>, June 7-9 2017, CERN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150586">
            <a:off x="7177595" y="4775200"/>
            <a:ext cx="1612900" cy="6463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Please note in your agendas 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0800" y="965200"/>
            <a:ext cx="704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2016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0800" y="4006790"/>
            <a:ext cx="704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2017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1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17267"/>
            <a:ext cx="7410748" cy="727338"/>
          </a:xfrm>
        </p:spPr>
        <p:txBody>
          <a:bodyPr/>
          <a:lstStyle/>
          <a:p>
            <a:r>
              <a:rPr lang="en-US" dirty="0" smtClean="0"/>
              <a:t>Dinner and workshop photo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98261" y="1409700"/>
            <a:ext cx="6553634" cy="646331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Workshop photo</a:t>
            </a:r>
            <a:endParaRPr lang="en-US" dirty="0" smtClean="0"/>
          </a:p>
          <a:p>
            <a:r>
              <a:rPr lang="en-US" dirty="0" smtClean="0"/>
              <a:t>Afternoon coffee break, today 15:30 </a:t>
            </a:r>
            <a:r>
              <a:rPr lang="en-US" dirty="0" err="1" smtClean="0"/>
              <a:t>hrs</a:t>
            </a:r>
            <a:r>
              <a:rPr lang="en-US" dirty="0" smtClean="0"/>
              <a:t> =&gt; terrace of Restaurant #1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72861" y="3136900"/>
            <a:ext cx="6638168" cy="1754327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CLICdp</a:t>
            </a:r>
            <a:r>
              <a:rPr lang="en-US" b="1" dirty="0" smtClean="0"/>
              <a:t> dinner</a:t>
            </a:r>
            <a:endParaRPr lang="en-US" dirty="0" smtClean="0"/>
          </a:p>
          <a:p>
            <a:r>
              <a:rPr lang="en-US" dirty="0" smtClean="0"/>
              <a:t>Tonight at Restaurant le Bois </a:t>
            </a:r>
            <a:r>
              <a:rPr lang="en-US" dirty="0" err="1" smtClean="0"/>
              <a:t>Joly</a:t>
            </a:r>
            <a:r>
              <a:rPr lang="en-US" dirty="0" smtClean="0"/>
              <a:t>, Crozet, France</a:t>
            </a:r>
          </a:p>
          <a:p>
            <a:r>
              <a:rPr lang="en-US" b="1" i="1" dirty="0" smtClean="0"/>
              <a:t>Bus leaves at 19 </a:t>
            </a:r>
            <a:r>
              <a:rPr lang="en-US" b="1" i="1" dirty="0" err="1" smtClean="0"/>
              <a:t>hrs</a:t>
            </a:r>
            <a:r>
              <a:rPr lang="en-US" dirty="0" smtClean="0"/>
              <a:t>, outside the CERN reception building #33</a:t>
            </a:r>
          </a:p>
          <a:p>
            <a:r>
              <a:rPr lang="en-US" dirty="0" smtClean="0"/>
              <a:t>Contribution of 45 Euro =&gt; payment to Kate Ross in cash, thanks!</a:t>
            </a:r>
          </a:p>
          <a:p>
            <a:endParaRPr lang="en-US" dirty="0"/>
          </a:p>
          <a:p>
            <a:r>
              <a:rPr lang="en-US" i="1" dirty="0" smtClean="0">
                <a:solidFill>
                  <a:srgbClr val="FF0000"/>
                </a:solidFill>
              </a:rPr>
              <a:t>Look at the back-up slide to remember which dinner option you took</a:t>
            </a:r>
          </a:p>
        </p:txBody>
      </p:sp>
    </p:spTree>
    <p:extLst>
      <p:ext uri="{BB962C8B-B14F-4D97-AF65-F5344CB8AC3E}">
        <p14:creationId xmlns:p14="http://schemas.microsoft.com/office/powerpoint/2010/main" val="735150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</p:spPr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20748" y="5740400"/>
            <a:ext cx="51403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Have a nice meeting !</a:t>
            </a:r>
            <a:endParaRPr lang="en-US" sz="44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430" y="820805"/>
            <a:ext cx="6265010" cy="492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073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01900" y="2654300"/>
            <a:ext cx="43715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Backup slides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991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30,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Dinner_Bois_Jol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838" y="-317500"/>
            <a:ext cx="5070573" cy="7175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500" y="1778000"/>
            <a:ext cx="1983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Our dinner choices</a:t>
            </a:r>
          </a:p>
          <a:p>
            <a:r>
              <a:rPr lang="en-US" b="1" dirty="0" smtClean="0"/>
              <a:t>Bois </a:t>
            </a:r>
            <a:r>
              <a:rPr lang="en-US" b="1" dirty="0" err="1" smtClean="0"/>
              <a:t>Joly</a:t>
            </a:r>
            <a:endParaRPr lang="en-US" b="1" dirty="0" smtClean="0"/>
          </a:p>
          <a:p>
            <a:r>
              <a:rPr lang="en-US" b="1" dirty="0" smtClean="0"/>
              <a:t>30/8/2016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446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21697</TotalTime>
  <Words>709</Words>
  <Application>Microsoft Macintosh PowerPoint</Application>
  <PresentationFormat>On-screen Show (4:3)</PresentationFormat>
  <Paragraphs>97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CLICdp welcome and news</vt:lpstr>
      <vt:lpstr>this CLICdp meeting</vt:lpstr>
      <vt:lpstr>Published collaboration-wide documents</vt:lpstr>
      <vt:lpstr>CLICdp documents in preparation for next European Strategy</vt:lpstr>
      <vt:lpstr>Upcoming CLIC/LC events</vt:lpstr>
      <vt:lpstr>Dinner and workshop photo</vt:lpstr>
      <vt:lpstr>Any questions?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315</cp:revision>
  <cp:lastPrinted>2016-01-15T17:19:37Z</cp:lastPrinted>
  <dcterms:created xsi:type="dcterms:W3CDTF">2011-11-21T07:55:02Z</dcterms:created>
  <dcterms:modified xsi:type="dcterms:W3CDTF">2016-08-30T07:18:36Z</dcterms:modified>
</cp:coreProperties>
</file>