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35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1849AB-2DD4-4821-8F9B-BC94BB82B4ED}" type="datetimeFigureOut">
              <a:rPr lang="en-GB" smtClean="0"/>
              <a:t>03/02/2016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A2411A-E0A2-46D5-A993-A7CBE36FD1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3280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2nd SRF coordination meeting, 04 February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eric.montesinos@cern.ch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881F6-89B5-4E96-A97C-4934F91F07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281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2nd SRF coordination meeting, 04 February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eric.montesinos@cern.ch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881F6-89B5-4E96-A97C-4934F91F07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743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2nd SRF coordination meeting, 04 February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eric.montesinos@cern.ch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881F6-89B5-4E96-A97C-4934F91F07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2760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2nd SRF coordination meeting, 04 February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eric.montesinos@cern.ch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881F6-89B5-4E96-A97C-4934F91F07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078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2nd SRF coordination meeting, 04 February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eric.montesinos@cern.ch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881F6-89B5-4E96-A97C-4934F91F07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909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2nd SRF coordination meeting, 04 February 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eric.montesinos@cern.ch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881F6-89B5-4E96-A97C-4934F91F07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1457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2nd SRF coordination meeting, 04 February 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eric.montesinos@cern.ch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881F6-89B5-4E96-A97C-4934F91F07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380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2nd SRF coordination meeting, 04 February 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eric.montesinos@cern.ch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881F6-89B5-4E96-A97C-4934F91F07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740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2nd SRF coordination meeting, 04 February 2016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eric.montesinos@cern.ch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881F6-89B5-4E96-A97C-4934F91F07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632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2nd SRF coordination meeting, 04 February 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eric.montesinos@cern.ch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881F6-89B5-4E96-A97C-4934F91F07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477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2nd SRF coordination meeting, 04 February 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eric.montesinos@cern.ch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881F6-89B5-4E96-A97C-4934F91F07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2362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199" y="6356350"/>
            <a:ext cx="34628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2nd SRF coordination meeting, 04 February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eric.montesinos@cern.ch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881F6-89B5-4E96-A97C-4934F91F07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4774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3" Type="http://schemas.openxmlformats.org/officeDocument/2006/relationships/image" Target="../media/image9.png"/><Relationship Id="rId21" Type="http://schemas.openxmlformats.org/officeDocument/2006/relationships/image" Target="../media/image27.png"/><Relationship Id="rId7" Type="http://schemas.openxmlformats.org/officeDocument/2006/relationships/image" Target="../media/image13.jp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" Type="http://schemas.openxmlformats.org/officeDocument/2006/relationships/image" Target="../media/image8.png"/><Relationship Id="rId16" Type="http://schemas.openxmlformats.org/officeDocument/2006/relationships/image" Target="../media/image22.png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image" Target="../media/image17.png"/><Relationship Id="rId24" Type="http://schemas.openxmlformats.org/officeDocument/2006/relationships/image" Target="../media/image30.png"/><Relationship Id="rId5" Type="http://schemas.openxmlformats.org/officeDocument/2006/relationships/image" Target="../media/image11.jpeg"/><Relationship Id="rId15" Type="http://schemas.openxmlformats.org/officeDocument/2006/relationships/image" Target="../media/image21.png"/><Relationship Id="rId23" Type="http://schemas.openxmlformats.org/officeDocument/2006/relationships/image" Target="../media/image29.png"/><Relationship Id="rId10" Type="http://schemas.openxmlformats.org/officeDocument/2006/relationships/image" Target="../media/image16.jpg"/><Relationship Id="rId19" Type="http://schemas.openxmlformats.org/officeDocument/2006/relationships/image" Target="../media/image25.png"/><Relationship Id="rId4" Type="http://schemas.openxmlformats.org/officeDocument/2006/relationships/image" Target="../media/image10.png"/><Relationship Id="rId9" Type="http://schemas.openxmlformats.org/officeDocument/2006/relationships/image" Target="../media/image15.jpg"/><Relationship Id="rId14" Type="http://schemas.openxmlformats.org/officeDocument/2006/relationships/image" Target="../media/image20.png"/><Relationship Id="rId22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Fundamental Power Couplers (FPC)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04 February 2016</a:t>
            </a:r>
          </a:p>
          <a:p>
            <a:r>
              <a:rPr lang="en-GB" dirty="0"/>
              <a:t>E</a:t>
            </a:r>
            <a:r>
              <a:rPr lang="en-GB" dirty="0" smtClean="0"/>
              <a:t>ric Montesinos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854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SRF-HG-WP1: Power Couplers for High Gradient Cavities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393779"/>
              </p:ext>
            </p:extLst>
          </p:nvPr>
        </p:nvGraphicFramePr>
        <p:xfrm>
          <a:off x="584196" y="3254549"/>
          <a:ext cx="4860149" cy="457200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936479"/>
                <a:gridCol w="2591431"/>
                <a:gridCol w="1332239"/>
              </a:tblGrid>
              <a:tr h="0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70C0"/>
                          </a:solidFill>
                          <a:effectLst/>
                        </a:rPr>
                        <a:t>Tasks</a:t>
                      </a:r>
                      <a:endParaRPr lang="en-GB" sz="1000" dirty="0">
                        <a:solidFill>
                          <a:srgbClr val="0070C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70C0"/>
                          </a:solidFill>
                          <a:effectLst/>
                        </a:rPr>
                        <a:t>Main Deliverables</a:t>
                      </a:r>
                      <a:endParaRPr lang="en-GB" sz="1000" dirty="0">
                        <a:solidFill>
                          <a:srgbClr val="0070C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70C0"/>
                          </a:solidFill>
                          <a:effectLst/>
                        </a:rPr>
                        <a:t>Deadline</a:t>
                      </a:r>
                      <a:endParaRPr lang="en-GB" sz="1000" dirty="0">
                        <a:solidFill>
                          <a:srgbClr val="0070C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Task 4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en-GB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FPC ready for clean room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End</a:t>
                      </a:r>
                      <a:r>
                        <a:rPr lang="en-GB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2016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Task </a:t>
                      </a:r>
                      <a:r>
                        <a:rPr lang="en-GB" sz="1000" dirty="0" smtClean="0">
                          <a:effectLst/>
                        </a:rPr>
                        <a:t>6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en-GB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FPC onto </a:t>
                      </a:r>
                      <a:r>
                        <a:rPr lang="en-GB" sz="1000" baseline="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cryomodule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Mid-2017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4684032"/>
              </p:ext>
            </p:extLst>
          </p:nvPr>
        </p:nvGraphicFramePr>
        <p:xfrm>
          <a:off x="584199" y="1947830"/>
          <a:ext cx="4860148" cy="762000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2351827"/>
                <a:gridCol w="2508321"/>
              </a:tblGrid>
              <a:tr h="0"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Project/Study/Program – work package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High-Gradient - Power Couplers for High-Gradient Cavities</a:t>
                      </a: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CERN work package leader/</a:t>
                      </a:r>
                      <a:r>
                        <a:rPr lang="en-GB" sz="1000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linkperson</a:t>
                      </a:r>
                      <a:endParaRPr lang="en-GB" sz="1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Eric Montesinos (BE-RF)</a:t>
                      </a:r>
                    </a:p>
                  </a:txBody>
                  <a:tcPr marL="68580" marR="68580" marT="0" marB="0"/>
                </a:tc>
              </a:tr>
              <a:tr h="0">
                <a:tc gridSpan="2"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Construct 4 FPC operating at 704 MHz for a 4-cavity </a:t>
                      </a:r>
                      <a:r>
                        <a:rPr lang="en-GB" sz="1000" dirty="0" err="1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cryomodule</a:t>
                      </a:r>
                      <a:r>
                        <a:rPr lang="en-GB" sz="10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suitable for a RF high-power test of up to 4 cavities in parallel at </a:t>
                      </a:r>
                      <a:r>
                        <a:rPr lang="en-GB" sz="10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2K</a:t>
                      </a:r>
                      <a:endParaRPr lang="en-GB" sz="1000" dirty="0">
                        <a:solidFill>
                          <a:srgbClr val="0070C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0277007"/>
              </p:ext>
            </p:extLst>
          </p:nvPr>
        </p:nvGraphicFramePr>
        <p:xfrm>
          <a:off x="584197" y="4154868"/>
          <a:ext cx="4860149" cy="1058400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643669"/>
                <a:gridCol w="1079971"/>
                <a:gridCol w="623210"/>
                <a:gridCol w="623210"/>
                <a:gridCol w="623210"/>
                <a:gridCol w="623210"/>
                <a:gridCol w="643669"/>
              </a:tblGrid>
              <a:tr h="144000">
                <a:tc gridSpan="2"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 smtClean="0">
                          <a:solidFill>
                            <a:srgbClr val="0070C0"/>
                          </a:solidFill>
                          <a:effectLst/>
                        </a:rPr>
                        <a:t>Manpower/Budget *</a:t>
                      </a:r>
                      <a:endParaRPr lang="en-GB" sz="900" dirty="0">
                        <a:solidFill>
                          <a:srgbClr val="0070C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70C0"/>
                          </a:solidFill>
                          <a:effectLst/>
                        </a:rPr>
                        <a:t>2016</a:t>
                      </a:r>
                      <a:endParaRPr lang="en-GB" sz="900" dirty="0">
                        <a:solidFill>
                          <a:srgbClr val="0070C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70C0"/>
                          </a:solidFill>
                          <a:effectLst/>
                        </a:rPr>
                        <a:t>2017</a:t>
                      </a:r>
                      <a:endParaRPr lang="en-GB" sz="900" dirty="0">
                        <a:solidFill>
                          <a:srgbClr val="0070C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70C0"/>
                          </a:solidFill>
                          <a:effectLst/>
                        </a:rPr>
                        <a:t>2018</a:t>
                      </a:r>
                      <a:endParaRPr lang="en-GB" sz="900" dirty="0">
                        <a:solidFill>
                          <a:srgbClr val="0070C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70C0"/>
                          </a:solidFill>
                          <a:effectLst/>
                        </a:rPr>
                        <a:t>2019</a:t>
                      </a:r>
                      <a:endParaRPr lang="en-GB" sz="900" dirty="0">
                        <a:solidFill>
                          <a:srgbClr val="0070C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70C0"/>
                          </a:solidFill>
                          <a:effectLst/>
                        </a:rPr>
                        <a:t>2020</a:t>
                      </a:r>
                      <a:endParaRPr lang="en-GB" sz="900" dirty="0">
                        <a:solidFill>
                          <a:srgbClr val="0070C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</a:tr>
              <a:tr h="144000">
                <a:tc gridSpan="2"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Budget [</a:t>
                      </a:r>
                      <a:r>
                        <a:rPr lang="en-GB" sz="1000" dirty="0" err="1">
                          <a:effectLst/>
                        </a:rPr>
                        <a:t>kCHF</a:t>
                      </a:r>
                      <a:r>
                        <a:rPr lang="en-GB" sz="1000" dirty="0">
                          <a:effectLst/>
                        </a:rPr>
                        <a:t>]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88" marR="6548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88" marR="65488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88" marR="65488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88" marR="65488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88" marR="65488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88" marR="65488" marT="0" marB="0"/>
                </a:tc>
              </a:tr>
              <a:tr h="144000"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88" marR="65488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Requested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88" marR="65488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150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88" marR="65488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88" marR="65488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88" marR="65488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88" marR="65488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88" marR="65488" marT="0" marB="0"/>
                </a:tc>
              </a:tr>
              <a:tr h="144000">
                <a:tc gridSpan="2"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Manpower [FTE]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88" marR="6548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88" marR="65488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88" marR="65488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88" marR="65488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88" marR="65488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88" marR="65488" marT="0" marB="0"/>
                </a:tc>
              </a:tr>
              <a:tr h="144000"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88" marR="65488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Engineer (ENG)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88" marR="65488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0.2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88" marR="65488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0.2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88" marR="65488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88" marR="65488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88" marR="65488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88" marR="65488" marT="0" marB="0"/>
                </a:tc>
              </a:tr>
              <a:tr h="144000"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88" marR="65488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Technician (TEC)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88" marR="65488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0.25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88" marR="65488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0.25</a:t>
                      </a: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88" marR="65488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88" marR="65488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88" marR="65488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88" marR="65488" marT="0" marB="0"/>
                </a:tc>
              </a:tr>
              <a:tr h="144000"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88" marR="65488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FSU (FSU)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88" marR="65488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0.5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88" marR="65488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0.5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88" marR="65488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88" marR="65488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88" marR="65488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488" marR="65488" marT="0" marB="0"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50" r="30728"/>
          <a:stretch/>
        </p:blipFill>
        <p:spPr>
          <a:xfrm rot="379006">
            <a:off x="9445986" y="1115549"/>
            <a:ext cx="2695967" cy="5040000"/>
          </a:xfrm>
          <a:prstGeom prst="rect">
            <a:avLst/>
          </a:prstGeom>
        </p:spPr>
      </p:pic>
      <p:pic>
        <p:nvPicPr>
          <p:cNvPr id="8" name="Picture 2" descr="\\cern.ch\dfs\Users\s\scalvo\Desktop\couplers\spl\condensateur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8" t="11547" r="21598" b="13914"/>
          <a:stretch/>
        </p:blipFill>
        <p:spPr bwMode="auto">
          <a:xfrm>
            <a:off x="6263243" y="1282643"/>
            <a:ext cx="1800000" cy="1144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03" t="22524" r="24374" b="26201"/>
          <a:stretch/>
        </p:blipFill>
        <p:spPr>
          <a:xfrm>
            <a:off x="6263243" y="4899668"/>
            <a:ext cx="2786662" cy="144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9408" y="3206125"/>
            <a:ext cx="1920000" cy="144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157" y="2561553"/>
            <a:ext cx="1920000" cy="1440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984157" y="2530742"/>
            <a:ext cx="947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Test box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206985" y="4276793"/>
            <a:ext cx="1690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Transport frame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7928123" y="5953193"/>
            <a:ext cx="2085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Variable WR1150 short-circuit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10267409" y="636312"/>
            <a:ext cx="1651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SPL coaxial disk window FPC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8009557" y="1286142"/>
            <a:ext cx="14546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HV capacitor for DC polarisation</a:t>
            </a:r>
            <a:endParaRPr lang="en-GB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2nd SRF coordination meeting, 04 February 2016</a:t>
            </a:r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eric.montesinos@cern.ch</a:t>
            </a:r>
            <a:endParaRPr lang="en-GB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881F6-89B5-4E96-A97C-4934F91F07C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825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SRF-HG-WP8: High Power IOTs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3791330"/>
              </p:ext>
            </p:extLst>
          </p:nvPr>
        </p:nvGraphicFramePr>
        <p:xfrm>
          <a:off x="838198" y="2992073"/>
          <a:ext cx="4860149" cy="1371600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936479"/>
                <a:gridCol w="2591431"/>
                <a:gridCol w="1332239"/>
              </a:tblGrid>
              <a:tr h="0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70C0"/>
                          </a:solidFill>
                          <a:effectLst/>
                        </a:rPr>
                        <a:t>Tasks</a:t>
                      </a:r>
                      <a:endParaRPr lang="en-GB" sz="1000" dirty="0">
                        <a:solidFill>
                          <a:srgbClr val="0070C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70C0"/>
                          </a:solidFill>
                          <a:effectLst/>
                        </a:rPr>
                        <a:t>Main Deliverables</a:t>
                      </a:r>
                      <a:endParaRPr lang="en-GB" sz="1000" dirty="0">
                        <a:solidFill>
                          <a:srgbClr val="0070C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70C0"/>
                          </a:solidFill>
                          <a:effectLst/>
                        </a:rPr>
                        <a:t>Deadline</a:t>
                      </a:r>
                      <a:endParaRPr lang="en-GB" sz="1000" dirty="0">
                        <a:solidFill>
                          <a:srgbClr val="0070C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Task 1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Mechanical drawings, </a:t>
                      </a:r>
                      <a:r>
                        <a:rPr lang="en-GB" sz="1000" dirty="0">
                          <a:effectLst/>
                        </a:rPr>
                        <a:t>electrical </a:t>
                      </a:r>
                      <a:r>
                        <a:rPr lang="en-GB" sz="1000" dirty="0" smtClean="0">
                          <a:effectLst/>
                        </a:rPr>
                        <a:t>schematics</a:t>
                      </a:r>
                    </a:p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(</a:t>
                      </a:r>
                      <a:r>
                        <a:rPr lang="en-GB" sz="1000" dirty="0">
                          <a:effectLst/>
                        </a:rPr>
                        <a:t>all orders already placed)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May 2016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Task 2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Wire test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July 2016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Task 3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FAT report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err="1">
                          <a:effectLst/>
                        </a:rPr>
                        <a:t>Ocotber</a:t>
                      </a:r>
                      <a:r>
                        <a:rPr lang="en-GB" sz="1000" dirty="0">
                          <a:effectLst/>
                        </a:rPr>
                        <a:t> 2016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Task 4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SAT report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June 2017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Task 5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Wire test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August 2017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Task 6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FAT report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October 2017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Task 7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SAT report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June 2018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5554029"/>
              </p:ext>
            </p:extLst>
          </p:nvPr>
        </p:nvGraphicFramePr>
        <p:xfrm>
          <a:off x="838199" y="1693830"/>
          <a:ext cx="4860148" cy="1066800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2351827"/>
                <a:gridCol w="2508321"/>
              </a:tblGrid>
              <a:tr h="0"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Project/Study/Program – work </a:t>
                      </a:r>
                      <a:r>
                        <a:rPr lang="en-GB" sz="1000" dirty="0" smtClean="0">
                          <a:effectLst/>
                        </a:rPr>
                        <a:t>package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High-Gradient – High-Power IOTs</a:t>
                      </a:r>
                      <a:endParaRPr lang="en-GB" sz="1000" b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CERN work package leader/</a:t>
                      </a:r>
                      <a:r>
                        <a:rPr lang="en-GB" sz="1000" dirty="0" err="1">
                          <a:effectLst/>
                        </a:rPr>
                        <a:t>linkperson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Eric Montesinos (BE-RF)</a:t>
                      </a:r>
                      <a:endParaRPr lang="en-GB" sz="1000" b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External Linkperson (if applicable)</a:t>
                      </a:r>
                      <a:endParaRPr lang="en-GB" sz="1000" b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Mats </a:t>
                      </a:r>
                      <a:r>
                        <a:rPr lang="en-GB" sz="1000" dirty="0" err="1">
                          <a:effectLst/>
                        </a:rPr>
                        <a:t>Lindroos</a:t>
                      </a:r>
                      <a:r>
                        <a:rPr lang="en-GB" sz="1000" dirty="0">
                          <a:effectLst/>
                        </a:rPr>
                        <a:t>, Morten Jensen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Collaboration Contract (if applicable)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K1577/AB, Addendum 19,20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Collaboration Institute (if applicable)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ESS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 gridSpan="2"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70C0"/>
                          </a:solidFill>
                          <a:effectLst/>
                        </a:rPr>
                        <a:t>Construct a test bench to allow qualification of a MB-IOT. The test bench will be compatible with L3 Communications MB-IOT and with Thales/CPI MB-IOT.</a:t>
                      </a:r>
                      <a:endParaRPr lang="en-GB" sz="1000" b="0" dirty="0">
                        <a:solidFill>
                          <a:srgbClr val="0070C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2318607"/>
              </p:ext>
            </p:extLst>
          </p:nvPr>
        </p:nvGraphicFramePr>
        <p:xfrm>
          <a:off x="838198" y="4621151"/>
          <a:ext cx="4860149" cy="1219200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643669"/>
                <a:gridCol w="1079971"/>
                <a:gridCol w="623210"/>
                <a:gridCol w="623210"/>
                <a:gridCol w="623210"/>
                <a:gridCol w="623210"/>
                <a:gridCol w="643669"/>
              </a:tblGrid>
              <a:tr h="144000">
                <a:tc gridSpan="2"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70C0"/>
                          </a:solidFill>
                          <a:effectLst/>
                        </a:rPr>
                        <a:t>Manpower/Budget</a:t>
                      </a:r>
                      <a:endParaRPr lang="en-GB" sz="1000" dirty="0">
                        <a:solidFill>
                          <a:srgbClr val="0070C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70C0"/>
                          </a:solidFill>
                          <a:effectLst/>
                        </a:rPr>
                        <a:t>2016</a:t>
                      </a:r>
                      <a:endParaRPr lang="en-GB" sz="1000" dirty="0">
                        <a:solidFill>
                          <a:srgbClr val="0070C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70C0"/>
                          </a:solidFill>
                          <a:effectLst/>
                        </a:rPr>
                        <a:t>2017</a:t>
                      </a:r>
                      <a:endParaRPr lang="en-GB" sz="1000" dirty="0">
                        <a:solidFill>
                          <a:srgbClr val="0070C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70C0"/>
                          </a:solidFill>
                          <a:effectLst/>
                        </a:rPr>
                        <a:t>2018</a:t>
                      </a:r>
                      <a:endParaRPr lang="en-GB" sz="1000" dirty="0">
                        <a:solidFill>
                          <a:srgbClr val="0070C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70C0"/>
                          </a:solidFill>
                          <a:effectLst/>
                        </a:rPr>
                        <a:t>2019</a:t>
                      </a:r>
                      <a:endParaRPr lang="en-GB" sz="1000" dirty="0">
                        <a:solidFill>
                          <a:srgbClr val="0070C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70C0"/>
                          </a:solidFill>
                          <a:effectLst/>
                        </a:rPr>
                        <a:t>2020</a:t>
                      </a:r>
                      <a:endParaRPr lang="en-GB" sz="1000" dirty="0">
                        <a:solidFill>
                          <a:srgbClr val="0070C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</a:tr>
              <a:tr h="144000">
                <a:tc gridSpan="2"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Budget [</a:t>
                      </a:r>
                      <a:r>
                        <a:rPr lang="en-GB" sz="1000" dirty="0" err="1">
                          <a:effectLst/>
                        </a:rPr>
                        <a:t>kCHF</a:t>
                      </a:r>
                      <a:r>
                        <a:rPr lang="en-GB" sz="1000" dirty="0">
                          <a:effectLst/>
                        </a:rPr>
                        <a:t>]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</a:tr>
              <a:tr h="144000"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Requested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600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r>
                        <a:rPr lang="en-GB" sz="1000" dirty="0" smtClean="0">
                          <a:effectLst/>
                        </a:rPr>
                        <a:t>80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</a:tr>
              <a:tr h="144000">
                <a:tc gridSpan="2"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Manpower [FTE]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</a:tr>
              <a:tr h="144000"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Engineer (ENG)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0.5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0.2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0.2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</a:tr>
              <a:tr h="144000"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Technician (TEC)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0.2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0.1</a:t>
                      </a: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0.1</a:t>
                      </a: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</a:tr>
              <a:tr h="144000"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Fell/PJAS (FEL)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0.5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</a:tr>
              <a:tr h="144000"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FSU (FSU)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0.5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0.1</a:t>
                      </a: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51694" t="12774" r="887" b="9549"/>
          <a:stretch/>
        </p:blipFill>
        <p:spPr>
          <a:xfrm>
            <a:off x="7110501" y="1144395"/>
            <a:ext cx="3516279" cy="1800000"/>
          </a:xfrm>
          <a:prstGeom prst="rect">
            <a:avLst/>
          </a:prstGeom>
        </p:spPr>
      </p:pic>
      <p:pic>
        <p:nvPicPr>
          <p:cNvPr id="8" name="Content Placeholder 8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73" r="13920" b="18342"/>
          <a:stretch/>
        </p:blipFill>
        <p:spPr>
          <a:xfrm>
            <a:off x="6277840" y="3277993"/>
            <a:ext cx="5181600" cy="3095133"/>
          </a:xfrm>
          <a:prstGeom prst="rect">
            <a:avLst/>
          </a:prstGeom>
        </p:spPr>
      </p:pic>
      <p:cxnSp>
        <p:nvCxnSpPr>
          <p:cNvPr id="9" name="Straight Arrow Connector 8"/>
          <p:cNvCxnSpPr>
            <a:stCxn id="6" idx="2"/>
          </p:cNvCxnSpPr>
          <p:nvPr/>
        </p:nvCxnSpPr>
        <p:spPr>
          <a:xfrm>
            <a:off x="8868641" y="2944395"/>
            <a:ext cx="799234" cy="158730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38198" y="5953193"/>
            <a:ext cx="48601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* Budget = 300 (SPL) + 300 (FCC) + 180 (Thales)</a:t>
            </a:r>
            <a:endParaRPr lang="en-GB" sz="1000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2nd SRF coordination meeting, 04 February 2016</a:t>
            </a:r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eric.montesinos@cern.ch</a:t>
            </a:r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881F6-89B5-4E96-A97C-4934F91F07C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143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1427" y="1440215"/>
            <a:ext cx="2560000" cy="144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1232" y="3097073"/>
            <a:ext cx="2323606" cy="18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(SRF-)FPC-WP: FPC for SRF and NC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9060904"/>
              </p:ext>
            </p:extLst>
          </p:nvPr>
        </p:nvGraphicFramePr>
        <p:xfrm>
          <a:off x="203199" y="1566830"/>
          <a:ext cx="4860148" cy="914400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2351827"/>
                <a:gridCol w="2508321"/>
              </a:tblGrid>
              <a:tr h="0"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>
                          <a:effectLst/>
                          <a:latin typeface="+mn-lt"/>
                        </a:rPr>
                        <a:t>Project/Study/Program – work </a:t>
                      </a:r>
                      <a:r>
                        <a:rPr lang="en-GB" sz="1000" noProof="0" dirty="0" smtClean="0">
                          <a:effectLst/>
                          <a:latin typeface="+mn-lt"/>
                        </a:rPr>
                        <a:t>package</a:t>
                      </a:r>
                      <a:endParaRPr lang="en-GB" sz="1000" b="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 smtClean="0">
                          <a:effectLst/>
                          <a:latin typeface="+mn-lt"/>
                        </a:rPr>
                        <a:t>FPC</a:t>
                      </a:r>
                      <a:endParaRPr lang="en-GB" sz="1000" b="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>
                          <a:effectLst/>
                          <a:latin typeface="+mn-lt"/>
                        </a:rPr>
                        <a:t>CERN work package leader/</a:t>
                      </a:r>
                      <a:r>
                        <a:rPr lang="en-GB" sz="1000" noProof="0" dirty="0" err="1">
                          <a:effectLst/>
                          <a:latin typeface="+mn-lt"/>
                        </a:rPr>
                        <a:t>linkperson</a:t>
                      </a:r>
                      <a:endParaRPr lang="en-GB" sz="1000" b="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>
                          <a:effectLst/>
                          <a:latin typeface="+mn-lt"/>
                        </a:rPr>
                        <a:t>Eric Montesinos (BE-RF)</a:t>
                      </a:r>
                      <a:endParaRPr lang="en-GB" sz="1000" b="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>
                          <a:effectLst/>
                          <a:latin typeface="+mn-lt"/>
                        </a:rPr>
                        <a:t>External </a:t>
                      </a:r>
                      <a:r>
                        <a:rPr lang="en-GB" sz="1000" noProof="0" dirty="0" err="1">
                          <a:effectLst/>
                          <a:latin typeface="+mn-lt"/>
                        </a:rPr>
                        <a:t>Linkperson</a:t>
                      </a:r>
                      <a:r>
                        <a:rPr lang="en-GB" sz="1000" noProof="0" dirty="0">
                          <a:effectLst/>
                          <a:latin typeface="+mn-lt"/>
                        </a:rPr>
                        <a:t> (if applicable)</a:t>
                      </a:r>
                      <a:endParaRPr lang="en-GB" sz="1000" b="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WWFPC list</a:t>
                      </a:r>
                      <a:endParaRPr lang="en-GB" sz="1000" b="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>
                          <a:effectLst/>
                          <a:latin typeface="+mn-lt"/>
                        </a:rPr>
                        <a:t>Collaboration Institute (if applicable)</a:t>
                      </a:r>
                      <a:endParaRPr lang="en-GB" sz="1000" b="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noProof="0" dirty="0" smtClean="0">
                          <a:effectLst/>
                          <a:latin typeface="+mn-lt"/>
                        </a:rPr>
                        <a:t>WWFPC team</a:t>
                      </a:r>
                      <a:endParaRPr lang="en-GB" sz="1000" b="0" noProof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 gridSpan="2"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 noProof="0" dirty="0" smtClean="0">
                          <a:solidFill>
                            <a:srgbClr val="0070C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Design, construction, tests of various FPC (NC and SRF).</a:t>
                      </a:r>
                    </a:p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 noProof="0" dirty="0" smtClean="0">
                          <a:solidFill>
                            <a:srgbClr val="0070C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R&amp;D for</a:t>
                      </a:r>
                      <a:r>
                        <a:rPr lang="en-GB" sz="1000" b="1" baseline="0" noProof="0" dirty="0" smtClean="0">
                          <a:solidFill>
                            <a:srgbClr val="0070C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FPC and associated devices.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6450836"/>
              </p:ext>
            </p:extLst>
          </p:nvPr>
        </p:nvGraphicFramePr>
        <p:xfrm>
          <a:off x="203198" y="2636711"/>
          <a:ext cx="4860149" cy="1828800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4860149"/>
              </a:tblGrid>
              <a:tr h="0"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Topics (non exhaustive list)</a:t>
                      </a:r>
                      <a:endParaRPr lang="en-GB" sz="1000" noProof="0" dirty="0">
                        <a:solidFill>
                          <a:srgbClr val="0070C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Ceramic material</a:t>
                      </a: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Brazing</a:t>
                      </a:r>
                      <a:r>
                        <a:rPr lang="en-GB" sz="10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(active brazing, metallisation, size of ceramic, …)</a:t>
                      </a: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Coating (</a:t>
                      </a:r>
                      <a:r>
                        <a:rPr lang="en-GB" sz="1000" noProof="0" dirty="0" err="1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TiOx</a:t>
                      </a:r>
                      <a:r>
                        <a:rPr lang="en-GB" sz="10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GB" sz="1000" noProof="0" dirty="0" err="1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TiNx</a:t>
                      </a:r>
                      <a:r>
                        <a:rPr lang="en-GB" sz="10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GB" sz="10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low SEY, no coating, …)</a:t>
                      </a: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noProof="0" dirty="0" err="1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Cryomodule</a:t>
                      </a:r>
                      <a:r>
                        <a:rPr lang="en-GB" sz="10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integration</a:t>
                      </a: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Cleanliness specific,</a:t>
                      </a:r>
                      <a:r>
                        <a:rPr lang="en-GB" sz="10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how to design, how to clean and up to what requirements</a:t>
                      </a:r>
                      <a:endParaRPr lang="en-GB" sz="1000" noProof="0" dirty="0" smtClean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Assembly in clean room, specific tooling</a:t>
                      </a: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 boxes</a:t>
                      </a: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Resonant ring(s): single</a:t>
                      </a:r>
                      <a:r>
                        <a:rPr lang="en-GB" sz="10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GB" sz="10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 kW source for 1 MW (1 ring) to 10 MW (2 rings)</a:t>
                      </a:r>
                      <a:endParaRPr lang="en-GB" sz="1000" noProof="0" dirty="0" smtClean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RF power</a:t>
                      </a:r>
                      <a:r>
                        <a:rPr lang="en-GB" sz="10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0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source(s)</a:t>
                      </a:r>
                      <a:r>
                        <a:rPr lang="en-GB" sz="10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from 100 MHz to 1.5 GHz</a:t>
                      </a: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Conditioning processes</a:t>
                      </a: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Transportation</a:t>
                      </a: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6126294"/>
              </p:ext>
            </p:extLst>
          </p:nvPr>
        </p:nvGraphicFramePr>
        <p:xfrm>
          <a:off x="9591020" y="4261473"/>
          <a:ext cx="2340000" cy="195072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900000"/>
                <a:gridCol w="360000"/>
                <a:gridCol w="360000"/>
                <a:gridCol w="360000"/>
                <a:gridCol w="360000"/>
              </a:tblGrid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 smtClean="0"/>
                        <a:t>FPC to come</a:t>
                      </a:r>
                      <a:endParaRPr lang="en-GB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MHz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kW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NC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SRF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LIU 200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200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1000</a:t>
                      </a:r>
                      <a:endParaRPr lang="fr-FR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X</a:t>
                      </a:r>
                      <a:endParaRPr lang="fr-FR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LIU 800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800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250</a:t>
                      </a:r>
                      <a:endParaRPr lang="fr-FR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X</a:t>
                      </a:r>
                      <a:endParaRPr lang="fr-FR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LHC 2.0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400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2000</a:t>
                      </a:r>
                      <a:endParaRPr lang="fr-FR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X</a:t>
                      </a:r>
                      <a:endParaRPr lang="fr-FR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FR" sz="1000" dirty="0" err="1" smtClean="0"/>
                        <a:t>Crab</a:t>
                      </a:r>
                      <a:r>
                        <a:rPr lang="fr-FR" sz="1000" dirty="0" smtClean="0"/>
                        <a:t> LHC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400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100</a:t>
                      </a:r>
                      <a:endParaRPr lang="fr-FR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X</a:t>
                      </a:r>
                      <a:endParaRPr lang="fr-FR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LHC/FCC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200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500</a:t>
                      </a:r>
                      <a:endParaRPr lang="fr-FR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X</a:t>
                      </a:r>
                      <a:endParaRPr lang="fr-FR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LHC/FCC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400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400</a:t>
                      </a:r>
                      <a:endParaRPr lang="fr-FR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X</a:t>
                      </a:r>
                      <a:endParaRPr lang="fr-FR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LHC/FCC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800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300</a:t>
                      </a:r>
                      <a:endParaRPr lang="fr-FR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X</a:t>
                      </a:r>
                      <a:endParaRPr lang="fr-FR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1404346"/>
              </p:ext>
            </p:extLst>
          </p:nvPr>
        </p:nvGraphicFramePr>
        <p:xfrm>
          <a:off x="203198" y="4621151"/>
          <a:ext cx="4860002" cy="1524000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362348"/>
                <a:gridCol w="1340687"/>
                <a:gridCol w="627275"/>
                <a:gridCol w="627275"/>
                <a:gridCol w="627275"/>
                <a:gridCol w="627275"/>
                <a:gridCol w="647867"/>
              </a:tblGrid>
              <a:tr h="144000">
                <a:tc gridSpan="2"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Manpower/Budget</a:t>
                      </a:r>
                      <a:endParaRPr lang="en-GB" sz="1000" noProof="0" dirty="0">
                        <a:solidFill>
                          <a:srgbClr val="0070C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2016</a:t>
                      </a:r>
                      <a:endParaRPr lang="en-GB" sz="1000" noProof="0" dirty="0">
                        <a:solidFill>
                          <a:srgbClr val="0070C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2017</a:t>
                      </a:r>
                      <a:endParaRPr lang="en-GB" sz="1000" noProof="0" dirty="0">
                        <a:solidFill>
                          <a:srgbClr val="0070C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2018</a:t>
                      </a:r>
                      <a:endParaRPr lang="en-GB" sz="1000" noProof="0" dirty="0">
                        <a:solidFill>
                          <a:srgbClr val="0070C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2019</a:t>
                      </a:r>
                      <a:endParaRPr lang="en-GB" sz="1000" noProof="0" dirty="0">
                        <a:solidFill>
                          <a:srgbClr val="0070C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2020</a:t>
                      </a:r>
                      <a:endParaRPr lang="en-GB" sz="1000" noProof="0" dirty="0">
                        <a:solidFill>
                          <a:srgbClr val="0070C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</a:tr>
              <a:tr h="144000">
                <a:tc gridSpan="2"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>
                          <a:effectLst/>
                          <a:latin typeface="+mn-lt"/>
                        </a:rPr>
                        <a:t>Budget [</a:t>
                      </a:r>
                      <a:r>
                        <a:rPr lang="en-GB" sz="1000" noProof="0" dirty="0" err="1">
                          <a:effectLst/>
                          <a:latin typeface="+mn-lt"/>
                        </a:rPr>
                        <a:t>kCHF</a:t>
                      </a:r>
                      <a:r>
                        <a:rPr lang="en-GB" sz="1000" noProof="0" dirty="0">
                          <a:effectLst/>
                          <a:latin typeface="+mn-lt"/>
                        </a:rPr>
                        <a:t>]</a:t>
                      </a: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>
                          <a:effectLst/>
                          <a:latin typeface="+mn-lt"/>
                        </a:rPr>
                        <a:t> </a:t>
                      </a: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>
                          <a:effectLst/>
                          <a:latin typeface="+mn-lt"/>
                        </a:rPr>
                        <a:t> </a:t>
                      </a: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>
                          <a:effectLst/>
                          <a:latin typeface="+mn-lt"/>
                        </a:rPr>
                        <a:t> </a:t>
                      </a: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>
                          <a:effectLst/>
                          <a:latin typeface="+mn-lt"/>
                        </a:rPr>
                        <a:t> </a:t>
                      </a: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>
                          <a:effectLst/>
                          <a:latin typeface="+mn-lt"/>
                        </a:rPr>
                        <a:t> </a:t>
                      </a: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</a:tr>
              <a:tr h="144000"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>
                          <a:effectLst/>
                          <a:latin typeface="+mn-lt"/>
                        </a:rPr>
                        <a:t> </a:t>
                      </a: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 smtClean="0">
                          <a:effectLst/>
                          <a:latin typeface="+mn-lt"/>
                        </a:rPr>
                        <a:t>Building</a:t>
                      </a: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1250</a:t>
                      </a: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>
                          <a:effectLst/>
                          <a:latin typeface="+mn-lt"/>
                        </a:rPr>
                        <a:t> </a:t>
                      </a: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>
                          <a:effectLst/>
                          <a:latin typeface="+mn-lt"/>
                        </a:rPr>
                        <a:t> </a:t>
                      </a: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</a:tr>
              <a:tr h="144000"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RF power</a:t>
                      </a: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350</a:t>
                      </a: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350</a:t>
                      </a: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</a:tr>
              <a:tr h="144000"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FPC</a:t>
                      </a:r>
                      <a:r>
                        <a:rPr lang="fr-FR" sz="10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R&amp;D</a:t>
                      </a: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</a:tr>
              <a:tr h="144000">
                <a:tc gridSpan="7"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>
                          <a:effectLst/>
                          <a:latin typeface="+mn-lt"/>
                        </a:rPr>
                        <a:t>Manpower [FTE</a:t>
                      </a:r>
                      <a:r>
                        <a:rPr lang="en-GB" sz="1000" noProof="0" dirty="0" smtClean="0">
                          <a:effectLst/>
                          <a:latin typeface="+mn-lt"/>
                        </a:rPr>
                        <a:t>] (BE</a:t>
                      </a:r>
                      <a:r>
                        <a:rPr lang="en-GB" sz="1000" baseline="0" noProof="0" dirty="0" smtClean="0">
                          <a:effectLst/>
                          <a:latin typeface="+mn-lt"/>
                        </a:rPr>
                        <a:t> + </a:t>
                      </a:r>
                      <a:r>
                        <a:rPr lang="en-GB" sz="1000" noProof="0" dirty="0" smtClean="0">
                          <a:effectLst/>
                          <a:latin typeface="+mn-lt"/>
                        </a:rPr>
                        <a:t>EN</a:t>
                      </a:r>
                      <a:r>
                        <a:rPr lang="en-GB" sz="1000" baseline="0" noProof="0" dirty="0" smtClean="0">
                          <a:effectLst/>
                          <a:latin typeface="+mn-lt"/>
                        </a:rPr>
                        <a:t> + </a:t>
                      </a:r>
                      <a:r>
                        <a:rPr lang="en-GB" sz="1000" noProof="0" dirty="0" smtClean="0">
                          <a:effectLst/>
                          <a:latin typeface="+mn-lt"/>
                        </a:rPr>
                        <a:t>TE)</a:t>
                      </a: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 hMerge="1"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 hMerge="1"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 hMerge="1"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 hMerge="1"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</a:tr>
              <a:tr h="144000"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>
                          <a:effectLst/>
                          <a:latin typeface="+mn-lt"/>
                        </a:rPr>
                        <a:t> </a:t>
                      </a: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>
                          <a:effectLst/>
                          <a:latin typeface="+mn-lt"/>
                        </a:rPr>
                        <a:t>Engineer (ENG)</a:t>
                      </a: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 smtClean="0">
                          <a:effectLst/>
                          <a:latin typeface="+mn-lt"/>
                        </a:rPr>
                        <a:t>1</a:t>
                      </a: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 smtClean="0">
                          <a:effectLst/>
                          <a:latin typeface="+mn-lt"/>
                        </a:rPr>
                        <a:t>1</a:t>
                      </a: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 smtClean="0">
                          <a:effectLst/>
                          <a:latin typeface="+mn-lt"/>
                        </a:rPr>
                        <a:t>1</a:t>
                      </a: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 smtClean="0">
                          <a:effectLst/>
                          <a:latin typeface="+mn-lt"/>
                        </a:rPr>
                        <a:t>1</a:t>
                      </a: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</a:tr>
              <a:tr h="144000"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>
                          <a:effectLst/>
                          <a:latin typeface="+mn-lt"/>
                        </a:rPr>
                        <a:t> </a:t>
                      </a: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>
                          <a:effectLst/>
                          <a:latin typeface="+mn-lt"/>
                        </a:rPr>
                        <a:t>Technician (TEC)</a:t>
                      </a: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 smtClean="0">
                          <a:effectLst/>
                          <a:latin typeface="+mn-lt"/>
                        </a:rPr>
                        <a:t>1</a:t>
                      </a: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 smtClean="0">
                          <a:effectLst/>
                          <a:latin typeface="+mn-lt"/>
                        </a:rPr>
                        <a:t>1</a:t>
                      </a: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 smtClean="0">
                          <a:effectLst/>
                          <a:latin typeface="+mn-lt"/>
                        </a:rPr>
                        <a:t>1</a:t>
                      </a: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 smtClean="0">
                          <a:effectLst/>
                          <a:latin typeface="+mn-lt"/>
                        </a:rPr>
                        <a:t>1</a:t>
                      </a: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 smtClean="0">
                          <a:effectLst/>
                          <a:latin typeface="+mn-lt"/>
                        </a:rPr>
                        <a:t>1</a:t>
                      </a: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</a:tr>
              <a:tr h="144000"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>
                          <a:effectLst/>
                          <a:latin typeface="+mn-lt"/>
                        </a:rPr>
                        <a:t> </a:t>
                      </a: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Fell/PJAS (FEL)</a:t>
                      </a:r>
                      <a:endParaRPr lang="en-GB" sz="1000" noProof="0" dirty="0">
                        <a:solidFill>
                          <a:srgbClr val="0070C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000" noProof="0" dirty="0">
                        <a:solidFill>
                          <a:srgbClr val="0070C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000" noProof="0" dirty="0">
                        <a:solidFill>
                          <a:srgbClr val="0070C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noProof="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GB" sz="1000" noProof="0" dirty="0">
                        <a:solidFill>
                          <a:srgbClr val="0070C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000" noProof="0" dirty="0">
                        <a:solidFill>
                          <a:srgbClr val="0070C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000" noProof="0" dirty="0">
                        <a:solidFill>
                          <a:srgbClr val="0070C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</a:tr>
              <a:tr h="144000"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>
                          <a:effectLst/>
                          <a:latin typeface="+mn-lt"/>
                        </a:rPr>
                        <a:t> </a:t>
                      </a:r>
                      <a:endParaRPr lang="en-GB" sz="10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FSU (FSU)</a:t>
                      </a:r>
                      <a:endParaRPr lang="en-GB" sz="1000" noProof="0" dirty="0">
                        <a:solidFill>
                          <a:srgbClr val="0070C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000" noProof="0" dirty="0">
                        <a:solidFill>
                          <a:srgbClr val="0070C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noProof="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000" noProof="0" dirty="0">
                        <a:solidFill>
                          <a:srgbClr val="0070C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000" noProof="0" dirty="0">
                        <a:solidFill>
                          <a:srgbClr val="0070C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000" noProof="0" dirty="0">
                        <a:solidFill>
                          <a:srgbClr val="0070C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noProof="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000" noProof="0" dirty="0">
                        <a:solidFill>
                          <a:srgbClr val="0070C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249" marR="60249" marT="0" marB="0"/>
                </a:tc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8695" y="5222070"/>
            <a:ext cx="1040964" cy="432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845" y="5787377"/>
            <a:ext cx="662228" cy="432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6088" y="3650299"/>
            <a:ext cx="2208096" cy="1440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7414530" y="5710990"/>
            <a:ext cx="829073" cy="584775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en-US" sz="3200" b="0" i="1" cap="none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LHC</a:t>
            </a:r>
            <a:endParaRPr lang="en-US" sz="3200" b="0" i="1" cap="none" spc="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2584" y="5787377"/>
            <a:ext cx="420779" cy="432000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>
          <a:xfrm>
            <a:off x="6036690" y="4489450"/>
            <a:ext cx="1287056" cy="6427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624471" y="3045364"/>
            <a:ext cx="13937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FPC</a:t>
            </a:r>
          </a:p>
          <a:p>
            <a:r>
              <a:rPr lang="en-GB" dirty="0" smtClean="0"/>
              <a:t>new building</a:t>
            </a:r>
            <a:endParaRPr lang="en-GB" dirty="0"/>
          </a:p>
        </p:txBody>
      </p:sp>
      <p:pic>
        <p:nvPicPr>
          <p:cNvPr id="22" name="Picture 2" descr="C:\Users\boyce\Documents\fermilab_wd100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6252" y="2370772"/>
            <a:ext cx="580645" cy="1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0" t="14641" r="-1"/>
          <a:stretch/>
        </p:blipFill>
        <p:spPr>
          <a:xfrm>
            <a:off x="6482542" y="5787377"/>
            <a:ext cx="1000681" cy="4320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9" t="12851" r="12056" b="13131"/>
          <a:stretch/>
        </p:blipFill>
        <p:spPr>
          <a:xfrm>
            <a:off x="8834967" y="5186070"/>
            <a:ext cx="538363" cy="5040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461155" y="2622111"/>
            <a:ext cx="540001" cy="180000"/>
          </a:xfrm>
          <a:prstGeom prst="rect">
            <a:avLst/>
          </a:prstGeom>
        </p:spPr>
      </p:pic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608989"/>
              </p:ext>
            </p:extLst>
          </p:nvPr>
        </p:nvGraphicFramePr>
        <p:xfrm>
          <a:off x="9595243" y="508147"/>
          <a:ext cx="2340000" cy="36576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900000"/>
                <a:gridCol w="360000"/>
                <a:gridCol w="360000"/>
                <a:gridCol w="360000"/>
                <a:gridCol w="360000"/>
              </a:tblGrid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 smtClean="0"/>
                        <a:t>FPC at CERN</a:t>
                      </a:r>
                      <a:endParaRPr lang="en-GB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MHz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kW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NC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SRF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SPS800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800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smtClean="0"/>
                        <a:t>150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X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SPS200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200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500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X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LHC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400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500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X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ESRF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smtClean="0"/>
                        <a:t>352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smtClean="0"/>
                        <a:t>300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smtClean="0"/>
                        <a:t>X</a:t>
                      </a:r>
                      <a:endParaRPr lang="fr-FR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FR" sz="1000" smtClean="0"/>
                        <a:t>SOLEIL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352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300</a:t>
                      </a:r>
                      <a:endParaRPr lang="fr-FR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smtClean="0"/>
                        <a:t>X</a:t>
                      </a:r>
                      <a:endParaRPr lang="fr-FR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FR" sz="1000" smtClean="0"/>
                        <a:t>APS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smtClean="0"/>
                        <a:t>352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smtClean="0"/>
                        <a:t>300</a:t>
                      </a:r>
                      <a:endParaRPr lang="fr-FR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X</a:t>
                      </a:r>
                      <a:endParaRPr lang="fr-FR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SPL </a:t>
                      </a:r>
                      <a:r>
                        <a:rPr lang="fr-FR" sz="1000" dirty="0" err="1" smtClean="0"/>
                        <a:t>disk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smtClean="0"/>
                        <a:t>704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smtClean="0"/>
                        <a:t>1000</a:t>
                      </a:r>
                      <a:endParaRPr lang="fr-FR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X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SPL </a:t>
                      </a:r>
                      <a:r>
                        <a:rPr lang="fr-FR" sz="1000" dirty="0" err="1" smtClean="0"/>
                        <a:t>cylindrical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704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1000</a:t>
                      </a:r>
                      <a:endParaRPr lang="fr-FR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X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FR" sz="1000" dirty="0" err="1" smtClean="0"/>
                        <a:t>Linac</a:t>
                      </a:r>
                      <a:r>
                        <a:rPr lang="fr-FR" sz="1000" dirty="0" smtClean="0"/>
                        <a:t> 4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352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750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X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Hie-Isolde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101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0.1</a:t>
                      </a:r>
                      <a:endParaRPr lang="fr-FR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X</a:t>
                      </a:r>
                      <a:endParaRPr lang="fr-FR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FR" sz="1000" dirty="0" err="1" smtClean="0"/>
                        <a:t>Crab</a:t>
                      </a:r>
                      <a:r>
                        <a:rPr lang="fr-FR" sz="1000" dirty="0" smtClean="0"/>
                        <a:t> SPS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400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50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X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SPL</a:t>
                      </a:r>
                      <a:r>
                        <a:rPr lang="fr-FR" sz="1000" baseline="0" dirty="0" smtClean="0"/>
                        <a:t> 3.0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704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2000</a:t>
                      </a:r>
                      <a:endParaRPr lang="fr-FR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X</a:t>
                      </a:r>
                      <a:endParaRPr lang="fr-FR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ILC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1300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1000</a:t>
                      </a:r>
                      <a:endParaRPr lang="fr-FR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X</a:t>
                      </a:r>
                      <a:endParaRPr lang="fr-FR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RFQ </a:t>
                      </a:r>
                      <a:r>
                        <a:rPr lang="fr-FR" sz="1000" dirty="0" err="1" smtClean="0"/>
                        <a:t>medical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750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100</a:t>
                      </a:r>
                      <a:endParaRPr lang="fr-FR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X</a:t>
                      </a:r>
                      <a:endParaRPr lang="fr-FR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000" dirty="0" smtClean="0">
                        <a:latin typeface="+mn-lt"/>
                      </a:endParaRPr>
                    </a:p>
                  </a:txBody>
                  <a:tcPr marL="45720" marR="45720" anchor="ctr"/>
                </a:tc>
              </a:tr>
            </a:tbl>
          </a:graphicData>
        </a:graphic>
      </p:graphicFrame>
      <p:sp>
        <p:nvSpPr>
          <p:cNvPr id="29" name="Rectangle 28"/>
          <p:cNvSpPr/>
          <p:nvPr/>
        </p:nvSpPr>
        <p:spPr>
          <a:xfrm>
            <a:off x="7332860" y="1304424"/>
            <a:ext cx="1717138" cy="261610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en-US" sz="1100" b="0" i="1" cap="none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WWFPC meeting #1 - 2015</a:t>
            </a:r>
            <a:endParaRPr lang="en-US" sz="1100" b="0" i="1" cap="none" spc="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050506" y="5145683"/>
            <a:ext cx="755335" cy="584775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en-US" sz="3200" b="0" i="1" cap="none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SPL</a:t>
            </a:r>
            <a:endParaRPr lang="en-US" sz="3200" b="0" i="1" cap="none" spc="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57229" y="1379923"/>
            <a:ext cx="364844" cy="36000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390921" y="2025030"/>
            <a:ext cx="485334" cy="2520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461155" y="1736479"/>
            <a:ext cx="607869" cy="18000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192042" y="1706919"/>
            <a:ext cx="309104" cy="25200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680218" y="2305243"/>
            <a:ext cx="355010" cy="28800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336487" y="2305821"/>
            <a:ext cx="288000" cy="28800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936434" y="2026145"/>
            <a:ext cx="687441" cy="25200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212612" y="2318738"/>
            <a:ext cx="252000" cy="252000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6575205" y="1792327"/>
            <a:ext cx="430423" cy="252000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6766371" y="2033264"/>
            <a:ext cx="372632" cy="216000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6060476" y="2643544"/>
            <a:ext cx="743684" cy="18000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23"/>
          <a:srcRect t="9626" b="10224"/>
          <a:stretch/>
        </p:blipFill>
        <p:spPr>
          <a:xfrm>
            <a:off x="7043196" y="2478154"/>
            <a:ext cx="314412" cy="252000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5020" y="5222070"/>
            <a:ext cx="723131" cy="432000"/>
          </a:xfrm>
          <a:prstGeom prst="rect">
            <a:avLst/>
          </a:prstGeom>
        </p:spPr>
      </p:pic>
      <p:sp>
        <p:nvSpPr>
          <p:cNvPr id="46" name="Rectangle 45"/>
          <p:cNvSpPr/>
          <p:nvPr/>
        </p:nvSpPr>
        <p:spPr>
          <a:xfrm>
            <a:off x="5045745" y="5224195"/>
            <a:ext cx="12186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SRF</a:t>
            </a:r>
            <a:endParaRPr lang="en-US" sz="5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7" name="Date Placeholder 4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2nd SRF coordination meeting, 04 February 2016</a:t>
            </a:r>
            <a:endParaRPr lang="en-GB"/>
          </a:p>
        </p:txBody>
      </p:sp>
      <p:sp>
        <p:nvSpPr>
          <p:cNvPr id="48" name="Footer Placeholder 4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eric.montesinos@cern.ch</a:t>
            </a:r>
            <a:endParaRPr lang="en-GB"/>
          </a:p>
        </p:txBody>
      </p:sp>
      <p:sp>
        <p:nvSpPr>
          <p:cNvPr id="49" name="Slide Number Placeholder 4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881F6-89B5-4E96-A97C-4934F91F07CC}" type="slidenum">
              <a:rPr lang="en-GB" smtClean="0"/>
              <a:t>4</a:t>
            </a:fld>
            <a:endParaRPr lang="en-GB"/>
          </a:p>
        </p:txBody>
      </p:sp>
      <p:sp>
        <p:nvSpPr>
          <p:cNvPr id="50" name="TextBox 49"/>
          <p:cNvSpPr txBox="1"/>
          <p:nvPr/>
        </p:nvSpPr>
        <p:spPr>
          <a:xfrm>
            <a:off x="8455353" y="4818639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16 m x 25 m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69802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711</Words>
  <Application>Microsoft Office PowerPoint</Application>
  <PresentationFormat>Widescreen</PresentationFormat>
  <Paragraphs>349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Verdana</vt:lpstr>
      <vt:lpstr>Office Theme</vt:lpstr>
      <vt:lpstr>Fundamental Power Couplers (FPC)</vt:lpstr>
      <vt:lpstr>SRF-HG-WP1: Power Couplers for High Gradient Cavities</vt:lpstr>
      <vt:lpstr>SRF-HG-WP8: High Power IOTs</vt:lpstr>
      <vt:lpstr>(SRF-)FPC-WP: FPC for SRF and NC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Fundamental Power Couplers (FPC)</dc:title>
  <dc:creator>Eric Montesinos</dc:creator>
  <cp:lastModifiedBy>Eric Montesinos</cp:lastModifiedBy>
  <cp:revision>34</cp:revision>
  <dcterms:created xsi:type="dcterms:W3CDTF">2016-02-03T14:17:02Z</dcterms:created>
  <dcterms:modified xsi:type="dcterms:W3CDTF">2016-02-03T23:03:43Z</dcterms:modified>
</cp:coreProperties>
</file>