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8" r:id="rId3"/>
    <p:sldId id="281" r:id="rId4"/>
    <p:sldId id="263" r:id="rId5"/>
    <p:sldId id="283" r:id="rId6"/>
    <p:sldId id="273" r:id="rId7"/>
    <p:sldId id="282" r:id="rId8"/>
    <p:sldId id="288" r:id="rId9"/>
    <p:sldId id="284" r:id="rId10"/>
    <p:sldId id="287" r:id="rId11"/>
    <p:sldId id="285" r:id="rId12"/>
    <p:sldId id="271" r:id="rId13"/>
    <p:sldId id="289" r:id="rId14"/>
    <p:sldId id="286" r:id="rId15"/>
    <p:sldId id="29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EF6C6F-0D7E-492C-86E3-4E452F3AA0F9}" type="datetimeFigureOut">
              <a:rPr lang="en-US" smtClean="0"/>
              <a:t>2/2/2016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0018A1-BB99-4DAF-B933-AAC2AA02AA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92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FE6499-42CF-4967-8887-CFF5E887D10E}" type="slidenum">
              <a:rPr lang="en-GB"/>
              <a:pPr/>
              <a:t>2</a:t>
            </a:fld>
            <a:endParaRPr lang="en-GB" dirty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76179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0B18-4CD1-4987-8CDD-6D250EC4E924}" type="datetimeFigureOut">
              <a:rPr lang="en-GB" smtClean="0"/>
              <a:t>02/02/2016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0089-71EB-4EE9-B1A0-CBE981A7BF3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2433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0B18-4CD1-4987-8CDD-6D250EC4E924}" type="datetimeFigureOut">
              <a:rPr lang="en-GB" smtClean="0"/>
              <a:t>02/02/2016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0089-71EB-4EE9-B1A0-CBE981A7BF3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146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0B18-4CD1-4987-8CDD-6D250EC4E924}" type="datetimeFigureOut">
              <a:rPr lang="en-GB" smtClean="0"/>
              <a:t>02/02/2016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0089-71EB-4EE9-B1A0-CBE981A7BF3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2081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0B18-4CD1-4987-8CDD-6D250EC4E924}" type="datetimeFigureOut">
              <a:rPr lang="en-GB" smtClean="0"/>
              <a:t>02/02/2016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0089-71EB-4EE9-B1A0-CBE981A7BF3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2848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0B18-4CD1-4987-8CDD-6D250EC4E924}" type="datetimeFigureOut">
              <a:rPr lang="en-GB" smtClean="0"/>
              <a:t>02/02/2016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0089-71EB-4EE9-B1A0-CBE981A7BF3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997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0B18-4CD1-4987-8CDD-6D250EC4E924}" type="datetimeFigureOut">
              <a:rPr lang="en-GB" smtClean="0"/>
              <a:t>02/02/2016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0089-71EB-4EE9-B1A0-CBE981A7BF3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2736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0B18-4CD1-4987-8CDD-6D250EC4E924}" type="datetimeFigureOut">
              <a:rPr lang="en-GB" smtClean="0"/>
              <a:t>02/02/2016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0089-71EB-4EE9-B1A0-CBE981A7BF3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9087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0B18-4CD1-4987-8CDD-6D250EC4E924}" type="datetimeFigureOut">
              <a:rPr lang="en-GB" smtClean="0"/>
              <a:t>02/02/2016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0089-71EB-4EE9-B1A0-CBE981A7BF3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4673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0B18-4CD1-4987-8CDD-6D250EC4E924}" type="datetimeFigureOut">
              <a:rPr lang="en-GB" smtClean="0"/>
              <a:t>02/02/2016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0089-71EB-4EE9-B1A0-CBE981A7BF3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9290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0B18-4CD1-4987-8CDD-6D250EC4E924}" type="datetimeFigureOut">
              <a:rPr lang="en-GB" smtClean="0"/>
              <a:t>02/02/2016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0089-71EB-4EE9-B1A0-CBE981A7BF3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606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0B18-4CD1-4987-8CDD-6D250EC4E924}" type="datetimeFigureOut">
              <a:rPr lang="en-GB" smtClean="0"/>
              <a:t>02/02/2016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0089-71EB-4EE9-B1A0-CBE981A7BF3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8727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4E0B18-4CD1-4987-8CDD-6D250EC4E924}" type="datetimeFigureOut">
              <a:rPr lang="en-GB" smtClean="0"/>
              <a:t>02/02/2016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90089-71EB-4EE9-B1A0-CBE981A7BF3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2456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LHC ACS OPERATION 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221088"/>
            <a:ext cx="6400800" cy="2376264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GB" dirty="0" smtClean="0"/>
          </a:p>
          <a:p>
            <a:r>
              <a:rPr lang="en-GB" dirty="0" smtClean="0"/>
              <a:t>P. Maesen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432" y="137160"/>
            <a:ext cx="978408" cy="978408"/>
          </a:xfrm>
          <a:prstGeom prst="rect">
            <a:avLst/>
          </a:prstGeom>
        </p:spPr>
      </p:pic>
      <p:pic>
        <p:nvPicPr>
          <p:cNvPr id="5" name="Picture 6" descr="http://doc.cern.ch/archive/electronic/cern/others/PHO/photo-bul/bul-pho-2007-04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6614" y="155440"/>
            <a:ext cx="978371" cy="978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122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70" y="476672"/>
            <a:ext cx="9047930" cy="5904656"/>
          </a:xfrm>
        </p:spPr>
      </p:pic>
      <p:sp>
        <p:nvSpPr>
          <p:cNvPr id="5" name="Rectangle 4"/>
          <p:cNvSpPr/>
          <p:nvPr/>
        </p:nvSpPr>
        <p:spPr>
          <a:xfrm>
            <a:off x="6156176" y="2492896"/>
            <a:ext cx="2732002" cy="7920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ACS M1.B2 level gauges during C3.B2 quench</a:t>
            </a:r>
          </a:p>
        </p:txBody>
      </p:sp>
    </p:spTree>
    <p:extLst>
      <p:ext uri="{BB962C8B-B14F-4D97-AF65-F5344CB8AC3E}">
        <p14:creationId xmlns:p14="http://schemas.microsoft.com/office/powerpoint/2010/main" val="134112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Taking care of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Vacuum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Most delicate status of the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Cryo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-modules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LHC ACS are very sensible to dust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Trying to educate VSC people to our risks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Following up correct pumping during warm up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Tracking possible start of leak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Following up beam increase load and scrubbing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432" y="137160"/>
            <a:ext cx="978408" cy="97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62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28-Nov-2013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Machine Availability and Dependability for post LS1 LHC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0258E-20AF-1540-A99B-654513D914BC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26" y="228797"/>
            <a:ext cx="8463311" cy="657962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51689" y="3284984"/>
            <a:ext cx="2948026" cy="10081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ACS modules Vacuum during 2008 incident</a:t>
            </a:r>
          </a:p>
          <a:p>
            <a:pPr algn="ctr"/>
            <a:r>
              <a:rPr lang="en-US" dirty="0" smtClean="0"/>
              <a:t>Not really wondering</a:t>
            </a:r>
            <a:endParaRPr lang="en-GB" dirty="0"/>
          </a:p>
        </p:txBody>
      </p:sp>
      <p:sp>
        <p:nvSpPr>
          <p:cNvPr id="2" name="Oval 1"/>
          <p:cNvSpPr/>
          <p:nvPr/>
        </p:nvSpPr>
        <p:spPr>
          <a:xfrm>
            <a:off x="3773477" y="3284984"/>
            <a:ext cx="936104" cy="9361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24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62" y="0"/>
            <a:ext cx="8912475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67544" y="2420888"/>
            <a:ext cx="2948026" cy="8640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ACS modules Vacuum during scrubbing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6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Organising maintenance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Check up during TS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Trying to determine aging components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Keeping spare parts in good shape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Applying maintenance and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revalidation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Ensuring safety with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Cryo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and power condemnation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Applying RP rules as RSSO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Keeping test places operational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432" y="137160"/>
            <a:ext cx="978408" cy="97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815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n-GB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Manpower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60 % of my time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¼ of year piquet role in SRF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 x 10 % of technician for TS and spare parts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? for training and keeping the know how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432" y="137160"/>
            <a:ext cx="978408" cy="97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589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LHC ACS Presentation</a:t>
            </a:r>
          </a:p>
        </p:txBody>
      </p:sp>
      <p:graphicFrame>
        <p:nvGraphicFramePr>
          <p:cNvPr id="1740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9752617"/>
              </p:ext>
            </p:extLst>
          </p:nvPr>
        </p:nvGraphicFramePr>
        <p:xfrm>
          <a:off x="152400" y="1422310"/>
          <a:ext cx="8839200" cy="38497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" name="Picture" r:id="rId4" imgW="5771520" imgH="2514600" progId="Word.Picture.8">
                  <p:embed/>
                </p:oleObj>
              </mc:Choice>
              <mc:Fallback>
                <p:oleObj name="Picture" r:id="rId4" imgW="5771520" imgH="251460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1422310"/>
                        <a:ext cx="8839200" cy="384977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143000" y="5272087"/>
            <a:ext cx="1447800" cy="3667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GB" dirty="0"/>
              <a:t>He tank</a:t>
            </a:r>
            <a:endParaRPr lang="en-US" dirty="0"/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343400" y="5272087"/>
            <a:ext cx="1066800" cy="3667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GB" dirty="0" smtClean="0"/>
              <a:t>Cavity B</a:t>
            </a:r>
            <a:endParaRPr lang="en-US" dirty="0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6875385" y="5272086"/>
            <a:ext cx="1125615" cy="3667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GB" dirty="0"/>
              <a:t>Cryostat</a:t>
            </a:r>
            <a:endParaRPr lang="en-US" dirty="0"/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 flipV="1">
            <a:off x="1676400" y="4267200"/>
            <a:ext cx="685800" cy="1066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 flipV="1">
            <a:off x="4953000" y="4114800"/>
            <a:ext cx="457200" cy="1219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 flipH="1" flipV="1">
            <a:off x="6858000" y="4472597"/>
            <a:ext cx="5334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211960" y="3140968"/>
            <a:ext cx="131440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796136" y="3140835"/>
            <a:ext cx="131440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7438192" y="3140835"/>
            <a:ext cx="131440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590800" y="3140835"/>
            <a:ext cx="131440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2433373" y="5310797"/>
            <a:ext cx="1550077" cy="646331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GB" dirty="0" smtClean="0">
                <a:solidFill>
                  <a:srgbClr val="FF0000"/>
                </a:solidFill>
              </a:rPr>
              <a:t>Main Coupler Penning gauge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Line 11"/>
          <p:cNvSpPr>
            <a:spLocks noChangeShapeType="1"/>
          </p:cNvSpPr>
          <p:nvPr/>
        </p:nvSpPr>
        <p:spPr bwMode="auto">
          <a:xfrm flipH="1" flipV="1">
            <a:off x="2701344" y="3186554"/>
            <a:ext cx="329271" cy="21048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87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What means LHC ACS OPERATION ?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lnSpcReduction="10000"/>
          </a:bodyPr>
          <a:lstStyle/>
          <a:p>
            <a:pPr lvl="1"/>
            <a:r>
              <a:rPr lang="en-GB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Following hardware commissioning for technical stops.</a:t>
            </a:r>
          </a:p>
          <a:p>
            <a:pPr lvl="1"/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Restarting </a:t>
            </a:r>
            <a:r>
              <a:rPr lang="en-US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after technical stops</a:t>
            </a:r>
          </a:p>
          <a:p>
            <a:pPr lvl="1"/>
            <a:r>
              <a:rPr lang="en-GB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Following LHC physics with OP</a:t>
            </a:r>
          </a:p>
          <a:p>
            <a:pPr lvl="1"/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Close cooperation with </a:t>
            </a:r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Cryo</a:t>
            </a:r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operation</a:t>
            </a:r>
          </a:p>
          <a:p>
            <a:pPr lvl="1"/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Taking care of Vacuum</a:t>
            </a:r>
            <a:endParaRPr lang="en-GB" sz="3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GB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Organising maintenance</a:t>
            </a:r>
          </a:p>
          <a:p>
            <a:pPr lvl="1"/>
            <a:r>
              <a:rPr lang="en-GB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Manpower</a:t>
            </a:r>
            <a:endParaRPr lang="en-GB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432" y="137160"/>
            <a:ext cx="978408" cy="97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00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Following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hardware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commissioning for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technical stops.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Weekly meeting with EN/MEF-LPC team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Organise TSs with all the other groups concerned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Struggle to obtain all the condition for conditioning etc.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Protect manpower from incident and prevent material from degradation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Distribute information to the RF colleagues. 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Creating IMPACTs for accesses</a:t>
            </a:r>
          </a:p>
          <a:p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432" y="137160"/>
            <a:ext cx="978408" cy="97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159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Restarting after technical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stops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Cooling down starting from warm modules.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Patrol and close LHC PT4 zone 8 for RF tests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Restart RF power with Klystrons DC : 60 kV/9A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Check main interlocks and software consistency 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Start careful conditioning up to 2MV/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cav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and up to 250 kW CW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Give hands to RF/FB once ready for operation</a:t>
            </a:r>
          </a:p>
          <a:p>
            <a:pPr marL="0" indent="0">
              <a:buNone/>
            </a:pP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432" y="137160"/>
            <a:ext cx="978408" cy="97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897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0447"/>
            <a:ext cx="9144000" cy="56771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12160" y="2905717"/>
            <a:ext cx="2808312" cy="132343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Small quenches with He pressure peaks during high field and power pulsed conditioning </a:t>
            </a:r>
            <a:endParaRPr lang="en-GB" sz="2000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8028384" y="4221088"/>
            <a:ext cx="792088" cy="7200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39552" y="908720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Quench followed by cavity detuning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1691680" y="1556792"/>
            <a:ext cx="288032" cy="57606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7452320" y="4229319"/>
            <a:ext cx="144016" cy="56783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635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Following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LHC physics with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OP.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CCC morning meeting with OP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Being aware of the last events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Analysing future needs being compatible with the equipment characteristic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Helping new operators 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Participating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the LHC power piquet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role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Following up beam and energy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increase with MPP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432" y="137160"/>
            <a:ext cx="978408" cy="97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90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369"/>
            <a:ext cx="9144000" cy="680126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627784" y="4941168"/>
            <a:ext cx="2948026" cy="10081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Power in HOMs with higher intensity and shorter bunches in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465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Close cooperation with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Cryo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operation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Cryo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modules fed in // with magnets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LHC ACS are the weakest equipment connected to the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Cryo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lines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Delicate cool down from 300 kelvin with distribution lines liquid at 4.5 k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Helping new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Cryo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operators 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Participating in upgrades, R2E mitigation etc.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Dealing with 3 safety valves He release /year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Following up Beam and energy increase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432" y="137160"/>
            <a:ext cx="978408" cy="97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8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907</TotalTime>
  <Words>451</Words>
  <Application>Microsoft Office PowerPoint</Application>
  <PresentationFormat>On-screen Show (4:3)</PresentationFormat>
  <Paragraphs>78</Paragraphs>
  <Slides>15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Office Theme</vt:lpstr>
      <vt:lpstr>Picture</vt:lpstr>
      <vt:lpstr>LHC ACS OPERATION  </vt:lpstr>
      <vt:lpstr>LHC ACS Presentation</vt:lpstr>
      <vt:lpstr>- What means LHC ACS OPERATION ?</vt:lpstr>
      <vt:lpstr>- Following hardware  commissioning for technical stops.</vt:lpstr>
      <vt:lpstr>- Restarting after technical stops.</vt:lpstr>
      <vt:lpstr>PowerPoint Presentation</vt:lpstr>
      <vt:lpstr>- Following LHC physics with OP.</vt:lpstr>
      <vt:lpstr>PowerPoint Presentation</vt:lpstr>
      <vt:lpstr>- Close cooperation with Cryo operation</vt:lpstr>
      <vt:lpstr>PowerPoint Presentation</vt:lpstr>
      <vt:lpstr>- Taking care of Vacuum</vt:lpstr>
      <vt:lpstr>PowerPoint Presentation</vt:lpstr>
      <vt:lpstr>PowerPoint Presentation</vt:lpstr>
      <vt:lpstr>- Organising maintenance</vt:lpstr>
      <vt:lpstr>- Manpower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of HCACSGA00002  in SM18</dc:title>
  <dc:creator>Pierre Maesen</dc:creator>
  <cp:lastModifiedBy>Pierre Maesen</cp:lastModifiedBy>
  <cp:revision>82</cp:revision>
  <dcterms:created xsi:type="dcterms:W3CDTF">2015-09-23T14:41:05Z</dcterms:created>
  <dcterms:modified xsi:type="dcterms:W3CDTF">2016-02-02T09:04:18Z</dcterms:modified>
</cp:coreProperties>
</file>