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4" r:id="rId3"/>
    <p:sldId id="296" r:id="rId4"/>
    <p:sldId id="297" r:id="rId5"/>
    <p:sldId id="295" r:id="rId6"/>
    <p:sldId id="298" r:id="rId7"/>
    <p:sldId id="299" r:id="rId8"/>
    <p:sldId id="273" r:id="rId9"/>
    <p:sldId id="293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/>
    <p:restoredTop sz="94664"/>
  </p:normalViewPr>
  <p:slideViewPr>
    <p:cSldViewPr snapToGrid="0" snapToObjects="1">
      <p:cViewPr varScale="1">
        <p:scale>
          <a:sx n="156" d="100"/>
          <a:sy n="156" d="100"/>
        </p:scale>
        <p:origin x="48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6" d="100"/>
          <a:sy n="116" d="100"/>
        </p:scale>
        <p:origin x="-340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497E2-0283-AF4C-AA9B-E14A6D8F09E1}" type="datetimeFigureOut">
              <a:rPr lang="en-US" smtClean="0"/>
              <a:t>2/2/16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36AA9-9FCD-794C-997E-906C6F398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10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E8246-840A-AC41-B7D4-F0E09D50A2DB}" type="datetimeFigureOut">
              <a:rPr lang="en-US" smtClean="0"/>
              <a:t>2/2/16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655AC-AC6C-F746-8800-B5694F797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04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/>
              <a:buChar char="•"/>
              <a:defRPr/>
            </a:lvl1pPr>
            <a:lvl2pPr>
              <a:buFont typeface="Arial"/>
              <a:buChar char="•"/>
              <a:defRPr/>
            </a:lvl2pPr>
            <a:lvl3pPr>
              <a:buFont typeface="Arial"/>
              <a:buChar char="•"/>
              <a:defRPr/>
            </a:lvl3pPr>
            <a:lvl4pPr>
              <a:buFont typeface="Arial"/>
              <a:buChar char="•"/>
              <a:defRPr/>
            </a:lvl4pPr>
            <a:lvl5pPr>
              <a:buFont typeface="Arial"/>
              <a:buChar char="•"/>
              <a:defRPr/>
            </a:lvl5pPr>
          </a:lstStyle>
          <a:p>
            <a:pPr lvl="0" eaLnBrk="1" latinLnBrk="0" hangingPunct="1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 eaLnBrk="1" latinLnBrk="0" hangingPunct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 eaLnBrk="1" latinLnBrk="0" hangingPunct="1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 eaLnBrk="1" latinLnBrk="0" hangingPunct="1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 eaLnBrk="1" latinLnBrk="0" hangingPunct="1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017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 smtClean="0"/>
              <a:t>15/10/2015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26" indent="-514350" algn="l" rtl="0" eaLnBrk="1" latinLnBrk="0" hangingPunct="1">
        <a:spcBef>
          <a:spcPct val="20000"/>
        </a:spcBef>
        <a:buClrTx/>
        <a:buSzPct val="80000"/>
        <a:buFont typeface="+mj-lt"/>
        <a:buAutoNum type="arabicPeriod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62406" indent="-51435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7008" indent="-457200" algn="l" rtl="0" eaLnBrk="1" latinLnBrk="0" hangingPunct="1">
        <a:spcBef>
          <a:spcPct val="20000"/>
        </a:spcBef>
        <a:buClrTx/>
        <a:buSzPct val="85000"/>
        <a:buFont typeface="+mj-lt"/>
        <a:buAutoNum type="arabicPeriod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99616" indent="-45720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457200" algn="l" rtl="0" eaLnBrk="1" latinLnBrk="0" hangingPunct="1">
        <a:spcBef>
          <a:spcPct val="20000"/>
        </a:spcBef>
        <a:buClrTx/>
        <a:buSzPct val="10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LHC RF Spare </a:t>
            </a:r>
            <a:r>
              <a:rPr lang="en-US" dirty="0" err="1" smtClean="0"/>
              <a:t>Cryomodule</a:t>
            </a:r>
            <a:r>
              <a:rPr lang="en-US" dirty="0" smtClean="0"/>
              <a:t> Project </a:t>
            </a:r>
            <a:r>
              <a:rPr lang="en-US" dirty="0" smtClean="0"/>
              <a:t>Overview </a:t>
            </a:r>
            <a:r>
              <a:rPr lang="en-US" dirty="0" smtClean="0"/>
              <a:t>04</a:t>
            </a:r>
            <a:r>
              <a:rPr lang="en-US" dirty="0" smtClean="0"/>
              <a:t> Feb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M. Karppinen BE-RF-SRF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0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1196_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48" y="516959"/>
            <a:ext cx="3901440" cy="2758440"/>
          </a:xfrm>
          <a:prstGeom prst="rect">
            <a:avLst/>
          </a:prstGeom>
        </p:spPr>
      </p:pic>
      <p:pic>
        <p:nvPicPr>
          <p:cNvPr id="6" name="Picture 5" descr="1196_0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10" y="516959"/>
            <a:ext cx="3901440" cy="2758440"/>
          </a:xfrm>
          <a:prstGeom prst="rect">
            <a:avLst/>
          </a:prstGeom>
        </p:spPr>
      </p:pic>
      <p:pic>
        <p:nvPicPr>
          <p:cNvPr id="7" name="Picture 6" descr="1196_00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48" y="3275399"/>
            <a:ext cx="3901440" cy="2758440"/>
          </a:xfrm>
          <a:prstGeom prst="rect">
            <a:avLst/>
          </a:prstGeom>
        </p:spPr>
      </p:pic>
      <p:pic>
        <p:nvPicPr>
          <p:cNvPr id="8" name="Picture 7" descr="1196_00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10" y="3275399"/>
            <a:ext cx="3901440" cy="2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1196_0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73" y="214661"/>
            <a:ext cx="3901440" cy="2758440"/>
          </a:xfrm>
          <a:prstGeom prst="rect">
            <a:avLst/>
          </a:prstGeom>
        </p:spPr>
      </p:pic>
      <p:pic>
        <p:nvPicPr>
          <p:cNvPr id="6" name="Picture 5" descr="1196_0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52" y="214661"/>
            <a:ext cx="3901440" cy="2758440"/>
          </a:xfrm>
          <a:prstGeom prst="rect">
            <a:avLst/>
          </a:prstGeom>
        </p:spPr>
      </p:pic>
      <p:pic>
        <p:nvPicPr>
          <p:cNvPr id="7" name="Picture 6" descr="1196_00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73" y="3119735"/>
            <a:ext cx="3901440" cy="2758440"/>
          </a:xfrm>
          <a:prstGeom prst="rect">
            <a:avLst/>
          </a:prstGeom>
        </p:spPr>
      </p:pic>
      <p:pic>
        <p:nvPicPr>
          <p:cNvPr id="8" name="Picture 7" descr="1196_00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60" y="3101849"/>
            <a:ext cx="3901440" cy="2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1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err="1" smtClean="0"/>
              <a:t>Cryomodule</a:t>
            </a:r>
            <a:r>
              <a:rPr lang="en-US" dirty="0" smtClean="0"/>
              <a:t> 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main goal is to minimize LHC downtime due to possible failure in the installed </a:t>
            </a:r>
            <a:r>
              <a:rPr lang="en-US" dirty="0" err="1" smtClean="0"/>
              <a:t>cryomodules</a:t>
            </a:r>
            <a:r>
              <a:rPr lang="en-US" dirty="0" smtClean="0"/>
              <a:t> by having </a:t>
            </a:r>
            <a:r>
              <a:rPr lang="en-US" dirty="0"/>
              <a:t>s</a:t>
            </a:r>
            <a:r>
              <a:rPr lang="en-US" dirty="0" smtClean="0"/>
              <a:t>tock of fully conforming spare unit</a:t>
            </a:r>
            <a:r>
              <a:rPr lang="en-US" b="1" dirty="0" smtClean="0"/>
              <a:t>s</a:t>
            </a:r>
          </a:p>
          <a:p>
            <a:r>
              <a:rPr lang="en-US" dirty="0" smtClean="0"/>
              <a:t>Re-establishment of Cu-</a:t>
            </a:r>
            <a:r>
              <a:rPr lang="en-US" dirty="0" err="1" smtClean="0"/>
              <a:t>Nb</a:t>
            </a:r>
            <a:r>
              <a:rPr lang="en-US" dirty="0" smtClean="0"/>
              <a:t> cavity technology at CERN ranging from cavity and </a:t>
            </a:r>
            <a:r>
              <a:rPr lang="en-US" dirty="0" err="1" smtClean="0"/>
              <a:t>cryomodule</a:t>
            </a:r>
            <a:r>
              <a:rPr lang="en-US" dirty="0" smtClean="0"/>
              <a:t> design to modern fabrication methods and related infrastructure</a:t>
            </a:r>
          </a:p>
          <a:p>
            <a:r>
              <a:rPr lang="en-US" dirty="0" smtClean="0"/>
              <a:t>Time scale 2015-2018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24/09/2015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5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067" y="233492"/>
            <a:ext cx="6457482" cy="940443"/>
          </a:xfrm>
        </p:spPr>
        <p:txBody>
          <a:bodyPr/>
          <a:lstStyle/>
          <a:p>
            <a:r>
              <a:rPr lang="en-US" dirty="0" smtClean="0"/>
              <a:t>Project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25607"/>
            <a:ext cx="8580664" cy="437187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CM </a:t>
            </a:r>
            <a:r>
              <a:rPr lang="en-US" dirty="0" smtClean="0">
                <a:solidFill>
                  <a:srgbClr val="00B050"/>
                </a:solidFill>
              </a:rPr>
              <a:t>#</a:t>
            </a:r>
            <a:r>
              <a:rPr lang="en-GB" sz="3200" dirty="0" smtClean="0">
                <a:solidFill>
                  <a:srgbClr val="00B050"/>
                </a:solidFill>
              </a:rPr>
              <a:t>2 recovered 				</a:t>
            </a:r>
            <a:r>
              <a:rPr lang="en-GB" sz="3200" dirty="0" smtClean="0">
                <a:solidFill>
                  <a:srgbClr val="002060"/>
                </a:solidFill>
              </a:rPr>
              <a:t>Nov-15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Cavity #19 to </a:t>
            </a:r>
            <a:r>
              <a:rPr lang="en-US" dirty="0" smtClean="0"/>
              <a:t>validate/re-process 	</a:t>
            </a:r>
            <a:r>
              <a:rPr lang="en-US" dirty="0" smtClean="0">
                <a:solidFill>
                  <a:srgbClr val="002060"/>
                </a:solidFill>
              </a:rPr>
              <a:t>Mar/May-16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Practice </a:t>
            </a:r>
            <a:r>
              <a:rPr lang="en-US" dirty="0" smtClean="0"/>
              <a:t>cavities (spinning) x 2 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2060"/>
                </a:solidFill>
              </a:rPr>
              <a:t>May-16</a:t>
            </a:r>
          </a:p>
          <a:p>
            <a:r>
              <a:rPr lang="en-US" dirty="0"/>
              <a:t>As-built design folder			</a:t>
            </a:r>
            <a:r>
              <a:rPr lang="en-US" dirty="0">
                <a:solidFill>
                  <a:srgbClr val="002060"/>
                </a:solidFill>
              </a:rPr>
              <a:t>Jun-16</a:t>
            </a:r>
          </a:p>
          <a:p>
            <a:r>
              <a:rPr lang="en-US"/>
              <a:t>Inventory of CM parts &amp; tooling		</a:t>
            </a:r>
            <a:r>
              <a:rPr lang="en-US">
                <a:solidFill>
                  <a:srgbClr val="002060"/>
                </a:solidFill>
              </a:rPr>
              <a:t>Jul-16</a:t>
            </a:r>
          </a:p>
          <a:p>
            <a:r>
              <a:rPr lang="en-US" smtClean="0"/>
              <a:t>Model </a:t>
            </a:r>
            <a:r>
              <a:rPr lang="en-US" dirty="0" smtClean="0"/>
              <a:t>cavities </a:t>
            </a:r>
            <a:r>
              <a:rPr lang="en-US" dirty="0" smtClean="0"/>
              <a:t>(</a:t>
            </a:r>
            <a:r>
              <a:rPr lang="en-US" dirty="0" smtClean="0"/>
              <a:t>electro-</a:t>
            </a:r>
            <a:r>
              <a:rPr lang="en-US" dirty="0" err="1" smtClean="0"/>
              <a:t>hydr</a:t>
            </a:r>
            <a:r>
              <a:rPr lang="en-US" dirty="0" smtClean="0"/>
              <a:t>.</a:t>
            </a:r>
            <a:r>
              <a:rPr lang="en-US" dirty="0" smtClean="0"/>
              <a:t>) </a:t>
            </a:r>
            <a:r>
              <a:rPr lang="en-US" dirty="0" smtClean="0"/>
              <a:t>x </a:t>
            </a:r>
            <a:r>
              <a:rPr lang="en-US" dirty="0" smtClean="0"/>
              <a:t>2	</a:t>
            </a:r>
            <a:r>
              <a:rPr lang="en-US" dirty="0" smtClean="0">
                <a:solidFill>
                  <a:srgbClr val="002060"/>
                </a:solidFill>
              </a:rPr>
              <a:t>Oct-16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Dressed cavities</a:t>
            </a:r>
            <a:r>
              <a:rPr lang="en-US" baseline="30000" dirty="0" smtClean="0"/>
              <a:t>(*</a:t>
            </a:r>
            <a:r>
              <a:rPr lang="en-US" dirty="0" smtClean="0"/>
              <a:t> </a:t>
            </a:r>
            <a:r>
              <a:rPr lang="en-US" dirty="0"/>
              <a:t>x</a:t>
            </a:r>
            <a:r>
              <a:rPr lang="en-US" dirty="0" smtClean="0"/>
              <a:t> 4			</a:t>
            </a:r>
            <a:r>
              <a:rPr lang="en-US" dirty="0" smtClean="0">
                <a:solidFill>
                  <a:srgbClr val="002060"/>
                </a:solidFill>
              </a:rPr>
              <a:t>Jan-17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New spare cavities x </a:t>
            </a:r>
            <a:r>
              <a:rPr lang="en-US" dirty="0" smtClean="0"/>
              <a:t>10			</a:t>
            </a:r>
            <a:r>
              <a:rPr lang="en-US" dirty="0" smtClean="0">
                <a:solidFill>
                  <a:srgbClr val="002060"/>
                </a:solidFill>
              </a:rPr>
              <a:t>Dec</a:t>
            </a:r>
            <a:r>
              <a:rPr lang="en-US" dirty="0" smtClean="0">
                <a:solidFill>
                  <a:srgbClr val="002060"/>
                </a:solidFill>
              </a:rPr>
              <a:t>-17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Cavity trains for CM6-7 integration	</a:t>
            </a:r>
            <a:r>
              <a:rPr lang="en-US" dirty="0" smtClean="0">
                <a:solidFill>
                  <a:srgbClr val="002060"/>
                </a:solidFill>
              </a:rPr>
              <a:t>Feb-18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13/01/2016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33770" y="5734929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*</a:t>
            </a:r>
            <a:r>
              <a:rPr lang="en-US" baseline="30000" dirty="0" smtClean="0"/>
              <a:t>)</a:t>
            </a:r>
            <a:r>
              <a:rPr lang="en-US" dirty="0" smtClean="0"/>
              <a:t>He-tank </a:t>
            </a:r>
            <a:r>
              <a:rPr lang="en-US" dirty="0"/>
              <a:t>design revision (TBC)</a:t>
            </a:r>
          </a:p>
        </p:txBody>
      </p:sp>
    </p:spTree>
    <p:extLst>
      <p:ext uri="{BB962C8B-B14F-4D97-AF65-F5344CB8AC3E}">
        <p14:creationId xmlns:p14="http://schemas.microsoft.com/office/powerpoint/2010/main" val="4326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067" y="233492"/>
            <a:ext cx="6457482" cy="940443"/>
          </a:xfrm>
        </p:spPr>
        <p:txBody>
          <a:bodyPr/>
          <a:lstStyle/>
          <a:p>
            <a:r>
              <a:rPr lang="en-US" dirty="0" smtClean="0"/>
              <a:t>Project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6506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Cavity cell production line</a:t>
            </a:r>
          </a:p>
          <a:p>
            <a:pPr lvl="1"/>
            <a:r>
              <a:rPr lang="en-US" dirty="0" smtClean="0"/>
              <a:t>Half-cell &amp; cut-off fabrication, He-tank assembly (EN-MME)</a:t>
            </a:r>
          </a:p>
          <a:p>
            <a:pPr lvl="1"/>
            <a:r>
              <a:rPr lang="en-US" dirty="0" smtClean="0"/>
              <a:t>Chemical processing (TE-VSC)</a:t>
            </a:r>
          </a:p>
          <a:p>
            <a:pPr lvl="1"/>
            <a:r>
              <a:rPr lang="en-US" dirty="0" smtClean="0"/>
              <a:t>L/HPWR (BE-RF)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-sputtering (TE-VSC)</a:t>
            </a:r>
          </a:p>
          <a:p>
            <a:pPr lvl="1"/>
            <a:r>
              <a:rPr lang="en-US" dirty="0" smtClean="0"/>
              <a:t>Tuning (BE-RF)</a:t>
            </a:r>
          </a:p>
          <a:p>
            <a:r>
              <a:rPr lang="en-US" dirty="0" smtClean="0"/>
              <a:t> Cavity acceptance tests</a:t>
            </a:r>
          </a:p>
          <a:p>
            <a:pPr lvl="1"/>
            <a:r>
              <a:rPr lang="en-US" dirty="0" smtClean="0"/>
              <a:t>Metrology (EN-MME)</a:t>
            </a:r>
          </a:p>
          <a:p>
            <a:pPr lvl="1"/>
            <a:r>
              <a:rPr lang="en-US" dirty="0" smtClean="0"/>
              <a:t>Optical inspection (BE-RF)</a:t>
            </a:r>
          </a:p>
          <a:p>
            <a:pPr lvl="1"/>
            <a:r>
              <a:rPr lang="en-US" dirty="0" smtClean="0"/>
              <a:t>Warm RF testing (BE-RF)</a:t>
            </a:r>
          </a:p>
          <a:p>
            <a:pPr lvl="1"/>
            <a:r>
              <a:rPr lang="en-US" dirty="0" smtClean="0"/>
              <a:t>Vertical and horizontal RF testing at 4.5 K (BE-RF)</a:t>
            </a:r>
          </a:p>
          <a:p>
            <a:r>
              <a:rPr lang="en-US" dirty="0" err="1" smtClean="0"/>
              <a:t>Cryomodule</a:t>
            </a:r>
            <a:r>
              <a:rPr lang="en-US" dirty="0" smtClean="0"/>
              <a:t> assembly line</a:t>
            </a:r>
          </a:p>
          <a:p>
            <a:pPr lvl="1"/>
            <a:r>
              <a:rPr lang="en-US" dirty="0" smtClean="0"/>
              <a:t>Spare storage &amp; logistics (BE-RF)</a:t>
            </a:r>
          </a:p>
          <a:p>
            <a:pPr lvl="1"/>
            <a:r>
              <a:rPr lang="en-US" dirty="0" smtClean="0"/>
              <a:t>Cavity unit (BE-RF)</a:t>
            </a:r>
          </a:p>
          <a:p>
            <a:pPr lvl="1"/>
            <a:r>
              <a:rPr lang="en-US" dirty="0" err="1" smtClean="0"/>
              <a:t>Cryomodule</a:t>
            </a:r>
            <a:r>
              <a:rPr lang="en-US" dirty="0" smtClean="0"/>
              <a:t> (BE-RF)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13/01/2016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Responsibilities: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13036" y="1269777"/>
            <a:ext cx="2647389" cy="4136024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dirty="0" smtClean="0"/>
              <a:t>BE-RF: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Project coordination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Budget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Cavity design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Acceptance tests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Couplers, LLRF etc.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Spare storage &amp; logistics</a:t>
            </a:r>
          </a:p>
          <a:p>
            <a:pPr marL="379476" indent="-342900">
              <a:buFont typeface="Arial"/>
              <a:buChar char="•"/>
            </a:pPr>
            <a:r>
              <a:rPr lang="en-US" dirty="0" err="1" smtClean="0"/>
              <a:t>Cryomodule</a:t>
            </a:r>
            <a:r>
              <a:rPr lang="en-US" dirty="0" smtClean="0"/>
              <a:t> assembly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0426" y="1269777"/>
            <a:ext cx="2942536" cy="4400874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dirty="0" smtClean="0"/>
              <a:t>EN-MME:</a:t>
            </a:r>
          </a:p>
          <a:p>
            <a:pPr marL="379476" indent="-342900">
              <a:buFont typeface="Arial"/>
              <a:buChar char="•"/>
            </a:pPr>
            <a:r>
              <a:rPr lang="en-US" dirty="0"/>
              <a:t>Design </a:t>
            </a:r>
            <a:r>
              <a:rPr lang="en-US" dirty="0" smtClean="0"/>
              <a:t>office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Material supply and characterization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Cavity fabrication</a:t>
            </a:r>
          </a:p>
          <a:p>
            <a:pPr marL="379476" indent="-342900">
              <a:buFont typeface="Arial"/>
              <a:buChar char="•"/>
            </a:pPr>
            <a:r>
              <a:rPr lang="en-US" dirty="0" smtClean="0"/>
              <a:t>Metrology</a:t>
            </a:r>
          </a:p>
          <a:p>
            <a:pPr marL="379476" indent="-342900">
              <a:buFont typeface="Arial"/>
              <a:buChar char="•"/>
            </a:pPr>
            <a:r>
              <a:rPr lang="en-US" dirty="0" err="1" smtClean="0"/>
              <a:t>Cryomodule</a:t>
            </a:r>
            <a:r>
              <a:rPr lang="en-US" dirty="0" smtClean="0"/>
              <a:t> design &amp; integration</a:t>
            </a:r>
          </a:p>
          <a:p>
            <a:pPr marL="379476" indent="-342900">
              <a:buFont typeface="Arial"/>
              <a:buChar char="•"/>
            </a:pPr>
            <a:r>
              <a:rPr lang="en-US" dirty="0" err="1" smtClean="0"/>
              <a:t>Cryomodule</a:t>
            </a:r>
            <a:r>
              <a:rPr lang="en-US" dirty="0" smtClean="0"/>
              <a:t> manufacture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49569" y="1280843"/>
            <a:ext cx="2706490" cy="36866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Tx/>
              <a:buNone/>
            </a:pPr>
            <a:r>
              <a:rPr lang="en-US" dirty="0" smtClean="0"/>
              <a:t>TE-VSC:</a:t>
            </a:r>
          </a:p>
          <a:p>
            <a:pPr>
              <a:buClrTx/>
            </a:pPr>
            <a:r>
              <a:rPr lang="en-US" dirty="0" smtClean="0"/>
              <a:t>Chemical processing</a:t>
            </a:r>
          </a:p>
          <a:p>
            <a:pPr>
              <a:buClrTx/>
            </a:pPr>
            <a:r>
              <a:rPr lang="en-US" dirty="0" smtClean="0"/>
              <a:t>Thin film R&amp;D</a:t>
            </a:r>
          </a:p>
          <a:p>
            <a:pPr>
              <a:buClrTx/>
            </a:pPr>
            <a:r>
              <a:rPr lang="en-US" dirty="0" err="1" smtClean="0"/>
              <a:t>Nb</a:t>
            </a:r>
            <a:r>
              <a:rPr lang="en-US" dirty="0" smtClean="0"/>
              <a:t>-coating</a:t>
            </a:r>
          </a:p>
          <a:p>
            <a:pPr>
              <a:buClrTx/>
            </a:pPr>
            <a:r>
              <a:rPr lang="en-US" dirty="0" smtClean="0"/>
              <a:t>Vacuum vessel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24/09/2015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BE-RF+DO Manpower (FTE)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9869"/>
            <a:ext cx="9144000" cy="303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18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TE-VSC &amp; TE-MME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70" y="1417320"/>
            <a:ext cx="7069851" cy="16932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70" y="3471627"/>
            <a:ext cx="7064080" cy="25291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6862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69" y="80369"/>
            <a:ext cx="3962141" cy="59994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5107" y="2227117"/>
            <a:ext cx="4238163" cy="3368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2901" y="274320"/>
            <a:ext cx="556309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LHC Cavity Unit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274320"/>
            <a:ext cx="8343579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Cavity Unit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15/10/2015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1197_00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8" b="5963"/>
          <a:stretch/>
        </p:blipFill>
        <p:spPr>
          <a:xfrm>
            <a:off x="0" y="1815693"/>
            <a:ext cx="4588211" cy="3264637"/>
          </a:xfrm>
          <a:prstGeom prst="rect">
            <a:avLst/>
          </a:prstGeom>
        </p:spPr>
      </p:pic>
      <p:pic>
        <p:nvPicPr>
          <p:cNvPr id="7" name="Picture 6" descr="1197_00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 b="5441"/>
          <a:stretch/>
        </p:blipFill>
        <p:spPr>
          <a:xfrm>
            <a:off x="4384901" y="1815693"/>
            <a:ext cx="4603699" cy="326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CERN.thmx</Template>
  <TotalTime>20614</TotalTime>
  <Words>283</Words>
  <Application>Microsoft Macintosh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Arial</vt:lpstr>
      <vt:lpstr>CERN</vt:lpstr>
      <vt:lpstr>LHC RF Spare Cryomodule Project Overview 04 Feb 2016</vt:lpstr>
      <vt:lpstr>LHC Cryomodule project goals</vt:lpstr>
      <vt:lpstr>Project deliverables</vt:lpstr>
      <vt:lpstr>Project infrastructure</vt:lpstr>
      <vt:lpstr>Responsibilities:</vt:lpstr>
      <vt:lpstr>BE-RF+DO Manpower (FTE)</vt:lpstr>
      <vt:lpstr>TE-VSC &amp; TE-MME</vt:lpstr>
      <vt:lpstr>LHC Cavity Unit</vt:lpstr>
      <vt:lpstr>Cavity Unit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Mikko Karppinen</dc:creator>
  <cp:lastModifiedBy>Mikko Karppinen</cp:lastModifiedBy>
  <cp:revision>132</cp:revision>
  <cp:lastPrinted>2015-09-24T09:50:25Z</cp:lastPrinted>
  <dcterms:created xsi:type="dcterms:W3CDTF">2015-08-28T09:07:31Z</dcterms:created>
  <dcterms:modified xsi:type="dcterms:W3CDTF">2016-02-02T07:10:22Z</dcterms:modified>
</cp:coreProperties>
</file>