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1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FD6B-9D36-4A9A-8394-1A8ED9DAF559}" type="datetimeFigureOut">
              <a:rPr lang="en-GB" smtClean="0"/>
              <a:t>03/02/2016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35986-569D-4327-9587-E5D489853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801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FD6B-9D36-4A9A-8394-1A8ED9DAF559}" type="datetimeFigureOut">
              <a:rPr lang="en-GB" smtClean="0"/>
              <a:t>03/02/2016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35986-569D-4327-9587-E5D489853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02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FD6B-9D36-4A9A-8394-1A8ED9DAF559}" type="datetimeFigureOut">
              <a:rPr lang="en-GB" smtClean="0"/>
              <a:t>03/02/2016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35986-569D-4327-9587-E5D489853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003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FD6B-9D36-4A9A-8394-1A8ED9DAF559}" type="datetimeFigureOut">
              <a:rPr lang="en-GB" smtClean="0"/>
              <a:t>03/02/2016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35986-569D-4327-9587-E5D489853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843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FD6B-9D36-4A9A-8394-1A8ED9DAF559}" type="datetimeFigureOut">
              <a:rPr lang="en-GB" smtClean="0"/>
              <a:t>03/02/2016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35986-569D-4327-9587-E5D489853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49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FD6B-9D36-4A9A-8394-1A8ED9DAF559}" type="datetimeFigureOut">
              <a:rPr lang="en-GB" smtClean="0"/>
              <a:t>03/02/2016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35986-569D-4327-9587-E5D489853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33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FD6B-9D36-4A9A-8394-1A8ED9DAF559}" type="datetimeFigureOut">
              <a:rPr lang="en-GB" smtClean="0"/>
              <a:t>03/02/2016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35986-569D-4327-9587-E5D489853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39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FD6B-9D36-4A9A-8394-1A8ED9DAF559}" type="datetimeFigureOut">
              <a:rPr lang="en-GB" smtClean="0"/>
              <a:t>03/02/2016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35986-569D-4327-9587-E5D489853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422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FD6B-9D36-4A9A-8394-1A8ED9DAF559}" type="datetimeFigureOut">
              <a:rPr lang="en-GB" smtClean="0"/>
              <a:t>03/02/2016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35986-569D-4327-9587-E5D489853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202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FD6B-9D36-4A9A-8394-1A8ED9DAF559}" type="datetimeFigureOut">
              <a:rPr lang="en-GB" smtClean="0"/>
              <a:t>03/02/2016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35986-569D-4327-9587-E5D489853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661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FD6B-9D36-4A9A-8394-1A8ED9DAF559}" type="datetimeFigureOut">
              <a:rPr lang="en-GB" smtClean="0"/>
              <a:t>03/02/2016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35986-569D-4327-9587-E5D489853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789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6FD6B-9D36-4A9A-8394-1A8ED9DAF559}" type="datetimeFigureOut">
              <a:rPr lang="en-GB" smtClean="0"/>
              <a:t>03/02/2016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35986-569D-4327-9587-E5D4898536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866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Budget request for </a:t>
            </a:r>
            <a:r>
              <a:rPr lang="en-GB" dirty="0" err="1" smtClean="0"/>
              <a:t>Nb</a:t>
            </a:r>
            <a:r>
              <a:rPr lang="en-GB" dirty="0" smtClean="0"/>
              <a:t>-on-Cu </a:t>
            </a:r>
            <a:r>
              <a:rPr lang="en-GB" dirty="0" smtClean="0"/>
              <a:t>coated crab cavity prototype for LHC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Alexej </a:t>
            </a:r>
            <a:r>
              <a:rPr lang="en-GB" dirty="0" smtClean="0"/>
              <a:t>Grudiev</a:t>
            </a:r>
          </a:p>
          <a:p>
            <a:r>
              <a:rPr lang="en-GB" dirty="0" smtClean="0"/>
              <a:t>BE-RF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7606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b="1" dirty="0" smtClean="0"/>
              <a:t>Introduction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6934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This </a:t>
            </a:r>
            <a:r>
              <a:rPr lang="en-GB" dirty="0" smtClean="0"/>
              <a:t>work package </a:t>
            </a:r>
            <a:r>
              <a:rPr lang="en-GB" dirty="0"/>
              <a:t>covers design, construction and testing of 2 prototypes of a compact superconducting crab-cavity for LHC using </a:t>
            </a:r>
            <a:r>
              <a:rPr lang="en-GB" dirty="0" err="1"/>
              <a:t>Nb</a:t>
            </a:r>
            <a:r>
              <a:rPr lang="en-GB" dirty="0"/>
              <a:t>-on-Cu-coating technique.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cavity shape is based on the ridged waveguide resonator with wide open apertures to provide access to the inner surface of the cavity for coating. </a:t>
            </a:r>
            <a:endParaRPr lang="en-GB" dirty="0" smtClean="0"/>
          </a:p>
          <a:p>
            <a:r>
              <a:rPr lang="en-GB" dirty="0" smtClean="0"/>
              <a:t>It </a:t>
            </a:r>
            <a:r>
              <a:rPr lang="en-GB" dirty="0"/>
              <a:t>also provides natural damping for HOMs and rather low longitudinal and transverse impedances. </a:t>
            </a:r>
            <a:endParaRPr lang="en-GB" dirty="0" smtClean="0"/>
          </a:p>
          <a:p>
            <a:r>
              <a:rPr lang="en-GB" b="1" dirty="0" smtClean="0"/>
              <a:t>The </a:t>
            </a:r>
            <a:r>
              <a:rPr lang="en-GB" b="1" dirty="0"/>
              <a:t>final goal is to validate the fabrication and coating of the cavity prototypes and to characterize its high gradient </a:t>
            </a:r>
            <a:r>
              <a:rPr lang="en-GB" b="1" dirty="0" smtClean="0"/>
              <a:t>performance in a vertical test at 4K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56519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030340" y="-2113893"/>
            <a:ext cx="6279099" cy="111021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Description of the prototype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216727" y="4729018"/>
            <a:ext cx="8072582" cy="1209964"/>
          </a:xfrm>
          <a:prstGeom prst="straightConnector1">
            <a:avLst/>
          </a:prstGeom>
          <a:ln w="254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21094260">
            <a:off x="5920701" y="4876816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~1400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10839" y="3749963"/>
            <a:ext cx="85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Ø420</a:t>
            </a:r>
            <a:endParaRPr lang="en-GB" sz="24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249396" y="2669991"/>
            <a:ext cx="16164" cy="2664009"/>
          </a:xfrm>
          <a:prstGeom prst="straightConnector1">
            <a:avLst/>
          </a:prstGeom>
          <a:ln w="254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460509" y="5129234"/>
            <a:ext cx="226767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Cost for two units:</a:t>
            </a:r>
          </a:p>
          <a:p>
            <a:r>
              <a:rPr lang="en-GB" dirty="0" smtClean="0"/>
              <a:t>Design:         45 </a:t>
            </a:r>
            <a:r>
              <a:rPr lang="en-GB" dirty="0" err="1" smtClean="0"/>
              <a:t>kCHF</a:t>
            </a:r>
            <a:endParaRPr lang="en-GB" dirty="0" smtClean="0"/>
          </a:p>
          <a:p>
            <a:r>
              <a:rPr lang="en-GB" dirty="0" smtClean="0"/>
              <a:t>Material:      80 </a:t>
            </a:r>
            <a:r>
              <a:rPr lang="en-GB" dirty="0" err="1" smtClean="0"/>
              <a:t>kCHF</a:t>
            </a:r>
            <a:endParaRPr lang="en-GB" dirty="0" smtClean="0"/>
          </a:p>
          <a:p>
            <a:r>
              <a:rPr lang="en-GB" dirty="0" smtClean="0"/>
              <a:t>Fabrication: 205 </a:t>
            </a:r>
            <a:r>
              <a:rPr lang="en-GB" dirty="0" err="1" smtClean="0"/>
              <a:t>kCHF</a:t>
            </a:r>
            <a:endParaRPr lang="en-GB" dirty="0" smtClean="0"/>
          </a:p>
          <a:p>
            <a:r>
              <a:rPr lang="en-GB" b="1" dirty="0" smtClean="0"/>
              <a:t>Total:            330 </a:t>
            </a:r>
            <a:r>
              <a:rPr lang="en-GB" b="1" dirty="0" err="1" smtClean="0"/>
              <a:t>kCHF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117114" y="2023660"/>
            <a:ext cx="2616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Image: J.-F. Poncet (MME)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519437" y="5754316"/>
            <a:ext cx="1650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Weight: ~400kg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1686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2123" y="147782"/>
            <a:ext cx="9996051" cy="65485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8493" y="3098907"/>
            <a:ext cx="20266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Cost of the system:</a:t>
            </a:r>
          </a:p>
          <a:p>
            <a:r>
              <a:rPr lang="en-GB" b="1" dirty="0" smtClean="0"/>
              <a:t>~250 </a:t>
            </a:r>
            <a:r>
              <a:rPr lang="en-GB" b="1" dirty="0" err="1" smtClean="0"/>
              <a:t>kCHF</a:t>
            </a:r>
            <a:endParaRPr lang="en-GB" b="1" dirty="0" smtClean="0"/>
          </a:p>
          <a:p>
            <a:endParaRPr lang="en-GB" dirty="0" smtClean="0"/>
          </a:p>
          <a:p>
            <a:r>
              <a:rPr lang="en-GB" dirty="0" smtClean="0"/>
              <a:t>Can be </a:t>
            </a:r>
            <a:r>
              <a:rPr lang="en-GB" dirty="0" smtClean="0"/>
              <a:t>also used </a:t>
            </a:r>
            <a:r>
              <a:rPr lang="en-GB" dirty="0" smtClean="0"/>
              <a:t>for 800 MHz 5 cells cavities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39527" y="280255"/>
            <a:ext cx="1924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Courtesy:</a:t>
            </a:r>
          </a:p>
          <a:p>
            <a:r>
              <a:rPr lang="en-GB" dirty="0" smtClean="0"/>
              <a:t>Alban Sublet (VSC)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2747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package structure: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r>
              <a:rPr lang="en-GB" dirty="0" smtClean="0"/>
              <a:t>Task 1: RF </a:t>
            </a:r>
            <a:r>
              <a:rPr lang="en-GB" dirty="0"/>
              <a:t>design (Alexej Grudiev (RF))</a:t>
            </a:r>
          </a:p>
          <a:p>
            <a:r>
              <a:rPr lang="en-GB" dirty="0"/>
              <a:t>Task 2: Mech. Design of the prototype and tooling (Ofelia Capatina (MME))</a:t>
            </a:r>
          </a:p>
          <a:p>
            <a:r>
              <a:rPr lang="en-GB" dirty="0"/>
              <a:t>Task 3: Fabrication of the “substrates” (Pierre Naisson (MME))</a:t>
            </a:r>
          </a:p>
          <a:p>
            <a:r>
              <a:rPr lang="en-GB" dirty="0"/>
              <a:t>Task 4: Surface treatment (Leonel Ferreira (VSC))</a:t>
            </a:r>
          </a:p>
          <a:p>
            <a:r>
              <a:rPr lang="en-GB" dirty="0"/>
              <a:t>Task 5: Coating system and coating (Alban Sublet (VSC))</a:t>
            </a:r>
          </a:p>
          <a:p>
            <a:r>
              <a:rPr lang="en-GB" dirty="0"/>
              <a:t>Task 6: Rinsing and clean room assembly of the prototypes for testing (Mathieu Therasse (RF))</a:t>
            </a:r>
          </a:p>
          <a:p>
            <a:r>
              <a:rPr lang="en-GB" dirty="0"/>
              <a:t>Task 7: Cold Testing in cryostat (Mathieu Therasse (RF))</a:t>
            </a:r>
          </a:p>
        </p:txBody>
      </p:sp>
    </p:spTree>
    <p:extLst>
      <p:ext uri="{BB962C8B-B14F-4D97-AF65-F5344CB8AC3E}">
        <p14:creationId xmlns:p14="http://schemas.microsoft.com/office/powerpoint/2010/main" val="1597283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Schedule (technically limited)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5700894"/>
              </p:ext>
            </p:extLst>
          </p:nvPr>
        </p:nvGraphicFramePr>
        <p:xfrm>
          <a:off x="945571" y="1459345"/>
          <a:ext cx="10300857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3101"/>
                <a:gridCol w="583104"/>
                <a:gridCol w="575225"/>
                <a:gridCol w="484373"/>
                <a:gridCol w="471055"/>
                <a:gridCol w="526472"/>
                <a:gridCol w="480291"/>
                <a:gridCol w="508000"/>
                <a:gridCol w="480291"/>
                <a:gridCol w="517236"/>
                <a:gridCol w="480291"/>
                <a:gridCol w="498764"/>
                <a:gridCol w="572654"/>
              </a:tblGrid>
              <a:tr h="358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GB" dirty="0" smtClean="0"/>
                        <a:t>2016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GB" dirty="0" smtClean="0"/>
                        <a:t>2017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GB" dirty="0" smtClean="0"/>
                        <a:t>2018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Material procurement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Fabrication 1</a:t>
                      </a:r>
                      <a:r>
                        <a:rPr lang="en-GB" baseline="30000" dirty="0" smtClean="0"/>
                        <a:t>st</a:t>
                      </a:r>
                      <a:r>
                        <a:rPr lang="en-GB" dirty="0" smtClean="0"/>
                        <a:t> proto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Fabrication 2</a:t>
                      </a:r>
                      <a:r>
                        <a:rPr lang="en-GB" baseline="30000" dirty="0" smtClean="0"/>
                        <a:t>nd</a:t>
                      </a:r>
                      <a:r>
                        <a:rPr lang="en-GB" dirty="0" smtClean="0"/>
                        <a:t> proto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Coating system design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Coating system</a:t>
                      </a:r>
                      <a:r>
                        <a:rPr lang="en-GB" baseline="0" dirty="0" smtClean="0"/>
                        <a:t> construction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(Re-)Coating 1</a:t>
                      </a:r>
                      <a:r>
                        <a:rPr lang="en-GB" baseline="30000" dirty="0" smtClean="0"/>
                        <a:t>st</a:t>
                      </a:r>
                      <a:r>
                        <a:rPr lang="en-GB" dirty="0" smtClean="0"/>
                        <a:t> proto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Cold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smtClean="0"/>
                        <a:t>testing 1</a:t>
                      </a:r>
                      <a:r>
                        <a:rPr lang="en-GB" baseline="30000" dirty="0" smtClean="0"/>
                        <a:t>st</a:t>
                      </a:r>
                      <a:r>
                        <a:rPr lang="en-GB" baseline="0" dirty="0" smtClean="0"/>
                        <a:t> proto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(Re-)Coating 2nd proto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Cold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smtClean="0"/>
                        <a:t>testing </a:t>
                      </a:r>
                      <a:r>
                        <a:rPr lang="en-GB" baseline="0" dirty="0" smtClean="0"/>
                        <a:t>2</a:t>
                      </a:r>
                      <a:r>
                        <a:rPr lang="en-GB" baseline="30000" dirty="0" smtClean="0"/>
                        <a:t>nd</a:t>
                      </a:r>
                      <a:r>
                        <a:rPr lang="en-GB" baseline="0" dirty="0" smtClean="0"/>
                        <a:t> proto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7885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Budget and manpower </a:t>
            </a:r>
            <a:r>
              <a:rPr lang="en-GB" dirty="0" smtClean="0"/>
              <a:t>profile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9253916"/>
              </p:ext>
            </p:extLst>
          </p:nvPr>
        </p:nvGraphicFramePr>
        <p:xfrm>
          <a:off x="838199" y="1487488"/>
          <a:ext cx="10199256" cy="44155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6618"/>
                <a:gridCol w="2475801"/>
                <a:gridCol w="1353518"/>
                <a:gridCol w="1387757"/>
                <a:gridCol w="1732781"/>
                <a:gridCol w="1732781"/>
              </a:tblGrid>
              <a:tr h="298467">
                <a:tc gridSpan="2"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2016</a:t>
                      </a: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r>
                        <a:rPr lang="en-GB" sz="1600" dirty="0" smtClean="0">
                          <a:effectLst/>
                        </a:rPr>
                        <a:t>2017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2018</a:t>
                      </a: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</a:tr>
              <a:tr h="1853120">
                <a:tc>
                  <a:txBody>
                    <a:bodyPr/>
                    <a:lstStyle/>
                    <a:p>
                      <a:pPr marL="540385" marR="0" indent="0" algn="just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</a:rPr>
                        <a:t>Budget [</a:t>
                      </a:r>
                      <a:r>
                        <a:rPr lang="en-GB" sz="1600" dirty="0" err="1" smtClean="0">
                          <a:effectLst/>
                        </a:rPr>
                        <a:t>kCHF</a:t>
                      </a:r>
                      <a:r>
                        <a:rPr lang="en-GB" sz="1600" dirty="0" smtClean="0">
                          <a:effectLst/>
                        </a:rPr>
                        <a:t>]</a:t>
                      </a:r>
                      <a:endParaRPr lang="en-GB" sz="16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Design</a:t>
                      </a: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Fabrication</a:t>
                      </a: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Chemistry</a:t>
                      </a: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Coating</a:t>
                      </a: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RF infrastructure</a:t>
                      </a: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effectLst/>
                        </a:rPr>
                        <a:t>25</a:t>
                      </a:r>
                      <a:endParaRPr lang="en-GB" sz="1600" dirty="0">
                        <a:effectLst/>
                      </a:endParaRP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effectLst/>
                        </a:rPr>
                        <a:t>80 </a:t>
                      </a:r>
                      <a:endParaRPr lang="en-GB" sz="1600" dirty="0">
                        <a:effectLst/>
                      </a:endParaRP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effectLst/>
                        </a:rPr>
                        <a:t>80</a:t>
                      </a:r>
                      <a:endParaRPr lang="en-GB" sz="1600" dirty="0">
                        <a:effectLst/>
                      </a:endParaRP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effectLst/>
                        </a:rPr>
                        <a:t>120</a:t>
                      </a:r>
                      <a:endParaRPr lang="en-GB" sz="1600" dirty="0">
                        <a:effectLst/>
                      </a:endParaRP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effectLst/>
                        </a:rPr>
                        <a:t>200</a:t>
                      </a:r>
                      <a:endParaRPr lang="en-GB" sz="1600" dirty="0">
                        <a:effectLst/>
                      </a:endParaRP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effectLst/>
                        </a:rPr>
                        <a:t>?</a:t>
                      </a: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20</a:t>
                      </a:r>
                      <a:endParaRPr lang="en-GB" sz="1600" dirty="0">
                        <a:effectLst/>
                      </a:endParaRP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~</a:t>
                      </a:r>
                      <a:r>
                        <a:rPr lang="en-GB" sz="1600" dirty="0">
                          <a:effectLst/>
                        </a:rPr>
                        <a:t>0</a:t>
                      </a: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125</a:t>
                      </a:r>
                      <a:endParaRPr lang="en-GB" sz="1600" dirty="0">
                        <a:effectLst/>
                      </a:endParaRP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30</a:t>
                      </a:r>
                      <a:endParaRPr lang="en-GB" sz="1600" dirty="0">
                        <a:effectLst/>
                      </a:endParaRP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50</a:t>
                      </a:r>
                      <a:endParaRPr lang="en-GB" sz="1600" dirty="0">
                        <a:effectLst/>
                      </a:endParaRPr>
                    </a:p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effectLst/>
                        </a:rPr>
                        <a:t>?</a:t>
                      </a: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</a:tr>
              <a:tr h="294576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marR="0" indent="0" algn="just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marR="0" indent="0" algn="just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effectLst/>
                        </a:rPr>
                        <a:t>505</a:t>
                      </a:r>
                      <a:endParaRPr lang="en-GB" sz="1600" b="1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marR="0" indent="0" algn="just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effectLst/>
                        </a:rPr>
                        <a:t>225</a:t>
                      </a:r>
                      <a:endParaRPr lang="en-GB" sz="1600" b="1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marR="0" indent="0" algn="just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730</a:t>
                      </a:r>
                    </a:p>
                  </a:txBody>
                  <a:tcPr marL="50337" marR="50337" marT="0" marB="0"/>
                </a:tc>
              </a:tr>
              <a:tr h="298467">
                <a:tc gridSpan="2"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Manpower [FTE]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</a:tr>
              <a:tr h="2720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Engineer (ENG)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0.75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0.78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0.28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1.81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</a:tr>
              <a:tr h="2720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Technician (TEC)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1.7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0.35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3.05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</a:tr>
              <a:tr h="547678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Fell/PJAS (FEL)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0.68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0.34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0.07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1.09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337" marR="50337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77981" y="5985163"/>
            <a:ext cx="11445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 resources for SRF infrastructure modification in order to accommodate the WOWCC prototypes are not included yet</a:t>
            </a:r>
          </a:p>
        </p:txBody>
      </p:sp>
    </p:spTree>
    <p:extLst>
      <p:ext uri="{BB962C8B-B14F-4D97-AF65-F5344CB8AC3E}">
        <p14:creationId xmlns:p14="http://schemas.microsoft.com/office/powerpoint/2010/main" val="4275737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410</Words>
  <Application>Microsoft Office PowerPoint</Application>
  <PresentationFormat>Widescreen</PresentationFormat>
  <Paragraphs>110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Verdana</vt:lpstr>
      <vt:lpstr>Office Theme</vt:lpstr>
      <vt:lpstr>Budget request for Nb-on-Cu coated crab cavity prototype for LHC</vt:lpstr>
      <vt:lpstr>Introduction</vt:lpstr>
      <vt:lpstr>Description of the prototype</vt:lpstr>
      <vt:lpstr>PowerPoint Presentation</vt:lpstr>
      <vt:lpstr>Work package structure:</vt:lpstr>
      <vt:lpstr>Schedule (technically limited)</vt:lpstr>
      <vt:lpstr>Budget and manpower profile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request for Nn-on-Cu coated crab cavity prototype for LHC</dc:title>
  <dc:creator>Alexej Grudiev</dc:creator>
  <cp:lastModifiedBy>Alexej Grudiev</cp:lastModifiedBy>
  <cp:revision>14</cp:revision>
  <dcterms:created xsi:type="dcterms:W3CDTF">2016-02-02T15:08:09Z</dcterms:created>
  <dcterms:modified xsi:type="dcterms:W3CDTF">2016-02-03T16:04:20Z</dcterms:modified>
</cp:coreProperties>
</file>