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485" autoAdjust="0"/>
  </p:normalViewPr>
  <p:slideViewPr>
    <p:cSldViewPr>
      <p:cViewPr varScale="1">
        <p:scale>
          <a:sx n="103" d="100"/>
          <a:sy n="103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17CDF-47AC-43CA-8E6B-31E78F6247C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8A0B4-8F73-4DA0-AE35-D3AC4FC8F3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5BDC-FA1D-47D7-8914-80DB8101DAEB}" type="datetime1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C1DBB-5B8B-430A-A36A-1E6A44B7BED2}" type="datetime1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AA4A-518A-463F-AEB5-8DD152E65F55}" type="datetime1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C5B6-2C44-4115-B188-0F914DD899C3}" type="datetime1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64B25-31DC-4655-992A-3E3FA4150247}" type="datetime1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0532-1055-4670-B0A4-5F89A921C4F6}" type="datetime1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3A49-6134-4115-BC2C-0C7A04DDFA73}" type="datetime1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3D232-0A43-4B73-8DF9-CB092FDCFEEA}" type="datetime1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ADDD2-28E2-4BD9-8B3F-1657DFF8A7D3}" type="datetime1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6E8B-C463-401D-9957-C2DA4098A410}" type="datetime1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FD0C-4752-49DE-863C-2B356EFED81E}" type="datetime1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5C18D-E025-4546-A348-5E248759BC84}" type="datetime1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2FDCF-9D52-4C0D-A678-5F7223352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 on QuarkNet</a:t>
            </a:r>
            <a:br>
              <a:rPr lang="en-US" dirty="0" smtClean="0"/>
            </a:br>
            <a:r>
              <a:rPr lang="en-US" sz="2700" dirty="0" smtClean="0"/>
              <a:t>Randy Ruchti, Notre Dame</a:t>
            </a:r>
            <a:endParaRPr lang="en-US" sz="27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Now beginning Year 12.</a:t>
            </a:r>
          </a:p>
          <a:p>
            <a:pPr lvl="1"/>
            <a:r>
              <a:rPr lang="en-US" dirty="0" smtClean="0"/>
              <a:t>Funding from NSF PHY EIR/EHR and DOE/OHEP</a:t>
            </a:r>
          </a:p>
          <a:p>
            <a:r>
              <a:rPr lang="en-US" dirty="0" smtClean="0"/>
              <a:t>Have 51 Centers in 25 States and Puerto Rico</a:t>
            </a:r>
          </a:p>
          <a:p>
            <a:pPr lvl="1"/>
            <a:r>
              <a:rPr lang="en-US" dirty="0" smtClean="0"/>
              <a:t>Recent Additions</a:t>
            </a:r>
          </a:p>
          <a:p>
            <a:pPr lvl="2"/>
            <a:r>
              <a:rPr lang="en-US" dirty="0" smtClean="0"/>
              <a:t>Northern Illinois, Wisconsin, Black Hills State</a:t>
            </a:r>
          </a:p>
          <a:p>
            <a:r>
              <a:rPr lang="en-US" dirty="0" smtClean="0"/>
              <a:t>On an annual basis, typically</a:t>
            </a:r>
          </a:p>
          <a:p>
            <a:pPr lvl="1"/>
            <a:r>
              <a:rPr lang="en-US" dirty="0" smtClean="0"/>
              <a:t>450 teachers</a:t>
            </a:r>
          </a:p>
          <a:p>
            <a:pPr lvl="1"/>
            <a:r>
              <a:rPr lang="en-US" dirty="0" smtClean="0"/>
              <a:t>100 high school student researchers</a:t>
            </a:r>
          </a:p>
          <a:p>
            <a:pPr lvl="1"/>
            <a:r>
              <a:rPr lang="en-US" dirty="0" smtClean="0"/>
              <a:t>100 physicist mentors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9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QuarkNet Reach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3" descr="quarknet_map_nightsky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52400"/>
            <a:ext cx="421957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miley Face 9"/>
          <p:cNvSpPr/>
          <p:nvPr/>
        </p:nvSpPr>
        <p:spPr>
          <a:xfrm>
            <a:off x="7010400" y="4191000"/>
            <a:ext cx="76200" cy="76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iley Face 10"/>
          <p:cNvSpPr/>
          <p:nvPr/>
        </p:nvSpPr>
        <p:spPr>
          <a:xfrm>
            <a:off x="7086600" y="4343400"/>
            <a:ext cx="76200" cy="76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iley Face 11"/>
          <p:cNvSpPr/>
          <p:nvPr/>
        </p:nvSpPr>
        <p:spPr>
          <a:xfrm>
            <a:off x="6096000" y="4191000"/>
            <a:ext cx="76200" cy="76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20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http://quarknet.fnal.gov</a:t>
            </a:r>
            <a:endParaRPr lang="en-US" dirty="0"/>
          </a:p>
        </p:txBody>
      </p:sp>
      <p:pic>
        <p:nvPicPr>
          <p:cNvPr id="14" name="Picture 13" descr="usmap.gif"/>
          <p:cNvPicPr>
            <a:picLocks noChangeAspect="1"/>
          </p:cNvPicPr>
          <p:nvPr/>
        </p:nvPicPr>
        <p:blipFill>
          <a:blip r:embed="rId3"/>
          <a:srcRect t="81481" r="82703"/>
          <a:stretch>
            <a:fillRect/>
          </a:stretch>
        </p:blipFill>
        <p:spPr>
          <a:xfrm>
            <a:off x="4343400" y="5715000"/>
            <a:ext cx="975360" cy="609600"/>
          </a:xfrm>
          <a:prstGeom prst="rect">
            <a:avLst/>
          </a:prstGeom>
        </p:spPr>
      </p:pic>
      <p:pic>
        <p:nvPicPr>
          <p:cNvPr id="15" name="Picture 14" descr="usmap.gif"/>
          <p:cNvPicPr>
            <a:picLocks noChangeAspect="1"/>
          </p:cNvPicPr>
          <p:nvPr/>
        </p:nvPicPr>
        <p:blipFill>
          <a:blip r:embed="rId3"/>
          <a:srcRect l="83784" t="81481" b="-3704"/>
          <a:stretch>
            <a:fillRect/>
          </a:stretch>
        </p:blipFill>
        <p:spPr>
          <a:xfrm>
            <a:off x="8077200" y="5715000"/>
            <a:ext cx="914400" cy="7315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Program Elements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66800"/>
            <a:ext cx="7315200" cy="5334000"/>
          </a:xfrm>
        </p:spPr>
        <p:txBody>
          <a:bodyPr>
            <a:normAutofit fontScale="55000" lnSpcReduction="20000"/>
          </a:bodyPr>
          <a:lstStyle/>
          <a:p>
            <a:r>
              <a:rPr lang="en-US" u="sng" dirty="0" smtClean="0"/>
              <a:t>For Teachers</a:t>
            </a:r>
          </a:p>
          <a:p>
            <a:pPr lvl="1"/>
            <a:r>
              <a:rPr lang="en-US" dirty="0" smtClean="0"/>
              <a:t>Summer Research</a:t>
            </a:r>
          </a:p>
          <a:p>
            <a:pPr lvl="1"/>
            <a:r>
              <a:rPr lang="en-US" dirty="0" smtClean="0"/>
              <a:t>Fellows Programs</a:t>
            </a:r>
          </a:p>
          <a:p>
            <a:pPr lvl="2"/>
            <a:r>
              <a:rPr lang="en-US" dirty="0" smtClean="0"/>
              <a:t>Teaching and Learning</a:t>
            </a:r>
          </a:p>
          <a:p>
            <a:pPr lvl="2"/>
            <a:r>
              <a:rPr lang="en-US" dirty="0" smtClean="0"/>
              <a:t>LHC</a:t>
            </a:r>
          </a:p>
          <a:p>
            <a:pPr lvl="2"/>
            <a:r>
              <a:rPr lang="en-US" dirty="0" smtClean="0"/>
              <a:t>VLHC and Virtual Center</a:t>
            </a:r>
          </a:p>
          <a:p>
            <a:pPr lvl="2"/>
            <a:r>
              <a:rPr lang="en-US" dirty="0" smtClean="0"/>
              <a:t>Evaluation</a:t>
            </a:r>
          </a:p>
          <a:p>
            <a:pPr lvl="1"/>
            <a:r>
              <a:rPr lang="en-US" dirty="0" err="1" smtClean="0"/>
              <a:t>Bootcamp</a:t>
            </a:r>
            <a:r>
              <a:rPr lang="en-US" dirty="0" smtClean="0"/>
              <a:t> at </a:t>
            </a:r>
            <a:r>
              <a:rPr lang="en-US" dirty="0" err="1" smtClean="0"/>
              <a:t>Fermilab</a:t>
            </a:r>
            <a:endParaRPr lang="en-US" dirty="0" smtClean="0"/>
          </a:p>
          <a:p>
            <a:pPr lvl="1"/>
            <a:r>
              <a:rPr lang="en-US" dirty="0" smtClean="0"/>
              <a:t>QuarkNet Weeks</a:t>
            </a:r>
          </a:p>
          <a:p>
            <a:pPr lvl="1"/>
            <a:r>
              <a:rPr lang="en-US" dirty="0" smtClean="0"/>
              <a:t>Professional Development and Academic </a:t>
            </a:r>
            <a:r>
              <a:rPr lang="en-US" dirty="0" smtClean="0"/>
              <a:t>Credit</a:t>
            </a:r>
          </a:p>
          <a:p>
            <a:pPr lvl="1"/>
            <a:r>
              <a:rPr lang="en-US" dirty="0" smtClean="0"/>
              <a:t>Development of instructional tools and demonstrations</a:t>
            </a:r>
            <a:endParaRPr lang="en-US" dirty="0" smtClean="0"/>
          </a:p>
          <a:p>
            <a:r>
              <a:rPr lang="en-US" u="sng" dirty="0" smtClean="0"/>
              <a:t>For Students</a:t>
            </a:r>
          </a:p>
          <a:p>
            <a:pPr lvl="1"/>
            <a:r>
              <a:rPr lang="en-US" dirty="0" smtClean="0"/>
              <a:t>Summer Research</a:t>
            </a:r>
          </a:p>
          <a:p>
            <a:pPr lvl="1"/>
            <a:r>
              <a:rPr lang="en-US" dirty="0" err="1" smtClean="0"/>
              <a:t>eLabs</a:t>
            </a:r>
            <a:endParaRPr lang="en-US" dirty="0" smtClean="0"/>
          </a:p>
          <a:p>
            <a:pPr lvl="2"/>
            <a:r>
              <a:rPr lang="en-US" dirty="0" smtClean="0"/>
              <a:t>LHC Data (from CMS and ATLAS)</a:t>
            </a:r>
          </a:p>
          <a:p>
            <a:pPr lvl="2"/>
            <a:r>
              <a:rPr lang="en-US" dirty="0" smtClean="0"/>
              <a:t>Cosmic Ray Detectors in Classrooms</a:t>
            </a:r>
          </a:p>
          <a:p>
            <a:pPr lvl="1"/>
            <a:r>
              <a:rPr lang="en-US" dirty="0" err="1" smtClean="0"/>
              <a:t>Masterclasses</a:t>
            </a:r>
            <a:endParaRPr lang="en-US" dirty="0"/>
          </a:p>
          <a:p>
            <a:pPr lvl="2"/>
            <a:r>
              <a:rPr lang="en-US" dirty="0" smtClean="0"/>
              <a:t>US/Europe</a:t>
            </a:r>
          </a:p>
          <a:p>
            <a:pPr lvl="2"/>
            <a:r>
              <a:rPr lang="en-US" dirty="0" smtClean="0"/>
              <a:t>Far East</a:t>
            </a:r>
          </a:p>
          <a:p>
            <a:r>
              <a:rPr lang="en-US" u="sng" dirty="0" smtClean="0"/>
              <a:t>LHC Awareness</a:t>
            </a:r>
          </a:p>
          <a:p>
            <a:pPr lvl="1"/>
            <a:r>
              <a:rPr lang="en-US" dirty="0" smtClean="0"/>
              <a:t>CERN Open Days</a:t>
            </a:r>
          </a:p>
          <a:p>
            <a:pPr lvl="1"/>
            <a:r>
              <a:rPr lang="en-US" dirty="0" smtClean="0"/>
              <a:t>LHC Discovery Video – development of instructional elements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Ruchti  USCMS Meeting at U Va 5.8.09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2FDCF-9D52-4C0D-A678-5F7223352877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153</Words>
  <Application>Microsoft Office PowerPoint</Application>
  <PresentationFormat>On-screen Show (4:3)</PresentationFormat>
  <Paragraphs>41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Update on QuarkNet Randy Ruchti, Notre Dame</vt:lpstr>
      <vt:lpstr>QuarkNet Reach</vt:lpstr>
      <vt:lpstr>Program Elements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QuarkNet Randy Ruchti, Notre Dame</dc:title>
  <dc:creator>LENOVO USER</dc:creator>
  <cp:lastModifiedBy>LENOVO USER</cp:lastModifiedBy>
  <cp:revision>13</cp:revision>
  <dcterms:created xsi:type="dcterms:W3CDTF">2009-05-08T03:04:19Z</dcterms:created>
  <dcterms:modified xsi:type="dcterms:W3CDTF">2009-05-08T04:39:20Z</dcterms:modified>
</cp:coreProperties>
</file>