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gif" ContentType="image/gif"/>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 id="2147483664" r:id="rId2"/>
    <p:sldMasterId id="2147483676" r:id="rId3"/>
  </p:sldMasterIdLst>
  <p:notesMasterIdLst>
    <p:notesMasterId r:id="rId23"/>
  </p:notesMasterIdLst>
  <p:handoutMasterIdLst>
    <p:handoutMasterId r:id="rId24"/>
  </p:handoutMasterIdLst>
  <p:sldIdLst>
    <p:sldId id="256" r:id="rId4"/>
    <p:sldId id="324" r:id="rId5"/>
    <p:sldId id="327" r:id="rId6"/>
    <p:sldId id="328" r:id="rId7"/>
    <p:sldId id="330" r:id="rId8"/>
    <p:sldId id="331" r:id="rId9"/>
    <p:sldId id="332" r:id="rId10"/>
    <p:sldId id="333" r:id="rId11"/>
    <p:sldId id="268" r:id="rId12"/>
    <p:sldId id="285" r:id="rId13"/>
    <p:sldId id="323" r:id="rId14"/>
    <p:sldId id="279" r:id="rId15"/>
    <p:sldId id="287" r:id="rId16"/>
    <p:sldId id="288" r:id="rId17"/>
    <p:sldId id="298" r:id="rId18"/>
    <p:sldId id="366" r:id="rId19"/>
    <p:sldId id="362" r:id="rId20"/>
    <p:sldId id="363" r:id="rId21"/>
    <p:sldId id="30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2C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22"/>
    <p:restoredTop sz="70957"/>
  </p:normalViewPr>
  <p:slideViewPr>
    <p:cSldViewPr snapToGrid="0" snapToObjects="1">
      <p:cViewPr>
        <p:scale>
          <a:sx n="100" d="100"/>
          <a:sy n="100" d="100"/>
        </p:scale>
        <p:origin x="272" y="328"/>
      </p:cViewPr>
      <p:guideLst/>
    </p:cSldViewPr>
  </p:slideViewPr>
  <p:notesTextViewPr>
    <p:cViewPr>
      <p:scale>
        <a:sx n="110" d="100"/>
        <a:sy n="110" d="100"/>
      </p:scale>
      <p:origin x="0" y="0"/>
    </p:cViewPr>
  </p:notesTextViewPr>
  <p:sorterViewPr>
    <p:cViewPr>
      <p:scale>
        <a:sx n="66" d="100"/>
        <a:sy n="66" d="100"/>
      </p:scale>
      <p:origin x="0" y="0"/>
    </p:cViewPr>
  </p:sorterViewPr>
  <p:notesViewPr>
    <p:cSldViewPr snapToGrid="0" snapToObjects="1">
      <p:cViewPr varScale="1">
        <p:scale>
          <a:sx n="137" d="100"/>
          <a:sy n="137" d="100"/>
        </p:scale>
        <p:origin x="2832" y="192"/>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7974C08-265B-324C-88D1-EFC09DC8C9B7}" type="datetimeFigureOut">
              <a:rPr lang="en-US" smtClean="0"/>
              <a:t>5/11/16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E55A59-9434-1740-BFD2-A37F8DFB56D3}" type="slidenum">
              <a:rPr lang="en-US" smtClean="0"/>
              <a:t>‹#›</a:t>
            </a:fld>
            <a:endParaRPr lang="en-US"/>
          </a:p>
        </p:txBody>
      </p:sp>
    </p:spTree>
    <p:extLst>
      <p:ext uri="{BB962C8B-B14F-4D97-AF65-F5344CB8AC3E}">
        <p14:creationId xmlns:p14="http://schemas.microsoft.com/office/powerpoint/2010/main" val="833132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0DBA6D-A6E0-7747-B5F7-206FAD7802F3}" type="datetimeFigureOut">
              <a:rPr lang="en-US" smtClean="0"/>
              <a:t>5/11/16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747259-86BD-9346-9B14-CC3CEF1D46FB}" type="slidenum">
              <a:rPr lang="en-US" smtClean="0"/>
              <a:t>‹#›</a:t>
            </a:fld>
            <a:endParaRPr lang="en-US"/>
          </a:p>
        </p:txBody>
      </p:sp>
    </p:spTree>
    <p:extLst>
      <p:ext uri="{BB962C8B-B14F-4D97-AF65-F5344CB8AC3E}">
        <p14:creationId xmlns:p14="http://schemas.microsoft.com/office/powerpoint/2010/main" val="1728651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Hi</a:t>
            </a:r>
          </a:p>
          <a:p>
            <a:r>
              <a:rPr lang="en-US" baseline="0" dirty="0" smtClean="0"/>
              <a:t>I am Bithika Jain, I am a research </a:t>
            </a:r>
            <a:r>
              <a:rPr lang="en-US" baseline="0" dirty="0" err="1" smtClean="0"/>
              <a:t>felllow</a:t>
            </a:r>
            <a:r>
              <a:rPr lang="en-US" baseline="0" dirty="0" smtClean="0"/>
              <a:t> at KIAS and in the next 12 minutes , I will be talking about composite vector resonances and top partners @ LHC </a:t>
            </a:r>
          </a:p>
          <a:p>
            <a:r>
              <a:rPr lang="en-US" baseline="0" dirty="0" smtClean="0"/>
              <a:t>Part of this presentation is based on the ongoing work with </a:t>
            </a:r>
            <a:r>
              <a:rPr lang="en-US" baseline="0" dirty="0" err="1" smtClean="0"/>
              <a:t>Mihailo</a:t>
            </a:r>
            <a:r>
              <a:rPr lang="en-US" baseline="0" dirty="0" smtClean="0"/>
              <a:t>, Thomas and </a:t>
            </a:r>
            <a:r>
              <a:rPr lang="en-US" baseline="0" dirty="0" err="1" smtClean="0"/>
              <a:t>Seung</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0</a:t>
            </a:fld>
            <a:endParaRPr lang="en-US"/>
          </a:p>
        </p:txBody>
      </p:sp>
    </p:spTree>
    <p:extLst>
      <p:ext uri="{BB962C8B-B14F-4D97-AF65-F5344CB8AC3E}">
        <p14:creationId xmlns:p14="http://schemas.microsoft.com/office/powerpoint/2010/main" val="135752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228600">
                  <a:buFont typeface="+mj-lt"/>
                  <a:buAutoNum type="arabicPeriod"/>
                </a:pPr>
                <a:r>
                  <a:rPr lang="en-US" dirty="0" smtClean="0"/>
                  <a:t>A composite Higgs model is based on a </a:t>
                </a:r>
                <a:r>
                  <a:rPr lang="en-US" dirty="0" err="1" smtClean="0"/>
                  <a:t>coset</a:t>
                </a:r>
                <a:r>
                  <a:rPr lang="en-US" dirty="0" smtClean="0"/>
                  <a:t> G/H, and the usual rules of non-linear sigma models dictate that the top partner must carry a rep of H</a:t>
                </a:r>
                <a:endParaRPr lang="en-US" sz="1200" b="0" i="0" u="none" strike="noStrike" kern="1200" baseline="0" dirty="0" smtClean="0">
                  <a:solidFill>
                    <a:schemeClr val="tx1"/>
                  </a:solidFill>
                  <a:latin typeface="+mn-lt"/>
                  <a:ea typeface="+mn-ea"/>
                  <a:cs typeface="+mn-cs"/>
                </a:endParaRPr>
              </a:p>
              <a:p>
                <a:pPr marL="228600" indent="-228600">
                  <a:buFont typeface="+mj-lt"/>
                  <a:buAutoNum type="arabicPeriod"/>
                </a:pPr>
                <a:r>
                  <a:rPr lang="en-US" sz="1200" b="0" i="0" u="none" strike="noStrike" kern="1200" baseline="0" dirty="0" smtClean="0">
                    <a:solidFill>
                      <a:schemeClr val="tx1"/>
                    </a:solidFill>
                    <a:latin typeface="+mn-lt"/>
                    <a:ea typeface="+mn-ea"/>
                    <a:cs typeface="+mn-cs"/>
                  </a:rPr>
                  <a:t>In the case of two sites, focusing for simplicity on the top quark sector, we introduce only one Dirac </a:t>
                </a:r>
                <a:r>
                  <a:rPr lang="en-US" sz="1200" b="0" i="0" u="none" strike="noStrike" kern="1200" baseline="0" dirty="0" err="1" smtClean="0">
                    <a:solidFill>
                      <a:schemeClr val="tx1"/>
                    </a:solidFill>
                    <a:latin typeface="+mn-lt"/>
                    <a:ea typeface="+mn-ea"/>
                    <a:cs typeface="+mn-cs"/>
                  </a:rPr>
                  <a:t>fiveplet</a:t>
                </a:r>
                <a:r>
                  <a:rPr lang="en-US" sz="1200" b="0" i="0" u="none" strike="noStrike" kern="1200" baseline="0" dirty="0" smtClean="0">
                    <a:solidFill>
                      <a:schemeClr val="tx1"/>
                    </a:solidFill>
                    <a:latin typeface="+mn-lt"/>
                    <a:ea typeface="+mn-ea"/>
                    <a:cs typeface="+mn-cs"/>
                  </a:rPr>
                  <a:t> of fermionic resonances </a:t>
                </a:r>
                <a14:m>
                  <m:oMath xmlns:m="http://schemas.openxmlformats.org/officeDocument/2006/math">
                    <m:acc>
                      <m:accPr>
                        <m:chr m:val="̃"/>
                        <m:ctrlPr>
                          <a:rPr lang="en-US" sz="1200" b="0" i="1" u="none" strike="noStrike" kern="1200" baseline="0" smtClean="0">
                            <a:solidFill>
                              <a:schemeClr val="tx1"/>
                            </a:solidFill>
                            <a:latin typeface="Cambria Math" charset="0"/>
                            <a:ea typeface="+mn-ea"/>
                            <a:cs typeface="+mn-cs"/>
                          </a:rPr>
                        </m:ctrlPr>
                      </m:accPr>
                      <m:e>
                        <m:r>
                          <m:rPr>
                            <m:sty m:val="p"/>
                          </m:rPr>
                          <a:rPr lang="en-US" sz="1200" b="0" i="0" u="none" strike="noStrike" kern="1200" baseline="0" smtClean="0">
                            <a:solidFill>
                              <a:schemeClr val="tx1"/>
                            </a:solidFill>
                            <a:latin typeface="Cambria Math" charset="0"/>
                            <a:ea typeface="+mn-ea"/>
                            <a:cs typeface="+mn-cs"/>
                          </a:rPr>
                          <m:t>Ψ</m:t>
                        </m:r>
                      </m:e>
                    </m:acc>
                    <m:r>
                      <a:rPr lang="en-US" sz="1200" b="0" i="1" u="none" strike="noStrike" kern="1200" baseline="0" dirty="0" smtClean="0">
                        <a:solidFill>
                          <a:schemeClr val="tx1"/>
                        </a:solidFill>
                        <a:latin typeface="Cambria Math" charset="0"/>
                        <a:ea typeface="+mn-ea"/>
                        <a:cs typeface="+mn-cs"/>
                      </a:rPr>
                      <m:t> </m:t>
                    </m:r>
                  </m:oMath>
                </a14:m>
                <a:endParaRPr lang="en-US" sz="1200" b="0" i="0" u="none" strike="noStrike" kern="1200" baseline="0" dirty="0" smtClean="0">
                  <a:solidFill>
                    <a:schemeClr val="tx1"/>
                  </a:solidFill>
                  <a:latin typeface="+mn-lt"/>
                  <a:ea typeface="+mn-ea"/>
                  <a:cs typeface="+mn-cs"/>
                </a:endParaRPr>
              </a:p>
              <a:p>
                <a:pPr marL="228600" indent="-228600">
                  <a:buFont typeface="+mj-lt"/>
                  <a:buAutoNum type="arabicPeriod"/>
                </a:pPr>
                <a:r>
                  <a:rPr lang="en-US" dirty="0" smtClean="0"/>
                  <a:t>This mixes</a:t>
                </a:r>
                <a:r>
                  <a:rPr lang="en-US" baseline="0" dirty="0" smtClean="0"/>
                  <a:t> with the elementary doublet </a:t>
                </a:r>
                <a14:m>
                  <m:oMath xmlns:m="http://schemas.openxmlformats.org/officeDocument/2006/math">
                    <m:sSub>
                      <m:sSubPr>
                        <m:ctrlPr>
                          <a:rPr lang="en-US" b="0" i="1" baseline="0" smtClean="0">
                            <a:latin typeface="Cambria Math" charset="0"/>
                          </a:rPr>
                        </m:ctrlPr>
                      </m:sSubPr>
                      <m:e>
                        <m:r>
                          <a:rPr lang="en-US" b="0" i="1" baseline="0" smtClean="0">
                            <a:latin typeface="Cambria Math" charset="0"/>
                          </a:rPr>
                          <m:t>𝑞</m:t>
                        </m:r>
                      </m:e>
                      <m:sub>
                        <m:r>
                          <a:rPr lang="en-US" b="0" i="1" baseline="0" smtClean="0">
                            <a:latin typeface="Cambria Math" charset="0"/>
                          </a:rPr>
                          <m:t>𝐿</m:t>
                        </m:r>
                      </m:sub>
                    </m:sSub>
                    <m:r>
                      <a:rPr lang="en-US" b="0" i="1" baseline="0" smtClean="0">
                        <a:latin typeface="Cambria Math" charset="0"/>
                      </a:rPr>
                      <m:t>=(</m:t>
                    </m:r>
                    <m:sSub>
                      <m:sSubPr>
                        <m:ctrlPr>
                          <a:rPr lang="en-US" b="0" i="1" baseline="0" smtClean="0">
                            <a:latin typeface="Cambria Math" charset="0"/>
                          </a:rPr>
                        </m:ctrlPr>
                      </m:sSubPr>
                      <m:e>
                        <m:r>
                          <a:rPr lang="en-US" b="0" i="1" baseline="0" smtClean="0">
                            <a:latin typeface="Cambria Math" charset="0"/>
                          </a:rPr>
                          <m:t>𝑡</m:t>
                        </m:r>
                      </m:e>
                      <m:sub>
                        <m:r>
                          <a:rPr lang="en-US" b="0" i="1" baseline="0" smtClean="0">
                            <a:latin typeface="Cambria Math" charset="0"/>
                          </a:rPr>
                          <m:t>𝐿</m:t>
                        </m:r>
                      </m:sub>
                    </m:sSub>
                    <m:r>
                      <a:rPr lang="en-US" b="0" i="1" baseline="0" smtClean="0">
                        <a:latin typeface="Cambria Math" charset="0"/>
                      </a:rPr>
                      <m:t>, </m:t>
                    </m:r>
                    <m:sSub>
                      <m:sSubPr>
                        <m:ctrlPr>
                          <a:rPr lang="en-US" b="0" i="1" baseline="0" smtClean="0">
                            <a:latin typeface="Cambria Math" charset="0"/>
                          </a:rPr>
                        </m:ctrlPr>
                      </m:sSubPr>
                      <m:e>
                        <m:r>
                          <a:rPr lang="en-US" b="0" i="1" baseline="0" smtClean="0">
                            <a:latin typeface="Cambria Math" charset="0"/>
                          </a:rPr>
                          <m:t>𝑏</m:t>
                        </m:r>
                      </m:e>
                      <m:sub>
                        <m:r>
                          <a:rPr lang="en-US" b="0" i="1" baseline="0" smtClean="0">
                            <a:latin typeface="Cambria Math" charset="0"/>
                          </a:rPr>
                          <m:t>𝐿</m:t>
                        </m:r>
                      </m:sub>
                    </m:sSub>
                    <m:r>
                      <a:rPr lang="en-US" b="0" i="1" baseline="0" smtClean="0">
                        <a:latin typeface="Cambria Math" charset="0"/>
                      </a:rPr>
                      <m:t>)</m:t>
                    </m:r>
                  </m:oMath>
                </a14:m>
                <a:r>
                  <a:rPr lang="en-US" dirty="0" smtClean="0"/>
                  <a:t> and with the singlet </a:t>
                </a:r>
                <a14:m>
                  <m:oMath xmlns:m="http://schemas.openxmlformats.org/officeDocument/2006/math">
                    <m:sSub>
                      <m:sSubPr>
                        <m:ctrlPr>
                          <a:rPr lang="en-US" b="0" i="1" baseline="0" smtClean="0">
                            <a:latin typeface="Cambria Math" charset="0"/>
                          </a:rPr>
                        </m:ctrlPr>
                      </m:sSubPr>
                      <m:e>
                        <m:r>
                          <a:rPr lang="en-US" b="0" i="1" baseline="0" smtClean="0">
                            <a:latin typeface="Cambria Math" charset="0"/>
                          </a:rPr>
                          <m:t>𝑡</m:t>
                        </m:r>
                      </m:e>
                      <m:sub>
                        <m:r>
                          <a:rPr lang="en-US" b="0" i="1" baseline="0" smtClean="0">
                            <a:latin typeface="Cambria Math" charset="0"/>
                          </a:rPr>
                          <m:t>𝑅</m:t>
                        </m:r>
                      </m:sub>
                    </m:sSub>
                  </m:oMath>
                </a14:m>
                <a:endParaRPr lang="en-US"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i="1" dirty="0" smtClean="0">
                    <a:latin typeface="Cambria Math" charset="0"/>
                  </a:rPr>
                  <a:t>The mixing term is </a:t>
                </a:r>
                <a:r>
                  <a:rPr lang="en-US" b="0" i="1" baseline="0" dirty="0" smtClean="0">
                    <a:latin typeface="Cambria Math" charset="0"/>
                  </a:rPr>
                  <a:t> </a:t>
                </a:r>
                <a14:m>
                  <m:oMath xmlns:m="http://schemas.openxmlformats.org/officeDocument/2006/math">
                    <m:sSub>
                      <m:sSubPr>
                        <m:ctrlPr>
                          <a:rPr lang="en-US" sz="1200" b="0" i="1" smtClean="0">
                            <a:latin typeface="Cambria Math" charset="0"/>
                          </a:rPr>
                        </m:ctrlPr>
                      </m:sSubPr>
                      <m:e>
                        <m:r>
                          <a:rPr lang="en-US" sz="1200" b="0" i="1" smtClean="0">
                            <a:latin typeface="Cambria Math" charset="0"/>
                          </a:rPr>
                          <m:t>ℒ</m:t>
                        </m:r>
                      </m:e>
                      <m:sub>
                        <m:r>
                          <a:rPr lang="en-US" sz="1200" b="0" i="1" smtClean="0">
                            <a:latin typeface="Cambria Math" charset="0"/>
                          </a:rPr>
                          <m:t>𝑚𝑖𝑥</m:t>
                        </m:r>
                      </m:sub>
                    </m:sSub>
                    <m:r>
                      <a:rPr lang="en-US" sz="1200" b="0" i="1" smtClean="0">
                        <a:latin typeface="Cambria Math" charset="0"/>
                      </a:rPr>
                      <m:t>=</m:t>
                    </m:r>
                    <m:sSub>
                      <m:sSubPr>
                        <m:ctrlPr>
                          <a:rPr lang="en-US" sz="1200" b="0" i="1" smtClean="0">
                            <a:latin typeface="Cambria Math" charset="0"/>
                          </a:rPr>
                        </m:ctrlPr>
                      </m:sSubPr>
                      <m:e>
                        <m:r>
                          <a:rPr lang="en-US" sz="1200" b="0" i="1" smtClean="0">
                            <a:latin typeface="Cambria Math" charset="0"/>
                          </a:rPr>
                          <m:t>𝑦</m:t>
                        </m:r>
                      </m:e>
                      <m:sub>
                        <m:r>
                          <a:rPr lang="en-US" sz="1200" b="0" i="1" smtClean="0">
                            <a:latin typeface="Cambria Math" charset="0"/>
                          </a:rPr>
                          <m:t>𝐿</m:t>
                        </m:r>
                      </m:sub>
                    </m:sSub>
                    <m:r>
                      <a:rPr lang="en-US" sz="1200" b="0" i="1" smtClean="0">
                        <a:latin typeface="Cambria Math" charset="0"/>
                      </a:rPr>
                      <m:t>𝑓</m:t>
                    </m:r>
                    <m:r>
                      <a:rPr lang="en-US" sz="1200" b="0" i="1" smtClean="0">
                        <a:latin typeface="Cambria Math" charset="0"/>
                      </a:rPr>
                      <m:t> </m:t>
                    </m:r>
                    <m:acc>
                      <m:accPr>
                        <m:chr m:val="̅"/>
                        <m:ctrlPr>
                          <a:rPr lang="en-US" sz="1200" b="0" i="1" smtClean="0">
                            <a:latin typeface="Cambria Math" charset="0"/>
                          </a:rPr>
                        </m:ctrlPr>
                      </m:accPr>
                      <m:e>
                        <m:sSubSup>
                          <m:sSubSupPr>
                            <m:ctrlPr>
                              <a:rPr lang="en-US" sz="1200" b="0" i="1" smtClean="0">
                                <a:latin typeface="Cambria Math" charset="0"/>
                              </a:rPr>
                            </m:ctrlPr>
                          </m:sSubSupPr>
                          <m:e>
                            <m:r>
                              <a:rPr lang="en-US" sz="1200" b="0" i="1" smtClean="0">
                                <a:latin typeface="Cambria Math" charset="0"/>
                              </a:rPr>
                              <m:t>𝑄</m:t>
                            </m:r>
                          </m:e>
                          <m:sub>
                            <m:r>
                              <a:rPr lang="en-US" sz="1200" b="0" i="1" smtClean="0">
                                <a:latin typeface="Cambria Math" charset="0"/>
                              </a:rPr>
                              <m:t>𝐿</m:t>
                            </m:r>
                          </m:sub>
                          <m:sup>
                            <m:r>
                              <a:rPr lang="en-US" sz="1200" b="0" i="1" smtClean="0">
                                <a:latin typeface="Cambria Math" charset="0"/>
                              </a:rPr>
                              <m:t>𝐼</m:t>
                            </m:r>
                          </m:sup>
                        </m:sSubSup>
                      </m:e>
                    </m:acc>
                    <m:sSub>
                      <m:sSubPr>
                        <m:ctrlPr>
                          <a:rPr lang="en-US" sz="1200" b="0" i="1" smtClean="0">
                            <a:latin typeface="Cambria Math" charset="0"/>
                          </a:rPr>
                        </m:ctrlPr>
                      </m:sSubPr>
                      <m:e>
                        <m:r>
                          <a:rPr lang="en-US" sz="1200" b="0" i="1" smtClean="0">
                            <a:latin typeface="Cambria Math" charset="0"/>
                          </a:rPr>
                          <m:t>𝒰</m:t>
                        </m:r>
                      </m:e>
                      <m:sub>
                        <m:r>
                          <a:rPr lang="en-US" sz="1200" b="0" i="1" smtClean="0">
                            <a:latin typeface="Cambria Math" charset="0"/>
                          </a:rPr>
                          <m:t>𝐼𝐽</m:t>
                        </m:r>
                      </m:sub>
                    </m:sSub>
                    <m:acc>
                      <m:accPr>
                        <m:chr m:val="̃"/>
                        <m:ctrlPr>
                          <a:rPr lang="en-US" sz="1200" b="0" i="1" smtClean="0">
                            <a:latin typeface="Cambria Math" charset="0"/>
                          </a:rPr>
                        </m:ctrlPr>
                      </m:accPr>
                      <m:e>
                        <m:sSup>
                          <m:sSupPr>
                            <m:ctrlPr>
                              <a:rPr lang="en-US" sz="1200" b="0" i="1" smtClean="0">
                                <a:latin typeface="Cambria Math" charset="0"/>
                              </a:rPr>
                            </m:ctrlPr>
                          </m:sSupPr>
                          <m:e>
                            <m:r>
                              <a:rPr lang="en-US" sz="1200" b="0" i="1" smtClean="0">
                                <a:latin typeface="Cambria Math" charset="0"/>
                              </a:rPr>
                              <m:t>𝜓</m:t>
                            </m:r>
                          </m:e>
                          <m:sup>
                            <m:r>
                              <a:rPr lang="en-US" sz="1200" b="0" i="1" smtClean="0">
                                <a:latin typeface="Cambria Math" charset="0"/>
                              </a:rPr>
                              <m:t>𝐽</m:t>
                            </m:r>
                          </m:sup>
                        </m:sSup>
                      </m:e>
                    </m:acc>
                    <m:r>
                      <a:rPr lang="en-US" sz="1200" b="0" i="1" smtClean="0">
                        <a:latin typeface="Cambria Math" charset="0"/>
                      </a:rPr>
                      <m:t>+</m:t>
                    </m:r>
                    <m:sSub>
                      <m:sSubPr>
                        <m:ctrlPr>
                          <a:rPr lang="en-US" sz="1200" i="1">
                            <a:latin typeface="Cambria Math" charset="0"/>
                          </a:rPr>
                        </m:ctrlPr>
                      </m:sSubPr>
                      <m:e>
                        <m:r>
                          <a:rPr lang="en-US" sz="1200" i="1">
                            <a:latin typeface="Cambria Math" charset="0"/>
                          </a:rPr>
                          <m:t>𝑦</m:t>
                        </m:r>
                      </m:e>
                      <m:sub>
                        <m:r>
                          <a:rPr lang="en-US" sz="1200" b="0" i="1" smtClean="0">
                            <a:latin typeface="Cambria Math" charset="0"/>
                          </a:rPr>
                          <m:t>𝑅</m:t>
                        </m:r>
                      </m:sub>
                    </m:sSub>
                    <m:r>
                      <a:rPr lang="en-US" sz="1200" i="1">
                        <a:latin typeface="Cambria Math" charset="0"/>
                      </a:rPr>
                      <m:t>𝑓</m:t>
                    </m:r>
                    <m:r>
                      <a:rPr lang="en-US" sz="1200" i="1">
                        <a:latin typeface="Cambria Math" charset="0"/>
                      </a:rPr>
                      <m:t> </m:t>
                    </m:r>
                    <m:acc>
                      <m:accPr>
                        <m:chr m:val="̅"/>
                        <m:ctrlPr>
                          <a:rPr lang="en-US" sz="1200" i="1">
                            <a:latin typeface="Cambria Math" charset="0"/>
                          </a:rPr>
                        </m:ctrlPr>
                      </m:accPr>
                      <m:e>
                        <m:sSubSup>
                          <m:sSubSupPr>
                            <m:ctrlPr>
                              <a:rPr lang="en-US" sz="1200" b="0" i="1" smtClean="0">
                                <a:latin typeface="Cambria Math" charset="0"/>
                              </a:rPr>
                            </m:ctrlPr>
                          </m:sSubSupPr>
                          <m:e>
                            <m:r>
                              <a:rPr lang="en-US" sz="1200" b="0" i="1" smtClean="0">
                                <a:latin typeface="Cambria Math" charset="0"/>
                              </a:rPr>
                              <m:t>𝑇</m:t>
                            </m:r>
                          </m:e>
                          <m:sub>
                            <m:r>
                              <a:rPr lang="en-US" sz="1200" b="0" i="1" smtClean="0">
                                <a:latin typeface="Cambria Math" charset="0"/>
                              </a:rPr>
                              <m:t>𝑅</m:t>
                            </m:r>
                          </m:sub>
                          <m:sup>
                            <m:r>
                              <a:rPr lang="en-US" sz="1200" b="0" i="1" smtClean="0">
                                <a:latin typeface="Cambria Math" charset="0"/>
                              </a:rPr>
                              <m:t>𝐼</m:t>
                            </m:r>
                          </m:sup>
                        </m:sSubSup>
                      </m:e>
                    </m:acc>
                    <m:sSub>
                      <m:sSubPr>
                        <m:ctrlPr>
                          <a:rPr lang="en-US" sz="1200" i="1">
                            <a:latin typeface="Cambria Math" charset="0"/>
                          </a:rPr>
                        </m:ctrlPr>
                      </m:sSubPr>
                      <m:e>
                        <m:r>
                          <a:rPr lang="en-US" sz="1200" i="1">
                            <a:latin typeface="Cambria Math" charset="0"/>
                          </a:rPr>
                          <m:t>𝒰</m:t>
                        </m:r>
                      </m:e>
                      <m:sub>
                        <m:r>
                          <a:rPr lang="en-US" sz="1200" i="1">
                            <a:latin typeface="Cambria Math" charset="0"/>
                          </a:rPr>
                          <m:t>𝐼𝐽</m:t>
                        </m:r>
                      </m:sub>
                    </m:sSub>
                    <m:acc>
                      <m:accPr>
                        <m:chr m:val="̃"/>
                        <m:ctrlPr>
                          <a:rPr lang="en-US" sz="1200" i="1">
                            <a:latin typeface="Cambria Math" charset="0"/>
                          </a:rPr>
                        </m:ctrlPr>
                      </m:accPr>
                      <m:e>
                        <m:sSup>
                          <m:sSupPr>
                            <m:ctrlPr>
                              <a:rPr lang="en-US" sz="1200" b="0" i="1" smtClean="0">
                                <a:latin typeface="Cambria Math" charset="0"/>
                              </a:rPr>
                            </m:ctrlPr>
                          </m:sSupPr>
                          <m:e>
                            <m:r>
                              <a:rPr lang="en-US" sz="1200" b="0" i="1" smtClean="0">
                                <a:latin typeface="Cambria Math" charset="0"/>
                              </a:rPr>
                              <m:t>𝜓</m:t>
                            </m:r>
                          </m:e>
                          <m:sup>
                            <m:r>
                              <a:rPr lang="en-US" sz="1200" b="0" i="1" smtClean="0">
                                <a:latin typeface="Cambria Math" charset="0"/>
                              </a:rPr>
                              <m:t>𝐽</m:t>
                            </m:r>
                          </m:sup>
                        </m:sSup>
                      </m:e>
                    </m:acc>
                  </m:oMath>
                </a14:m>
                <a:endParaRPr lang="en-US" sz="1200" dirty="0"/>
              </a:p>
              <a:p>
                <a:pPr marL="228600" indent="-228600">
                  <a:buFont typeface="+mj-lt"/>
                  <a:buAutoNum type="arabicPeriod"/>
                </a:pPr>
                <a:r>
                  <a:rPr lang="en-US" dirty="0" smtClean="0"/>
                  <a:t>Where </a:t>
                </a:r>
                <a14:m>
                  <m:oMath xmlns:m="http://schemas.openxmlformats.org/officeDocument/2006/math">
                    <m:sSubSup>
                      <m:sSubSupPr>
                        <m:ctrlPr>
                          <a:rPr lang="en-US" sz="1200" b="0" i="1" smtClean="0">
                            <a:latin typeface="Cambria Math" charset="0"/>
                          </a:rPr>
                        </m:ctrlPr>
                      </m:sSubSupPr>
                      <m:e>
                        <m:r>
                          <a:rPr lang="en-US" sz="1200" b="0" i="1" smtClean="0">
                            <a:latin typeface="Cambria Math" charset="0"/>
                          </a:rPr>
                          <m:t>𝑄</m:t>
                        </m:r>
                      </m:e>
                      <m:sub>
                        <m:r>
                          <a:rPr lang="en-US" sz="1200" b="0" i="1" smtClean="0">
                            <a:latin typeface="Cambria Math" charset="0"/>
                          </a:rPr>
                          <m:t>𝐿</m:t>
                        </m:r>
                      </m:sub>
                      <m:sup>
                        <m:r>
                          <a:rPr lang="en-US" sz="1200" b="0" i="1" smtClean="0">
                            <a:latin typeface="Cambria Math" charset="0"/>
                          </a:rPr>
                          <m:t>𝐼</m:t>
                        </m:r>
                      </m:sup>
                    </m:sSubSup>
                  </m:oMath>
                </a14:m>
                <a:r>
                  <a:rPr lang="en-US" dirty="0" smtClean="0"/>
                  <a:t> and</a:t>
                </a:r>
                <a:r>
                  <a:rPr lang="en-US" baseline="0" dirty="0" smtClean="0"/>
                  <a:t> </a:t>
                </a:r>
                <a14:m>
                  <m:oMath xmlns:m="http://schemas.openxmlformats.org/officeDocument/2006/math">
                    <m:sSub>
                      <m:sSubPr>
                        <m:ctrlPr>
                          <a:rPr lang="en-US" sz="1200" b="0" i="1" smtClean="0">
                            <a:latin typeface="Cambria Math" charset="0"/>
                          </a:rPr>
                        </m:ctrlPr>
                      </m:sSubPr>
                      <m:e>
                        <m:r>
                          <a:rPr lang="en-US" sz="1200" b="0" i="1" smtClean="0">
                            <a:latin typeface="Cambria Math" charset="0"/>
                          </a:rPr>
                          <m:t>𝑇</m:t>
                        </m:r>
                      </m:e>
                      <m:sub>
                        <m:r>
                          <a:rPr lang="en-US" sz="1200" b="0" i="1" smtClean="0">
                            <a:latin typeface="Cambria Math" charset="0"/>
                          </a:rPr>
                          <m:t>𝑅</m:t>
                        </m:r>
                      </m:sub>
                    </m:sSub>
                  </m:oMath>
                </a14:m>
                <a:r>
                  <a:rPr lang="en-US" dirty="0" smtClean="0"/>
                  <a:t> are </a:t>
                </a:r>
                <a:r>
                  <a:rPr lang="en-US" dirty="0" err="1" smtClean="0"/>
                  <a:t>embeddings</a:t>
                </a:r>
                <a:r>
                  <a:rPr lang="en-US" dirty="0" smtClean="0"/>
                  <a:t> of </a:t>
                </a:r>
                <a:r>
                  <a:rPr lang="en-US" dirty="0" err="1" smtClean="0"/>
                  <a:t>q_L</a:t>
                </a:r>
                <a:r>
                  <a:rPr lang="en-US" dirty="0" smtClean="0"/>
                  <a:t> and </a:t>
                </a:r>
                <a:r>
                  <a:rPr lang="en-US" dirty="0" err="1" smtClean="0"/>
                  <a:t>t_r</a:t>
                </a:r>
                <a:r>
                  <a:rPr lang="en-US" dirty="0" smtClean="0"/>
                  <a:t> elementary</a:t>
                </a:r>
                <a:r>
                  <a:rPr lang="en-US" baseline="0" dirty="0" smtClean="0"/>
                  <a:t> fermions into incomplete SO(5)_L  </a:t>
                </a:r>
                <a:r>
                  <a:rPr lang="en-US" baseline="0" dirty="0" err="1" smtClean="0"/>
                  <a:t>fiveplets</a:t>
                </a:r>
                <a:r>
                  <a:rPr lang="en-US" baseline="0" dirty="0" smtClean="0"/>
                  <a:t> </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 the elementary/composite mixing in units of f .</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 embed </a:t>
                </a:r>
                <a:r>
                  <a:rPr lang="en-US" sz="1200" b="0" i="0" u="none" strike="noStrike" kern="1200" baseline="0" dirty="0" err="1" smtClean="0">
                    <a:solidFill>
                      <a:schemeClr val="tx1"/>
                    </a:solidFill>
                    <a:latin typeface="+mn-lt"/>
                    <a:ea typeface="+mn-ea"/>
                    <a:cs typeface="+mn-cs"/>
                  </a:rPr>
                  <a:t>qL</a:t>
                </a:r>
                <a:r>
                  <a:rPr lang="en-US" sz="1200" b="0" i="0" u="none" strike="noStrike" kern="1200" baseline="0" dirty="0" smtClean="0">
                    <a:solidFill>
                      <a:schemeClr val="tx1"/>
                    </a:solidFill>
                    <a:latin typeface="+mn-lt"/>
                    <a:ea typeface="+mn-ea"/>
                    <a:cs typeface="+mn-cs"/>
                  </a:rPr>
                  <a:t>  in the negative-charge doublet and </a:t>
                </a:r>
                <a:r>
                  <a:rPr lang="en-US" sz="1200" b="0" i="0" u="none" strike="noStrike" kern="1200" baseline="0" dirty="0" err="1" smtClean="0">
                    <a:solidFill>
                      <a:schemeClr val="tx1"/>
                    </a:solidFill>
                    <a:latin typeface="+mn-lt"/>
                    <a:ea typeface="+mn-ea"/>
                    <a:cs typeface="+mn-cs"/>
                  </a:rPr>
                  <a:t>tR</a:t>
                </a:r>
                <a:r>
                  <a:rPr lang="en-US" sz="1200" b="0" i="0" u="none" strike="noStrike" kern="1200" baseline="0" dirty="0" smtClean="0">
                    <a:solidFill>
                      <a:schemeClr val="tx1"/>
                    </a:solidFill>
                    <a:latin typeface="+mn-lt"/>
                    <a:ea typeface="+mn-ea"/>
                    <a:cs typeface="+mn-cs"/>
                  </a:rPr>
                  <a:t>  in the singlet</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explit</a:t>
                </a:r>
                <a:r>
                  <a:rPr lang="en-US" sz="1200" b="0" i="0" u="none" strike="noStrike" kern="1200" baseline="0" dirty="0" smtClean="0">
                    <a:solidFill>
                      <a:schemeClr val="tx1"/>
                    </a:solidFill>
                    <a:latin typeface="+mn-lt"/>
                    <a:ea typeface="+mn-ea"/>
                    <a:cs typeface="+mn-cs"/>
                  </a:rPr>
                  <a:t> form of this </a:t>
                </a:r>
                <a:r>
                  <a:rPr lang="en-US" sz="1200" b="0" i="0" u="none" strike="noStrike" kern="1200" baseline="0" dirty="0" err="1" smtClean="0">
                    <a:solidFill>
                      <a:schemeClr val="tx1"/>
                    </a:solidFill>
                    <a:latin typeface="+mn-lt"/>
                    <a:ea typeface="+mn-ea"/>
                    <a:cs typeface="+mn-cs"/>
                  </a:rPr>
                  <a:t>embeddings</a:t>
                </a:r>
                <a:r>
                  <a:rPr lang="en-US" sz="1200" b="0" i="0" u="none" strike="noStrike" kern="1200" baseline="0" dirty="0" smtClean="0">
                    <a:solidFill>
                      <a:schemeClr val="tx1"/>
                    </a:solidFill>
                    <a:latin typeface="+mn-lt"/>
                    <a:ea typeface="+mn-ea"/>
                    <a:cs typeface="+mn-cs"/>
                  </a:rPr>
                  <a:t> are </a:t>
                </a:r>
              </a:p>
              <a:p>
                <a:pPr marL="228600" indent="-228600">
                  <a:buFont typeface="+mj-lt"/>
                  <a:buAutoNum type="arabicPeriod"/>
                </a:pPr>
                <a14:m>
                  <m:oMath xmlns:m="http://schemas.openxmlformats.org/officeDocument/2006/math">
                    <m:sSub>
                      <m:sSubPr>
                        <m:ctrlPr>
                          <a:rPr lang="en-US" sz="1200" b="0" i="1" smtClean="0">
                            <a:latin typeface="Cambria Math" charset="0"/>
                          </a:rPr>
                        </m:ctrlPr>
                      </m:sSubPr>
                      <m:e>
                        <m:r>
                          <a:rPr lang="en-US" sz="1200" b="0" i="1" smtClean="0">
                            <a:latin typeface="Cambria Math" charset="0"/>
                          </a:rPr>
                          <m:t>𝑄</m:t>
                        </m:r>
                      </m:e>
                      <m:sub>
                        <m:r>
                          <a:rPr lang="en-US" sz="1200" b="0" i="1" smtClean="0">
                            <a:latin typeface="Cambria Math" charset="0"/>
                          </a:rPr>
                          <m:t>𝐿</m:t>
                        </m:r>
                      </m:sub>
                    </m:sSub>
                    <m:r>
                      <a:rPr lang="en-US" sz="1200" b="0" i="1" smtClean="0">
                        <a:latin typeface="Cambria Math" charset="0"/>
                      </a:rPr>
                      <m:t>=</m:t>
                    </m:r>
                    <m:f>
                      <m:fPr>
                        <m:ctrlPr>
                          <a:rPr lang="bg-BG" sz="1200" b="0" i="1" smtClean="0">
                            <a:latin typeface="Cambria Math" charset="0"/>
                          </a:rPr>
                        </m:ctrlPr>
                      </m:fPr>
                      <m:num>
                        <m:r>
                          <a:rPr lang="en-US" sz="1200" b="0" i="1" smtClean="0">
                            <a:latin typeface="Cambria Math" charset="0"/>
                          </a:rPr>
                          <m:t>1</m:t>
                        </m:r>
                      </m:num>
                      <m:den>
                        <m:r>
                          <a:rPr lang="en-US" sz="1200" b="0" i="1" smtClean="0">
                            <a:latin typeface="Cambria Math" charset="0"/>
                          </a:rPr>
                          <m:t>√2</m:t>
                        </m:r>
                      </m:den>
                    </m:f>
                    <m:d>
                      <m:dPr>
                        <m:begChr m:val="["/>
                        <m:endChr m:val="]"/>
                        <m:ctrlPr>
                          <a:rPr lang="uk-UA" sz="1200" i="1" smtClean="0">
                            <a:latin typeface="Cambria Math" charset="0"/>
                          </a:rPr>
                        </m:ctrlPr>
                      </m:dPr>
                      <m:e>
                        <m:m>
                          <m:mPr>
                            <m:mcs>
                              <m:mc>
                                <m:mcPr>
                                  <m:count m:val="1"/>
                                  <m:mcJc m:val="center"/>
                                </m:mcPr>
                              </m:mc>
                            </m:mcs>
                            <m:ctrlPr>
                              <a:rPr lang="cs-CZ" sz="1200" i="1" smtClean="0">
                                <a:latin typeface="Cambria Math" charset="0"/>
                              </a:rPr>
                            </m:ctrlPr>
                          </m:mPr>
                          <m:mr>
                            <m:e>
                              <m:r>
                                <m:rPr>
                                  <m:brk m:alnAt="7"/>
                                </m:rPr>
                                <a:rPr lang="en-US" sz="1200" b="0" i="1" smtClean="0">
                                  <a:latin typeface="Cambria Math" charset="0"/>
                                </a:rPr>
                                <m:t>−</m:t>
                              </m:r>
                              <m:r>
                                <a:rPr lang="en-US" sz="1200" b="0" i="1" smtClean="0">
                                  <a:latin typeface="Cambria Math" charset="0"/>
                                </a:rPr>
                                <m:t> </m:t>
                              </m:r>
                              <m:r>
                                <a:rPr lang="en-US" sz="1200" b="0" i="1" smtClean="0">
                                  <a:latin typeface="Cambria Math" charset="0"/>
                                </a:rPr>
                                <m:t>𝑖</m:t>
                              </m:r>
                              <m:r>
                                <a:rPr lang="en-US" sz="1200" b="0" i="1" smtClean="0">
                                  <a:latin typeface="Cambria Math" charset="0"/>
                                </a:rPr>
                                <m:t> </m:t>
                              </m:r>
                              <m:sSub>
                                <m:sSubPr>
                                  <m:ctrlPr>
                                    <a:rPr lang="en-US" sz="1200" b="0" i="1" smtClean="0">
                                      <a:latin typeface="Cambria Math" charset="0"/>
                                    </a:rPr>
                                  </m:ctrlPr>
                                </m:sSubPr>
                                <m:e>
                                  <m:r>
                                    <m:rPr>
                                      <m:brk m:alnAt="7"/>
                                    </m:rPr>
                                    <a:rPr lang="en-US" sz="1200" b="0" i="1" smtClean="0">
                                      <a:latin typeface="Cambria Math" charset="0"/>
                                    </a:rPr>
                                    <m:t>𝑏</m:t>
                                  </m:r>
                                </m:e>
                                <m:sub>
                                  <m:r>
                                    <m:rPr>
                                      <m:brk m:alnAt="7"/>
                                    </m:rPr>
                                    <a:rPr lang="en-US" sz="1200" b="0" i="1" smtClean="0">
                                      <a:latin typeface="Cambria Math" charset="0"/>
                                    </a:rPr>
                                    <m:t>𝐿</m:t>
                                  </m:r>
                                </m:sub>
                              </m:sSub>
                            </m:e>
                          </m:mr>
                          <m:mr>
                            <m:e>
                              <m:sSub>
                                <m:sSubPr>
                                  <m:ctrlPr>
                                    <a:rPr lang="en-US" sz="1200" b="0" i="1" smtClean="0">
                                      <a:latin typeface="Cambria Math" charset="0"/>
                                    </a:rPr>
                                  </m:ctrlPr>
                                </m:sSubPr>
                                <m:e>
                                  <m:r>
                                    <a:rPr lang="en-US" sz="1200" b="0" i="1" smtClean="0">
                                      <a:latin typeface="Cambria Math" charset="0"/>
                                    </a:rPr>
                                    <m:t>−</m:t>
                                  </m:r>
                                  <m:r>
                                    <a:rPr lang="en-US" sz="1200" b="0" i="1" smtClean="0">
                                      <a:latin typeface="Cambria Math" charset="0"/>
                                    </a:rPr>
                                    <m:t>𝑏</m:t>
                                  </m:r>
                                </m:e>
                                <m:sub>
                                  <m:r>
                                    <a:rPr lang="en-US" sz="1200" b="0" i="1" smtClean="0">
                                      <a:latin typeface="Cambria Math" charset="0"/>
                                    </a:rPr>
                                    <m:t>𝐿</m:t>
                                  </m:r>
                                </m:sub>
                              </m:sSub>
                            </m:e>
                          </m:mr>
                          <m:mr>
                            <m:e>
                              <m:m>
                                <m:mPr>
                                  <m:mcs>
                                    <m:mc>
                                      <m:mcPr>
                                        <m:count m:val="1"/>
                                        <m:mcJc m:val="center"/>
                                      </m:mcPr>
                                    </m:mc>
                                  </m:mcs>
                                  <m:ctrlPr>
                                    <a:rPr lang="cs-CZ" sz="1200" i="1" smtClean="0">
                                      <a:latin typeface="Cambria Math" charset="0"/>
                                    </a:rPr>
                                  </m:ctrlPr>
                                </m:mPr>
                                <m:mr>
                                  <m:e>
                                    <m:r>
                                      <m:rPr>
                                        <m:brk m:alnAt="7"/>
                                      </m:rPr>
                                      <a:rPr lang="en-US" sz="1200" b="0" i="1" smtClean="0">
                                        <a:latin typeface="Cambria Math" charset="0"/>
                                      </a:rPr>
                                      <m:t>−</m:t>
                                    </m:r>
                                    <m:r>
                                      <a:rPr lang="en-US" sz="1200" b="0" i="1" smtClean="0">
                                        <a:latin typeface="Cambria Math" charset="0"/>
                                      </a:rPr>
                                      <m:t>𝑖</m:t>
                                    </m:r>
                                    <m:sSub>
                                      <m:sSubPr>
                                        <m:ctrlPr>
                                          <a:rPr lang="en-US" sz="1200" b="0" i="1" smtClean="0">
                                            <a:latin typeface="Cambria Math" charset="0"/>
                                          </a:rPr>
                                        </m:ctrlPr>
                                      </m:sSubPr>
                                      <m:e>
                                        <m:r>
                                          <m:rPr>
                                            <m:brk m:alnAt="7"/>
                                          </m:rPr>
                                          <a:rPr lang="en-US" sz="1200" b="0" i="1" smtClean="0">
                                            <a:latin typeface="Cambria Math" charset="0"/>
                                          </a:rPr>
                                          <m:t>𝑡</m:t>
                                        </m:r>
                                      </m:e>
                                      <m:sub>
                                        <m:r>
                                          <m:rPr>
                                            <m:brk m:alnAt="7"/>
                                          </m:rPr>
                                          <a:rPr lang="en-US" sz="1200" b="0" i="1" smtClean="0">
                                            <a:latin typeface="Cambria Math" charset="0"/>
                                          </a:rPr>
                                          <m:t>𝐿</m:t>
                                        </m:r>
                                      </m:sub>
                                    </m:sSub>
                                  </m:e>
                                </m:mr>
                                <m:mr>
                                  <m:e>
                                    <m:m>
                                      <m:mPr>
                                        <m:mcs>
                                          <m:mc>
                                            <m:mcPr>
                                              <m:count m:val="1"/>
                                              <m:mcJc m:val="center"/>
                                            </m:mcPr>
                                          </m:mc>
                                        </m:mcs>
                                        <m:ctrlPr>
                                          <a:rPr lang="cs-CZ" sz="1200" i="1" smtClean="0">
                                            <a:latin typeface="Cambria Math" charset="0"/>
                                          </a:rPr>
                                        </m:ctrlPr>
                                      </m:mPr>
                                      <m:mr>
                                        <m:e>
                                          <m:sSub>
                                            <m:sSubPr>
                                              <m:ctrlPr>
                                                <a:rPr lang="en-US" sz="1200" b="0" i="1" smtClean="0">
                                                  <a:latin typeface="Cambria Math" charset="0"/>
                                                </a:rPr>
                                              </m:ctrlPr>
                                            </m:sSubPr>
                                            <m:e>
                                              <m:r>
                                                <m:rPr>
                                                  <m:brk m:alnAt="7"/>
                                                </m:rPr>
                                                <a:rPr lang="en-US" sz="1200" b="0" i="1" smtClean="0">
                                                  <a:latin typeface="Cambria Math" charset="0"/>
                                                </a:rPr>
                                                <m:t>𝑡</m:t>
                                              </m:r>
                                            </m:e>
                                            <m:sub>
                                              <m:r>
                                                <m:rPr>
                                                  <m:brk m:alnAt="7"/>
                                                </m:rPr>
                                                <a:rPr lang="en-US" sz="1200" b="0" i="1" smtClean="0">
                                                  <a:latin typeface="Cambria Math" charset="0"/>
                                                </a:rPr>
                                                <m:t>𝐿</m:t>
                                              </m:r>
                                            </m:sub>
                                          </m:sSub>
                                        </m:e>
                                      </m:mr>
                                      <m:mr>
                                        <m:e>
                                          <m:r>
                                            <a:rPr lang="en-US" sz="1200" b="0" i="1" smtClean="0">
                                              <a:latin typeface="Cambria Math" charset="0"/>
                                            </a:rPr>
                                            <m:t>0</m:t>
                                          </m:r>
                                        </m:e>
                                      </m:mr>
                                    </m:m>
                                  </m:e>
                                </m:mr>
                              </m:m>
                            </m:e>
                          </m:mr>
                        </m:m>
                      </m:e>
                    </m:d>
                  </m:oMath>
                </a14:m>
                <a:r>
                  <a:rPr lang="en-US" sz="1200" b="0" i="0" u="none" strike="noStrike" kern="1200" baseline="0" dirty="0" smtClean="0">
                    <a:solidFill>
                      <a:schemeClr val="tx1"/>
                    </a:solidFill>
                    <a:latin typeface="+mn-lt"/>
                    <a:ea typeface="+mn-ea"/>
                    <a:cs typeface="+mn-cs"/>
                  </a:rPr>
                  <a:t>, </a:t>
                </a:r>
                <a14:m>
                  <m:oMath xmlns:m="http://schemas.openxmlformats.org/officeDocument/2006/math">
                    <m:sSub>
                      <m:sSubPr>
                        <m:ctrlPr>
                          <a:rPr lang="en-US" sz="1200" b="0" i="1" smtClean="0">
                            <a:latin typeface="Cambria Math" charset="0"/>
                          </a:rPr>
                        </m:ctrlPr>
                      </m:sSubPr>
                      <m:e>
                        <m:r>
                          <a:rPr lang="en-US" sz="1200" b="0" i="1" smtClean="0">
                            <a:latin typeface="Cambria Math" charset="0"/>
                          </a:rPr>
                          <m:t>𝑇</m:t>
                        </m:r>
                      </m:e>
                      <m:sub>
                        <m:r>
                          <a:rPr lang="en-US" sz="1200" b="0" i="1" smtClean="0">
                            <a:latin typeface="Cambria Math" charset="0"/>
                          </a:rPr>
                          <m:t>𝑅</m:t>
                        </m:r>
                      </m:sub>
                    </m:sSub>
                    <m:r>
                      <a:rPr lang="en-US" sz="1200" b="0" i="1" smtClean="0">
                        <a:latin typeface="Cambria Math" charset="0"/>
                      </a:rPr>
                      <m:t>=</m:t>
                    </m:r>
                    <m:d>
                      <m:dPr>
                        <m:begChr m:val="["/>
                        <m:endChr m:val="]"/>
                        <m:ctrlPr>
                          <a:rPr lang="uk-UA" sz="1200" i="1" smtClean="0">
                            <a:latin typeface="Cambria Math" charset="0"/>
                          </a:rPr>
                        </m:ctrlPr>
                      </m:dPr>
                      <m:e>
                        <m:m>
                          <m:mPr>
                            <m:mcs>
                              <m:mc>
                                <m:mcPr>
                                  <m:count m:val="1"/>
                                  <m:mcJc m:val="center"/>
                                </m:mcPr>
                              </m:mc>
                            </m:mcs>
                            <m:ctrlPr>
                              <a:rPr lang="cs-CZ" sz="1200" i="1" smtClean="0">
                                <a:latin typeface="Cambria Math" charset="0"/>
                              </a:rPr>
                            </m:ctrlPr>
                          </m:mPr>
                          <m:mr>
                            <m:e>
                              <m:r>
                                <a:rPr lang="en-US" sz="1200" b="0" i="1" smtClean="0">
                                  <a:latin typeface="Cambria Math" charset="0"/>
                                </a:rPr>
                                <m:t>0</m:t>
                              </m:r>
                            </m:e>
                          </m:mr>
                          <m:mr>
                            <m:e>
                              <m:r>
                                <a:rPr lang="en-US" sz="1200" b="0" i="1" smtClean="0">
                                  <a:latin typeface="Cambria Math" charset="0"/>
                                </a:rPr>
                                <m:t>0</m:t>
                              </m:r>
                            </m:e>
                          </m:mr>
                          <m:mr>
                            <m:e>
                              <m:m>
                                <m:mPr>
                                  <m:mcs>
                                    <m:mc>
                                      <m:mcPr>
                                        <m:count m:val="1"/>
                                        <m:mcJc m:val="center"/>
                                      </m:mcPr>
                                    </m:mc>
                                  </m:mcs>
                                  <m:ctrlPr>
                                    <a:rPr lang="cs-CZ" sz="1200" i="1" smtClean="0">
                                      <a:latin typeface="Cambria Math" charset="0"/>
                                    </a:rPr>
                                  </m:ctrlPr>
                                </m:mPr>
                                <m:mr>
                                  <m:e>
                                    <m:r>
                                      <a:rPr lang="en-US" sz="1200" b="0" i="1" smtClean="0">
                                        <a:latin typeface="Cambria Math" charset="0"/>
                                      </a:rPr>
                                      <m:t>0</m:t>
                                    </m:r>
                                  </m:e>
                                </m:mr>
                                <m:mr>
                                  <m:e>
                                    <m:m>
                                      <m:mPr>
                                        <m:mcs>
                                          <m:mc>
                                            <m:mcPr>
                                              <m:count m:val="1"/>
                                              <m:mcJc m:val="center"/>
                                            </m:mcPr>
                                          </m:mc>
                                        </m:mcs>
                                        <m:ctrlPr>
                                          <a:rPr lang="cs-CZ" sz="1200" i="1" smtClean="0">
                                            <a:latin typeface="Cambria Math" charset="0"/>
                                          </a:rPr>
                                        </m:ctrlPr>
                                      </m:mPr>
                                      <m:mr>
                                        <m:e>
                                          <m:r>
                                            <a:rPr lang="en-US" sz="1200" b="0" i="1" smtClean="0">
                                              <a:latin typeface="Cambria Math" charset="0"/>
                                            </a:rPr>
                                            <m:t>0</m:t>
                                          </m:r>
                                        </m:e>
                                      </m:mr>
                                      <m:mr>
                                        <m:e>
                                          <m:sSub>
                                            <m:sSubPr>
                                              <m:ctrlPr>
                                                <a:rPr lang="en-US" sz="1200" b="0" i="1" smtClean="0">
                                                  <a:latin typeface="Cambria Math" charset="0"/>
                                                </a:rPr>
                                              </m:ctrlPr>
                                            </m:sSubPr>
                                            <m:e>
                                              <m:r>
                                                <a:rPr lang="en-US" sz="1200" b="0" i="1" smtClean="0">
                                                  <a:latin typeface="Cambria Math" charset="0"/>
                                                </a:rPr>
                                                <m:t>𝑡</m:t>
                                              </m:r>
                                            </m:e>
                                            <m:sub>
                                              <m:r>
                                                <a:rPr lang="en-US" sz="1200" b="0" i="1" smtClean="0">
                                                  <a:latin typeface="Cambria Math" charset="0"/>
                                                </a:rPr>
                                                <m:t>𝑅</m:t>
                                              </m:r>
                                            </m:sub>
                                          </m:sSub>
                                        </m:e>
                                      </m:mr>
                                    </m:m>
                                  </m:e>
                                </m:mr>
                              </m:m>
                            </m:e>
                          </m:mr>
                        </m:m>
                      </m:e>
                    </m:d>
                  </m:oMath>
                </a14:m>
                <a:endParaRPr lang="en-US" sz="1200" b="0" i="0" dirty="0" smtClean="0">
                  <a:latin typeface="+mn-lt"/>
                </a:endParaRPr>
              </a:p>
              <a:p>
                <a:pPr marL="228600" indent="-228600">
                  <a:buFont typeface="+mj-lt"/>
                  <a:buAutoNum type="arabicPeriod"/>
                </a:pPr>
                <a:r>
                  <a:rPr lang="en-US" dirty="0" err="1" smtClean="0"/>
                  <a:t>Ψ</a:t>
                </a:r>
                <a:r>
                  <a:rPr lang="en-US" dirty="0" smtClean="0"/>
                  <a:t> contains</a:t>
                </a:r>
                <a:r>
                  <a:rPr lang="en-US" baseline="0" dirty="0" smtClean="0"/>
                  <a:t> a </a:t>
                </a:r>
                <a:r>
                  <a:rPr lang="en-US" baseline="0" dirty="0" err="1" smtClean="0"/>
                  <a:t>fourplet</a:t>
                </a:r>
                <a:r>
                  <a:rPr lang="en-US" baseline="0" dirty="0" smtClean="0"/>
                  <a:t> and singlet. </a:t>
                </a:r>
                <a:endParaRPr lang="en-US" sz="1200" b="0" i="0" dirty="0" smtClean="0">
                  <a:latin typeface="+mn-lt"/>
                </a:endParaRPr>
              </a:p>
              <a:p>
                <a:pPr marL="228600" indent="-228600">
                  <a:buFont typeface="+mj-lt"/>
                  <a:buAutoNum type="arabicPeriod"/>
                </a:pPr>
                <a:r>
                  <a:rPr lang="en-US" dirty="0" smtClean="0"/>
                  <a:t> The four </a:t>
                </a:r>
                <a:r>
                  <a:rPr lang="en-US" dirty="0" err="1" smtClean="0"/>
                  <a:t>Ψ</a:t>
                </a:r>
                <a:r>
                  <a:rPr lang="en-US" dirty="0" smtClean="0"/>
                  <a:t> components decompose into two SM doublets (T, B) and (X5/3, X2/3) of hypercharge 1/6 and 7/6 respectively. The first doublet has therefore the same quantum numbers as the (</a:t>
                </a:r>
                <a:r>
                  <a:rPr lang="en-US" dirty="0" err="1" smtClean="0"/>
                  <a:t>tL</a:t>
                </a:r>
                <a:r>
                  <a:rPr lang="en-US" dirty="0" smtClean="0"/>
                  <a:t>, </a:t>
                </a:r>
                <a:r>
                  <a:rPr lang="en-US" dirty="0" err="1" smtClean="0"/>
                  <a:t>bL</a:t>
                </a:r>
                <a:r>
                  <a:rPr lang="en-US" dirty="0" smtClean="0"/>
                  <a:t>) doublet while the second one contains a state of exotic charge 5/3 plus another top-like quark X2/3.</a:t>
                </a:r>
              </a:p>
              <a:p>
                <a:pPr marL="228600" indent="-228600">
                  <a:buFont typeface="+mj-lt"/>
                  <a:buAutoNum type="arabicPeriod"/>
                </a:pPr>
                <a:r>
                  <a:rPr lang="en-US" dirty="0" smtClean="0"/>
                  <a:t>The singlet is a top like state </a:t>
                </a:r>
              </a:p>
              <a:p>
                <a:pPr marL="228600" indent="-228600">
                  <a:buFont typeface="+mj-lt"/>
                  <a:buAutoNum type="arabicPeriod"/>
                </a:pPr>
                <a:endParaRPr lang="en-US" sz="1200" b="0" i="0" dirty="0" smtClean="0">
                  <a:latin typeface="+mn-lt"/>
                </a:endParaRPr>
              </a:p>
              <a:p>
                <a:pPr marL="228600" indent="-228600">
                  <a:buFont typeface="+mj-lt"/>
                  <a:buAutoNum type="arabicPeriod"/>
                </a:pPr>
                <a:endParaRPr lang="en-US" sz="1200" b="0" i="0" dirty="0" smtClean="0">
                  <a:latin typeface="+mn-lt"/>
                </a:endParaRPr>
              </a:p>
              <a:p>
                <a:pPr marL="228600" indent="-228600">
                  <a:buFont typeface="+mj-lt"/>
                  <a:buAutoNum type="arabicPeriod"/>
                </a:pPr>
                <a:r>
                  <a:rPr lang="en-US" sz="1200" b="0" i="0" u="none" strike="noStrike" kern="1200" baseline="0" dirty="0" smtClean="0">
                    <a:solidFill>
                      <a:schemeClr val="tx1"/>
                    </a:solidFill>
                    <a:latin typeface="+mn-lt"/>
                    <a:ea typeface="+mn-ea"/>
                    <a:cs typeface="+mn-cs"/>
                  </a:rPr>
                  <a:t>The new </a:t>
                </a:r>
                <a:r>
                  <a:rPr lang="es-ES_tradnl" sz="1200" b="0" i="0" u="none" strike="noStrike" kern="1200" baseline="0" dirty="0" smtClean="0">
                    <a:solidFill>
                      <a:schemeClr val="tx1"/>
                    </a:solidFill>
                    <a:latin typeface="+mn-lt"/>
                    <a:ea typeface="+mn-ea"/>
                    <a:cs typeface="+mn-cs"/>
                  </a:rPr>
                  <a:t>Y = T3R </a:t>
                </a:r>
                <a:r>
                  <a:rPr lang="fr-FR" sz="1200" b="0" i="0" u="none" strike="noStrike" kern="1200" baseline="0" dirty="0" smtClean="0">
                    <a:solidFill>
                      <a:schemeClr val="tx1"/>
                    </a:solidFill>
                    <a:latin typeface="+mn-lt"/>
                    <a:ea typeface="+mn-ea"/>
                    <a:cs typeface="+mn-cs"/>
                  </a:rPr>
                  <a:t>+ X </a:t>
                </a:r>
                <a:r>
                  <a:rPr lang="fr-FR" sz="1200" b="0" i="0" u="none" strike="noStrike" kern="1200" baseline="0" dirty="0" err="1" smtClean="0">
                    <a:solidFill>
                      <a:schemeClr val="tx1"/>
                    </a:solidFill>
                    <a:latin typeface="+mn-lt"/>
                    <a:ea typeface="+mn-ea"/>
                    <a:cs typeface="+mn-cs"/>
                  </a:rPr>
                  <a:t>where</a:t>
                </a:r>
                <a:r>
                  <a:rPr lang="fr-FR" sz="1200" b="0" i="0" u="none" strike="noStrike" kern="1200" baseline="0" dirty="0" smtClean="0">
                    <a:solidFill>
                      <a:schemeClr val="tx1"/>
                    </a:solidFill>
                    <a:latin typeface="+mn-lt"/>
                    <a:ea typeface="+mn-ea"/>
                    <a:cs typeface="+mn-cs"/>
                  </a:rPr>
                  <a:t> T3R </a:t>
                </a:r>
                <a:r>
                  <a:rPr lang="fr-FR" sz="1200" b="0" i="0" u="none" strike="noStrike" kern="1200" baseline="0" dirty="0" err="1" smtClean="0">
                    <a:solidFill>
                      <a:schemeClr val="tx1"/>
                    </a:solidFill>
                    <a:latin typeface="+mn-lt"/>
                    <a:ea typeface="+mn-ea"/>
                    <a:cs typeface="+mn-cs"/>
                  </a:rPr>
                  <a:t>comes</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from</a:t>
                </a:r>
                <a:r>
                  <a:rPr lang="fr-FR" sz="1200" b="0" i="0" u="none" strike="noStrike" kern="1200" baseline="0" dirty="0" smtClean="0">
                    <a:solidFill>
                      <a:schemeClr val="tx1"/>
                    </a:solidFill>
                    <a:latin typeface="+mn-lt"/>
                    <a:ea typeface="+mn-ea"/>
                    <a:cs typeface="+mn-cs"/>
                  </a:rPr>
                  <a:t> the U(1)Y of SO(5)L</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Given that the Goldstones are not charged under the extra U(1)X, this change in the definition of</a:t>
                </a:r>
              </a:p>
              <a:p>
                <a:r>
                  <a:rPr lang="en-US" sz="1200" b="0" i="0" u="none" strike="noStrike" kern="1200" baseline="0" dirty="0" smtClean="0">
                    <a:solidFill>
                      <a:schemeClr val="tx1"/>
                    </a:solidFill>
                    <a:latin typeface="+mn-lt"/>
                    <a:ea typeface="+mn-ea"/>
                    <a:cs typeface="+mn-cs"/>
                  </a:rPr>
                  <a:t>Y does not modify their couplings to B and the construction discussed in the previous sections</a:t>
                </a:r>
              </a:p>
              <a:p>
                <a:r>
                  <a:rPr lang="en-US" sz="1200" b="0" i="0" u="none" strike="noStrike" kern="1200" baseline="0" dirty="0" smtClean="0">
                    <a:solidFill>
                      <a:schemeClr val="tx1"/>
                    </a:solidFill>
                    <a:latin typeface="+mn-lt"/>
                    <a:ea typeface="+mn-ea"/>
                    <a:cs typeface="+mn-cs"/>
                  </a:rPr>
                  <a:t>for the gauge sector is unaffected. The W and the massive resonances  are included, again as</a:t>
                </a:r>
              </a:p>
              <a:p>
                <a:r>
                  <a:rPr lang="en-US" sz="1200" b="0" i="0" u="none" strike="noStrike" kern="1200" baseline="0" dirty="0" smtClean="0">
                    <a:solidFill>
                      <a:schemeClr val="tx1"/>
                    </a:solidFill>
                    <a:latin typeface="+mn-lt"/>
                    <a:ea typeface="+mn-ea"/>
                    <a:cs typeface="+mn-cs"/>
                  </a:rPr>
                  <a:t>before, from gauging the SU(2)L subgroup of SO(5)L and the SO(4) subgroup of SO(5)R.</a:t>
                </a:r>
                <a:endParaRPr lang="fr-FR" sz="1200" b="0" i="0" u="none" strike="noStrike" kern="1200" baseline="0" dirty="0" smtClean="0">
                  <a:solidFill>
                    <a:schemeClr val="tx1"/>
                  </a:solidFill>
                  <a:latin typeface="+mn-lt"/>
                  <a:ea typeface="+mn-ea"/>
                  <a:cs typeface="+mn-cs"/>
                </a:endParaRPr>
              </a:p>
            </p:txBody>
          </p:sp>
        </mc:Choice>
        <mc:Fallback xmlns="">
          <p:sp>
            <p:nvSpPr>
              <p:cNvPr id="3" name="Notes Placeholder 2"/>
              <p:cNvSpPr>
                <a:spLocks noGrp="1"/>
              </p:cNvSpPr>
              <p:nvPr>
                <p:ph type="body" idx="1"/>
              </p:nvPr>
            </p:nvSpPr>
            <p:spPr/>
            <p:txBody>
              <a:bodyPr/>
              <a:lstStyle/>
              <a:p>
                <a:pPr marL="228600" indent="-228600">
                  <a:buFont typeface="+mj-lt"/>
                  <a:buAutoNum type="arabicPeriod"/>
                </a:pPr>
                <a:r>
                  <a:rPr lang="en-US" sz="1200" b="0" i="0" u="none" strike="noStrike" kern="1200" baseline="0" dirty="0" smtClean="0">
                    <a:solidFill>
                      <a:schemeClr val="tx1"/>
                    </a:solidFill>
                    <a:latin typeface="+mn-lt"/>
                    <a:ea typeface="+mn-ea"/>
                    <a:cs typeface="+mn-cs"/>
                  </a:rPr>
                  <a:t>In the case of two sites, focusing for simplicity on the top quark sector, we introduce only one Dirac </a:t>
                </a:r>
                <a:r>
                  <a:rPr lang="en-US" sz="1200" b="0" i="0" u="none" strike="noStrike" kern="1200" baseline="0" dirty="0" err="1" smtClean="0">
                    <a:solidFill>
                      <a:schemeClr val="tx1"/>
                    </a:solidFill>
                    <a:latin typeface="+mn-lt"/>
                    <a:ea typeface="+mn-ea"/>
                    <a:cs typeface="+mn-cs"/>
                  </a:rPr>
                  <a:t>fiveplet</a:t>
                </a:r>
                <a:r>
                  <a:rPr lang="en-US" sz="1200" b="0" i="0" u="none" strike="noStrike" kern="1200" baseline="0" dirty="0" smtClean="0">
                    <a:solidFill>
                      <a:schemeClr val="tx1"/>
                    </a:solidFill>
                    <a:latin typeface="+mn-lt"/>
                    <a:ea typeface="+mn-ea"/>
                    <a:cs typeface="+mn-cs"/>
                  </a:rPr>
                  <a:t> of fermionic resonances </a:t>
                </a:r>
                <a:r>
                  <a:rPr lang="en-US" sz="1200" b="0" i="0" u="none" strike="noStrike" kern="1200" baseline="0" smtClean="0">
                    <a:solidFill>
                      <a:schemeClr val="tx1"/>
                    </a:solidFill>
                    <a:latin typeface="Cambria Math" charset="0"/>
                    <a:ea typeface="+mn-ea"/>
                    <a:cs typeface="+mn-cs"/>
                  </a:rPr>
                  <a:t>Ψ ̃</a:t>
                </a:r>
                <a:r>
                  <a:rPr lang="en-US" sz="1200" b="0" i="0" u="none" strike="noStrike" kern="1200" baseline="0" dirty="0" smtClean="0">
                    <a:solidFill>
                      <a:schemeClr val="tx1"/>
                    </a:solidFill>
                    <a:latin typeface="Cambria Math" charset="0"/>
                    <a:ea typeface="+mn-ea"/>
                    <a:cs typeface="+mn-cs"/>
                  </a:rPr>
                  <a:t>  </a:t>
                </a:r>
                <a:endParaRPr lang="en-US" sz="1200" b="0" i="0" u="none" strike="noStrike" kern="1200" baseline="0" dirty="0" smtClean="0">
                  <a:solidFill>
                    <a:schemeClr val="tx1"/>
                  </a:solidFill>
                  <a:latin typeface="+mn-lt"/>
                  <a:ea typeface="+mn-ea"/>
                  <a:cs typeface="+mn-cs"/>
                </a:endParaRPr>
              </a:p>
              <a:p>
                <a:pPr marL="228600" indent="-228600">
                  <a:buFont typeface="+mj-lt"/>
                  <a:buAutoNum type="arabicPeriod"/>
                </a:pPr>
                <a:r>
                  <a:rPr lang="en-US" dirty="0" smtClean="0"/>
                  <a:t>This mixes</a:t>
                </a:r>
                <a:r>
                  <a:rPr lang="en-US" baseline="0" dirty="0" smtClean="0"/>
                  <a:t> with the elementary doublet </a:t>
                </a:r>
                <a:r>
                  <a:rPr lang="en-US" b="0" i="0" baseline="0" smtClean="0">
                    <a:latin typeface="Cambria Math" charset="0"/>
                  </a:rPr>
                  <a:t>𝑞_𝐿=(𝑡_𝐿, 𝑏_𝐿)</a:t>
                </a:r>
                <a:r>
                  <a:rPr lang="en-US" dirty="0" smtClean="0"/>
                  <a:t> and with the singlet </a:t>
                </a:r>
                <a:r>
                  <a:rPr lang="en-US" b="0" i="0" baseline="0" smtClean="0">
                    <a:latin typeface="Cambria Math" charset="0"/>
                  </a:rPr>
                  <a:t>𝑡</a:t>
                </a:r>
                <a:r>
                  <a:rPr lang="en-US" b="0" i="0" baseline="0" smtClean="0">
                    <a:latin typeface="Cambria Math" charset="0"/>
                  </a:rPr>
                  <a:t>_𝑅</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i="1" dirty="0" smtClean="0">
                    <a:latin typeface="Cambria Math" charset="0"/>
                  </a:rPr>
                  <a:t>The mixing term is </a:t>
                </a:r>
                <a:r>
                  <a:rPr lang="en-US" b="0" i="1" baseline="0" dirty="0" smtClean="0">
                    <a:latin typeface="Cambria Math" charset="0"/>
                  </a:rPr>
                  <a:t> </a:t>
                </a:r>
                <a:r>
                  <a:rPr lang="en-US" sz="1200" b="0" i="0" smtClean="0">
                    <a:latin typeface="Cambria Math" charset="0"/>
                  </a:rPr>
                  <a:t>ℒ</a:t>
                </a:r>
                <a:r>
                  <a:rPr lang="en-US" sz="1200" b="0" i="0" smtClean="0">
                    <a:latin typeface="Cambria Math" charset="0"/>
                  </a:rPr>
                  <a:t>_</a:t>
                </a:r>
                <a:r>
                  <a:rPr lang="en-US" sz="1200" b="0" i="0" smtClean="0">
                    <a:latin typeface="Cambria Math" charset="0"/>
                  </a:rPr>
                  <a:t>𝑚𝑖𝑥=𝑦_𝐿 𝑓 (𝑄_𝐿^𝐼 ) ̅𝒰_𝐼𝐽 (𝜓^𝐽 ) ̃+</a:t>
                </a:r>
                <a:r>
                  <a:rPr lang="en-US" sz="1200" i="0">
                    <a:latin typeface="Cambria Math" charset="0"/>
                  </a:rPr>
                  <a:t>𝑦_</a:t>
                </a:r>
                <a:r>
                  <a:rPr lang="en-US" sz="1200" b="0" i="0" smtClean="0">
                    <a:latin typeface="Cambria Math" charset="0"/>
                  </a:rPr>
                  <a:t>𝑅</a:t>
                </a:r>
                <a:r>
                  <a:rPr lang="en-US" sz="1200" b="0" i="0">
                    <a:latin typeface="Cambria Math" charset="0"/>
                  </a:rPr>
                  <a:t> </a:t>
                </a:r>
                <a:r>
                  <a:rPr lang="en-US" sz="1200" i="0">
                    <a:latin typeface="Cambria Math" charset="0"/>
                  </a:rPr>
                  <a:t>𝑓 (</a:t>
                </a:r>
                <a:r>
                  <a:rPr lang="en-US" sz="1200" b="0" i="0" smtClean="0">
                    <a:latin typeface="Cambria Math" charset="0"/>
                  </a:rPr>
                  <a:t>𝑇_𝑅^𝐼 </a:t>
                </a:r>
                <a:r>
                  <a:rPr lang="en-US" sz="1200" b="0" i="0">
                    <a:latin typeface="Cambria Math" charset="0"/>
                  </a:rPr>
                  <a:t>) ̅</a:t>
                </a:r>
                <a:r>
                  <a:rPr lang="en-US" sz="1200" i="0">
                    <a:latin typeface="Cambria Math" charset="0"/>
                  </a:rPr>
                  <a:t>𝒰_𝐼𝐽 (</a:t>
                </a:r>
                <a:r>
                  <a:rPr lang="en-US" sz="1200" b="0" i="0" smtClean="0">
                    <a:latin typeface="Cambria Math" charset="0"/>
                  </a:rPr>
                  <a:t>𝜓^𝐽 </a:t>
                </a:r>
                <a:r>
                  <a:rPr lang="en-US" sz="1200" b="0" i="0">
                    <a:latin typeface="Cambria Math" charset="0"/>
                  </a:rPr>
                  <a:t>) ̃</a:t>
                </a:r>
                <a:endParaRPr lang="en-US" sz="1200" dirty="0"/>
              </a:p>
              <a:p>
                <a:pPr marL="228600" indent="-228600">
                  <a:buFont typeface="+mj-lt"/>
                  <a:buAutoNum type="arabicPeriod"/>
                </a:pPr>
                <a:r>
                  <a:rPr lang="en-US" dirty="0" smtClean="0"/>
                  <a:t>Where </a:t>
                </a:r>
                <a:r>
                  <a:rPr lang="en-US" sz="1200" b="0" i="0" smtClean="0">
                    <a:latin typeface="Cambria Math" charset="0"/>
                  </a:rPr>
                  <a:t>𝑄</a:t>
                </a:r>
                <a:r>
                  <a:rPr lang="en-US" sz="1200" b="0" i="0" smtClean="0">
                    <a:latin typeface="Cambria Math" charset="0"/>
                  </a:rPr>
                  <a:t>_</a:t>
                </a:r>
                <a:r>
                  <a:rPr lang="en-US" sz="1200" b="0" i="0" smtClean="0">
                    <a:latin typeface="Cambria Math" charset="0"/>
                  </a:rPr>
                  <a:t>𝐿^𝐼</a:t>
                </a:r>
                <a:r>
                  <a:rPr lang="en-US" dirty="0" smtClean="0"/>
                  <a:t> and</a:t>
                </a:r>
                <a:r>
                  <a:rPr lang="en-US" baseline="0" dirty="0" smtClean="0"/>
                  <a:t> </a:t>
                </a:r>
                <a:r>
                  <a:rPr lang="en-US" sz="1200" b="0" i="0" smtClean="0">
                    <a:latin typeface="Cambria Math" charset="0"/>
                  </a:rPr>
                  <a:t>𝑇_𝑅</a:t>
                </a:r>
                <a:r>
                  <a:rPr lang="en-US" dirty="0" smtClean="0"/>
                  <a:t> are </a:t>
                </a:r>
                <a:r>
                  <a:rPr lang="en-US" dirty="0" err="1" smtClean="0"/>
                  <a:t>embeddings</a:t>
                </a:r>
                <a:r>
                  <a:rPr lang="en-US" dirty="0" smtClean="0"/>
                  <a:t> of </a:t>
                </a:r>
                <a:r>
                  <a:rPr lang="en-US" dirty="0" err="1" smtClean="0"/>
                  <a:t>q_L</a:t>
                </a:r>
                <a:r>
                  <a:rPr lang="en-US" dirty="0" smtClean="0"/>
                  <a:t> and </a:t>
                </a:r>
                <a:r>
                  <a:rPr lang="en-US" dirty="0" err="1" smtClean="0"/>
                  <a:t>t_r</a:t>
                </a:r>
                <a:r>
                  <a:rPr lang="en-US" dirty="0" smtClean="0"/>
                  <a:t> elementary</a:t>
                </a:r>
                <a:r>
                  <a:rPr lang="en-US" baseline="0" dirty="0" smtClean="0"/>
                  <a:t> fermions into incomplete SO(5)_L  </a:t>
                </a:r>
                <a:r>
                  <a:rPr lang="en-US" baseline="0" dirty="0" err="1" smtClean="0"/>
                  <a:t>fivem</a:t>
                </a:r>
                <a:r>
                  <a:rPr lang="en-US" baseline="0" dirty="0" smtClean="0"/>
                  <a:t>[</a:t>
                </a:r>
                <a:r>
                  <a:rPr lang="en-US" baseline="0" dirty="0" err="1" smtClean="0"/>
                  <a:t>plets</a:t>
                </a:r>
                <a:r>
                  <a:rPr lang="en-US" baseline="0" dirty="0" smtClean="0"/>
                  <a:t> </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 the elementary/composite mixing in units of f .</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 embed </a:t>
                </a:r>
                <a:r>
                  <a:rPr lang="en-US" sz="1200" b="0" i="0" u="none" strike="noStrike" kern="1200" baseline="0" dirty="0" err="1" smtClean="0">
                    <a:solidFill>
                      <a:schemeClr val="tx1"/>
                    </a:solidFill>
                    <a:latin typeface="+mn-lt"/>
                    <a:ea typeface="+mn-ea"/>
                    <a:cs typeface="+mn-cs"/>
                  </a:rPr>
                  <a:t>qL</a:t>
                </a:r>
                <a:r>
                  <a:rPr lang="en-US" sz="1200" b="0" i="0" u="none" strike="noStrike" kern="1200" baseline="0" dirty="0" smtClean="0">
                    <a:solidFill>
                      <a:schemeClr val="tx1"/>
                    </a:solidFill>
                    <a:latin typeface="+mn-lt"/>
                    <a:ea typeface="+mn-ea"/>
                    <a:cs typeface="+mn-cs"/>
                  </a:rPr>
                  <a:t>  in the negative-charge doublet and </a:t>
                </a:r>
                <a:r>
                  <a:rPr lang="en-US" sz="1200" b="0" i="0" u="none" strike="noStrike" kern="1200" baseline="0" dirty="0" err="1" smtClean="0">
                    <a:solidFill>
                      <a:schemeClr val="tx1"/>
                    </a:solidFill>
                    <a:latin typeface="+mn-lt"/>
                    <a:ea typeface="+mn-ea"/>
                    <a:cs typeface="+mn-cs"/>
                  </a:rPr>
                  <a:t>tR</a:t>
                </a:r>
                <a:r>
                  <a:rPr lang="en-US" sz="1200" b="0" i="0" u="none" strike="noStrike" kern="1200" baseline="0" dirty="0" smtClean="0">
                    <a:solidFill>
                      <a:schemeClr val="tx1"/>
                    </a:solidFill>
                    <a:latin typeface="+mn-lt"/>
                    <a:ea typeface="+mn-ea"/>
                    <a:cs typeface="+mn-cs"/>
                  </a:rPr>
                  <a:t>  in the singlet</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explit</a:t>
                </a:r>
                <a:r>
                  <a:rPr lang="en-US" sz="1200" b="0" i="0" u="none" strike="noStrike" kern="1200" baseline="0" dirty="0" smtClean="0">
                    <a:solidFill>
                      <a:schemeClr val="tx1"/>
                    </a:solidFill>
                    <a:latin typeface="+mn-lt"/>
                    <a:ea typeface="+mn-ea"/>
                    <a:cs typeface="+mn-cs"/>
                  </a:rPr>
                  <a:t> form of this </a:t>
                </a:r>
                <a:r>
                  <a:rPr lang="en-US" sz="1200" b="0" i="0" u="none" strike="noStrike" kern="1200" baseline="0" dirty="0" err="1" smtClean="0">
                    <a:solidFill>
                      <a:schemeClr val="tx1"/>
                    </a:solidFill>
                    <a:latin typeface="+mn-lt"/>
                    <a:ea typeface="+mn-ea"/>
                    <a:cs typeface="+mn-cs"/>
                  </a:rPr>
                  <a:t>embeddings</a:t>
                </a:r>
                <a:r>
                  <a:rPr lang="en-US" sz="1200" b="0" i="0" u="none" strike="noStrike" kern="1200" baseline="0" dirty="0" smtClean="0">
                    <a:solidFill>
                      <a:schemeClr val="tx1"/>
                    </a:solidFill>
                    <a:latin typeface="+mn-lt"/>
                    <a:ea typeface="+mn-ea"/>
                    <a:cs typeface="+mn-cs"/>
                  </a:rPr>
                  <a:t> are </a:t>
                </a:r>
              </a:p>
              <a:p>
                <a:pPr marL="228600" indent="-228600">
                  <a:buFont typeface="+mj-lt"/>
                  <a:buAutoNum type="arabicPeriod"/>
                </a:pPr>
                <a:r>
                  <a:rPr lang="en-US" sz="1200" b="0" i="0" smtClean="0">
                    <a:latin typeface="Cambria Math" charset="0"/>
                  </a:rPr>
                  <a:t>𝑄_𝐿=1</a:t>
                </a:r>
                <a:r>
                  <a:rPr lang="bg-BG" sz="1200" b="0" i="0" smtClean="0">
                    <a:latin typeface="Cambria Math" charset="0"/>
                  </a:rPr>
                  <a:t>/(</a:t>
                </a:r>
                <a:r>
                  <a:rPr lang="en-US" sz="1200" b="0" i="0" smtClean="0">
                    <a:latin typeface="Cambria Math" charset="0"/>
                  </a:rPr>
                  <a:t>√2</a:t>
                </a:r>
                <a:r>
                  <a:rPr lang="bg-BG" sz="1200" b="0" i="0" smtClean="0">
                    <a:latin typeface="Cambria Math" charset="0"/>
                  </a:rPr>
                  <a:t>)</a:t>
                </a:r>
                <a:r>
                  <a:rPr lang="uk-UA" sz="1200" b="0" i="0" smtClean="0">
                    <a:latin typeface="Cambria Math" charset="0"/>
                  </a:rPr>
                  <a:t> </a:t>
                </a:r>
                <a:r>
                  <a:rPr lang="uk-UA" sz="1200" i="0" smtClean="0">
                    <a:latin typeface="Cambria Math" charset="0"/>
                  </a:rPr>
                  <a:t>[</a:t>
                </a:r>
                <a:r>
                  <a:rPr lang="cs-CZ" sz="1200" i="0" smtClean="0">
                    <a:latin typeface="Cambria Math" charset="0"/>
                  </a:rPr>
                  <a:t>■8(</a:t>
                </a:r>
                <a:r>
                  <a:rPr lang="en-US" sz="1200" b="0" i="0" smtClean="0">
                    <a:latin typeface="Cambria Math" charset="0"/>
                  </a:rPr>
                  <a:t>− 𝑖 𝑏_𝐿</a:t>
                </a:r>
                <a:r>
                  <a:rPr lang="cs-CZ" sz="1200" b="0" i="0" smtClean="0">
                    <a:latin typeface="Cambria Math" charset="0"/>
                  </a:rPr>
                  <a:t>@</a:t>
                </a:r>
                <a:r>
                  <a:rPr lang="en-US" sz="1200" b="0" i="0" smtClean="0">
                    <a:latin typeface="Cambria Math" charset="0"/>
                  </a:rPr>
                  <a:t>〖−𝑏〗_𝐿</a:t>
                </a:r>
                <a:r>
                  <a:rPr lang="cs-CZ" sz="1200" b="0" i="0" smtClean="0">
                    <a:latin typeface="Cambria Math" charset="0"/>
                  </a:rPr>
                  <a:t>@■8(</a:t>
                </a:r>
                <a:r>
                  <a:rPr lang="en-US" sz="1200" b="0" i="0" smtClean="0">
                    <a:latin typeface="Cambria Math" charset="0"/>
                  </a:rPr>
                  <a:t>−𝑖𝑡_𝐿</a:t>
                </a:r>
                <a:r>
                  <a:rPr lang="cs-CZ" sz="1200" b="0" i="0" smtClean="0">
                    <a:latin typeface="Cambria Math" charset="0"/>
                  </a:rPr>
                  <a:t>@■8(</a:t>
                </a:r>
                <a:r>
                  <a:rPr lang="en-US" sz="1200" b="0" i="0" smtClean="0">
                    <a:latin typeface="Cambria Math" charset="0"/>
                  </a:rPr>
                  <a:t>𝑡_𝐿</a:t>
                </a:r>
                <a:r>
                  <a:rPr lang="cs-CZ" sz="1200" b="0" i="0" smtClean="0">
                    <a:latin typeface="Cambria Math" charset="0"/>
                  </a:rPr>
                  <a:t>@</a:t>
                </a:r>
                <a:r>
                  <a:rPr lang="en-US" sz="1200" b="0" i="0" smtClean="0">
                    <a:latin typeface="Cambria Math" charset="0"/>
                  </a:rPr>
                  <a:t>0</a:t>
                </a:r>
                <a:r>
                  <a:rPr lang="cs-CZ" sz="1200" b="0" i="0" smtClean="0">
                    <a:latin typeface="Cambria Math" charset="0"/>
                  </a:rPr>
                  <a:t>)))</a:t>
                </a:r>
                <a:r>
                  <a:rPr lang="uk-UA" sz="1200" b="0" i="0" smtClean="0">
                    <a:latin typeface="Cambria Math" charset="0"/>
                  </a:rPr>
                  <a:t>]</a:t>
                </a:r>
                <a:r>
                  <a:rPr lang="en-US" sz="1200" b="0" i="0" u="none" strike="noStrike" kern="1200" baseline="0" dirty="0" smtClean="0">
                    <a:solidFill>
                      <a:schemeClr val="tx1"/>
                    </a:solidFill>
                    <a:latin typeface="+mn-lt"/>
                    <a:ea typeface="+mn-ea"/>
                    <a:cs typeface="+mn-cs"/>
                  </a:rPr>
                  <a:t>, </a:t>
                </a:r>
                <a:r>
                  <a:rPr lang="en-US" sz="1200" b="0" i="0" smtClean="0">
                    <a:latin typeface="Cambria Math" charset="0"/>
                  </a:rPr>
                  <a:t>𝑇_𝑅</a:t>
                </a:r>
                <a:r>
                  <a:rPr lang="en-US" sz="1200" b="0" i="0" smtClean="0">
                    <a:latin typeface="Cambria Math" charset="0"/>
                  </a:rPr>
                  <a:t>=</a:t>
                </a:r>
                <a:r>
                  <a:rPr lang="uk-UA" sz="1200" i="0" smtClean="0">
                    <a:latin typeface="Cambria Math" charset="0"/>
                  </a:rPr>
                  <a:t>[</a:t>
                </a:r>
                <a:r>
                  <a:rPr lang="cs-CZ" sz="1200" i="0" smtClean="0">
                    <a:latin typeface="Cambria Math" charset="0"/>
                  </a:rPr>
                  <a:t>■8(</a:t>
                </a:r>
                <a:r>
                  <a:rPr lang="en-US" sz="1200" b="0" i="0" smtClean="0">
                    <a:latin typeface="Cambria Math" charset="0"/>
                  </a:rPr>
                  <a:t>0@0@</a:t>
                </a:r>
                <a:r>
                  <a:rPr lang="cs-CZ" sz="1200" b="0" i="0" smtClean="0">
                    <a:latin typeface="Cambria Math" charset="0"/>
                  </a:rPr>
                  <a:t>■8(</a:t>
                </a:r>
                <a:r>
                  <a:rPr lang="en-US" sz="1200" b="0" i="0" smtClean="0">
                    <a:latin typeface="Cambria Math" charset="0"/>
                  </a:rPr>
                  <a:t>0@</a:t>
                </a:r>
                <a:r>
                  <a:rPr lang="cs-CZ" sz="1200" b="0" i="0" smtClean="0">
                    <a:latin typeface="Cambria Math" charset="0"/>
                  </a:rPr>
                  <a:t>■8(</a:t>
                </a:r>
                <a:r>
                  <a:rPr lang="en-US" sz="1200" b="0" i="0" smtClean="0">
                    <a:latin typeface="Cambria Math" charset="0"/>
                  </a:rPr>
                  <a:t>0@𝑡_𝑅 )))]</a:t>
                </a:r>
                <a:endParaRPr lang="en-US" sz="1200" b="0" i="0" dirty="0" smtClean="0">
                  <a:latin typeface="+mn-lt"/>
                </a:endParaRPr>
              </a:p>
              <a:p>
                <a:pPr marL="228600" indent="-228600">
                  <a:buFont typeface="+mj-lt"/>
                  <a:buAutoNum type="arabicPeriod"/>
                </a:pPr>
                <a:r>
                  <a:rPr lang="en-US" sz="1200" b="0" i="0" u="none" strike="noStrike" kern="1200" baseline="0" dirty="0" smtClean="0">
                    <a:solidFill>
                      <a:schemeClr val="tx1"/>
                    </a:solidFill>
                    <a:latin typeface="+mn-lt"/>
                    <a:ea typeface="+mn-ea"/>
                    <a:cs typeface="+mn-cs"/>
                  </a:rPr>
                  <a:t>The new </a:t>
                </a:r>
                <a:r>
                  <a:rPr lang="es-ES_tradnl" sz="1200" b="0" i="0" u="none" strike="noStrike" kern="1200" baseline="0" dirty="0" smtClean="0">
                    <a:solidFill>
                      <a:schemeClr val="tx1"/>
                    </a:solidFill>
                    <a:latin typeface="+mn-lt"/>
                    <a:ea typeface="+mn-ea"/>
                    <a:cs typeface="+mn-cs"/>
                  </a:rPr>
                  <a:t>Y = T3R </a:t>
                </a:r>
                <a:r>
                  <a:rPr lang="fr-FR" sz="1200" b="0" i="0" u="none" strike="noStrike" kern="1200" baseline="0" dirty="0" smtClean="0">
                    <a:solidFill>
                      <a:schemeClr val="tx1"/>
                    </a:solidFill>
                    <a:latin typeface="+mn-lt"/>
                    <a:ea typeface="+mn-ea"/>
                    <a:cs typeface="+mn-cs"/>
                  </a:rPr>
                  <a:t>+ X </a:t>
                </a:r>
                <a:r>
                  <a:rPr lang="fr-FR" sz="1200" b="0" i="0" u="none" strike="noStrike" kern="1200" baseline="0" dirty="0" err="1" smtClean="0">
                    <a:solidFill>
                      <a:schemeClr val="tx1"/>
                    </a:solidFill>
                    <a:latin typeface="+mn-lt"/>
                    <a:ea typeface="+mn-ea"/>
                    <a:cs typeface="+mn-cs"/>
                  </a:rPr>
                  <a:t>where</a:t>
                </a:r>
                <a:r>
                  <a:rPr lang="fr-FR" sz="1200" b="0" i="0" u="none" strike="noStrike" kern="1200" baseline="0" dirty="0" smtClean="0">
                    <a:solidFill>
                      <a:schemeClr val="tx1"/>
                    </a:solidFill>
                    <a:latin typeface="+mn-lt"/>
                    <a:ea typeface="+mn-ea"/>
                    <a:cs typeface="+mn-cs"/>
                  </a:rPr>
                  <a:t> T3R </a:t>
                </a:r>
                <a:r>
                  <a:rPr lang="fr-FR" sz="1200" b="0" i="0" u="none" strike="noStrike" kern="1200" baseline="0" dirty="0" err="1" smtClean="0">
                    <a:solidFill>
                      <a:schemeClr val="tx1"/>
                    </a:solidFill>
                    <a:latin typeface="+mn-lt"/>
                    <a:ea typeface="+mn-ea"/>
                    <a:cs typeface="+mn-cs"/>
                  </a:rPr>
                  <a:t>comes</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from</a:t>
                </a:r>
                <a:r>
                  <a:rPr lang="fr-FR" sz="1200" b="0" i="0" u="none" strike="noStrike" kern="1200" baseline="0" dirty="0" smtClean="0">
                    <a:solidFill>
                      <a:schemeClr val="tx1"/>
                    </a:solidFill>
                    <a:latin typeface="+mn-lt"/>
                    <a:ea typeface="+mn-ea"/>
                    <a:cs typeface="+mn-cs"/>
                  </a:rPr>
                  <a:t> the U(1)Y of SO(5)L</a:t>
                </a:r>
              </a:p>
              <a:p>
                <a:pPr marL="228600" indent="-228600">
                  <a:buFont typeface="+mj-lt"/>
                  <a:buAutoNum type="arabicPeriod"/>
                </a:pPr>
                <a:r>
                  <a:rPr lang="en-US" sz="1200" b="0" i="0" u="none" strike="noStrike" kern="1200" baseline="0" dirty="0" smtClean="0">
                    <a:solidFill>
                      <a:schemeClr val="tx1"/>
                    </a:solidFill>
                    <a:latin typeface="+mn-lt"/>
                    <a:ea typeface="+mn-ea"/>
                    <a:cs typeface="+mn-cs"/>
                  </a:rPr>
                  <a:t>Given that the Goldstones are not charged under the extra U(1)X, this change in the definition of</a:t>
                </a:r>
              </a:p>
              <a:p>
                <a:r>
                  <a:rPr lang="en-US" sz="1200" b="0" i="0" u="none" strike="noStrike" kern="1200" baseline="0" dirty="0" smtClean="0">
                    <a:solidFill>
                      <a:schemeClr val="tx1"/>
                    </a:solidFill>
                    <a:latin typeface="+mn-lt"/>
                    <a:ea typeface="+mn-ea"/>
                    <a:cs typeface="+mn-cs"/>
                  </a:rPr>
                  <a:t>Y does not modify their couplings to B and the construction discussed in the previous sections</a:t>
                </a:r>
              </a:p>
              <a:p>
                <a:r>
                  <a:rPr lang="en-US" sz="1200" b="0" i="0" u="none" strike="noStrike" kern="1200" baseline="0" dirty="0" smtClean="0">
                    <a:solidFill>
                      <a:schemeClr val="tx1"/>
                    </a:solidFill>
                    <a:latin typeface="+mn-lt"/>
                    <a:ea typeface="+mn-ea"/>
                    <a:cs typeface="+mn-cs"/>
                  </a:rPr>
                  <a:t>for the gauge sector is unaffected. The W and the massive resonances  are included, again as</a:t>
                </a:r>
              </a:p>
              <a:p>
                <a:r>
                  <a:rPr lang="en-US" sz="1200" b="0" i="0" u="none" strike="noStrike" kern="1200" baseline="0" dirty="0" smtClean="0">
                    <a:solidFill>
                      <a:schemeClr val="tx1"/>
                    </a:solidFill>
                    <a:latin typeface="+mn-lt"/>
                    <a:ea typeface="+mn-ea"/>
                    <a:cs typeface="+mn-cs"/>
                  </a:rPr>
                  <a:t>before, from gauging the SU(2)L subgroup of SO(5)L and the SO(4) subgroup of SO(5)R.</a:t>
                </a:r>
                <a:endParaRPr lang="fr-FR" sz="1200" b="0" i="0" u="none" strike="noStrike" kern="1200" baseline="0" dirty="0" smtClean="0">
                  <a:solidFill>
                    <a:schemeClr val="tx1"/>
                  </a:solidFill>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A4747259-86BD-9346-9B14-CC3CEF1D46FB}" type="slidenum">
              <a:rPr lang="en-US" smtClean="0"/>
              <a:t>10</a:t>
            </a:fld>
            <a:endParaRPr lang="en-US"/>
          </a:p>
        </p:txBody>
      </p:sp>
    </p:spTree>
    <p:extLst>
      <p:ext uri="{BB962C8B-B14F-4D97-AF65-F5344CB8AC3E}">
        <p14:creationId xmlns:p14="http://schemas.microsoft.com/office/powerpoint/2010/main" val="1221624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dirty="0" smtClean="0"/>
                  <a:t>For </a:t>
                </a:r>
                <a:r>
                  <a:rPr lang="en-US" sz="1200" dirty="0"/>
                  <a:t>correct hypercharges, </a:t>
                </a:r>
                <a14:m>
                  <m:oMath xmlns:m="http://schemas.openxmlformats.org/officeDocument/2006/math">
                    <m:sSub>
                      <m:sSubPr>
                        <m:ctrlPr>
                          <a:rPr lang="en-US" sz="1200" i="1">
                            <a:latin typeface="Cambria Math" charset="0"/>
                            <a:ea typeface="Cambria Math" charset="0"/>
                            <a:cs typeface="Cambria Math" charset="0"/>
                          </a:rPr>
                        </m:ctrlPr>
                      </m:sSubPr>
                      <m:e>
                        <m:r>
                          <a:rPr lang="en-US" sz="1200" i="1">
                            <a:latin typeface="Cambria Math" charset="0"/>
                            <a:ea typeface="Cambria Math" charset="0"/>
                            <a:cs typeface="Cambria Math" charset="0"/>
                          </a:rPr>
                          <m:t>𝐵</m:t>
                        </m:r>
                      </m:e>
                      <m:sub>
                        <m:r>
                          <a:rPr lang="en-US" sz="1200" i="1">
                            <a:latin typeface="Cambria Math" charset="0"/>
                            <a:ea typeface="Cambria Math" charset="0"/>
                            <a:cs typeface="Cambria Math" charset="0"/>
                          </a:rPr>
                          <m:t>𝜇</m:t>
                        </m:r>
                      </m:sub>
                    </m:sSub>
                  </m:oMath>
                </a14:m>
                <a:r>
                  <a:rPr lang="en-US" sz="1200" dirty="0"/>
                  <a:t>  comes out of gauging </a:t>
                </a:r>
                <a14:m>
                  <m:oMath xmlns:m="http://schemas.openxmlformats.org/officeDocument/2006/math">
                    <m:r>
                      <a:rPr lang="en-US" sz="1200" i="1">
                        <a:latin typeface="Cambria Math" charset="0"/>
                      </a:rPr>
                      <m:t>𝑆</m:t>
                    </m:r>
                    <m:r>
                      <a:rPr lang="en-US" sz="1200" i="1">
                        <a:latin typeface="Cambria Math" charset="0"/>
                      </a:rPr>
                      <m:t>0</m:t>
                    </m:r>
                    <m:sSub>
                      <m:sSubPr>
                        <m:ctrlPr>
                          <a:rPr lang="en-US" sz="1200" i="1">
                            <a:latin typeface="Cambria Math" charset="0"/>
                          </a:rPr>
                        </m:ctrlPr>
                      </m:sSubPr>
                      <m:e>
                        <m:d>
                          <m:dPr>
                            <m:ctrlPr>
                              <a:rPr lang="en-US" sz="1200" i="1">
                                <a:latin typeface="Cambria Math" charset="0"/>
                              </a:rPr>
                            </m:ctrlPr>
                          </m:dPr>
                          <m:e>
                            <m:r>
                              <a:rPr lang="en-US" sz="1200" i="1">
                                <a:latin typeface="Cambria Math" charset="0"/>
                              </a:rPr>
                              <m:t>5</m:t>
                            </m:r>
                          </m:e>
                        </m:d>
                      </m:e>
                      <m:sub>
                        <m:r>
                          <a:rPr lang="en-US" sz="1200" i="1">
                            <a:latin typeface="Cambria Math" charset="0"/>
                          </a:rPr>
                          <m:t>𝐿</m:t>
                        </m:r>
                      </m:sub>
                    </m:sSub>
                    <m:r>
                      <a:rPr lang="en-US" sz="1200" i="1">
                        <a:latin typeface="Cambria Math" charset="0"/>
                      </a:rPr>
                      <m:t>×</m:t>
                    </m:r>
                    <m:r>
                      <a:rPr lang="en-US" sz="1200" i="1">
                        <a:latin typeface="Cambria Math" charset="0"/>
                      </a:rPr>
                      <m:t>𝑈</m:t>
                    </m:r>
                    <m:sSub>
                      <m:sSubPr>
                        <m:ctrlPr>
                          <a:rPr lang="en-US" sz="1200" i="1">
                            <a:latin typeface="Cambria Math" charset="0"/>
                          </a:rPr>
                        </m:ctrlPr>
                      </m:sSubPr>
                      <m:e>
                        <m:d>
                          <m:dPr>
                            <m:ctrlPr>
                              <a:rPr lang="en-US" sz="1200" i="1">
                                <a:latin typeface="Cambria Math" charset="0"/>
                              </a:rPr>
                            </m:ctrlPr>
                          </m:dPr>
                          <m:e>
                            <m:r>
                              <a:rPr lang="en-US" sz="1200" i="1">
                                <a:latin typeface="Cambria Math" charset="0"/>
                              </a:rPr>
                              <m:t>1</m:t>
                            </m:r>
                          </m:e>
                        </m:d>
                      </m:e>
                      <m:sub>
                        <m:r>
                          <a:rPr lang="en-US" sz="1200" i="1">
                            <a:latin typeface="Cambria Math" charset="0"/>
                          </a:rPr>
                          <m:t>𝑋</m:t>
                        </m:r>
                      </m:sub>
                    </m:sSub>
                  </m:oMath>
                </a14:m>
                <a:endParaRPr lang="en-US" sz="1200" dirty="0"/>
              </a:p>
              <a:p>
                <a:endParaRPr lang="en-US" sz="1200" dirty="0"/>
              </a:p>
              <a:p>
                <a14:m>
                  <m:oMath xmlns:m="http://schemas.openxmlformats.org/officeDocument/2006/math">
                    <m:sSub>
                      <m:sSubPr>
                        <m:ctrlPr>
                          <a:rPr lang="en-US" sz="1200" i="1">
                            <a:latin typeface="Cambria Math" charset="0"/>
                          </a:rPr>
                        </m:ctrlPr>
                      </m:sSubPr>
                      <m:e>
                        <m:acc>
                          <m:accPr>
                            <m:chr m:val="̃"/>
                            <m:ctrlPr>
                              <a:rPr lang="en-US" sz="1200" i="1">
                                <a:latin typeface="Cambria Math" charset="0"/>
                              </a:rPr>
                            </m:ctrlPr>
                          </m:accPr>
                          <m:e>
                            <m:r>
                              <a:rPr lang="en-US" sz="1200" i="1">
                                <a:latin typeface="Cambria Math" charset="0"/>
                              </a:rPr>
                              <m:t>𝑊</m:t>
                            </m:r>
                          </m:e>
                        </m:acc>
                      </m:e>
                      <m:sub>
                        <m:r>
                          <a:rPr lang="en-US" sz="1200" i="1">
                            <a:latin typeface="Cambria Math" charset="0"/>
                          </a:rPr>
                          <m:t>𝜇</m:t>
                        </m:r>
                      </m:sub>
                    </m:sSub>
                  </m:oMath>
                </a14:m>
                <a:r>
                  <a:rPr lang="en-US" sz="1200" dirty="0"/>
                  <a:t> and </a:t>
                </a:r>
                <a14:m>
                  <m:oMath xmlns:m="http://schemas.openxmlformats.org/officeDocument/2006/math">
                    <m:sSub>
                      <m:sSubPr>
                        <m:ctrlPr>
                          <a:rPr lang="en-US" sz="1200" i="1">
                            <a:latin typeface="Cambria Math" charset="0"/>
                          </a:rPr>
                        </m:ctrlPr>
                      </m:sSubPr>
                      <m:e>
                        <m:acc>
                          <m:accPr>
                            <m:chr m:val="̃"/>
                            <m:ctrlPr>
                              <a:rPr lang="en-US" sz="1200" i="1">
                                <a:latin typeface="Cambria Math" charset="0"/>
                              </a:rPr>
                            </m:ctrlPr>
                          </m:accPr>
                          <m:e>
                            <m:r>
                              <a:rPr lang="en-US" sz="1200" i="1">
                                <a:latin typeface="Cambria Math" charset="0"/>
                              </a:rPr>
                              <m:t>𝜌</m:t>
                            </m:r>
                          </m:e>
                        </m:acc>
                      </m:e>
                      <m:sub>
                        <m:r>
                          <a:rPr lang="en-US" sz="1200" i="1">
                            <a:latin typeface="Cambria Math" charset="0"/>
                          </a:rPr>
                          <m:t>𝜇</m:t>
                        </m:r>
                      </m:sub>
                    </m:sSub>
                  </m:oMath>
                </a14:m>
                <a:r>
                  <a:rPr lang="en-US" sz="1200" dirty="0"/>
                  <a:t> come from gauging </a:t>
                </a:r>
                <a14:m>
                  <m:oMath xmlns:m="http://schemas.openxmlformats.org/officeDocument/2006/math">
                    <m:r>
                      <a:rPr lang="en-US" sz="1200" i="1">
                        <a:latin typeface="Cambria Math" charset="0"/>
                      </a:rPr>
                      <m:t>𝑆𝑈</m:t>
                    </m:r>
                    <m:sSub>
                      <m:sSubPr>
                        <m:ctrlPr>
                          <a:rPr lang="en-US" sz="1200" i="1">
                            <a:latin typeface="Cambria Math" charset="0"/>
                          </a:rPr>
                        </m:ctrlPr>
                      </m:sSubPr>
                      <m:e>
                        <m:d>
                          <m:dPr>
                            <m:ctrlPr>
                              <a:rPr lang="en-US" sz="1200" i="1">
                                <a:latin typeface="Cambria Math" charset="0"/>
                              </a:rPr>
                            </m:ctrlPr>
                          </m:dPr>
                          <m:e>
                            <m:r>
                              <a:rPr lang="en-US" sz="1200" i="1">
                                <a:latin typeface="Cambria Math" charset="0"/>
                              </a:rPr>
                              <m:t>2</m:t>
                            </m:r>
                          </m:e>
                        </m:d>
                      </m:e>
                      <m:sub>
                        <m:r>
                          <a:rPr lang="en-US" sz="1200" i="1">
                            <a:latin typeface="Cambria Math" charset="0"/>
                          </a:rPr>
                          <m:t>𝐿</m:t>
                        </m:r>
                      </m:sub>
                    </m:sSub>
                    <m:r>
                      <a:rPr lang="en-US" sz="1200" i="1">
                        <a:latin typeface="Cambria Math" charset="0"/>
                      </a:rPr>
                      <m:t>⊂</m:t>
                    </m:r>
                  </m:oMath>
                </a14:m>
                <a:r>
                  <a:rPr lang="en-US" sz="1200" dirty="0"/>
                  <a:t> </a:t>
                </a:r>
                <a14:m>
                  <m:oMath xmlns:m="http://schemas.openxmlformats.org/officeDocument/2006/math">
                    <m:r>
                      <a:rPr lang="en-US" sz="1200" i="1">
                        <a:latin typeface="Cambria Math" charset="0"/>
                      </a:rPr>
                      <m:t>𝑆𝑈</m:t>
                    </m:r>
                    <m:sSub>
                      <m:sSubPr>
                        <m:ctrlPr>
                          <a:rPr lang="en-US" sz="1200" i="1">
                            <a:latin typeface="Cambria Math" charset="0"/>
                          </a:rPr>
                        </m:ctrlPr>
                      </m:sSubPr>
                      <m:e>
                        <m:d>
                          <m:dPr>
                            <m:ctrlPr>
                              <a:rPr lang="en-US" sz="1200" i="1">
                                <a:latin typeface="Cambria Math" charset="0"/>
                              </a:rPr>
                            </m:ctrlPr>
                          </m:dPr>
                          <m:e>
                            <m:r>
                              <a:rPr lang="en-US" sz="1200" i="1">
                                <a:latin typeface="Cambria Math" charset="0"/>
                              </a:rPr>
                              <m:t>5</m:t>
                            </m:r>
                          </m:e>
                        </m:d>
                      </m:e>
                      <m:sub>
                        <m:r>
                          <a:rPr lang="en-US" sz="1200" i="1">
                            <a:latin typeface="Cambria Math" charset="0"/>
                          </a:rPr>
                          <m:t>𝐿</m:t>
                        </m:r>
                      </m:sub>
                    </m:sSub>
                  </m:oMath>
                </a14:m>
                <a:r>
                  <a:rPr lang="en-US" sz="1200" dirty="0"/>
                  <a:t> and </a:t>
                </a:r>
                <a14:m>
                  <m:oMath xmlns:m="http://schemas.openxmlformats.org/officeDocument/2006/math">
                    <m:r>
                      <a:rPr lang="en-US" sz="1200" i="1">
                        <a:latin typeface="Cambria Math" charset="0"/>
                      </a:rPr>
                      <m:t>𝑆𝑂</m:t>
                    </m:r>
                    <m:r>
                      <a:rPr lang="en-US" sz="1200" i="1">
                        <a:latin typeface="Cambria Math" charset="0"/>
                      </a:rPr>
                      <m:t>(4)⊂</m:t>
                    </m:r>
                  </m:oMath>
                </a14:m>
                <a:r>
                  <a:rPr lang="en-US" sz="1200" dirty="0"/>
                  <a:t> </a:t>
                </a:r>
                <a14:m>
                  <m:oMath xmlns:m="http://schemas.openxmlformats.org/officeDocument/2006/math">
                    <m:r>
                      <a:rPr lang="en-US" sz="1200" i="1">
                        <a:latin typeface="Cambria Math" charset="0"/>
                      </a:rPr>
                      <m:t>𝑆𝑈</m:t>
                    </m:r>
                    <m:sSub>
                      <m:sSubPr>
                        <m:ctrlPr>
                          <a:rPr lang="en-US" sz="1200" i="1">
                            <a:latin typeface="Cambria Math" charset="0"/>
                          </a:rPr>
                        </m:ctrlPr>
                      </m:sSubPr>
                      <m:e>
                        <m:d>
                          <m:dPr>
                            <m:ctrlPr>
                              <a:rPr lang="en-US" sz="1200" i="1">
                                <a:latin typeface="Cambria Math" charset="0"/>
                              </a:rPr>
                            </m:ctrlPr>
                          </m:dPr>
                          <m:e>
                            <m:r>
                              <a:rPr lang="en-US" sz="1200" i="1">
                                <a:latin typeface="Cambria Math" charset="0"/>
                              </a:rPr>
                              <m:t>5</m:t>
                            </m:r>
                          </m:e>
                        </m:d>
                      </m:e>
                      <m:sub>
                        <m:r>
                          <a:rPr lang="en-US" sz="1200" i="1">
                            <a:latin typeface="Cambria Math" charset="0"/>
                          </a:rPr>
                          <m:t>𝑅</m:t>
                        </m:r>
                      </m:sub>
                    </m:sSub>
                  </m:oMath>
                </a14:m>
                <a:endParaRPr lang="en-US" dirty="0" smtClean="0"/>
              </a:p>
              <a:p>
                <a:endParaRPr lang="en-US" dirty="0" smtClean="0"/>
              </a:p>
              <a:p>
                <a:r>
                  <a:rPr lang="en-US" dirty="0" smtClean="0"/>
                  <a:t>Moreover we have not yet specified the covariant, derivatives Dµ associated with the SM gauge group, these are obviously given by</a:t>
                </a:r>
              </a:p>
              <a:p>
                <a:endParaRPr lang="en-US" dirty="0" smtClean="0"/>
              </a:p>
              <a:p>
                <a:pPr/>
                <a14:m>
                  <m:oMathPara xmlns:m="http://schemas.openxmlformats.org/officeDocument/2006/math">
                    <m:oMathParaPr>
                      <m:jc m:val="centerGroup"/>
                    </m:oMathParaPr>
                    <m:oMath xmlns:m="http://schemas.openxmlformats.org/officeDocument/2006/math">
                      <m:sSub>
                        <m:sSubPr>
                          <m:ctrlPr>
                            <a:rPr lang="en-US" b="0" i="1" smtClean="0">
                              <a:latin typeface="Cambria Math" charset="0"/>
                            </a:rPr>
                          </m:ctrlPr>
                        </m:sSubPr>
                        <m:e>
                          <m:r>
                            <a:rPr lang="en-US" b="0" i="1" smtClean="0">
                              <a:latin typeface="Cambria Math" charset="0"/>
                            </a:rPr>
                            <m:t>𝐷</m:t>
                          </m:r>
                        </m:e>
                        <m:sub>
                          <m:r>
                            <a:rPr lang="en-US" b="0" i="1" smtClean="0">
                              <a:latin typeface="Cambria Math" charset="0"/>
                            </a:rPr>
                            <m:t>𝜇</m:t>
                          </m:r>
                        </m:sub>
                      </m:sSub>
                      <m:sSub>
                        <m:sSubPr>
                          <m:ctrlPr>
                            <a:rPr lang="en-US" b="0" i="1" smtClean="0">
                              <a:latin typeface="Cambria Math" charset="0"/>
                            </a:rPr>
                          </m:ctrlPr>
                        </m:sSubPr>
                        <m:e>
                          <m:r>
                            <a:rPr lang="en-US" b="0" i="1" smtClean="0">
                              <a:latin typeface="Cambria Math" charset="0"/>
                            </a:rPr>
                            <m:t>𝑞</m:t>
                          </m:r>
                        </m:e>
                        <m:sub>
                          <m:r>
                            <a:rPr lang="en-US" b="0" i="1" smtClean="0">
                              <a:latin typeface="Cambria Math" charset="0"/>
                            </a:rPr>
                            <m:t>𝐿</m:t>
                          </m:r>
                        </m:sub>
                      </m:sSub>
                      <m:r>
                        <a:rPr lang="en-US" b="0" i="1" smtClean="0">
                          <a:latin typeface="Cambria Math" charset="0"/>
                        </a:rPr>
                        <m:t>=</m:t>
                      </m:r>
                      <m:d>
                        <m:dPr>
                          <m:ctrlPr>
                            <a:rPr lang="is-IS" b="0" i="1" smtClean="0">
                              <a:latin typeface="Cambria Math" charset="0"/>
                            </a:rPr>
                          </m:ctrlPr>
                        </m:dPr>
                        <m:e>
                          <m:sSub>
                            <m:sSubPr>
                              <m:ctrlPr>
                                <a:rPr lang="en-US" i="1">
                                  <a:latin typeface="Cambria Math" charset="0"/>
                                </a:rPr>
                              </m:ctrlPr>
                            </m:sSubPr>
                            <m:e>
                              <m:r>
                                <a:rPr lang="en-US" i="1">
                                  <a:latin typeface="Cambria Math" charset="0"/>
                                </a:rPr>
                                <m:t>𝜕</m:t>
                              </m:r>
                            </m:e>
                            <m:sub>
                              <m:r>
                                <a:rPr lang="en-US" i="1">
                                  <a:latin typeface="Cambria Math" charset="0"/>
                                </a:rPr>
                                <m:t>𝜇</m:t>
                              </m:r>
                            </m:sub>
                          </m:sSub>
                          <m:r>
                            <a:rPr lang="en-US" i="1">
                              <a:latin typeface="Cambria Math" charset="0"/>
                            </a:rPr>
                            <m:t>−</m:t>
                          </m:r>
                          <m:r>
                            <a:rPr lang="en-US" i="1">
                              <a:latin typeface="Cambria Math" charset="0"/>
                            </a:rPr>
                            <m:t>𝑖</m:t>
                          </m:r>
                          <m:r>
                            <a:rPr lang="en-US" i="1">
                              <a:latin typeface="Cambria Math" charset="0"/>
                            </a:rPr>
                            <m:t> </m:t>
                          </m:r>
                          <m:f>
                            <m:fPr>
                              <m:ctrlPr>
                                <a:rPr lang="bg-BG" i="1">
                                  <a:latin typeface="Cambria Math" charset="0"/>
                                </a:rPr>
                              </m:ctrlPr>
                            </m:fPr>
                            <m:num>
                              <m:acc>
                                <m:accPr>
                                  <m:chr m:val="̂"/>
                                  <m:ctrlPr>
                                    <a:rPr lang="en-US" i="1">
                                      <a:latin typeface="Cambria Math" charset="0"/>
                                    </a:rPr>
                                  </m:ctrlPr>
                                </m:accPr>
                                <m:e>
                                  <m:r>
                                    <a:rPr lang="en-US" i="1">
                                      <a:latin typeface="Cambria Math" charset="0"/>
                                    </a:rPr>
                                    <m:t>𝑔</m:t>
                                  </m:r>
                                </m:e>
                              </m:acc>
                            </m:num>
                            <m:den>
                              <m:r>
                                <a:rPr lang="en-US" i="1">
                                  <a:latin typeface="Cambria Math" charset="0"/>
                                </a:rPr>
                                <m:t>2</m:t>
                              </m:r>
                            </m:den>
                          </m:f>
                          <m:sSubSup>
                            <m:sSubSupPr>
                              <m:ctrlPr>
                                <a:rPr lang="en-US" b="0" i="1" smtClean="0">
                                  <a:latin typeface="Cambria Math" charset="0"/>
                                </a:rPr>
                              </m:ctrlPr>
                            </m:sSubSupPr>
                            <m:e>
                              <m:r>
                                <a:rPr lang="en-US" b="0" i="1" smtClean="0">
                                  <a:latin typeface="Cambria Math" charset="0"/>
                                </a:rPr>
                                <m:t>𝑊</m:t>
                              </m:r>
                            </m:e>
                            <m:sub>
                              <m:r>
                                <a:rPr lang="en-US" b="0" i="1" smtClean="0">
                                  <a:latin typeface="Cambria Math" charset="0"/>
                                </a:rPr>
                                <m:t>𝜇</m:t>
                              </m:r>
                            </m:sub>
                            <m:sup>
                              <m:r>
                                <a:rPr lang="en-US" b="0" i="1" smtClean="0">
                                  <a:latin typeface="Cambria Math" charset="0"/>
                                </a:rPr>
                                <m:t>𝛼</m:t>
                              </m:r>
                            </m:sup>
                          </m:sSubSup>
                          <m:sSub>
                            <m:sSubPr>
                              <m:ctrlPr>
                                <a:rPr lang="en-US" b="0" i="1" smtClean="0">
                                  <a:latin typeface="Cambria Math" charset="0"/>
                                </a:rPr>
                              </m:ctrlPr>
                            </m:sSubPr>
                            <m:e>
                              <m:r>
                                <a:rPr lang="en-US" b="0" i="1" smtClean="0">
                                  <a:latin typeface="Cambria Math" charset="0"/>
                                </a:rPr>
                                <m:t>𝜎</m:t>
                              </m:r>
                            </m:e>
                            <m:sub>
                              <m:r>
                                <a:rPr lang="en-US" b="0" i="1" smtClean="0">
                                  <a:latin typeface="Cambria Math" charset="0"/>
                                </a:rPr>
                                <m:t>𝛼</m:t>
                              </m:r>
                            </m:sub>
                          </m:sSub>
                          <m:r>
                            <a:rPr lang="en-US" b="0" i="1" smtClean="0">
                              <a:latin typeface="Cambria Math" charset="0"/>
                            </a:rPr>
                            <m:t>−</m:t>
                          </m:r>
                          <m:r>
                            <a:rPr lang="en-US" b="0" i="1" smtClean="0">
                              <a:latin typeface="Cambria Math" charset="0"/>
                            </a:rPr>
                            <m:t>𝑖</m:t>
                          </m:r>
                          <m:f>
                            <m:fPr>
                              <m:ctrlPr>
                                <a:rPr lang="bg-BG" i="1">
                                  <a:latin typeface="Cambria Math" charset="0"/>
                                </a:rPr>
                              </m:ctrlPr>
                            </m:fPr>
                            <m:num>
                              <m:acc>
                                <m:accPr>
                                  <m:chr m:val="̂"/>
                                  <m:ctrlPr>
                                    <a:rPr lang="en-US" i="1">
                                      <a:latin typeface="Cambria Math" charset="0"/>
                                    </a:rPr>
                                  </m:ctrlPr>
                                </m:accPr>
                                <m:e>
                                  <m:r>
                                    <a:rPr lang="en-US" i="1">
                                      <a:latin typeface="Cambria Math" charset="0"/>
                                    </a:rPr>
                                    <m:t>𝑔</m:t>
                                  </m:r>
                                </m:e>
                              </m:acc>
                              <m:r>
                                <a:rPr lang="en-US" b="0" i="1" smtClean="0">
                                  <a:latin typeface="Cambria Math" charset="0"/>
                                </a:rPr>
                                <m:t>′</m:t>
                              </m:r>
                            </m:num>
                            <m:den>
                              <m:r>
                                <a:rPr lang="en-US" i="1">
                                  <a:latin typeface="Cambria Math" charset="0"/>
                                </a:rPr>
                                <m:t>2</m:t>
                              </m:r>
                            </m:den>
                          </m:f>
                          <m:sSub>
                            <m:sSubPr>
                              <m:ctrlPr>
                                <a:rPr lang="en-US" b="0" i="1" smtClean="0">
                                  <a:latin typeface="Cambria Math" charset="0"/>
                                </a:rPr>
                              </m:ctrlPr>
                            </m:sSubPr>
                            <m:e>
                              <m:r>
                                <a:rPr lang="en-US" b="0" i="1" smtClean="0">
                                  <a:latin typeface="Cambria Math" charset="0"/>
                                </a:rPr>
                                <m:t>𝐵</m:t>
                              </m:r>
                            </m:e>
                            <m:sub>
                              <m:r>
                                <a:rPr lang="en-US" b="0" i="1" smtClean="0">
                                  <a:latin typeface="Cambria Math" charset="0"/>
                                </a:rPr>
                                <m:t>𝜇</m:t>
                              </m:r>
                            </m:sub>
                          </m:sSub>
                        </m:e>
                      </m:d>
                      <m:sSub>
                        <m:sSubPr>
                          <m:ctrlPr>
                            <a:rPr lang="en-US" i="1">
                              <a:latin typeface="Cambria Math" charset="0"/>
                            </a:rPr>
                          </m:ctrlPr>
                        </m:sSubPr>
                        <m:e>
                          <m:r>
                            <a:rPr lang="en-US" i="1">
                              <a:latin typeface="Cambria Math" charset="0"/>
                            </a:rPr>
                            <m:t>𝑞</m:t>
                          </m:r>
                        </m:e>
                        <m:sub>
                          <m:r>
                            <a:rPr lang="en-US" b="0" i="1" smtClean="0">
                              <a:latin typeface="Cambria Math" charset="0"/>
                            </a:rPr>
                            <m:t>𝐿</m:t>
                          </m:r>
                        </m:sub>
                      </m:sSub>
                    </m:oMath>
                  </m:oMathPara>
                </a14:m>
                <a:endParaRPr lang="en-US" dirty="0" smtClean="0"/>
              </a:p>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𝐷</m:t>
                          </m:r>
                        </m:e>
                        <m:sub>
                          <m:r>
                            <a:rPr lang="en-US" i="1">
                              <a:latin typeface="Cambria Math" charset="0"/>
                            </a:rPr>
                            <m:t>𝜇</m:t>
                          </m:r>
                        </m:sub>
                      </m:sSub>
                      <m:sSub>
                        <m:sSubPr>
                          <m:ctrlPr>
                            <a:rPr lang="en-US" i="1">
                              <a:latin typeface="Cambria Math" charset="0"/>
                            </a:rPr>
                          </m:ctrlPr>
                        </m:sSubPr>
                        <m:e>
                          <m:r>
                            <a:rPr lang="en-US" b="0" i="1" smtClean="0">
                              <a:latin typeface="Cambria Math" charset="0"/>
                            </a:rPr>
                            <m:t>𝑡</m:t>
                          </m:r>
                        </m:e>
                        <m:sub>
                          <m:r>
                            <a:rPr lang="en-US" b="0" i="1" smtClean="0">
                              <a:latin typeface="Cambria Math" charset="0"/>
                            </a:rPr>
                            <m:t>𝑅</m:t>
                          </m:r>
                        </m:sub>
                      </m:sSub>
                      <m:r>
                        <a:rPr lang="en-US" i="1">
                          <a:latin typeface="Cambria Math" charset="0"/>
                        </a:rPr>
                        <m:t>=</m:t>
                      </m:r>
                      <m:d>
                        <m:dPr>
                          <m:ctrlPr>
                            <a:rPr lang="is-IS" i="1">
                              <a:latin typeface="Cambria Math" charset="0"/>
                            </a:rPr>
                          </m:ctrlPr>
                        </m:dPr>
                        <m:e>
                          <m:sSub>
                            <m:sSubPr>
                              <m:ctrlPr>
                                <a:rPr lang="en-US" i="1">
                                  <a:latin typeface="Cambria Math" charset="0"/>
                                </a:rPr>
                              </m:ctrlPr>
                            </m:sSubPr>
                            <m:e>
                              <m:r>
                                <a:rPr lang="en-US" i="1">
                                  <a:latin typeface="Cambria Math" charset="0"/>
                                </a:rPr>
                                <m:t>𝜕</m:t>
                              </m:r>
                            </m:e>
                            <m:sub>
                              <m:r>
                                <a:rPr lang="en-US" i="1">
                                  <a:latin typeface="Cambria Math" charset="0"/>
                                </a:rPr>
                                <m:t>𝜇</m:t>
                              </m:r>
                            </m:sub>
                          </m:sSub>
                          <m:r>
                            <a:rPr lang="en-US" i="1">
                              <a:latin typeface="Cambria Math" charset="0"/>
                            </a:rPr>
                            <m:t>−</m:t>
                          </m:r>
                          <m:r>
                            <a:rPr lang="en-US" i="1">
                              <a:latin typeface="Cambria Math" charset="0"/>
                            </a:rPr>
                            <m:t>𝑖</m:t>
                          </m:r>
                          <m:f>
                            <m:fPr>
                              <m:ctrlPr>
                                <a:rPr lang="bg-BG" i="1">
                                  <a:latin typeface="Cambria Math" charset="0"/>
                                </a:rPr>
                              </m:ctrlPr>
                            </m:fPr>
                            <m:num>
                              <m:acc>
                                <m:accPr>
                                  <m:chr m:val="̂"/>
                                  <m:ctrlPr>
                                    <a:rPr lang="en-US" i="1">
                                      <a:latin typeface="Cambria Math" charset="0"/>
                                    </a:rPr>
                                  </m:ctrlPr>
                                </m:accPr>
                                <m:e>
                                  <m:r>
                                    <a:rPr lang="en-US" b="0" i="1" smtClean="0">
                                      <a:latin typeface="Cambria Math" charset="0"/>
                                    </a:rPr>
                                    <m:t>2</m:t>
                                  </m:r>
                                  <m:r>
                                    <a:rPr lang="en-US" i="1">
                                      <a:latin typeface="Cambria Math" charset="0"/>
                                    </a:rPr>
                                    <m:t>𝑔</m:t>
                                  </m:r>
                                </m:e>
                              </m:acc>
                              <m:r>
                                <a:rPr lang="en-US" i="1">
                                  <a:latin typeface="Cambria Math" charset="0"/>
                                </a:rPr>
                                <m:t>′</m:t>
                              </m:r>
                            </m:num>
                            <m:den>
                              <m:r>
                                <a:rPr lang="en-US" b="0" i="1" smtClean="0">
                                  <a:latin typeface="Cambria Math" charset="0"/>
                                </a:rPr>
                                <m:t>3</m:t>
                              </m:r>
                            </m:den>
                          </m:f>
                          <m:sSub>
                            <m:sSubPr>
                              <m:ctrlPr>
                                <a:rPr lang="en-US" i="1">
                                  <a:latin typeface="Cambria Math" charset="0"/>
                                </a:rPr>
                              </m:ctrlPr>
                            </m:sSubPr>
                            <m:e>
                              <m:r>
                                <a:rPr lang="en-US" i="1">
                                  <a:latin typeface="Cambria Math" charset="0"/>
                                </a:rPr>
                                <m:t>𝐵</m:t>
                              </m:r>
                            </m:e>
                            <m:sub>
                              <m:r>
                                <a:rPr lang="en-US" i="1">
                                  <a:latin typeface="Cambria Math" charset="0"/>
                                </a:rPr>
                                <m:t>𝜇</m:t>
                              </m:r>
                            </m:sub>
                          </m:sSub>
                          <m:r>
                            <a:rPr lang="en-US" b="0" i="1" smtClean="0">
                              <a:latin typeface="Cambria Math" charset="0"/>
                            </a:rPr>
                            <m:t>−</m:t>
                          </m:r>
                          <m:r>
                            <a:rPr lang="en-US" b="0" i="1" smtClean="0">
                              <a:latin typeface="Cambria Math" charset="0"/>
                            </a:rPr>
                            <m:t>𝑖</m:t>
                          </m:r>
                          <m:sSub>
                            <m:sSubPr>
                              <m:ctrlPr>
                                <a:rPr lang="en-US" b="0" i="1" smtClean="0">
                                  <a:latin typeface="Cambria Math" charset="0"/>
                                </a:rPr>
                              </m:ctrlPr>
                            </m:sSubPr>
                            <m:e>
                              <m:r>
                                <a:rPr lang="en-US" b="0" i="1" smtClean="0">
                                  <a:latin typeface="Cambria Math" charset="0"/>
                                </a:rPr>
                                <m:t>𝑔</m:t>
                              </m:r>
                            </m:e>
                            <m:sub>
                              <m:r>
                                <a:rPr lang="en-US" b="0" i="1" smtClean="0">
                                  <a:latin typeface="Cambria Math" charset="0"/>
                                </a:rPr>
                                <m:t>𝑠</m:t>
                              </m:r>
                            </m:sub>
                          </m:sSub>
                          <m:r>
                            <a:rPr lang="en-US" b="0" i="1" smtClean="0">
                              <a:latin typeface="Cambria Math" charset="0"/>
                            </a:rPr>
                            <m:t> </m:t>
                          </m:r>
                          <m:sSub>
                            <m:sSubPr>
                              <m:ctrlPr>
                                <a:rPr lang="en-US" b="0" i="1" smtClean="0">
                                  <a:latin typeface="Cambria Math" charset="0"/>
                                </a:rPr>
                              </m:ctrlPr>
                            </m:sSubPr>
                            <m:e>
                              <m:r>
                                <a:rPr lang="en-US" b="0" i="1" smtClean="0">
                                  <a:latin typeface="Cambria Math" charset="0"/>
                                </a:rPr>
                                <m:t>𝐺</m:t>
                              </m:r>
                            </m:e>
                            <m:sub>
                              <m:r>
                                <a:rPr lang="en-US" b="0" i="1" smtClean="0">
                                  <a:latin typeface="Cambria Math" charset="0"/>
                                </a:rPr>
                                <m:t>𝜇</m:t>
                              </m:r>
                            </m:sub>
                          </m:sSub>
                        </m:e>
                      </m:d>
                      <m:sSub>
                        <m:sSubPr>
                          <m:ctrlPr>
                            <a:rPr lang="en-US" i="1">
                              <a:latin typeface="Cambria Math" charset="0"/>
                            </a:rPr>
                          </m:ctrlPr>
                        </m:sSubPr>
                        <m:e>
                          <m:r>
                            <a:rPr lang="en-US" b="0" i="1" smtClean="0">
                              <a:latin typeface="Cambria Math" charset="0"/>
                            </a:rPr>
                            <m:t>𝑡</m:t>
                          </m:r>
                        </m:e>
                        <m:sub>
                          <m:r>
                            <a:rPr lang="en-US" b="0" i="1" smtClean="0">
                              <a:latin typeface="Cambria Math" charset="0"/>
                            </a:rPr>
                            <m:t>𝑅</m:t>
                          </m:r>
                        </m:sub>
                      </m:sSub>
                    </m:oMath>
                  </m:oMathPara>
                </a14:m>
                <a:endParaRPr lang="en-US" dirty="0"/>
              </a:p>
              <a:p>
                <a:endParaRPr lang="en-US" dirty="0" smtClean="0"/>
              </a:p>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𝐷</m:t>
                          </m:r>
                        </m:e>
                        <m:sub>
                          <m:r>
                            <a:rPr lang="en-US" i="1">
                              <a:latin typeface="Cambria Math" charset="0"/>
                            </a:rPr>
                            <m:t>𝜇</m:t>
                          </m:r>
                        </m:sub>
                      </m:sSub>
                      <m:acc>
                        <m:accPr>
                          <m:chr m:val="̃"/>
                          <m:ctrlPr>
                            <a:rPr lang="en-US" i="1" dirty="0" smtClean="0">
                              <a:latin typeface="Cambria Math" charset="0"/>
                            </a:rPr>
                          </m:ctrlPr>
                        </m:accPr>
                        <m:e>
                          <m:r>
                            <a:rPr lang="en-US" b="0" i="1" dirty="0" smtClean="0">
                              <a:latin typeface="Cambria Math" charset="0"/>
                            </a:rPr>
                            <m:t>𝜓</m:t>
                          </m:r>
                        </m:e>
                      </m:acc>
                      <m:r>
                        <a:rPr lang="en-US" i="1">
                          <a:latin typeface="Cambria Math" charset="0"/>
                        </a:rPr>
                        <m:t>=</m:t>
                      </m:r>
                      <m:d>
                        <m:dPr>
                          <m:ctrlPr>
                            <a:rPr lang="is-IS" i="1">
                              <a:latin typeface="Cambria Math" charset="0"/>
                            </a:rPr>
                          </m:ctrlPr>
                        </m:dPr>
                        <m:e>
                          <m:sSub>
                            <m:sSubPr>
                              <m:ctrlPr>
                                <a:rPr lang="en-US" i="1">
                                  <a:latin typeface="Cambria Math" charset="0"/>
                                </a:rPr>
                              </m:ctrlPr>
                            </m:sSubPr>
                            <m:e>
                              <m:r>
                                <a:rPr lang="en-US" i="1">
                                  <a:latin typeface="Cambria Math" charset="0"/>
                                </a:rPr>
                                <m:t>𝜕</m:t>
                              </m:r>
                            </m:e>
                            <m:sub>
                              <m:r>
                                <a:rPr lang="en-US" i="1">
                                  <a:latin typeface="Cambria Math" charset="0"/>
                                </a:rPr>
                                <m:t>𝜇</m:t>
                              </m:r>
                            </m:sub>
                          </m:sSub>
                          <m:r>
                            <a:rPr lang="en-US" i="1">
                              <a:latin typeface="Cambria Math" charset="0"/>
                            </a:rPr>
                            <m:t>−</m:t>
                          </m:r>
                          <m:r>
                            <a:rPr lang="en-US" i="1">
                              <a:latin typeface="Cambria Math" charset="0"/>
                            </a:rPr>
                            <m:t>𝑖</m:t>
                          </m:r>
                          <m:f>
                            <m:fPr>
                              <m:ctrlPr>
                                <a:rPr lang="bg-BG" i="1">
                                  <a:latin typeface="Cambria Math" charset="0"/>
                                </a:rPr>
                              </m:ctrlPr>
                            </m:fPr>
                            <m:num>
                              <m:acc>
                                <m:accPr>
                                  <m:chr m:val="̂"/>
                                  <m:ctrlPr>
                                    <a:rPr lang="en-US" i="1">
                                      <a:latin typeface="Cambria Math" charset="0"/>
                                    </a:rPr>
                                  </m:ctrlPr>
                                </m:accPr>
                                <m:e>
                                  <m:r>
                                    <a:rPr lang="en-US" i="1">
                                      <a:latin typeface="Cambria Math" charset="0"/>
                                    </a:rPr>
                                    <m:t>2</m:t>
                                  </m:r>
                                  <m:r>
                                    <a:rPr lang="en-US" i="1">
                                      <a:latin typeface="Cambria Math" charset="0"/>
                                    </a:rPr>
                                    <m:t>𝑔</m:t>
                                  </m:r>
                                </m:e>
                              </m:acc>
                              <m:r>
                                <a:rPr lang="en-US" i="1">
                                  <a:latin typeface="Cambria Math" charset="0"/>
                                </a:rPr>
                                <m:t>′</m:t>
                              </m:r>
                            </m:num>
                            <m:den>
                              <m:r>
                                <a:rPr lang="en-US" i="1">
                                  <a:latin typeface="Cambria Math" charset="0"/>
                                </a:rPr>
                                <m:t>3</m:t>
                              </m:r>
                            </m:den>
                          </m:f>
                          <m:sSub>
                            <m:sSubPr>
                              <m:ctrlPr>
                                <a:rPr lang="en-US" i="1">
                                  <a:latin typeface="Cambria Math" charset="0"/>
                                </a:rPr>
                              </m:ctrlPr>
                            </m:sSubPr>
                            <m:e>
                              <m:r>
                                <a:rPr lang="en-US" i="1">
                                  <a:latin typeface="Cambria Math" charset="0"/>
                                </a:rPr>
                                <m:t>𝐵</m:t>
                              </m:r>
                            </m:e>
                            <m:sub>
                              <m:r>
                                <a:rPr lang="en-US" i="1">
                                  <a:latin typeface="Cambria Math" charset="0"/>
                                </a:rPr>
                                <m:t>𝜇</m:t>
                              </m:r>
                            </m:sub>
                          </m:sSub>
                          <m:r>
                            <a:rPr lang="en-US" i="1">
                              <a:latin typeface="Cambria Math" charset="0"/>
                            </a:rPr>
                            <m:t>−</m:t>
                          </m:r>
                          <m:r>
                            <a:rPr lang="en-US" i="1">
                              <a:latin typeface="Cambria Math" charset="0"/>
                            </a:rPr>
                            <m:t>𝑖</m:t>
                          </m:r>
                          <m:acc>
                            <m:accPr>
                              <m:chr m:val="̃"/>
                              <m:ctrlPr>
                                <a:rPr lang="en-US" i="1" smtClean="0">
                                  <a:latin typeface="Cambria Math" charset="0"/>
                                </a:rPr>
                              </m:ctrlPr>
                            </m:accPr>
                            <m:e>
                              <m:sSub>
                                <m:sSubPr>
                                  <m:ctrlPr>
                                    <a:rPr lang="en-US" b="0" i="1" smtClean="0">
                                      <a:latin typeface="Cambria Math" charset="0"/>
                                    </a:rPr>
                                  </m:ctrlPr>
                                </m:sSubPr>
                                <m:e>
                                  <m:r>
                                    <a:rPr lang="en-US" b="0" i="1" smtClean="0">
                                      <a:latin typeface="Cambria Math" charset="0"/>
                                    </a:rPr>
                                    <m:t>𝑔</m:t>
                                  </m:r>
                                </m:e>
                                <m:sub>
                                  <m:r>
                                    <a:rPr lang="en-US" b="0" i="1" smtClean="0">
                                      <a:latin typeface="Cambria Math" charset="0"/>
                                    </a:rPr>
                                    <m:t>𝜌</m:t>
                                  </m:r>
                                </m:sub>
                              </m:sSub>
                            </m:e>
                          </m:acc>
                          <m:sSub>
                            <m:sSubPr>
                              <m:ctrlPr>
                                <a:rPr lang="en-US" i="1">
                                  <a:latin typeface="Cambria Math" charset="0"/>
                                </a:rPr>
                              </m:ctrlPr>
                            </m:sSubPr>
                            <m:e>
                              <m:acc>
                                <m:accPr>
                                  <m:chr m:val="̃"/>
                                  <m:ctrlPr>
                                    <a:rPr lang="en-US" i="1" smtClean="0">
                                      <a:latin typeface="Cambria Math" charset="0"/>
                                    </a:rPr>
                                  </m:ctrlPr>
                                </m:accPr>
                                <m:e>
                                  <m:r>
                                    <a:rPr lang="en-US" b="0" i="1" smtClean="0">
                                      <a:latin typeface="Cambria Math" charset="0"/>
                                    </a:rPr>
                                    <m:t>𝜌</m:t>
                                  </m:r>
                                </m:e>
                              </m:acc>
                            </m:e>
                            <m:sub>
                              <m:r>
                                <a:rPr lang="en-US" i="1">
                                  <a:latin typeface="Cambria Math" charset="0"/>
                                </a:rPr>
                                <m:t>𝜇</m:t>
                              </m:r>
                            </m:sub>
                          </m:sSub>
                        </m:e>
                      </m:d>
                      <m:acc>
                        <m:accPr>
                          <m:chr m:val="̃"/>
                          <m:ctrlPr>
                            <a:rPr lang="en-US" i="1" dirty="0">
                              <a:latin typeface="Cambria Math" charset="0"/>
                            </a:rPr>
                          </m:ctrlPr>
                        </m:accPr>
                        <m:e>
                          <m:r>
                            <a:rPr lang="en-US" i="1" dirty="0">
                              <a:latin typeface="Cambria Math" charset="0"/>
                            </a:rPr>
                            <m:t>𝜓</m:t>
                          </m:r>
                        </m:e>
                      </m:acc>
                    </m:oMath>
                  </m:oMathPara>
                </a14:m>
                <a:endParaRPr lang="en-US" dirty="0" smtClean="0"/>
              </a:p>
              <a:p>
                <a:endParaRPr lang="en-US" dirty="0" smtClean="0"/>
              </a:p>
              <a:p>
                <a:r>
                  <a:rPr lang="en-US" dirty="0" smtClean="0"/>
                  <a:t>derivatives Dµ associated with the SM gauge group, these are obviously given by</a:t>
                </a:r>
                <a:endParaRPr lang="en-US" dirty="0"/>
              </a:p>
            </p:txBody>
          </p:sp>
        </mc:Choice>
        <mc:Fallback xmlns="">
          <p:sp>
            <p:nvSpPr>
              <p:cNvPr id="3" name="Notes Placeholder 2"/>
              <p:cNvSpPr>
                <a:spLocks noGrp="1"/>
              </p:cNvSpPr>
              <p:nvPr>
                <p:ph type="body" idx="1"/>
              </p:nvPr>
            </p:nvSpPr>
            <p:spPr/>
            <p:txBody>
              <a:bodyPr/>
              <a:lstStyle/>
              <a:p>
                <a:r>
                  <a:rPr lang="en-US" dirty="0" smtClean="0"/>
                  <a:t>Moreover we have not yet specified the covariant, derivatives Dµ associated with the SM gauge group, these are obviously given by</a:t>
                </a:r>
              </a:p>
              <a:p>
                <a:endParaRPr lang="en-US" dirty="0" smtClean="0"/>
              </a:p>
              <a:p>
                <a:pPr/>
                <a:r>
                  <a:rPr lang="en-US" b="0" i="0" smtClean="0">
                    <a:latin typeface="Cambria Math" charset="0"/>
                  </a:rPr>
                  <a:t>𝐷</a:t>
                </a:r>
                <a:r>
                  <a:rPr lang="en-US" b="0" i="0" smtClean="0">
                    <a:latin typeface="Cambria Math" charset="0"/>
                  </a:rPr>
                  <a:t>_</a:t>
                </a:r>
                <a:r>
                  <a:rPr lang="en-US" b="0" i="0" smtClean="0">
                    <a:latin typeface="Cambria Math" charset="0"/>
                  </a:rPr>
                  <a:t>𝜇 𝑞_𝐿=</a:t>
                </a:r>
                <a:r>
                  <a:rPr lang="is-IS" b="0" i="0" smtClean="0">
                    <a:latin typeface="Cambria Math" charset="0"/>
                  </a:rPr>
                  <a:t>(</a:t>
                </a:r>
                <a:r>
                  <a:rPr lang="en-US" i="0">
                    <a:latin typeface="Cambria Math" charset="0"/>
                  </a:rPr>
                  <a:t>𝜕_𝜇−𝑖 𝑔 ̂</a:t>
                </a:r>
                <a:r>
                  <a:rPr lang="bg-BG" i="0">
                    <a:latin typeface="Cambria Math" charset="0"/>
                  </a:rPr>
                  <a:t>/</a:t>
                </a:r>
                <a:r>
                  <a:rPr lang="en-US" i="0">
                    <a:latin typeface="Cambria Math" charset="0"/>
                  </a:rPr>
                  <a:t>2</a:t>
                </a:r>
                <a:r>
                  <a:rPr lang="en-US" b="0" i="0" smtClean="0">
                    <a:latin typeface="Cambria Math" charset="0"/>
                  </a:rPr>
                  <a:t> 𝑊_𝜇^𝛼 𝜎_𝛼−𝑖</a:t>
                </a:r>
                <a:r>
                  <a:rPr lang="en-US" b="0" i="0">
                    <a:latin typeface="Cambria Math" charset="0"/>
                  </a:rPr>
                  <a:t> </a:t>
                </a:r>
                <a:r>
                  <a:rPr lang="en-US" i="0">
                    <a:latin typeface="Cambria Math" charset="0"/>
                  </a:rPr>
                  <a:t>𝑔 ̂</a:t>
                </a:r>
                <a:r>
                  <a:rPr lang="en-US" b="0" i="0" smtClean="0">
                    <a:latin typeface="Cambria Math" charset="0"/>
                  </a:rPr>
                  <a:t>′</a:t>
                </a:r>
                <a:r>
                  <a:rPr lang="bg-BG" b="0" i="0">
                    <a:latin typeface="Cambria Math" charset="0"/>
                  </a:rPr>
                  <a:t>/</a:t>
                </a:r>
                <a:r>
                  <a:rPr lang="en-US" i="0">
                    <a:latin typeface="Cambria Math" charset="0"/>
                  </a:rPr>
                  <a:t>2</a:t>
                </a:r>
                <a:r>
                  <a:rPr lang="en-US" b="0" i="0" smtClean="0">
                    <a:latin typeface="Cambria Math" charset="0"/>
                  </a:rPr>
                  <a:t> 𝐵_𝜇 )</a:t>
                </a:r>
                <a:r>
                  <a:rPr lang="en-US" b="0" i="0">
                    <a:latin typeface="Cambria Math" charset="0"/>
                  </a:rPr>
                  <a:t> </a:t>
                </a:r>
                <a:r>
                  <a:rPr lang="en-US" i="0">
                    <a:latin typeface="Cambria Math" charset="0"/>
                  </a:rPr>
                  <a:t>𝑞_</a:t>
                </a:r>
                <a:r>
                  <a:rPr lang="en-US" b="0" i="0" smtClean="0">
                    <a:latin typeface="Cambria Math" charset="0"/>
                  </a:rPr>
                  <a:t>𝐿</a:t>
                </a:r>
                <a:endParaRPr lang="en-US" dirty="0" smtClean="0"/>
              </a:p>
              <a:p>
                <a:pPr/>
                <a:r>
                  <a:rPr lang="en-US" i="0">
                    <a:latin typeface="Cambria Math" charset="0"/>
                  </a:rPr>
                  <a:t>𝐷_𝜇 </a:t>
                </a:r>
                <a:r>
                  <a:rPr lang="en-US" b="0" i="0" smtClean="0">
                    <a:latin typeface="Cambria Math" charset="0"/>
                  </a:rPr>
                  <a:t>𝑡</a:t>
                </a:r>
                <a:r>
                  <a:rPr lang="en-US" b="0" i="0">
                    <a:latin typeface="Cambria Math" charset="0"/>
                  </a:rPr>
                  <a:t>_</a:t>
                </a:r>
                <a:r>
                  <a:rPr lang="en-US" b="0" i="0" smtClean="0">
                    <a:latin typeface="Cambria Math" charset="0"/>
                  </a:rPr>
                  <a:t>𝑅</a:t>
                </a:r>
                <a:r>
                  <a:rPr lang="en-US" i="0">
                    <a:latin typeface="Cambria Math" charset="0"/>
                  </a:rPr>
                  <a:t>=</a:t>
                </a:r>
                <a:r>
                  <a:rPr lang="is-IS" i="0">
                    <a:latin typeface="Cambria Math" charset="0"/>
                  </a:rPr>
                  <a:t>(</a:t>
                </a:r>
                <a:r>
                  <a:rPr lang="en-US" i="0">
                    <a:latin typeface="Cambria Math" charset="0"/>
                  </a:rPr>
                  <a:t>𝜕_𝜇−𝑖 (</a:t>
                </a:r>
                <a:r>
                  <a:rPr lang="en-US" b="0" i="0" smtClean="0">
                    <a:latin typeface="Cambria Math" charset="0"/>
                  </a:rPr>
                  <a:t>2</a:t>
                </a:r>
                <a:r>
                  <a:rPr lang="en-US" i="0">
                    <a:latin typeface="Cambria Math" charset="0"/>
                  </a:rPr>
                  <a:t>𝑔) ̂′</a:t>
                </a:r>
                <a:r>
                  <a:rPr lang="bg-BG" i="0">
                    <a:latin typeface="Cambria Math" charset="0"/>
                  </a:rPr>
                  <a:t>/</a:t>
                </a:r>
                <a:r>
                  <a:rPr lang="en-US" b="0" i="0" smtClean="0">
                    <a:latin typeface="Cambria Math" charset="0"/>
                  </a:rPr>
                  <a:t>3</a:t>
                </a:r>
                <a:r>
                  <a:rPr lang="en-US" b="0" i="0">
                    <a:latin typeface="Cambria Math" charset="0"/>
                  </a:rPr>
                  <a:t> </a:t>
                </a:r>
                <a:r>
                  <a:rPr lang="en-US" i="0">
                    <a:latin typeface="Cambria Math" charset="0"/>
                  </a:rPr>
                  <a:t>𝐵_𝜇</a:t>
                </a:r>
                <a:r>
                  <a:rPr lang="en-US" b="0" i="0" smtClean="0">
                    <a:latin typeface="Cambria Math" charset="0"/>
                  </a:rPr>
                  <a:t>−𝑖𝑔_𝑠  𝐺_𝜇 )</a:t>
                </a:r>
                <a:r>
                  <a:rPr lang="en-US" b="0" i="0">
                    <a:latin typeface="Cambria Math" charset="0"/>
                  </a:rPr>
                  <a:t> </a:t>
                </a:r>
                <a:r>
                  <a:rPr lang="en-US" b="0" i="0" smtClean="0">
                    <a:latin typeface="Cambria Math" charset="0"/>
                  </a:rPr>
                  <a:t>𝑡</a:t>
                </a:r>
                <a:r>
                  <a:rPr lang="en-US" b="0" i="0">
                    <a:latin typeface="Cambria Math" charset="0"/>
                  </a:rPr>
                  <a:t>_</a:t>
                </a:r>
                <a:r>
                  <a:rPr lang="en-US" b="0" i="0" smtClean="0">
                    <a:latin typeface="Cambria Math" charset="0"/>
                  </a:rPr>
                  <a:t>𝑅</a:t>
                </a:r>
                <a:endParaRPr lang="en-US" dirty="0"/>
              </a:p>
              <a:p>
                <a:endParaRPr lang="en-US" dirty="0" smtClean="0"/>
              </a:p>
              <a:p>
                <a:pPr/>
                <a:r>
                  <a:rPr lang="en-US" i="0">
                    <a:latin typeface="Cambria Math" charset="0"/>
                  </a:rPr>
                  <a:t>𝐷_𝜇</a:t>
                </a:r>
                <a:r>
                  <a:rPr lang="en-US" i="0" dirty="0" smtClean="0">
                    <a:latin typeface="Cambria Math" charset="0"/>
                  </a:rPr>
                  <a:t> </a:t>
                </a:r>
                <a:r>
                  <a:rPr lang="en-US" b="0" i="0" dirty="0" smtClean="0">
                    <a:latin typeface="Cambria Math" charset="0"/>
                  </a:rPr>
                  <a:t>𝜓 ̃</a:t>
                </a:r>
                <a:r>
                  <a:rPr lang="en-US" i="0">
                    <a:latin typeface="Cambria Math" charset="0"/>
                  </a:rPr>
                  <a:t>=</a:t>
                </a:r>
                <a:r>
                  <a:rPr lang="is-IS" i="0">
                    <a:latin typeface="Cambria Math" charset="0"/>
                  </a:rPr>
                  <a:t>(</a:t>
                </a:r>
                <a:r>
                  <a:rPr lang="en-US" i="0">
                    <a:latin typeface="Cambria Math" charset="0"/>
                  </a:rPr>
                  <a:t>𝜕_𝜇−𝑖 (2𝑔) ̂′</a:t>
                </a:r>
                <a:r>
                  <a:rPr lang="bg-BG" i="0">
                    <a:latin typeface="Cambria Math" charset="0"/>
                  </a:rPr>
                  <a:t>/</a:t>
                </a:r>
                <a:r>
                  <a:rPr lang="en-US" i="0">
                    <a:latin typeface="Cambria Math" charset="0"/>
                  </a:rPr>
                  <a:t>3 𝐵_𝜇−𝑖</a:t>
                </a:r>
                <a:r>
                  <a:rPr lang="en-US" i="0" smtClean="0">
                    <a:latin typeface="Cambria Math" charset="0"/>
                  </a:rPr>
                  <a:t>(</a:t>
                </a:r>
                <a:r>
                  <a:rPr lang="en-US" b="0" i="0" smtClean="0">
                    <a:latin typeface="Cambria Math" charset="0"/>
                  </a:rPr>
                  <a:t>𝑔_𝜌 ) ̃𝜌 ̃</a:t>
                </a:r>
                <a:r>
                  <a:rPr lang="en-US" b="0" i="0">
                    <a:latin typeface="Cambria Math" charset="0"/>
                  </a:rPr>
                  <a:t>_</a:t>
                </a:r>
                <a:r>
                  <a:rPr lang="en-US" i="0">
                    <a:latin typeface="Cambria Math" charset="0"/>
                  </a:rPr>
                  <a:t>𝜇 )</a:t>
                </a:r>
                <a:r>
                  <a:rPr lang="en-US" i="0" dirty="0">
                    <a:latin typeface="Cambria Math" charset="0"/>
                  </a:rPr>
                  <a:t> 𝜓 ̃</a:t>
                </a:r>
                <a:endParaRPr lang="en-US" dirty="0" smtClean="0"/>
              </a:p>
              <a:p>
                <a:endParaRPr lang="en-US" dirty="0" smtClean="0"/>
              </a:p>
              <a:p>
                <a:r>
                  <a:rPr lang="en-US" dirty="0" smtClean="0"/>
                  <a:t>derivatives Dµ associated with the SM gauge group, these are obviously given by</a:t>
                </a:r>
                <a:endParaRPr lang="en-US" dirty="0"/>
              </a:p>
            </p:txBody>
          </p:sp>
        </mc:Fallback>
      </mc:AlternateContent>
      <p:sp>
        <p:nvSpPr>
          <p:cNvPr id="4" name="Slide Number Placeholder 3"/>
          <p:cNvSpPr>
            <a:spLocks noGrp="1"/>
          </p:cNvSpPr>
          <p:nvPr>
            <p:ph type="sldNum" sz="quarter" idx="10"/>
          </p:nvPr>
        </p:nvSpPr>
        <p:spPr/>
        <p:txBody>
          <a:bodyPr/>
          <a:lstStyle/>
          <a:p>
            <a:fld id="{A4747259-86BD-9346-9B14-CC3CEF1D46FB}" type="slidenum">
              <a:rPr lang="en-US" smtClean="0"/>
              <a:t>11</a:t>
            </a:fld>
            <a:endParaRPr lang="en-US"/>
          </a:p>
        </p:txBody>
      </p:sp>
    </p:spTree>
    <p:extLst>
      <p:ext uri="{BB962C8B-B14F-4D97-AF65-F5344CB8AC3E}">
        <p14:creationId xmlns:p14="http://schemas.microsoft.com/office/powerpoint/2010/main" val="314743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Heavy resonances almost degenerate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12</a:t>
            </a:fld>
            <a:endParaRPr lang="en-US"/>
          </a:p>
        </p:txBody>
      </p:sp>
    </p:spTree>
    <p:extLst>
      <p:ext uri="{BB962C8B-B14F-4D97-AF65-F5344CB8AC3E}">
        <p14:creationId xmlns:p14="http://schemas.microsoft.com/office/powerpoint/2010/main" val="6235744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a:t>
            </a:r>
            <a:r>
              <a:rPr lang="en-US" dirty="0" smtClean="0"/>
              <a:t>focus on the fermionic spectrum. The mass-matrix after EWSB is easily computed by using the explicit form of U on the Higgs VEV .</a:t>
            </a:r>
            <a:r>
              <a:rPr lang="en-US" baseline="0" dirty="0" smtClean="0"/>
              <a:t> </a:t>
            </a:r>
            <a:r>
              <a:rPr lang="en-US" dirty="0" smtClean="0"/>
              <a:t>By restricting to the sector of 2/3-charged states we find</a:t>
            </a:r>
          </a:p>
          <a:p>
            <a:endParaRPr lang="en-US" dirty="0" smtClean="0"/>
          </a:p>
          <a:p>
            <a:endParaRPr lang="en-US" dirty="0" smtClean="0"/>
          </a:p>
          <a:p>
            <a:r>
              <a:rPr lang="en-US" dirty="0" smtClean="0"/>
              <a:t>The peculiar structure of the mass-matrix has an interesting consequence. It implies that only one linear combination of T and X2/3, with coefficients proportional to the (1, 2) and (1, 3) entries, mixes with the </a:t>
            </a:r>
            <a:r>
              <a:rPr lang="en-US" dirty="0" err="1" smtClean="0"/>
              <a:t>qL</a:t>
            </a:r>
            <a:r>
              <a:rPr lang="en-US" dirty="0" smtClean="0"/>
              <a:t>, while the orthogonal combination does not mix either with the </a:t>
            </a:r>
            <a:r>
              <a:rPr lang="en-US" dirty="0" err="1" smtClean="0"/>
              <a:t>qL</a:t>
            </a:r>
            <a:r>
              <a:rPr lang="en-US" dirty="0" smtClean="0"/>
              <a:t> or with any other state</a:t>
            </a:r>
          </a:p>
          <a:p>
            <a:endParaRPr lang="en-US" dirty="0" smtClean="0"/>
          </a:p>
          <a:p>
            <a:endParaRPr lang="en-US" dirty="0" smtClean="0"/>
          </a:p>
          <a:p>
            <a:r>
              <a:rPr lang="en-US" dirty="0" smtClean="0"/>
              <a:t>Indeed the X5/3 cannot mix because it is the only state with exotic charge and therefore it maintains the mass mX5/3 = MΨ it had before EWSB.</a:t>
            </a:r>
          </a:p>
          <a:p>
            <a:endParaRPr lang="en-US" dirty="0" smtClean="0"/>
          </a:p>
          <a:p>
            <a:r>
              <a:rPr lang="en-US" dirty="0" smtClean="0"/>
              <a:t>However the resulting expressions are rather involved and we just report here approximate expressions for the masses. We have</a:t>
            </a:r>
          </a:p>
          <a:p>
            <a:r>
              <a:rPr lang="is-IS" dirty="0" smtClean="0"/>
              <a:t>….</a:t>
            </a:r>
          </a:p>
          <a:p>
            <a:endParaRPr lang="is-IS" dirty="0" smtClean="0"/>
          </a:p>
          <a:p>
            <a:endParaRPr lang="en-US" dirty="0" smtClean="0"/>
          </a:p>
          <a:p>
            <a:r>
              <a:rPr lang="en-US" dirty="0" smtClean="0"/>
              <a:t>Mtf1 and Mx53 are degenerate in lowest order of v/f</a:t>
            </a:r>
          </a:p>
        </p:txBody>
      </p:sp>
      <p:sp>
        <p:nvSpPr>
          <p:cNvPr id="4" name="Slide Number Placeholder 3"/>
          <p:cNvSpPr>
            <a:spLocks noGrp="1"/>
          </p:cNvSpPr>
          <p:nvPr>
            <p:ph type="sldNum" sz="quarter" idx="10"/>
          </p:nvPr>
        </p:nvSpPr>
        <p:spPr/>
        <p:txBody>
          <a:bodyPr/>
          <a:lstStyle/>
          <a:p>
            <a:fld id="{A4747259-86BD-9346-9B14-CC3CEF1D46FB}" type="slidenum">
              <a:rPr lang="en-US" smtClean="0"/>
              <a:t>13</a:t>
            </a:fld>
            <a:endParaRPr lang="en-US"/>
          </a:p>
        </p:txBody>
      </p:sp>
    </p:spTree>
    <p:extLst>
      <p:ext uri="{BB962C8B-B14F-4D97-AF65-F5344CB8AC3E}">
        <p14:creationId xmlns:p14="http://schemas.microsoft.com/office/powerpoint/2010/main" val="508337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ξ</a:t>
            </a:r>
            <a:r>
              <a:rPr lang="en-US" dirty="0" smtClean="0"/>
              <a:t> = v</a:t>
            </a:r>
            <a:r>
              <a:rPr lang="en-US" baseline="30000" dirty="0" smtClean="0"/>
              <a:t>2</a:t>
            </a:r>
            <a:r>
              <a:rPr lang="en-US" baseline="0" dirty="0" smtClean="0"/>
              <a:t>/</a:t>
            </a:r>
            <a:r>
              <a:rPr lang="en-US" dirty="0" smtClean="0"/>
              <a:t> f</a:t>
            </a:r>
            <a:r>
              <a:rPr lang="en-US" baseline="30000" dirty="0" smtClean="0"/>
              <a:t>2</a:t>
            </a:r>
            <a:r>
              <a:rPr lang="en-US" dirty="0" smtClean="0"/>
              <a:t> , where v = 2mW /g = 246 GeV is the EWSB scale. Since </a:t>
            </a:r>
            <a:r>
              <a:rPr lang="en-US" dirty="0" err="1" smtClean="0"/>
              <a:t>ξ</a:t>
            </a:r>
            <a:r>
              <a:rPr lang="en-US" dirty="0" smtClean="0"/>
              <a:t> controls the deviation from the SM at low energies it cannot be too large. Electroweak precision tests suggest </a:t>
            </a:r>
            <a:r>
              <a:rPr lang="en-US" dirty="0" err="1" smtClean="0"/>
              <a:t>ξ</a:t>
            </a:r>
            <a:r>
              <a:rPr lang="en-US" dirty="0" smtClean="0"/>
              <a:t> ’=0.2 or </a:t>
            </a:r>
            <a:r>
              <a:rPr lang="en-US" dirty="0" err="1" smtClean="0"/>
              <a:t>ξ</a:t>
            </a:r>
            <a:r>
              <a:rPr lang="en-US" dirty="0" smtClean="0"/>
              <a:t> = 0.1, which corresponds to f = 500 GeV or f ’=800 GeV. Smaller values of </a:t>
            </a:r>
            <a:r>
              <a:rPr lang="en-US" dirty="0" err="1" smtClean="0"/>
              <a:t>ξ</a:t>
            </a:r>
            <a:r>
              <a:rPr lang="en-US" dirty="0" smtClean="0"/>
              <a:t> would of course require more tuning. Finally, the strength of the elementary-composite coupling y is fixed by the need of reproducing the correct mass of the top quark. We will see in the following section that this implies </a:t>
            </a:r>
            <a:r>
              <a:rPr lang="en-US" dirty="0" err="1" smtClean="0"/>
              <a:t>yL</a:t>
            </a:r>
            <a:r>
              <a:rPr lang="en-US" dirty="0" smtClean="0"/>
              <a:t> ∼ </a:t>
            </a:r>
            <a:r>
              <a:rPr lang="en-US" dirty="0" err="1" smtClean="0"/>
              <a:t>yt</a:t>
            </a:r>
            <a:r>
              <a:rPr lang="en-US" dirty="0" smtClean="0"/>
              <a:t> = 1.</a:t>
            </a:r>
          </a:p>
          <a:p>
            <a:endParaRPr lang="en-US" dirty="0" smtClean="0"/>
          </a:p>
          <a:p>
            <a:r>
              <a:rPr lang="en-US" dirty="0" smtClean="0"/>
              <a:t>for f &gt; 800 GeV ; g\[Rho]&lt; 3.5 ; to </a:t>
            </a:r>
            <a:r>
              <a:rPr lang="en-US" dirty="0" err="1" smtClean="0"/>
              <a:t>satisy</a:t>
            </a:r>
            <a:r>
              <a:rPr lang="en-US" dirty="0" smtClean="0"/>
              <a:t> X53 searches constraints M4 &gt; 960 GeV, </a:t>
            </a:r>
            <a:r>
              <a:rPr lang="en-US" dirty="0" err="1" smtClean="0"/>
              <a:t>sLq</a:t>
            </a:r>
            <a:r>
              <a:rPr lang="en-US" dirty="0" smtClean="0"/>
              <a:t> &lt; 0.5 (3/g\[Rho])^(1/2) (from compositeness constraints of 1507.7557 )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14</a:t>
            </a:fld>
            <a:endParaRPr lang="en-US"/>
          </a:p>
        </p:txBody>
      </p:sp>
    </p:spTree>
    <p:extLst>
      <p:ext uri="{BB962C8B-B14F-4D97-AF65-F5344CB8AC3E}">
        <p14:creationId xmlns:p14="http://schemas.microsoft.com/office/powerpoint/2010/main" val="1062007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ξ</a:t>
            </a:r>
            <a:r>
              <a:rPr lang="en-US" dirty="0" smtClean="0"/>
              <a:t> = v</a:t>
            </a:r>
            <a:r>
              <a:rPr lang="en-US" baseline="30000" dirty="0" smtClean="0"/>
              <a:t>2</a:t>
            </a:r>
            <a:r>
              <a:rPr lang="en-US" baseline="0" dirty="0" smtClean="0"/>
              <a:t>/</a:t>
            </a:r>
            <a:r>
              <a:rPr lang="en-US" dirty="0" smtClean="0"/>
              <a:t> f</a:t>
            </a:r>
            <a:r>
              <a:rPr lang="en-US" baseline="30000" dirty="0" smtClean="0"/>
              <a:t>2</a:t>
            </a:r>
            <a:r>
              <a:rPr lang="en-US" dirty="0" smtClean="0"/>
              <a:t> , where v = 2mW /g = 246 GeV is the EWSB scale. Since </a:t>
            </a:r>
            <a:r>
              <a:rPr lang="en-US" dirty="0" err="1" smtClean="0"/>
              <a:t>ξ</a:t>
            </a:r>
            <a:r>
              <a:rPr lang="en-US" dirty="0" smtClean="0"/>
              <a:t> controls the deviation from the SM at low energies it cannot be too large. Electroweak precision tests suggest </a:t>
            </a:r>
            <a:r>
              <a:rPr lang="en-US" dirty="0" err="1" smtClean="0"/>
              <a:t>ξ</a:t>
            </a:r>
            <a:r>
              <a:rPr lang="en-US" dirty="0" smtClean="0"/>
              <a:t> ’=0.2 or </a:t>
            </a:r>
            <a:r>
              <a:rPr lang="en-US" dirty="0" err="1" smtClean="0"/>
              <a:t>ξ</a:t>
            </a:r>
            <a:r>
              <a:rPr lang="en-US" dirty="0" smtClean="0"/>
              <a:t> = 0.1, which corresponds to f = 500 GeV or f ’=800 GeV. Smaller values of </a:t>
            </a:r>
            <a:r>
              <a:rPr lang="en-US" dirty="0" err="1" smtClean="0"/>
              <a:t>ξ</a:t>
            </a:r>
            <a:r>
              <a:rPr lang="en-US" dirty="0" smtClean="0"/>
              <a:t> would of course require more tuning. Finally, the strength of the elementary-composite coupling y is fixed by the need of reproducing the correct mass of the top quark. We will see in the following section that this implies </a:t>
            </a:r>
            <a:r>
              <a:rPr lang="en-US" dirty="0" err="1" smtClean="0"/>
              <a:t>yL</a:t>
            </a:r>
            <a:r>
              <a:rPr lang="en-US" dirty="0" smtClean="0"/>
              <a:t> ∼ </a:t>
            </a:r>
            <a:r>
              <a:rPr lang="en-US" dirty="0" err="1" smtClean="0"/>
              <a:t>yt</a:t>
            </a:r>
            <a:r>
              <a:rPr lang="en-US" dirty="0" smtClean="0"/>
              <a:t> = 1.</a:t>
            </a:r>
          </a:p>
          <a:p>
            <a:endParaRPr lang="en-US" dirty="0" smtClean="0"/>
          </a:p>
          <a:p>
            <a:r>
              <a:rPr lang="en-US" dirty="0" smtClean="0"/>
              <a:t>for f &gt; 800 GeV ; g\[Rho]&lt; 3.5 ; to </a:t>
            </a:r>
            <a:r>
              <a:rPr lang="en-US" dirty="0" err="1" smtClean="0"/>
              <a:t>satisy</a:t>
            </a:r>
            <a:r>
              <a:rPr lang="en-US" dirty="0" smtClean="0"/>
              <a:t> X53 searches constraints M4 &gt; 960 GeV, </a:t>
            </a:r>
            <a:r>
              <a:rPr lang="en-US" dirty="0" err="1" smtClean="0"/>
              <a:t>sLq</a:t>
            </a:r>
            <a:r>
              <a:rPr lang="en-US" dirty="0" smtClean="0"/>
              <a:t> &lt; 0.5 (3/g\[Rho])^(1/2) (from compositeness constraints of 1507.7557 )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15</a:t>
            </a:fld>
            <a:endParaRPr lang="en-US"/>
          </a:p>
        </p:txBody>
      </p:sp>
    </p:spTree>
    <p:extLst>
      <p:ext uri="{BB962C8B-B14F-4D97-AF65-F5344CB8AC3E}">
        <p14:creationId xmlns:p14="http://schemas.microsoft.com/office/powerpoint/2010/main" val="933072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firrst</a:t>
                </a:r>
                <a:r>
                  <a:rPr lang="en-US" sz="1200" b="0" i="0" u="none" strike="noStrike" kern="1200" baseline="0" dirty="0" smtClean="0">
                    <a:solidFill>
                      <a:schemeClr val="tx1"/>
                    </a:solidFill>
                    <a:latin typeface="+mn-lt"/>
                    <a:ea typeface="+mn-ea"/>
                    <a:cs typeface="+mn-cs"/>
                  </a:rPr>
                  <a:t> step is to simulate the signal processes. Rather than employing our complete model we</a:t>
                </a:r>
              </a:p>
              <a:p>
                <a:r>
                  <a:rPr lang="en-US" sz="1200" b="0" i="0" u="none" strike="noStrike" kern="1200" baseline="0" dirty="0" smtClean="0">
                    <a:solidFill>
                      <a:schemeClr val="tx1"/>
                    </a:solidFill>
                    <a:latin typeface="+mn-lt"/>
                    <a:ea typeface="+mn-ea"/>
                    <a:cs typeface="+mn-cs"/>
                  </a:rPr>
                  <a:t>have used a set of simplified </a:t>
                </a:r>
                <a:r>
                  <a:rPr lang="en-US" sz="1200" b="0" i="0" u="none" strike="noStrike" kern="1200" baseline="0" dirty="0" err="1" smtClean="0">
                    <a:solidFill>
                      <a:schemeClr val="tx1"/>
                    </a:solidFill>
                    <a:latin typeface="+mn-lt"/>
                    <a:ea typeface="+mn-ea"/>
                    <a:cs typeface="+mn-cs"/>
                  </a:rPr>
                  <a:t>MadGraph</a:t>
                </a:r>
                <a:r>
                  <a:rPr lang="en-US" sz="1200" b="0" i="0" u="none" strike="noStrike" kern="1200" baseline="0" dirty="0" smtClean="0">
                    <a:solidFill>
                      <a:schemeClr val="tx1"/>
                    </a:solidFill>
                    <a:latin typeface="+mn-lt"/>
                    <a:ea typeface="+mn-ea"/>
                    <a:cs typeface="+mn-cs"/>
                  </a:rPr>
                  <a:t> models containing the SM fields and interactions plus the</a:t>
                </a:r>
              </a:p>
              <a:p>
                <a:r>
                  <a:rPr lang="en-US" sz="1200" b="0" i="0" u="none" strike="noStrike" kern="1200" baseline="0" dirty="0" smtClean="0">
                    <a:solidFill>
                      <a:schemeClr val="tx1"/>
                    </a:solidFill>
                    <a:latin typeface="+mn-lt"/>
                    <a:ea typeface="+mn-ea"/>
                    <a:cs typeface="+mn-cs"/>
                  </a:rPr>
                  <a:t>VLQs and Z’  with the appropriate couplings to the single top partner production and the decay</a:t>
                </a:r>
              </a:p>
              <a:p>
                <a:endParaRPr lang="en-US" sz="1200" b="0" i="0" u="none" strike="noStrike" kern="1200" baseline="0" dirty="0" smtClean="0">
                  <a:solidFill>
                    <a:schemeClr val="tx1"/>
                  </a:solidFill>
                  <a:latin typeface="+mn-lt"/>
                  <a:ea typeface="+mn-ea"/>
                  <a:cs typeface="+mn-cs"/>
                </a:endParaRPr>
              </a:p>
              <a:p>
                <a:r>
                  <a:rPr lang="en-US" dirty="0" smtClean="0">
                    <a:solidFill>
                      <a:srgbClr val="00B050"/>
                    </a:solidFill>
                  </a:rPr>
                  <a:t>Production of </a:t>
                </a:r>
                <a14:m>
                  <m:oMath xmlns:m="http://schemas.openxmlformats.org/officeDocument/2006/math">
                    <m:sSub>
                      <m:sSubPr>
                        <m:ctrlPr>
                          <a:rPr lang="en-US" i="1" smtClean="0">
                            <a:solidFill>
                              <a:srgbClr val="00B050"/>
                            </a:solidFill>
                            <a:latin typeface="Cambria Math" charset="0"/>
                          </a:rPr>
                        </m:ctrlPr>
                      </m:sSubPr>
                      <m:e>
                        <m:r>
                          <a:rPr lang="en-US" b="0" i="1" smtClean="0">
                            <a:solidFill>
                              <a:srgbClr val="00B050"/>
                            </a:solidFill>
                            <a:latin typeface="Cambria Math" charset="0"/>
                          </a:rPr>
                          <m:t>𝑋</m:t>
                        </m:r>
                      </m:e>
                      <m:sub>
                        <m:f>
                          <m:fPr>
                            <m:type m:val="lin"/>
                            <m:ctrlPr>
                              <a:rPr lang="en-US" i="1" smtClean="0">
                                <a:solidFill>
                                  <a:srgbClr val="00B050"/>
                                </a:solidFill>
                                <a:latin typeface="Cambria Math" charset="0"/>
                              </a:rPr>
                            </m:ctrlPr>
                          </m:fPr>
                          <m:num>
                            <m:r>
                              <a:rPr lang="en-US" b="0" i="1" smtClean="0">
                                <a:solidFill>
                                  <a:srgbClr val="00B050"/>
                                </a:solidFill>
                                <a:latin typeface="Cambria Math" charset="0"/>
                              </a:rPr>
                              <m:t>5</m:t>
                            </m:r>
                          </m:num>
                          <m:den>
                            <m:r>
                              <a:rPr lang="en-US" b="0" i="1" smtClean="0">
                                <a:solidFill>
                                  <a:srgbClr val="00B050"/>
                                </a:solidFill>
                                <a:latin typeface="Cambria Math" charset="0"/>
                              </a:rPr>
                              <m:t>3 </m:t>
                            </m:r>
                          </m:den>
                        </m:f>
                      </m:sub>
                    </m:sSub>
                  </m:oMath>
                </a14:m>
                <a:r>
                  <a:rPr lang="en-US" dirty="0" smtClean="0">
                    <a:solidFill>
                      <a:srgbClr val="00B050"/>
                    </a:solidFill>
                  </a:rPr>
                  <a:t>from </a:t>
                </a:r>
                <a14:m>
                  <m:oMath xmlns:m="http://schemas.openxmlformats.org/officeDocument/2006/math">
                    <m:sSub>
                      <m:sSubPr>
                        <m:ctrlPr>
                          <a:rPr lang="en-US" i="1">
                            <a:solidFill>
                              <a:srgbClr val="00B050"/>
                            </a:solidFill>
                            <a:latin typeface="Cambria Math" charset="0"/>
                          </a:rPr>
                        </m:ctrlPr>
                      </m:sSubPr>
                      <m:e>
                        <m:r>
                          <a:rPr lang="en-US" i="1">
                            <a:solidFill>
                              <a:srgbClr val="00B050"/>
                            </a:solidFill>
                            <a:latin typeface="Cambria Math" charset="0"/>
                          </a:rPr>
                          <m:t>𝜌</m:t>
                        </m:r>
                      </m:e>
                      <m:sub>
                        <m:r>
                          <a:rPr lang="en-US" i="1">
                            <a:solidFill>
                              <a:srgbClr val="00B050"/>
                            </a:solidFill>
                            <a:latin typeface="Cambria Math" charset="0"/>
                            <a:ea typeface="Cambria Math" charset="0"/>
                            <a:cs typeface="Cambria Math" charset="0"/>
                          </a:rPr>
                          <m:t>∓</m:t>
                        </m:r>
                      </m:sub>
                    </m:sSub>
                  </m:oMath>
                </a14:m>
                <a:r>
                  <a:rPr lang="en-US" dirty="0" smtClean="0">
                    <a:solidFill>
                      <a:srgbClr val="00B050"/>
                    </a:solidFill>
                  </a:rPr>
                  <a:t> </a:t>
                </a:r>
                <a:r>
                  <a:rPr lang="en-US" dirty="0">
                    <a:solidFill>
                      <a:srgbClr val="00B050"/>
                    </a:solidFill>
                  </a:rPr>
                  <a:t>~ </a:t>
                </a:r>
                <a:r>
                  <a:rPr lang="en-US" b="1" dirty="0" smtClean="0">
                    <a:solidFill>
                      <a:srgbClr val="00B050"/>
                    </a:solidFill>
                  </a:rPr>
                  <a:t>4 </a:t>
                </a:r>
                <a:r>
                  <a:rPr lang="en-US" b="1" dirty="0">
                    <a:solidFill>
                      <a:srgbClr val="00B050"/>
                    </a:solidFill>
                  </a:rPr>
                  <a:t>fb @ 14TeV</a:t>
                </a:r>
              </a:p>
              <a:p>
                <a:endParaRPr lang="en-US" dirty="0" smtClean="0"/>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effectLst/>
                  <a:latin typeface="+mn-lt"/>
                  <a:ea typeface="+mn-ea"/>
                  <a:cs typeface="+mn-cs"/>
                </a:endParaRP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We generated </a:t>
                </a:r>
                <a:r>
                  <a:rPr lang="en-US" sz="1200" b="0" i="0" u="none" strike="noStrike" kern="1200" baseline="0" dirty="0" err="1" smtClean="0">
                    <a:solidFill>
                      <a:schemeClr val="tx1"/>
                    </a:solidFill>
                    <a:latin typeface="+mn-lt"/>
                    <a:ea typeface="+mn-ea"/>
                    <a:cs typeface="+mn-cs"/>
                  </a:rPr>
                  <a:t>parton</a:t>
                </a:r>
                <a:r>
                  <a:rPr lang="en-US" sz="1200" b="0" i="0" u="none" strike="noStrike" kern="1200" baseline="0" dirty="0" smtClean="0">
                    <a:solidFill>
                      <a:schemeClr val="tx1"/>
                    </a:solidFill>
                    <a:latin typeface="+mn-lt"/>
                    <a:ea typeface="+mn-ea"/>
                    <a:cs typeface="+mn-cs"/>
                  </a:rPr>
                  <a:t> level events</a:t>
                </a:r>
              </a:p>
              <a:p>
                <a:r>
                  <a:rPr lang="en-US" sz="1200" b="0" i="0" u="none" strike="noStrike" kern="1200" baseline="0" dirty="0" smtClean="0">
                    <a:solidFill>
                      <a:schemeClr val="tx1"/>
                    </a:solidFill>
                    <a:latin typeface="+mn-lt"/>
                    <a:ea typeface="+mn-ea"/>
                    <a:cs typeface="+mn-cs"/>
                  </a:rPr>
                  <a:t>We also included the trigger </a:t>
                </a:r>
                <a:r>
                  <a:rPr lang="en-US" sz="1200" b="0" i="0" u="none" strike="noStrike" kern="1200" baseline="0" dirty="0" err="1" smtClean="0">
                    <a:solidFill>
                      <a:schemeClr val="tx1"/>
                    </a:solidFill>
                    <a:latin typeface="+mn-lt"/>
                    <a:ea typeface="+mn-ea"/>
                    <a:cs typeface="+mn-cs"/>
                  </a:rPr>
                  <a:t>effieciency</a:t>
                </a:r>
                <a:r>
                  <a:rPr lang="en-US" sz="1200" b="0" i="0" u="none" strike="noStrike" kern="1200" baseline="0" dirty="0" smtClean="0">
                    <a:solidFill>
                      <a:schemeClr val="tx1"/>
                    </a:solidFill>
                    <a:latin typeface="+mn-lt"/>
                    <a:ea typeface="+mn-ea"/>
                    <a:cs typeface="+mn-cs"/>
                  </a:rPr>
                  <a:t> as an overall multiplicative</a:t>
                </a:r>
              </a:p>
              <a:p>
                <a:r>
                  <a:rPr lang="en-US" sz="1200" b="0" i="0" u="none" strike="noStrike" kern="1200" baseline="0" dirty="0" smtClean="0">
                    <a:solidFill>
                      <a:schemeClr val="tx1"/>
                    </a:solidFill>
                    <a:latin typeface="+mn-lt"/>
                    <a:ea typeface="+mn-ea"/>
                    <a:cs typeface="+mn-cs"/>
                  </a:rPr>
                  <a:t>Factor</a:t>
                </a:r>
              </a:p>
              <a:p>
                <a:endParaRPr lang="en-US" sz="1200" b="0" i="0" u="none" strike="noStrike" kern="1200" baseline="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simulated 10000 events with </a:t>
                </a:r>
                <a:r>
                  <a:rPr lang="en-US" sz="1200" b="0" i="0" kern="1200" dirty="0" err="1" smtClean="0">
                    <a:solidFill>
                      <a:schemeClr val="tx1"/>
                    </a:solidFill>
                    <a:effectLst/>
                    <a:latin typeface="+mn-lt"/>
                    <a:ea typeface="+mn-ea"/>
                    <a:cs typeface="+mn-cs"/>
                  </a:rPr>
                  <a:t>mZ</a:t>
                </a:r>
                <a:r>
                  <a:rPr lang="en-US" sz="1200" b="0" i="0" kern="1200" dirty="0" smtClean="0">
                    <a:solidFill>
                      <a:schemeClr val="tx1"/>
                    </a:solidFill>
                    <a:effectLst/>
                    <a:latin typeface="+mn-lt"/>
                    <a:ea typeface="+mn-ea"/>
                    <a:cs typeface="+mn-cs"/>
                  </a:rPr>
                  <a:t>’ = 2.7 </a:t>
                </a:r>
                <a:r>
                  <a:rPr lang="en-US" sz="1200" b="0" i="0" kern="1200" dirty="0" err="1" smtClean="0">
                    <a:solidFill>
                      <a:schemeClr val="tx1"/>
                    </a:solidFill>
                    <a:effectLst/>
                    <a:latin typeface="+mn-lt"/>
                    <a:ea typeface="+mn-ea"/>
                    <a:cs typeface="+mn-cs"/>
                  </a:rPr>
                  <a:t>TeV</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mT</a:t>
                </a:r>
                <a:r>
                  <a:rPr lang="en-US" sz="1200" b="0" i="0" kern="1200" dirty="0" smtClean="0">
                    <a:solidFill>
                      <a:schemeClr val="tx1"/>
                    </a:solidFill>
                    <a:effectLst/>
                    <a:latin typeface="+mn-lt"/>
                    <a:ea typeface="+mn-ea"/>
                    <a:cs typeface="+mn-cs"/>
                  </a:rPr>
                  <a:t>’ = 1 </a:t>
                </a:r>
                <a:r>
                  <a:rPr lang="en-US" sz="1200" b="0" i="0" kern="1200" dirty="0" err="1" smtClean="0">
                    <a:solidFill>
                      <a:schemeClr val="tx1"/>
                    </a:solidFill>
                    <a:effectLst/>
                    <a:latin typeface="+mn-lt"/>
                    <a:ea typeface="+mn-ea"/>
                    <a:cs typeface="+mn-cs"/>
                  </a:rPr>
                  <a:t>TeV</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This gave me a total production cross section of about 1 fb (including three hadronic branching ratios)… so maybe we can do something with this at 100+ fb^-1</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Now, what I wanted to test is can we fit three fat jets into an event and how well does this configuration work. </a:t>
                </a:r>
              </a:p>
              <a:p>
                <a:r>
                  <a:rPr lang="en-US" sz="1200" b="0" i="0" kern="1200" dirty="0" smtClean="0">
                    <a:solidFill>
                      <a:schemeClr val="tx1"/>
                    </a:solidFill>
                    <a:effectLst/>
                    <a:latin typeface="+mn-lt"/>
                    <a:ea typeface="+mn-ea"/>
                    <a:cs typeface="+mn-cs"/>
                  </a:rPr>
                  <a:t>I used a cone of R=1.0, and </a:t>
                </a:r>
                <a:r>
                  <a:rPr lang="en-US" sz="1200" b="0" i="0" kern="1200" dirty="0" err="1" smtClean="0">
                    <a:solidFill>
                      <a:schemeClr val="tx1"/>
                    </a:solidFill>
                    <a:effectLst/>
                    <a:latin typeface="+mn-lt"/>
                    <a:ea typeface="+mn-ea"/>
                    <a:cs typeface="+mn-cs"/>
                  </a:rPr>
                  <a:t>ptmin</a:t>
                </a:r>
                <a:r>
                  <a:rPr lang="en-US" sz="1200" b="0" i="0" kern="1200" dirty="0" smtClean="0">
                    <a:solidFill>
                      <a:schemeClr val="tx1"/>
                    </a:solidFill>
                    <a:effectLst/>
                    <a:latin typeface="+mn-lt"/>
                    <a:ea typeface="+mn-ea"/>
                    <a:cs typeface="+mn-cs"/>
                  </a:rPr>
                  <a:t> = 500, 500, 300 GeV for the first, second and third hardest jet. (eta &lt; 2.5 of course)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40% of the events were compatible with 3 jet configuration and the above cuts… which is actually pretty good. Now, on top of this, say we use the 75% tagging efficiency for the two tops and the Z, giving another 40% efficiency in total… so at the end 0.1-0.2 total event selection efficiency, not including any cuts on the fat jet mass.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This means that 100 fb^-1 would give us about 10 events at the end of the day</a:t>
                </a:r>
              </a:p>
              <a:p>
                <a:endParaRPr lang="en-US" dirty="0" smtClean="0"/>
              </a:p>
              <a:p>
                <a:endParaRPr lang="en-US" dirty="0" smtClean="0"/>
              </a:p>
              <a:p>
                <a:r>
                  <a:rPr lang="en-US" dirty="0" smtClean="0"/>
                  <a:t>********************</a:t>
                </a:r>
              </a:p>
              <a:p>
                <a:r>
                  <a:rPr lang="en-US" sz="1200" b="0" i="0" u="none" strike="noStrike" kern="1200" baseline="0" dirty="0" smtClean="0">
                    <a:solidFill>
                      <a:schemeClr val="tx1"/>
                    </a:solidFill>
                    <a:latin typeface="+mn-lt"/>
                    <a:ea typeface="+mn-ea"/>
                    <a:cs typeface="+mn-cs"/>
                  </a:rPr>
                  <a:t>The main channels are two-body decays</a:t>
                </a:r>
              </a:p>
              <a:p>
                <a:r>
                  <a:rPr lang="en-US" sz="1200" b="0" i="0" u="none" strike="noStrike" kern="1200" baseline="0" dirty="0" smtClean="0">
                    <a:solidFill>
                      <a:schemeClr val="tx1"/>
                    </a:solidFill>
                    <a:latin typeface="+mn-lt"/>
                    <a:ea typeface="+mn-ea"/>
                    <a:cs typeface="+mn-cs"/>
                  </a:rPr>
                  <a:t>to vector bosons and third-family quarks</a:t>
                </a:r>
              </a:p>
              <a:p>
                <a:r>
                  <a:rPr lang="en-US" sz="1200" b="0" i="0" u="none" strike="noStrike" kern="1200" baseline="0" dirty="0" smtClean="0">
                    <a:solidFill>
                      <a:schemeClr val="tx1"/>
                    </a:solidFill>
                    <a:latin typeface="+mn-lt"/>
                    <a:ea typeface="+mn-ea"/>
                    <a:cs typeface="+mn-cs"/>
                  </a:rPr>
                  <a:t>For the partners</a:t>
                </a:r>
              </a:p>
              <a:p>
                <a:r>
                  <a:rPr lang="en-US" sz="1200" b="0" i="0" u="none" strike="noStrike" kern="1200" baseline="0" dirty="0" smtClean="0">
                    <a:solidFill>
                      <a:schemeClr val="tx1"/>
                    </a:solidFill>
                    <a:latin typeface="+mn-lt"/>
                    <a:ea typeface="+mn-ea"/>
                    <a:cs typeface="+mn-cs"/>
                  </a:rPr>
                  <a:t>of charge 2/3 and -1/3 also the decay to the Higgs boson is allowed, and competitive with the</a:t>
                </a:r>
              </a:p>
              <a:p>
                <a:r>
                  <a:rPr lang="en-US" sz="1200" b="0" i="0" u="none" strike="noStrike" kern="1200" baseline="0" dirty="0" smtClean="0">
                    <a:solidFill>
                      <a:schemeClr val="tx1"/>
                    </a:solidFill>
                    <a:latin typeface="+mn-lt"/>
                    <a:ea typeface="+mn-ea"/>
                    <a:cs typeface="+mn-cs"/>
                  </a:rPr>
                  <a:t>others in some cases. This originates from the interactions of the partners with the Higgs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relevant couplings</a:t>
                </a:r>
              </a:p>
              <a:p>
                <a:r>
                  <a:rPr lang="en-US" sz="1200" b="0" i="0" u="none" strike="noStrike" kern="1200" baseline="0" dirty="0" smtClean="0">
                    <a:solidFill>
                      <a:schemeClr val="tx1"/>
                    </a:solidFill>
                    <a:latin typeface="+mn-lt"/>
                    <a:ea typeface="+mn-ea"/>
                    <a:cs typeface="+mn-cs"/>
                  </a:rPr>
                  <a:t>can be computed analytically similarly to the </a:t>
                </a:r>
                <a:r>
                  <a:rPr lang="en-US" sz="1200" b="0" i="0" u="none" strike="noStrike" kern="1200" baseline="0" dirty="0" err="1" smtClean="0">
                    <a:solidFill>
                      <a:schemeClr val="tx1"/>
                    </a:solidFill>
                    <a:latin typeface="+mn-lt"/>
                    <a:ea typeface="+mn-ea"/>
                    <a:cs typeface="+mn-cs"/>
                  </a:rPr>
                  <a:t>gtL;RX</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gbLX</a:t>
                </a:r>
                <a:r>
                  <a:rPr lang="en-US" sz="1200" b="0" i="0" u="none" strike="noStrike" kern="1200" baseline="0" dirty="0" smtClean="0">
                    <a:solidFill>
                      <a:schemeClr val="tx1"/>
                    </a:solidFill>
                    <a:latin typeface="+mn-lt"/>
                    <a:ea typeface="+mn-ea"/>
                    <a:cs typeface="+mn-cs"/>
                  </a:rPr>
                  <a:t>. Thus we easily obtain analytical</a:t>
                </a:r>
              </a:p>
              <a:p>
                <a:r>
                  <a:rPr lang="en-US" sz="1200" b="0" i="0" u="none" strike="noStrike" kern="1200" baseline="0" dirty="0" smtClean="0">
                    <a:solidFill>
                      <a:schemeClr val="tx1"/>
                    </a:solidFill>
                    <a:latin typeface="+mn-lt"/>
                    <a:ea typeface="+mn-ea"/>
                    <a:cs typeface="+mn-cs"/>
                  </a:rPr>
                  <a:t>tree-level expressions for the partial widths and eventually for the branching fractions. In principle</a:t>
                </a:r>
              </a:p>
              <a:p>
                <a:r>
                  <a:rPr lang="en-US" sz="1200" b="0" i="0" u="none" strike="noStrike" kern="1200" baseline="0" dirty="0" smtClean="0">
                    <a:solidFill>
                      <a:schemeClr val="tx1"/>
                    </a:solidFill>
                    <a:latin typeface="+mn-lt"/>
                    <a:ea typeface="+mn-ea"/>
                    <a:cs typeface="+mn-cs"/>
                  </a:rPr>
                  <a:t>cascade decays X ! X0V or X0H are also allowed, however these are never sizable</a:t>
                </a:r>
                <a:endParaRPr lang="en-US" dirty="0"/>
              </a:p>
            </p:txBody>
          </p:sp>
        </mc:Choice>
        <mc:Fallback xmlns="">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firrst</a:t>
                </a:r>
                <a:r>
                  <a:rPr lang="en-US" sz="1200" b="0" i="0" u="none" strike="noStrike" kern="1200" baseline="0" dirty="0" smtClean="0">
                    <a:solidFill>
                      <a:schemeClr val="tx1"/>
                    </a:solidFill>
                    <a:latin typeface="+mn-lt"/>
                    <a:ea typeface="+mn-ea"/>
                    <a:cs typeface="+mn-cs"/>
                  </a:rPr>
                  <a:t> step is to simulate the signal processes. Rather than employing our complete model we</a:t>
                </a:r>
              </a:p>
              <a:p>
                <a:r>
                  <a:rPr lang="en-US" sz="1200" b="0" i="0" u="none" strike="noStrike" kern="1200" baseline="0" dirty="0" smtClean="0">
                    <a:solidFill>
                      <a:schemeClr val="tx1"/>
                    </a:solidFill>
                    <a:latin typeface="+mn-lt"/>
                    <a:ea typeface="+mn-ea"/>
                    <a:cs typeface="+mn-cs"/>
                  </a:rPr>
                  <a:t>have used a set of simplified </a:t>
                </a:r>
                <a:r>
                  <a:rPr lang="en-US" sz="1200" b="0" i="0" u="none" strike="noStrike" kern="1200" baseline="0" dirty="0" err="1" smtClean="0">
                    <a:solidFill>
                      <a:schemeClr val="tx1"/>
                    </a:solidFill>
                    <a:latin typeface="+mn-lt"/>
                    <a:ea typeface="+mn-ea"/>
                    <a:cs typeface="+mn-cs"/>
                  </a:rPr>
                  <a:t>MadGraph</a:t>
                </a:r>
                <a:r>
                  <a:rPr lang="en-US" sz="1200" b="0" i="0" u="none" strike="noStrike" kern="1200" baseline="0" dirty="0" smtClean="0">
                    <a:solidFill>
                      <a:schemeClr val="tx1"/>
                    </a:solidFill>
                    <a:latin typeface="+mn-lt"/>
                    <a:ea typeface="+mn-ea"/>
                    <a:cs typeface="+mn-cs"/>
                  </a:rPr>
                  <a:t> models containing the SM fields and interactions plus the</a:t>
                </a:r>
              </a:p>
              <a:p>
                <a:r>
                  <a:rPr lang="en-US" sz="1200" b="0" i="0" u="none" strike="noStrike" kern="1200" baseline="0" dirty="0" smtClean="0">
                    <a:solidFill>
                      <a:schemeClr val="tx1"/>
                    </a:solidFill>
                    <a:latin typeface="+mn-lt"/>
                    <a:ea typeface="+mn-ea"/>
                    <a:cs typeface="+mn-cs"/>
                  </a:rPr>
                  <a:t>VLQs and Z’  with the appropriate couplings to the single top partner production and the </a:t>
                </a:r>
                <a:r>
                  <a:rPr lang="en-US" sz="1200" b="0" i="0" u="none" strike="noStrike" kern="1200" baseline="0" dirty="0" smtClean="0">
                    <a:solidFill>
                      <a:schemeClr val="tx1"/>
                    </a:solidFill>
                    <a:latin typeface="+mn-lt"/>
                    <a:ea typeface="+mn-ea"/>
                    <a:cs typeface="+mn-cs"/>
                  </a:rPr>
                  <a:t>decay</a:t>
                </a:r>
              </a:p>
              <a:p>
                <a:endParaRPr lang="en-US" sz="1200" b="0" i="0" u="none" strike="noStrike" kern="1200" baseline="0" dirty="0" smtClean="0">
                  <a:solidFill>
                    <a:schemeClr val="tx1"/>
                  </a:solidFill>
                  <a:latin typeface="+mn-lt"/>
                  <a:ea typeface="+mn-ea"/>
                  <a:cs typeface="+mn-cs"/>
                </a:endParaRPr>
              </a:p>
              <a:p>
                <a:r>
                  <a:rPr lang="en-US" dirty="0" smtClean="0">
                    <a:solidFill>
                      <a:srgbClr val="00B050"/>
                    </a:solidFill>
                  </a:rPr>
                  <a:t>Production of </a:t>
                </a:r>
                <a:r>
                  <a:rPr lang="en-US" b="0" i="0" smtClean="0">
                    <a:solidFill>
                      <a:srgbClr val="00B050"/>
                    </a:solidFill>
                    <a:latin typeface="Cambria Math" charset="0"/>
                  </a:rPr>
                  <a:t>𝑋_(5∕〖3 〗)</a:t>
                </a:r>
                <a:r>
                  <a:rPr lang="en-US" dirty="0" smtClean="0">
                    <a:solidFill>
                      <a:srgbClr val="00B050"/>
                    </a:solidFill>
                  </a:rPr>
                  <a:t>from </a:t>
                </a:r>
                <a:r>
                  <a:rPr lang="en-US" i="0">
                    <a:solidFill>
                      <a:srgbClr val="00B050"/>
                    </a:solidFill>
                    <a:latin typeface="Cambria Math" charset="0"/>
                  </a:rPr>
                  <a:t>𝜌_</a:t>
                </a:r>
                <a:r>
                  <a:rPr lang="en-US" i="0">
                    <a:solidFill>
                      <a:srgbClr val="00B050"/>
                    </a:solidFill>
                    <a:latin typeface="Cambria Math" charset="0"/>
                    <a:ea typeface="Cambria Math" charset="0"/>
                    <a:cs typeface="Cambria Math" charset="0"/>
                  </a:rPr>
                  <a:t>∓</a:t>
                </a:r>
                <a:r>
                  <a:rPr lang="en-US" dirty="0" smtClean="0">
                    <a:solidFill>
                      <a:srgbClr val="00B050"/>
                    </a:solidFill>
                  </a:rPr>
                  <a:t> </a:t>
                </a:r>
                <a:r>
                  <a:rPr lang="en-US" dirty="0">
                    <a:solidFill>
                      <a:srgbClr val="00B050"/>
                    </a:solidFill>
                  </a:rPr>
                  <a:t>~ </a:t>
                </a:r>
                <a:r>
                  <a:rPr lang="en-US" b="1" dirty="0" smtClean="0">
                    <a:solidFill>
                      <a:srgbClr val="00B050"/>
                    </a:solidFill>
                  </a:rPr>
                  <a:t>4 </a:t>
                </a:r>
                <a:r>
                  <a:rPr lang="en-US" b="1" dirty="0">
                    <a:solidFill>
                      <a:srgbClr val="00B050"/>
                    </a:solidFill>
                  </a:rPr>
                  <a:t>fb @ 14TeV</a:t>
                </a:r>
              </a:p>
              <a:p>
                <a:endParaRPr lang="en-US" dirty="0" smtClean="0"/>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effectLst/>
                  <a:latin typeface="+mn-lt"/>
                  <a:ea typeface="+mn-ea"/>
                  <a:cs typeface="+mn-cs"/>
                </a:endParaRP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We generated </a:t>
                </a:r>
                <a:r>
                  <a:rPr lang="en-US" sz="1200" b="0" i="0" u="none" strike="noStrike" kern="1200" baseline="0" dirty="0" err="1" smtClean="0">
                    <a:solidFill>
                      <a:schemeClr val="tx1"/>
                    </a:solidFill>
                    <a:latin typeface="+mn-lt"/>
                    <a:ea typeface="+mn-ea"/>
                    <a:cs typeface="+mn-cs"/>
                  </a:rPr>
                  <a:t>parton</a:t>
                </a:r>
                <a:r>
                  <a:rPr lang="en-US" sz="1200" b="0" i="0" u="none" strike="noStrike" kern="1200" baseline="0" dirty="0" smtClean="0">
                    <a:solidFill>
                      <a:schemeClr val="tx1"/>
                    </a:solidFill>
                    <a:latin typeface="+mn-lt"/>
                    <a:ea typeface="+mn-ea"/>
                    <a:cs typeface="+mn-cs"/>
                  </a:rPr>
                  <a:t> level events</a:t>
                </a:r>
              </a:p>
              <a:p>
                <a:r>
                  <a:rPr lang="en-US" sz="1200" b="0" i="0" u="none" strike="noStrike" kern="1200" baseline="0" dirty="0" smtClean="0">
                    <a:solidFill>
                      <a:schemeClr val="tx1"/>
                    </a:solidFill>
                    <a:latin typeface="+mn-lt"/>
                    <a:ea typeface="+mn-ea"/>
                    <a:cs typeface="+mn-cs"/>
                  </a:rPr>
                  <a:t>We also included the trigger </a:t>
                </a:r>
                <a:r>
                  <a:rPr lang="en-US" sz="1200" b="0" i="0" u="none" strike="noStrike" kern="1200" baseline="0" dirty="0" err="1" smtClean="0">
                    <a:solidFill>
                      <a:schemeClr val="tx1"/>
                    </a:solidFill>
                    <a:latin typeface="+mn-lt"/>
                    <a:ea typeface="+mn-ea"/>
                    <a:cs typeface="+mn-cs"/>
                  </a:rPr>
                  <a:t>effieciency</a:t>
                </a:r>
                <a:r>
                  <a:rPr lang="en-US" sz="1200" b="0" i="0" u="none" strike="noStrike" kern="1200" baseline="0" dirty="0" smtClean="0">
                    <a:solidFill>
                      <a:schemeClr val="tx1"/>
                    </a:solidFill>
                    <a:latin typeface="+mn-lt"/>
                    <a:ea typeface="+mn-ea"/>
                    <a:cs typeface="+mn-cs"/>
                  </a:rPr>
                  <a:t> as an overall multiplicative</a:t>
                </a:r>
              </a:p>
              <a:p>
                <a:r>
                  <a:rPr lang="en-US" sz="1200" b="0" i="0" u="none" strike="noStrike" kern="1200" baseline="0" dirty="0" smtClean="0">
                    <a:solidFill>
                      <a:schemeClr val="tx1"/>
                    </a:solidFill>
                    <a:latin typeface="+mn-lt"/>
                    <a:ea typeface="+mn-ea"/>
                    <a:cs typeface="+mn-cs"/>
                  </a:rPr>
                  <a:t>Factor</a:t>
                </a:r>
              </a:p>
              <a:p>
                <a:endParaRPr lang="en-US" sz="1200" b="0" i="0" u="none" strike="noStrike" kern="1200" baseline="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simulated 10000 events with </a:t>
                </a:r>
                <a:r>
                  <a:rPr lang="en-US" sz="1200" b="0" i="0" kern="1200" dirty="0" err="1" smtClean="0">
                    <a:solidFill>
                      <a:schemeClr val="tx1"/>
                    </a:solidFill>
                    <a:effectLst/>
                    <a:latin typeface="+mn-lt"/>
                    <a:ea typeface="+mn-ea"/>
                    <a:cs typeface="+mn-cs"/>
                  </a:rPr>
                  <a:t>mZ</a:t>
                </a:r>
                <a:r>
                  <a:rPr lang="en-US" sz="1200" b="0" i="0" kern="1200" dirty="0" smtClean="0">
                    <a:solidFill>
                      <a:schemeClr val="tx1"/>
                    </a:solidFill>
                    <a:effectLst/>
                    <a:latin typeface="+mn-lt"/>
                    <a:ea typeface="+mn-ea"/>
                    <a:cs typeface="+mn-cs"/>
                  </a:rPr>
                  <a:t>’ = 2.7 </a:t>
                </a:r>
                <a:r>
                  <a:rPr lang="en-US" sz="1200" b="0" i="0" kern="1200" dirty="0" err="1" smtClean="0">
                    <a:solidFill>
                      <a:schemeClr val="tx1"/>
                    </a:solidFill>
                    <a:effectLst/>
                    <a:latin typeface="+mn-lt"/>
                    <a:ea typeface="+mn-ea"/>
                    <a:cs typeface="+mn-cs"/>
                  </a:rPr>
                  <a:t>TeV</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mT</a:t>
                </a:r>
                <a:r>
                  <a:rPr lang="en-US" sz="1200" b="0" i="0" kern="1200" dirty="0" smtClean="0">
                    <a:solidFill>
                      <a:schemeClr val="tx1"/>
                    </a:solidFill>
                    <a:effectLst/>
                    <a:latin typeface="+mn-lt"/>
                    <a:ea typeface="+mn-ea"/>
                    <a:cs typeface="+mn-cs"/>
                  </a:rPr>
                  <a:t>’ = 1 </a:t>
                </a:r>
                <a:r>
                  <a:rPr lang="en-US" sz="1200" b="0" i="0" kern="1200" dirty="0" err="1" smtClean="0">
                    <a:solidFill>
                      <a:schemeClr val="tx1"/>
                    </a:solidFill>
                    <a:effectLst/>
                    <a:latin typeface="+mn-lt"/>
                    <a:ea typeface="+mn-ea"/>
                    <a:cs typeface="+mn-cs"/>
                  </a:rPr>
                  <a:t>TeV</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This gave me a total production cross section of about 1 fb (including three hadronic branching ratios)… so maybe we can do something with this at 100+ fb^-1</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Now, what I wanted to test is can we fit three fat jets into an event and how well does this configuration work. </a:t>
                </a:r>
              </a:p>
              <a:p>
                <a:r>
                  <a:rPr lang="en-US" sz="1200" b="0" i="0" kern="1200" dirty="0" smtClean="0">
                    <a:solidFill>
                      <a:schemeClr val="tx1"/>
                    </a:solidFill>
                    <a:effectLst/>
                    <a:latin typeface="+mn-lt"/>
                    <a:ea typeface="+mn-ea"/>
                    <a:cs typeface="+mn-cs"/>
                  </a:rPr>
                  <a:t>I used a cone of R=1.0, and </a:t>
                </a:r>
                <a:r>
                  <a:rPr lang="en-US" sz="1200" b="0" i="0" kern="1200" dirty="0" err="1" smtClean="0">
                    <a:solidFill>
                      <a:schemeClr val="tx1"/>
                    </a:solidFill>
                    <a:effectLst/>
                    <a:latin typeface="+mn-lt"/>
                    <a:ea typeface="+mn-ea"/>
                    <a:cs typeface="+mn-cs"/>
                  </a:rPr>
                  <a:t>ptmin</a:t>
                </a:r>
                <a:r>
                  <a:rPr lang="en-US" sz="1200" b="0" i="0" kern="1200" dirty="0" smtClean="0">
                    <a:solidFill>
                      <a:schemeClr val="tx1"/>
                    </a:solidFill>
                    <a:effectLst/>
                    <a:latin typeface="+mn-lt"/>
                    <a:ea typeface="+mn-ea"/>
                    <a:cs typeface="+mn-cs"/>
                  </a:rPr>
                  <a:t> = 500, 500, 300 GeV for the first, second and third hardest jet. (eta &lt; 2.5 of course)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40% of the events were compatible with 3 jet configuration and the above cuts… which is actually pretty good. Now, on top of this, say we use the 75% tagging efficiency for the two tops and the Z, giving another 40% efficiency in total… so at the end 0.1-0.2 total event selection efficiency, not including any cuts on the fat jet mass.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This means that 100 fb^-1 would give us about 10 events at the end of the day</a:t>
                </a:r>
              </a:p>
              <a:p>
                <a:endParaRPr lang="en-US" dirty="0" smtClean="0"/>
              </a:p>
              <a:p>
                <a:endParaRPr lang="en-US" dirty="0" smtClean="0"/>
              </a:p>
              <a:p>
                <a:r>
                  <a:rPr lang="en-US" dirty="0" smtClean="0"/>
                  <a:t>********************</a:t>
                </a:r>
              </a:p>
              <a:p>
                <a:r>
                  <a:rPr lang="en-US" sz="1200" b="0" i="0" u="none" strike="noStrike" kern="1200" baseline="0" dirty="0" smtClean="0">
                    <a:solidFill>
                      <a:schemeClr val="tx1"/>
                    </a:solidFill>
                    <a:latin typeface="+mn-lt"/>
                    <a:ea typeface="+mn-ea"/>
                    <a:cs typeface="+mn-cs"/>
                  </a:rPr>
                  <a:t>The main channels are two-body decays</a:t>
                </a:r>
              </a:p>
              <a:p>
                <a:r>
                  <a:rPr lang="en-US" sz="1200" b="0" i="0" u="none" strike="noStrike" kern="1200" baseline="0" dirty="0" smtClean="0">
                    <a:solidFill>
                      <a:schemeClr val="tx1"/>
                    </a:solidFill>
                    <a:latin typeface="+mn-lt"/>
                    <a:ea typeface="+mn-ea"/>
                    <a:cs typeface="+mn-cs"/>
                  </a:rPr>
                  <a:t>to vector bosons and third-family quarks</a:t>
                </a:r>
              </a:p>
              <a:p>
                <a:r>
                  <a:rPr lang="en-US" sz="1200" b="0" i="0" u="none" strike="noStrike" kern="1200" baseline="0" dirty="0" smtClean="0">
                    <a:solidFill>
                      <a:schemeClr val="tx1"/>
                    </a:solidFill>
                    <a:latin typeface="+mn-lt"/>
                    <a:ea typeface="+mn-ea"/>
                    <a:cs typeface="+mn-cs"/>
                  </a:rPr>
                  <a:t>For the partners</a:t>
                </a:r>
              </a:p>
              <a:p>
                <a:r>
                  <a:rPr lang="en-US" sz="1200" b="0" i="0" u="none" strike="noStrike" kern="1200" baseline="0" dirty="0" smtClean="0">
                    <a:solidFill>
                      <a:schemeClr val="tx1"/>
                    </a:solidFill>
                    <a:latin typeface="+mn-lt"/>
                    <a:ea typeface="+mn-ea"/>
                    <a:cs typeface="+mn-cs"/>
                  </a:rPr>
                  <a:t>of charge 2/3 and -1/3 also the decay to the Higgs boson is allowed, and competitive with the</a:t>
                </a:r>
              </a:p>
              <a:p>
                <a:r>
                  <a:rPr lang="en-US" sz="1200" b="0" i="0" u="none" strike="noStrike" kern="1200" baseline="0" dirty="0" smtClean="0">
                    <a:solidFill>
                      <a:schemeClr val="tx1"/>
                    </a:solidFill>
                    <a:latin typeface="+mn-lt"/>
                    <a:ea typeface="+mn-ea"/>
                    <a:cs typeface="+mn-cs"/>
                  </a:rPr>
                  <a:t>others in some cases. This originates from the interactions of the partners with the Higgs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relevant couplings</a:t>
                </a:r>
              </a:p>
              <a:p>
                <a:r>
                  <a:rPr lang="en-US" sz="1200" b="0" i="0" u="none" strike="noStrike" kern="1200" baseline="0" dirty="0" smtClean="0">
                    <a:solidFill>
                      <a:schemeClr val="tx1"/>
                    </a:solidFill>
                    <a:latin typeface="+mn-lt"/>
                    <a:ea typeface="+mn-ea"/>
                    <a:cs typeface="+mn-cs"/>
                  </a:rPr>
                  <a:t>can be computed analytically similarly to the </a:t>
                </a:r>
                <a:r>
                  <a:rPr lang="en-US" sz="1200" b="0" i="0" u="none" strike="noStrike" kern="1200" baseline="0" dirty="0" err="1" smtClean="0">
                    <a:solidFill>
                      <a:schemeClr val="tx1"/>
                    </a:solidFill>
                    <a:latin typeface="+mn-lt"/>
                    <a:ea typeface="+mn-ea"/>
                    <a:cs typeface="+mn-cs"/>
                  </a:rPr>
                  <a:t>gtL;RX</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gbLX</a:t>
                </a:r>
                <a:r>
                  <a:rPr lang="en-US" sz="1200" b="0" i="0" u="none" strike="noStrike" kern="1200" baseline="0" dirty="0" smtClean="0">
                    <a:solidFill>
                      <a:schemeClr val="tx1"/>
                    </a:solidFill>
                    <a:latin typeface="+mn-lt"/>
                    <a:ea typeface="+mn-ea"/>
                    <a:cs typeface="+mn-cs"/>
                  </a:rPr>
                  <a:t>. Thus we easily obtain analytical</a:t>
                </a:r>
              </a:p>
              <a:p>
                <a:r>
                  <a:rPr lang="en-US" sz="1200" b="0" i="0" u="none" strike="noStrike" kern="1200" baseline="0" dirty="0" smtClean="0">
                    <a:solidFill>
                      <a:schemeClr val="tx1"/>
                    </a:solidFill>
                    <a:latin typeface="+mn-lt"/>
                    <a:ea typeface="+mn-ea"/>
                    <a:cs typeface="+mn-cs"/>
                  </a:rPr>
                  <a:t>tree-level expressions for the partial widths and eventually for the branching fractions. In principle</a:t>
                </a:r>
              </a:p>
              <a:p>
                <a:r>
                  <a:rPr lang="en-US" sz="1200" b="0" i="0" u="none" strike="noStrike" kern="1200" baseline="0" dirty="0" smtClean="0">
                    <a:solidFill>
                      <a:schemeClr val="tx1"/>
                    </a:solidFill>
                    <a:latin typeface="+mn-lt"/>
                    <a:ea typeface="+mn-ea"/>
                    <a:cs typeface="+mn-cs"/>
                  </a:rPr>
                  <a:t>cascade decays X ! X0V or X0H are also allowed, however these are never sizable</a:t>
                </a:r>
                <a:endParaRPr lang="en-US" dirty="0"/>
              </a:p>
            </p:txBody>
          </p:sp>
        </mc:Fallback>
      </mc:AlternateContent>
      <p:sp>
        <p:nvSpPr>
          <p:cNvPr id="4" name="Slide Number Placeholder 3"/>
          <p:cNvSpPr>
            <a:spLocks noGrp="1"/>
          </p:cNvSpPr>
          <p:nvPr>
            <p:ph type="sldNum" sz="quarter" idx="10"/>
          </p:nvPr>
        </p:nvSpPr>
        <p:spPr/>
        <p:txBody>
          <a:bodyPr/>
          <a:lstStyle/>
          <a:p>
            <a:fld id="{A4747259-86BD-9346-9B14-CC3CEF1D46FB}" type="slidenum">
              <a:rPr lang="en-US" smtClean="0"/>
              <a:t>16</a:t>
            </a:fld>
            <a:endParaRPr lang="en-US"/>
          </a:p>
        </p:txBody>
      </p:sp>
    </p:spTree>
    <p:extLst>
      <p:ext uri="{BB962C8B-B14F-4D97-AF65-F5344CB8AC3E}">
        <p14:creationId xmlns:p14="http://schemas.microsoft.com/office/powerpoint/2010/main" val="1077025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simulated 10000 events with </a:t>
            </a:r>
            <a:r>
              <a:rPr lang="en-US" sz="1200" b="0" i="0" kern="1200" dirty="0" err="1" smtClean="0">
                <a:solidFill>
                  <a:schemeClr val="tx1"/>
                </a:solidFill>
                <a:effectLst/>
                <a:latin typeface="+mn-lt"/>
                <a:ea typeface="+mn-ea"/>
                <a:cs typeface="+mn-cs"/>
              </a:rPr>
              <a:t>mZ</a:t>
            </a:r>
            <a:r>
              <a:rPr lang="en-US" sz="1200" b="0" i="0" kern="1200" dirty="0" smtClean="0">
                <a:solidFill>
                  <a:schemeClr val="tx1"/>
                </a:solidFill>
                <a:effectLst/>
                <a:latin typeface="+mn-lt"/>
                <a:ea typeface="+mn-ea"/>
                <a:cs typeface="+mn-cs"/>
              </a:rPr>
              <a:t>’ = 2.7 </a:t>
            </a:r>
            <a:r>
              <a:rPr lang="en-US" sz="1200" b="0" i="0" kern="1200" dirty="0" err="1" smtClean="0">
                <a:solidFill>
                  <a:schemeClr val="tx1"/>
                </a:solidFill>
                <a:effectLst/>
                <a:latin typeface="+mn-lt"/>
                <a:ea typeface="+mn-ea"/>
                <a:cs typeface="+mn-cs"/>
              </a:rPr>
              <a:t>TeV</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mT</a:t>
            </a:r>
            <a:r>
              <a:rPr lang="en-US" sz="1200" b="0" i="0" kern="1200" dirty="0" smtClean="0">
                <a:solidFill>
                  <a:schemeClr val="tx1"/>
                </a:solidFill>
                <a:effectLst/>
                <a:latin typeface="+mn-lt"/>
                <a:ea typeface="+mn-ea"/>
                <a:cs typeface="+mn-cs"/>
              </a:rPr>
              <a:t>’ = 1 </a:t>
            </a:r>
            <a:r>
              <a:rPr lang="en-US" sz="1200" b="0" i="0" kern="1200" dirty="0" err="1" smtClean="0">
                <a:solidFill>
                  <a:schemeClr val="tx1"/>
                </a:solidFill>
                <a:effectLst/>
                <a:latin typeface="+mn-lt"/>
                <a:ea typeface="+mn-ea"/>
                <a:cs typeface="+mn-cs"/>
              </a:rPr>
              <a:t>TeV</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This gave me a total production cross section of about 1 fb (including three hadronic branching ratios)… so maybe we can do something with this at 100+ fb^-1</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Now, what I wanted to test is can we fit three fat jets into an event and how well does this configuration work. </a:t>
            </a:r>
          </a:p>
          <a:p>
            <a:r>
              <a:rPr lang="en-US" sz="1200" b="0" i="0" kern="1200" dirty="0" smtClean="0">
                <a:solidFill>
                  <a:schemeClr val="tx1"/>
                </a:solidFill>
                <a:effectLst/>
                <a:latin typeface="+mn-lt"/>
                <a:ea typeface="+mn-ea"/>
                <a:cs typeface="+mn-cs"/>
              </a:rPr>
              <a:t>I used a cone of R=1.0, and </a:t>
            </a:r>
            <a:r>
              <a:rPr lang="en-US" sz="1200" b="0" i="0" kern="1200" dirty="0" err="1" smtClean="0">
                <a:solidFill>
                  <a:schemeClr val="tx1"/>
                </a:solidFill>
                <a:effectLst/>
                <a:latin typeface="+mn-lt"/>
                <a:ea typeface="+mn-ea"/>
                <a:cs typeface="+mn-cs"/>
              </a:rPr>
              <a:t>ptmin</a:t>
            </a:r>
            <a:r>
              <a:rPr lang="en-US" sz="1200" b="0" i="0" kern="1200" dirty="0" smtClean="0">
                <a:solidFill>
                  <a:schemeClr val="tx1"/>
                </a:solidFill>
                <a:effectLst/>
                <a:latin typeface="+mn-lt"/>
                <a:ea typeface="+mn-ea"/>
                <a:cs typeface="+mn-cs"/>
              </a:rPr>
              <a:t> = 500, 500, 300 GeV for the first, second and third hardest jet. (eta &lt; 2.5 of course)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40% of the events were compatible with 3 jet configuration and the above cuts… which is actually pretty good. Now, on top of this, say we use the 75% tagging efficiency for the two tops and the Z, giving another 40% efficiency in total… so at the end 0.1-0.2 total event selection efficiency, not including any cuts on the fat jet mass.</a:t>
            </a:r>
          </a:p>
          <a:p>
            <a:endParaRPr lang="en-US" sz="1200" b="0" i="0" kern="1200" dirty="0" smtClean="0">
              <a:solidFill>
                <a:schemeClr val="tx1"/>
              </a:solidFill>
              <a:effectLst/>
              <a:latin typeface="+mn-lt"/>
              <a:ea typeface="+mn-ea"/>
              <a:cs typeface="+mn-cs"/>
            </a:endParaRPr>
          </a:p>
          <a:p>
            <a:r>
              <a:rPr lang="en-US" sz="1200" b="0" i="0" kern="1200" smtClean="0">
                <a:solidFill>
                  <a:schemeClr val="tx1"/>
                </a:solidFill>
                <a:effectLst/>
                <a:latin typeface="+mn-lt"/>
                <a:ea typeface="+mn-ea"/>
                <a:cs typeface="+mn-cs"/>
              </a:rPr>
              <a:t>This means that 100 fb^-1 would give us about 10 events at the end of the day</a:t>
            </a:r>
          </a:p>
          <a:p>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17</a:t>
            </a:fld>
            <a:endParaRPr lang="en-US"/>
          </a:p>
        </p:txBody>
      </p:sp>
    </p:spTree>
    <p:extLst>
      <p:ext uri="{BB962C8B-B14F-4D97-AF65-F5344CB8AC3E}">
        <p14:creationId xmlns:p14="http://schemas.microsoft.com/office/powerpoint/2010/main" val="492185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Models in which the naturalness problem of the Standard Model (SM) is solved by making the Higgs a composite, pseudo-</a:t>
            </a:r>
            <a:r>
              <a:rPr lang="en-US" dirty="0" err="1" smtClean="0"/>
              <a:t>Nambu</a:t>
            </a:r>
            <a:r>
              <a:rPr lang="en-US" dirty="0" smtClean="0"/>
              <a:t>-Goldstone boson (PNGB) of some as-yet-unknown strong dynamics have come to the fore in recent years as they have matured, incorporating symmetries and partial compositeness to mitigate unobserved corrections in electroweak precision tests and </a:t>
            </a:r>
            <a:r>
              <a:rPr lang="en-US" dirty="0" err="1" smtClean="0"/>
              <a:t>flavour</a:t>
            </a:r>
            <a:r>
              <a:rPr lang="en-US" dirty="0" smtClean="0"/>
              <a:t> physics. They are, by now, arguably just as good (or just as bad) a contender as supersymmetry for new physics at the </a:t>
            </a:r>
            <a:r>
              <a:rPr lang="en-US" dirty="0" err="1" smtClean="0"/>
              <a:t>TeV</a:t>
            </a:r>
            <a:r>
              <a:rPr lang="en-US" dirty="0" smtClean="0"/>
              <a:t> scale, and the LHC experiments ought to devote significant resources to looking for them</a:t>
            </a:r>
          </a:p>
          <a:p>
            <a:endParaRPr lang="en-US" dirty="0" smtClean="0"/>
          </a:p>
          <a:p>
            <a:endParaRPr lang="en-US" dirty="0" smtClean="0"/>
          </a:p>
          <a:p>
            <a:r>
              <a:rPr lang="en-US" dirty="0" smtClean="0"/>
              <a:t>Just as for supersymmetry, the composite Higgs is more a paradigm than a model, in that it may be </a:t>
            </a:r>
            <a:r>
              <a:rPr lang="en-US" dirty="0" err="1" smtClean="0"/>
              <a:t>realised</a:t>
            </a:r>
            <a:r>
              <a:rPr lang="en-US" dirty="0" smtClean="0"/>
              <a:t> in arbitrarily many ways. Thus it is not clear, a priori, how best to search at the LHC for evidence of a composite Higgs. </a:t>
            </a:r>
            <a:r>
              <a:rPr lang="en-US" dirty="0" err="1" smtClean="0"/>
              <a:t>Na¨ıvely</a:t>
            </a:r>
            <a:r>
              <a:rPr lang="en-US" dirty="0" smtClean="0"/>
              <a:t>, the obvious place to look is in the Higgs sector itself, but the minimal model contains just a single SM Higgs doublet (for models with an extended Higgs sector, see, ). Moreover, the apparent absence of new physics in the electroweak and </a:t>
            </a:r>
            <a:r>
              <a:rPr lang="en-US" dirty="0" err="1" smtClean="0"/>
              <a:t>flavour</a:t>
            </a:r>
            <a:r>
              <a:rPr lang="en-US" dirty="0" smtClean="0"/>
              <a:t> sectors already forces us</a:t>
            </a:r>
          </a:p>
          <a:p>
            <a:endParaRPr lang="en-US" dirty="0" smtClean="0"/>
          </a:p>
          <a:p>
            <a:r>
              <a:rPr lang="en-US" dirty="0" smtClean="0"/>
              <a:t>The necessary suppression also implies that new states, beyond the SM, will generically be out of the mass reach of the LHC. However, the mechanism of partial compositeness requires the existence of additional states that mix with the top quark and several authors have argued that these “top partners” should be light, given the measured Higgs boson mass. In a nutshell, the connection arises because the Higgs potential (and, ergo, the Higgs mass) is predominantly induced by radiative corrections involving the top quark, which are cut off by the top partners.</a:t>
            </a:r>
          </a:p>
          <a:p>
            <a:endParaRPr lang="en-US" dirty="0" smtClean="0"/>
          </a:p>
          <a:p>
            <a:r>
              <a:rPr lang="en-US" dirty="0" smtClean="0"/>
              <a:t>Many suggestions for dedicated searches for such top partners have been put forward.</a:t>
            </a:r>
            <a:r>
              <a:rPr lang="en-US" baseline="0" dirty="0" smtClean="0"/>
              <a:t> </a:t>
            </a:r>
            <a:r>
              <a:rPr lang="en-US" dirty="0" smtClean="0"/>
              <a:t>Indeed, there are already more on the market than the experiments have the resources to implement, with just a few analyses having appeared thus far.</a:t>
            </a:r>
          </a:p>
          <a:p>
            <a:endParaRPr lang="en-US" dirty="0" smtClean="0"/>
          </a:p>
          <a:p>
            <a:endParaRPr lang="en-US" dirty="0" smtClean="0"/>
          </a:p>
          <a:p>
            <a:r>
              <a:rPr lang="en-US" dirty="0" smtClean="0"/>
              <a:t>Reasonable coverage</a:t>
            </a:r>
            <a:r>
              <a:rPr lang="en-US" baseline="0" dirty="0" smtClean="0"/>
              <a:t> of the gamut of top partners and vector resonances in CHMs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18</a:t>
            </a:fld>
            <a:endParaRPr lang="en-US"/>
          </a:p>
        </p:txBody>
      </p:sp>
    </p:spTree>
    <p:extLst>
      <p:ext uri="{BB962C8B-B14F-4D97-AF65-F5344CB8AC3E}">
        <p14:creationId xmlns:p14="http://schemas.microsoft.com/office/powerpoint/2010/main" val="740240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session we have heard about a lot of BSM searches </a:t>
            </a:r>
            <a:endParaRPr lang="en-US" dirty="0" smtClean="0"/>
          </a:p>
          <a:p>
            <a:r>
              <a:rPr lang="en-US" dirty="0" smtClean="0"/>
              <a:t>Collider Physics – </a:t>
            </a:r>
          </a:p>
          <a:p>
            <a:r>
              <a:rPr lang="en-US" dirty="0" smtClean="0"/>
              <a:t>We are alway</a:t>
            </a:r>
            <a:r>
              <a:rPr lang="en-US" baseline="0" dirty="0" smtClean="0"/>
              <a:t>s dealing with this simple mind map, where the experimental/</a:t>
            </a:r>
            <a:r>
              <a:rPr lang="en-US" baseline="0" dirty="0" err="1" smtClean="0"/>
              <a:t>theorectical</a:t>
            </a:r>
            <a:r>
              <a:rPr lang="en-US" baseline="0" dirty="0" smtClean="0"/>
              <a:t> motivations make us propose models which are based on some underlying symmetries, </a:t>
            </a:r>
            <a:r>
              <a:rPr lang="en-US" baseline="0" dirty="0" err="1" smtClean="0"/>
              <a:t>Nc,Nf</a:t>
            </a:r>
            <a:r>
              <a:rPr lang="en-US" baseline="0" dirty="0" smtClean="0"/>
              <a:t> -&gt; which yield a plethora of particles  which may/may not have </a:t>
            </a:r>
            <a:r>
              <a:rPr lang="en-US" baseline="0" dirty="0" err="1" smtClean="0"/>
              <a:t>unque</a:t>
            </a:r>
            <a:r>
              <a:rPr lang="en-US" baseline="0" dirty="0" smtClean="0"/>
              <a:t> signatures like invariant </a:t>
            </a:r>
            <a:r>
              <a:rPr lang="is-IS" baseline="0" dirty="0" smtClean="0"/>
              <a:t>….correlations  which are looked for at the experiments and the Data takes us back in the Loop </a:t>
            </a:r>
          </a:p>
          <a:p>
            <a:r>
              <a:rPr lang="is-IS" baseline="0" dirty="0" smtClean="0"/>
              <a:t>The viciuos circle in of life for a particle physicist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1</a:t>
            </a:fld>
            <a:endParaRPr lang="en-US"/>
          </a:p>
        </p:txBody>
      </p:sp>
    </p:spTree>
    <p:extLst>
      <p:ext uri="{BB962C8B-B14F-4D97-AF65-F5344CB8AC3E}">
        <p14:creationId xmlns:p14="http://schemas.microsoft.com/office/powerpoint/2010/main" val="834828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85750" indent="-285750" algn="just"/>
                <a:r>
                  <a:rPr lang="en-US" sz="1200" dirty="0" smtClean="0"/>
                  <a:t>In the </a:t>
                </a:r>
              </a:p>
              <a:p>
                <a:pPr marL="285750" indent="-285750" algn="just"/>
                <a:endParaRPr lang="en-US" sz="1200" dirty="0" smtClean="0"/>
              </a:p>
              <a:p>
                <a:pPr marL="285750" indent="-285750" algn="just"/>
                <a:r>
                  <a:rPr lang="en-US" sz="1200" dirty="0" smtClean="0"/>
                  <a:t>Suppose Higgs is composite </a:t>
                </a:r>
                <a:r>
                  <a:rPr lang="en-US" sz="1000" dirty="0" smtClean="0"/>
                  <a:t>(Dugan, Kaplan, </a:t>
                </a:r>
                <a:r>
                  <a:rPr lang="en-US" sz="1000" dirty="0" err="1" smtClean="0"/>
                  <a:t>Georgi</a:t>
                </a:r>
                <a:r>
                  <a:rPr lang="en-US" sz="1000" dirty="0" smtClean="0"/>
                  <a:t> – 1980s)</a:t>
                </a:r>
                <a:endParaRPr lang="en-US" sz="1200" dirty="0" smtClean="0"/>
              </a:p>
              <a:p>
                <a:endParaRPr lang="en-US" sz="1200" dirty="0" smtClean="0"/>
              </a:p>
              <a:p>
                <a:endParaRPr lang="en-US" sz="900" dirty="0"/>
              </a:p>
              <a:p>
                <a:r>
                  <a:rPr lang="en-US" sz="1200" dirty="0" smtClean="0"/>
                  <a:t>Hierarchy problem is resolved </a:t>
                </a:r>
              </a:p>
              <a:p>
                <a:endParaRPr lang="en-US" sz="900" dirty="0" smtClean="0"/>
              </a:p>
              <a:p>
                <a:r>
                  <a:rPr lang="en-US" sz="1200" dirty="0" smtClean="0"/>
                  <a:t>Corrections to </a:t>
                </a:r>
                <a:r>
                  <a:rPr lang="en-US" sz="1200" dirty="0" err="1" smtClean="0"/>
                  <a:t>m</a:t>
                </a:r>
                <a:r>
                  <a:rPr lang="en-US" sz="1200" baseline="-25000" dirty="0" err="1" smtClean="0"/>
                  <a:t>H</a:t>
                </a:r>
                <a:r>
                  <a:rPr lang="en-US" sz="1200" baseline="-25000" dirty="0" smtClean="0"/>
                  <a:t>  </a:t>
                </a:r>
                <a:r>
                  <a:rPr lang="en-US" sz="1200" dirty="0" smtClean="0"/>
                  <a:t>screened above 1/</a:t>
                </a:r>
                <a14:m>
                  <m:oMath xmlns:m="http://schemas.openxmlformats.org/officeDocument/2006/math">
                    <m:sSub>
                      <m:sSubPr>
                        <m:ctrlPr>
                          <a:rPr lang="en-US" sz="1200" i="1">
                            <a:latin typeface="Cambria Math" charset="0"/>
                            <a:ea typeface="Cambria Math" charset="0"/>
                            <a:cs typeface="Cambria Math" charset="0"/>
                          </a:rPr>
                        </m:ctrlPr>
                      </m:sSubPr>
                      <m:e>
                        <m:r>
                          <a:rPr lang="en-US" sz="1200" i="1">
                            <a:latin typeface="Cambria Math" charset="0"/>
                            <a:ea typeface="Cambria Math" charset="0"/>
                            <a:cs typeface="Cambria Math" charset="0"/>
                          </a:rPr>
                          <m:t>𝑙</m:t>
                        </m:r>
                      </m:e>
                      <m:sub>
                        <m:r>
                          <a:rPr lang="en-US" sz="1200" i="1">
                            <a:latin typeface="Cambria Math" charset="0"/>
                            <a:ea typeface="Cambria Math" charset="0"/>
                            <a:cs typeface="Cambria Math" charset="0"/>
                          </a:rPr>
                          <m:t>𝐻</m:t>
                        </m:r>
                      </m:sub>
                    </m:sSub>
                  </m:oMath>
                </a14:m>
                <a:r>
                  <a:rPr lang="en-US" sz="1200" baseline="-25000" dirty="0" smtClean="0"/>
                  <a:t> </a:t>
                </a:r>
              </a:p>
              <a:p>
                <a:endParaRPr lang="en-US" sz="900" baseline="-25000" dirty="0" smtClean="0"/>
              </a:p>
              <a:p>
                <a:r>
                  <a:rPr lang="en-US" sz="1200" dirty="0" smtClean="0"/>
                  <a:t>At low energies, Higgs behaves like an elementary particle </a:t>
                </a:r>
                <a:endParaRPr lang="en-US" sz="1200" dirty="0"/>
              </a:p>
              <a:p>
                <a:endParaRPr lang="en-US" dirty="0"/>
              </a:p>
            </p:txBody>
          </p:sp>
        </mc:Choice>
        <mc:Fallback xmlns="">
          <p:sp>
            <p:nvSpPr>
              <p:cNvPr id="3" name="Notes Placeholder 2"/>
              <p:cNvSpPr>
                <a:spLocks noGrp="1"/>
              </p:cNvSpPr>
              <p:nvPr>
                <p:ph type="body" idx="1"/>
              </p:nvPr>
            </p:nvSpPr>
            <p:spPr/>
            <p:txBody>
              <a:bodyPr/>
              <a:lstStyle/>
              <a:p>
                <a:pPr marL="285750" indent="-285750" algn="just"/>
                <a:r>
                  <a:rPr lang="en-US" sz="1200" dirty="0" smtClean="0"/>
                  <a:t>In the </a:t>
                </a:r>
              </a:p>
              <a:p>
                <a:pPr marL="285750" indent="-285750" algn="just"/>
                <a:endParaRPr lang="en-US" sz="1200" dirty="0" smtClean="0"/>
              </a:p>
              <a:p>
                <a:pPr marL="285750" indent="-285750" algn="just"/>
                <a:r>
                  <a:rPr lang="en-US" sz="1200" dirty="0" smtClean="0"/>
                  <a:t>Suppose Higgs is composite </a:t>
                </a:r>
                <a:r>
                  <a:rPr lang="en-US" sz="1000" dirty="0" smtClean="0"/>
                  <a:t>(Dugan, Kaplan, </a:t>
                </a:r>
                <a:r>
                  <a:rPr lang="en-US" sz="1000" dirty="0" err="1" smtClean="0"/>
                  <a:t>Georgi</a:t>
                </a:r>
                <a:r>
                  <a:rPr lang="en-US" sz="1000" dirty="0" smtClean="0"/>
                  <a:t> – 1980s)</a:t>
                </a:r>
                <a:endParaRPr lang="en-US" sz="1200" dirty="0" smtClean="0"/>
              </a:p>
              <a:p>
                <a:endParaRPr lang="en-US" sz="1200" dirty="0" smtClean="0"/>
              </a:p>
              <a:p>
                <a:endParaRPr lang="en-US" sz="900" dirty="0"/>
              </a:p>
              <a:p>
                <a:r>
                  <a:rPr lang="en-US" sz="1200" dirty="0" smtClean="0"/>
                  <a:t>Hierarchy problem is resolved </a:t>
                </a:r>
              </a:p>
              <a:p>
                <a:endParaRPr lang="en-US" sz="900" dirty="0" smtClean="0"/>
              </a:p>
              <a:p>
                <a:r>
                  <a:rPr lang="en-US" sz="1200" dirty="0" smtClean="0"/>
                  <a:t>Corrections to </a:t>
                </a:r>
                <a:r>
                  <a:rPr lang="en-US" sz="1200" dirty="0" err="1" smtClean="0"/>
                  <a:t>m</a:t>
                </a:r>
                <a:r>
                  <a:rPr lang="en-US" sz="1200" baseline="-25000" dirty="0" err="1" smtClean="0"/>
                  <a:t>H</a:t>
                </a:r>
                <a:r>
                  <a:rPr lang="en-US" sz="1200" baseline="-25000" dirty="0" smtClean="0"/>
                  <a:t>  </a:t>
                </a:r>
                <a:r>
                  <a:rPr lang="en-US" sz="1200" dirty="0" smtClean="0"/>
                  <a:t>screened above 1/</a:t>
                </a:r>
                <a:r>
                  <a:rPr lang="en-US" sz="1200" i="0">
                    <a:latin typeface="Cambria Math" charset="0"/>
                    <a:ea typeface="Cambria Math" charset="0"/>
                    <a:cs typeface="Cambria Math" charset="0"/>
                  </a:rPr>
                  <a:t>𝑙_𝐻</a:t>
                </a:r>
                <a:r>
                  <a:rPr lang="en-US" sz="1200" baseline="-25000" dirty="0" smtClean="0"/>
                  <a:t> </a:t>
                </a:r>
              </a:p>
              <a:p>
                <a:endParaRPr lang="en-US" sz="900" baseline="-25000" dirty="0" smtClean="0"/>
              </a:p>
              <a:p>
                <a:r>
                  <a:rPr lang="en-US" sz="1200" dirty="0" smtClean="0"/>
                  <a:t>At low energies, Higgs behaves like an elementary particle </a:t>
                </a:r>
                <a:endParaRPr lang="en-US" sz="1200" dirty="0"/>
              </a:p>
              <a:p>
                <a:endParaRPr lang="en-US" dirty="0"/>
              </a:p>
            </p:txBody>
          </p:sp>
        </mc:Fallback>
      </mc:AlternateContent>
      <p:sp>
        <p:nvSpPr>
          <p:cNvPr id="4" name="Slide Number Placeholder 3"/>
          <p:cNvSpPr>
            <a:spLocks noGrp="1"/>
          </p:cNvSpPr>
          <p:nvPr>
            <p:ph type="sldNum" sz="quarter" idx="10"/>
          </p:nvPr>
        </p:nvSpPr>
        <p:spPr/>
        <p:txBody>
          <a:bodyPr/>
          <a:lstStyle/>
          <a:p>
            <a:fld id="{A4747259-86BD-9346-9B14-CC3CEF1D46FB}" type="slidenum">
              <a:rPr lang="en-US" smtClean="0"/>
              <a:t>2</a:t>
            </a:fld>
            <a:endParaRPr lang="en-US"/>
          </a:p>
        </p:txBody>
      </p:sp>
    </p:spTree>
    <p:extLst>
      <p:ext uri="{BB962C8B-B14F-4D97-AF65-F5344CB8AC3E}">
        <p14:creationId xmlns:p14="http://schemas.microsoft.com/office/powerpoint/2010/main" val="1194675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200" b="1" dirty="0" smtClean="0"/>
                  <a:t>Higgs sector </a:t>
                </a:r>
                <a:r>
                  <a:rPr lang="en-US" sz="2200" dirty="0" smtClean="0"/>
                  <a:t>is modified </a:t>
                </a:r>
              </a:p>
              <a:p>
                <a:pPr>
                  <a:lnSpc>
                    <a:spcPct val="100000"/>
                  </a:lnSpc>
                  <a:spcBef>
                    <a:spcPts val="0"/>
                  </a:spcBef>
                </a:pPr>
                <a:r>
                  <a:rPr lang="en-US" sz="2200" u="sng" dirty="0" smtClean="0"/>
                  <a:t>Modification of the Higgs coupling</a:t>
                </a:r>
                <a:r>
                  <a:rPr lang="en-US" sz="2200" dirty="0" smtClean="0"/>
                  <a:t>s 	</a:t>
                </a:r>
              </a:p>
              <a:p>
                <a:pPr lvl="1">
                  <a:lnSpc>
                    <a:spcPct val="100000"/>
                  </a:lnSpc>
                  <a:spcBef>
                    <a:spcPts val="0"/>
                  </a:spcBef>
                </a:pPr>
                <a:r>
                  <a:rPr lang="en-US" sz="2200" dirty="0" smtClean="0"/>
                  <a:t>Growth of WW scattering </a:t>
                </a:r>
              </a:p>
              <a:p>
                <a:pPr lvl="1">
                  <a:lnSpc>
                    <a:spcPct val="100000"/>
                  </a:lnSpc>
                  <a:spcBef>
                    <a:spcPts val="0"/>
                  </a:spcBef>
                </a:pPr>
                <a:r>
                  <a:rPr lang="en-US" sz="2200" dirty="0" smtClean="0"/>
                  <a:t>Change in Higgs productions: </a:t>
                </a:r>
                <a14:m>
                  <m:oMath xmlns:m="http://schemas.openxmlformats.org/officeDocument/2006/math">
                    <m:sSub>
                      <m:sSubPr>
                        <m:ctrlPr>
                          <a:rPr lang="en-US" sz="2200" b="0" i="1" smtClean="0">
                            <a:latin typeface="Cambria Math" charset="0"/>
                          </a:rPr>
                        </m:ctrlPr>
                      </m:sSubPr>
                      <m:e>
                        <m:r>
                          <a:rPr lang="en-US" sz="2200" b="0" i="1" smtClean="0">
                            <a:latin typeface="Cambria Math" charset="0"/>
                          </a:rPr>
                          <m:t>𝜅</m:t>
                        </m:r>
                      </m:e>
                      <m:sub>
                        <m:r>
                          <a:rPr lang="en-US" sz="2200" b="0" i="1" smtClean="0">
                            <a:latin typeface="Cambria Math" charset="0"/>
                          </a:rPr>
                          <m:t>𝑍</m:t>
                        </m:r>
                        <m:r>
                          <a:rPr lang="en-US" sz="2200" b="0" i="1" smtClean="0">
                            <a:latin typeface="Cambria Math" charset="0"/>
                          </a:rPr>
                          <m:t>,</m:t>
                        </m:r>
                        <m:r>
                          <a:rPr lang="en-US" sz="2200" b="0" i="1" smtClean="0">
                            <a:latin typeface="Cambria Math" charset="0"/>
                          </a:rPr>
                          <m:t>𝑊</m:t>
                        </m:r>
                      </m:sub>
                    </m:sSub>
                    <m:r>
                      <a:rPr lang="en-US" sz="2200" b="0" i="1" smtClean="0">
                        <a:latin typeface="Cambria Math" charset="0"/>
                      </a:rPr>
                      <m:t>=</m:t>
                    </m:r>
                    <m:rad>
                      <m:radPr>
                        <m:degHide m:val="on"/>
                        <m:ctrlPr>
                          <a:rPr lang="en-US" sz="2200" b="0" i="1" smtClean="0">
                            <a:latin typeface="Cambria Math" charset="0"/>
                          </a:rPr>
                        </m:ctrlPr>
                      </m:radPr>
                      <m:deg/>
                      <m:e>
                        <m:r>
                          <a:rPr lang="en-US" sz="2200" b="0" i="1" smtClean="0">
                            <a:latin typeface="Cambria Math" charset="0"/>
                          </a:rPr>
                          <m:t>1−</m:t>
                        </m:r>
                        <m:f>
                          <m:fPr>
                            <m:type m:val="lin"/>
                            <m:ctrlPr>
                              <a:rPr lang="en-US" sz="2200" b="0" i="1" smtClean="0">
                                <a:latin typeface="Cambria Math" charset="0"/>
                              </a:rPr>
                            </m:ctrlPr>
                          </m:fPr>
                          <m:num>
                            <m:sSup>
                              <m:sSupPr>
                                <m:ctrlPr>
                                  <a:rPr lang="en-US" sz="2200" b="0" i="1" smtClean="0">
                                    <a:latin typeface="Cambria Math" charset="0"/>
                                  </a:rPr>
                                </m:ctrlPr>
                              </m:sSupPr>
                              <m:e>
                                <m:r>
                                  <a:rPr lang="en-US" sz="2200" b="0" i="1" smtClean="0">
                                    <a:latin typeface="Cambria Math" charset="0"/>
                                  </a:rPr>
                                  <m:t>𝑣</m:t>
                                </m:r>
                              </m:e>
                              <m:sup>
                                <m:r>
                                  <a:rPr lang="en-US" sz="2200" b="0" i="1" smtClean="0">
                                    <a:latin typeface="Cambria Math" charset="0"/>
                                  </a:rPr>
                                  <m:t>2</m:t>
                                </m:r>
                              </m:sup>
                            </m:sSup>
                          </m:num>
                          <m:den>
                            <m:sSup>
                              <m:sSupPr>
                                <m:ctrlPr>
                                  <a:rPr lang="en-US" sz="2200" b="0" i="1" smtClean="0">
                                    <a:latin typeface="Cambria Math" charset="0"/>
                                  </a:rPr>
                                </m:ctrlPr>
                              </m:sSupPr>
                              <m:e>
                                <m:r>
                                  <a:rPr lang="en-US" sz="2200" b="0" i="1" smtClean="0">
                                    <a:latin typeface="Cambria Math" charset="0"/>
                                  </a:rPr>
                                  <m:t>𝑓</m:t>
                                </m:r>
                              </m:e>
                              <m:sup>
                                <m:r>
                                  <a:rPr lang="en-US" sz="2200" b="0" i="1" smtClean="0">
                                    <a:latin typeface="Cambria Math" charset="0"/>
                                  </a:rPr>
                                  <m:t>2</m:t>
                                </m:r>
                              </m:sup>
                            </m:sSup>
                          </m:den>
                        </m:f>
                      </m:e>
                    </m:rad>
                  </m:oMath>
                </a14:m>
                <a:endParaRPr lang="en-US" sz="2200" dirty="0" smtClean="0"/>
              </a:p>
              <a:p>
                <a:pPr>
                  <a:lnSpc>
                    <a:spcPct val="100000"/>
                  </a:lnSpc>
                  <a:spcBef>
                    <a:spcPts val="0"/>
                  </a:spcBef>
                </a:pPr>
                <a:r>
                  <a:rPr lang="en-US" sz="2200" u="sng" dirty="0" smtClean="0"/>
                  <a:t>Double Higgs production- </a:t>
                </a:r>
                <a:r>
                  <a:rPr lang="en-US" sz="2200" dirty="0" smtClean="0"/>
                  <a:t>contributions </a:t>
                </a:r>
                <a:r>
                  <a:rPr lang="en-US" sz="2200" dirty="0"/>
                  <a:t> grow with energy </a:t>
                </a:r>
                <a:r>
                  <a:rPr lang="en-US" sz="2200" dirty="0" smtClean="0"/>
                  <a:t>squared    </a:t>
                </a:r>
                <a:r>
                  <a:rPr lang="en-US" sz="2200" dirty="0"/>
                  <a:t> </a:t>
                </a:r>
                <a:r>
                  <a:rPr lang="en-US" sz="1600" dirty="0" smtClean="0"/>
                  <a:t>[</a:t>
                </a:r>
                <a:r>
                  <a:rPr lang="en-US" sz="1600" dirty="0" err="1" smtClean="0"/>
                  <a:t>Contino</a:t>
                </a:r>
                <a:r>
                  <a:rPr lang="en-US" sz="1600" dirty="0"/>
                  <a:t>,</a:t>
                </a:r>
                <a:r>
                  <a:rPr lang="en-US" sz="1600" dirty="0" smtClean="0"/>
                  <a:t> Dolan</a:t>
                </a:r>
                <a:r>
                  <a:rPr lang="is-IS" sz="1600" dirty="0" smtClean="0"/>
                  <a:t>….]</a:t>
                </a:r>
              </a:p>
              <a:p>
                <a:endParaRPr lang="en-US" dirty="0" smtClean="0"/>
              </a:p>
              <a:p>
                <a:endParaRPr lang="en-US" dirty="0" smtClean="0"/>
              </a:p>
              <a:p>
                <a:r>
                  <a:rPr lang="en-US" dirty="0" smtClean="0"/>
                  <a:t>As I mentioned before we have several particles – our</a:t>
                </a:r>
                <a:r>
                  <a:rPr lang="en-US" baseline="0" dirty="0" smtClean="0"/>
                  <a:t> focus on -</a:t>
                </a:r>
                <a:r>
                  <a:rPr lang="is-IS" baseline="0" dirty="0" smtClean="0"/>
                  <a:t>….</a:t>
                </a:r>
                <a:endParaRPr lang="en-US" dirty="0"/>
              </a:p>
            </p:txBody>
          </p:sp>
        </mc:Choice>
        <mc:Fallback xmlns="">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200" b="1" dirty="0" smtClean="0"/>
                  <a:t>Higgs sector </a:t>
                </a:r>
                <a:r>
                  <a:rPr lang="en-US" sz="2200" dirty="0" smtClean="0"/>
                  <a:t>is modified </a:t>
                </a:r>
              </a:p>
              <a:p>
                <a:pPr>
                  <a:lnSpc>
                    <a:spcPct val="100000"/>
                  </a:lnSpc>
                  <a:spcBef>
                    <a:spcPts val="0"/>
                  </a:spcBef>
                </a:pPr>
                <a:r>
                  <a:rPr lang="en-US" sz="2200" u="sng" dirty="0" smtClean="0"/>
                  <a:t>Modification of the Higgs coupling</a:t>
                </a:r>
                <a:r>
                  <a:rPr lang="en-US" sz="2200" dirty="0" smtClean="0"/>
                  <a:t>s 	</a:t>
                </a:r>
              </a:p>
              <a:p>
                <a:pPr lvl="1">
                  <a:lnSpc>
                    <a:spcPct val="100000"/>
                  </a:lnSpc>
                  <a:spcBef>
                    <a:spcPts val="0"/>
                  </a:spcBef>
                </a:pPr>
                <a:r>
                  <a:rPr lang="en-US" sz="2200" dirty="0" smtClean="0"/>
                  <a:t>Growth of WW scattering </a:t>
                </a:r>
              </a:p>
              <a:p>
                <a:pPr lvl="1">
                  <a:lnSpc>
                    <a:spcPct val="100000"/>
                  </a:lnSpc>
                  <a:spcBef>
                    <a:spcPts val="0"/>
                  </a:spcBef>
                </a:pPr>
                <a:r>
                  <a:rPr lang="en-US" sz="2200" dirty="0" smtClean="0"/>
                  <a:t>Change in Higgs productions: </a:t>
                </a:r>
                <a:r>
                  <a:rPr lang="en-US" sz="2200" b="0" i="0" smtClean="0">
                    <a:latin typeface="Cambria Math" charset="0"/>
                  </a:rPr>
                  <a:t>𝜅_(𝑍,𝑊)=√(1−𝑣^2∕𝑓^2 )</a:t>
                </a:r>
                <a:endParaRPr lang="en-US" sz="2200" dirty="0" smtClean="0"/>
              </a:p>
              <a:p>
                <a:pPr>
                  <a:lnSpc>
                    <a:spcPct val="100000"/>
                  </a:lnSpc>
                  <a:spcBef>
                    <a:spcPts val="0"/>
                  </a:spcBef>
                </a:pPr>
                <a:r>
                  <a:rPr lang="en-US" sz="2200" u="sng" dirty="0" smtClean="0"/>
                  <a:t>Double Higgs production- </a:t>
                </a:r>
                <a:r>
                  <a:rPr lang="en-US" sz="2200" dirty="0" smtClean="0"/>
                  <a:t>contributions </a:t>
                </a:r>
                <a:r>
                  <a:rPr lang="en-US" sz="2200" dirty="0"/>
                  <a:t> grow with energy </a:t>
                </a:r>
                <a:r>
                  <a:rPr lang="en-US" sz="2200" dirty="0" smtClean="0"/>
                  <a:t>squared    </a:t>
                </a:r>
                <a:r>
                  <a:rPr lang="en-US" sz="2200" dirty="0"/>
                  <a:t> </a:t>
                </a:r>
                <a:r>
                  <a:rPr lang="en-US" sz="1600" dirty="0" smtClean="0"/>
                  <a:t>[</a:t>
                </a:r>
                <a:r>
                  <a:rPr lang="en-US" sz="1600" dirty="0" err="1" smtClean="0"/>
                  <a:t>Contino</a:t>
                </a:r>
                <a:r>
                  <a:rPr lang="en-US" sz="1600" dirty="0"/>
                  <a:t>,</a:t>
                </a:r>
                <a:r>
                  <a:rPr lang="en-US" sz="1600" dirty="0" smtClean="0"/>
                  <a:t> Dolan</a:t>
                </a:r>
                <a:r>
                  <a:rPr lang="is-IS" sz="1600" dirty="0" smtClean="0"/>
                  <a:t>….]</a:t>
                </a:r>
              </a:p>
              <a:p>
                <a:endParaRPr lang="en-US" dirty="0" smtClean="0"/>
              </a:p>
              <a:p>
                <a:endParaRPr lang="en-US" dirty="0" smtClean="0"/>
              </a:p>
              <a:p>
                <a:r>
                  <a:rPr lang="en-US" dirty="0" smtClean="0"/>
                  <a:t>As I mentioned before we have several particles – our</a:t>
                </a:r>
                <a:r>
                  <a:rPr lang="en-US" baseline="0" dirty="0" smtClean="0"/>
                  <a:t> focus on -</a:t>
                </a:r>
                <a:r>
                  <a:rPr lang="is-IS" baseline="0" dirty="0" smtClean="0"/>
                  <a:t>….</a:t>
                </a:r>
                <a:endParaRPr lang="en-US" dirty="0"/>
              </a:p>
            </p:txBody>
          </p:sp>
        </mc:Fallback>
      </mc:AlternateContent>
      <p:sp>
        <p:nvSpPr>
          <p:cNvPr id="4" name="Slide Number Placeholder 3"/>
          <p:cNvSpPr>
            <a:spLocks noGrp="1"/>
          </p:cNvSpPr>
          <p:nvPr>
            <p:ph type="sldNum" sz="quarter" idx="10"/>
          </p:nvPr>
        </p:nvSpPr>
        <p:spPr/>
        <p:txBody>
          <a:bodyPr/>
          <a:lstStyle/>
          <a:p>
            <a:fld id="{A4747259-86BD-9346-9B14-CC3CEF1D46FB}" type="slidenum">
              <a:rPr lang="en-US" smtClean="0"/>
              <a:t>4</a:t>
            </a:fld>
            <a:endParaRPr lang="en-US"/>
          </a:p>
        </p:txBody>
      </p:sp>
    </p:spTree>
    <p:extLst>
      <p:ext uri="{BB962C8B-B14F-4D97-AF65-F5344CB8AC3E}">
        <p14:creationId xmlns:p14="http://schemas.microsoft.com/office/powerpoint/2010/main" val="114466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5</a:t>
            </a:fld>
            <a:endParaRPr lang="en-US"/>
          </a:p>
        </p:txBody>
      </p:sp>
    </p:spTree>
    <p:extLst>
      <p:ext uri="{BB962C8B-B14F-4D97-AF65-F5344CB8AC3E}">
        <p14:creationId xmlns:p14="http://schemas.microsoft.com/office/powerpoint/2010/main" val="390702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Apart</a:t>
            </a:r>
            <a:r>
              <a:rPr lang="en-US" baseline="0" dirty="0" smtClean="0"/>
              <a:t> from the usual culprits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6</a:t>
            </a:fld>
            <a:endParaRPr lang="en-US"/>
          </a:p>
        </p:txBody>
      </p:sp>
    </p:spTree>
    <p:extLst>
      <p:ext uri="{BB962C8B-B14F-4D97-AF65-F5344CB8AC3E}">
        <p14:creationId xmlns:p14="http://schemas.microsoft.com/office/powerpoint/2010/main" val="58225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t>
            </a:r>
            <a:r>
              <a:rPr lang="en-US" baseline="0" dirty="0" smtClean="0"/>
              <a:t> has several incarnations/ implementations  </a:t>
            </a:r>
          </a:p>
          <a:p>
            <a:endParaRPr lang="en-US" baseline="0" dirty="0" smtClean="0"/>
          </a:p>
          <a:p>
            <a:r>
              <a:rPr lang="en-US" baseline="0" dirty="0" smtClean="0"/>
              <a:t>However, its always possible to look at a simplified description which can incorporate  the relevant features of this huge class of models </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7</a:t>
            </a:fld>
            <a:endParaRPr lang="en-US"/>
          </a:p>
        </p:txBody>
      </p:sp>
    </p:spTree>
    <p:extLst>
      <p:ext uri="{BB962C8B-B14F-4D97-AF65-F5344CB8AC3E}">
        <p14:creationId xmlns:p14="http://schemas.microsoft.com/office/powerpoint/2010/main" val="1892366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Our approach is inspired by the 5d models and by the idea of dimensional deconstruction [8],</a:t>
            </a:r>
          </a:p>
          <a:p>
            <a:r>
              <a:rPr lang="en-US" sz="1200" b="0" i="0" u="none" strike="noStrike" kern="1200" baseline="0" dirty="0" smtClean="0">
                <a:solidFill>
                  <a:schemeClr val="tx1"/>
                </a:solidFill>
                <a:latin typeface="+mn-lt"/>
                <a:ea typeface="+mn-ea"/>
                <a:cs typeface="+mn-cs"/>
              </a:rPr>
              <a:t>which consists in discretizing the extra coordinate in a finite number of points, or sites. We therefore</a:t>
            </a:r>
          </a:p>
          <a:p>
            <a:r>
              <a:rPr lang="en-US" sz="1200" b="0" i="0" u="none" strike="noStrike" kern="1200" baseline="0" dirty="0" smtClean="0">
                <a:solidFill>
                  <a:schemeClr val="tx1"/>
                </a:solidFill>
                <a:latin typeface="+mn-lt"/>
                <a:ea typeface="+mn-ea"/>
                <a:cs typeface="+mn-cs"/>
              </a:rPr>
              <a:t>denote our setup as the \Discrete" Composite Higgs Model (DCHM) and, depending on the number</a:t>
            </a:r>
          </a:p>
          <a:p>
            <a:r>
              <a:rPr lang="en-US" sz="1200" b="0" i="0" u="none" strike="noStrike" kern="1200" baseline="0" dirty="0" smtClean="0">
                <a:solidFill>
                  <a:schemeClr val="tx1"/>
                </a:solidFill>
                <a:latin typeface="+mn-lt"/>
                <a:ea typeface="+mn-ea"/>
                <a:cs typeface="+mn-cs"/>
              </a:rPr>
              <a:t>of deconstruction sites,</a:t>
            </a:r>
            <a:endParaRPr lang="en-US" dirty="0"/>
          </a:p>
        </p:txBody>
      </p:sp>
      <p:sp>
        <p:nvSpPr>
          <p:cNvPr id="4" name="Slide Number Placeholder 3"/>
          <p:cNvSpPr>
            <a:spLocks noGrp="1"/>
          </p:cNvSpPr>
          <p:nvPr>
            <p:ph type="sldNum" sz="quarter" idx="10"/>
          </p:nvPr>
        </p:nvSpPr>
        <p:spPr/>
        <p:txBody>
          <a:bodyPr/>
          <a:lstStyle/>
          <a:p>
            <a:fld id="{A4747259-86BD-9346-9B14-CC3CEF1D46FB}" type="slidenum">
              <a:rPr lang="en-US" smtClean="0"/>
              <a:t>8</a:t>
            </a:fld>
            <a:endParaRPr lang="en-US"/>
          </a:p>
        </p:txBody>
      </p:sp>
    </p:spTree>
    <p:extLst>
      <p:ext uri="{BB962C8B-B14F-4D97-AF65-F5344CB8AC3E}">
        <p14:creationId xmlns:p14="http://schemas.microsoft.com/office/powerpoint/2010/main" val="88040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dirty="0" smtClean="0"/>
                  <a:t>- 3 fold purpose </a:t>
                </a:r>
              </a:p>
              <a:p>
                <a:pPr marL="457200" indent="-457200">
                  <a:buFont typeface="+mj-lt"/>
                  <a:buAutoNum type="arabicPeriod"/>
                </a:pPr>
                <a:r>
                  <a:rPr lang="en-US" sz="1200" dirty="0" smtClean="0"/>
                  <a:t>Eats 6 Goldstones </a:t>
                </a:r>
              </a:p>
              <a:p>
                <a:pPr marL="457200" indent="-457200">
                  <a:buFont typeface="+mj-lt"/>
                  <a:buAutoNum type="arabicPeriod"/>
                </a:pPr>
                <a:r>
                  <a:rPr lang="en-US" sz="1200" dirty="0" smtClean="0"/>
                  <a:t>Breaks extra </a:t>
                </a:r>
                <a14:m>
                  <m:oMath xmlns:m="http://schemas.openxmlformats.org/officeDocument/2006/math">
                    <m:r>
                      <a:rPr lang="en-US" sz="1200" i="1">
                        <a:latin typeface="Cambria Math" charset="0"/>
                      </a:rPr>
                      <m:t>𝑆</m:t>
                    </m:r>
                    <m:r>
                      <a:rPr lang="en-US" sz="1200" i="1">
                        <a:latin typeface="Cambria Math" charset="0"/>
                      </a:rPr>
                      <m:t>0</m:t>
                    </m:r>
                    <m:sSub>
                      <m:sSubPr>
                        <m:ctrlPr>
                          <a:rPr lang="en-US" sz="1200" i="1">
                            <a:latin typeface="Cambria Math" charset="0"/>
                          </a:rPr>
                        </m:ctrlPr>
                      </m:sSubPr>
                      <m:e>
                        <m:d>
                          <m:dPr>
                            <m:ctrlPr>
                              <a:rPr lang="en-US" sz="1200" i="1">
                                <a:latin typeface="Cambria Math" charset="0"/>
                              </a:rPr>
                            </m:ctrlPr>
                          </m:dPr>
                          <m:e>
                            <m:r>
                              <a:rPr lang="en-US" sz="1200" i="1">
                                <a:latin typeface="Cambria Math" charset="0"/>
                              </a:rPr>
                              <m:t>5</m:t>
                            </m:r>
                          </m:e>
                        </m:d>
                      </m:e>
                      <m:sub>
                        <m:r>
                          <a:rPr lang="en-US" sz="1200" i="1">
                            <a:latin typeface="Cambria Math" charset="0"/>
                          </a:rPr>
                          <m:t>𝑅</m:t>
                        </m:r>
                      </m:sub>
                    </m:sSub>
                  </m:oMath>
                </a14:m>
                <a:r>
                  <a:rPr lang="en-US" sz="1200" dirty="0" smtClean="0"/>
                  <a:t> invariance </a:t>
                </a:r>
              </a:p>
              <a:p>
                <a:pPr marL="457200" indent="-457200">
                  <a:buFont typeface="+mj-lt"/>
                  <a:buAutoNum type="arabicPeriod"/>
                </a:pPr>
                <a:r>
                  <a:rPr lang="en-US" sz="1200" dirty="0" smtClean="0"/>
                  <a:t>a </a:t>
                </a:r>
                <a:r>
                  <a:rPr lang="en-US" sz="1200" dirty="0"/>
                  <a:t>description of </a:t>
                </a:r>
                <a:r>
                  <a:rPr lang="en-US" sz="1200" dirty="0" smtClean="0"/>
                  <a:t>the massive vector </a:t>
                </a:r>
                <a:r>
                  <a:rPr lang="en-US" sz="1200" dirty="0"/>
                  <a:t>resonances</a:t>
                </a:r>
              </a:p>
              <a:p>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we gauge the SO(4) subgroup of SO(5)R  by introducing six gauge fields </a:t>
                </a:r>
                <a14:m>
                  <m:oMath xmlns:m="http://schemas.openxmlformats.org/officeDocument/2006/math">
                    <m:sSub>
                      <m:sSubPr>
                        <m:ctrlPr>
                          <a:rPr lang="en-US" sz="1200" b="0" i="1" smtClean="0">
                            <a:latin typeface="Cambria Math" charset="0"/>
                            <a:ea typeface="Cambria Math" charset="0"/>
                            <a:cs typeface="Cambria Math" charset="0"/>
                          </a:rPr>
                        </m:ctrlPr>
                      </m:sSubPr>
                      <m:e>
                        <m:acc>
                          <m:accPr>
                            <m:chr m:val="̃"/>
                            <m:ctrlPr>
                              <a:rPr lang="en-US" sz="1200" i="1" smtClean="0">
                                <a:latin typeface="Cambria Math" charset="0"/>
                                <a:ea typeface="Cambria Math" charset="0"/>
                                <a:cs typeface="Cambria Math" charset="0"/>
                              </a:rPr>
                            </m:ctrlPr>
                          </m:accPr>
                          <m:e>
                            <m:r>
                              <a:rPr lang="en-US" sz="1200" b="0" i="1" smtClean="0">
                                <a:latin typeface="Cambria Math" charset="0"/>
                                <a:ea typeface="Cambria Math" charset="0"/>
                                <a:cs typeface="Cambria Math" charset="0"/>
                              </a:rPr>
                              <m:t>𝜌</m:t>
                            </m:r>
                          </m:e>
                        </m:acc>
                      </m:e>
                      <m:sub>
                        <m:r>
                          <a:rPr lang="en-US" sz="1200" b="0" i="1" smtClean="0">
                            <a:latin typeface="Cambria Math" charset="0"/>
                            <a:ea typeface="Cambria Math" charset="0"/>
                            <a:cs typeface="Cambria Math" charset="0"/>
                          </a:rPr>
                          <m:t>𝜇</m:t>
                        </m:r>
                      </m:sub>
                    </m:sSub>
                  </m:oMath>
                </a14:m>
                <a:endParaRPr lang="en-US" sz="1200" b="0" i="0" dirty="0" smtClean="0">
                  <a:latin typeface="+mn-lt"/>
                  <a:ea typeface="Cambria Math" charset="0"/>
                  <a:cs typeface="Cambria Math" charset="0"/>
                </a:endParaRPr>
              </a:p>
              <a:p>
                <a:r>
                  <a:rPr lang="en-US" sz="1200" b="0" i="0" u="none" strike="noStrike" kern="1200" baseline="0" dirty="0" smtClean="0">
                    <a:solidFill>
                      <a:schemeClr val="tx1"/>
                    </a:solidFill>
                    <a:latin typeface="+mn-lt"/>
                    <a:ea typeface="+mn-ea"/>
                    <a:cs typeface="+mn-cs"/>
                  </a:rPr>
                  <a:t>Given that SO(5)R  is spontaneously broken, the new gauge bosons become massive and acquire their longitudinal components by eating the </a:t>
                </a:r>
                <a14:m>
                  <m:oMath xmlns:m="http://schemas.openxmlformats.org/officeDocument/2006/math">
                    <m:sSub>
                      <m:sSubPr>
                        <m:ctrlPr>
                          <a:rPr lang="en-US" sz="1200" b="0" i="1" smtClean="0">
                            <a:latin typeface="Cambria Math" charset="0"/>
                            <a:ea typeface="Cambria Math" charset="0"/>
                            <a:cs typeface="Cambria Math" charset="0"/>
                          </a:rPr>
                        </m:ctrlPr>
                      </m:sSubPr>
                      <m:e>
                        <m:r>
                          <m:rPr>
                            <m:sty m:val="p"/>
                          </m:rPr>
                          <a:rPr lang="en-US" sz="1200" b="0" i="0" smtClean="0">
                            <a:latin typeface="Cambria Math" charset="0"/>
                            <a:ea typeface="Cambria Math" charset="0"/>
                            <a:cs typeface="Cambria Math" charset="0"/>
                          </a:rPr>
                          <m:t>Π</m:t>
                        </m:r>
                      </m:e>
                      <m:sub>
                        <m:r>
                          <a:rPr lang="en-US" sz="1200" b="0" i="1" smtClean="0">
                            <a:latin typeface="Cambria Math" charset="0"/>
                            <a:ea typeface="Cambria Math" charset="0"/>
                            <a:cs typeface="Cambria Math" charset="0"/>
                          </a:rPr>
                          <m:t>𝐴</m:t>
                        </m:r>
                      </m:sub>
                    </m:sSub>
                  </m:oMath>
                </a14:m>
                <a:r>
                  <a:rPr lang="en-US" sz="1200" b="0" i="0" u="none" strike="noStrike" kern="1200" baseline="0" dirty="0" smtClean="0">
                    <a:solidFill>
                      <a:schemeClr val="tx1"/>
                    </a:solidFill>
                    <a:latin typeface="+mn-lt"/>
                    <a:ea typeface="+mn-ea"/>
                    <a:cs typeface="+mn-cs"/>
                  </a:rPr>
                  <a:t>  Goldstones.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t>
                </a:r>
                <a14:m>
                  <m:oMath xmlns:m="http://schemas.openxmlformats.org/officeDocument/2006/math">
                    <m:sSub>
                      <m:sSubPr>
                        <m:ctrlPr>
                          <a:rPr lang="en-US" sz="1200" b="0" i="1" smtClean="0">
                            <a:latin typeface="Cambria Math" charset="0"/>
                            <a:ea typeface="Cambria Math" charset="0"/>
                            <a:cs typeface="Cambria Math" charset="0"/>
                          </a:rPr>
                        </m:ctrlPr>
                      </m:sSubPr>
                      <m:e>
                        <m:acc>
                          <m:accPr>
                            <m:chr m:val="̃"/>
                            <m:ctrlPr>
                              <a:rPr lang="en-US" sz="1200" i="1" smtClean="0">
                                <a:latin typeface="Cambria Math" charset="0"/>
                                <a:ea typeface="Cambria Math" charset="0"/>
                                <a:cs typeface="Cambria Math" charset="0"/>
                              </a:rPr>
                            </m:ctrlPr>
                          </m:accPr>
                          <m:e>
                            <m:r>
                              <a:rPr lang="en-US" sz="1200" b="0" i="1" smtClean="0">
                                <a:latin typeface="Cambria Math" charset="0"/>
                                <a:ea typeface="Cambria Math" charset="0"/>
                                <a:cs typeface="Cambria Math" charset="0"/>
                              </a:rPr>
                              <m:t>𝜌</m:t>
                            </m:r>
                          </m:e>
                        </m:acc>
                      </m:e>
                      <m:sub>
                        <m:r>
                          <a:rPr lang="en-US" sz="1200" b="0" i="1" smtClean="0">
                            <a:latin typeface="Cambria Math" charset="0"/>
                            <a:ea typeface="Cambria Math" charset="0"/>
                            <a:cs typeface="Cambria Math" charset="0"/>
                          </a:rPr>
                          <m:t>𝜇</m:t>
                        </m:r>
                      </m:sub>
                    </m:sSub>
                  </m:oMath>
                </a14:m>
                <a:r>
                  <a:rPr lang="en-US" sz="1200" b="0" i="0" u="none" strike="noStrike" kern="1200" baseline="0" dirty="0" smtClean="0">
                    <a:solidFill>
                      <a:schemeClr val="tx1"/>
                    </a:solidFill>
                    <a:latin typeface="+mn-lt"/>
                    <a:ea typeface="+mn-ea"/>
                    <a:cs typeface="+mn-cs"/>
                  </a:rPr>
                  <a:t>  states are then interpreted as resonances of the composite sector and we assign them a coupling </a:t>
                </a:r>
                <a:r>
                  <a:rPr lang="en-US" sz="1200" b="0" i="0" u="none" strike="noStrike" kern="1200" baseline="0" dirty="0" err="1" smtClean="0">
                    <a:solidFill>
                      <a:schemeClr val="tx1"/>
                    </a:solidFill>
                    <a:latin typeface="+mn-lt"/>
                    <a:ea typeface="+mn-ea"/>
                    <a:cs typeface="+mn-cs"/>
                  </a:rPr>
                  <a:t>grho</a:t>
                </a:r>
                <a:r>
                  <a:rPr lang="en-US" sz="1200" b="0" i="0" u="none" strike="noStrike" kern="1200" baseline="0" dirty="0" smtClean="0">
                    <a:solidFill>
                      <a:schemeClr val="tx1"/>
                    </a:solidFill>
                    <a:latin typeface="+mn-lt"/>
                    <a:ea typeface="+mn-ea"/>
                    <a:cs typeface="+mn-cs"/>
                  </a:rPr>
                  <a:t>  of the order of the typical composite sector coupling g* . Their mass is given by </a:t>
                </a:r>
                <a:r>
                  <a:rPr lang="en-US" sz="1200" b="0" i="0" u="none" strike="noStrike" kern="1200" baseline="0" dirty="0" err="1" smtClean="0">
                    <a:solidFill>
                      <a:schemeClr val="tx1"/>
                    </a:solidFill>
                    <a:latin typeface="+mn-lt"/>
                    <a:ea typeface="+mn-ea"/>
                    <a:cs typeface="+mn-cs"/>
                  </a:rPr>
                  <a:t>mrho</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grho</a:t>
                </a:r>
                <a:r>
                  <a:rPr lang="en-US" sz="1200" b="0" i="0" u="none" strike="noStrike" kern="1200" baseline="0" dirty="0" smtClean="0">
                    <a:solidFill>
                      <a:schemeClr val="tx1"/>
                    </a:solidFill>
                    <a:latin typeface="+mn-lt"/>
                    <a:ea typeface="+mn-ea"/>
                    <a:cs typeface="+mn-cs"/>
                  </a:rPr>
                  <a:t> f </a:t>
                </a:r>
              </a:p>
              <a:p>
                <a:r>
                  <a:rPr lang="en-US" sz="1200" b="0" i="0" u="none" strike="noStrike" kern="1200" baseline="0" dirty="0" smtClean="0">
                    <a:solidFill>
                      <a:schemeClr val="tx1"/>
                    </a:solidFill>
                    <a:latin typeface="+mn-lt"/>
                    <a:ea typeface="+mn-ea"/>
                    <a:cs typeface="+mn-cs"/>
                  </a:rPr>
                  <a:t>and is of the order of the typical composite sector mass m* . </a:t>
                </a:r>
              </a:p>
              <a:p>
                <a:r>
                  <a:rPr lang="en-US" sz="1200" b="0" i="0" u="none" strike="noStrike" kern="1200" baseline="0" dirty="0" smtClean="0">
                    <a:solidFill>
                      <a:schemeClr val="tx1"/>
                    </a:solidFill>
                    <a:latin typeface="+mn-lt"/>
                    <a:ea typeface="+mn-ea"/>
                    <a:cs typeface="+mn-cs"/>
                  </a:rPr>
                  <a:t>For phenomenological reasons </a:t>
                </a:r>
                <a:r>
                  <a:rPr lang="en-US" sz="1200" b="0" i="0" u="none" strike="noStrike" kern="1200" baseline="0" dirty="0" err="1" smtClean="0">
                    <a:solidFill>
                      <a:schemeClr val="tx1"/>
                    </a:solidFill>
                    <a:latin typeface="+mn-lt"/>
                    <a:ea typeface="+mn-ea"/>
                    <a:cs typeface="+mn-cs"/>
                  </a:rPr>
                  <a:t>mrho</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TeV</a:t>
                </a:r>
                <a:r>
                  <a:rPr lang="en-US" sz="1200" b="0" i="0" u="none" strike="noStrike" kern="1200" baseline="0" dirty="0" smtClean="0">
                    <a:solidFill>
                      <a:schemeClr val="tx1"/>
                    </a:solidFill>
                    <a:latin typeface="+mn-lt"/>
                    <a:ea typeface="+mn-ea"/>
                    <a:cs typeface="+mn-cs"/>
                  </a:rPr>
                  <a:t> size and the coupling </a:t>
                </a:r>
                <a:r>
                  <a:rPr lang="en-US" sz="1200" b="0" i="0" u="none" strike="noStrike" kern="1200" baseline="0" dirty="0" err="1" smtClean="0">
                    <a:solidFill>
                      <a:schemeClr val="tx1"/>
                    </a:solidFill>
                    <a:latin typeface="+mn-lt"/>
                    <a:ea typeface="+mn-ea"/>
                    <a:cs typeface="+mn-cs"/>
                  </a:rPr>
                  <a:t>grho</a:t>
                </a:r>
                <a:r>
                  <a:rPr lang="en-US" sz="1200" b="0" i="0" u="none" strike="noStrike" kern="1200" baseline="0" dirty="0" smtClean="0">
                    <a:solidFill>
                      <a:schemeClr val="tx1"/>
                    </a:solidFill>
                    <a:latin typeface="+mn-lt"/>
                    <a:ea typeface="+mn-ea"/>
                    <a:cs typeface="+mn-cs"/>
                  </a:rPr>
                  <a:t>  is “ large" though not maximal, 1 &lt;</a:t>
                </a:r>
                <a:r>
                  <a:rPr lang="en-US" sz="1200" b="0" i="0" u="none" strike="noStrike" kern="1200" baseline="0" dirty="0" err="1" smtClean="0">
                    <a:solidFill>
                      <a:schemeClr val="tx1"/>
                    </a:solidFill>
                    <a:latin typeface="+mn-lt"/>
                    <a:ea typeface="+mn-ea"/>
                    <a:cs typeface="+mn-cs"/>
                  </a:rPr>
                  <a:t>grho</a:t>
                </a:r>
                <a:r>
                  <a:rPr lang="en-US" sz="1200" b="0" i="0" u="none" strike="noStrike" kern="1200" baseline="0" dirty="0" smtClean="0">
                    <a:solidFill>
                      <a:schemeClr val="tx1"/>
                    </a:solidFill>
                    <a:latin typeface="+mn-lt"/>
                    <a:ea typeface="+mn-ea"/>
                    <a:cs typeface="+mn-cs"/>
                  </a:rPr>
                  <a:t>&lt;  4 pi  .</a:t>
                </a:r>
              </a:p>
              <a:p>
                <a:r>
                  <a:rPr lang="en-US" sz="1200" b="0" i="0" u="none" strike="noStrike" kern="1200" baseline="0" dirty="0" smtClean="0">
                    <a:solidFill>
                      <a:schemeClr val="tx1"/>
                    </a:solidFill>
                    <a:latin typeface="+mn-lt"/>
                    <a:ea typeface="+mn-ea"/>
                    <a:cs typeface="+mn-cs"/>
                  </a:rPr>
                  <a:t> The latter assumption is essential to ensure that the dynamics of the vector resonances</a:t>
                </a:r>
              </a:p>
              <a:p>
                <a:r>
                  <a:rPr lang="en-US" sz="1200" b="0" i="0" u="none" strike="noStrike" kern="1200" baseline="0" dirty="0" smtClean="0">
                    <a:solidFill>
                      <a:schemeClr val="tx1"/>
                    </a:solidFill>
                    <a:latin typeface="+mn-lt"/>
                    <a:ea typeface="+mn-ea"/>
                    <a:cs typeface="+mn-cs"/>
                  </a:rPr>
                  <a:t>can be described </a:t>
                </a:r>
                <a:r>
                  <a:rPr lang="en-US" sz="1200" b="0" i="0" u="none" strike="noStrike" kern="1200" baseline="0" dirty="0" err="1" smtClean="0">
                    <a:solidFill>
                      <a:schemeClr val="tx1"/>
                    </a:solidFill>
                    <a:latin typeface="+mn-lt"/>
                    <a:ea typeface="+mn-ea"/>
                    <a:cs typeface="+mn-cs"/>
                  </a:rPr>
                  <a:t>perturbatively</a:t>
                </a:r>
                <a:r>
                  <a:rPr lang="en-US" sz="1200" b="0" i="0" u="none" strike="noStrike" kern="1200" baseline="0" dirty="0" smtClean="0">
                    <a:solidFill>
                      <a:schemeClr val="tx1"/>
                    </a:solidFill>
                    <a:latin typeface="+mn-lt"/>
                    <a:ea typeface="+mn-ea"/>
                    <a:cs typeface="+mn-cs"/>
                  </a:rPr>
                  <a: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The EW bosons are introduced by gauging the SU(2)L U(1)Y  subgroup</a:t>
                </a:r>
              </a:p>
              <a:p>
                <a:r>
                  <a:rPr lang="en-US" sz="1200" b="0" i="0" u="none" strike="noStrike" kern="1200" baseline="0" dirty="0" smtClean="0">
                    <a:solidFill>
                      <a:schemeClr val="tx1"/>
                    </a:solidFill>
                    <a:latin typeface="+mn-lt"/>
                    <a:ea typeface="+mn-ea"/>
                    <a:cs typeface="+mn-cs"/>
                  </a:rPr>
                  <a:t>of SO(5)L  with the gauge </a:t>
                </a:r>
                <a:r>
                  <a:rPr lang="en-US" sz="1200" b="0" i="0" u="none" strike="noStrike" kern="1200" baseline="0" dirty="0" err="1" smtClean="0">
                    <a:solidFill>
                      <a:schemeClr val="tx1"/>
                    </a:solidFill>
                    <a:latin typeface="+mn-lt"/>
                    <a:ea typeface="+mn-ea"/>
                    <a:cs typeface="+mn-cs"/>
                  </a:rPr>
                  <a:t>efilds</a:t>
                </a:r>
                <a:r>
                  <a:rPr lang="en-US" sz="1200" b="0" i="0" u="none" strike="noStrike" kern="1200" baseline="0" dirty="0" smtClean="0">
                    <a:solidFill>
                      <a:schemeClr val="tx1"/>
                    </a:solidFill>
                    <a:latin typeface="+mn-lt"/>
                    <a:ea typeface="+mn-ea"/>
                    <a:cs typeface="+mn-cs"/>
                  </a:rPr>
                  <a:t> W</a:t>
                </a:r>
              </a:p>
              <a:p>
                <a:r>
                  <a:rPr lang="en-US" sz="1200" b="0" i="0" u="none" strike="noStrike" kern="1200" baseline="0" dirty="0" smtClean="0">
                    <a:solidFill>
                      <a:schemeClr val="tx1"/>
                    </a:solidFill>
                    <a:latin typeface="+mn-lt"/>
                    <a:ea typeface="+mn-ea"/>
                    <a:cs typeface="+mn-cs"/>
                  </a:rPr>
                  <a:t>  and B . The W  and B  </a:t>
                </a:r>
                <a:r>
                  <a:rPr lang="en-US" sz="1200" b="0" i="0" u="none" strike="noStrike" kern="1200" baseline="0" dirty="0" err="1" smtClean="0">
                    <a:solidFill>
                      <a:schemeClr val="tx1"/>
                    </a:solidFill>
                    <a:latin typeface="+mn-lt"/>
                    <a:ea typeface="+mn-ea"/>
                    <a:cs typeface="+mn-cs"/>
                  </a:rPr>
                  <a:t>elds</a:t>
                </a:r>
                <a:r>
                  <a:rPr lang="en-US" sz="1200" b="0" i="0" u="none" strike="noStrike" kern="1200" baseline="0" dirty="0" smtClean="0">
                    <a:solidFill>
                      <a:schemeClr val="tx1"/>
                    </a:solidFill>
                    <a:latin typeface="+mn-lt"/>
                    <a:ea typeface="+mn-ea"/>
                    <a:cs typeface="+mn-cs"/>
                  </a:rPr>
                  <a:t> are interpreted</a:t>
                </a:r>
              </a:p>
              <a:p>
                <a:r>
                  <a:rPr lang="en-US" sz="1200" b="0" i="0" u="none" strike="noStrike" kern="1200" baseline="0" dirty="0" smtClean="0">
                    <a:solidFill>
                      <a:schemeClr val="tx1"/>
                    </a:solidFill>
                    <a:latin typeface="+mn-lt"/>
                    <a:ea typeface="+mn-ea"/>
                    <a:cs typeface="+mn-cs"/>
                  </a:rPr>
                  <a:t>as elementary </a:t>
                </a:r>
                <a:r>
                  <a:rPr lang="en-US" sz="1200" b="0" i="0" u="none" strike="noStrike" kern="1200" baseline="0" dirty="0" err="1" smtClean="0">
                    <a:solidFill>
                      <a:schemeClr val="tx1"/>
                    </a:solidFill>
                    <a:latin typeface="+mn-lt"/>
                    <a:ea typeface="+mn-ea"/>
                    <a:cs typeface="+mn-cs"/>
                  </a:rPr>
                  <a:t>elds</a:t>
                </a:r>
                <a:r>
                  <a:rPr lang="en-US" sz="1200" b="0" i="0" u="none" strike="noStrike" kern="1200" baseline="0" dirty="0" smtClean="0">
                    <a:solidFill>
                      <a:schemeClr val="tx1"/>
                    </a:solidFill>
                    <a:latin typeface="+mn-lt"/>
                    <a:ea typeface="+mn-ea"/>
                    <a:cs typeface="+mn-cs"/>
                  </a:rPr>
                  <a:t>. Their couplings g0  and g00</a:t>
                </a:r>
              </a:p>
              <a:p>
                <a:r>
                  <a:rPr lang="en-US" sz="1200" b="0" i="0" u="none" strike="noStrike" kern="1200" baseline="0" dirty="0" smtClean="0">
                    <a:solidFill>
                      <a:schemeClr val="tx1"/>
                    </a:solidFill>
                    <a:latin typeface="+mn-lt"/>
                    <a:ea typeface="+mn-ea"/>
                    <a:cs typeface="+mn-cs"/>
                  </a:rPr>
                  <a:t> almost coincide</a:t>
                </a:r>
              </a:p>
              <a:p>
                <a:r>
                  <a:rPr lang="en-US" sz="1200" b="0" i="0" u="none" strike="noStrike" kern="1200" baseline="0" dirty="0" smtClean="0">
                    <a:solidFill>
                      <a:schemeClr val="tx1"/>
                    </a:solidFill>
                    <a:latin typeface="+mn-lt"/>
                    <a:ea typeface="+mn-ea"/>
                    <a:cs typeface="+mn-cs"/>
                  </a:rPr>
                  <a:t>with the SM g  and g0  couplings and are typically much smaller than </a:t>
                </a:r>
                <a:r>
                  <a:rPr lang="en-US" sz="1200" b="0" i="0" u="none" strike="noStrike" kern="1200" baseline="0" dirty="0" err="1" smtClean="0">
                    <a:solidFill>
                      <a:schemeClr val="tx1"/>
                    </a:solidFill>
                    <a:latin typeface="+mn-lt"/>
                    <a:ea typeface="+mn-ea"/>
                    <a:cs typeface="+mn-cs"/>
                  </a:rPr>
                  <a:t>eg</a:t>
                </a:r>
                <a:r>
                  <a:rPr lang="en-US" sz="1200" b="0" i="0" u="none" strike="noStrike" kern="1200" baseline="0" dirty="0" smtClean="0">
                    <a:solidFill>
                      <a:schemeClr val="tx1"/>
                    </a:solidFill>
                    <a:latin typeface="+mn-lt"/>
                    <a:ea typeface="+mn-ea"/>
                    <a:cs typeface="+mn-cs"/>
                  </a:rPr>
                  <a:t>  (see</a:t>
                </a:r>
              </a:p>
              <a:p>
                <a:r>
                  <a:rPr lang="en-US" sz="1200" b="0" i="0" u="none" strike="noStrike" kern="1200" baseline="0" dirty="0" smtClean="0">
                    <a:solidFill>
                      <a:schemeClr val="tx1"/>
                    </a:solidFill>
                    <a:latin typeface="+mn-lt"/>
                    <a:ea typeface="+mn-ea"/>
                    <a:cs typeface="+mn-cs"/>
                  </a:rPr>
                  <a:t>Eq. (5.1.22 )). Notice that the SU(2)L   U(1)Y  subgroup of SO(5)L  that is</a:t>
                </a:r>
              </a:p>
              <a:p>
                <a:r>
                  <a:rPr lang="en-US" sz="1200" b="0" i="0" u="none" strike="noStrike" kern="1200" baseline="0" dirty="0" smtClean="0">
                    <a:solidFill>
                      <a:schemeClr val="tx1"/>
                    </a:solidFill>
                    <a:latin typeface="+mn-lt"/>
                    <a:ea typeface="+mn-ea"/>
                    <a:cs typeface="+mn-cs"/>
                  </a:rPr>
                  <a:t>gauged by the elementary gauge </a:t>
                </a:r>
                <a:r>
                  <a:rPr lang="en-US" sz="1200" b="0" i="0" u="none" strike="noStrike" kern="1200" baseline="0" dirty="0" err="1" smtClean="0">
                    <a:solidFill>
                      <a:schemeClr val="tx1"/>
                    </a:solidFill>
                    <a:latin typeface="+mn-lt"/>
                    <a:ea typeface="+mn-ea"/>
                    <a:cs typeface="+mn-cs"/>
                  </a:rPr>
                  <a:t>elds</a:t>
                </a:r>
                <a:r>
                  <a:rPr lang="en-US" sz="1200" b="0" i="0" u="none" strike="noStrike" kern="1200" baseline="0" dirty="0" smtClean="0">
                    <a:solidFill>
                      <a:schemeClr val="tx1"/>
                    </a:solidFill>
                    <a:latin typeface="+mn-lt"/>
                    <a:ea typeface="+mn-ea"/>
                    <a:cs typeface="+mn-cs"/>
                  </a:rPr>
                  <a:t> does not coincide exactly with the SM</a:t>
                </a:r>
              </a:p>
              <a:p>
                <a:r>
                  <a:rPr lang="en-US" sz="1200" b="0" i="0" u="none" strike="noStrike" kern="1200" baseline="0" dirty="0" smtClean="0">
                    <a:solidFill>
                      <a:schemeClr val="tx1"/>
                    </a:solidFill>
                    <a:latin typeface="+mn-lt"/>
                    <a:ea typeface="+mn-ea"/>
                    <a:cs typeface="+mn-cs"/>
                  </a:rPr>
                  <a:t>gauge group. Indeed the SM group must be unbroken before EWSB, whereas</a:t>
                </a:r>
              </a:p>
              <a:p>
                <a:r>
                  <a:rPr lang="en-US" sz="1200" b="0" i="0" u="none" strike="noStrike" kern="1200" baseline="0" dirty="0" smtClean="0">
                    <a:solidFill>
                      <a:schemeClr val="tx1"/>
                    </a:solidFill>
                    <a:latin typeface="+mn-lt"/>
                    <a:ea typeface="+mn-ea"/>
                    <a:cs typeface="+mn-cs"/>
                  </a:rPr>
                  <a:t>SO(5)L  is spontaneously broken to its vector combination with SO(5)R . The</a:t>
                </a:r>
              </a:p>
              <a:p>
                <a:r>
                  <a:rPr lang="en-US" sz="1200" b="0" i="0" u="none" strike="noStrike" kern="1200" baseline="0" dirty="0" smtClean="0">
                    <a:solidFill>
                      <a:schemeClr val="tx1"/>
                    </a:solidFill>
                    <a:latin typeface="+mn-lt"/>
                    <a:ea typeface="+mn-ea"/>
                    <a:cs typeface="+mn-cs"/>
                  </a:rPr>
                  <a:t>correct </a:t>
                </a:r>
                <a:r>
                  <a:rPr lang="en-US" sz="1200" b="0" i="0" u="none" strike="noStrike" kern="1200" baseline="0" dirty="0" err="1" smtClean="0">
                    <a:solidFill>
                      <a:schemeClr val="tx1"/>
                    </a:solidFill>
                    <a:latin typeface="+mn-lt"/>
                    <a:ea typeface="+mn-ea"/>
                    <a:cs typeface="+mn-cs"/>
                  </a:rPr>
                  <a:t>identication</a:t>
                </a:r>
                <a:r>
                  <a:rPr lang="en-US" sz="1200" b="0" i="0" u="none" strike="noStrike" kern="1200" baseline="0" dirty="0" smtClean="0">
                    <a:solidFill>
                      <a:schemeClr val="tx1"/>
                    </a:solidFill>
                    <a:latin typeface="+mn-lt"/>
                    <a:ea typeface="+mn-ea"/>
                    <a:cs typeface="+mn-cs"/>
                  </a:rPr>
                  <a:t> of the SM group is thus with the vector combination</a:t>
                </a:r>
              </a:p>
              <a:p>
                <a:r>
                  <a:rPr lang="en-US" sz="1200" b="0" i="0" u="none" strike="noStrike" kern="1200" baseline="0" dirty="0" smtClean="0">
                    <a:solidFill>
                      <a:schemeClr val="tx1"/>
                    </a:solidFill>
                    <a:latin typeface="+mn-lt"/>
                    <a:ea typeface="+mn-ea"/>
                    <a:cs typeface="+mn-cs"/>
                  </a:rPr>
                  <a:t>of the elementary group SU(2)L   U(1)Y  inside SO(5)L  and the analogous</a:t>
                </a:r>
              </a:p>
              <a:p>
                <a:r>
                  <a:rPr lang="en-US" sz="1200" b="0" i="0" u="none" strike="noStrike" kern="1200" baseline="0" dirty="0" smtClean="0">
                    <a:solidFill>
                      <a:schemeClr val="tx1"/>
                    </a:solidFill>
                    <a:latin typeface="+mn-lt"/>
                    <a:ea typeface="+mn-ea"/>
                    <a:cs typeface="+mn-cs"/>
                  </a:rPr>
                  <a:t>subgroup inside SO(5)R . This combination belongs to the SO(5)V  symmetry</a:t>
                </a:r>
              </a:p>
              <a:p>
                <a:r>
                  <a:rPr lang="en-US" sz="1200" b="0" i="0" u="none" strike="noStrike" kern="1200" baseline="0" dirty="0" smtClean="0">
                    <a:solidFill>
                      <a:schemeClr val="tx1"/>
                    </a:solidFill>
                    <a:latin typeface="+mn-lt"/>
                    <a:ea typeface="+mn-ea"/>
                    <a:cs typeface="+mn-cs"/>
                  </a:rPr>
                  <a:t>group and is clearly unbroken before the Higgs takes a VEV. A direct</a:t>
                </a:r>
              </a:p>
              <a:p>
                <a:r>
                  <a:rPr lang="en-US" sz="1200" b="0" i="0" u="none" strike="noStrike" kern="1200" baseline="0" dirty="0" smtClean="0">
                    <a:solidFill>
                      <a:schemeClr val="tx1"/>
                    </a:solidFill>
                    <a:latin typeface="+mn-lt"/>
                    <a:ea typeface="+mn-ea"/>
                    <a:cs typeface="+mn-cs"/>
                  </a:rPr>
                  <a:t>consequence of this construction is the fact that the SM gauge </a:t>
                </a:r>
                <a:r>
                  <a:rPr lang="en-US" sz="1200" b="0" i="0" u="none" strike="noStrike" kern="1200" baseline="0" dirty="0" err="1" smtClean="0">
                    <a:solidFill>
                      <a:schemeClr val="tx1"/>
                    </a:solidFill>
                    <a:latin typeface="+mn-lt"/>
                    <a:ea typeface="+mn-ea"/>
                    <a:cs typeface="+mn-cs"/>
                  </a:rPr>
                  <a:t>elds</a:t>
                </a:r>
                <a:r>
                  <a:rPr lang="en-US" sz="1200" b="0" i="0" u="none" strike="noStrike" kern="1200" baseline="0" dirty="0" smtClean="0">
                    <a:solidFill>
                      <a:schemeClr val="tx1"/>
                    </a:solidFill>
                    <a:latin typeface="+mn-lt"/>
                    <a:ea typeface="+mn-ea"/>
                    <a:cs typeface="+mn-cs"/>
                  </a:rPr>
                  <a:t> do not</a:t>
                </a:r>
              </a:p>
              <a:p>
                <a:r>
                  <a:rPr lang="en-US" sz="1200" b="0" i="0" u="none" strike="noStrike" kern="1200" baseline="0" dirty="0" smtClean="0">
                    <a:solidFill>
                      <a:schemeClr val="tx1"/>
                    </a:solidFill>
                    <a:latin typeface="+mn-lt"/>
                    <a:ea typeface="+mn-ea"/>
                    <a:cs typeface="+mn-cs"/>
                  </a:rPr>
                  <a:t>correspond just to the elementary </a:t>
                </a:r>
                <a:r>
                  <a:rPr lang="en-US" sz="1200" b="0" i="0" u="none" strike="noStrike" kern="1200" baseline="0" dirty="0" err="1" smtClean="0">
                    <a:solidFill>
                      <a:schemeClr val="tx1"/>
                    </a:solidFill>
                    <a:latin typeface="+mn-lt"/>
                    <a:ea typeface="+mn-ea"/>
                    <a:cs typeface="+mn-cs"/>
                  </a:rPr>
                  <a:t>elds</a:t>
                </a:r>
                <a:r>
                  <a:rPr lang="en-US" sz="1200" b="0" i="0" u="none" strike="noStrike" kern="1200" baseline="0" dirty="0" smtClean="0">
                    <a:solidFill>
                      <a:schemeClr val="tx1"/>
                    </a:solidFill>
                    <a:latin typeface="+mn-lt"/>
                    <a:ea typeface="+mn-ea"/>
                    <a:cs typeface="+mn-cs"/>
                  </a:rPr>
                  <a:t> W  and B , but they are a combination</a:t>
                </a:r>
              </a:p>
              <a:p>
                <a:r>
                  <a:rPr lang="en-US" sz="1200" b="0" i="0" u="none" strike="noStrike" kern="1200" baseline="0" dirty="0" smtClean="0">
                    <a:solidFill>
                      <a:schemeClr val="tx1"/>
                    </a:solidFill>
                    <a:latin typeface="+mn-lt"/>
                    <a:ea typeface="+mn-ea"/>
                    <a:cs typeface="+mn-cs"/>
                  </a:rPr>
                  <a:t>of the latter with the composite vector resonances e . This structure</a:t>
                </a:r>
              </a:p>
              <a:p>
                <a:r>
                  <a:rPr lang="en-US" sz="1200" b="0" i="0" u="none" strike="noStrike" kern="1200" baseline="0" dirty="0" smtClean="0">
                    <a:solidFill>
                      <a:schemeClr val="tx1"/>
                    </a:solidFill>
                    <a:latin typeface="+mn-lt"/>
                    <a:ea typeface="+mn-ea"/>
                    <a:cs typeface="+mn-cs"/>
                  </a:rPr>
                  <a:t>clearly corresponds to the assumption of partial compositeness</a:t>
                </a:r>
                <a:endParaRPr lang="en-US" dirty="0"/>
              </a:p>
            </p:txBody>
          </p:sp>
        </mc:Choice>
        <mc:Fallback xmlns="">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Pictorial representation of the two-site model. The Goldstone matrix U</a:t>
                </a:r>
              </a:p>
              <a:p>
                <a:r>
                  <a:rPr lang="en-US" sz="1200" b="0" i="0" u="none" strike="noStrike" kern="1200" baseline="0" dirty="0" smtClean="0">
                    <a:solidFill>
                      <a:schemeClr val="tx1"/>
                    </a:solidFill>
                    <a:latin typeface="+mn-lt"/>
                    <a:ea typeface="+mn-ea"/>
                    <a:cs typeface="+mn-cs"/>
                  </a:rPr>
                  <a:t>is represented as a \link", i.e. a segment with </a:t>
                </a:r>
                <a:r>
                  <a:rPr lang="en-US" sz="1200" b="0" i="0" u="none" strike="noStrike" kern="1200" baseline="0" dirty="0" err="1" smtClean="0">
                    <a:solidFill>
                      <a:schemeClr val="tx1"/>
                    </a:solidFill>
                    <a:latin typeface="+mn-lt"/>
                    <a:ea typeface="+mn-ea"/>
                    <a:cs typeface="+mn-cs"/>
                  </a:rPr>
                  <a:t>verical</a:t>
                </a:r>
                <a:r>
                  <a:rPr lang="en-US" sz="1200" b="0" i="0" u="none" strike="noStrike" kern="1200" baseline="0" dirty="0" smtClean="0">
                    <a:solidFill>
                      <a:schemeClr val="tx1"/>
                    </a:solidFill>
                    <a:latin typeface="+mn-lt"/>
                    <a:ea typeface="+mn-ea"/>
                    <a:cs typeface="+mn-cs"/>
                  </a:rPr>
                  <a:t> lines at the ends corresponding</a:t>
                </a:r>
              </a:p>
              <a:p>
                <a:r>
                  <a:rPr lang="en-US" sz="1200" b="0" i="0" u="none" strike="noStrike" kern="1200" baseline="0" dirty="0" smtClean="0">
                    <a:solidFill>
                      <a:schemeClr val="tx1"/>
                    </a:solidFill>
                    <a:latin typeface="+mn-lt"/>
                    <a:ea typeface="+mn-ea"/>
                    <a:cs typeface="+mn-cs"/>
                  </a:rPr>
                  <a:t>to the global SO(5)L and SO(5)R groups. The elementary and composite states are</a:t>
                </a:r>
              </a:p>
              <a:p>
                <a:r>
                  <a:rPr lang="en-US" sz="1200" b="0" i="0" u="none" strike="noStrike" kern="1200" baseline="0" dirty="0" smtClean="0">
                    <a:solidFill>
                      <a:schemeClr val="tx1"/>
                    </a:solidFill>
                    <a:latin typeface="+mn-lt"/>
                    <a:ea typeface="+mn-ea"/>
                    <a:cs typeface="+mn-cs"/>
                  </a:rPr>
                  <a:t>associated to different “sites", represented by the gray square and circle. The left</a:t>
                </a:r>
              </a:p>
              <a:p>
                <a:r>
                  <a:rPr lang="en-US" sz="1200" b="0" i="0" u="none" strike="noStrike" kern="1200" baseline="0" dirty="0" smtClean="0">
                    <a:solidFill>
                      <a:schemeClr val="tx1"/>
                    </a:solidFill>
                    <a:latin typeface="+mn-lt"/>
                    <a:ea typeface="+mn-ea"/>
                    <a:cs typeface="+mn-cs"/>
                  </a:rPr>
                  <a:t>site can be interpreted as the elementary group SU(2)LX</a:t>
                </a:r>
                <a:r>
                  <a:rPr lang="is-IS" sz="1200" b="0" i="0" u="none" strike="noStrike" kern="1200" baseline="0" dirty="0" smtClean="0">
                    <a:solidFill>
                      <a:schemeClr val="tx1"/>
                    </a:solidFill>
                    <a:latin typeface="+mn-lt"/>
                    <a:ea typeface="+mn-ea"/>
                    <a:cs typeface="+mn-cs"/>
                  </a:rPr>
                  <a:t>U(1)Y </a:t>
                </a:r>
                <a:r>
                  <a:rPr lang="en-US" sz="1200" b="0" i="0" u="none" strike="noStrike" kern="1200" baseline="0" dirty="0" smtClean="0">
                    <a:solidFill>
                      <a:schemeClr val="tx1"/>
                    </a:solidFill>
                    <a:latin typeface="+mn-lt"/>
                    <a:ea typeface="+mn-ea"/>
                    <a:cs typeface="+mn-cs"/>
                  </a:rPr>
                  <a:t>under which W and</a:t>
                </a:r>
              </a:p>
              <a:p>
                <a:r>
                  <a:rPr lang="en-US" sz="1200" b="0" i="0" u="none" strike="noStrike" kern="1200" baseline="0" dirty="0" smtClean="0">
                    <a:solidFill>
                      <a:schemeClr val="tx1"/>
                    </a:solidFill>
                    <a:latin typeface="+mn-lt"/>
                    <a:ea typeface="+mn-ea"/>
                    <a:cs typeface="+mn-cs"/>
                  </a:rPr>
                  <a:t>B transform, the right one is the analogous group for </a:t>
                </a:r>
                <a:r>
                  <a:rPr lang="en-US" sz="1200" b="0" i="0" u="none" strike="noStrike" kern="1200" baseline="0" smtClean="0">
                    <a:solidFill>
                      <a:schemeClr val="tx1"/>
                    </a:solidFill>
                    <a:latin typeface="Cambria Math" charset="0"/>
                    <a:ea typeface="+mn-ea"/>
                    <a:cs typeface="+mn-cs"/>
                  </a:rPr>
                  <a:t>𝜌 ̃</a:t>
                </a:r>
                <a:r>
                  <a:rPr lang="en-US" sz="1200" b="0" i="0" u="none" strike="noStrike" kern="1200" baseline="0" dirty="0" smtClean="0">
                    <a:solidFill>
                      <a:schemeClr val="tx1"/>
                    </a:solidFill>
                    <a:latin typeface="+mn-lt"/>
                    <a:ea typeface="+mn-ea"/>
                    <a:cs typeface="+mn-cs"/>
                  </a:rPr>
                  <a:t>, </a:t>
                </a:r>
                <a:r>
                  <a:rPr lang="en-US" sz="1200" b="0" i="0" u="none" strike="noStrike" kern="1200" baseline="0" smtClean="0">
                    <a:solidFill>
                      <a:schemeClr val="tx1"/>
                    </a:solidFill>
                    <a:latin typeface="Cambria Math" charset="0"/>
                    <a:ea typeface="+mn-ea"/>
                    <a:cs typeface="+mn-cs"/>
                  </a:rPr>
                  <a:t>(𝑆𝑂(4)) ̃</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corresponding</a:t>
                </a:r>
              </a:p>
              <a:p>
                <a:r>
                  <a:rPr lang="en-US" sz="1200" b="0" i="0" u="none" strike="noStrike" kern="1200" baseline="0" dirty="0" err="1" smtClean="0">
                    <a:solidFill>
                      <a:schemeClr val="tx1"/>
                    </a:solidFill>
                    <a:latin typeface="+mn-lt"/>
                    <a:ea typeface="+mn-ea"/>
                    <a:cs typeface="+mn-cs"/>
                  </a:rPr>
                  <a:t>spurions</a:t>
                </a:r>
                <a:r>
                  <a:rPr lang="en-US" sz="1200" b="0" i="0" u="none" strike="noStrike" kern="1200" baseline="0" dirty="0" smtClean="0">
                    <a:solidFill>
                      <a:schemeClr val="tx1"/>
                    </a:solidFill>
                    <a:latin typeface="+mn-lt"/>
                    <a:ea typeface="+mn-ea"/>
                    <a:cs typeface="+mn-cs"/>
                  </a:rPr>
                  <a:t> G, G0 and e G are also indicated. Their location reminds the symmetry</a:t>
                </a:r>
              </a:p>
              <a:p>
                <a:r>
                  <a:rPr lang="en-US" sz="1200" b="0" i="0" u="none" strike="noStrike" kern="1200" baseline="0" dirty="0" smtClean="0">
                    <a:solidFill>
                      <a:schemeClr val="tx1"/>
                    </a:solidFill>
                    <a:latin typeface="+mn-lt"/>
                    <a:ea typeface="+mn-ea"/>
                    <a:cs typeface="+mn-cs"/>
                  </a:rPr>
                  <a:t>groups under which they transform.</a:t>
                </a:r>
                <a:endParaRPr lang="en-US" dirty="0"/>
              </a:p>
            </p:txBody>
          </p:sp>
        </mc:Fallback>
      </mc:AlternateContent>
      <p:sp>
        <p:nvSpPr>
          <p:cNvPr id="4" name="Slide Number Placeholder 3"/>
          <p:cNvSpPr>
            <a:spLocks noGrp="1"/>
          </p:cNvSpPr>
          <p:nvPr>
            <p:ph type="sldNum" sz="quarter" idx="10"/>
          </p:nvPr>
        </p:nvSpPr>
        <p:spPr/>
        <p:txBody>
          <a:bodyPr/>
          <a:lstStyle/>
          <a:p>
            <a:fld id="{A4747259-86BD-9346-9B14-CC3CEF1D46FB}" type="slidenum">
              <a:rPr lang="en-US" smtClean="0"/>
              <a:t>9</a:t>
            </a:fld>
            <a:endParaRPr lang="en-US"/>
          </a:p>
        </p:txBody>
      </p:sp>
    </p:spTree>
    <p:extLst>
      <p:ext uri="{BB962C8B-B14F-4D97-AF65-F5344CB8AC3E}">
        <p14:creationId xmlns:p14="http://schemas.microsoft.com/office/powerpoint/2010/main" val="14446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0"/>
          </p:nvPr>
        </p:nvSpPr>
        <p:spPr/>
        <p:txBody>
          <a:bodyPr/>
          <a:lstStyle/>
          <a:p>
            <a:r>
              <a:rPr lang="en-US" dirty="0" smtClean="0"/>
              <a:t>21</a:t>
            </a:r>
            <a:r>
              <a:rPr lang="en-US" baseline="30000" dirty="0" smtClean="0"/>
              <a:t>st</a:t>
            </a:r>
            <a:r>
              <a:rPr lang="en-US" dirty="0" smtClean="0"/>
              <a:t>  April 2016</a:t>
            </a:r>
            <a:endParaRPr lang="en-US" dirty="0"/>
          </a:p>
        </p:txBody>
      </p:sp>
      <p:sp>
        <p:nvSpPr>
          <p:cNvPr id="13" name="Slide Number Placeholder 12"/>
          <p:cNvSpPr>
            <a:spLocks noGrp="1"/>
          </p:cNvSpPr>
          <p:nvPr>
            <p:ph type="sldNum" sz="quarter" idx="12"/>
          </p:nvPr>
        </p:nvSpPr>
        <p:spPr/>
        <p:txBody>
          <a:bodyPr/>
          <a:lstStyle/>
          <a:p>
            <a:r>
              <a:rPr lang="en-US" smtClean="0"/>
              <a:t>1</a:t>
            </a:r>
            <a:endParaRPr lang="en-US" dirty="0"/>
          </a:p>
        </p:txBody>
      </p:sp>
    </p:spTree>
    <p:extLst>
      <p:ext uri="{BB962C8B-B14F-4D97-AF65-F5344CB8AC3E}">
        <p14:creationId xmlns:p14="http://schemas.microsoft.com/office/powerpoint/2010/main" val="1943839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22B0F-BA07-5448-A372-8A5CB87EE350}" type="datetimeFigureOut">
              <a:rPr lang="en-US" smtClean="0"/>
              <a:t>5/11/16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535124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22B0F-BA07-5448-A372-8A5CB87EE350}" type="datetimeFigureOut">
              <a:rPr lang="en-US" smtClean="0"/>
              <a:t>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73924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22B0F-BA07-5448-A372-8A5CB87EE350}" type="datetimeFigureOut">
              <a:rPr lang="en-US" smtClean="0"/>
              <a:t>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419071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22B0F-BA07-5448-A372-8A5CB87EE350}"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73669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22B0F-BA07-5448-A372-8A5CB87EE350}"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51118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0"/>
          </p:nvPr>
        </p:nvSpPr>
        <p:spPr>
          <a:xfrm>
            <a:off x="-2513" y="6591719"/>
            <a:ext cx="2655277" cy="287966"/>
          </a:xfrm>
          <a:prstGeom prst="rect">
            <a:avLst/>
          </a:prstGeom>
        </p:spPr>
        <p:txBody>
          <a:bodyPr/>
          <a:lstStyle/>
          <a:p>
            <a:r>
              <a:rPr lang="en-US" smtClean="0"/>
              <a:t>21</a:t>
            </a:r>
            <a:r>
              <a:rPr lang="en-US" baseline="30000" smtClean="0"/>
              <a:t>st</a:t>
            </a:r>
            <a:r>
              <a:rPr lang="en-US" smtClean="0"/>
              <a:t>  April 2016</a:t>
            </a:r>
            <a:endParaRPr lang="en-US" dirty="0"/>
          </a:p>
        </p:txBody>
      </p:sp>
      <p:sp>
        <p:nvSpPr>
          <p:cNvPr id="12" name="Footer Placeholder 11"/>
          <p:cNvSpPr>
            <a:spLocks noGrp="1"/>
          </p:cNvSpPr>
          <p:nvPr>
            <p:ph type="ftr" sz="quarter" idx="11"/>
          </p:nvPr>
        </p:nvSpPr>
        <p:spPr/>
        <p:txBody>
          <a:bodyPr/>
          <a:lstStyle/>
          <a:p>
            <a:r>
              <a:rPr lang="en-US" smtClean="0"/>
              <a:t>LAPTh, Annecy </a:t>
            </a:r>
            <a:endParaRPr lang="en-US" dirty="0"/>
          </a:p>
        </p:txBody>
      </p:sp>
      <p:sp>
        <p:nvSpPr>
          <p:cNvPr id="13" name="Slide Number Placeholder 12"/>
          <p:cNvSpPr>
            <a:spLocks noGrp="1"/>
          </p:cNvSpPr>
          <p:nvPr>
            <p:ph type="sldNum" sz="quarter" idx="12"/>
          </p:nvPr>
        </p:nvSpPr>
        <p:spPr/>
        <p:txBody>
          <a:bodyPr/>
          <a:lstStyle/>
          <a:p>
            <a:r>
              <a:rPr lang="en-US" smtClean="0"/>
              <a:t>1</a:t>
            </a:r>
            <a:endParaRPr lang="en-US" dirty="0"/>
          </a:p>
        </p:txBody>
      </p:sp>
    </p:spTree>
    <p:extLst>
      <p:ext uri="{BB962C8B-B14F-4D97-AF65-F5344CB8AC3E}">
        <p14:creationId xmlns:p14="http://schemas.microsoft.com/office/powerpoint/2010/main" val="709204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solidFill>
            <a:schemeClr val="bg1">
              <a:lumMod val="85000"/>
            </a:schemeClr>
          </a:solidFill>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2513" y="6591719"/>
            <a:ext cx="2655277" cy="287966"/>
          </a:xfrm>
          <a:prstGeom prst="rect">
            <a:avLst/>
          </a:prstGeom>
        </p:spPr>
        <p:txBody>
          <a:bodyPr/>
          <a:lstStyle/>
          <a:p>
            <a:r>
              <a:rPr lang="en-US" dirty="0" smtClean="0"/>
              <a:t>21</a:t>
            </a:r>
            <a:r>
              <a:rPr lang="en-US" baseline="30000" dirty="0" smtClean="0"/>
              <a:t>st</a:t>
            </a:r>
            <a:r>
              <a:rPr lang="en-US" dirty="0" smtClean="0"/>
              <a:t> April 2016</a:t>
            </a:r>
            <a:endParaRPr lang="en-US" dirty="0"/>
          </a:p>
        </p:txBody>
      </p:sp>
      <p:sp>
        <p:nvSpPr>
          <p:cNvPr id="5" name="Footer Placeholder 4"/>
          <p:cNvSpPr>
            <a:spLocks noGrp="1"/>
          </p:cNvSpPr>
          <p:nvPr>
            <p:ph type="ftr" sz="quarter" idx="11"/>
          </p:nvPr>
        </p:nvSpPr>
        <p:spPr/>
        <p:txBody>
          <a:bodyPr/>
          <a:lstStyle/>
          <a:p>
            <a:r>
              <a:rPr lang="en-US" dirty="0" err="1" smtClean="0"/>
              <a:t>LAPTh</a:t>
            </a:r>
            <a:r>
              <a:rPr lang="en-US" dirty="0" smtClean="0"/>
              <a:t>, Annecy  </a:t>
            </a:r>
            <a:endParaRPr lang="en-US" dirty="0"/>
          </a:p>
        </p:txBody>
      </p:sp>
      <p:sp>
        <p:nvSpPr>
          <p:cNvPr id="6" name="Slide Number Placeholder 5"/>
          <p:cNvSpPr>
            <a:spLocks noGrp="1"/>
          </p:cNvSpPr>
          <p:nvPr>
            <p:ph type="sldNum" sz="quarter" idx="12"/>
          </p:nvPr>
        </p:nvSpPr>
        <p:spPr/>
        <p:txBody>
          <a:bodyPr/>
          <a:lstStyle/>
          <a:p>
            <a:fld id="{CC96CACB-DE18-DD4C-B320-7F4EB3719B43}" type="slidenum">
              <a:rPr lang="en-US" smtClean="0"/>
              <a:t>‹#›</a:t>
            </a:fld>
            <a:endParaRPr lang="en-US"/>
          </a:p>
        </p:txBody>
      </p:sp>
    </p:spTree>
    <p:extLst>
      <p:ext uri="{BB962C8B-B14F-4D97-AF65-F5344CB8AC3E}">
        <p14:creationId xmlns:p14="http://schemas.microsoft.com/office/powerpoint/2010/main" val="1330815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a:xfrm>
            <a:off x="-2513" y="6591719"/>
            <a:ext cx="2655277" cy="287966"/>
          </a:xfrm>
          <a:prstGeom prst="rect">
            <a:avLst/>
          </a:prstGeom>
        </p:spPr>
        <p:txBody>
          <a:bodyPr/>
          <a:lstStyle/>
          <a:p>
            <a:r>
              <a:rPr lang="en-US" smtClean="0"/>
              <a:t>21</a:t>
            </a:r>
            <a:r>
              <a:rPr lang="en-US" baseline="30000" smtClean="0"/>
              <a:t>st</a:t>
            </a:r>
            <a:r>
              <a:rPr lang="en-US" smtClean="0"/>
              <a:t>  April 2016</a:t>
            </a:r>
            <a:endParaRPr lang="en-US" dirty="0"/>
          </a:p>
        </p:txBody>
      </p:sp>
      <p:sp>
        <p:nvSpPr>
          <p:cNvPr id="8" name="Footer Placeholder 7"/>
          <p:cNvSpPr>
            <a:spLocks noGrp="1"/>
          </p:cNvSpPr>
          <p:nvPr>
            <p:ph type="ftr" sz="quarter" idx="11"/>
          </p:nvPr>
        </p:nvSpPr>
        <p:spPr/>
        <p:txBody>
          <a:bodyPr/>
          <a:lstStyle/>
          <a:p>
            <a:r>
              <a:rPr lang="en-US" smtClean="0"/>
              <a:t>LAPTh, Annecy </a:t>
            </a:r>
            <a:endParaRPr lang="en-US" dirty="0"/>
          </a:p>
        </p:txBody>
      </p:sp>
      <p:sp>
        <p:nvSpPr>
          <p:cNvPr id="9" name="Slide Number Placeholder 8"/>
          <p:cNvSpPr>
            <a:spLocks noGrp="1"/>
          </p:cNvSpPr>
          <p:nvPr>
            <p:ph type="sldNum" sz="quarter" idx="12"/>
          </p:nvPr>
        </p:nvSpPr>
        <p:spPr/>
        <p:txBody>
          <a:bodyPr/>
          <a:lstStyle/>
          <a:p>
            <a:r>
              <a:rPr lang="en-US" smtClean="0"/>
              <a:t>1</a:t>
            </a:r>
            <a:endParaRPr lang="en-US" dirty="0"/>
          </a:p>
        </p:txBody>
      </p:sp>
    </p:spTree>
    <p:extLst>
      <p:ext uri="{BB962C8B-B14F-4D97-AF65-F5344CB8AC3E}">
        <p14:creationId xmlns:p14="http://schemas.microsoft.com/office/powerpoint/2010/main" val="1737098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solidFill>
            <a:schemeClr val="bg1">
              <a:lumMod val="85000"/>
            </a:schemeClr>
          </a:solidFill>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2512" y="6591719"/>
            <a:ext cx="1589266" cy="287966"/>
          </a:xfrm>
        </p:spPr>
        <p:txBody>
          <a:bodyPr/>
          <a:lstStyle/>
          <a:p>
            <a:r>
              <a:rPr lang="en-US" dirty="0" smtClean="0"/>
              <a:t>Bithika Jain </a:t>
            </a:r>
            <a:endParaRPr lang="en-US" dirty="0"/>
          </a:p>
        </p:txBody>
      </p:sp>
      <p:sp>
        <p:nvSpPr>
          <p:cNvPr id="6" name="Slide Number Placeholder 5"/>
          <p:cNvSpPr>
            <a:spLocks noGrp="1"/>
          </p:cNvSpPr>
          <p:nvPr>
            <p:ph type="sldNum" sz="quarter" idx="12"/>
          </p:nvPr>
        </p:nvSpPr>
        <p:spPr/>
        <p:txBody>
          <a:bodyPr/>
          <a:lstStyle/>
          <a:p>
            <a:fld id="{CC96CACB-DE18-DD4C-B320-7F4EB3719B43}" type="slidenum">
              <a:rPr lang="en-US" smtClean="0"/>
              <a:t>‹#›</a:t>
            </a:fld>
            <a:endParaRPr lang="en-US"/>
          </a:p>
        </p:txBody>
      </p:sp>
      <p:sp>
        <p:nvSpPr>
          <p:cNvPr id="5" name="TextBox 4"/>
          <p:cNvSpPr txBox="1"/>
          <p:nvPr userDrawn="1"/>
        </p:nvSpPr>
        <p:spPr>
          <a:xfrm>
            <a:off x="2113035" y="6581813"/>
            <a:ext cx="4917929" cy="307777"/>
          </a:xfrm>
          <a:prstGeom prst="rect">
            <a:avLst/>
          </a:prstGeom>
          <a:noFill/>
        </p:spPr>
        <p:txBody>
          <a:bodyPr wrap="square" rtlCol="0">
            <a:spAutoFit/>
          </a:bodyPr>
          <a:lstStyle/>
          <a:p>
            <a:r>
              <a:rPr lang="en-US" sz="1400" dirty="0" smtClean="0"/>
              <a:t>Interplay</a:t>
            </a:r>
            <a:r>
              <a:rPr lang="en-US" sz="1400" baseline="0" dirty="0" smtClean="0"/>
              <a:t> between vector resonances &amp; Top partners  </a:t>
            </a:r>
            <a:endParaRPr lang="en-US" sz="1400" dirty="0"/>
          </a:p>
        </p:txBody>
      </p:sp>
    </p:spTree>
    <p:extLst>
      <p:ext uri="{BB962C8B-B14F-4D97-AF65-F5344CB8AC3E}">
        <p14:creationId xmlns:p14="http://schemas.microsoft.com/office/powerpoint/2010/main" val="436208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21</a:t>
            </a:r>
            <a:r>
              <a:rPr lang="en-US" baseline="30000" smtClean="0"/>
              <a:t>st</a:t>
            </a:r>
            <a:r>
              <a:rPr lang="en-US" smtClean="0"/>
              <a:t>  April 2016</a:t>
            </a:r>
            <a:endParaRPr lang="en-US" dirty="0"/>
          </a:p>
        </p:txBody>
      </p:sp>
      <p:sp>
        <p:nvSpPr>
          <p:cNvPr id="9" name="Slide Number Placeholder 8"/>
          <p:cNvSpPr>
            <a:spLocks noGrp="1"/>
          </p:cNvSpPr>
          <p:nvPr>
            <p:ph type="sldNum" sz="quarter" idx="12"/>
          </p:nvPr>
        </p:nvSpPr>
        <p:spPr/>
        <p:txBody>
          <a:bodyPr/>
          <a:lstStyle/>
          <a:p>
            <a:r>
              <a:rPr lang="en-US" smtClean="0"/>
              <a:t>1</a:t>
            </a:r>
            <a:endParaRPr lang="en-US" dirty="0"/>
          </a:p>
        </p:txBody>
      </p:sp>
    </p:spTree>
    <p:extLst>
      <p:ext uri="{BB962C8B-B14F-4D97-AF65-F5344CB8AC3E}">
        <p14:creationId xmlns:p14="http://schemas.microsoft.com/office/powerpoint/2010/main" val="1992538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E22B0F-BA07-5448-A372-8A5CB87EE350}"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186626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22B0F-BA07-5448-A372-8A5CB87EE350}"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2100153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22B0F-BA07-5448-A372-8A5CB87EE350}"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243223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E22B0F-BA07-5448-A372-8A5CB87EE350}" type="datetimeFigureOut">
              <a:rPr lang="en-US" smtClean="0"/>
              <a:t>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995887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E22B0F-BA07-5448-A372-8A5CB87EE350}" type="datetimeFigureOut">
              <a:rPr lang="en-US" smtClean="0"/>
              <a:t>5/11/16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18363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E22B0F-BA07-5448-A372-8A5CB87EE350}" type="datetimeFigureOut">
              <a:rPr lang="en-US" smtClean="0"/>
              <a:t>5/11/16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95B848-85C0-B04D-943F-7E9DA9853220}" type="slidenum">
              <a:rPr lang="en-US" smtClean="0"/>
              <a:t>‹#›</a:t>
            </a:fld>
            <a:endParaRPr lang="en-US"/>
          </a:p>
        </p:txBody>
      </p:sp>
    </p:spTree>
    <p:extLst>
      <p:ext uri="{BB962C8B-B14F-4D97-AF65-F5344CB8AC3E}">
        <p14:creationId xmlns:p14="http://schemas.microsoft.com/office/powerpoint/2010/main" val="12612807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4.xml"/><Relationship Id="rId12" Type="http://schemas.openxmlformats.org/officeDocument/2006/relationships/theme" Target="../theme/theme2.xml"/><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 Id="rId9" Type="http://schemas.openxmlformats.org/officeDocument/2006/relationships/slideLayout" Target="../slideLayouts/slideLayout12.xml"/><Relationship Id="rId10"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4" Type="http://schemas.openxmlformats.org/officeDocument/2006/relationships/theme" Target="../theme/theme3.xml"/><Relationship Id="rId1" Type="http://schemas.openxmlformats.org/officeDocument/2006/relationships/slideLayout" Target="../slideLayouts/slideLayout15.xml"/><Relationship Id="rId2"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
            <a:ext cx="9144000" cy="914400"/>
          </a:xfrm>
          <a:prstGeom prst="rect">
            <a:avLst/>
          </a:prstGeom>
          <a:solidFill>
            <a:schemeClr val="bg1">
              <a:lumMod val="85000"/>
            </a:schemeClr>
          </a:soli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0" y="6591719"/>
            <a:ext cx="9144000" cy="2662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2513" y="6591719"/>
            <a:ext cx="2655277" cy="287966"/>
          </a:xfrm>
          <a:prstGeom prst="rect">
            <a:avLst/>
          </a:prstGeom>
          <a:noFill/>
          <a:ln>
            <a:noFill/>
          </a:ln>
        </p:spPr>
        <p:txBody>
          <a:bodyPr vert="horz" lIns="91440" tIns="45720" rIns="91440" bIns="45720" rtlCol="0" anchor="ctr"/>
          <a:lstStyle>
            <a:lvl1pPr algn="ctr">
              <a:defRPr sz="1400">
                <a:ln>
                  <a:noFill/>
                </a:ln>
                <a:solidFill>
                  <a:schemeClr val="tx1"/>
                </a:solidFill>
              </a:defRPr>
            </a:lvl1pPr>
          </a:lstStyle>
          <a:p>
            <a:r>
              <a:rPr lang="en-US" dirty="0" smtClean="0"/>
              <a:t>21</a:t>
            </a:r>
            <a:r>
              <a:rPr lang="en-US" baseline="30000" dirty="0" smtClean="0"/>
              <a:t>st</a:t>
            </a:r>
            <a:r>
              <a:rPr lang="en-US" dirty="0" smtClean="0"/>
              <a:t>  April 2016</a:t>
            </a:r>
            <a:endParaRPr lang="en-US" dirty="0"/>
          </a:p>
        </p:txBody>
      </p:sp>
      <p:sp>
        <p:nvSpPr>
          <p:cNvPr id="6" name="Slide Number Placeholder 5"/>
          <p:cNvSpPr>
            <a:spLocks noGrp="1"/>
          </p:cNvSpPr>
          <p:nvPr>
            <p:ph type="sldNum" sz="quarter" idx="4"/>
          </p:nvPr>
        </p:nvSpPr>
        <p:spPr>
          <a:xfrm>
            <a:off x="6792686" y="6591719"/>
            <a:ext cx="2351314" cy="287967"/>
          </a:xfrm>
          <a:prstGeom prst="rect">
            <a:avLst/>
          </a:prstGeom>
          <a:noFill/>
          <a:ln>
            <a:noFill/>
          </a:ln>
        </p:spPr>
        <p:txBody>
          <a:bodyPr vert="horz" lIns="91440" tIns="45720" rIns="91440" bIns="45720" rtlCol="0" anchor="ctr"/>
          <a:lstStyle>
            <a:lvl1pPr algn="ctr">
              <a:defRPr sz="1400">
                <a:ln>
                  <a:noFill/>
                </a:ln>
                <a:solidFill>
                  <a:schemeClr val="tx1"/>
                </a:solidFill>
              </a:defRPr>
            </a:lvl1pPr>
          </a:lstStyle>
          <a:p>
            <a:r>
              <a:rPr lang="en-US" smtClean="0"/>
              <a:t>1</a:t>
            </a:r>
            <a:endParaRPr lang="en-US" dirty="0"/>
          </a:p>
        </p:txBody>
      </p:sp>
    </p:spTree>
    <p:extLst>
      <p:ext uri="{BB962C8B-B14F-4D97-AF65-F5344CB8AC3E}">
        <p14:creationId xmlns:p14="http://schemas.microsoft.com/office/powerpoint/2010/main" val="21154004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22B0F-BA07-5448-A372-8A5CB87EE350}" type="datetimeFigureOut">
              <a:rPr lang="en-US" smtClean="0"/>
              <a:t>5/11/16</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95B848-85C0-B04D-943F-7E9DA9853220}" type="slidenum">
              <a:rPr lang="en-US" smtClean="0"/>
              <a:t>‹#›</a:t>
            </a:fld>
            <a:endParaRPr lang="en-US"/>
          </a:p>
        </p:txBody>
      </p:sp>
    </p:spTree>
    <p:extLst>
      <p:ext uri="{BB962C8B-B14F-4D97-AF65-F5344CB8AC3E}">
        <p14:creationId xmlns:p14="http://schemas.microsoft.com/office/powerpoint/2010/main" val="117443379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
            <a:ext cx="9144000" cy="914400"/>
          </a:xfrm>
          <a:prstGeom prst="rect">
            <a:avLst/>
          </a:prstGeom>
          <a:solidFill>
            <a:schemeClr val="bg1">
              <a:lumMod val="85000"/>
            </a:schemeClr>
          </a:soli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0" y="6591719"/>
            <a:ext cx="9144000" cy="2662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3"/>
          </p:nvPr>
        </p:nvSpPr>
        <p:spPr>
          <a:xfrm>
            <a:off x="2652764" y="6591719"/>
            <a:ext cx="4139922" cy="287966"/>
          </a:xfrm>
          <a:prstGeom prst="rect">
            <a:avLst/>
          </a:prstGeom>
          <a:noFill/>
          <a:ln>
            <a:noFill/>
          </a:ln>
        </p:spPr>
        <p:txBody>
          <a:bodyPr vert="horz" lIns="91440" tIns="45720" rIns="91440" bIns="45720" rtlCol="0" anchor="ctr"/>
          <a:lstStyle>
            <a:lvl1pPr algn="ctr">
              <a:defRPr sz="1400">
                <a:ln>
                  <a:noFill/>
                </a:ln>
                <a:solidFill>
                  <a:schemeClr val="tx1"/>
                </a:solidFill>
              </a:defRPr>
            </a:lvl1pPr>
          </a:lstStyle>
          <a:p>
            <a:r>
              <a:rPr lang="en-US" dirty="0" err="1" smtClean="0"/>
              <a:t>LAPTh</a:t>
            </a:r>
            <a:r>
              <a:rPr lang="en-US" dirty="0" smtClean="0"/>
              <a:t>, Annecy </a:t>
            </a:r>
            <a:endParaRPr lang="en-US" dirty="0"/>
          </a:p>
        </p:txBody>
      </p:sp>
      <p:sp>
        <p:nvSpPr>
          <p:cNvPr id="6" name="Slide Number Placeholder 5"/>
          <p:cNvSpPr>
            <a:spLocks noGrp="1"/>
          </p:cNvSpPr>
          <p:nvPr>
            <p:ph type="sldNum" sz="quarter" idx="4"/>
          </p:nvPr>
        </p:nvSpPr>
        <p:spPr>
          <a:xfrm>
            <a:off x="6792686" y="6591719"/>
            <a:ext cx="2351314" cy="287967"/>
          </a:xfrm>
          <a:prstGeom prst="rect">
            <a:avLst/>
          </a:prstGeom>
          <a:noFill/>
          <a:ln>
            <a:noFill/>
          </a:ln>
        </p:spPr>
        <p:txBody>
          <a:bodyPr vert="horz" lIns="91440" tIns="45720" rIns="91440" bIns="45720" rtlCol="0" anchor="ctr"/>
          <a:lstStyle>
            <a:lvl1pPr algn="ctr">
              <a:defRPr sz="1400">
                <a:ln>
                  <a:noFill/>
                </a:ln>
                <a:solidFill>
                  <a:schemeClr val="tx1"/>
                </a:solidFill>
              </a:defRPr>
            </a:lvl1pPr>
          </a:lstStyle>
          <a:p>
            <a:r>
              <a:rPr lang="en-US" smtClean="0"/>
              <a:t>1</a:t>
            </a:r>
            <a:endParaRPr lang="en-US" dirty="0"/>
          </a:p>
        </p:txBody>
      </p:sp>
      <p:sp>
        <p:nvSpPr>
          <p:cNvPr id="9" name="Date Placeholder 8"/>
          <p:cNvSpPr>
            <a:spLocks noGrp="1"/>
          </p:cNvSpPr>
          <p:nvPr>
            <p:ph type="dt" sz="half" idx="2"/>
          </p:nvPr>
        </p:nvSpPr>
        <p:spPr>
          <a:xfrm>
            <a:off x="297682" y="6553140"/>
            <a:ext cx="2216918" cy="326546"/>
          </a:xfrm>
          <a:prstGeom prst="rect">
            <a:avLst/>
          </a:prstGeom>
        </p:spPr>
        <p:txBody>
          <a:bodyPr vert="horz" lIns="91440" tIns="45720" rIns="91440" bIns="45720" rtlCol="0" anchor="ctr"/>
          <a:lstStyle>
            <a:lvl1pPr algn="l">
              <a:defRPr sz="1200">
                <a:solidFill>
                  <a:schemeClr val="tx1">
                    <a:tint val="75000"/>
                  </a:schemeClr>
                </a:solidFill>
              </a:defRPr>
            </a:lvl1pPr>
          </a:lstStyle>
          <a:p>
            <a:fld id="{637CA93E-222D-9345-B056-B21AE2664346}" type="datetimeFigureOut">
              <a:rPr lang="en-US" smtClean="0"/>
              <a:t>5/11/16</a:t>
            </a:fld>
            <a:endParaRPr lang="en-US"/>
          </a:p>
        </p:txBody>
      </p:sp>
    </p:spTree>
    <p:extLst>
      <p:ext uri="{BB962C8B-B14F-4D97-AF65-F5344CB8AC3E}">
        <p14:creationId xmlns:p14="http://schemas.microsoft.com/office/powerpoint/2010/main" val="7960768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gif"/><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tiff"/><Relationship Id="rId4" Type="http://schemas.openxmlformats.org/officeDocument/2006/relationships/image" Target="../media/image22.pn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12.tiff"/><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4.tiff"/><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5.tiff"/><Relationship Id="rId4" Type="http://schemas.openxmlformats.org/officeDocument/2006/relationships/image" Target="../media/image16.tif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18.tiff"/><Relationship Id="rId5" Type="http://schemas.openxmlformats.org/officeDocument/2006/relationships/image" Target="../media/image19.tiff"/><Relationship Id="rId6" Type="http://schemas.openxmlformats.org/officeDocument/2006/relationships/image" Target="../media/image20.gif"/><Relationship Id="rId7" Type="http://schemas.openxmlformats.org/officeDocument/2006/relationships/image" Target="../media/image21.tif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38.png"/><Relationship Id="rId5" Type="http://schemas.openxmlformats.org/officeDocument/2006/relationships/image" Target="../media/image6.jpg"/><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40.png"/><Relationship Id="rId5" Type="http://schemas.openxmlformats.org/officeDocument/2006/relationships/image" Target="../media/image6.jpg"/><Relationship Id="rId6"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6.jpg"/><Relationship Id="rId5"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45.pn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6.jpg"/><Relationship Id="rId5" Type="http://schemas.openxmlformats.org/officeDocument/2006/relationships/image" Target="../media/image35.jp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7.tiff"/><Relationship Id="rId5" Type="http://schemas.openxmlformats.org/officeDocument/2006/relationships/image" Target="../media/image69.png"/><Relationship Id="rId6" Type="http://schemas.openxmlformats.org/officeDocument/2006/relationships/image" Target="../media/image70.png"/><Relationship Id="rId7" Type="http://schemas.openxmlformats.org/officeDocument/2006/relationships/image" Target="../media/image71.png"/><Relationship Id="rId8" Type="http://schemas.openxmlformats.org/officeDocument/2006/relationships/image" Target="../media/image72.png"/><Relationship Id="rId9" Type="http://schemas.openxmlformats.org/officeDocument/2006/relationships/image" Target="../media/image73.png"/><Relationship Id="rId10"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1" Type="http://schemas.openxmlformats.org/officeDocument/2006/relationships/image" Target="../media/image78.png"/><Relationship Id="rId12" Type="http://schemas.openxmlformats.org/officeDocument/2006/relationships/image" Target="../media/image79.png"/><Relationship Id="rId13" Type="http://schemas.openxmlformats.org/officeDocument/2006/relationships/image" Target="../media/image80.png"/><Relationship Id="rId1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tiff"/><Relationship Id="rId6" Type="http://schemas.openxmlformats.org/officeDocument/2006/relationships/image" Target="../media/image75.png"/><Relationship Id="rId7" Type="http://schemas.openxmlformats.org/officeDocument/2006/relationships/image" Target="../media/image7.tiff"/><Relationship Id="rId8" Type="http://schemas.openxmlformats.org/officeDocument/2006/relationships/image" Target="../media/image17.png"/><Relationship Id="rId9" Type="http://schemas.openxmlformats.org/officeDocument/2006/relationships/image" Target="../media/image76.png"/><Relationship Id="rId10" Type="http://schemas.openxmlformats.org/officeDocument/2006/relationships/image" Target="../media/image7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2.tiff"/><Relationship Id="rId7" Type="http://schemas.openxmlformats.org/officeDocument/2006/relationships/image" Target="../media/image33.png"/><Relationship Id="rId8" Type="http://schemas.openxmlformats.org/officeDocument/2006/relationships/image" Target="../media/image20.png"/><Relationship Id="rId9"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3">
            <a:alphaModFix amt="20000"/>
            <a:extLst>
              <a:ext uri="{28A0092B-C50C-407E-A947-70E740481C1C}">
                <a14:useLocalDpi xmlns:a14="http://schemas.microsoft.com/office/drawing/2010/main" val="0"/>
              </a:ext>
            </a:extLst>
          </a:blip>
          <a:stretch>
            <a:fillRect/>
          </a:stretch>
        </p:blipFill>
        <p:spPr>
          <a:xfrm>
            <a:off x="0" y="386164"/>
            <a:ext cx="9311173" cy="6207448"/>
          </a:xfrm>
          <a:prstGeom prst="rect">
            <a:avLst/>
          </a:prstGeom>
        </p:spPr>
      </p:pic>
      <p:sp>
        <p:nvSpPr>
          <p:cNvPr id="2" name="Title 1"/>
          <p:cNvSpPr>
            <a:spLocks noGrp="1"/>
          </p:cNvSpPr>
          <p:nvPr>
            <p:ph type="ctrTitle"/>
          </p:nvPr>
        </p:nvSpPr>
        <p:spPr>
          <a:xfrm>
            <a:off x="-181742" y="798563"/>
            <a:ext cx="9613900" cy="1259596"/>
          </a:xfrm>
          <a:noFill/>
        </p:spPr>
        <p:txBody>
          <a:bodyPr>
            <a:normAutofit fontScale="90000"/>
          </a:bodyPr>
          <a:lstStyle/>
          <a:p>
            <a:pPr algn="ctr"/>
            <a:r>
              <a:rPr lang="en-US" b="1" dirty="0" smtClean="0"/>
              <a:t>Probing the interplay between composite vector/fermionic resonances @ </a:t>
            </a:r>
            <a:r>
              <a:rPr lang="en-US" b="1" dirty="0"/>
              <a:t>LHC </a:t>
            </a:r>
          </a:p>
        </p:txBody>
      </p:sp>
      <p:sp>
        <p:nvSpPr>
          <p:cNvPr id="3" name="Subtitle 2"/>
          <p:cNvSpPr>
            <a:spLocks noGrp="1"/>
          </p:cNvSpPr>
          <p:nvPr>
            <p:ph type="subTitle" idx="1"/>
          </p:nvPr>
        </p:nvSpPr>
        <p:spPr>
          <a:xfrm>
            <a:off x="-181742" y="3252369"/>
            <a:ext cx="9492916" cy="2873140"/>
          </a:xfrm>
        </p:spPr>
        <p:txBody>
          <a:bodyPr>
            <a:normAutofit fontScale="62500" lnSpcReduction="20000"/>
          </a:bodyPr>
          <a:lstStyle/>
          <a:p>
            <a:r>
              <a:rPr lang="en-US" sz="3400" b="1" dirty="0" smtClean="0"/>
              <a:t>Bithika Jain </a:t>
            </a:r>
          </a:p>
          <a:p>
            <a:endParaRPr lang="en-US" b="1" dirty="0" smtClean="0"/>
          </a:p>
          <a:p>
            <a:endParaRPr lang="en-US" b="1" dirty="0" smtClean="0"/>
          </a:p>
          <a:p>
            <a:endParaRPr lang="en-US" b="1" dirty="0" smtClean="0"/>
          </a:p>
          <a:p>
            <a:endParaRPr lang="en-US" b="1" dirty="0"/>
          </a:p>
          <a:p>
            <a:r>
              <a:rPr lang="en-US" sz="2200" b="1" dirty="0" smtClean="0"/>
              <a:t>Work in progress with </a:t>
            </a:r>
            <a:r>
              <a:rPr lang="en-US" sz="2200" b="1" dirty="0" err="1" smtClean="0"/>
              <a:t>Mihailo</a:t>
            </a:r>
            <a:r>
              <a:rPr lang="en-US" sz="2200" b="1" dirty="0" smtClean="0"/>
              <a:t> </a:t>
            </a:r>
            <a:r>
              <a:rPr lang="en-US" sz="2200" b="1" dirty="0" err="1" smtClean="0"/>
              <a:t>Backovic</a:t>
            </a:r>
            <a:r>
              <a:rPr lang="en-US" sz="2200" b="1" dirty="0" smtClean="0"/>
              <a:t> (CP3 Louvain), </a:t>
            </a:r>
          </a:p>
          <a:p>
            <a:r>
              <a:rPr lang="en-US" sz="2200" b="1" dirty="0" smtClean="0"/>
              <a:t>Thomas </a:t>
            </a:r>
            <a:r>
              <a:rPr lang="en-US" sz="2200" b="1" dirty="0" err="1" smtClean="0"/>
              <a:t>Flacke</a:t>
            </a:r>
            <a:r>
              <a:rPr lang="en-US" sz="2200" b="1" dirty="0" smtClean="0"/>
              <a:t>, </a:t>
            </a:r>
            <a:r>
              <a:rPr lang="en-US" sz="2200" b="1" dirty="0" err="1" smtClean="0"/>
              <a:t>Seung</a:t>
            </a:r>
            <a:r>
              <a:rPr lang="en-US" sz="2200" b="1" dirty="0" smtClean="0"/>
              <a:t> Lee (Korea University)</a:t>
            </a:r>
          </a:p>
          <a:p>
            <a:endParaRPr lang="en-US" sz="2200" b="1" dirty="0"/>
          </a:p>
          <a:p>
            <a:endParaRPr lang="en-US" sz="2200" b="1" dirty="0" smtClean="0"/>
          </a:p>
          <a:p>
            <a:r>
              <a:rPr lang="en-US" sz="2200" b="1" dirty="0" smtClean="0"/>
              <a:t>PHENO, May 10</a:t>
            </a:r>
            <a:r>
              <a:rPr lang="en-US" sz="2200" b="1" baseline="30000" dirty="0" smtClean="0"/>
              <a:t>th</a:t>
            </a:r>
            <a:r>
              <a:rPr lang="en-US" sz="2200" b="1" dirty="0" smtClean="0"/>
              <a:t>, 2016</a:t>
            </a:r>
            <a:endParaRPr lang="en-US" sz="2200" b="1"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6033" y="3681600"/>
            <a:ext cx="1564415" cy="53423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44167" y="5356969"/>
            <a:ext cx="885265" cy="119121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542068"/>
            <a:ext cx="821012" cy="821012"/>
          </a:xfrm>
          <a:prstGeom prst="rect">
            <a:avLst/>
          </a:prstGeom>
        </p:spPr>
      </p:pic>
      <p:sp>
        <p:nvSpPr>
          <p:cNvPr id="8" name="TextBox 7"/>
          <p:cNvSpPr txBox="1"/>
          <p:nvPr/>
        </p:nvSpPr>
        <p:spPr>
          <a:xfrm>
            <a:off x="0" y="0"/>
            <a:ext cx="9129432" cy="369332"/>
          </a:xfrm>
          <a:prstGeom prst="rect">
            <a:avLst/>
          </a:prstGeom>
          <a:solidFill>
            <a:schemeClr val="bg1">
              <a:lumMod val="85000"/>
            </a:schemeClr>
          </a:solidFill>
          <a:ln>
            <a:solidFill>
              <a:schemeClr val="bg1">
                <a:lumMod val="85000"/>
              </a:schemeClr>
            </a:solidFill>
          </a:ln>
        </p:spPr>
        <p:txBody>
          <a:bodyPr wrap="square" rtlCol="0">
            <a:spAutoFit/>
          </a:bodyPr>
          <a:lstStyle/>
          <a:p>
            <a:endParaRPr lang="en-US"/>
          </a:p>
        </p:txBody>
      </p:sp>
    </p:spTree>
    <p:extLst>
      <p:ext uri="{BB962C8B-B14F-4D97-AF65-F5344CB8AC3E}">
        <p14:creationId xmlns:p14="http://schemas.microsoft.com/office/powerpoint/2010/main" val="1506069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483250" y="1219581"/>
            <a:ext cx="3882661" cy="1911881"/>
            <a:chOff x="1895839" y="1301219"/>
            <a:chExt cx="4896847" cy="2562970"/>
          </a:xfrm>
        </p:grpSpPr>
        <p:pic>
          <p:nvPicPr>
            <p:cNvPr id="7" name="Picture 6"/>
            <p:cNvPicPr>
              <a:picLocks noChangeAspect="1"/>
            </p:cNvPicPr>
            <p:nvPr/>
          </p:nvPicPr>
          <p:blipFill>
            <a:blip r:embed="rId3"/>
            <a:stretch>
              <a:fillRect/>
            </a:stretch>
          </p:blipFill>
          <p:spPr>
            <a:xfrm>
              <a:off x="1895839" y="1301219"/>
              <a:ext cx="4896847" cy="2562970"/>
            </a:xfrm>
            <a:prstGeom prst="rect">
              <a:avLst/>
            </a:prstGeom>
          </p:spPr>
        </p:pic>
        <p:sp>
          <p:nvSpPr>
            <p:cNvPr id="3" name="Rounded Rectangle 2"/>
            <p:cNvSpPr/>
            <p:nvPr/>
          </p:nvSpPr>
          <p:spPr>
            <a:xfrm>
              <a:off x="2492452" y="3039605"/>
              <a:ext cx="1264023" cy="699247"/>
            </a:xfrm>
            <a:prstGeom prst="round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ounded Rectangle 20"/>
            <p:cNvSpPr/>
            <p:nvPr/>
          </p:nvSpPr>
          <p:spPr>
            <a:xfrm>
              <a:off x="5029015" y="2994356"/>
              <a:ext cx="1264023" cy="699247"/>
            </a:xfrm>
            <a:prstGeom prst="round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0" name="TextBox 9"/>
              <p:cNvSpPr txBox="1"/>
              <p:nvPr/>
            </p:nvSpPr>
            <p:spPr>
              <a:xfrm>
                <a:off x="-2513" y="960275"/>
                <a:ext cx="9324837" cy="5750164"/>
              </a:xfrm>
              <a:prstGeom prst="rect">
                <a:avLst/>
              </a:prstGeom>
              <a:noFill/>
            </p:spPr>
            <p:txBody>
              <a:bodyPr wrap="square" rtlCol="0">
                <a:spAutoFit/>
              </a:bodyPr>
              <a:lstStyle/>
              <a:p>
                <a:r>
                  <a:rPr lang="en-US" sz="2000" dirty="0" smtClean="0"/>
                  <a:t>The extra </a:t>
                </a:r>
                <a:r>
                  <a:rPr lang="en-US" sz="2000" b="1" dirty="0"/>
                  <a:t>symmetries</a:t>
                </a:r>
                <a:r>
                  <a:rPr lang="en-US" sz="2000" dirty="0"/>
                  <a:t> are related to the resonances of the composite </a:t>
                </a:r>
                <a:r>
                  <a:rPr lang="en-US" sz="2000" dirty="0" smtClean="0"/>
                  <a:t>sector</a:t>
                </a:r>
              </a:p>
              <a:p>
                <a:endParaRPr lang="en-US" sz="2200" dirty="0"/>
              </a:p>
              <a:p>
                <a:endParaRPr lang="en-US" sz="2200" dirty="0" smtClean="0"/>
              </a:p>
              <a:p>
                <a:endParaRPr lang="en-US" sz="2200" dirty="0"/>
              </a:p>
              <a:p>
                <a:endParaRPr lang="en-US" sz="2000" dirty="0" smtClean="0"/>
              </a:p>
              <a:p>
                <a:endParaRPr lang="en-US" sz="2000" dirty="0"/>
              </a:p>
              <a:p>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𝑊</m:t>
                        </m:r>
                      </m:e>
                      <m:sub>
                        <m:r>
                          <a:rPr lang="en-US" sz="2000" i="1">
                            <a:latin typeface="Cambria Math" charset="0"/>
                            <a:ea typeface="Cambria Math" charset="0"/>
                            <a:cs typeface="Cambria Math" charset="0"/>
                          </a:rPr>
                          <m:t>𝜇</m:t>
                        </m:r>
                      </m:sub>
                    </m:sSub>
                  </m:oMath>
                </a14:m>
                <a:r>
                  <a:rPr lang="en-US" sz="2000" dirty="0"/>
                  <a:t>,</a:t>
                </a:r>
                <a:r>
                  <a:rPr lang="en-US" sz="2000" dirty="0">
                    <a:ea typeface="Cambria Math" charset="0"/>
                    <a:cs typeface="Cambria Math" charset="0"/>
                  </a:rPr>
                  <a:t> </a:t>
                </a:r>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𝐵</m:t>
                        </m:r>
                      </m:e>
                      <m:sub>
                        <m:r>
                          <a:rPr lang="en-US" sz="2000" i="1">
                            <a:latin typeface="Cambria Math" charset="0"/>
                            <a:ea typeface="Cambria Math" charset="0"/>
                            <a:cs typeface="Cambria Math" charset="0"/>
                          </a:rPr>
                          <m:t>𝜇</m:t>
                        </m:r>
                      </m:sub>
                    </m:sSub>
                  </m:oMath>
                </a14:m>
                <a:r>
                  <a:rPr lang="en-US" sz="2000" dirty="0"/>
                  <a:t> gauge subgroup of 1</a:t>
                </a:r>
                <a:r>
                  <a:rPr lang="en-US" sz="2000" baseline="30000" dirty="0"/>
                  <a:t>st</a:t>
                </a:r>
                <a:r>
                  <a:rPr lang="en-US" sz="2000" dirty="0"/>
                  <a:t> site,  </a:t>
                </a:r>
                <a14:m>
                  <m:oMath xmlns:m="http://schemas.openxmlformats.org/officeDocument/2006/math">
                    <m:r>
                      <a:rPr lang="en-US" sz="2000" i="1">
                        <a:latin typeface="Cambria Math" charset="0"/>
                      </a:rPr>
                      <m:t>𝑆𝑈</m:t>
                    </m:r>
                    <m:sSub>
                      <m:sSubPr>
                        <m:ctrlPr>
                          <a:rPr lang="en-US" sz="2000" i="1">
                            <a:latin typeface="Cambria Math" charset="0"/>
                          </a:rPr>
                        </m:ctrlPr>
                      </m:sSubPr>
                      <m:e>
                        <m:d>
                          <m:dPr>
                            <m:ctrlPr>
                              <a:rPr lang="en-US" sz="2000" i="1">
                                <a:latin typeface="Cambria Math" charset="0"/>
                              </a:rPr>
                            </m:ctrlPr>
                          </m:dPr>
                          <m:e>
                            <m:r>
                              <a:rPr lang="en-US" sz="2000" i="1">
                                <a:latin typeface="Cambria Math" charset="0"/>
                              </a:rPr>
                              <m:t>2</m:t>
                            </m:r>
                          </m:e>
                        </m:d>
                      </m:e>
                      <m:sub>
                        <m:r>
                          <a:rPr lang="en-US" sz="2000" i="1">
                            <a:latin typeface="Cambria Math" charset="0"/>
                          </a:rPr>
                          <m:t>𝐿</m:t>
                        </m:r>
                      </m:sub>
                    </m:sSub>
                    <m:r>
                      <a:rPr lang="en-US" sz="2000" i="1">
                        <a:latin typeface="Cambria Math" charset="0"/>
                      </a:rPr>
                      <m:t>×</m:t>
                    </m:r>
                    <m:r>
                      <a:rPr lang="en-US" sz="2000" i="1">
                        <a:latin typeface="Cambria Math" charset="0"/>
                      </a:rPr>
                      <m:t>𝑈</m:t>
                    </m:r>
                    <m:sSub>
                      <m:sSubPr>
                        <m:ctrlPr>
                          <a:rPr lang="en-US" sz="2000" i="1">
                            <a:latin typeface="Cambria Math" charset="0"/>
                          </a:rPr>
                        </m:ctrlPr>
                      </m:sSubPr>
                      <m:e>
                        <m:d>
                          <m:dPr>
                            <m:ctrlPr>
                              <a:rPr lang="en-US" sz="2000" i="1">
                                <a:latin typeface="Cambria Math" charset="0"/>
                              </a:rPr>
                            </m:ctrlPr>
                          </m:dPr>
                          <m:e>
                            <m:r>
                              <a:rPr lang="en-US" sz="2000" i="1">
                                <a:latin typeface="Cambria Math" charset="0"/>
                              </a:rPr>
                              <m:t>1</m:t>
                            </m:r>
                          </m:e>
                        </m:d>
                      </m:e>
                      <m:sub>
                        <m:r>
                          <a:rPr lang="en-US" sz="2000" i="1">
                            <a:latin typeface="Cambria Math" charset="0"/>
                          </a:rPr>
                          <m:t>𝑌</m:t>
                        </m:r>
                      </m:sub>
                    </m:sSub>
                    <m:r>
                      <a:rPr lang="en-US" sz="2000" i="1">
                        <a:latin typeface="Cambria Math" charset="0"/>
                      </a:rPr>
                      <m:t>⊂</m:t>
                    </m:r>
                    <m:r>
                      <a:rPr lang="en-US" sz="2000" i="1">
                        <a:latin typeface="Cambria Math" charset="0"/>
                      </a:rPr>
                      <m:t>𝑆</m:t>
                    </m:r>
                    <m:r>
                      <a:rPr lang="en-US" sz="2000" i="1">
                        <a:latin typeface="Cambria Math" charset="0"/>
                      </a:rPr>
                      <m:t>0</m:t>
                    </m:r>
                    <m:sSub>
                      <m:sSubPr>
                        <m:ctrlPr>
                          <a:rPr lang="en-US" sz="2000" i="1">
                            <a:latin typeface="Cambria Math" charset="0"/>
                          </a:rPr>
                        </m:ctrlPr>
                      </m:sSubPr>
                      <m:e>
                        <m:d>
                          <m:dPr>
                            <m:ctrlPr>
                              <a:rPr lang="en-US" sz="2000" i="1">
                                <a:latin typeface="Cambria Math" charset="0"/>
                              </a:rPr>
                            </m:ctrlPr>
                          </m:dPr>
                          <m:e>
                            <m:r>
                              <a:rPr lang="en-US" sz="2000" i="1">
                                <a:latin typeface="Cambria Math" charset="0"/>
                              </a:rPr>
                              <m:t>5</m:t>
                            </m:r>
                          </m:e>
                        </m:d>
                      </m:e>
                      <m:sub>
                        <m:r>
                          <a:rPr lang="en-US" sz="2000" i="1">
                            <a:latin typeface="Cambria Math" charset="0"/>
                          </a:rPr>
                          <m:t>𝐿</m:t>
                        </m:r>
                      </m:sub>
                    </m:sSub>
                  </m:oMath>
                </a14:m>
                <a:r>
                  <a:rPr lang="en-US" sz="2000" dirty="0"/>
                  <a:t> </a:t>
                </a:r>
              </a:p>
              <a:p>
                <a14:m>
                  <m:oMath xmlns:m="http://schemas.openxmlformats.org/officeDocument/2006/math">
                    <m:sSub>
                      <m:sSubPr>
                        <m:ctrlPr>
                          <a:rPr lang="en-US" sz="2000" i="1">
                            <a:latin typeface="Cambria Math" charset="0"/>
                            <a:ea typeface="Cambria Math" charset="0"/>
                            <a:cs typeface="Cambria Math" charset="0"/>
                          </a:rPr>
                        </m:ctrlPr>
                      </m:sSubPr>
                      <m:e>
                        <m:acc>
                          <m:accPr>
                            <m:chr m:val="̃"/>
                            <m:ctrlPr>
                              <a:rPr lang="en-US" sz="2000" i="1">
                                <a:latin typeface="Cambria Math" charset="0"/>
                                <a:ea typeface="Cambria Math" charset="0"/>
                                <a:cs typeface="Cambria Math" charset="0"/>
                              </a:rPr>
                            </m:ctrlPr>
                          </m:accPr>
                          <m:e>
                            <m:r>
                              <a:rPr lang="en-US" sz="2000" i="1">
                                <a:latin typeface="Cambria Math" charset="0"/>
                                <a:ea typeface="Cambria Math" charset="0"/>
                                <a:cs typeface="Cambria Math" charset="0"/>
                              </a:rPr>
                              <m:t>𝜌</m:t>
                            </m:r>
                          </m:e>
                        </m:acc>
                      </m:e>
                      <m:sub>
                        <m:r>
                          <a:rPr lang="en-US" sz="2000" i="1">
                            <a:latin typeface="Cambria Math" charset="0"/>
                            <a:ea typeface="Cambria Math" charset="0"/>
                            <a:cs typeface="Cambria Math" charset="0"/>
                          </a:rPr>
                          <m:t>𝜇</m:t>
                        </m:r>
                      </m:sub>
                    </m:sSub>
                  </m:oMath>
                </a14:m>
                <a:r>
                  <a:rPr lang="en-US" sz="2000" dirty="0"/>
                  <a:t> comes from gauging 2</a:t>
                </a:r>
                <a:r>
                  <a:rPr lang="en-US" sz="2000" baseline="30000" dirty="0"/>
                  <a:t>nd</a:t>
                </a:r>
                <a:r>
                  <a:rPr lang="en-US" sz="2000" dirty="0"/>
                  <a:t> site </a:t>
                </a:r>
                <a14:m>
                  <m:oMath xmlns:m="http://schemas.openxmlformats.org/officeDocument/2006/math">
                    <m:r>
                      <m:rPr>
                        <m:sty m:val="p"/>
                      </m:rPr>
                      <a:rPr lang="en-US" sz="2000">
                        <a:latin typeface="Cambria Math" charset="0"/>
                      </a:rPr>
                      <m:t>S</m:t>
                    </m:r>
                    <m:r>
                      <a:rPr lang="en-US" sz="2000" i="1">
                        <a:latin typeface="Cambria Math" charset="0"/>
                      </a:rPr>
                      <m:t>𝑂</m:t>
                    </m:r>
                    <m:r>
                      <a:rPr lang="en-US" sz="2000" i="1">
                        <a:latin typeface="Cambria Math" charset="0"/>
                      </a:rPr>
                      <m:t>(4)⊂</m:t>
                    </m:r>
                    <m:r>
                      <a:rPr lang="en-US" sz="2000" i="1">
                        <a:latin typeface="Cambria Math" charset="0"/>
                      </a:rPr>
                      <m:t>𝑆</m:t>
                    </m:r>
                    <m:r>
                      <a:rPr lang="en-US" sz="2000" i="1">
                        <a:latin typeface="Cambria Math" charset="0"/>
                      </a:rPr>
                      <m:t>0</m:t>
                    </m:r>
                    <m:sSub>
                      <m:sSubPr>
                        <m:ctrlPr>
                          <a:rPr lang="en-US" sz="2000" i="1">
                            <a:latin typeface="Cambria Math" charset="0"/>
                          </a:rPr>
                        </m:ctrlPr>
                      </m:sSubPr>
                      <m:e>
                        <m:d>
                          <m:dPr>
                            <m:ctrlPr>
                              <a:rPr lang="en-US" sz="2000" i="1">
                                <a:latin typeface="Cambria Math" charset="0"/>
                              </a:rPr>
                            </m:ctrlPr>
                          </m:dPr>
                          <m:e>
                            <m:r>
                              <a:rPr lang="en-US" sz="2000" i="1">
                                <a:latin typeface="Cambria Math" charset="0"/>
                              </a:rPr>
                              <m:t>5</m:t>
                            </m:r>
                          </m:e>
                        </m:d>
                      </m:e>
                      <m:sub>
                        <m:r>
                          <a:rPr lang="en-US" sz="2000" i="1">
                            <a:latin typeface="Cambria Math" charset="0"/>
                          </a:rPr>
                          <m:t>𝑅</m:t>
                        </m:r>
                      </m:sub>
                    </m:sSub>
                  </m:oMath>
                </a14:m>
                <a:endParaRPr lang="en-US" sz="2000" i="1" dirty="0" smtClean="0">
                  <a:latin typeface="Cambria Math" charset="0"/>
                  <a:ea typeface="Cambria Math" charset="0"/>
                  <a:cs typeface="Cambria Math" charset="0"/>
                </a:endParaRPr>
              </a:p>
              <a:p>
                <a:endParaRPr lang="en-US" i="1" dirty="0" smtClean="0">
                  <a:latin typeface="Cambria Math" charset="0"/>
                  <a:ea typeface="Cambria Math" charset="0"/>
                  <a:cs typeface="Cambria Math" charset="0"/>
                </a:endParaRPr>
              </a:p>
              <a:p>
                <a:pPr lvl="0" algn="ctr"/>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ℒ</m:t>
                        </m:r>
                      </m:e>
                      <m:sub>
                        <m:r>
                          <a:rPr lang="en-US" sz="2000" i="1">
                            <a:latin typeface="Cambria Math" charset="0"/>
                            <a:ea typeface="Cambria Math" charset="0"/>
                            <a:cs typeface="Cambria Math" charset="0"/>
                          </a:rPr>
                          <m:t>0</m:t>
                        </m:r>
                      </m:sub>
                    </m:sSub>
                    <m:r>
                      <a:rPr lang="en-US" sz="2000" i="1">
                        <a:latin typeface="Cambria Math" charset="0"/>
                        <a:ea typeface="Cambria Math" charset="0"/>
                        <a:cs typeface="Cambria Math" charset="0"/>
                      </a:rPr>
                      <m:t>=</m:t>
                    </m:r>
                    <m:f>
                      <m:fPr>
                        <m:ctrlPr>
                          <a:rPr lang="bg-BG" sz="2000" i="1">
                            <a:latin typeface="Cambria Math" charset="0"/>
                            <a:ea typeface="Cambria Math" charset="0"/>
                            <a:cs typeface="Cambria Math" charset="0"/>
                          </a:rPr>
                        </m:ctrlPr>
                      </m:fPr>
                      <m:num>
                        <m:sSup>
                          <m:sSupPr>
                            <m:ctrlPr>
                              <a:rPr lang="en-US" sz="2000" i="1">
                                <a:latin typeface="Cambria Math" charset="0"/>
                                <a:ea typeface="Cambria Math" charset="0"/>
                                <a:cs typeface="Cambria Math" charset="0"/>
                              </a:rPr>
                            </m:ctrlPr>
                          </m:sSupPr>
                          <m:e>
                            <m:r>
                              <a:rPr lang="en-US" sz="2000" i="1">
                                <a:latin typeface="Cambria Math" charset="0"/>
                                <a:ea typeface="Cambria Math" charset="0"/>
                                <a:cs typeface="Cambria Math" charset="0"/>
                              </a:rPr>
                              <m:t>𝑓</m:t>
                            </m:r>
                          </m:e>
                          <m:sup>
                            <m:r>
                              <a:rPr lang="en-US" sz="2000" i="1">
                                <a:latin typeface="Cambria Math" charset="0"/>
                                <a:ea typeface="Cambria Math" charset="0"/>
                                <a:cs typeface="Cambria Math" charset="0"/>
                              </a:rPr>
                              <m:t>2</m:t>
                            </m:r>
                          </m:sup>
                        </m:sSup>
                      </m:num>
                      <m:den>
                        <m:r>
                          <a:rPr lang="en-US" sz="2000" i="1">
                            <a:latin typeface="Cambria Math" charset="0"/>
                            <a:ea typeface="Cambria Math" charset="0"/>
                            <a:cs typeface="Cambria Math" charset="0"/>
                          </a:rPr>
                          <m:t>2</m:t>
                        </m:r>
                      </m:den>
                    </m:f>
                    <m:r>
                      <a:rPr lang="en-US" sz="2000" i="1">
                        <a:latin typeface="Cambria Math" charset="0"/>
                        <a:ea typeface="Cambria Math" charset="0"/>
                        <a:cs typeface="Cambria Math" charset="0"/>
                      </a:rPr>
                      <m:t>𝑇𝑟</m:t>
                    </m:r>
                    <m:d>
                      <m:dPr>
                        <m:begChr m:val="["/>
                        <m:endChr m:val="]"/>
                        <m:ctrlPr>
                          <a:rPr lang="pt-BR" sz="2000" i="1">
                            <a:latin typeface="Cambria Math" charset="0"/>
                            <a:ea typeface="Cambria Math" charset="0"/>
                            <a:cs typeface="Cambria Math" charset="0"/>
                          </a:rPr>
                        </m:ctrlPr>
                      </m:dPr>
                      <m:e>
                        <m:sSup>
                          <m:sSupPr>
                            <m:ctrlPr>
                              <a:rPr lang="en-US" sz="2000" i="1">
                                <a:latin typeface="Cambria Math" charset="0"/>
                                <a:ea typeface="Cambria Math" charset="0"/>
                                <a:cs typeface="Cambria Math" charset="0"/>
                              </a:rPr>
                            </m:ctrlPr>
                          </m:sSupPr>
                          <m:e>
                            <m:d>
                              <m:dPr>
                                <m:ctrlPr>
                                  <a:rPr lang="en-US" sz="2000" i="1">
                                    <a:latin typeface="Cambria Math" charset="0"/>
                                    <a:ea typeface="Cambria Math" charset="0"/>
                                    <a:cs typeface="Cambria Math" charset="0"/>
                                  </a:rPr>
                                </m:ctrlPr>
                              </m:dPr>
                              <m:e>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𝐷</m:t>
                                    </m:r>
                                  </m:e>
                                  <m:sub>
                                    <m:r>
                                      <a:rPr lang="en-US" sz="2000" i="1">
                                        <a:latin typeface="Cambria Math" charset="0"/>
                                        <a:ea typeface="Cambria Math" charset="0"/>
                                        <a:cs typeface="Cambria Math" charset="0"/>
                                      </a:rPr>
                                      <m:t>𝜇</m:t>
                                    </m:r>
                                  </m:sub>
                                </m:sSub>
                                <m:r>
                                  <a:rPr lang="en-US" sz="2000" i="1">
                                    <a:latin typeface="Cambria Math" charset="0"/>
                                    <a:ea typeface="Cambria Math" charset="0"/>
                                    <a:cs typeface="Cambria Math" charset="0"/>
                                  </a:rPr>
                                  <m:t>𝒰</m:t>
                                </m:r>
                              </m:e>
                            </m:d>
                          </m:e>
                          <m:sup>
                            <m:r>
                              <a:rPr lang="en-US" sz="2000" i="1">
                                <a:latin typeface="Cambria Math" charset="0"/>
                                <a:ea typeface="Cambria Math" charset="0"/>
                                <a:cs typeface="Cambria Math" charset="0"/>
                              </a:rPr>
                              <m:t>𝑇</m:t>
                            </m:r>
                          </m:sup>
                        </m:sSup>
                        <m:sSup>
                          <m:sSupPr>
                            <m:ctrlPr>
                              <a:rPr lang="en-US" sz="2000" i="1">
                                <a:latin typeface="Cambria Math" charset="0"/>
                                <a:ea typeface="Cambria Math" charset="0"/>
                                <a:cs typeface="Cambria Math" charset="0"/>
                              </a:rPr>
                            </m:ctrlPr>
                          </m:sSupPr>
                          <m:e>
                            <m:r>
                              <a:rPr lang="en-US" sz="2000" i="1">
                                <a:latin typeface="Cambria Math" charset="0"/>
                                <a:ea typeface="Cambria Math" charset="0"/>
                                <a:cs typeface="Cambria Math" charset="0"/>
                              </a:rPr>
                              <m:t>𝐷</m:t>
                            </m:r>
                          </m:e>
                          <m:sup>
                            <m:r>
                              <a:rPr lang="en-US" sz="2000" i="1">
                                <a:latin typeface="Cambria Math" charset="0"/>
                                <a:ea typeface="Cambria Math" charset="0"/>
                                <a:cs typeface="Cambria Math" charset="0"/>
                              </a:rPr>
                              <m:t>𝜇</m:t>
                            </m:r>
                          </m:sup>
                        </m:sSup>
                        <m:r>
                          <a:rPr lang="en-US" sz="2000" i="1">
                            <a:latin typeface="Cambria Math" charset="0"/>
                            <a:ea typeface="Cambria Math" charset="0"/>
                            <a:cs typeface="Cambria Math" charset="0"/>
                          </a:rPr>
                          <m:t>𝒰</m:t>
                        </m:r>
                      </m:e>
                    </m:d>
                    <m:r>
                      <a:rPr lang="en-US" sz="2000" b="0" i="0" smtClean="0">
                        <a:latin typeface="Cambria Math" charset="0"/>
                        <a:ea typeface="Cambria Math" charset="0"/>
                        <a:cs typeface="Cambria Math" charset="0"/>
                      </a:rPr>
                      <m:t> </m:t>
                    </m:r>
                  </m:oMath>
                </a14:m>
                <a:r>
                  <a:rPr lang="en-US" sz="2000" dirty="0" smtClean="0"/>
                  <a:t>- </a:t>
                </a:r>
                <a14:m>
                  <m:oMath xmlns:m="http://schemas.openxmlformats.org/officeDocument/2006/math">
                    <m:f>
                      <m:fPr>
                        <m:ctrlPr>
                          <a:rPr lang="en-US" sz="2000" i="1">
                            <a:latin typeface="Cambria Math" charset="0"/>
                            <a:ea typeface="Cambria Math" charset="0"/>
                            <a:cs typeface="Cambria Math" charset="0"/>
                          </a:rPr>
                        </m:ctrlPr>
                      </m:fPr>
                      <m:num>
                        <m:r>
                          <a:rPr lang="en-US" sz="2000">
                            <a:latin typeface="Cambria Math" charset="0"/>
                            <a:ea typeface="Cambria Math" charset="0"/>
                            <a:cs typeface="Cambria Math" charset="0"/>
                          </a:rPr>
                          <m:t>1</m:t>
                        </m:r>
                      </m:num>
                      <m:den>
                        <m:r>
                          <a:rPr lang="en-US" sz="2000">
                            <a:latin typeface="Cambria Math" charset="0"/>
                            <a:ea typeface="Cambria Math" charset="0"/>
                            <a:cs typeface="Cambria Math" charset="0"/>
                          </a:rPr>
                          <m:t>4</m:t>
                        </m:r>
                      </m:den>
                    </m:f>
                    <m:r>
                      <m:rPr>
                        <m:sty m:val="p"/>
                      </m:rPr>
                      <a:rPr lang="en-US" sz="2000">
                        <a:latin typeface="Cambria Math" charset="0"/>
                        <a:ea typeface="Cambria Math" charset="0"/>
                        <a:cs typeface="Cambria Math" charset="0"/>
                      </a:rPr>
                      <m:t>Tr</m:t>
                    </m:r>
                    <m:r>
                      <a:rPr lang="en-US" sz="2000">
                        <a:latin typeface="Cambria Math" charset="0"/>
                        <a:ea typeface="Cambria Math" charset="0"/>
                        <a:cs typeface="Cambria Math" charset="0"/>
                      </a:rPr>
                      <m:t> </m:t>
                    </m:r>
                    <m:d>
                      <m:dPr>
                        <m:begChr m:val="["/>
                        <m:endChr m:val="]"/>
                        <m:ctrlPr>
                          <a:rPr lang="en-US" sz="2000" i="1">
                            <a:latin typeface="Cambria Math" charset="0"/>
                            <a:ea typeface="Cambria Math" charset="0"/>
                            <a:cs typeface="Cambria Math" charset="0"/>
                          </a:rPr>
                        </m:ctrlPr>
                      </m:dPr>
                      <m:e>
                        <m:sSub>
                          <m:sSubPr>
                            <m:ctrlPr>
                              <a:rPr lang="en-US" sz="2000" i="1">
                                <a:latin typeface="Cambria Math" charset="0"/>
                                <a:ea typeface="Cambria Math" charset="0"/>
                                <a:cs typeface="Cambria Math" charset="0"/>
                              </a:rPr>
                            </m:ctrlPr>
                          </m:sSubPr>
                          <m:e>
                            <m:acc>
                              <m:accPr>
                                <m:chr m:val="̃"/>
                                <m:ctrlPr>
                                  <a:rPr lang="en-US" sz="2000" b="0" i="1" dirty="0" smtClean="0">
                                    <a:latin typeface="Cambria Math" charset="0"/>
                                    <a:ea typeface="Cambria Math" charset="0"/>
                                    <a:cs typeface="Cambria Math" charset="0"/>
                                  </a:rPr>
                                </m:ctrlPr>
                              </m:accPr>
                              <m:e>
                                <m:r>
                                  <a:rPr lang="en-US" sz="2000" b="0" i="1" dirty="0" smtClean="0">
                                    <a:latin typeface="Cambria Math" charset="0"/>
                                    <a:ea typeface="Cambria Math" charset="0"/>
                                    <a:cs typeface="Cambria Math" charset="0"/>
                                  </a:rPr>
                                  <m:t>𝜌</m:t>
                                </m:r>
                              </m:e>
                            </m:acc>
                          </m:e>
                          <m:sub>
                            <m:r>
                              <a:rPr lang="en-US" sz="2000" i="1">
                                <a:latin typeface="Cambria Math" charset="0"/>
                                <a:ea typeface="Cambria Math" charset="0"/>
                                <a:cs typeface="Cambria Math" charset="0"/>
                              </a:rPr>
                              <m:t>𝜇𝜈</m:t>
                            </m:r>
                          </m:sub>
                        </m:sSub>
                        <m:sSup>
                          <m:sSupPr>
                            <m:ctrlPr>
                              <a:rPr lang="en-US" sz="2000" i="1">
                                <a:latin typeface="Cambria Math" charset="0"/>
                                <a:ea typeface="Cambria Math" charset="0"/>
                                <a:cs typeface="Cambria Math" charset="0"/>
                              </a:rPr>
                            </m:ctrlPr>
                          </m:sSupPr>
                          <m:e>
                            <m:acc>
                              <m:accPr>
                                <m:chr m:val="̃"/>
                                <m:ctrlPr>
                                  <a:rPr lang="en-US" sz="2000" b="0" i="1" dirty="0" smtClean="0">
                                    <a:latin typeface="Cambria Math" charset="0"/>
                                    <a:ea typeface="Cambria Math" charset="0"/>
                                    <a:cs typeface="Cambria Math" charset="0"/>
                                  </a:rPr>
                                </m:ctrlPr>
                              </m:accPr>
                              <m:e>
                                <m:r>
                                  <a:rPr lang="en-US" sz="2000" b="0" i="1" dirty="0" smtClean="0">
                                    <a:latin typeface="Cambria Math" charset="0"/>
                                    <a:ea typeface="Cambria Math" charset="0"/>
                                    <a:cs typeface="Cambria Math" charset="0"/>
                                  </a:rPr>
                                  <m:t>𝜌</m:t>
                                </m:r>
                              </m:e>
                            </m:acc>
                          </m:e>
                          <m:sup>
                            <m:r>
                              <a:rPr lang="en-US" sz="2000" i="1">
                                <a:latin typeface="Cambria Math" charset="0"/>
                                <a:ea typeface="Cambria Math" charset="0"/>
                                <a:cs typeface="Cambria Math" charset="0"/>
                              </a:rPr>
                              <m:t>𝜇𝜈</m:t>
                            </m:r>
                          </m:sup>
                        </m:sSup>
                      </m:e>
                    </m:d>
                    <m:r>
                      <a:rPr lang="en-US" sz="2000">
                        <a:latin typeface="Cambria Math" charset="0"/>
                        <a:ea typeface="Cambria Math" charset="0"/>
                        <a:cs typeface="Cambria Math" charset="0"/>
                      </a:rPr>
                      <m:t>−</m:t>
                    </m:r>
                    <m:f>
                      <m:fPr>
                        <m:ctrlPr>
                          <a:rPr lang="en-US" sz="2000" i="1">
                            <a:latin typeface="Cambria Math" charset="0"/>
                            <a:ea typeface="Cambria Math" charset="0"/>
                            <a:cs typeface="Cambria Math" charset="0"/>
                          </a:rPr>
                        </m:ctrlPr>
                      </m:fPr>
                      <m:num>
                        <m:r>
                          <a:rPr lang="en-US" sz="2000">
                            <a:latin typeface="Cambria Math" charset="0"/>
                            <a:ea typeface="Cambria Math" charset="0"/>
                            <a:cs typeface="Cambria Math" charset="0"/>
                          </a:rPr>
                          <m:t>1</m:t>
                        </m:r>
                      </m:num>
                      <m:den>
                        <m:r>
                          <a:rPr lang="en-US" sz="2000">
                            <a:latin typeface="Cambria Math" charset="0"/>
                            <a:ea typeface="Cambria Math" charset="0"/>
                            <a:cs typeface="Cambria Math" charset="0"/>
                          </a:rPr>
                          <m:t>4</m:t>
                        </m:r>
                      </m:den>
                    </m:f>
                    <m:r>
                      <m:rPr>
                        <m:sty m:val="p"/>
                      </m:rPr>
                      <a:rPr lang="en-US" sz="2000">
                        <a:latin typeface="Cambria Math" charset="0"/>
                        <a:ea typeface="Cambria Math" charset="0"/>
                        <a:cs typeface="Cambria Math" charset="0"/>
                      </a:rPr>
                      <m:t>Tr</m:t>
                    </m:r>
                    <m:r>
                      <a:rPr lang="en-US" sz="2000">
                        <a:latin typeface="Cambria Math" charset="0"/>
                        <a:ea typeface="Cambria Math" charset="0"/>
                        <a:cs typeface="Cambria Math" charset="0"/>
                      </a:rPr>
                      <m:t> </m:t>
                    </m:r>
                    <m:d>
                      <m:dPr>
                        <m:begChr m:val="["/>
                        <m:endChr m:val="]"/>
                        <m:ctrlPr>
                          <a:rPr lang="en-US" sz="2000" i="1">
                            <a:latin typeface="Cambria Math" charset="0"/>
                            <a:ea typeface="Cambria Math" charset="0"/>
                            <a:cs typeface="Cambria Math" charset="0"/>
                          </a:rPr>
                        </m:ctrlPr>
                      </m:dPr>
                      <m:e>
                        <m:sSub>
                          <m:sSubPr>
                            <m:ctrlPr>
                              <a:rPr lang="en-US" sz="2000" i="1">
                                <a:latin typeface="Cambria Math" charset="0"/>
                                <a:ea typeface="Cambria Math" charset="0"/>
                                <a:cs typeface="Cambria Math" charset="0"/>
                              </a:rPr>
                            </m:ctrlPr>
                          </m:sSubPr>
                          <m:e>
                            <m:r>
                              <m:rPr>
                                <m:sty m:val="p"/>
                              </m:rPr>
                              <a:rPr lang="en-US" sz="2000">
                                <a:latin typeface="Cambria Math" charset="0"/>
                                <a:ea typeface="Cambria Math" charset="0"/>
                                <a:cs typeface="Cambria Math" charset="0"/>
                              </a:rPr>
                              <m:t>W</m:t>
                            </m:r>
                          </m:e>
                          <m:sub>
                            <m:r>
                              <a:rPr lang="en-US" sz="2000" i="1">
                                <a:latin typeface="Cambria Math" charset="0"/>
                                <a:ea typeface="Cambria Math" charset="0"/>
                                <a:cs typeface="Cambria Math" charset="0"/>
                              </a:rPr>
                              <m:t>𝜇𝜈</m:t>
                            </m:r>
                          </m:sub>
                        </m:sSub>
                        <m:sSup>
                          <m:sSupPr>
                            <m:ctrlPr>
                              <a:rPr lang="en-US" sz="2000" i="1">
                                <a:latin typeface="Cambria Math" charset="0"/>
                                <a:ea typeface="Cambria Math" charset="0"/>
                                <a:cs typeface="Cambria Math" charset="0"/>
                              </a:rPr>
                            </m:ctrlPr>
                          </m:sSupPr>
                          <m:e>
                            <m:r>
                              <m:rPr>
                                <m:sty m:val="p"/>
                              </m:rPr>
                              <a:rPr lang="en-US" sz="2000">
                                <a:latin typeface="Cambria Math" charset="0"/>
                                <a:ea typeface="Cambria Math" charset="0"/>
                                <a:cs typeface="Cambria Math" charset="0"/>
                              </a:rPr>
                              <m:t>W</m:t>
                            </m:r>
                          </m:e>
                          <m:sup>
                            <m:r>
                              <a:rPr lang="en-US" sz="2000" i="1">
                                <a:latin typeface="Cambria Math" charset="0"/>
                                <a:ea typeface="Cambria Math" charset="0"/>
                                <a:cs typeface="Cambria Math" charset="0"/>
                              </a:rPr>
                              <m:t>𝜇𝜈</m:t>
                            </m:r>
                          </m:sup>
                        </m:sSup>
                      </m:e>
                    </m:d>
                    <m:r>
                      <a:rPr lang="en-US" sz="2000">
                        <a:latin typeface="Cambria Math" charset="0"/>
                        <a:ea typeface="Cambria Math" charset="0"/>
                        <a:cs typeface="Cambria Math" charset="0"/>
                      </a:rPr>
                      <m:t>−</m:t>
                    </m:r>
                    <m:f>
                      <m:fPr>
                        <m:ctrlPr>
                          <a:rPr lang="bg-BG" sz="2000" i="1">
                            <a:latin typeface="Cambria Math" charset="0"/>
                            <a:ea typeface="Cambria Math" charset="0"/>
                            <a:cs typeface="Cambria Math" charset="0"/>
                          </a:rPr>
                        </m:ctrlPr>
                      </m:fPr>
                      <m:num>
                        <m:r>
                          <a:rPr lang="en-US" sz="2000" i="1">
                            <a:latin typeface="Cambria Math" charset="0"/>
                            <a:ea typeface="Cambria Math" charset="0"/>
                            <a:cs typeface="Cambria Math" charset="0"/>
                          </a:rPr>
                          <m:t>1</m:t>
                        </m:r>
                      </m:num>
                      <m:den>
                        <m:r>
                          <a:rPr lang="en-US" sz="2000" i="1">
                            <a:latin typeface="Cambria Math" charset="0"/>
                            <a:ea typeface="Cambria Math" charset="0"/>
                            <a:cs typeface="Cambria Math" charset="0"/>
                          </a:rPr>
                          <m:t>4</m:t>
                        </m:r>
                      </m:den>
                    </m:f>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𝐵</m:t>
                        </m:r>
                      </m:e>
                      <m:sub>
                        <m:r>
                          <a:rPr lang="en-US" sz="2000" i="1">
                            <a:latin typeface="Cambria Math" charset="0"/>
                            <a:ea typeface="Cambria Math" charset="0"/>
                            <a:cs typeface="Cambria Math" charset="0"/>
                          </a:rPr>
                          <m:t>𝜇𝜈</m:t>
                        </m:r>
                      </m:sub>
                    </m:sSub>
                    <m:sSup>
                      <m:sSupPr>
                        <m:ctrlPr>
                          <a:rPr lang="en-US" sz="2000" i="1">
                            <a:latin typeface="Cambria Math" charset="0"/>
                            <a:ea typeface="Cambria Math" charset="0"/>
                            <a:cs typeface="Cambria Math" charset="0"/>
                          </a:rPr>
                        </m:ctrlPr>
                      </m:sSupPr>
                      <m:e>
                        <m:r>
                          <a:rPr lang="en-US" sz="2000" i="1">
                            <a:latin typeface="Cambria Math" charset="0"/>
                            <a:ea typeface="Cambria Math" charset="0"/>
                            <a:cs typeface="Cambria Math" charset="0"/>
                          </a:rPr>
                          <m:t>𝐵</m:t>
                        </m:r>
                      </m:e>
                      <m:sup>
                        <m:r>
                          <a:rPr lang="en-US" sz="2000" i="1">
                            <a:latin typeface="Cambria Math" charset="0"/>
                            <a:ea typeface="Cambria Math" charset="0"/>
                            <a:cs typeface="Cambria Math" charset="0"/>
                          </a:rPr>
                          <m:t>𝜇𝜈</m:t>
                        </m:r>
                      </m:sup>
                    </m:sSup>
                  </m:oMath>
                </a14:m>
                <a:endParaRPr lang="en-US" sz="2000" dirty="0"/>
              </a:p>
              <a:p>
                <a:pPr lvl="0"/>
                <a:endParaRPr lang="en-US" sz="2000" dirty="0"/>
              </a:p>
              <a:p>
                <a:pPr lvl="0"/>
                <a:r>
                  <a:rPr lang="en-US" sz="2000" dirty="0"/>
                  <a:t>			</a:t>
                </a:r>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ℒ</m:t>
                        </m:r>
                      </m:e>
                      <m:sub>
                        <m:r>
                          <a:rPr lang="en-US" sz="2000" i="1">
                            <a:latin typeface="Cambria Math" charset="0"/>
                            <a:ea typeface="Cambria Math" charset="0"/>
                            <a:cs typeface="Cambria Math" charset="0"/>
                          </a:rPr>
                          <m:t>𝜋</m:t>
                        </m:r>
                      </m:sub>
                    </m:sSub>
                  </m:oMath>
                </a14:m>
                <a:r>
                  <a:rPr lang="en-US" sz="2000" dirty="0"/>
                  <a:t>	</a:t>
                </a:r>
                <a:r>
                  <a:rPr lang="en-US" sz="2000" dirty="0" smtClean="0"/>
                  <a:t>   </a:t>
                </a:r>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ℒ</m:t>
                        </m:r>
                      </m:e>
                      <m:sub>
                        <m:r>
                          <a:rPr lang="en-US" sz="2000" i="1">
                            <a:latin typeface="Cambria Math" charset="0"/>
                            <a:ea typeface="Cambria Math" charset="0"/>
                            <a:cs typeface="Cambria Math" charset="0"/>
                          </a:rPr>
                          <m:t>𝑔</m:t>
                        </m:r>
                        <m:r>
                          <a:rPr lang="en-US" sz="2000" b="0" i="1" smtClean="0">
                            <a:latin typeface="Cambria Math" charset="0"/>
                            <a:ea typeface="Cambria Math" charset="0"/>
                            <a:cs typeface="Cambria Math" charset="0"/>
                          </a:rPr>
                          <m:t>,</m:t>
                        </m:r>
                        <m:r>
                          <a:rPr lang="en-US" sz="2000" b="0" i="1" smtClean="0">
                            <a:latin typeface="Cambria Math" charset="0"/>
                            <a:ea typeface="Cambria Math" charset="0"/>
                            <a:cs typeface="Cambria Math" charset="0"/>
                          </a:rPr>
                          <m:t>𝑠𝑡𝑟𝑜𝑛𝑔</m:t>
                        </m:r>
                        <m:r>
                          <a:rPr lang="en-US" sz="2000" b="0" i="1" smtClean="0">
                            <a:latin typeface="Cambria Math" charset="0"/>
                            <a:ea typeface="Cambria Math" charset="0"/>
                            <a:cs typeface="Cambria Math" charset="0"/>
                          </a:rPr>
                          <m:t>         </m:t>
                        </m:r>
                      </m:sub>
                    </m:sSub>
                    <m:r>
                      <a:rPr lang="en-US" sz="2000" b="0" i="1" smtClean="0">
                        <a:latin typeface="Cambria Math" charset="0"/>
                        <a:ea typeface="Cambria Math" charset="0"/>
                        <a:cs typeface="Cambria Math" charset="0"/>
                      </a:rPr>
                      <m:t>                      </m:t>
                    </m:r>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ℒ</m:t>
                        </m:r>
                      </m:e>
                      <m:sub>
                        <m:r>
                          <a:rPr lang="en-US" sz="2000" i="1">
                            <a:latin typeface="Cambria Math" charset="0"/>
                            <a:ea typeface="Cambria Math" charset="0"/>
                            <a:cs typeface="Cambria Math" charset="0"/>
                          </a:rPr>
                          <m:t>𝑔</m:t>
                        </m:r>
                        <m:r>
                          <a:rPr lang="en-US" sz="2000" b="0" i="1" smtClean="0">
                            <a:latin typeface="Cambria Math" charset="0"/>
                            <a:ea typeface="Cambria Math" charset="0"/>
                            <a:cs typeface="Cambria Math" charset="0"/>
                          </a:rPr>
                          <m:t>, </m:t>
                        </m:r>
                        <m:r>
                          <a:rPr lang="en-US" sz="2000" b="0" i="1" smtClean="0">
                            <a:latin typeface="Cambria Math" charset="0"/>
                            <a:ea typeface="Cambria Math" charset="0"/>
                            <a:cs typeface="Cambria Math" charset="0"/>
                          </a:rPr>
                          <m:t>𝑒𝑙𝑒𝑚𝑒𝑛𝑡𝑎𝑟𝑦</m:t>
                        </m:r>
                        <m:r>
                          <a:rPr lang="en-US" sz="2000" b="0" i="1" smtClean="0">
                            <a:latin typeface="Cambria Math" charset="0"/>
                            <a:ea typeface="Cambria Math" charset="0"/>
                            <a:cs typeface="Cambria Math" charset="0"/>
                          </a:rPr>
                          <m:t> </m:t>
                        </m:r>
                      </m:sub>
                    </m:sSub>
                  </m:oMath>
                </a14:m>
                <a:endParaRPr lang="en-US" sz="2000" dirty="0" smtClean="0"/>
              </a:p>
              <a:p>
                <a:endParaRPr lang="en-US" sz="2000" dirty="0" smtClean="0"/>
              </a:p>
              <a:p>
                <a:pPr algn="ctr"/>
                <a:r>
                  <a:rPr lang="en-US" sz="2000" dirty="0" smtClean="0"/>
                  <a:t>SM gauge fields </a:t>
                </a:r>
                <a14:m>
                  <m:oMath xmlns:m="http://schemas.openxmlformats.org/officeDocument/2006/math">
                    <m:r>
                      <a:rPr lang="en-US" sz="2000" b="0" i="1" smtClean="0">
                        <a:latin typeface="Cambria Math" charset="0"/>
                        <a:ea typeface="Cambria Math" charset="0"/>
                        <a:cs typeface="Cambria Math" charset="0"/>
                      </a:rPr>
                      <m:t>→</m:t>
                    </m:r>
                  </m:oMath>
                </a14:m>
                <a:r>
                  <a:rPr lang="en-US" sz="2000" dirty="0" smtClean="0"/>
                  <a:t> </a:t>
                </a:r>
                <a:r>
                  <a:rPr lang="en-US" sz="2000" b="1" dirty="0" smtClean="0"/>
                  <a:t>combination of elementary</a:t>
                </a:r>
                <a:r>
                  <a:rPr lang="en-US" sz="2000" dirty="0" smtClean="0"/>
                  <a:t>, </a:t>
                </a:r>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𝑊</m:t>
                        </m:r>
                      </m:e>
                      <m:sub>
                        <m:r>
                          <a:rPr lang="en-US" sz="2000" i="1">
                            <a:latin typeface="Cambria Math" charset="0"/>
                            <a:ea typeface="Cambria Math" charset="0"/>
                            <a:cs typeface="Cambria Math" charset="0"/>
                          </a:rPr>
                          <m:t>𝜇</m:t>
                        </m:r>
                      </m:sub>
                    </m:sSub>
                  </m:oMath>
                </a14:m>
                <a:r>
                  <a:rPr lang="en-US" sz="2000" dirty="0"/>
                  <a:t>,</a:t>
                </a:r>
                <a:r>
                  <a:rPr lang="en-US" sz="2000" dirty="0">
                    <a:ea typeface="Cambria Math" charset="0"/>
                    <a:cs typeface="Cambria Math" charset="0"/>
                  </a:rPr>
                  <a:t> </a:t>
                </a:r>
                <a14:m>
                  <m:oMath xmlns:m="http://schemas.openxmlformats.org/officeDocument/2006/math">
                    <m:sSub>
                      <m:sSubPr>
                        <m:ctrlPr>
                          <a:rPr lang="en-US" sz="2000" i="1">
                            <a:latin typeface="Cambria Math" charset="0"/>
                            <a:ea typeface="Cambria Math" charset="0"/>
                            <a:cs typeface="Cambria Math" charset="0"/>
                          </a:rPr>
                        </m:ctrlPr>
                      </m:sSubPr>
                      <m:e>
                        <m:r>
                          <a:rPr lang="en-US" sz="2000" i="1">
                            <a:latin typeface="Cambria Math" charset="0"/>
                            <a:ea typeface="Cambria Math" charset="0"/>
                            <a:cs typeface="Cambria Math" charset="0"/>
                          </a:rPr>
                          <m:t>𝐵</m:t>
                        </m:r>
                      </m:e>
                      <m:sub>
                        <m:r>
                          <a:rPr lang="en-US" sz="2000" i="1">
                            <a:latin typeface="Cambria Math" charset="0"/>
                            <a:ea typeface="Cambria Math" charset="0"/>
                            <a:cs typeface="Cambria Math" charset="0"/>
                          </a:rPr>
                          <m:t>𝜇</m:t>
                        </m:r>
                      </m:sub>
                    </m:sSub>
                  </m:oMath>
                </a14:m>
                <a:r>
                  <a:rPr lang="en-US" sz="2000" dirty="0"/>
                  <a:t> </a:t>
                </a:r>
                <a:endParaRPr lang="en-US" sz="2000" dirty="0" smtClean="0"/>
              </a:p>
              <a:p>
                <a:pPr algn="ctr"/>
                <a:r>
                  <a:rPr lang="en-US" sz="2000" dirty="0" smtClean="0"/>
                  <a:t>and </a:t>
                </a:r>
                <a:r>
                  <a:rPr lang="en-US" sz="2000" b="1" dirty="0" smtClean="0"/>
                  <a:t>composite</a:t>
                </a:r>
                <a:r>
                  <a:rPr lang="en-US" sz="2000" dirty="0" smtClean="0"/>
                  <a:t> </a:t>
                </a:r>
                <a14:m>
                  <m:oMath xmlns:m="http://schemas.openxmlformats.org/officeDocument/2006/math">
                    <m:sSub>
                      <m:sSubPr>
                        <m:ctrlPr>
                          <a:rPr lang="en-US" sz="2000" i="1">
                            <a:latin typeface="Cambria Math" charset="0"/>
                            <a:ea typeface="Cambria Math" charset="0"/>
                            <a:cs typeface="Cambria Math" charset="0"/>
                          </a:rPr>
                        </m:ctrlPr>
                      </m:sSubPr>
                      <m:e>
                        <m:acc>
                          <m:accPr>
                            <m:chr m:val="̃"/>
                            <m:ctrlPr>
                              <a:rPr lang="en-US" sz="2000" i="1">
                                <a:latin typeface="Cambria Math" charset="0"/>
                                <a:ea typeface="Cambria Math" charset="0"/>
                                <a:cs typeface="Cambria Math" charset="0"/>
                              </a:rPr>
                            </m:ctrlPr>
                          </m:accPr>
                          <m:e>
                            <m:r>
                              <a:rPr lang="en-US" sz="2000" i="1">
                                <a:latin typeface="Cambria Math" charset="0"/>
                                <a:ea typeface="Cambria Math" charset="0"/>
                                <a:cs typeface="Cambria Math" charset="0"/>
                              </a:rPr>
                              <m:t>𝜌</m:t>
                            </m:r>
                          </m:e>
                        </m:acc>
                      </m:e>
                      <m:sub>
                        <m:r>
                          <a:rPr lang="en-US" sz="2000" i="1">
                            <a:latin typeface="Cambria Math" charset="0"/>
                            <a:ea typeface="Cambria Math" charset="0"/>
                            <a:cs typeface="Cambria Math" charset="0"/>
                          </a:rPr>
                          <m:t>𝜇</m:t>
                        </m:r>
                      </m:sub>
                    </m:sSub>
                  </m:oMath>
                </a14:m>
                <a:r>
                  <a:rPr lang="en-US" sz="2000" dirty="0" smtClean="0"/>
                  <a:t> - </a:t>
                </a:r>
                <a:r>
                  <a:rPr lang="en-US" sz="2000" b="1" dirty="0" smtClean="0">
                    <a:solidFill>
                      <a:srgbClr val="FF0000"/>
                    </a:solidFill>
                  </a:rPr>
                  <a:t>partial compositeness </a:t>
                </a:r>
                <a:endParaRPr lang="en-US" sz="2000" b="1" dirty="0">
                  <a:solidFill>
                    <a:srgbClr val="FF0000"/>
                  </a:solidFill>
                </a:endParaRPr>
              </a:p>
              <a:p>
                <a:endParaRPr lang="en-US" sz="2200" dirty="0" smtClean="0"/>
              </a:p>
              <a:p>
                <a:endParaRPr lang="en-US" sz="22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2513" y="960275"/>
                <a:ext cx="9324837" cy="5750164"/>
              </a:xfrm>
              <a:prstGeom prst="rect">
                <a:avLst/>
              </a:prstGeom>
              <a:blipFill rotWithShape="0">
                <a:blip r:embed="rId4"/>
                <a:stretch>
                  <a:fillRect l="-719" t="-636"/>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smtClean="0"/>
              <a:t>2-site model: gauge sector </a:t>
            </a:r>
            <a:endParaRPr lang="en-US" dirty="0"/>
          </a:p>
        </p:txBody>
      </p:sp>
      <p:sp>
        <p:nvSpPr>
          <p:cNvPr id="6" name="Slide Number Placeholder 5"/>
          <p:cNvSpPr>
            <a:spLocks noGrp="1"/>
          </p:cNvSpPr>
          <p:nvPr>
            <p:ph type="sldNum" sz="quarter" idx="12"/>
          </p:nvPr>
        </p:nvSpPr>
        <p:spPr/>
        <p:txBody>
          <a:bodyPr/>
          <a:lstStyle/>
          <a:p>
            <a:fld id="{CC96CACB-DE18-DD4C-B320-7F4EB3719B43}" type="slidenum">
              <a:rPr lang="en-US" smtClean="0"/>
              <a:t>9</a:t>
            </a:fld>
            <a:endParaRPr lang="en-US"/>
          </a:p>
        </p:txBody>
      </p:sp>
      <p:sp>
        <p:nvSpPr>
          <p:cNvPr id="32" name="Rectangle 31"/>
          <p:cNvSpPr/>
          <p:nvPr/>
        </p:nvSpPr>
        <p:spPr>
          <a:xfrm>
            <a:off x="4693026" y="4358011"/>
            <a:ext cx="1411939" cy="7384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24464" y="6022260"/>
            <a:ext cx="7020423" cy="338554"/>
          </a:xfrm>
          <a:prstGeom prst="rect">
            <a:avLst/>
          </a:prstGeom>
        </p:spPr>
        <p:txBody>
          <a:bodyPr wrap="square">
            <a:spAutoFit/>
          </a:bodyPr>
          <a:lstStyle/>
          <a:p>
            <a:r>
              <a:rPr lang="en-US" sz="1600" dirty="0">
                <a:solidFill>
                  <a:schemeClr val="bg1">
                    <a:lumMod val="65000"/>
                  </a:schemeClr>
                </a:solidFill>
              </a:rPr>
              <a:t>[Kaplan (1991), </a:t>
            </a:r>
            <a:r>
              <a:rPr lang="en-US" sz="1600" dirty="0" err="1">
                <a:solidFill>
                  <a:schemeClr val="bg1">
                    <a:lumMod val="65000"/>
                  </a:schemeClr>
                </a:solidFill>
              </a:rPr>
              <a:t>Contino</a:t>
            </a:r>
            <a:r>
              <a:rPr lang="en-US" sz="1600" dirty="0">
                <a:solidFill>
                  <a:schemeClr val="bg1">
                    <a:lumMod val="65000"/>
                  </a:schemeClr>
                </a:solidFill>
              </a:rPr>
              <a:t>, Kramer, Son and </a:t>
            </a:r>
            <a:r>
              <a:rPr lang="en-US" sz="1600" dirty="0" err="1">
                <a:solidFill>
                  <a:schemeClr val="bg1">
                    <a:lumMod val="65000"/>
                  </a:schemeClr>
                </a:solidFill>
              </a:rPr>
              <a:t>Sundrum</a:t>
            </a:r>
            <a:r>
              <a:rPr lang="en-US" sz="1600" dirty="0">
                <a:solidFill>
                  <a:schemeClr val="bg1">
                    <a:lumMod val="65000"/>
                  </a:schemeClr>
                </a:solidFill>
              </a:rPr>
              <a:t> (2006)]</a:t>
            </a:r>
          </a:p>
        </p:txBody>
      </p:sp>
      <p:sp>
        <p:nvSpPr>
          <p:cNvPr id="13" name="Left Bracket 12"/>
          <p:cNvSpPr>
            <a:spLocks/>
          </p:cNvSpPr>
          <p:nvPr/>
        </p:nvSpPr>
        <p:spPr>
          <a:xfrm rot="16200000">
            <a:off x="2844943" y="3729754"/>
            <a:ext cx="222710" cy="1396960"/>
          </a:xfrm>
          <a:prstGeom prst="leftBracket">
            <a:avLst/>
          </a:prstGeom>
          <a:ln>
            <a:prstDash val="dash"/>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4" name="Left Bracket 13"/>
          <p:cNvSpPr>
            <a:spLocks/>
          </p:cNvSpPr>
          <p:nvPr/>
        </p:nvSpPr>
        <p:spPr>
          <a:xfrm rot="16200000">
            <a:off x="4548550" y="3847483"/>
            <a:ext cx="222710" cy="1093994"/>
          </a:xfrm>
          <a:prstGeom prst="leftBracket">
            <a:avLst/>
          </a:prstGeom>
          <a:ln>
            <a:prstDash val="dash"/>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5" name="Left Bracket 14"/>
          <p:cNvSpPr>
            <a:spLocks/>
          </p:cNvSpPr>
          <p:nvPr/>
        </p:nvSpPr>
        <p:spPr>
          <a:xfrm rot="16200000">
            <a:off x="6903809" y="3729754"/>
            <a:ext cx="222710" cy="1396960"/>
          </a:xfrm>
          <a:prstGeom prst="leftBracket">
            <a:avLst/>
          </a:prstGeom>
          <a:ln>
            <a:prstDash val="dash"/>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6"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204" y="140855"/>
            <a:ext cx="794633" cy="622912"/>
          </a:xfrm>
          <a:prstGeom prst="rect">
            <a:avLst/>
          </a:prstGeom>
        </p:spPr>
      </p:pic>
    </p:spTree>
    <p:extLst>
      <p:ext uri="{BB962C8B-B14F-4D97-AF65-F5344CB8AC3E}">
        <p14:creationId xmlns:p14="http://schemas.microsoft.com/office/powerpoint/2010/main" val="860382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 name="TextBox 22"/>
              <p:cNvSpPr txBox="1"/>
              <p:nvPr/>
            </p:nvSpPr>
            <p:spPr>
              <a:xfrm>
                <a:off x="70781" y="2940227"/>
                <a:ext cx="8989848" cy="3686843"/>
              </a:xfrm>
              <a:prstGeom prst="rect">
                <a:avLst/>
              </a:prstGeom>
              <a:noFill/>
            </p:spPr>
            <p:txBody>
              <a:bodyPr wrap="square" rtlCol="0">
                <a:spAutoFit/>
              </a:bodyPr>
              <a:lstStyle/>
              <a:p>
                <a:pPr marL="342900" indent="-342900">
                  <a:buFont typeface="Arial" charset="0"/>
                  <a:buChar char="•"/>
                </a:pPr>
                <a14:m>
                  <m:oMath xmlns:m="http://schemas.openxmlformats.org/officeDocument/2006/math">
                    <m:sSub>
                      <m:sSubPr>
                        <m:ctrlPr>
                          <a:rPr lang="en-US" sz="2000" i="1" smtClean="0">
                            <a:latin typeface="Cambria Math" charset="0"/>
                          </a:rPr>
                        </m:ctrlPr>
                      </m:sSubPr>
                      <m:e>
                        <m:r>
                          <a:rPr lang="en-US" sz="2000" b="0" i="1" smtClean="0">
                            <a:latin typeface="Cambria Math" charset="0"/>
                          </a:rPr>
                          <m:t>𝑞</m:t>
                        </m:r>
                      </m:e>
                      <m:sub>
                        <m:r>
                          <a:rPr lang="en-US" sz="2000" i="1">
                            <a:latin typeface="Cambria Math" charset="0"/>
                          </a:rPr>
                          <m:t>𝐿</m:t>
                        </m:r>
                      </m:sub>
                    </m:sSub>
                  </m:oMath>
                </a14:m>
                <a:r>
                  <a:rPr lang="en-US" sz="2000" dirty="0"/>
                  <a:t> and </a:t>
                </a:r>
                <a14:m>
                  <m:oMath xmlns:m="http://schemas.openxmlformats.org/officeDocument/2006/math">
                    <m:sSub>
                      <m:sSubPr>
                        <m:ctrlPr>
                          <a:rPr lang="en-US" sz="2000" i="1">
                            <a:latin typeface="Cambria Math" charset="0"/>
                          </a:rPr>
                        </m:ctrlPr>
                      </m:sSubPr>
                      <m:e>
                        <m:r>
                          <a:rPr lang="en-US" sz="2000" b="0" i="1" smtClean="0">
                            <a:latin typeface="Cambria Math" charset="0"/>
                          </a:rPr>
                          <m:t>𝑡</m:t>
                        </m:r>
                      </m:e>
                      <m:sub>
                        <m:r>
                          <a:rPr lang="en-US" sz="2000" b="0" i="1" smtClean="0">
                            <a:latin typeface="Cambria Math" charset="0"/>
                          </a:rPr>
                          <m:t>𝑅</m:t>
                        </m:r>
                      </m:sub>
                    </m:sSub>
                  </m:oMath>
                </a14:m>
                <a:r>
                  <a:rPr lang="en-US" sz="2000" dirty="0"/>
                  <a:t> </a:t>
                </a:r>
                <a:r>
                  <a:rPr lang="en-US" sz="2000" dirty="0" smtClean="0"/>
                  <a:t> embedded in </a:t>
                </a:r>
                <a14:m>
                  <m:oMath xmlns:m="http://schemas.openxmlformats.org/officeDocument/2006/math">
                    <m:sSub>
                      <m:sSubPr>
                        <m:ctrlPr>
                          <a:rPr lang="en-US" sz="2000" i="1">
                            <a:latin typeface="Cambria Math" charset="0"/>
                          </a:rPr>
                        </m:ctrlPr>
                      </m:sSubPr>
                      <m:e>
                        <m:r>
                          <a:rPr lang="en-US" sz="2000" i="1">
                            <a:latin typeface="Cambria Math" charset="0"/>
                          </a:rPr>
                          <m:t>𝑄</m:t>
                        </m:r>
                      </m:e>
                      <m:sub>
                        <m:r>
                          <a:rPr lang="en-US" sz="2000" i="1">
                            <a:latin typeface="Cambria Math" charset="0"/>
                          </a:rPr>
                          <m:t>𝐿</m:t>
                        </m:r>
                      </m:sub>
                    </m:sSub>
                  </m:oMath>
                </a14:m>
                <a:r>
                  <a:rPr lang="en-US" sz="2000" dirty="0"/>
                  <a:t> and </a:t>
                </a:r>
                <a14:m>
                  <m:oMath xmlns:m="http://schemas.openxmlformats.org/officeDocument/2006/math">
                    <m:sSub>
                      <m:sSubPr>
                        <m:ctrlPr>
                          <a:rPr lang="en-US" sz="2000" i="1">
                            <a:latin typeface="Cambria Math" charset="0"/>
                          </a:rPr>
                        </m:ctrlPr>
                      </m:sSubPr>
                      <m:e>
                        <m:r>
                          <a:rPr lang="en-US" sz="2000" i="1">
                            <a:latin typeface="Cambria Math" charset="0"/>
                          </a:rPr>
                          <m:t>𝑇</m:t>
                        </m:r>
                      </m:e>
                      <m:sub>
                        <m:r>
                          <a:rPr lang="en-US" sz="2000" i="1">
                            <a:latin typeface="Cambria Math" charset="0"/>
                          </a:rPr>
                          <m:t>𝑅</m:t>
                        </m:r>
                      </m:sub>
                    </m:sSub>
                  </m:oMath>
                </a14:m>
                <a:r>
                  <a:rPr lang="en-US" sz="2000" dirty="0" smtClean="0"/>
                  <a:t> which are </a:t>
                </a:r>
                <a:r>
                  <a:rPr lang="en-US" sz="2000" b="1" dirty="0"/>
                  <a:t>incomplete </a:t>
                </a:r>
                <a14:m>
                  <m:oMath xmlns:m="http://schemas.openxmlformats.org/officeDocument/2006/math">
                    <m:r>
                      <a:rPr lang="en-US" sz="2000" i="1">
                        <a:latin typeface="Cambria Math" charset="0"/>
                      </a:rPr>
                      <m:t>𝑆</m:t>
                    </m:r>
                    <m:r>
                      <a:rPr lang="en-US" sz="2000" i="1">
                        <a:latin typeface="Cambria Math" charset="0"/>
                      </a:rPr>
                      <m:t>0</m:t>
                    </m:r>
                    <m:sSub>
                      <m:sSubPr>
                        <m:ctrlPr>
                          <a:rPr lang="en-US" sz="2000" i="1">
                            <a:latin typeface="Cambria Math" charset="0"/>
                          </a:rPr>
                        </m:ctrlPr>
                      </m:sSubPr>
                      <m:e>
                        <m:d>
                          <m:dPr>
                            <m:ctrlPr>
                              <a:rPr lang="en-US" sz="2000" i="1">
                                <a:latin typeface="Cambria Math" charset="0"/>
                              </a:rPr>
                            </m:ctrlPr>
                          </m:dPr>
                          <m:e>
                            <m:r>
                              <a:rPr lang="en-US" sz="2000" i="1">
                                <a:latin typeface="Cambria Math" charset="0"/>
                              </a:rPr>
                              <m:t>5</m:t>
                            </m:r>
                          </m:e>
                        </m:d>
                      </m:e>
                      <m:sub>
                        <m:r>
                          <a:rPr lang="en-US" sz="2000" i="1">
                            <a:latin typeface="Cambria Math" charset="0"/>
                          </a:rPr>
                          <m:t>𝐿</m:t>
                        </m:r>
                      </m:sub>
                    </m:sSub>
                  </m:oMath>
                </a14:m>
                <a:r>
                  <a:rPr lang="en-US" sz="2000" dirty="0" smtClean="0"/>
                  <a:t> </a:t>
                </a:r>
                <a:r>
                  <a:rPr lang="en-US" sz="2000" b="1" dirty="0" smtClean="0"/>
                  <a:t>fiveplets</a:t>
                </a:r>
                <a:endParaRPr lang="en-US" sz="2000" dirty="0" smtClean="0"/>
              </a:p>
              <a:p>
                <a:pPr algn="ctr"/>
                <a14:m>
                  <m:oMath xmlns:m="http://schemas.openxmlformats.org/officeDocument/2006/math">
                    <m:sSub>
                      <m:sSubPr>
                        <m:ctrlPr>
                          <a:rPr lang="en-US" sz="2000" i="1">
                            <a:latin typeface="Cambria Math" charset="0"/>
                          </a:rPr>
                        </m:ctrlPr>
                      </m:sSubPr>
                      <m:e>
                        <m:r>
                          <a:rPr lang="en-US" sz="2000" i="1">
                            <a:latin typeface="Cambria Math" charset="0"/>
                          </a:rPr>
                          <m:t>𝑄</m:t>
                        </m:r>
                      </m:e>
                      <m:sub>
                        <m:r>
                          <a:rPr lang="en-US" sz="2000" i="1">
                            <a:latin typeface="Cambria Math" charset="0"/>
                          </a:rPr>
                          <m:t>𝐿</m:t>
                        </m:r>
                      </m:sub>
                    </m:sSub>
                    <m:r>
                      <a:rPr lang="en-US" sz="2000" i="1">
                        <a:latin typeface="Cambria Math" charset="0"/>
                      </a:rPr>
                      <m:t>=</m:t>
                    </m:r>
                    <m:f>
                      <m:fPr>
                        <m:ctrlPr>
                          <a:rPr lang="bg-BG" sz="2000" i="1">
                            <a:latin typeface="Cambria Math" charset="0"/>
                          </a:rPr>
                        </m:ctrlPr>
                      </m:fPr>
                      <m:num>
                        <m:r>
                          <a:rPr lang="en-US" sz="2000" i="1">
                            <a:latin typeface="Cambria Math" charset="0"/>
                          </a:rPr>
                          <m:t>1</m:t>
                        </m:r>
                      </m:num>
                      <m:den>
                        <m:r>
                          <a:rPr lang="en-US" sz="2000" i="1">
                            <a:latin typeface="Cambria Math" charset="0"/>
                          </a:rPr>
                          <m:t>√2</m:t>
                        </m:r>
                      </m:den>
                    </m:f>
                    <m:d>
                      <m:dPr>
                        <m:begChr m:val="["/>
                        <m:endChr m:val="]"/>
                        <m:ctrlPr>
                          <a:rPr lang="uk-UA" sz="2000" i="1">
                            <a:latin typeface="Cambria Math" charset="0"/>
                          </a:rPr>
                        </m:ctrlPr>
                      </m:dPr>
                      <m:e>
                        <m:m>
                          <m:mPr>
                            <m:mcs>
                              <m:mc>
                                <m:mcPr>
                                  <m:count m:val="1"/>
                                  <m:mcJc m:val="center"/>
                                </m:mcPr>
                              </m:mc>
                            </m:mcs>
                            <m:ctrlPr>
                              <a:rPr lang="cs-CZ" sz="2000" i="1">
                                <a:latin typeface="Cambria Math" charset="0"/>
                              </a:rPr>
                            </m:ctrlPr>
                          </m:mPr>
                          <m:mr>
                            <m:e>
                              <m:r>
                                <m:rPr>
                                  <m:brk m:alnAt="7"/>
                                </m:rPr>
                                <a:rPr lang="en-US" sz="2000" i="1">
                                  <a:latin typeface="Cambria Math" charset="0"/>
                                </a:rPr>
                                <m:t>−</m:t>
                              </m:r>
                              <m:r>
                                <a:rPr lang="en-US" sz="2000" i="1">
                                  <a:latin typeface="Cambria Math" charset="0"/>
                                </a:rPr>
                                <m:t> </m:t>
                              </m:r>
                              <m:r>
                                <a:rPr lang="en-US" sz="2000" i="1">
                                  <a:latin typeface="Cambria Math" charset="0"/>
                                </a:rPr>
                                <m:t>𝑖</m:t>
                              </m:r>
                              <m:r>
                                <a:rPr lang="en-US" sz="2000" i="1">
                                  <a:latin typeface="Cambria Math" charset="0"/>
                                </a:rPr>
                                <m:t> </m:t>
                              </m:r>
                              <m:sSub>
                                <m:sSubPr>
                                  <m:ctrlPr>
                                    <a:rPr lang="en-US" sz="2000" i="1">
                                      <a:latin typeface="Cambria Math" charset="0"/>
                                    </a:rPr>
                                  </m:ctrlPr>
                                </m:sSubPr>
                                <m:e>
                                  <m:r>
                                    <m:rPr>
                                      <m:brk m:alnAt="7"/>
                                    </m:rPr>
                                    <a:rPr lang="en-US" sz="2000" i="1">
                                      <a:latin typeface="Cambria Math" charset="0"/>
                                    </a:rPr>
                                    <m:t>𝑏</m:t>
                                  </m:r>
                                </m:e>
                                <m:sub>
                                  <m:r>
                                    <m:rPr>
                                      <m:brk m:alnAt="7"/>
                                    </m:rPr>
                                    <a:rPr lang="en-US" sz="2000" i="1">
                                      <a:latin typeface="Cambria Math" charset="0"/>
                                    </a:rPr>
                                    <m:t>𝐿</m:t>
                                  </m:r>
                                </m:sub>
                              </m:sSub>
                            </m:e>
                          </m:mr>
                          <m:mr>
                            <m:e>
                              <m:sSub>
                                <m:sSubPr>
                                  <m:ctrlPr>
                                    <a:rPr lang="en-US" sz="2000" i="1">
                                      <a:latin typeface="Cambria Math" charset="0"/>
                                    </a:rPr>
                                  </m:ctrlPr>
                                </m:sSubPr>
                                <m:e>
                                  <m:r>
                                    <a:rPr lang="en-US" sz="2000" i="1">
                                      <a:latin typeface="Cambria Math" charset="0"/>
                                    </a:rPr>
                                    <m:t>−</m:t>
                                  </m:r>
                                  <m:r>
                                    <a:rPr lang="en-US" sz="2000" i="1">
                                      <a:latin typeface="Cambria Math" charset="0"/>
                                    </a:rPr>
                                    <m:t>𝑏</m:t>
                                  </m:r>
                                </m:e>
                                <m:sub>
                                  <m:r>
                                    <a:rPr lang="en-US" sz="2000" i="1">
                                      <a:latin typeface="Cambria Math" charset="0"/>
                                    </a:rPr>
                                    <m:t>𝐿</m:t>
                                  </m:r>
                                </m:sub>
                              </m:sSub>
                            </m:e>
                          </m:mr>
                          <m:mr>
                            <m:e>
                              <m:m>
                                <m:mPr>
                                  <m:mcs>
                                    <m:mc>
                                      <m:mcPr>
                                        <m:count m:val="1"/>
                                        <m:mcJc m:val="center"/>
                                      </m:mcPr>
                                    </m:mc>
                                  </m:mcs>
                                  <m:ctrlPr>
                                    <a:rPr lang="cs-CZ" sz="2000" i="1">
                                      <a:latin typeface="Cambria Math" charset="0"/>
                                    </a:rPr>
                                  </m:ctrlPr>
                                </m:mPr>
                                <m:mr>
                                  <m:e>
                                    <m:r>
                                      <m:rPr>
                                        <m:brk m:alnAt="7"/>
                                      </m:rPr>
                                      <a:rPr lang="en-US" sz="2000" i="1">
                                        <a:latin typeface="Cambria Math" charset="0"/>
                                      </a:rPr>
                                      <m:t>−</m:t>
                                    </m:r>
                                    <m:r>
                                      <a:rPr lang="en-US" sz="2000" i="1">
                                        <a:latin typeface="Cambria Math" charset="0"/>
                                      </a:rPr>
                                      <m:t>𝑖</m:t>
                                    </m:r>
                                    <m:sSub>
                                      <m:sSubPr>
                                        <m:ctrlPr>
                                          <a:rPr lang="en-US" sz="2000" i="1">
                                            <a:latin typeface="Cambria Math" charset="0"/>
                                          </a:rPr>
                                        </m:ctrlPr>
                                      </m:sSubPr>
                                      <m:e>
                                        <m:r>
                                          <m:rPr>
                                            <m:brk m:alnAt="7"/>
                                          </m:rPr>
                                          <a:rPr lang="en-US" sz="2000" i="1">
                                            <a:latin typeface="Cambria Math" charset="0"/>
                                          </a:rPr>
                                          <m:t>𝑡</m:t>
                                        </m:r>
                                      </m:e>
                                      <m:sub>
                                        <m:r>
                                          <m:rPr>
                                            <m:brk m:alnAt="7"/>
                                          </m:rPr>
                                          <a:rPr lang="en-US" sz="2000" i="1">
                                            <a:latin typeface="Cambria Math" charset="0"/>
                                          </a:rPr>
                                          <m:t>𝐿</m:t>
                                        </m:r>
                                      </m:sub>
                                    </m:sSub>
                                  </m:e>
                                </m:mr>
                                <m:mr>
                                  <m:e>
                                    <m:m>
                                      <m:mPr>
                                        <m:mcs>
                                          <m:mc>
                                            <m:mcPr>
                                              <m:count m:val="1"/>
                                              <m:mcJc m:val="center"/>
                                            </m:mcPr>
                                          </m:mc>
                                        </m:mcs>
                                        <m:ctrlPr>
                                          <a:rPr lang="cs-CZ" sz="2000" i="1">
                                            <a:latin typeface="Cambria Math" charset="0"/>
                                          </a:rPr>
                                        </m:ctrlPr>
                                      </m:mPr>
                                      <m:mr>
                                        <m:e>
                                          <m:sSub>
                                            <m:sSubPr>
                                              <m:ctrlPr>
                                                <a:rPr lang="en-US" sz="2000" i="1">
                                                  <a:latin typeface="Cambria Math" charset="0"/>
                                                </a:rPr>
                                              </m:ctrlPr>
                                            </m:sSubPr>
                                            <m:e>
                                              <m:r>
                                                <m:rPr>
                                                  <m:brk m:alnAt="7"/>
                                                </m:rPr>
                                                <a:rPr lang="en-US" sz="2000" i="1">
                                                  <a:latin typeface="Cambria Math" charset="0"/>
                                                </a:rPr>
                                                <m:t>𝑡</m:t>
                                              </m:r>
                                            </m:e>
                                            <m:sub>
                                              <m:r>
                                                <m:rPr>
                                                  <m:brk m:alnAt="7"/>
                                                </m:rPr>
                                                <a:rPr lang="en-US" sz="2000" i="1">
                                                  <a:latin typeface="Cambria Math" charset="0"/>
                                                </a:rPr>
                                                <m:t>𝐿</m:t>
                                              </m:r>
                                            </m:sub>
                                          </m:sSub>
                                        </m:e>
                                      </m:mr>
                                      <m:mr>
                                        <m:e>
                                          <m:r>
                                            <a:rPr lang="en-US" sz="2000" i="1">
                                              <a:latin typeface="Cambria Math" charset="0"/>
                                            </a:rPr>
                                            <m:t>0</m:t>
                                          </m:r>
                                        </m:e>
                                      </m:mr>
                                    </m:m>
                                  </m:e>
                                </m:mr>
                              </m:m>
                            </m:e>
                          </m:mr>
                        </m:m>
                      </m:e>
                    </m:d>
                  </m:oMath>
                </a14:m>
                <a:r>
                  <a:rPr lang="en-US" sz="2000" dirty="0"/>
                  <a:t>, </a:t>
                </a:r>
                <a14:m>
                  <m:oMath xmlns:m="http://schemas.openxmlformats.org/officeDocument/2006/math">
                    <m:sSub>
                      <m:sSubPr>
                        <m:ctrlPr>
                          <a:rPr lang="en-US" sz="2000" i="1">
                            <a:latin typeface="Cambria Math" charset="0"/>
                          </a:rPr>
                        </m:ctrlPr>
                      </m:sSubPr>
                      <m:e>
                        <m:r>
                          <a:rPr lang="en-US" sz="2000" i="1">
                            <a:latin typeface="Cambria Math" charset="0"/>
                          </a:rPr>
                          <m:t>𝑇</m:t>
                        </m:r>
                      </m:e>
                      <m:sub>
                        <m:r>
                          <a:rPr lang="en-US" sz="2000" i="1">
                            <a:latin typeface="Cambria Math" charset="0"/>
                          </a:rPr>
                          <m:t>𝑅</m:t>
                        </m:r>
                      </m:sub>
                    </m:sSub>
                    <m:r>
                      <a:rPr lang="en-US" sz="2000" i="1">
                        <a:latin typeface="Cambria Math" charset="0"/>
                      </a:rPr>
                      <m:t>=</m:t>
                    </m:r>
                    <m:d>
                      <m:dPr>
                        <m:begChr m:val="["/>
                        <m:endChr m:val="]"/>
                        <m:ctrlPr>
                          <a:rPr lang="uk-UA" sz="2000" i="1">
                            <a:latin typeface="Cambria Math" charset="0"/>
                          </a:rPr>
                        </m:ctrlPr>
                      </m:dPr>
                      <m:e>
                        <m:m>
                          <m:mPr>
                            <m:mcs>
                              <m:mc>
                                <m:mcPr>
                                  <m:count m:val="1"/>
                                  <m:mcJc m:val="center"/>
                                </m:mcPr>
                              </m:mc>
                            </m:mcs>
                            <m:ctrlPr>
                              <a:rPr lang="cs-CZ" sz="2000" i="1">
                                <a:latin typeface="Cambria Math" charset="0"/>
                              </a:rPr>
                            </m:ctrlPr>
                          </m:mPr>
                          <m:mr>
                            <m:e>
                              <m:r>
                                <a:rPr lang="en-US" sz="2000" i="1">
                                  <a:latin typeface="Cambria Math" charset="0"/>
                                </a:rPr>
                                <m:t>0</m:t>
                              </m:r>
                            </m:e>
                          </m:mr>
                          <m:mr>
                            <m:e>
                              <m:r>
                                <a:rPr lang="en-US" sz="2000" i="1">
                                  <a:latin typeface="Cambria Math" charset="0"/>
                                </a:rPr>
                                <m:t>0</m:t>
                              </m:r>
                            </m:e>
                          </m:mr>
                          <m:mr>
                            <m:e>
                              <m:m>
                                <m:mPr>
                                  <m:mcs>
                                    <m:mc>
                                      <m:mcPr>
                                        <m:count m:val="1"/>
                                        <m:mcJc m:val="center"/>
                                      </m:mcPr>
                                    </m:mc>
                                  </m:mcs>
                                  <m:ctrlPr>
                                    <a:rPr lang="cs-CZ" sz="2000" i="1">
                                      <a:latin typeface="Cambria Math" charset="0"/>
                                    </a:rPr>
                                  </m:ctrlPr>
                                </m:mPr>
                                <m:mr>
                                  <m:e>
                                    <m:r>
                                      <a:rPr lang="en-US" sz="2000" i="1">
                                        <a:latin typeface="Cambria Math" charset="0"/>
                                      </a:rPr>
                                      <m:t>0</m:t>
                                    </m:r>
                                  </m:e>
                                </m:mr>
                                <m:mr>
                                  <m:e>
                                    <m:m>
                                      <m:mPr>
                                        <m:mcs>
                                          <m:mc>
                                            <m:mcPr>
                                              <m:count m:val="1"/>
                                              <m:mcJc m:val="center"/>
                                            </m:mcPr>
                                          </m:mc>
                                        </m:mcs>
                                        <m:ctrlPr>
                                          <a:rPr lang="cs-CZ" sz="2000" i="1">
                                            <a:latin typeface="Cambria Math" charset="0"/>
                                          </a:rPr>
                                        </m:ctrlPr>
                                      </m:mPr>
                                      <m:mr>
                                        <m:e>
                                          <m:r>
                                            <a:rPr lang="en-US" sz="2000" i="1">
                                              <a:latin typeface="Cambria Math" charset="0"/>
                                            </a:rPr>
                                            <m:t>0</m:t>
                                          </m:r>
                                        </m:e>
                                      </m:mr>
                                      <m:mr>
                                        <m:e>
                                          <m:sSub>
                                            <m:sSubPr>
                                              <m:ctrlPr>
                                                <a:rPr lang="en-US" sz="2000" i="1">
                                                  <a:latin typeface="Cambria Math" charset="0"/>
                                                </a:rPr>
                                              </m:ctrlPr>
                                            </m:sSubPr>
                                            <m:e>
                                              <m:r>
                                                <a:rPr lang="en-US" sz="2000" i="1">
                                                  <a:latin typeface="Cambria Math" charset="0"/>
                                                </a:rPr>
                                                <m:t>𝑡</m:t>
                                              </m:r>
                                            </m:e>
                                            <m:sub>
                                              <m:r>
                                                <a:rPr lang="en-US" sz="2000" i="1">
                                                  <a:latin typeface="Cambria Math" charset="0"/>
                                                </a:rPr>
                                                <m:t>𝑅</m:t>
                                              </m:r>
                                            </m:sub>
                                          </m:sSub>
                                        </m:e>
                                      </m:mr>
                                    </m:m>
                                  </m:e>
                                </m:mr>
                              </m:m>
                            </m:e>
                          </m:mr>
                        </m:m>
                      </m:e>
                    </m:d>
                  </m:oMath>
                </a14:m>
                <a:r>
                  <a:rPr lang="en-US" sz="2000" dirty="0" smtClean="0"/>
                  <a:t> </a:t>
                </a:r>
              </a:p>
              <a:p>
                <a:pPr marL="342900" indent="-342900" algn="just">
                  <a:buFont typeface="Arial" charset="0"/>
                  <a:buChar char="•"/>
                </a:pPr>
                <a14:m>
                  <m:oMath xmlns:m="http://schemas.openxmlformats.org/officeDocument/2006/math">
                    <m:r>
                      <a:rPr lang="en-US" sz="2000" i="1">
                        <a:latin typeface="Cambria Math" charset="0"/>
                      </a:rPr>
                      <m:t>𝜓</m:t>
                    </m:r>
                    <m:r>
                      <a:rPr lang="en-US" sz="2000" i="1">
                        <a:latin typeface="Cambria Math" charset="0"/>
                      </a:rPr>
                      <m:t>∈</m:t>
                    </m:r>
                    <m:d>
                      <m:dPr>
                        <m:ctrlPr>
                          <a:rPr lang="en-US" sz="2000" b="1" i="1">
                            <a:latin typeface="Cambria Math" charset="0"/>
                          </a:rPr>
                        </m:ctrlPr>
                      </m:dPr>
                      <m:e>
                        <m:r>
                          <a:rPr lang="en-US" sz="2000" b="1" i="1">
                            <a:latin typeface="Cambria Math" charset="0"/>
                          </a:rPr>
                          <m:t>𝟐</m:t>
                        </m:r>
                        <m:r>
                          <a:rPr lang="en-US" sz="2000" b="1" i="1">
                            <a:latin typeface="Cambria Math" charset="0"/>
                          </a:rPr>
                          <m:t>,</m:t>
                        </m:r>
                        <m:r>
                          <a:rPr lang="en-US" sz="2000" b="1" i="1">
                            <a:latin typeface="Cambria Math" charset="0"/>
                          </a:rPr>
                          <m:t>𝟐</m:t>
                        </m:r>
                      </m:e>
                    </m:d>
                    <m:r>
                      <a:rPr lang="en-US" sz="2000" b="1" i="1">
                        <a:latin typeface="Cambria Math" charset="0"/>
                      </a:rPr>
                      <m:t>⊕</m:t>
                    </m:r>
                    <m:d>
                      <m:dPr>
                        <m:ctrlPr>
                          <a:rPr lang="en-US" sz="2000" b="1" i="1">
                            <a:latin typeface="Cambria Math" charset="0"/>
                          </a:rPr>
                        </m:ctrlPr>
                      </m:dPr>
                      <m:e>
                        <m:r>
                          <a:rPr lang="en-US" sz="2000" b="1" i="1">
                            <a:latin typeface="Cambria Math" charset="0"/>
                          </a:rPr>
                          <m:t>𝟏</m:t>
                        </m:r>
                      </m:e>
                    </m:d>
                    <m:r>
                      <a:rPr lang="en-US" sz="2000" i="1">
                        <a:latin typeface="Cambria Math" charset="0"/>
                      </a:rPr>
                      <m:t>= </m:t>
                    </m:r>
                    <m:d>
                      <m:dPr>
                        <m:ctrlPr>
                          <a:rPr lang="uk-UA" sz="2000" i="1">
                            <a:latin typeface="Cambria Math" charset="0"/>
                          </a:rPr>
                        </m:ctrlPr>
                      </m:dPr>
                      <m:e>
                        <m:m>
                          <m:mPr>
                            <m:mcs>
                              <m:mc>
                                <m:mcPr>
                                  <m:count m:val="2"/>
                                  <m:mcJc m:val="center"/>
                                </m:mcPr>
                              </m:mc>
                            </m:mcs>
                            <m:ctrlPr>
                              <a:rPr lang="uk-UA" sz="2000" i="1">
                                <a:latin typeface="Cambria Math" charset="0"/>
                              </a:rPr>
                            </m:ctrlPr>
                          </m:mPr>
                          <m:mr>
                            <m:e>
                              <m:r>
                                <m:rPr>
                                  <m:brk m:alnAt="7"/>
                                </m:rPr>
                                <a:rPr lang="en-US" sz="2000" i="1">
                                  <a:latin typeface="Cambria Math" charset="0"/>
                                </a:rPr>
                                <m:t>𝑇</m:t>
                              </m:r>
                            </m:e>
                            <m:e>
                              <m:sSub>
                                <m:sSubPr>
                                  <m:ctrlPr>
                                    <a:rPr lang="en-US" sz="2000" i="1">
                                      <a:latin typeface="Cambria Math" charset="0"/>
                                    </a:rPr>
                                  </m:ctrlPr>
                                </m:sSubPr>
                                <m:e>
                                  <m:r>
                                    <a:rPr lang="en-US" sz="2000" i="1">
                                      <a:latin typeface="Cambria Math" charset="0"/>
                                    </a:rPr>
                                    <m:t>𝑋</m:t>
                                  </m:r>
                                </m:e>
                                <m:sub>
                                  <m:f>
                                    <m:fPr>
                                      <m:type m:val="lin"/>
                                      <m:ctrlPr>
                                        <a:rPr lang="en-US" sz="2000" i="1">
                                          <a:latin typeface="Cambria Math" charset="0"/>
                                        </a:rPr>
                                      </m:ctrlPr>
                                    </m:fPr>
                                    <m:num>
                                      <m:r>
                                        <a:rPr lang="en-US" sz="2000" i="1">
                                          <a:latin typeface="Cambria Math" charset="0"/>
                                        </a:rPr>
                                        <m:t>5</m:t>
                                      </m:r>
                                    </m:num>
                                    <m:den>
                                      <m:r>
                                        <a:rPr lang="en-US" sz="2000" i="1">
                                          <a:latin typeface="Cambria Math" charset="0"/>
                                        </a:rPr>
                                        <m:t>3</m:t>
                                      </m:r>
                                    </m:den>
                                  </m:f>
                                </m:sub>
                              </m:sSub>
                            </m:e>
                          </m:mr>
                          <m:mr>
                            <m:e>
                              <m:r>
                                <a:rPr lang="en-US" sz="2000" i="1">
                                  <a:latin typeface="Cambria Math" charset="0"/>
                                </a:rPr>
                                <m:t>𝐵</m:t>
                              </m:r>
                            </m:e>
                            <m:e>
                              <m:sSub>
                                <m:sSubPr>
                                  <m:ctrlPr>
                                    <a:rPr lang="en-US" sz="2000" i="1">
                                      <a:latin typeface="Cambria Math" charset="0"/>
                                    </a:rPr>
                                  </m:ctrlPr>
                                </m:sSubPr>
                                <m:e>
                                  <m:r>
                                    <a:rPr lang="en-US" sz="2000" b="0" i="1" smtClean="0">
                                      <a:latin typeface="Cambria Math" charset="0"/>
                                    </a:rPr>
                                    <m:t>𝑋</m:t>
                                  </m:r>
                                </m:e>
                                <m:sub>
                                  <m:f>
                                    <m:fPr>
                                      <m:type m:val="lin"/>
                                      <m:ctrlPr>
                                        <a:rPr lang="en-US" sz="2000" i="1">
                                          <a:latin typeface="Cambria Math" charset="0"/>
                                        </a:rPr>
                                      </m:ctrlPr>
                                    </m:fPr>
                                    <m:num>
                                      <m:r>
                                        <a:rPr lang="en-US" sz="2000" i="1">
                                          <a:latin typeface="Cambria Math" charset="0"/>
                                        </a:rPr>
                                        <m:t>2</m:t>
                                      </m:r>
                                    </m:num>
                                    <m:den>
                                      <m:r>
                                        <a:rPr lang="en-US" sz="2000" i="1">
                                          <a:latin typeface="Cambria Math" charset="0"/>
                                        </a:rPr>
                                        <m:t>3</m:t>
                                      </m:r>
                                    </m:den>
                                  </m:f>
                                </m:sub>
                              </m:sSub>
                            </m:e>
                          </m:mr>
                        </m:m>
                      </m:e>
                    </m:d>
                    <m:r>
                      <a:rPr lang="en-US" sz="2000" i="1">
                        <a:latin typeface="Cambria Math" charset="0"/>
                      </a:rPr>
                      <m:t>⊕(</m:t>
                    </m:r>
                    <m:acc>
                      <m:accPr>
                        <m:chr m:val="̃"/>
                        <m:ctrlPr>
                          <a:rPr lang="en-US" sz="2000" i="1">
                            <a:latin typeface="Cambria Math" charset="0"/>
                          </a:rPr>
                        </m:ctrlPr>
                      </m:accPr>
                      <m:e>
                        <m:r>
                          <a:rPr lang="en-US" sz="2000" i="1">
                            <a:latin typeface="Cambria Math" charset="0"/>
                          </a:rPr>
                          <m:t>𝑇</m:t>
                        </m:r>
                      </m:e>
                    </m:acc>
                    <m:r>
                      <a:rPr lang="en-US" sz="2000" i="1">
                        <a:latin typeface="Cambria Math" charset="0"/>
                      </a:rPr>
                      <m:t>)</m:t>
                    </m:r>
                  </m:oMath>
                </a14:m>
                <a:endParaRPr lang="en-US" sz="2000" dirty="0"/>
              </a:p>
              <a:p>
                <a:pPr marL="342900" indent="-342900">
                  <a:buFont typeface="Arial" charset="0"/>
                  <a:buChar char="•"/>
                </a:pPr>
                <a:endParaRPr lang="en-US" sz="2000" dirty="0" smtClean="0"/>
              </a:p>
              <a:p>
                <a:endParaRPr lang="en-US" sz="2000" dirty="0"/>
              </a:p>
              <a:p>
                <a:endParaRPr lang="en-US" sz="2000" dirty="0"/>
              </a:p>
            </p:txBody>
          </p:sp>
        </mc:Choice>
        <mc:Fallback xmlns="">
          <p:sp>
            <p:nvSpPr>
              <p:cNvPr id="23" name="TextBox 22"/>
              <p:cNvSpPr txBox="1">
                <a:spLocks noRot="1" noChangeAspect="1" noMove="1" noResize="1" noEditPoints="1" noAdjustHandles="1" noChangeArrowheads="1" noChangeShapeType="1" noTextEdit="1"/>
              </p:cNvSpPr>
              <p:nvPr/>
            </p:nvSpPr>
            <p:spPr>
              <a:xfrm>
                <a:off x="70781" y="2940227"/>
                <a:ext cx="8989848" cy="3686843"/>
              </a:xfrm>
              <a:prstGeom prst="rect">
                <a:avLst/>
              </a:prstGeom>
              <a:blipFill rotWithShape="0">
                <a:blip r:embed="rId3"/>
                <a:stretch>
                  <a:fillRect l="-611" t="-826"/>
                </a:stretch>
              </a:blipFill>
            </p:spPr>
            <p:txBody>
              <a:bodyPr/>
              <a:lstStyle/>
              <a:p>
                <a:r>
                  <a:rPr lang="en-US">
                    <a:noFill/>
                  </a:rPr>
                  <a:t> </a:t>
                </a:r>
              </a:p>
            </p:txBody>
          </p:sp>
        </mc:Fallback>
      </mc:AlternateContent>
      <p:pic>
        <p:nvPicPr>
          <p:cNvPr id="7" name="Picture 6"/>
          <p:cNvPicPr>
            <a:picLocks noChangeAspect="1"/>
          </p:cNvPicPr>
          <p:nvPr/>
        </p:nvPicPr>
        <p:blipFill>
          <a:blip r:embed="rId4"/>
          <a:stretch>
            <a:fillRect/>
          </a:stretch>
        </p:blipFill>
        <p:spPr>
          <a:xfrm>
            <a:off x="2501153" y="707380"/>
            <a:ext cx="4141694" cy="2142066"/>
          </a:xfrm>
          <a:prstGeom prst="rect">
            <a:avLst/>
          </a:prstGeom>
        </p:spPr>
      </p:pic>
      <p:sp>
        <p:nvSpPr>
          <p:cNvPr id="2" name="Title 1"/>
          <p:cNvSpPr>
            <a:spLocks noGrp="1"/>
          </p:cNvSpPr>
          <p:nvPr>
            <p:ph type="title"/>
          </p:nvPr>
        </p:nvSpPr>
        <p:spPr/>
        <p:txBody>
          <a:bodyPr/>
          <a:lstStyle/>
          <a:p>
            <a:r>
              <a:rPr lang="en-US" dirty="0" smtClean="0"/>
              <a:t>2-site model: top sector  </a:t>
            </a:r>
            <a:endParaRPr lang="en-US" dirty="0"/>
          </a:p>
        </p:txBody>
      </p:sp>
      <p:sp>
        <p:nvSpPr>
          <p:cNvPr id="6" name="Slide Number Placeholder 5"/>
          <p:cNvSpPr>
            <a:spLocks noGrp="1"/>
          </p:cNvSpPr>
          <p:nvPr>
            <p:ph type="sldNum" sz="quarter" idx="12"/>
          </p:nvPr>
        </p:nvSpPr>
        <p:spPr/>
        <p:txBody>
          <a:bodyPr/>
          <a:lstStyle/>
          <a:p>
            <a:fld id="{CC96CACB-DE18-DD4C-B320-7F4EB3719B43}" type="slidenum">
              <a:rPr lang="en-US" smtClean="0"/>
              <a:t>10</a:t>
            </a:fld>
            <a:endParaRPr lang="en-US"/>
          </a:p>
        </p:txBody>
      </p:sp>
      <p:sp>
        <p:nvSpPr>
          <p:cNvPr id="11" name="Rounded Rectangle 10"/>
          <p:cNvSpPr/>
          <p:nvPr/>
        </p:nvSpPr>
        <p:spPr>
          <a:xfrm>
            <a:off x="3115569" y="2289397"/>
            <a:ext cx="1207428" cy="65198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Rectangle 11"/>
              <p:cNvSpPr/>
              <p:nvPr/>
            </p:nvSpPr>
            <p:spPr>
              <a:xfrm>
                <a:off x="2891121" y="2254608"/>
                <a:ext cx="1086901"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charset="0"/>
                        </a:rPr>
                        <m:t>𝑆</m:t>
                      </m:r>
                      <m:r>
                        <a:rPr lang="en-US" sz="2200" i="1" smtClean="0">
                          <a:latin typeface="Cambria Math" charset="0"/>
                        </a:rPr>
                        <m:t>0</m:t>
                      </m:r>
                      <m:sSub>
                        <m:sSubPr>
                          <m:ctrlPr>
                            <a:rPr lang="en-US" sz="2200" i="1">
                              <a:latin typeface="Cambria Math" charset="0"/>
                            </a:rPr>
                          </m:ctrlPr>
                        </m:sSubPr>
                        <m:e>
                          <m:d>
                            <m:dPr>
                              <m:ctrlPr>
                                <a:rPr lang="en-US" sz="2200" i="1">
                                  <a:latin typeface="Cambria Math" charset="0"/>
                                </a:rPr>
                              </m:ctrlPr>
                            </m:dPr>
                            <m:e>
                              <m:r>
                                <a:rPr lang="en-US" sz="2200" i="1">
                                  <a:latin typeface="Cambria Math" charset="0"/>
                                </a:rPr>
                                <m:t>5</m:t>
                              </m:r>
                            </m:e>
                          </m:d>
                        </m:e>
                        <m:sub>
                          <m:r>
                            <a:rPr lang="en-US" sz="2200" i="1">
                              <a:latin typeface="Cambria Math" charset="0"/>
                            </a:rPr>
                            <m:t>𝐿</m:t>
                          </m:r>
                        </m:sub>
                      </m:sSub>
                    </m:oMath>
                  </m:oMathPara>
                </a14:m>
                <a:endParaRPr lang="en-US" sz="2200" dirty="0"/>
              </a:p>
            </p:txBody>
          </p:sp>
        </mc:Choice>
        <mc:Fallback xmlns="">
          <p:sp>
            <p:nvSpPr>
              <p:cNvPr id="12" name="Rectangle 11"/>
              <p:cNvSpPr>
                <a:spLocks noRot="1" noChangeAspect="1" noMove="1" noResize="1" noEditPoints="1" noAdjustHandles="1" noChangeArrowheads="1" noChangeShapeType="1" noTextEdit="1"/>
              </p:cNvSpPr>
              <p:nvPr/>
            </p:nvSpPr>
            <p:spPr>
              <a:xfrm>
                <a:off x="2891121" y="2254608"/>
                <a:ext cx="1086901" cy="430887"/>
              </a:xfrm>
              <a:prstGeom prst="rect">
                <a:avLst/>
              </a:prstGeom>
              <a:blipFill rotWithShape="0">
                <a:blip r:embed="rId5"/>
                <a:stretch>
                  <a:fillRect b="-2817"/>
                </a:stretch>
              </a:blipFill>
            </p:spPr>
            <p:txBody>
              <a:bodyPr/>
              <a:lstStyle/>
              <a:p>
                <a:r>
                  <a:rPr lang="en-US">
                    <a:noFill/>
                  </a:rPr>
                  <a:t> </a:t>
                </a:r>
              </a:p>
            </p:txBody>
          </p:sp>
        </mc:Fallback>
      </mc:AlternateContent>
      <p:sp>
        <p:nvSpPr>
          <p:cNvPr id="18" name="Rectangle 17"/>
          <p:cNvSpPr/>
          <p:nvPr/>
        </p:nvSpPr>
        <p:spPr>
          <a:xfrm>
            <a:off x="5325035" y="3007821"/>
            <a:ext cx="1008530" cy="43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07677" y="2159031"/>
            <a:ext cx="1237130" cy="7358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Rectangle 16"/>
              <p:cNvSpPr/>
              <p:nvPr/>
            </p:nvSpPr>
            <p:spPr>
              <a:xfrm>
                <a:off x="5223518" y="2241908"/>
                <a:ext cx="1110047"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charset="0"/>
                        </a:rPr>
                        <m:t>𝑆</m:t>
                      </m:r>
                      <m:r>
                        <a:rPr lang="en-US" sz="2200" i="1" smtClean="0">
                          <a:latin typeface="Cambria Math" charset="0"/>
                        </a:rPr>
                        <m:t>0</m:t>
                      </m:r>
                      <m:sSub>
                        <m:sSubPr>
                          <m:ctrlPr>
                            <a:rPr lang="en-US" sz="2200" i="1">
                              <a:latin typeface="Cambria Math" charset="0"/>
                            </a:rPr>
                          </m:ctrlPr>
                        </m:sSubPr>
                        <m:e>
                          <m:d>
                            <m:dPr>
                              <m:ctrlPr>
                                <a:rPr lang="en-US" sz="2200" i="1">
                                  <a:latin typeface="Cambria Math" charset="0"/>
                                </a:rPr>
                              </m:ctrlPr>
                            </m:dPr>
                            <m:e>
                              <m:r>
                                <a:rPr lang="en-US" sz="2200" i="1">
                                  <a:latin typeface="Cambria Math" charset="0"/>
                                </a:rPr>
                                <m:t>5</m:t>
                              </m:r>
                            </m:e>
                          </m:d>
                        </m:e>
                        <m:sub>
                          <m:r>
                            <a:rPr lang="en-US" sz="2200" b="0" i="1" smtClean="0">
                              <a:latin typeface="Cambria Math" charset="0"/>
                            </a:rPr>
                            <m:t>𝑅</m:t>
                          </m:r>
                        </m:sub>
                      </m:sSub>
                    </m:oMath>
                  </m:oMathPara>
                </a14:m>
                <a:endParaRPr lang="en-US" sz="2200" dirty="0"/>
              </a:p>
            </p:txBody>
          </p:sp>
        </mc:Choice>
        <mc:Fallback xmlns="">
          <p:sp>
            <p:nvSpPr>
              <p:cNvPr id="17" name="Rectangle 16"/>
              <p:cNvSpPr>
                <a:spLocks noRot="1" noChangeAspect="1" noMove="1" noResize="1" noEditPoints="1" noAdjustHandles="1" noChangeArrowheads="1" noChangeShapeType="1" noTextEdit="1"/>
              </p:cNvSpPr>
              <p:nvPr/>
            </p:nvSpPr>
            <p:spPr>
              <a:xfrm>
                <a:off x="5223518" y="2241908"/>
                <a:ext cx="1110047" cy="430887"/>
              </a:xfrm>
              <a:prstGeom prst="rect">
                <a:avLst/>
              </a:prstGeom>
              <a:blipFill rotWithShape="0">
                <a:blip r:embed="rId6"/>
                <a:stretch>
                  <a:fillRect b="-4286"/>
                </a:stretch>
              </a:blipFill>
            </p:spPr>
            <p:txBody>
              <a:bodyPr/>
              <a:lstStyle/>
              <a:p>
                <a:r>
                  <a:rPr lang="en-US">
                    <a:noFill/>
                  </a:rPr>
                  <a:t> </a:t>
                </a:r>
              </a:p>
            </p:txBody>
          </p:sp>
        </mc:Fallback>
      </mc:AlternateContent>
      <p:sp>
        <p:nvSpPr>
          <p:cNvPr id="13"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spTree>
    <p:extLst>
      <p:ext uri="{BB962C8B-B14F-4D97-AF65-F5344CB8AC3E}">
        <p14:creationId xmlns:p14="http://schemas.microsoft.com/office/powerpoint/2010/main" val="956838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92100" y="1169894"/>
                <a:ext cx="8223250" cy="5007069"/>
              </a:xfrm>
            </p:spPr>
            <p:txBody>
              <a:bodyPr>
                <a:normAutofit fontScale="77500" lnSpcReduction="20000"/>
              </a:bodyPr>
              <a:lstStyle/>
              <a:p>
                <a:pPr marL="0" indent="0">
                  <a:buNone/>
                </a:pPr>
                <a:r>
                  <a:rPr lang="en-US" sz="2200" dirty="0" smtClean="0"/>
                  <a:t>Elementary </a:t>
                </a:r>
                <a:r>
                  <a:rPr lang="en-US" sz="2200" dirty="0"/>
                  <a:t>and composite </a:t>
                </a:r>
                <a:r>
                  <a:rPr lang="en-US" sz="2200" dirty="0" smtClean="0"/>
                  <a:t>sector kinetic </a:t>
                </a:r>
                <a:r>
                  <a:rPr lang="en-US" sz="2200" dirty="0" err="1"/>
                  <a:t>Lagrangians</a:t>
                </a:r>
                <a:r>
                  <a:rPr lang="en-US" sz="2200" dirty="0"/>
                  <a:t> </a:t>
                </a:r>
                <a:r>
                  <a:rPr lang="en-US" sz="2200" dirty="0" smtClean="0"/>
                  <a:t>is </a:t>
                </a:r>
              </a:p>
              <a:p>
                <a:pPr marL="0" indent="0">
                  <a:buNone/>
                </a:pPr>
                <a:endParaRPr lang="en-US" sz="2200" dirty="0"/>
              </a:p>
              <a:p>
                <a:pPr marL="0" indent="0">
                  <a:buNone/>
                </a:pPr>
                <a:endParaRPr lang="en-US" sz="2200" dirty="0" smtClean="0"/>
              </a:p>
              <a:p>
                <a:pPr marL="0" indent="0">
                  <a:buNone/>
                </a:pPr>
                <a:endParaRPr lang="en-US" sz="2200" dirty="0"/>
              </a:p>
              <a:p>
                <a:pPr marL="0" indent="0">
                  <a:buNone/>
                </a:pPr>
                <a:endParaRPr lang="en-US" sz="2200" dirty="0" smtClean="0"/>
              </a:p>
              <a:p>
                <a:pPr marL="0" indent="0">
                  <a:buNone/>
                </a:pPr>
                <a:endParaRPr lang="en-US" sz="2200" dirty="0"/>
              </a:p>
              <a:p>
                <a:pPr marL="0" indent="0">
                  <a:buNone/>
                </a:pPr>
                <a:endParaRPr lang="en-US" sz="2200" dirty="0" smtClean="0"/>
              </a:p>
              <a:p>
                <a:pPr marL="0" indent="0">
                  <a:buNone/>
                </a:pPr>
                <a:endParaRPr lang="en-US" sz="2200" dirty="0"/>
              </a:p>
              <a:p>
                <a:pPr marL="0" indent="0">
                  <a:buNone/>
                </a:pPr>
                <a:r>
                  <a:rPr lang="en-US" sz="2200" dirty="0" smtClean="0"/>
                  <a:t>	</a:t>
                </a:r>
              </a:p>
              <a:p>
                <a:pPr marL="0" indent="0">
                  <a:buNone/>
                </a:pPr>
                <a:r>
                  <a:rPr lang="en-US" sz="2200" dirty="0" smtClean="0"/>
                  <a:t>		</a:t>
                </a:r>
              </a:p>
              <a:p>
                <a:pPr marL="0" indent="0">
                  <a:buNone/>
                </a:pPr>
                <a:r>
                  <a:rPr lang="en-US" sz="2200" dirty="0" smtClean="0"/>
                  <a:t>Parameters of the leading order </a:t>
                </a:r>
                <a:r>
                  <a:rPr lang="en-US" sz="2200" dirty="0" err="1" smtClean="0"/>
                  <a:t>lagrangian</a:t>
                </a:r>
                <a:r>
                  <a:rPr lang="en-US" sz="2200" dirty="0" smtClean="0"/>
                  <a:t>: </a:t>
                </a:r>
              </a:p>
              <a:p>
                <a:r>
                  <a:rPr lang="en-US" sz="2200" dirty="0" smtClean="0"/>
                  <a:t>f and gauge couplings: </a:t>
                </a:r>
                <a14:m>
                  <m:oMath xmlns:m="http://schemas.openxmlformats.org/officeDocument/2006/math">
                    <m:r>
                      <a:rPr lang="en-US" sz="2200" b="0" i="1" smtClean="0">
                        <a:latin typeface="Cambria Math" charset="0"/>
                      </a:rPr>
                      <m:t>𝑔</m:t>
                    </m:r>
                    <m:r>
                      <a:rPr lang="en-US" sz="2200" b="0" i="1" smtClean="0">
                        <a:latin typeface="Cambria Math" charset="0"/>
                      </a:rPr>
                      <m:t>, </m:t>
                    </m:r>
                    <m:sSup>
                      <m:sSupPr>
                        <m:ctrlPr>
                          <a:rPr lang="en-US" sz="2200" b="0" i="1" smtClean="0">
                            <a:latin typeface="Cambria Math" charset="0"/>
                          </a:rPr>
                        </m:ctrlPr>
                      </m:sSupPr>
                      <m:e>
                        <m:r>
                          <a:rPr lang="en-US" sz="2200" b="0" i="1" smtClean="0">
                            <a:latin typeface="Cambria Math" charset="0"/>
                          </a:rPr>
                          <m:t>𝑔</m:t>
                        </m:r>
                      </m:e>
                      <m:sup>
                        <m:r>
                          <a:rPr lang="en-US" sz="2200" b="0" i="1" smtClean="0">
                            <a:latin typeface="Cambria Math" charset="0"/>
                          </a:rPr>
                          <m:t>′</m:t>
                        </m:r>
                      </m:sup>
                    </m:sSup>
                    <m:r>
                      <a:rPr lang="en-US" sz="2200" b="0" i="1" smtClean="0">
                        <a:latin typeface="Cambria Math" charset="0"/>
                      </a:rPr>
                      <m:t>, </m:t>
                    </m:r>
                    <m:r>
                      <a:rPr lang="en-US" sz="2200" b="0" i="1" smtClean="0">
                        <a:latin typeface="Cambria Math" charset="0"/>
                      </a:rPr>
                      <m:t>𝑔</m:t>
                    </m:r>
                    <m:r>
                      <a:rPr lang="en-US" sz="2200" b="0" i="1" baseline="-25000" smtClean="0">
                        <a:latin typeface="Cambria Math" charset="0"/>
                      </a:rPr>
                      <m:t>𝜌</m:t>
                    </m:r>
                  </m:oMath>
                </a14:m>
                <a:r>
                  <a:rPr lang="en-US" sz="2200" baseline="-25000" dirty="0" smtClean="0"/>
                  <a:t> </a:t>
                </a:r>
                <a:endParaRPr lang="en-US" sz="2200" baseline="-25000" dirty="0"/>
              </a:p>
              <a:p>
                <a:pPr marL="285750" indent="-285750">
                  <a:buFont typeface="Arial" charset="0"/>
                  <a:buChar char="•"/>
                </a:pPr>
                <a:r>
                  <a:rPr lang="en-US" sz="2200" dirty="0" smtClean="0"/>
                  <a:t>the </a:t>
                </a:r>
                <a:r>
                  <a:rPr lang="en-US" sz="2200" dirty="0" err="1"/>
                  <a:t>fourplet</a:t>
                </a:r>
                <a:r>
                  <a:rPr lang="en-US" sz="2200" dirty="0"/>
                  <a:t> and singlet mass scales </a:t>
                </a:r>
                <a14:m>
                  <m:oMath xmlns:m="http://schemas.openxmlformats.org/officeDocument/2006/math">
                    <m:sSub>
                      <m:sSubPr>
                        <m:ctrlPr>
                          <a:rPr lang="en-US" sz="2400" i="1" dirty="0">
                            <a:latin typeface="Cambria Math" charset="0"/>
                          </a:rPr>
                        </m:ctrlPr>
                      </m:sSubPr>
                      <m:e>
                        <m:r>
                          <a:rPr lang="en-US" sz="2400" i="1" dirty="0">
                            <a:latin typeface="Cambria Math" charset="0"/>
                          </a:rPr>
                          <m:t>𝑀</m:t>
                        </m:r>
                      </m:e>
                      <m:sub>
                        <m:r>
                          <a:rPr lang="en-US" sz="2400" i="1" dirty="0">
                            <a:latin typeface="Cambria Math" charset="0"/>
                          </a:rPr>
                          <m:t>4</m:t>
                        </m:r>
                      </m:sub>
                    </m:sSub>
                  </m:oMath>
                </a14:m>
                <a:r>
                  <a:rPr lang="en-US" sz="2200" dirty="0"/>
                  <a:t>  and </a:t>
                </a:r>
                <a14:m>
                  <m:oMath xmlns:m="http://schemas.openxmlformats.org/officeDocument/2006/math">
                    <m:sSub>
                      <m:sSubPr>
                        <m:ctrlPr>
                          <a:rPr lang="en-US" sz="2400" i="1" dirty="0">
                            <a:latin typeface="Cambria Math" charset="0"/>
                          </a:rPr>
                        </m:ctrlPr>
                      </m:sSubPr>
                      <m:e>
                        <m:r>
                          <a:rPr lang="en-US" sz="2400" i="1" dirty="0">
                            <a:latin typeface="Cambria Math" charset="0"/>
                          </a:rPr>
                          <m:t>𝑀</m:t>
                        </m:r>
                      </m:e>
                      <m:sub>
                        <m:r>
                          <a:rPr lang="en-US" sz="2400" b="0" i="1" dirty="0" smtClean="0">
                            <a:latin typeface="Cambria Math" charset="0"/>
                          </a:rPr>
                          <m:t>1</m:t>
                        </m:r>
                      </m:sub>
                    </m:sSub>
                  </m:oMath>
                </a14:m>
                <a:r>
                  <a:rPr lang="en-US" sz="2200" dirty="0"/>
                  <a:t>  and </a:t>
                </a:r>
              </a:p>
              <a:p>
                <a:pPr marL="285750" indent="-285750">
                  <a:buFont typeface="Arial" charset="0"/>
                  <a:buChar char="•"/>
                </a:pPr>
                <a:r>
                  <a:rPr lang="en-US" sz="2200" dirty="0"/>
                  <a:t>the left and right-handed pre- Yukawa </a:t>
                </a:r>
                <a:r>
                  <a:rPr lang="en-US" sz="2200" dirty="0" smtClean="0"/>
                  <a:t>couplings, </a:t>
                </a:r>
                <a14:m>
                  <m:oMath xmlns:m="http://schemas.openxmlformats.org/officeDocument/2006/math">
                    <m:sSub>
                      <m:sSubPr>
                        <m:ctrlPr>
                          <a:rPr lang="en-US" sz="2200" i="1">
                            <a:latin typeface="Cambria Math" charset="0"/>
                          </a:rPr>
                        </m:ctrlPr>
                      </m:sSubPr>
                      <m:e>
                        <m:r>
                          <a:rPr lang="en-US" sz="2200" i="1">
                            <a:latin typeface="Cambria Math" charset="0"/>
                          </a:rPr>
                          <m:t>𝑦</m:t>
                        </m:r>
                      </m:e>
                      <m:sub>
                        <m:r>
                          <a:rPr lang="en-US" sz="2200" i="1">
                            <a:latin typeface="Cambria Math" charset="0"/>
                          </a:rPr>
                          <m:t>𝐿</m:t>
                        </m:r>
                      </m:sub>
                    </m:sSub>
                  </m:oMath>
                </a14:m>
                <a:r>
                  <a:rPr lang="en-US" sz="2200" baseline="-25000" dirty="0" smtClean="0"/>
                  <a:t>, R</a:t>
                </a:r>
                <a:endParaRPr lang="en-US" sz="2200" baseline="-25000" dirty="0"/>
              </a:p>
              <a:p>
                <a:pPr marL="285750" indent="-285750">
                  <a:buFont typeface="Arial" charset="0"/>
                  <a:buChar char="•"/>
                </a:pPr>
                <a14:m>
                  <m:oMath xmlns:m="http://schemas.openxmlformats.org/officeDocument/2006/math">
                    <m:sSub>
                      <m:sSubPr>
                        <m:ctrlPr>
                          <a:rPr lang="en-US" sz="2200" i="1">
                            <a:latin typeface="Cambria Math" charset="0"/>
                          </a:rPr>
                        </m:ctrlPr>
                      </m:sSubPr>
                      <m:e>
                        <m:r>
                          <a:rPr lang="en-US" sz="2200" i="1">
                            <a:latin typeface="Cambria Math" charset="0"/>
                          </a:rPr>
                          <m:t>𝑦</m:t>
                        </m:r>
                      </m:e>
                      <m:sub>
                        <m:r>
                          <a:rPr lang="en-US" sz="2200" i="1">
                            <a:latin typeface="Cambria Math" charset="0"/>
                          </a:rPr>
                          <m:t>𝐿</m:t>
                        </m:r>
                      </m:sub>
                    </m:sSub>
                  </m:oMath>
                </a14:m>
                <a:r>
                  <a:rPr lang="en-US" sz="2200" dirty="0"/>
                  <a:t> fixed to reproduce the correct top mass </a:t>
                </a:r>
                <a:endParaRPr lang="en-US" sz="2200" dirty="0" smtClean="0"/>
              </a:p>
              <a:p>
                <a:pPr marL="285750" indent="-285750">
                  <a:buFont typeface="Arial" charset="0"/>
                  <a:buChar char="•"/>
                </a:pPr>
                <a14:m>
                  <m:oMath xmlns:m="http://schemas.openxmlformats.org/officeDocument/2006/math">
                    <m:r>
                      <a:rPr lang="en-US" sz="2200" i="1">
                        <a:latin typeface="Cambria Math" charset="0"/>
                      </a:rPr>
                      <m:t>𝑔</m:t>
                    </m:r>
                    <m:r>
                      <a:rPr lang="en-US" sz="2200" i="1">
                        <a:latin typeface="Cambria Math" charset="0"/>
                      </a:rPr>
                      <m:t>, </m:t>
                    </m:r>
                    <m:sSup>
                      <m:sSupPr>
                        <m:ctrlPr>
                          <a:rPr lang="en-US" sz="2200" i="1">
                            <a:latin typeface="Cambria Math" charset="0"/>
                          </a:rPr>
                        </m:ctrlPr>
                      </m:sSupPr>
                      <m:e>
                        <m:r>
                          <a:rPr lang="en-US" sz="2200" i="1">
                            <a:latin typeface="Cambria Math" charset="0"/>
                          </a:rPr>
                          <m:t>𝑔</m:t>
                        </m:r>
                      </m:e>
                      <m:sup>
                        <m:r>
                          <a:rPr lang="en-US" sz="2200" i="1">
                            <a:latin typeface="Cambria Math" charset="0"/>
                          </a:rPr>
                          <m:t>′</m:t>
                        </m:r>
                      </m:sup>
                    </m:sSup>
                  </m:oMath>
                </a14:m>
                <a:r>
                  <a:rPr lang="en-US" sz="2200" dirty="0" smtClean="0"/>
                  <a:t> fixed to reproduce the correct W and Z mass </a:t>
                </a:r>
                <a:endParaRPr lang="en-US" sz="2200" dirty="0"/>
              </a:p>
              <a:p>
                <a:pPr marL="0" indent="0">
                  <a:buNone/>
                </a:pPr>
                <a:endParaRPr lang="en-US" sz="2200" dirty="0"/>
              </a:p>
              <a:p>
                <a:pPr marL="0" indent="0">
                  <a:buNone/>
                </a:pPr>
                <a:endParaRPr lang="en-US" sz="2200" dirty="0" smtClean="0"/>
              </a:p>
              <a:p>
                <a:pPr marL="0" indent="0">
                  <a:buNone/>
                </a:pPr>
                <a:endParaRPr lang="en-US" sz="2200" dirty="0"/>
              </a:p>
              <a:p>
                <a:pPr marL="0" indent="0">
                  <a:buNone/>
                </a:pPr>
                <a:endParaRPr lang="en-US" sz="2200" dirty="0" smtClean="0"/>
              </a:p>
              <a:p>
                <a:pPr marL="0" indent="0">
                  <a:buNone/>
                </a:pPr>
                <a:endParaRPr 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92100" y="1169894"/>
                <a:ext cx="8223250" cy="5007069"/>
              </a:xfrm>
              <a:blipFill rotWithShape="0">
                <a:blip r:embed="rId3"/>
                <a:stretch>
                  <a:fillRect l="-519" t="-1949"/>
                </a:stretch>
              </a:blipFill>
            </p:spPr>
            <p:txBody>
              <a:bodyPr/>
              <a:lstStyle/>
              <a:p>
                <a:r>
                  <a:rPr lang="en-US">
                    <a:noFill/>
                  </a:rPr>
                  <a:t> </a:t>
                </a:r>
              </a:p>
            </p:txBody>
          </p:sp>
        </mc:Fallback>
      </mc:AlternateContent>
      <p:pic>
        <p:nvPicPr>
          <p:cNvPr id="7" name="Picture 6"/>
          <p:cNvPicPr>
            <a:picLocks noChangeAspect="1"/>
          </p:cNvPicPr>
          <p:nvPr/>
        </p:nvPicPr>
        <p:blipFill>
          <a:blip r:embed="rId4"/>
          <a:stretch>
            <a:fillRect/>
          </a:stretch>
        </p:blipFill>
        <p:spPr>
          <a:xfrm>
            <a:off x="2562505" y="1536485"/>
            <a:ext cx="4018990" cy="1008093"/>
          </a:xfrm>
          <a:prstGeom prst="rect">
            <a:avLst/>
          </a:prstGeom>
        </p:spPr>
      </p:pic>
      <p:sp>
        <p:nvSpPr>
          <p:cNvPr id="17" name="Oval 16"/>
          <p:cNvSpPr/>
          <p:nvPr/>
        </p:nvSpPr>
        <p:spPr>
          <a:xfrm>
            <a:off x="4851311" y="2024944"/>
            <a:ext cx="510988" cy="504047"/>
          </a:xfrm>
          <a:prstGeom prst="ellipse">
            <a:avLst/>
          </a:prstGeom>
          <a:noFill/>
          <a:ln>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2-site model: </a:t>
            </a:r>
            <a:r>
              <a:rPr lang="en-US" dirty="0" smtClean="0"/>
              <a:t>top sector </a:t>
            </a:r>
            <a:endParaRPr lang="en-US" dirty="0"/>
          </a:p>
        </p:txBody>
      </p:sp>
      <p:sp>
        <p:nvSpPr>
          <p:cNvPr id="6" name="Slide Number Placeholder 5"/>
          <p:cNvSpPr>
            <a:spLocks noGrp="1"/>
          </p:cNvSpPr>
          <p:nvPr>
            <p:ph type="sldNum" sz="quarter" idx="12"/>
          </p:nvPr>
        </p:nvSpPr>
        <p:spPr/>
        <p:txBody>
          <a:bodyPr/>
          <a:lstStyle/>
          <a:p>
            <a:fld id="{CC96CACB-DE18-DD4C-B320-7F4EB3719B43}" type="slidenum">
              <a:rPr lang="en-US" smtClean="0"/>
              <a:t>11</a:t>
            </a:fld>
            <a:endParaRPr lang="en-US"/>
          </a:p>
        </p:txBody>
      </p:sp>
      <mc:AlternateContent xmlns:mc="http://schemas.openxmlformats.org/markup-compatibility/2006" xmlns:a14="http://schemas.microsoft.com/office/drawing/2010/main">
        <mc:Choice Requires="a14">
          <p:sp>
            <p:nvSpPr>
              <p:cNvPr id="9" name="TextBox 8"/>
              <p:cNvSpPr txBox="1"/>
              <p:nvPr/>
            </p:nvSpPr>
            <p:spPr>
              <a:xfrm>
                <a:off x="5524904" y="2500721"/>
                <a:ext cx="3474028" cy="369332"/>
              </a:xfrm>
              <a:prstGeom prst="rect">
                <a:avLst/>
              </a:prstGeom>
              <a:noFill/>
            </p:spPr>
            <p:txBody>
              <a:bodyPr wrap="none" rtlCol="0">
                <a:spAutoFit/>
              </a:bodyPr>
              <a:lstStyle/>
              <a:p>
                <a:r>
                  <a:rPr lang="en-US" dirty="0" smtClean="0"/>
                  <a:t>Mass term, </a:t>
                </a:r>
                <a14:m>
                  <m:oMath xmlns:m="http://schemas.openxmlformats.org/officeDocument/2006/math">
                    <m:acc>
                      <m:accPr>
                        <m:chr m:val="̃"/>
                        <m:ctrlPr>
                          <a:rPr lang="en-US" b="0" i="1" smtClean="0">
                            <a:latin typeface="Cambria Math" charset="0"/>
                          </a:rPr>
                        </m:ctrlPr>
                      </m:accPr>
                      <m:e>
                        <m:r>
                          <a:rPr lang="en-US" b="0" i="1" smtClean="0">
                            <a:latin typeface="Cambria Math" charset="0"/>
                          </a:rPr>
                          <m:t>𝑚</m:t>
                        </m:r>
                      </m:e>
                    </m:acc>
                    <m:r>
                      <a:rPr lang="en-US" b="0" i="1" dirty="0" smtClean="0">
                        <a:latin typeface="Cambria Math" charset="0"/>
                      </a:rPr>
                      <m:t>=</m:t>
                    </m:r>
                    <m:r>
                      <a:rPr lang="en-US" b="0" i="1" dirty="0" smtClean="0">
                        <a:latin typeface="Cambria Math" charset="0"/>
                      </a:rPr>
                      <m:t>𝑑𝑖𝑎𝑔</m:t>
                    </m:r>
                    <m:r>
                      <a:rPr lang="en-US" b="0" i="1" dirty="0" smtClean="0">
                        <a:latin typeface="Cambria Math" charset="0"/>
                      </a:rPr>
                      <m:t>(</m:t>
                    </m:r>
                    <m:sSub>
                      <m:sSubPr>
                        <m:ctrlPr>
                          <a:rPr lang="en-US" b="0" i="1" dirty="0" smtClean="0">
                            <a:latin typeface="Cambria Math" charset="0"/>
                          </a:rPr>
                        </m:ctrlPr>
                      </m:sSubPr>
                      <m:e>
                        <m:r>
                          <a:rPr lang="en-US" b="0" i="1" dirty="0" smtClean="0">
                            <a:latin typeface="Cambria Math" charset="0"/>
                          </a:rPr>
                          <m:t>𝑀</m:t>
                        </m:r>
                      </m:e>
                      <m:sub>
                        <m:r>
                          <a:rPr lang="en-US" b="0" i="1" dirty="0" smtClean="0">
                            <a:latin typeface="Cambria Math" charset="0"/>
                          </a:rPr>
                          <m:t>4</m:t>
                        </m:r>
                      </m:sub>
                    </m:sSub>
                    <m:r>
                      <a:rPr lang="en-US" b="0" i="1" dirty="0" smtClean="0">
                        <a:latin typeface="Cambria Math" charset="0"/>
                      </a:rPr>
                      <m:t>, </m:t>
                    </m:r>
                    <m:sSub>
                      <m:sSubPr>
                        <m:ctrlPr>
                          <a:rPr lang="en-US" b="0" i="1" dirty="0" smtClean="0">
                            <a:latin typeface="Cambria Math" charset="0"/>
                          </a:rPr>
                        </m:ctrlPr>
                      </m:sSubPr>
                      <m:e>
                        <m:r>
                          <a:rPr lang="en-US" b="0" i="1" dirty="0" smtClean="0">
                            <a:latin typeface="Cambria Math" charset="0"/>
                          </a:rPr>
                          <m:t>𝑀</m:t>
                        </m:r>
                      </m:e>
                      <m:sub>
                        <m:r>
                          <a:rPr lang="en-US" b="0" i="1" dirty="0" smtClean="0">
                            <a:latin typeface="Cambria Math" charset="0"/>
                          </a:rPr>
                          <m:t>1</m:t>
                        </m:r>
                      </m:sub>
                    </m:sSub>
                    <m:r>
                      <a:rPr lang="en-US" b="0" i="1" dirty="0" smtClean="0">
                        <a:latin typeface="Cambria Math" charset="0"/>
                      </a:rPr>
                      <m:t>)</m:t>
                    </m:r>
                  </m:oMath>
                </a14:m>
                <a:r>
                  <a:rPr lang="en-US" dirty="0" smtClean="0"/>
                  <a:t> </a:t>
                </a:r>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5524904" y="2500721"/>
                <a:ext cx="3474028" cy="369332"/>
              </a:xfrm>
              <a:prstGeom prst="rect">
                <a:avLst/>
              </a:prstGeom>
              <a:blipFill rotWithShape="0">
                <a:blip r:embed="rId5"/>
                <a:stretch>
                  <a:fillRect l="-1404" t="-8197" b="-24590"/>
                </a:stretch>
              </a:blipFill>
            </p:spPr>
            <p:txBody>
              <a:bodyPr/>
              <a:lstStyle/>
              <a:p>
                <a:r>
                  <a:rPr lang="en-US">
                    <a:noFill/>
                  </a:rPr>
                  <a:t> </a:t>
                </a:r>
              </a:p>
            </p:txBody>
          </p:sp>
        </mc:Fallback>
      </mc:AlternateContent>
      <p:cxnSp>
        <p:nvCxnSpPr>
          <p:cNvPr id="19" name="Straight Arrow Connector 18"/>
          <p:cNvCxnSpPr/>
          <p:nvPr/>
        </p:nvCxnSpPr>
        <p:spPr>
          <a:xfrm>
            <a:off x="5269410" y="2500721"/>
            <a:ext cx="255494" cy="229871"/>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2291504" y="3508814"/>
                <a:ext cx="4080027" cy="3785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charset="0"/>
                            </a:rPr>
                          </m:ctrlPr>
                        </m:sSubPr>
                        <m:e>
                          <m:r>
                            <a:rPr lang="en-US" sz="2000" b="0" i="1" smtClean="0">
                              <a:latin typeface="Cambria Math" charset="0"/>
                            </a:rPr>
                            <m:t>ℒ</m:t>
                          </m:r>
                        </m:e>
                        <m:sub>
                          <m:r>
                            <a:rPr lang="en-US" sz="2000" b="0" i="1" smtClean="0">
                              <a:latin typeface="Cambria Math" charset="0"/>
                            </a:rPr>
                            <m:t>𝑚𝑖𝑥</m:t>
                          </m:r>
                        </m:sub>
                      </m:sSub>
                      <m:r>
                        <a:rPr lang="en-US" sz="2000" b="0" i="1" smtClean="0">
                          <a:latin typeface="Cambria Math" charset="0"/>
                        </a:rPr>
                        <m:t>=</m:t>
                      </m:r>
                      <m:sSub>
                        <m:sSubPr>
                          <m:ctrlPr>
                            <a:rPr lang="en-US" sz="2000" b="0" i="1" smtClean="0">
                              <a:latin typeface="Cambria Math" charset="0"/>
                            </a:rPr>
                          </m:ctrlPr>
                        </m:sSubPr>
                        <m:e>
                          <m:r>
                            <a:rPr lang="en-US" sz="2000" b="0" i="1" smtClean="0">
                              <a:latin typeface="Cambria Math" charset="0"/>
                            </a:rPr>
                            <m:t>𝑦</m:t>
                          </m:r>
                        </m:e>
                        <m:sub>
                          <m:r>
                            <a:rPr lang="en-US" sz="2000" b="0" i="1" smtClean="0">
                              <a:latin typeface="Cambria Math" charset="0"/>
                            </a:rPr>
                            <m:t>𝐿</m:t>
                          </m:r>
                        </m:sub>
                      </m:sSub>
                      <m:r>
                        <a:rPr lang="en-US" sz="2000" b="0" i="1" smtClean="0">
                          <a:latin typeface="Cambria Math" charset="0"/>
                        </a:rPr>
                        <m:t>𝑓</m:t>
                      </m:r>
                      <m:r>
                        <a:rPr lang="en-US" sz="2000" b="0" i="1" smtClean="0">
                          <a:latin typeface="Cambria Math" charset="0"/>
                        </a:rPr>
                        <m:t> </m:t>
                      </m:r>
                      <m:acc>
                        <m:accPr>
                          <m:chr m:val="̅"/>
                          <m:ctrlPr>
                            <a:rPr lang="en-US" sz="2000" b="0" i="1" smtClean="0">
                              <a:latin typeface="Cambria Math" charset="0"/>
                            </a:rPr>
                          </m:ctrlPr>
                        </m:accPr>
                        <m:e>
                          <m:sSubSup>
                            <m:sSubSupPr>
                              <m:ctrlPr>
                                <a:rPr lang="en-US" sz="2000" b="0" i="1" smtClean="0">
                                  <a:latin typeface="Cambria Math" charset="0"/>
                                </a:rPr>
                              </m:ctrlPr>
                            </m:sSubSupPr>
                            <m:e>
                              <m:r>
                                <a:rPr lang="en-US" sz="2000" b="0" i="1" smtClean="0">
                                  <a:latin typeface="Cambria Math" charset="0"/>
                                </a:rPr>
                                <m:t>𝑄</m:t>
                              </m:r>
                            </m:e>
                            <m:sub>
                              <m:r>
                                <a:rPr lang="en-US" sz="2000" b="0" i="1" smtClean="0">
                                  <a:latin typeface="Cambria Math" charset="0"/>
                                </a:rPr>
                                <m:t>𝐿</m:t>
                              </m:r>
                            </m:sub>
                            <m:sup>
                              <m:r>
                                <a:rPr lang="en-US" sz="2000" b="0" i="1" smtClean="0">
                                  <a:latin typeface="Cambria Math" charset="0"/>
                                </a:rPr>
                                <m:t>𝐼</m:t>
                              </m:r>
                            </m:sup>
                          </m:sSubSup>
                        </m:e>
                      </m:acc>
                      <m:sSub>
                        <m:sSubPr>
                          <m:ctrlPr>
                            <a:rPr lang="en-US" sz="2000" b="0" i="1" smtClean="0">
                              <a:latin typeface="Cambria Math" charset="0"/>
                            </a:rPr>
                          </m:ctrlPr>
                        </m:sSubPr>
                        <m:e>
                          <m:r>
                            <a:rPr lang="en-US" sz="2000" b="0" i="1" smtClean="0">
                              <a:latin typeface="Cambria Math" charset="0"/>
                            </a:rPr>
                            <m:t>𝒰</m:t>
                          </m:r>
                        </m:e>
                        <m:sub>
                          <m:r>
                            <a:rPr lang="en-US" sz="2000" b="0" i="1" smtClean="0">
                              <a:latin typeface="Cambria Math" charset="0"/>
                            </a:rPr>
                            <m:t>𝐼𝐽</m:t>
                          </m:r>
                        </m:sub>
                      </m:sSub>
                      <m:acc>
                        <m:accPr>
                          <m:chr m:val="̃"/>
                          <m:ctrlPr>
                            <a:rPr lang="en-US" sz="2000" b="0" i="1" smtClean="0">
                              <a:latin typeface="Cambria Math" charset="0"/>
                            </a:rPr>
                          </m:ctrlPr>
                        </m:accPr>
                        <m:e>
                          <m:sSup>
                            <m:sSupPr>
                              <m:ctrlPr>
                                <a:rPr lang="en-US" sz="2000" b="0" i="1" smtClean="0">
                                  <a:latin typeface="Cambria Math" charset="0"/>
                                </a:rPr>
                              </m:ctrlPr>
                            </m:sSupPr>
                            <m:e>
                              <m:r>
                                <a:rPr lang="en-US" sz="2000" b="0" i="1" smtClean="0">
                                  <a:latin typeface="Cambria Math" charset="0"/>
                                </a:rPr>
                                <m:t>𝜓</m:t>
                              </m:r>
                            </m:e>
                            <m:sup>
                              <m:r>
                                <a:rPr lang="en-US" sz="2000" b="0" i="1" smtClean="0">
                                  <a:latin typeface="Cambria Math" charset="0"/>
                                </a:rPr>
                                <m:t>𝐽</m:t>
                              </m:r>
                            </m:sup>
                          </m:sSup>
                        </m:e>
                      </m:acc>
                      <m:r>
                        <a:rPr lang="en-US" sz="2000" b="0" i="1" smtClean="0">
                          <a:latin typeface="Cambria Math" charset="0"/>
                        </a:rPr>
                        <m:t>+</m:t>
                      </m:r>
                      <m:sSub>
                        <m:sSubPr>
                          <m:ctrlPr>
                            <a:rPr lang="en-US" sz="2000" i="1">
                              <a:latin typeface="Cambria Math" charset="0"/>
                            </a:rPr>
                          </m:ctrlPr>
                        </m:sSubPr>
                        <m:e>
                          <m:r>
                            <a:rPr lang="en-US" sz="2000" i="1">
                              <a:latin typeface="Cambria Math" charset="0"/>
                            </a:rPr>
                            <m:t>𝑦</m:t>
                          </m:r>
                        </m:e>
                        <m:sub>
                          <m:r>
                            <a:rPr lang="en-US" sz="2000" b="0" i="1" smtClean="0">
                              <a:latin typeface="Cambria Math" charset="0"/>
                            </a:rPr>
                            <m:t>𝑅</m:t>
                          </m:r>
                        </m:sub>
                      </m:sSub>
                      <m:r>
                        <a:rPr lang="en-US" sz="2000" i="1">
                          <a:latin typeface="Cambria Math" charset="0"/>
                        </a:rPr>
                        <m:t>𝑓</m:t>
                      </m:r>
                      <m:r>
                        <a:rPr lang="en-US" sz="2000" i="1">
                          <a:latin typeface="Cambria Math" charset="0"/>
                        </a:rPr>
                        <m:t> </m:t>
                      </m:r>
                      <m:acc>
                        <m:accPr>
                          <m:chr m:val="̅"/>
                          <m:ctrlPr>
                            <a:rPr lang="en-US" sz="2000" i="1">
                              <a:latin typeface="Cambria Math" charset="0"/>
                            </a:rPr>
                          </m:ctrlPr>
                        </m:accPr>
                        <m:e>
                          <m:sSubSup>
                            <m:sSubSupPr>
                              <m:ctrlPr>
                                <a:rPr lang="en-US" sz="2000" b="0" i="1" smtClean="0">
                                  <a:latin typeface="Cambria Math" charset="0"/>
                                </a:rPr>
                              </m:ctrlPr>
                            </m:sSubSupPr>
                            <m:e>
                              <m:r>
                                <a:rPr lang="en-US" sz="2000" b="0" i="1" smtClean="0">
                                  <a:latin typeface="Cambria Math" charset="0"/>
                                </a:rPr>
                                <m:t>𝑇</m:t>
                              </m:r>
                            </m:e>
                            <m:sub>
                              <m:r>
                                <a:rPr lang="en-US" sz="2000" b="0" i="1" smtClean="0">
                                  <a:latin typeface="Cambria Math" charset="0"/>
                                </a:rPr>
                                <m:t>𝑅</m:t>
                              </m:r>
                            </m:sub>
                            <m:sup>
                              <m:r>
                                <a:rPr lang="en-US" sz="2000" b="0" i="1" smtClean="0">
                                  <a:latin typeface="Cambria Math" charset="0"/>
                                </a:rPr>
                                <m:t>𝐼</m:t>
                              </m:r>
                            </m:sup>
                          </m:sSubSup>
                        </m:e>
                      </m:acc>
                      <m:sSub>
                        <m:sSubPr>
                          <m:ctrlPr>
                            <a:rPr lang="en-US" sz="2000" i="1">
                              <a:latin typeface="Cambria Math" charset="0"/>
                            </a:rPr>
                          </m:ctrlPr>
                        </m:sSubPr>
                        <m:e>
                          <m:r>
                            <a:rPr lang="en-US" sz="2000" i="1">
                              <a:latin typeface="Cambria Math" charset="0"/>
                            </a:rPr>
                            <m:t>𝒰</m:t>
                          </m:r>
                        </m:e>
                        <m:sub>
                          <m:r>
                            <a:rPr lang="en-US" sz="2000" i="1">
                              <a:latin typeface="Cambria Math" charset="0"/>
                            </a:rPr>
                            <m:t>𝐼𝐽</m:t>
                          </m:r>
                        </m:sub>
                      </m:sSub>
                      <m:acc>
                        <m:accPr>
                          <m:chr m:val="̃"/>
                          <m:ctrlPr>
                            <a:rPr lang="en-US" sz="2000" i="1">
                              <a:latin typeface="Cambria Math" charset="0"/>
                            </a:rPr>
                          </m:ctrlPr>
                        </m:accPr>
                        <m:e>
                          <m:sSup>
                            <m:sSupPr>
                              <m:ctrlPr>
                                <a:rPr lang="en-US" sz="2000" b="0" i="1" smtClean="0">
                                  <a:latin typeface="Cambria Math" charset="0"/>
                                </a:rPr>
                              </m:ctrlPr>
                            </m:sSupPr>
                            <m:e>
                              <m:r>
                                <a:rPr lang="en-US" sz="2000" b="0" i="1" smtClean="0">
                                  <a:latin typeface="Cambria Math" charset="0"/>
                                </a:rPr>
                                <m:t>𝜓</m:t>
                              </m:r>
                            </m:e>
                            <m:sup>
                              <m:r>
                                <a:rPr lang="en-US" sz="2000" b="0" i="1" smtClean="0">
                                  <a:latin typeface="Cambria Math" charset="0"/>
                                </a:rPr>
                                <m:t>𝐽</m:t>
                              </m:r>
                            </m:sup>
                          </m:sSup>
                        </m:e>
                      </m:acc>
                    </m:oMath>
                  </m:oMathPara>
                </a14:m>
                <a:endParaRPr lang="en-US" sz="2000" dirty="0"/>
              </a:p>
            </p:txBody>
          </p:sp>
        </mc:Choice>
        <mc:Fallback xmlns="">
          <p:sp>
            <p:nvSpPr>
              <p:cNvPr id="29" name="TextBox 28"/>
              <p:cNvSpPr txBox="1">
                <a:spLocks noRot="1" noChangeAspect="1" noMove="1" noResize="1" noEditPoints="1" noAdjustHandles="1" noChangeArrowheads="1" noChangeShapeType="1" noTextEdit="1"/>
              </p:cNvSpPr>
              <p:nvPr/>
            </p:nvSpPr>
            <p:spPr>
              <a:xfrm>
                <a:off x="2291504" y="3508814"/>
                <a:ext cx="4080027" cy="378502"/>
              </a:xfrm>
              <a:prstGeom prst="rect">
                <a:avLst/>
              </a:prstGeom>
              <a:blipFill rotWithShape="0">
                <a:blip r:embed="rId6"/>
                <a:stretch>
                  <a:fillRect l="-897" t="-103226" r="-17489" b="-140323"/>
                </a:stretch>
              </a:blipFill>
            </p:spPr>
            <p:txBody>
              <a:bodyPr/>
              <a:lstStyle/>
              <a:p>
                <a:r>
                  <a:rPr lang="en-US">
                    <a:noFill/>
                  </a:rPr>
                  <a:t> </a:t>
                </a:r>
              </a:p>
            </p:txBody>
          </p:sp>
        </mc:Fallback>
      </mc:AlternateContent>
      <p:sp>
        <p:nvSpPr>
          <p:cNvPr id="35" name="TextBox 34"/>
          <p:cNvSpPr txBox="1"/>
          <p:nvPr/>
        </p:nvSpPr>
        <p:spPr>
          <a:xfrm>
            <a:off x="2096176" y="3014446"/>
            <a:ext cx="4705134" cy="400110"/>
          </a:xfrm>
          <a:prstGeom prst="rect">
            <a:avLst/>
          </a:prstGeom>
          <a:noFill/>
        </p:spPr>
        <p:txBody>
          <a:bodyPr wrap="none" rtlCol="0">
            <a:spAutoFit/>
          </a:bodyPr>
          <a:lstStyle/>
          <a:p>
            <a:r>
              <a:rPr lang="en-US" sz="2000" i="1" dirty="0" smtClean="0">
                <a:solidFill>
                  <a:srgbClr val="C00000"/>
                </a:solidFill>
              </a:rPr>
              <a:t>Invoking partial compositeness via y’s </a:t>
            </a:r>
            <a:endParaRPr lang="en-US" sz="2000" i="1" dirty="0">
              <a:solidFill>
                <a:srgbClr val="C00000"/>
              </a:solidFill>
            </a:endParaRPr>
          </a:p>
        </p:txBody>
      </p:sp>
      <p:sp>
        <p:nvSpPr>
          <p:cNvPr id="36"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37" name="Picture 3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spTree>
    <p:extLst>
      <p:ext uri="{BB962C8B-B14F-4D97-AF65-F5344CB8AC3E}">
        <p14:creationId xmlns:p14="http://schemas.microsoft.com/office/powerpoint/2010/main" val="99471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Partially Composite vectors : Mass and couplings </a:t>
            </a:r>
            <a:endParaRPr lang="en-US" sz="2800" dirty="0"/>
          </a:p>
        </p:txBody>
      </p:sp>
      <p:sp>
        <p:nvSpPr>
          <p:cNvPr id="6" name="Slide Number Placeholder 5"/>
          <p:cNvSpPr>
            <a:spLocks noGrp="1"/>
          </p:cNvSpPr>
          <p:nvPr>
            <p:ph type="sldNum" sz="quarter" idx="12"/>
          </p:nvPr>
        </p:nvSpPr>
        <p:spPr/>
        <p:txBody>
          <a:bodyPr/>
          <a:lstStyle/>
          <a:p>
            <a:fld id="{CC96CACB-DE18-DD4C-B320-7F4EB3719B43}" type="slidenum">
              <a:rPr lang="en-US" smtClean="0"/>
              <a:t>12</a:t>
            </a:fld>
            <a:endParaRPr lang="en-US"/>
          </a:p>
        </p:txBody>
      </p:sp>
      <p:sp>
        <p:nvSpPr>
          <p:cNvPr id="3" name="Content Placeholder 2"/>
          <p:cNvSpPr>
            <a:spLocks noGrp="1"/>
          </p:cNvSpPr>
          <p:nvPr>
            <p:ph idx="1"/>
          </p:nvPr>
        </p:nvSpPr>
        <p:spPr>
          <a:xfrm>
            <a:off x="65667" y="999765"/>
            <a:ext cx="8755604" cy="5185882"/>
          </a:xfrm>
        </p:spPr>
        <p:txBody>
          <a:bodyPr>
            <a:normAutofit/>
          </a:bodyPr>
          <a:lstStyle/>
          <a:p>
            <a:pPr marL="0" indent="0">
              <a:buNone/>
            </a:pPr>
            <a:r>
              <a:rPr lang="en-US" sz="2200" u="sng" dirty="0" smtClean="0"/>
              <a:t>Masses</a:t>
            </a:r>
          </a:p>
          <a:p>
            <a:pPr marL="0" indent="0">
              <a:buNone/>
            </a:pPr>
            <a:endParaRPr lang="en-US" sz="2200" u="sng" dirty="0"/>
          </a:p>
          <a:p>
            <a:pPr marL="0" indent="0">
              <a:buNone/>
            </a:pPr>
            <a:endParaRPr lang="en-US" sz="2200" u="sng" dirty="0" smtClean="0"/>
          </a:p>
          <a:p>
            <a:pPr marL="0" indent="0">
              <a:buNone/>
            </a:pPr>
            <a:endParaRPr lang="en-US" sz="2200" u="sng" dirty="0"/>
          </a:p>
          <a:p>
            <a:pPr marL="0" indent="0">
              <a:buNone/>
            </a:pPr>
            <a:endParaRPr lang="en-US" sz="2200" u="sng" dirty="0" smtClean="0"/>
          </a:p>
          <a:p>
            <a:pPr marL="0" indent="0">
              <a:buNone/>
            </a:pPr>
            <a:endParaRPr lang="en-US" sz="2200" u="sng" dirty="0"/>
          </a:p>
          <a:p>
            <a:pPr marL="0" indent="0">
              <a:buNone/>
            </a:pPr>
            <a:endParaRPr lang="en-US" sz="2200" u="sng" dirty="0" smtClean="0"/>
          </a:p>
          <a:p>
            <a:pPr marL="0" indent="0">
              <a:buNone/>
            </a:pPr>
            <a:endParaRPr lang="en-US" sz="2200" u="sng" dirty="0"/>
          </a:p>
          <a:p>
            <a:pPr marL="0" indent="0">
              <a:buNone/>
            </a:pPr>
            <a:endParaRPr lang="en-US" sz="2200" u="sng" dirty="0" smtClean="0"/>
          </a:p>
          <a:p>
            <a:pPr marL="0" indent="0">
              <a:buNone/>
            </a:pPr>
            <a:r>
              <a:rPr lang="en-US" sz="2200" u="sng" dirty="0" smtClean="0"/>
              <a:t>Couplings (examples)</a:t>
            </a:r>
            <a:endParaRPr lang="en-US" sz="2200" u="sng" dirty="0"/>
          </a:p>
        </p:txBody>
      </p:sp>
      <p:sp>
        <p:nvSpPr>
          <p:cNvPr id="13" name="Rectangle 12"/>
          <p:cNvSpPr/>
          <p:nvPr/>
        </p:nvSpPr>
        <p:spPr>
          <a:xfrm>
            <a:off x="2206947" y="1537127"/>
            <a:ext cx="445818" cy="3185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043953" y="1922739"/>
            <a:ext cx="548640" cy="2834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3"/>
          <a:stretch>
            <a:fillRect/>
          </a:stretch>
        </p:blipFill>
        <p:spPr>
          <a:xfrm>
            <a:off x="65667" y="5283290"/>
            <a:ext cx="9144000" cy="1232843"/>
          </a:xfrm>
          <a:prstGeom prst="rect">
            <a:avLst/>
          </a:prstGeom>
        </p:spPr>
      </p:pic>
      <p:sp>
        <p:nvSpPr>
          <p:cNvPr id="7" name="Right Brace 6"/>
          <p:cNvSpPr/>
          <p:nvPr/>
        </p:nvSpPr>
        <p:spPr>
          <a:xfrm>
            <a:off x="4545106" y="1156447"/>
            <a:ext cx="1223682" cy="3778624"/>
          </a:xfrm>
          <a:prstGeom prst="rightBrace">
            <a:avLst/>
          </a:prstGeom>
          <a:ln w="38100"/>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8" name="TextBox 7"/>
          <p:cNvSpPr txBox="1"/>
          <p:nvPr/>
        </p:nvSpPr>
        <p:spPr>
          <a:xfrm>
            <a:off x="5768788" y="2399428"/>
            <a:ext cx="3403496" cy="646331"/>
          </a:xfrm>
          <a:prstGeom prst="rect">
            <a:avLst/>
          </a:prstGeom>
          <a:noFill/>
        </p:spPr>
        <p:txBody>
          <a:bodyPr wrap="none" rtlCol="0">
            <a:spAutoFit/>
          </a:bodyPr>
          <a:lstStyle/>
          <a:p>
            <a:pPr algn="ctr"/>
            <a:r>
              <a:rPr lang="en-US" dirty="0" smtClean="0"/>
              <a:t>Post EWSB: </a:t>
            </a:r>
          </a:p>
          <a:p>
            <a:pPr algn="ctr"/>
            <a:r>
              <a:rPr lang="en-US" dirty="0" smtClean="0"/>
              <a:t>Physical vectors in mass basis</a:t>
            </a:r>
            <a:endParaRPr lang="en-US" dirty="0"/>
          </a:p>
        </p:txBody>
      </p:sp>
      <p:sp>
        <p:nvSpPr>
          <p:cNvPr id="11"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4" name="Picture 3"/>
          <p:cNvPicPr>
            <a:picLocks noChangeAspect="1"/>
          </p:cNvPicPr>
          <p:nvPr/>
        </p:nvPicPr>
        <p:blipFill>
          <a:blip r:embed="rId4"/>
          <a:stretch>
            <a:fillRect/>
          </a:stretch>
        </p:blipFill>
        <p:spPr>
          <a:xfrm>
            <a:off x="259613" y="1420996"/>
            <a:ext cx="4134587" cy="3100940"/>
          </a:xfrm>
          <a:prstGeom prst="rect">
            <a:avLst/>
          </a:prstGeom>
        </p:spPr>
      </p:pic>
    </p:spTree>
    <p:extLst>
      <p:ext uri="{BB962C8B-B14F-4D97-AF65-F5344CB8AC3E}">
        <p14:creationId xmlns:p14="http://schemas.microsoft.com/office/powerpoint/2010/main" val="1886954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Partially Composite </a:t>
            </a:r>
            <a:r>
              <a:rPr lang="en-US" sz="2800" dirty="0" smtClean="0"/>
              <a:t>fermions </a:t>
            </a:r>
            <a:r>
              <a:rPr lang="en-US" sz="2800" dirty="0"/>
              <a:t>: Mass and couplings </a:t>
            </a:r>
          </a:p>
        </p:txBody>
      </p:sp>
      <p:sp>
        <p:nvSpPr>
          <p:cNvPr id="6" name="Slide Number Placeholder 5"/>
          <p:cNvSpPr>
            <a:spLocks noGrp="1"/>
          </p:cNvSpPr>
          <p:nvPr>
            <p:ph type="sldNum" sz="quarter" idx="12"/>
          </p:nvPr>
        </p:nvSpPr>
        <p:spPr/>
        <p:txBody>
          <a:bodyPr/>
          <a:lstStyle/>
          <a:p>
            <a:fld id="{CC96CACB-DE18-DD4C-B320-7F4EB3719B43}" type="slidenum">
              <a:rPr lang="en-US" smtClean="0"/>
              <a:t>13</a:t>
            </a:fld>
            <a:endParaRPr lang="en-US"/>
          </a:p>
        </p:txBody>
      </p:sp>
      <p:sp>
        <p:nvSpPr>
          <p:cNvPr id="9" name="TextBox 8"/>
          <p:cNvSpPr txBox="1"/>
          <p:nvPr/>
        </p:nvSpPr>
        <p:spPr>
          <a:xfrm>
            <a:off x="55417" y="935954"/>
            <a:ext cx="4303059" cy="4647426"/>
          </a:xfrm>
          <a:prstGeom prst="rect">
            <a:avLst/>
          </a:prstGeom>
          <a:noFill/>
        </p:spPr>
        <p:txBody>
          <a:bodyPr wrap="square" rtlCol="0">
            <a:spAutoFit/>
          </a:bodyPr>
          <a:lstStyle/>
          <a:p>
            <a:endParaRPr lang="en-US" sz="1000" b="1" dirty="0">
              <a:solidFill>
                <a:srgbClr val="FF0000"/>
              </a:solidFill>
            </a:endParaRPr>
          </a:p>
          <a:p>
            <a:r>
              <a:rPr lang="en-US" sz="2200" dirty="0" smtClean="0">
                <a:solidFill>
                  <a:srgbClr val="FF0000"/>
                </a:solidFill>
              </a:rPr>
              <a:t>SM like top </a:t>
            </a:r>
          </a:p>
          <a:p>
            <a:endParaRPr lang="en-US" sz="2200" dirty="0" smtClean="0"/>
          </a:p>
          <a:p>
            <a:endParaRPr lang="en-US" sz="2200" dirty="0"/>
          </a:p>
          <a:p>
            <a:endParaRPr lang="en-US" sz="2200" dirty="0" smtClean="0"/>
          </a:p>
          <a:p>
            <a:r>
              <a:rPr lang="en-US" sz="2200" dirty="0" smtClean="0">
                <a:solidFill>
                  <a:srgbClr val="FF0000"/>
                </a:solidFill>
              </a:rPr>
              <a:t>Partners in </a:t>
            </a:r>
            <a:r>
              <a:rPr lang="en-US" sz="2200" b="1" dirty="0" smtClean="0">
                <a:solidFill>
                  <a:srgbClr val="FF0000"/>
                </a:solidFill>
              </a:rPr>
              <a:t>4</a:t>
            </a:r>
          </a:p>
          <a:p>
            <a:endParaRPr lang="en-US" sz="2200" dirty="0" smtClean="0"/>
          </a:p>
          <a:p>
            <a:endParaRPr lang="en-US" sz="2200" dirty="0"/>
          </a:p>
          <a:p>
            <a:endParaRPr lang="en-US" sz="2200" dirty="0" smtClean="0"/>
          </a:p>
          <a:p>
            <a:endParaRPr lang="en-US" sz="2200" dirty="0"/>
          </a:p>
          <a:p>
            <a:endParaRPr lang="en-US" sz="2200" dirty="0" smtClean="0"/>
          </a:p>
          <a:p>
            <a:r>
              <a:rPr lang="en-US" sz="2200" dirty="0" smtClean="0">
                <a:solidFill>
                  <a:srgbClr val="FF0000"/>
                </a:solidFill>
              </a:rPr>
              <a:t>Singlet Partner</a:t>
            </a:r>
          </a:p>
          <a:p>
            <a:endParaRPr lang="en-US" sz="2200" dirty="0"/>
          </a:p>
          <a:p>
            <a:endParaRPr lang="en-US" sz="2200" dirty="0"/>
          </a:p>
        </p:txBody>
      </p:sp>
      <p:sp>
        <p:nvSpPr>
          <p:cNvPr id="13" name="Rectangle 12"/>
          <p:cNvSpPr/>
          <p:nvPr/>
        </p:nvSpPr>
        <p:spPr>
          <a:xfrm>
            <a:off x="2206947" y="1537127"/>
            <a:ext cx="445818" cy="3185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3"/>
          <a:stretch>
            <a:fillRect/>
          </a:stretch>
        </p:blipFill>
        <p:spPr>
          <a:xfrm>
            <a:off x="158080" y="1560896"/>
            <a:ext cx="5988052" cy="784150"/>
          </a:xfrm>
          <a:prstGeom prst="rect">
            <a:avLst/>
          </a:prstGeom>
        </p:spPr>
      </p:pic>
      <p:pic>
        <p:nvPicPr>
          <p:cNvPr id="16" name="Picture 15"/>
          <p:cNvPicPr>
            <a:picLocks noChangeAspect="1"/>
          </p:cNvPicPr>
          <p:nvPr/>
        </p:nvPicPr>
        <p:blipFill>
          <a:blip r:embed="rId4"/>
          <a:stretch>
            <a:fillRect/>
          </a:stretch>
        </p:blipFill>
        <p:spPr>
          <a:xfrm>
            <a:off x="158080" y="2932975"/>
            <a:ext cx="1508197" cy="349727"/>
          </a:xfrm>
          <a:prstGeom prst="rect">
            <a:avLst/>
          </a:prstGeom>
        </p:spPr>
      </p:pic>
      <p:pic>
        <p:nvPicPr>
          <p:cNvPr id="17" name="Picture 16"/>
          <p:cNvPicPr>
            <a:picLocks noChangeAspect="1"/>
          </p:cNvPicPr>
          <p:nvPr/>
        </p:nvPicPr>
        <p:blipFill>
          <a:blip r:embed="rId5"/>
          <a:stretch>
            <a:fillRect/>
          </a:stretch>
        </p:blipFill>
        <p:spPr>
          <a:xfrm>
            <a:off x="158080" y="3333152"/>
            <a:ext cx="2607733" cy="546100"/>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8080" y="3957086"/>
            <a:ext cx="1494750" cy="382054"/>
          </a:xfrm>
          <a:prstGeom prst="rect">
            <a:avLst/>
          </a:prstGeom>
        </p:spPr>
      </p:pic>
      <p:sp>
        <p:nvSpPr>
          <p:cNvPr id="19" name="Rectangle 18"/>
          <p:cNvSpPr/>
          <p:nvPr/>
        </p:nvSpPr>
        <p:spPr>
          <a:xfrm>
            <a:off x="2003612" y="1560896"/>
            <a:ext cx="551329" cy="2743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7"/>
          <a:stretch>
            <a:fillRect/>
          </a:stretch>
        </p:blipFill>
        <p:spPr>
          <a:xfrm>
            <a:off x="158080" y="4833690"/>
            <a:ext cx="2652987" cy="577125"/>
          </a:xfrm>
          <a:prstGeom prst="rect">
            <a:avLst/>
          </a:prstGeom>
        </p:spPr>
      </p:pic>
      <p:sp>
        <p:nvSpPr>
          <p:cNvPr id="14" name="Right Brace 13"/>
          <p:cNvSpPr/>
          <p:nvPr/>
        </p:nvSpPr>
        <p:spPr>
          <a:xfrm>
            <a:off x="6244349" y="1393390"/>
            <a:ext cx="1168234" cy="4391534"/>
          </a:xfrm>
          <a:prstGeom prst="rightBrace">
            <a:avLst/>
          </a:prstGeom>
          <a:ln w="38100"/>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21" name="TextBox 20"/>
          <p:cNvSpPr txBox="1"/>
          <p:nvPr/>
        </p:nvSpPr>
        <p:spPr>
          <a:xfrm>
            <a:off x="7468031" y="2636371"/>
            <a:ext cx="1138087" cy="2585323"/>
          </a:xfrm>
          <a:prstGeom prst="rect">
            <a:avLst/>
          </a:prstGeom>
          <a:noFill/>
        </p:spPr>
        <p:txBody>
          <a:bodyPr wrap="square" rtlCol="0">
            <a:spAutoFit/>
          </a:bodyPr>
          <a:lstStyle/>
          <a:p>
            <a:pPr algn="ctr"/>
            <a:r>
              <a:rPr lang="en-US" dirty="0" smtClean="0"/>
              <a:t>Post EWSB: </a:t>
            </a:r>
          </a:p>
          <a:p>
            <a:pPr algn="ctr"/>
            <a:r>
              <a:rPr lang="en-US" dirty="0" smtClean="0"/>
              <a:t>Top sector </a:t>
            </a:r>
          </a:p>
          <a:p>
            <a:pPr algn="ctr"/>
            <a:r>
              <a:rPr lang="en-US" dirty="0" smtClean="0"/>
              <a:t>in mass basis @ leading order in v/f</a:t>
            </a:r>
            <a:endParaRPr lang="en-US" dirty="0"/>
          </a:p>
        </p:txBody>
      </p:sp>
      <p:sp>
        <p:nvSpPr>
          <p:cNvPr id="22"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spTree>
    <p:extLst>
      <p:ext uri="{BB962C8B-B14F-4D97-AF65-F5344CB8AC3E}">
        <p14:creationId xmlns:p14="http://schemas.microsoft.com/office/powerpoint/2010/main" val="466785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2-site: Benchmark points</a:t>
            </a:r>
            <a:endParaRPr lang="en-US" sz="4000" dirty="0"/>
          </a:p>
        </p:txBody>
      </p:sp>
      <p:sp>
        <p:nvSpPr>
          <p:cNvPr id="6" name="Slide Number Placeholder 5"/>
          <p:cNvSpPr>
            <a:spLocks noGrp="1"/>
          </p:cNvSpPr>
          <p:nvPr>
            <p:ph type="sldNum" sz="quarter" idx="12"/>
          </p:nvPr>
        </p:nvSpPr>
        <p:spPr/>
        <p:txBody>
          <a:bodyPr/>
          <a:lstStyle/>
          <a:p>
            <a:fld id="{CC96CACB-DE18-DD4C-B320-7F4EB3719B43}" type="slidenum">
              <a:rPr lang="en-US" smtClean="0"/>
              <a:t>14</a:t>
            </a:fld>
            <a:endParaRPr lang="en-US"/>
          </a:p>
        </p:txBody>
      </p:sp>
      <p:pic>
        <p:nvPicPr>
          <p:cNvPr id="3" name="Picture 2"/>
          <p:cNvPicPr>
            <a:picLocks noChangeAspect="1"/>
          </p:cNvPicPr>
          <p:nvPr/>
        </p:nvPicPr>
        <p:blipFill>
          <a:blip r:embed="rId3"/>
          <a:stretch>
            <a:fillRect/>
          </a:stretch>
        </p:blipFill>
        <p:spPr>
          <a:xfrm>
            <a:off x="297756" y="1036100"/>
            <a:ext cx="7289800" cy="1101869"/>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203200" y="2283713"/>
                <a:ext cx="8940800" cy="948337"/>
              </a:xfrm>
              <a:prstGeom prst="rect">
                <a:avLst/>
              </a:prstGeom>
              <a:noFill/>
            </p:spPr>
            <p:txBody>
              <a:bodyPr wrap="square" rtlCol="0">
                <a:spAutoFit/>
              </a:bodyPr>
              <a:lstStyle/>
              <a:p>
                <a14:m>
                  <m:oMath xmlns:m="http://schemas.openxmlformats.org/officeDocument/2006/math">
                    <m:sSub>
                      <m:sSubPr>
                        <m:ctrlPr>
                          <a:rPr lang="en-US" b="1" i="1" smtClean="0">
                            <a:latin typeface="Cambria Math" charset="0"/>
                          </a:rPr>
                        </m:ctrlPr>
                      </m:sSubPr>
                      <m:e>
                        <m:r>
                          <a:rPr lang="en-US" b="1" i="1" smtClean="0">
                            <a:latin typeface="Cambria Math" charset="0"/>
                          </a:rPr>
                          <m:t>𝒎</m:t>
                        </m:r>
                      </m:e>
                      <m:sub>
                        <m:r>
                          <a:rPr lang="en-US" b="1" i="1" smtClean="0">
                            <a:latin typeface="Cambria Math" charset="0"/>
                          </a:rPr>
                          <m:t>𝝆</m:t>
                        </m:r>
                      </m:sub>
                    </m:sSub>
                    <m:r>
                      <a:rPr lang="en-US" b="1" i="1" smtClean="0">
                        <a:latin typeface="Cambria Math" charset="0"/>
                      </a:rPr>
                      <m:t> ~ </m:t>
                    </m:r>
                    <m:r>
                      <a:rPr lang="en-US" b="1" i="1" smtClean="0">
                        <a:latin typeface="Cambria Math" charset="0"/>
                      </a:rPr>
                      <m:t>𝟐</m:t>
                    </m:r>
                    <m:r>
                      <a:rPr lang="en-US" b="1" i="1" smtClean="0">
                        <a:latin typeface="Cambria Math" charset="0"/>
                      </a:rPr>
                      <m:t> </m:t>
                    </m:r>
                    <m:r>
                      <a:rPr lang="en-US" b="1" i="1" smtClean="0">
                        <a:latin typeface="Cambria Math" charset="0"/>
                      </a:rPr>
                      <m:t>𝑻𝒆𝑽</m:t>
                    </m:r>
                    <m:r>
                      <a:rPr lang="en-US" b="1" i="1" smtClean="0">
                        <a:latin typeface="Cambria Math" charset="0"/>
                      </a:rPr>
                      <m:t> , </m:t>
                    </m:r>
                    <m:sSub>
                      <m:sSubPr>
                        <m:ctrlPr>
                          <a:rPr lang="en-US" b="1" i="1" smtClean="0">
                            <a:latin typeface="Cambria Math" charset="0"/>
                          </a:rPr>
                        </m:ctrlPr>
                      </m:sSubPr>
                      <m:e>
                        <m:r>
                          <a:rPr lang="en-US" b="1" i="1" smtClean="0">
                            <a:latin typeface="Cambria Math" charset="0"/>
                          </a:rPr>
                          <m:t>𝒎</m:t>
                        </m:r>
                      </m:e>
                      <m:sub>
                        <m:r>
                          <a:rPr lang="en-US" b="1" i="1" smtClean="0">
                            <a:latin typeface="Cambria Math" charset="0"/>
                          </a:rPr>
                          <m:t>𝑻</m:t>
                        </m:r>
                      </m:sub>
                    </m:sSub>
                    <m:r>
                      <a:rPr lang="en-US" b="1" i="1" smtClean="0">
                        <a:latin typeface="Cambria Math" charset="0"/>
                        <a:ea typeface="Cambria Math" charset="0"/>
                        <a:cs typeface="Cambria Math" charset="0"/>
                      </a:rPr>
                      <m:t>≥</m:t>
                    </m:r>
                    <m:r>
                      <a:rPr lang="en-US" b="1" i="0" smtClean="0">
                        <a:latin typeface="Cambria Math" charset="0"/>
                        <a:ea typeface="Cambria Math" charset="0"/>
                        <a:cs typeface="Cambria Math" charset="0"/>
                      </a:rPr>
                      <m:t>𝟏</m:t>
                    </m:r>
                    <m:r>
                      <a:rPr lang="en-US" b="1" i="0" smtClean="0">
                        <a:latin typeface="Cambria Math" charset="0"/>
                        <a:ea typeface="Cambria Math" charset="0"/>
                        <a:cs typeface="Cambria Math" charset="0"/>
                      </a:rPr>
                      <m:t>.</m:t>
                    </m:r>
                    <m:r>
                      <a:rPr lang="en-US" b="1" i="0" smtClean="0">
                        <a:latin typeface="Cambria Math" charset="0"/>
                        <a:ea typeface="Cambria Math" charset="0"/>
                        <a:cs typeface="Cambria Math" charset="0"/>
                      </a:rPr>
                      <m:t>𝟓</m:t>
                    </m:r>
                    <m:r>
                      <a:rPr lang="en-US" b="1" i="0" smtClean="0">
                        <a:latin typeface="Cambria Math" charset="0"/>
                        <a:ea typeface="Cambria Math" charset="0"/>
                        <a:cs typeface="Cambria Math" charset="0"/>
                      </a:rPr>
                      <m:t> </m:t>
                    </m:r>
                    <m:r>
                      <a:rPr lang="en-US" b="1" i="0" smtClean="0">
                        <a:latin typeface="Cambria Math" charset="0"/>
                        <a:ea typeface="Cambria Math" charset="0"/>
                        <a:cs typeface="Cambria Math" charset="0"/>
                      </a:rPr>
                      <m:t>𝐓𝐞𝐕</m:t>
                    </m:r>
                    <m:r>
                      <a:rPr lang="en-US" b="1" i="0" smtClean="0">
                        <a:latin typeface="Cambria Math" charset="0"/>
                        <a:ea typeface="Cambria Math" charset="0"/>
                        <a:cs typeface="Cambria Math" charset="0"/>
                      </a:rPr>
                      <m:t> </m:t>
                    </m:r>
                    <m:d>
                      <m:dPr>
                        <m:ctrlPr>
                          <a:rPr lang="en-US" b="1" i="1" smtClean="0">
                            <a:latin typeface="Cambria Math" charset="0"/>
                            <a:ea typeface="Cambria Math" charset="0"/>
                            <a:cs typeface="Cambria Math" charset="0"/>
                          </a:rPr>
                        </m:ctrlPr>
                      </m:dPr>
                      <m:e>
                        <m:r>
                          <a:rPr lang="en-US" b="1" i="0" smtClean="0">
                            <a:latin typeface="Cambria Math" charset="0"/>
                            <a:ea typeface="Cambria Math" charset="0"/>
                            <a:cs typeface="Cambria Math" charset="0"/>
                          </a:rPr>
                          <m:t>𝐒𝐞𝐭</m:t>
                        </m:r>
                        <m:r>
                          <a:rPr lang="en-US" b="1" i="0" smtClean="0">
                            <a:latin typeface="Cambria Math" charset="0"/>
                            <a:ea typeface="Cambria Math" charset="0"/>
                            <a:cs typeface="Cambria Math" charset="0"/>
                          </a:rPr>
                          <m:t> </m:t>
                        </m:r>
                        <m:r>
                          <a:rPr lang="en-US" b="1" i="0" smtClean="0">
                            <a:latin typeface="Cambria Math" charset="0"/>
                            <a:ea typeface="Cambria Math" charset="0"/>
                            <a:cs typeface="Cambria Math" charset="0"/>
                          </a:rPr>
                          <m:t>𝟏</m:t>
                        </m:r>
                        <m:r>
                          <a:rPr lang="en-US" b="1" i="0" smtClean="0">
                            <a:latin typeface="Cambria Math" charset="0"/>
                            <a:ea typeface="Cambria Math" charset="0"/>
                            <a:cs typeface="Cambria Math" charset="0"/>
                          </a:rPr>
                          <m:t> </m:t>
                        </m:r>
                      </m:e>
                    </m:d>
                    <m:r>
                      <a:rPr lang="en-US" b="0" i="0" smtClean="0">
                        <a:latin typeface="Cambria Math" charset="0"/>
                        <a:ea typeface="Cambria Math" charset="0"/>
                        <a:cs typeface="Cambria Math" charset="0"/>
                      </a:rPr>
                      <m:t>  </m:t>
                    </m:r>
                    <m:r>
                      <a:rPr lang="en-US" i="1">
                        <a:latin typeface="Cambria Math" charset="0"/>
                        <a:ea typeface="Cambria Math" charset="0"/>
                        <a:cs typeface="Cambria Math" charset="0"/>
                      </a:rPr>
                      <m:t>⟹</m:t>
                    </m:r>
                  </m:oMath>
                </a14:m>
                <a:r>
                  <a:rPr lang="en-US" dirty="0"/>
                  <a:t> </a:t>
                </a:r>
                <a:r>
                  <a:rPr lang="en-US" dirty="0" smtClean="0"/>
                  <a:t>Single Top </a:t>
                </a:r>
                <a:r>
                  <a:rPr lang="en-US" dirty="0"/>
                  <a:t>partner </a:t>
                </a:r>
                <a:r>
                  <a:rPr lang="en-US" dirty="0" smtClean="0"/>
                  <a:t>production occurs but </a:t>
                </a:r>
                <a:r>
                  <a:rPr lang="en-US" dirty="0"/>
                  <a:t>SM like final states </a:t>
                </a:r>
                <a:r>
                  <a:rPr lang="en-US" dirty="0" smtClean="0">
                    <a:solidFill>
                      <a:srgbClr val="C00000"/>
                    </a:solidFill>
                  </a:rPr>
                  <a:t>(</a:t>
                </a:r>
                <a:r>
                  <a:rPr lang="en-US" dirty="0" err="1" smtClean="0">
                    <a:solidFill>
                      <a:srgbClr val="C00000"/>
                    </a:solidFill>
                  </a:rPr>
                  <a:t>diboson</a:t>
                </a:r>
                <a:r>
                  <a:rPr lang="en-US" dirty="0" smtClean="0">
                    <a:solidFill>
                      <a:srgbClr val="C00000"/>
                    </a:solidFill>
                  </a:rPr>
                  <a:t>) dominates </a:t>
                </a:r>
                <a:endParaRPr lang="en-US" b="0" dirty="0" smtClean="0">
                  <a:solidFill>
                    <a:srgbClr val="C00000"/>
                  </a:solidFill>
                  <a:ea typeface="Cambria Math" charset="0"/>
                  <a:cs typeface="Cambria Math" charset="0"/>
                </a:endParaRPr>
              </a:p>
              <a:p>
                <a:r>
                  <a:rPr lang="en-US" dirty="0" smtClean="0"/>
                  <a:t> </a:t>
                </a:r>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203200" y="2283713"/>
                <a:ext cx="8940800" cy="948337"/>
              </a:xfrm>
              <a:prstGeom prst="rect">
                <a:avLst/>
              </a:prstGeom>
              <a:blipFill rotWithShape="0">
                <a:blip r:embed="rId4"/>
                <a:stretch>
                  <a:fillRect l="-545" t="-37419"/>
                </a:stretch>
              </a:blipFill>
            </p:spPr>
            <p:txBody>
              <a:bodyPr/>
              <a:lstStyle/>
              <a:p>
                <a:r>
                  <a:rPr lang="en-US">
                    <a:noFill/>
                  </a:rPr>
                  <a:t> </a:t>
                </a:r>
              </a:p>
            </p:txBody>
          </p:sp>
        </mc:Fallback>
      </mc:AlternateContent>
      <p:sp>
        <p:nvSpPr>
          <p:cNvPr id="17"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115" y="3058494"/>
            <a:ext cx="7416801" cy="3387481"/>
          </a:xfrm>
          <a:prstGeom prst="rect">
            <a:avLst/>
          </a:prstGeom>
        </p:spPr>
      </p:pic>
    </p:spTree>
    <p:extLst>
      <p:ext uri="{BB962C8B-B14F-4D97-AF65-F5344CB8AC3E}">
        <p14:creationId xmlns:p14="http://schemas.microsoft.com/office/powerpoint/2010/main" val="460294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2-site: Benchmark points</a:t>
            </a:r>
            <a:endParaRPr lang="en-US" sz="4000" dirty="0"/>
          </a:p>
        </p:txBody>
      </p:sp>
      <p:sp>
        <p:nvSpPr>
          <p:cNvPr id="6" name="Slide Number Placeholder 5"/>
          <p:cNvSpPr>
            <a:spLocks noGrp="1"/>
          </p:cNvSpPr>
          <p:nvPr>
            <p:ph type="sldNum" sz="quarter" idx="12"/>
          </p:nvPr>
        </p:nvSpPr>
        <p:spPr/>
        <p:txBody>
          <a:bodyPr/>
          <a:lstStyle/>
          <a:p>
            <a:fld id="{CC96CACB-DE18-DD4C-B320-7F4EB3719B43}" type="slidenum">
              <a:rPr lang="en-US" smtClean="0"/>
              <a:t>15</a:t>
            </a:fld>
            <a:endParaRPr lang="en-US"/>
          </a:p>
        </p:txBody>
      </p:sp>
      <p:pic>
        <p:nvPicPr>
          <p:cNvPr id="3" name="Picture 2"/>
          <p:cNvPicPr>
            <a:picLocks noChangeAspect="1"/>
          </p:cNvPicPr>
          <p:nvPr/>
        </p:nvPicPr>
        <p:blipFill>
          <a:blip r:embed="rId3"/>
          <a:stretch>
            <a:fillRect/>
          </a:stretch>
        </p:blipFill>
        <p:spPr>
          <a:xfrm>
            <a:off x="297756" y="1036100"/>
            <a:ext cx="7289800" cy="1101869"/>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203200" y="2283713"/>
                <a:ext cx="8940800" cy="948337"/>
              </a:xfrm>
              <a:prstGeom prst="rect">
                <a:avLst/>
              </a:prstGeom>
              <a:noFill/>
            </p:spPr>
            <p:txBody>
              <a:bodyPr wrap="square" rtlCol="0">
                <a:spAutoFit/>
              </a:bodyPr>
              <a:lstStyle/>
              <a:p>
                <a14:m>
                  <m:oMath xmlns:m="http://schemas.openxmlformats.org/officeDocument/2006/math">
                    <m:sSub>
                      <m:sSubPr>
                        <m:ctrlPr>
                          <a:rPr lang="en-US" b="1" i="1">
                            <a:latin typeface="Cambria Math" charset="0"/>
                          </a:rPr>
                        </m:ctrlPr>
                      </m:sSubPr>
                      <m:e>
                        <m:r>
                          <a:rPr lang="en-US" b="1" i="1">
                            <a:latin typeface="Cambria Math" charset="0"/>
                          </a:rPr>
                          <m:t>𝒎</m:t>
                        </m:r>
                      </m:e>
                      <m:sub>
                        <m:r>
                          <a:rPr lang="en-US" b="1" i="1">
                            <a:latin typeface="Cambria Math" charset="0"/>
                          </a:rPr>
                          <m:t>𝝆</m:t>
                        </m:r>
                      </m:sub>
                    </m:sSub>
                    <m:r>
                      <a:rPr lang="en-US" b="1" i="1">
                        <a:latin typeface="Cambria Math" charset="0"/>
                      </a:rPr>
                      <m:t> ~ </m:t>
                    </m:r>
                    <m:r>
                      <a:rPr lang="en-US" b="1" i="1">
                        <a:latin typeface="Cambria Math" charset="0"/>
                      </a:rPr>
                      <m:t>𝟐</m:t>
                    </m:r>
                    <m:r>
                      <a:rPr lang="en-US" b="1" i="1">
                        <a:latin typeface="Cambria Math" charset="0"/>
                      </a:rPr>
                      <m:t> </m:t>
                    </m:r>
                    <m:r>
                      <a:rPr lang="en-US" b="1" i="1">
                        <a:latin typeface="Cambria Math" charset="0"/>
                      </a:rPr>
                      <m:t>𝑻𝒆𝑽</m:t>
                    </m:r>
                    <m:r>
                      <a:rPr lang="en-US" b="1" i="1">
                        <a:latin typeface="Cambria Math" charset="0"/>
                      </a:rPr>
                      <m:t> , </m:t>
                    </m:r>
                    <m:sSub>
                      <m:sSubPr>
                        <m:ctrlPr>
                          <a:rPr lang="en-US" b="1" i="1">
                            <a:latin typeface="Cambria Math" charset="0"/>
                          </a:rPr>
                        </m:ctrlPr>
                      </m:sSubPr>
                      <m:e>
                        <m:r>
                          <a:rPr lang="en-US" b="1" i="1">
                            <a:latin typeface="Cambria Math" charset="0"/>
                          </a:rPr>
                          <m:t>𝒎</m:t>
                        </m:r>
                      </m:e>
                      <m:sub>
                        <m:r>
                          <a:rPr lang="en-US" b="1" i="1">
                            <a:latin typeface="Cambria Math" charset="0"/>
                          </a:rPr>
                          <m:t>𝑻</m:t>
                        </m:r>
                      </m:sub>
                    </m:sSub>
                    <m:r>
                      <a:rPr lang="en-US" b="1" i="1">
                        <a:latin typeface="Cambria Math" charset="0"/>
                        <a:ea typeface="Cambria Math" charset="0"/>
                        <a:cs typeface="Cambria Math" charset="0"/>
                      </a:rPr>
                      <m:t>≥</m:t>
                    </m:r>
                    <m:r>
                      <a:rPr lang="en-US" b="1" i="1">
                        <a:latin typeface="Cambria Math" charset="0"/>
                        <a:ea typeface="Cambria Math" charset="0"/>
                        <a:cs typeface="Cambria Math" charset="0"/>
                      </a:rPr>
                      <m:t>𝟏</m:t>
                    </m:r>
                    <m:r>
                      <a:rPr lang="en-US" b="1" i="0" smtClean="0">
                        <a:latin typeface="Cambria Math" charset="0"/>
                        <a:ea typeface="Cambria Math" charset="0"/>
                        <a:cs typeface="Cambria Math" charset="0"/>
                      </a:rPr>
                      <m:t> </m:t>
                    </m:r>
                    <m:r>
                      <a:rPr lang="en-US" b="1" i="1">
                        <a:latin typeface="Cambria Math" charset="0"/>
                        <a:ea typeface="Cambria Math" charset="0"/>
                        <a:cs typeface="Cambria Math" charset="0"/>
                      </a:rPr>
                      <m:t>𝐓𝐞𝐕</m:t>
                    </m:r>
                    <m:r>
                      <a:rPr lang="en-US" b="1">
                        <a:latin typeface="Cambria Math" charset="0"/>
                        <a:ea typeface="Cambria Math" charset="0"/>
                        <a:cs typeface="Cambria Math" charset="0"/>
                      </a:rPr>
                      <m:t> </m:t>
                    </m:r>
                  </m:oMath>
                </a14:m>
                <a:r>
                  <a:rPr lang="en-US" b="1" dirty="0" smtClean="0"/>
                  <a:t>(Set 2,3 ) </a:t>
                </a:r>
                <a14:m>
                  <m:oMath xmlns:m="http://schemas.openxmlformats.org/officeDocument/2006/math">
                    <m:r>
                      <a:rPr lang="en-US" i="1" smtClean="0">
                        <a:latin typeface="Cambria Math" charset="0"/>
                        <a:ea typeface="Cambria Math" charset="0"/>
                        <a:cs typeface="Cambria Math" charset="0"/>
                      </a:rPr>
                      <m:t>⟹</m:t>
                    </m:r>
                  </m:oMath>
                </a14:m>
                <a:r>
                  <a:rPr lang="en-US" dirty="0" smtClean="0"/>
                  <a:t> Top partner pair production allowed, </a:t>
                </a:r>
                <a:r>
                  <a:rPr lang="en-US" dirty="0" smtClean="0">
                    <a:solidFill>
                      <a:srgbClr val="C00000"/>
                    </a:solidFill>
                  </a:rPr>
                  <a:t>single top partner production dominates </a:t>
                </a:r>
                <a:endParaRPr lang="en-US" dirty="0">
                  <a:solidFill>
                    <a:srgbClr val="C00000"/>
                  </a:solidFill>
                </a:endParaRPr>
              </a:p>
              <a:p>
                <a:r>
                  <a:rPr lang="en-US" dirty="0" smtClean="0"/>
                  <a:t> </a:t>
                </a:r>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203200" y="2283713"/>
                <a:ext cx="8940800" cy="948337"/>
              </a:xfrm>
              <a:prstGeom prst="rect">
                <a:avLst/>
              </a:prstGeom>
              <a:blipFill rotWithShape="0">
                <a:blip r:embed="rId4"/>
                <a:stretch>
                  <a:fillRect l="-545" t="-37419"/>
                </a:stretch>
              </a:blipFill>
            </p:spPr>
            <p:txBody>
              <a:bodyPr/>
              <a:lstStyle/>
              <a:p>
                <a:r>
                  <a:rPr lang="en-US">
                    <a:noFill/>
                  </a:rPr>
                  <a:t> </a:t>
                </a:r>
              </a:p>
            </p:txBody>
          </p:sp>
        </mc:Fallback>
      </mc:AlternateContent>
      <p:sp>
        <p:nvSpPr>
          <p:cNvPr id="17"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500" y="3082526"/>
            <a:ext cx="7364186" cy="3363450"/>
          </a:xfrm>
          <a:prstGeom prst="rect">
            <a:avLst/>
          </a:prstGeom>
        </p:spPr>
      </p:pic>
    </p:spTree>
    <p:extLst>
      <p:ext uri="{BB962C8B-B14F-4D97-AF65-F5344CB8AC3E}">
        <p14:creationId xmlns:p14="http://schemas.microsoft.com/office/powerpoint/2010/main" val="1004224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Search Strategy @ LHC run </a:t>
            </a:r>
            <a:r>
              <a:rPr lang="en-US" sz="3200" dirty="0"/>
              <a:t>II</a:t>
            </a:r>
          </a:p>
        </p:txBody>
      </p:sp>
      <p:sp>
        <p:nvSpPr>
          <p:cNvPr id="6" name="Slide Number Placeholder 5"/>
          <p:cNvSpPr>
            <a:spLocks noGrp="1"/>
          </p:cNvSpPr>
          <p:nvPr>
            <p:ph type="sldNum" sz="quarter" idx="12"/>
          </p:nvPr>
        </p:nvSpPr>
        <p:spPr/>
        <p:txBody>
          <a:bodyPr/>
          <a:lstStyle/>
          <a:p>
            <a:fld id="{CC96CACB-DE18-DD4C-B320-7F4EB3719B43}" type="slidenum">
              <a:rPr lang="en-US" smtClean="0"/>
              <a:t>16</a:t>
            </a:fld>
            <a:endParaRPr lang="en-US"/>
          </a:p>
        </p:txBody>
      </p:sp>
      <p:sp>
        <p:nvSpPr>
          <p:cNvPr id="8" name="Oval 7"/>
          <p:cNvSpPr/>
          <p:nvPr/>
        </p:nvSpPr>
        <p:spPr>
          <a:xfrm rot="766941">
            <a:off x="5655479" y="3037013"/>
            <a:ext cx="1085427" cy="1524204"/>
          </a:xfrm>
          <a:prstGeom prst="ellipse">
            <a:avLst/>
          </a:prstGeom>
          <a:noFill/>
          <a:ln w="38100">
            <a:solidFill>
              <a:schemeClr val="bg1">
                <a:lumMod val="50000"/>
              </a:schemeClr>
            </a:solidFill>
            <a:prstDash val="sysDash"/>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Oval 8"/>
          <p:cNvSpPr/>
          <p:nvPr/>
        </p:nvSpPr>
        <p:spPr>
          <a:xfrm rot="20226255">
            <a:off x="5299341" y="1259749"/>
            <a:ext cx="1029274" cy="1789571"/>
          </a:xfrm>
          <a:prstGeom prst="ellipse">
            <a:avLst/>
          </a:prstGeom>
          <a:noFill/>
          <a:ln w="38100">
            <a:solidFill>
              <a:schemeClr val="bg1">
                <a:lumMod val="50000"/>
              </a:schemeClr>
            </a:solidFill>
            <a:prstDash val="sysDash"/>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Right Brace 9"/>
          <p:cNvSpPr/>
          <p:nvPr/>
        </p:nvSpPr>
        <p:spPr>
          <a:xfrm>
            <a:off x="6897638" y="1679967"/>
            <a:ext cx="913633" cy="3507836"/>
          </a:xfrm>
          <a:prstGeom prst="rightBrace">
            <a:avLst/>
          </a:prstGeom>
          <a:ln>
            <a:solidFill>
              <a:schemeClr val="bg1">
                <a:lumMod val="50000"/>
              </a:schemeClr>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1" name="TextBox 10"/>
          <p:cNvSpPr txBox="1"/>
          <p:nvPr/>
        </p:nvSpPr>
        <p:spPr>
          <a:xfrm>
            <a:off x="7811271" y="2833720"/>
            <a:ext cx="1516762" cy="1200329"/>
          </a:xfrm>
          <a:prstGeom prst="rect">
            <a:avLst/>
          </a:prstGeom>
          <a:noFill/>
        </p:spPr>
        <p:txBody>
          <a:bodyPr wrap="none" rtlCol="0">
            <a:spAutoFit/>
          </a:bodyPr>
          <a:lstStyle/>
          <a:p>
            <a:r>
              <a:rPr lang="en-US" dirty="0" smtClean="0"/>
              <a:t>Boosted </a:t>
            </a:r>
          </a:p>
          <a:p>
            <a:r>
              <a:rPr lang="en-US" dirty="0" smtClean="0"/>
              <a:t>Top tagging </a:t>
            </a:r>
          </a:p>
          <a:p>
            <a:r>
              <a:rPr lang="en-US" dirty="0" smtClean="0"/>
              <a:t>+ </a:t>
            </a:r>
          </a:p>
          <a:p>
            <a:r>
              <a:rPr lang="en-US" dirty="0" smtClean="0"/>
              <a:t>B-tagging </a:t>
            </a:r>
            <a:endParaRPr lang="en-US" dirty="0"/>
          </a:p>
        </p:txBody>
      </p:sp>
      <p:pic>
        <p:nvPicPr>
          <p:cNvPr id="14" name="Content Placeholder 1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0630" y="1516185"/>
            <a:ext cx="6057900" cy="3835400"/>
          </a:xfrm>
        </p:spPr>
      </p:pic>
      <p:sp>
        <p:nvSpPr>
          <p:cNvPr id="15" name="Oval 14"/>
          <p:cNvSpPr/>
          <p:nvPr/>
        </p:nvSpPr>
        <p:spPr>
          <a:xfrm rot="766941">
            <a:off x="4663832" y="4222749"/>
            <a:ext cx="1085427" cy="1524204"/>
          </a:xfrm>
          <a:prstGeom prst="ellipse">
            <a:avLst/>
          </a:prstGeom>
          <a:noFill/>
          <a:ln w="38100">
            <a:solidFill>
              <a:schemeClr val="bg1">
                <a:lumMod val="50000"/>
              </a:schemeClr>
            </a:solidFill>
            <a:prstDash val="sysDash"/>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TextBox 15"/>
          <p:cNvSpPr txBox="1"/>
          <p:nvPr/>
        </p:nvSpPr>
        <p:spPr>
          <a:xfrm>
            <a:off x="5904423" y="1019629"/>
            <a:ext cx="3005485" cy="369332"/>
          </a:xfrm>
          <a:prstGeom prst="rect">
            <a:avLst/>
          </a:prstGeom>
          <a:noFill/>
        </p:spPr>
        <p:txBody>
          <a:bodyPr wrap="square" rtlCol="0">
            <a:spAutoFit/>
          </a:bodyPr>
          <a:lstStyle/>
          <a:p>
            <a:r>
              <a:rPr lang="en-US" smtClean="0"/>
              <a:t>3  Fat  jets in an event </a:t>
            </a:r>
            <a:endParaRPr lang="en-US" dirty="0"/>
          </a:p>
        </p:txBody>
      </p:sp>
      <p:sp>
        <p:nvSpPr>
          <p:cNvPr id="17" name="TextBox 16"/>
          <p:cNvSpPr txBox="1"/>
          <p:nvPr/>
        </p:nvSpPr>
        <p:spPr>
          <a:xfrm>
            <a:off x="182521" y="814129"/>
            <a:ext cx="4785284" cy="646331"/>
          </a:xfrm>
          <a:prstGeom prst="rect">
            <a:avLst/>
          </a:prstGeom>
          <a:noFill/>
        </p:spPr>
        <p:txBody>
          <a:bodyPr wrap="none" rtlCol="0">
            <a:spAutoFit/>
          </a:bodyPr>
          <a:lstStyle/>
          <a:p>
            <a:endParaRPr lang="en-US" dirty="0" smtClean="0"/>
          </a:p>
          <a:p>
            <a:r>
              <a:rPr lang="en-US" dirty="0" smtClean="0"/>
              <a:t>10 signal events expected with L = 100 fb</a:t>
            </a:r>
            <a:r>
              <a:rPr lang="en-US" baseline="30000" dirty="0" smtClean="0"/>
              <a:t>-1</a:t>
            </a:r>
            <a:r>
              <a:rPr lang="en-US" dirty="0" smtClean="0"/>
              <a:t> </a:t>
            </a:r>
            <a:endParaRPr lang="en-US" dirty="0"/>
          </a:p>
        </p:txBody>
      </p:sp>
      <p:sp>
        <p:nvSpPr>
          <p:cNvPr id="13"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sp>
        <p:nvSpPr>
          <p:cNvPr id="19" name="TextBox 18"/>
          <p:cNvSpPr txBox="1"/>
          <p:nvPr/>
        </p:nvSpPr>
        <p:spPr>
          <a:xfrm>
            <a:off x="-2512" y="5697452"/>
            <a:ext cx="8699500" cy="646331"/>
          </a:xfrm>
          <a:prstGeom prst="rect">
            <a:avLst/>
          </a:prstGeom>
          <a:noFill/>
        </p:spPr>
        <p:txBody>
          <a:bodyPr wrap="square" rtlCol="0">
            <a:spAutoFit/>
          </a:bodyPr>
          <a:lstStyle/>
          <a:p>
            <a:r>
              <a:rPr lang="en-US" dirty="0" err="1" smtClean="0"/>
              <a:t>Madgraph</a:t>
            </a:r>
            <a:r>
              <a:rPr lang="en-US" dirty="0" smtClean="0"/>
              <a:t> 5 with  </a:t>
            </a:r>
            <a:r>
              <a:rPr lang="en-US" dirty="0" err="1" smtClean="0"/>
              <a:t>Feynrules</a:t>
            </a:r>
            <a:r>
              <a:rPr lang="en-US" dirty="0" smtClean="0"/>
              <a:t> model </a:t>
            </a:r>
            <a:r>
              <a:rPr lang="en-US" dirty="0"/>
              <a:t>implementation of a </a:t>
            </a:r>
            <a:r>
              <a:rPr lang="en-US" dirty="0" smtClean="0"/>
              <a:t>toy </a:t>
            </a:r>
            <a:r>
              <a:rPr lang="en-US" dirty="0"/>
              <a:t>model with a Z-prime </a:t>
            </a:r>
            <a:r>
              <a:rPr lang="en-US" dirty="0" smtClean="0"/>
              <a:t>, </a:t>
            </a:r>
            <a:r>
              <a:rPr lang="en-US" dirty="0"/>
              <a:t>interfaced with </a:t>
            </a:r>
            <a:r>
              <a:rPr lang="en-US" dirty="0" smtClean="0"/>
              <a:t>VLQ </a:t>
            </a:r>
            <a:r>
              <a:rPr lang="en-US" dirty="0"/>
              <a:t>model </a:t>
            </a:r>
            <a:r>
              <a:rPr lang="en-US" dirty="0" smtClean="0"/>
              <a:t>and </a:t>
            </a:r>
            <a:r>
              <a:rPr lang="en-US" dirty="0"/>
              <a:t>an effective Higgs </a:t>
            </a:r>
            <a:r>
              <a:rPr lang="en-US" dirty="0" smtClean="0"/>
              <a:t>model  </a:t>
            </a:r>
          </a:p>
        </p:txBody>
      </p:sp>
      <mc:AlternateContent xmlns:mc="http://schemas.openxmlformats.org/markup-compatibility/2006" xmlns:a14="http://schemas.microsoft.com/office/drawing/2010/main">
        <mc:Choice Requires="a14">
          <p:sp>
            <p:nvSpPr>
              <p:cNvPr id="20" name="TextBox 19"/>
              <p:cNvSpPr txBox="1"/>
              <p:nvPr/>
            </p:nvSpPr>
            <p:spPr>
              <a:xfrm>
                <a:off x="182521" y="1433878"/>
                <a:ext cx="4550285" cy="923330"/>
              </a:xfrm>
              <a:prstGeom prst="rect">
                <a:avLst/>
              </a:prstGeom>
              <a:noFill/>
            </p:spPr>
            <p:txBody>
              <a:bodyPr wrap="none" rtlCol="0">
                <a:spAutoFit/>
              </a:bodyPr>
              <a:lstStyle/>
              <a:p>
                <a:r>
                  <a:rPr lang="en-US" dirty="0" smtClean="0">
                    <a:solidFill>
                      <a:srgbClr val="C00000"/>
                    </a:solidFill>
                  </a:rPr>
                  <a:t>Production of T’ from </a:t>
                </a:r>
                <a14:m>
                  <m:oMath xmlns:m="http://schemas.openxmlformats.org/officeDocument/2006/math">
                    <m:sSub>
                      <m:sSubPr>
                        <m:ctrlPr>
                          <a:rPr lang="en-US" i="1">
                            <a:solidFill>
                              <a:srgbClr val="C00000"/>
                            </a:solidFill>
                            <a:latin typeface="Cambria Math" charset="0"/>
                          </a:rPr>
                        </m:ctrlPr>
                      </m:sSubPr>
                      <m:e>
                        <m:r>
                          <a:rPr lang="en-US" i="1">
                            <a:solidFill>
                              <a:srgbClr val="C00000"/>
                            </a:solidFill>
                            <a:latin typeface="Cambria Math" charset="0"/>
                          </a:rPr>
                          <m:t>𝜌</m:t>
                        </m:r>
                      </m:e>
                      <m:sub>
                        <m:r>
                          <a:rPr lang="en-US" i="1">
                            <a:solidFill>
                              <a:srgbClr val="C00000"/>
                            </a:solidFill>
                            <a:latin typeface="Cambria Math" charset="0"/>
                          </a:rPr>
                          <m:t>0</m:t>
                        </m:r>
                      </m:sub>
                    </m:sSub>
                  </m:oMath>
                </a14:m>
                <a:r>
                  <a:rPr lang="en-US" dirty="0" smtClean="0">
                    <a:solidFill>
                      <a:srgbClr val="C00000"/>
                    </a:solidFill>
                  </a:rPr>
                  <a:t>~ </a:t>
                </a:r>
                <a:r>
                  <a:rPr lang="en-US" b="1" dirty="0" smtClean="0">
                    <a:solidFill>
                      <a:srgbClr val="C00000"/>
                    </a:solidFill>
                  </a:rPr>
                  <a:t>40 fb @ 14TeV</a:t>
                </a:r>
                <a:endParaRPr lang="en-US" dirty="0"/>
              </a:p>
              <a:p>
                <a:endParaRPr lang="en-US" dirty="0"/>
              </a:p>
              <a:p>
                <a:r>
                  <a:rPr lang="en-US" dirty="0" smtClean="0"/>
                  <a:t> </a:t>
                </a:r>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182521" y="1433878"/>
                <a:ext cx="4550285" cy="923330"/>
              </a:xfrm>
              <a:prstGeom prst="rect">
                <a:avLst/>
              </a:prstGeom>
              <a:blipFill rotWithShape="0">
                <a:blip r:embed="rId5"/>
                <a:stretch>
                  <a:fillRect l="-1206" t="-3289" r="-402"/>
                </a:stretch>
              </a:blipFill>
            </p:spPr>
            <p:txBody>
              <a:bodyPr/>
              <a:lstStyle/>
              <a:p>
                <a:r>
                  <a:rPr lang="en-US">
                    <a:noFill/>
                  </a:rPr>
                  <a:t> </a:t>
                </a:r>
              </a:p>
            </p:txBody>
          </p:sp>
        </mc:Fallback>
      </mc:AlternateContent>
    </p:spTree>
    <p:extLst>
      <p:ext uri="{BB962C8B-B14F-4D97-AF65-F5344CB8AC3E}">
        <p14:creationId xmlns:p14="http://schemas.microsoft.com/office/powerpoint/2010/main" val="393094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96194" y="1670844"/>
            <a:ext cx="6057900" cy="3911600"/>
          </a:xfrm>
        </p:spPr>
      </p:pic>
      <p:sp>
        <p:nvSpPr>
          <p:cNvPr id="6" name="Slide Number Placeholder 5"/>
          <p:cNvSpPr>
            <a:spLocks noGrp="1"/>
          </p:cNvSpPr>
          <p:nvPr>
            <p:ph type="sldNum" sz="quarter" idx="12"/>
          </p:nvPr>
        </p:nvSpPr>
        <p:spPr/>
        <p:txBody>
          <a:bodyPr/>
          <a:lstStyle/>
          <a:p>
            <a:fld id="{CC96CACB-DE18-DD4C-B320-7F4EB3719B43}" type="slidenum">
              <a:rPr lang="en-US" smtClean="0"/>
              <a:t>17</a:t>
            </a:fld>
            <a:endParaRPr lang="en-US"/>
          </a:p>
        </p:txBody>
      </p:sp>
      <p:sp>
        <p:nvSpPr>
          <p:cNvPr id="8" name="Oval 7"/>
          <p:cNvSpPr/>
          <p:nvPr/>
        </p:nvSpPr>
        <p:spPr>
          <a:xfrm rot="766941">
            <a:off x="6733895" y="3165635"/>
            <a:ext cx="1085427" cy="1524204"/>
          </a:xfrm>
          <a:prstGeom prst="ellipse">
            <a:avLst/>
          </a:prstGeom>
          <a:noFill/>
          <a:ln w="38100">
            <a:solidFill>
              <a:schemeClr val="bg1">
                <a:lumMod val="50000"/>
              </a:schemeClr>
            </a:solidFill>
            <a:prstDash val="sysDash"/>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Oval 8"/>
          <p:cNvSpPr/>
          <p:nvPr/>
        </p:nvSpPr>
        <p:spPr>
          <a:xfrm rot="20226255">
            <a:off x="6345904" y="1363301"/>
            <a:ext cx="1029274" cy="1789571"/>
          </a:xfrm>
          <a:prstGeom prst="ellipse">
            <a:avLst/>
          </a:prstGeom>
          <a:noFill/>
          <a:ln w="38100">
            <a:solidFill>
              <a:schemeClr val="bg1">
                <a:lumMod val="50000"/>
              </a:schemeClr>
            </a:solidFill>
            <a:prstDash val="sysDash"/>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Right Brace 9"/>
          <p:cNvSpPr/>
          <p:nvPr/>
        </p:nvSpPr>
        <p:spPr>
          <a:xfrm rot="19524554">
            <a:off x="7686276" y="2291509"/>
            <a:ext cx="416443" cy="847165"/>
          </a:xfrm>
          <a:prstGeom prst="rightBrace">
            <a:avLst/>
          </a:prstGeom>
          <a:ln>
            <a:solidFill>
              <a:schemeClr val="bg1">
                <a:lumMod val="50000"/>
              </a:schemeClr>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1" name="TextBox 10"/>
          <p:cNvSpPr txBox="1"/>
          <p:nvPr/>
        </p:nvSpPr>
        <p:spPr>
          <a:xfrm>
            <a:off x="7811271" y="1323510"/>
            <a:ext cx="1516762" cy="1200329"/>
          </a:xfrm>
          <a:prstGeom prst="rect">
            <a:avLst/>
          </a:prstGeom>
          <a:noFill/>
        </p:spPr>
        <p:txBody>
          <a:bodyPr wrap="none" rtlCol="0">
            <a:spAutoFit/>
          </a:bodyPr>
          <a:lstStyle/>
          <a:p>
            <a:r>
              <a:rPr lang="en-US" dirty="0" smtClean="0"/>
              <a:t>Boosted </a:t>
            </a:r>
          </a:p>
          <a:p>
            <a:r>
              <a:rPr lang="en-US" dirty="0" smtClean="0"/>
              <a:t>Top tagging </a:t>
            </a:r>
          </a:p>
          <a:p>
            <a:r>
              <a:rPr lang="en-US" dirty="0" smtClean="0"/>
              <a:t>+ </a:t>
            </a:r>
          </a:p>
          <a:p>
            <a:r>
              <a:rPr lang="en-US" dirty="0" smtClean="0"/>
              <a:t>B-tagging </a:t>
            </a:r>
            <a:endParaRPr lang="en-US" dirty="0"/>
          </a:p>
        </p:txBody>
      </p:sp>
      <mc:AlternateContent xmlns:mc="http://schemas.openxmlformats.org/markup-compatibility/2006" xmlns:a14="http://schemas.microsoft.com/office/drawing/2010/main">
        <mc:Choice Requires="a14">
          <p:sp>
            <p:nvSpPr>
              <p:cNvPr id="12" name="TextBox 11"/>
              <p:cNvSpPr txBox="1"/>
              <p:nvPr/>
            </p:nvSpPr>
            <p:spPr>
              <a:xfrm>
                <a:off x="6860541" y="5365376"/>
                <a:ext cx="1989519" cy="369332"/>
              </a:xfrm>
              <a:prstGeom prst="rect">
                <a:avLst/>
              </a:prstGeom>
              <a:noFill/>
            </p:spPr>
            <p:txBody>
              <a:bodyPr wrap="none" rtlCol="0">
                <a:spAutoFit/>
              </a:bodyPr>
              <a:lstStyle/>
              <a:p>
                <a:r>
                  <a:rPr lang="en-US" dirty="0" smtClean="0"/>
                  <a:t>Large MET</a:t>
                </a:r>
                <a:r>
                  <a:rPr lang="en-US" dirty="0"/>
                  <a:t> </a:t>
                </a:r>
                <a:r>
                  <a:rPr lang="en-US" dirty="0" smtClean="0"/>
                  <a:t>(</a:t>
                </a:r>
                <a14:m>
                  <m:oMath xmlns:m="http://schemas.openxmlformats.org/officeDocument/2006/math">
                    <m:sSup>
                      <m:sSupPr>
                        <m:ctrlPr>
                          <a:rPr lang="en-US" b="0" i="1" smtClean="0">
                            <a:latin typeface="Cambria Math" charset="0"/>
                          </a:rPr>
                        </m:ctrlPr>
                      </m:sSupPr>
                      <m:e>
                        <m:r>
                          <a:rPr lang="en-US" b="0" i="1" smtClean="0">
                            <a:latin typeface="Cambria Math" charset="0"/>
                          </a:rPr>
                          <m:t>𝜈</m:t>
                        </m:r>
                      </m:e>
                      <m:sup>
                        <m:r>
                          <a:rPr lang="en-US" b="0" i="1" smtClean="0">
                            <a:latin typeface="Cambria Math" charset="0"/>
                          </a:rPr>
                          <m:t>′</m:t>
                        </m:r>
                      </m:sup>
                    </m:sSup>
                    <m:r>
                      <a:rPr lang="en-US" b="0" i="1" smtClean="0">
                        <a:latin typeface="Cambria Math" charset="0"/>
                      </a:rPr>
                      <m:t>𝑠</m:t>
                    </m:r>
                    <m:r>
                      <a:rPr lang="en-US" b="0" i="1" smtClean="0">
                        <a:latin typeface="Cambria Math" charset="0"/>
                      </a:rPr>
                      <m:t> </m:t>
                    </m:r>
                  </m:oMath>
                </a14:m>
                <a:r>
                  <a:rPr lang="en-US" dirty="0" smtClean="0"/>
                  <a:t>)</a:t>
                </a:r>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6860541" y="5365376"/>
                <a:ext cx="1989519" cy="369332"/>
              </a:xfrm>
              <a:prstGeom prst="rect">
                <a:avLst/>
              </a:prstGeom>
              <a:blipFill rotWithShape="0">
                <a:blip r:embed="rId4"/>
                <a:stretch>
                  <a:fillRect l="-2446" t="-93443" r="-2141" b="-122951"/>
                </a:stretch>
              </a:blipFill>
            </p:spPr>
            <p:txBody>
              <a:bodyPr/>
              <a:lstStyle/>
              <a:p>
                <a:r>
                  <a:rPr lang="en-US">
                    <a:noFill/>
                  </a:rPr>
                  <a:t> </a:t>
                </a:r>
              </a:p>
            </p:txBody>
          </p:sp>
        </mc:Fallback>
      </mc:AlternateContent>
      <p:sp>
        <p:nvSpPr>
          <p:cNvPr id="13"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sp>
        <p:nvSpPr>
          <p:cNvPr id="3" name="Title 2"/>
          <p:cNvSpPr>
            <a:spLocks noGrp="1"/>
          </p:cNvSpPr>
          <p:nvPr>
            <p:ph type="title"/>
          </p:nvPr>
        </p:nvSpPr>
        <p:spPr/>
        <p:txBody>
          <a:bodyPr/>
          <a:lstStyle/>
          <a:p>
            <a:endParaRPr lang="en-US"/>
          </a:p>
        </p:txBody>
      </p:sp>
      <p:sp>
        <p:nvSpPr>
          <p:cNvPr id="14" name="Title 1"/>
          <p:cNvSpPr txBox="1">
            <a:spLocks/>
          </p:cNvSpPr>
          <p:nvPr/>
        </p:nvSpPr>
        <p:spPr>
          <a:xfrm>
            <a:off x="0" y="0"/>
            <a:ext cx="9144000" cy="914400"/>
          </a:xfrm>
          <a:prstGeom prst="rect">
            <a:avLst/>
          </a:prstGeom>
          <a:solidFill>
            <a:schemeClr val="bg1">
              <a:lumMod val="85000"/>
            </a:schemeClr>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smtClean="0"/>
              <a:t>Search Strategy @ LHC run II</a:t>
            </a:r>
            <a:endParaRPr lang="en-US" sz="3200" dirty="0"/>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spTree>
    <p:extLst>
      <p:ext uri="{BB962C8B-B14F-4D97-AF65-F5344CB8AC3E}">
        <p14:creationId xmlns:p14="http://schemas.microsoft.com/office/powerpoint/2010/main" val="427430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4488" y="5677416"/>
            <a:ext cx="324531" cy="323089"/>
          </a:xfrm>
          <a:prstGeom prst="rect">
            <a:avLst/>
          </a:prstGeom>
        </p:spPr>
      </p:pic>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95862" y="951231"/>
            <a:ext cx="8942294" cy="4953281"/>
          </a:xfrm>
        </p:spPr>
        <p:txBody>
          <a:bodyPr>
            <a:normAutofit/>
          </a:bodyPr>
          <a:lstStyle/>
          <a:p>
            <a:pPr algn="just"/>
            <a:r>
              <a:rPr lang="en-US" sz="2000" b="1" dirty="0"/>
              <a:t>Composite Higgs model </a:t>
            </a:r>
            <a:r>
              <a:rPr lang="en-US" sz="2000" dirty="0"/>
              <a:t>(with H as PGB) provides </a:t>
            </a:r>
            <a:r>
              <a:rPr lang="en-US" sz="2000" b="1" dirty="0"/>
              <a:t>a </a:t>
            </a:r>
            <a:r>
              <a:rPr lang="en-US" sz="2000" b="1" dirty="0" smtClean="0"/>
              <a:t>viable solution </a:t>
            </a:r>
            <a:r>
              <a:rPr lang="en-US" sz="2000" b="1" dirty="0"/>
              <a:t>to the hierarchy problem </a:t>
            </a:r>
            <a:r>
              <a:rPr lang="en-US" sz="2000" dirty="0"/>
              <a:t>and generically predict </a:t>
            </a:r>
            <a:r>
              <a:rPr lang="en-US" sz="2000" dirty="0" smtClean="0"/>
              <a:t>partner states </a:t>
            </a:r>
            <a:r>
              <a:rPr lang="en-US" sz="2000" dirty="0"/>
              <a:t>to the fermions</a:t>
            </a:r>
          </a:p>
          <a:p>
            <a:pPr algn="just"/>
            <a:r>
              <a:rPr lang="en-US" sz="2000" b="1" dirty="0">
                <a:solidFill>
                  <a:srgbClr val="FF0000"/>
                </a:solidFill>
              </a:rPr>
              <a:t>Top partner will be probed beyond the 1</a:t>
            </a:r>
            <a:r>
              <a:rPr lang="en-US" sz="2000" b="1" dirty="0" smtClean="0">
                <a:solidFill>
                  <a:srgbClr val="FF0000"/>
                </a:solidFill>
              </a:rPr>
              <a:t> </a:t>
            </a:r>
            <a:r>
              <a:rPr lang="en-US" sz="2000" b="1" dirty="0" err="1">
                <a:solidFill>
                  <a:srgbClr val="FF0000"/>
                </a:solidFill>
              </a:rPr>
              <a:t>TeV</a:t>
            </a:r>
            <a:r>
              <a:rPr lang="en-US" sz="2000" b="1" dirty="0">
                <a:solidFill>
                  <a:srgbClr val="FF0000"/>
                </a:solidFill>
              </a:rPr>
              <a:t> mass region at </a:t>
            </a:r>
            <a:r>
              <a:rPr lang="en-US" sz="2000" b="1" dirty="0" smtClean="0">
                <a:solidFill>
                  <a:srgbClr val="FF0000"/>
                </a:solidFill>
              </a:rPr>
              <a:t>the Run </a:t>
            </a:r>
            <a:r>
              <a:rPr lang="en-US" sz="2000" b="1" dirty="0">
                <a:solidFill>
                  <a:srgbClr val="FF0000"/>
                </a:solidFill>
              </a:rPr>
              <a:t>2 of </a:t>
            </a:r>
            <a:r>
              <a:rPr lang="en-US" sz="2000" b="1" dirty="0" smtClean="0">
                <a:solidFill>
                  <a:srgbClr val="FF0000"/>
                </a:solidFill>
              </a:rPr>
              <a:t>LHC</a:t>
            </a:r>
          </a:p>
          <a:p>
            <a:pPr algn="just"/>
            <a:r>
              <a:rPr lang="en-US" sz="2000" b="1" dirty="0" smtClean="0">
                <a:solidFill>
                  <a:srgbClr val="00B050"/>
                </a:solidFill>
              </a:rPr>
              <a:t>mass of top partners &lt;  mass of heavy </a:t>
            </a:r>
            <a:r>
              <a:rPr lang="en-US" sz="2000" b="1" dirty="0">
                <a:solidFill>
                  <a:srgbClr val="00B050"/>
                </a:solidFill>
              </a:rPr>
              <a:t>vector resonances</a:t>
            </a:r>
            <a:r>
              <a:rPr lang="en-US" sz="2000" dirty="0" smtClean="0"/>
              <a:t>.</a:t>
            </a:r>
          </a:p>
          <a:p>
            <a:pPr algn="just"/>
            <a:r>
              <a:rPr lang="en-US" sz="2000" b="1" dirty="0" smtClean="0">
                <a:solidFill>
                  <a:srgbClr val="0070C0"/>
                </a:solidFill>
              </a:rPr>
              <a:t>vector </a:t>
            </a:r>
            <a:r>
              <a:rPr lang="en-US" sz="2000" b="1" dirty="0">
                <a:solidFill>
                  <a:srgbClr val="0070C0"/>
                </a:solidFill>
              </a:rPr>
              <a:t>resonances decay to top partners </a:t>
            </a:r>
            <a:r>
              <a:rPr lang="en-US" sz="2000" dirty="0"/>
              <a:t>instead of pure Standard </a:t>
            </a:r>
            <a:r>
              <a:rPr lang="en-US" sz="2000" dirty="0" smtClean="0"/>
              <a:t>Model final states start can </a:t>
            </a:r>
            <a:r>
              <a:rPr lang="en-US" sz="2000" b="1" dirty="0" smtClean="0"/>
              <a:t>dominate</a:t>
            </a:r>
            <a:r>
              <a:rPr lang="en-US" sz="2000" dirty="0" smtClean="0"/>
              <a:t> </a:t>
            </a:r>
            <a:endParaRPr lang="en-US" sz="2000" dirty="0"/>
          </a:p>
          <a:p>
            <a:pPr algn="just"/>
            <a:r>
              <a:rPr lang="en-US" sz="2000" dirty="0"/>
              <a:t>For run II, </a:t>
            </a:r>
            <a:r>
              <a:rPr lang="en-US" sz="2000" b="1" dirty="0" smtClean="0"/>
              <a:t>single-top partner production </a:t>
            </a:r>
            <a:r>
              <a:rPr lang="en-US" sz="2000" b="1" dirty="0"/>
              <a:t>channels and strongly boosted top </a:t>
            </a:r>
            <a:r>
              <a:rPr lang="en-US" sz="2000" b="1" dirty="0" smtClean="0"/>
              <a:t>searches </a:t>
            </a:r>
            <a:r>
              <a:rPr lang="en-US" sz="2000" dirty="0"/>
              <a:t>become</a:t>
            </a:r>
            <a:r>
              <a:rPr lang="en-US" sz="2000" b="1" dirty="0"/>
              <a:t> important</a:t>
            </a:r>
            <a:r>
              <a:rPr lang="en-US" sz="2000" b="1" dirty="0" smtClean="0"/>
              <a:t>.</a:t>
            </a:r>
          </a:p>
          <a:p>
            <a:pPr algn="just"/>
            <a:r>
              <a:rPr lang="en-US" sz="2000" b="1" dirty="0" smtClean="0">
                <a:solidFill>
                  <a:srgbClr val="FF0000"/>
                </a:solidFill>
              </a:rPr>
              <a:t>New search strategies </a:t>
            </a:r>
            <a:r>
              <a:rPr lang="en-US" sz="2000" dirty="0" smtClean="0"/>
              <a:t>can aid in </a:t>
            </a:r>
            <a:r>
              <a:rPr lang="en-US" sz="2000" b="1" dirty="0" smtClean="0">
                <a:solidFill>
                  <a:srgbClr val="FF0000"/>
                </a:solidFill>
              </a:rPr>
              <a:t>hunting Top partners </a:t>
            </a:r>
            <a:r>
              <a:rPr lang="en-US" sz="2000" dirty="0" smtClean="0">
                <a:solidFill>
                  <a:srgbClr val="FF0000"/>
                </a:solidFill>
              </a:rPr>
              <a:t>and </a:t>
            </a:r>
            <a:r>
              <a:rPr lang="en-US" sz="2000" dirty="0" smtClean="0"/>
              <a:t>also put more </a:t>
            </a:r>
            <a:r>
              <a:rPr lang="en-US" sz="2000" b="1" dirty="0" smtClean="0">
                <a:solidFill>
                  <a:srgbClr val="FF0000"/>
                </a:solidFill>
              </a:rPr>
              <a:t>accurate bounds on </a:t>
            </a:r>
            <a:r>
              <a:rPr lang="en-US" sz="2000" b="1" dirty="0">
                <a:solidFill>
                  <a:srgbClr val="FF0000"/>
                </a:solidFill>
              </a:rPr>
              <a:t>heavy vector resonances</a:t>
            </a:r>
          </a:p>
        </p:txBody>
      </p:sp>
      <p:sp>
        <p:nvSpPr>
          <p:cNvPr id="6" name="Slide Number Placeholder 5"/>
          <p:cNvSpPr>
            <a:spLocks noGrp="1"/>
          </p:cNvSpPr>
          <p:nvPr>
            <p:ph type="sldNum" sz="quarter" idx="12"/>
          </p:nvPr>
        </p:nvSpPr>
        <p:spPr/>
        <p:txBody>
          <a:bodyPr/>
          <a:lstStyle/>
          <a:p>
            <a:fld id="{CC96CACB-DE18-DD4C-B320-7F4EB3719B43}" type="slidenum">
              <a:rPr lang="en-US" smtClean="0"/>
              <a:t>18</a:t>
            </a:fld>
            <a:endParaRPr lang="en-US"/>
          </a:p>
        </p:txBody>
      </p:sp>
      <p:sp>
        <p:nvSpPr>
          <p:cNvPr id="7"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sp>
        <p:nvSpPr>
          <p:cNvPr id="8" name="TextBox 7"/>
          <p:cNvSpPr txBox="1"/>
          <p:nvPr/>
        </p:nvSpPr>
        <p:spPr>
          <a:xfrm>
            <a:off x="1035663" y="5672046"/>
            <a:ext cx="6995459" cy="369332"/>
          </a:xfrm>
          <a:prstGeom prst="rect">
            <a:avLst/>
          </a:prstGeom>
          <a:noFill/>
        </p:spPr>
        <p:txBody>
          <a:bodyPr wrap="square" rtlCol="0">
            <a:spAutoFit/>
          </a:bodyPr>
          <a:lstStyle/>
          <a:p>
            <a:r>
              <a:rPr lang="en-US" dirty="0" smtClean="0">
                <a:latin typeface="Book Antiqua" pitchFamily="18" charset="0"/>
              </a:rPr>
              <a:t>TH     NK   YOU!  </a:t>
            </a:r>
            <a:endParaRPr lang="en-US" dirty="0">
              <a:latin typeface="Book Antiqua" pitchFamily="18"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pic>
        <p:nvPicPr>
          <p:cNvPr id="5" name="Picture 4"/>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5274405" y="5130036"/>
            <a:ext cx="3763751" cy="1300708"/>
          </a:xfrm>
          <a:prstGeom prst="rect">
            <a:avLst/>
          </a:prstGeom>
        </p:spPr>
      </p:pic>
    </p:spTree>
    <p:extLst>
      <p:ext uri="{BB962C8B-B14F-4D97-AF65-F5344CB8AC3E}">
        <p14:creationId xmlns:p14="http://schemas.microsoft.com/office/powerpoint/2010/main" val="1439645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2" y="0"/>
            <a:ext cx="3626070" cy="1513490"/>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200" dirty="0" smtClean="0"/>
              <a:t>The name of the “game” is </a:t>
            </a:r>
            <a:r>
              <a:rPr lang="en-US" sz="2200" dirty="0" smtClean="0">
                <a:solidFill>
                  <a:srgbClr val="C00000"/>
                </a:solidFill>
              </a:rPr>
              <a:t>to identify the underlying </a:t>
            </a:r>
          </a:p>
          <a:p>
            <a:pPr marL="0" marR="0" lvl="0" indent="0" defTabSz="914400" eaLnBrk="1" fontAlgn="auto" latinLnBrk="0" hangingPunct="1">
              <a:lnSpc>
                <a:spcPct val="100000"/>
              </a:lnSpc>
              <a:spcBef>
                <a:spcPts val="0"/>
              </a:spcBef>
              <a:spcAft>
                <a:spcPts val="0"/>
              </a:spcAft>
              <a:buClrTx/>
              <a:buSzTx/>
              <a:buFontTx/>
              <a:buNone/>
              <a:tabLst/>
              <a:defRPr/>
            </a:pPr>
            <a:r>
              <a:rPr lang="en-US" sz="2200" dirty="0" smtClean="0">
                <a:solidFill>
                  <a:srgbClr val="C00000"/>
                </a:solidFill>
              </a:rPr>
              <a:t>theory from data  </a:t>
            </a:r>
            <a:endParaRPr lang="en-US" sz="2200" dirty="0">
              <a:solidFill>
                <a:srgbClr val="C00000"/>
              </a:solidFill>
            </a:endParaRPr>
          </a:p>
        </p:txBody>
      </p:sp>
      <p:sp>
        <p:nvSpPr>
          <p:cNvPr id="4" name="Date Placeholder 3"/>
          <p:cNvSpPr>
            <a:spLocks noGrp="1"/>
          </p:cNvSpPr>
          <p:nvPr>
            <p:ph type="dt" sz="half" idx="10"/>
          </p:nvPr>
        </p:nvSpPr>
        <p:spPr/>
        <p:txBody>
          <a:bodyPr/>
          <a:lstStyle/>
          <a:p>
            <a:r>
              <a:rPr lang="en-US" smtClean="0"/>
              <a:t>Bithika Jain </a:t>
            </a:r>
            <a:endParaRPr lang="en-US" dirty="0"/>
          </a:p>
        </p:txBody>
      </p:sp>
      <p:sp>
        <p:nvSpPr>
          <p:cNvPr id="5" name="Slide Number Placeholder 4"/>
          <p:cNvSpPr>
            <a:spLocks noGrp="1"/>
          </p:cNvSpPr>
          <p:nvPr>
            <p:ph type="sldNum" sz="quarter" idx="12"/>
          </p:nvPr>
        </p:nvSpPr>
        <p:spPr/>
        <p:txBody>
          <a:bodyPr/>
          <a:lstStyle/>
          <a:p>
            <a:fld id="{CC96CACB-DE18-DD4C-B320-7F4EB3719B43}" type="slidenum">
              <a:rPr lang="en-US" smtClean="0"/>
              <a:t>1</a:t>
            </a:fld>
            <a:endParaRPr lang="en-US"/>
          </a:p>
        </p:txBody>
      </p:sp>
      <p:sp>
        <p:nvSpPr>
          <p:cNvPr id="12" name="Oval 11"/>
          <p:cNvSpPr/>
          <p:nvPr/>
        </p:nvSpPr>
        <p:spPr>
          <a:xfrm>
            <a:off x="3733917" y="220719"/>
            <a:ext cx="2666883" cy="2207171"/>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 </a:t>
            </a:r>
          </a:p>
          <a:p>
            <a:pPr algn="ctr"/>
            <a:endParaRPr lang="en-US" sz="800" dirty="0"/>
          </a:p>
        </p:txBody>
      </p:sp>
      <p:sp>
        <p:nvSpPr>
          <p:cNvPr id="15" name="Oval 14"/>
          <p:cNvSpPr/>
          <p:nvPr/>
        </p:nvSpPr>
        <p:spPr>
          <a:xfrm>
            <a:off x="253312" y="1845433"/>
            <a:ext cx="2521419" cy="2143243"/>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t>Models</a:t>
            </a:r>
            <a:r>
              <a:rPr lang="en-US" dirty="0" smtClean="0"/>
              <a:t> </a:t>
            </a:r>
          </a:p>
          <a:p>
            <a:pPr algn="ctr"/>
            <a:endParaRPr lang="en-US" sz="800" dirty="0"/>
          </a:p>
          <a:p>
            <a:pPr algn="ctr"/>
            <a:r>
              <a:rPr lang="en-US" dirty="0" smtClean="0"/>
              <a:t>Underlying theories with symmetries, </a:t>
            </a:r>
            <a:r>
              <a:rPr lang="en-US" dirty="0" err="1" smtClean="0"/>
              <a:t>N</a:t>
            </a:r>
            <a:r>
              <a:rPr lang="en-US" baseline="-25000" dirty="0" err="1" smtClean="0"/>
              <a:t>c</a:t>
            </a:r>
            <a:r>
              <a:rPr lang="en-US" dirty="0" smtClean="0"/>
              <a:t>, </a:t>
            </a:r>
            <a:r>
              <a:rPr lang="en-US" dirty="0" err="1" smtClean="0"/>
              <a:t>N</a:t>
            </a:r>
            <a:r>
              <a:rPr lang="en-US" baseline="-25000" dirty="0" err="1" smtClean="0"/>
              <a:t>f</a:t>
            </a:r>
            <a:r>
              <a:rPr lang="en-US" baseline="-25000" dirty="0" smtClean="0"/>
              <a:t> </a:t>
            </a:r>
            <a:endParaRPr lang="en-US" baseline="-25000" dirty="0"/>
          </a:p>
        </p:txBody>
      </p:sp>
      <p:grpSp>
        <p:nvGrpSpPr>
          <p:cNvPr id="19" name="Group 18"/>
          <p:cNvGrpSpPr/>
          <p:nvPr/>
        </p:nvGrpSpPr>
        <p:grpSpPr>
          <a:xfrm>
            <a:off x="3537973" y="3988676"/>
            <a:ext cx="3058769" cy="2443655"/>
            <a:chOff x="3738206" y="3988676"/>
            <a:chExt cx="3058769" cy="2443655"/>
          </a:xfrm>
        </p:grpSpPr>
        <p:sp>
          <p:nvSpPr>
            <p:cNvPr id="16" name="Oval 15"/>
            <p:cNvSpPr/>
            <p:nvPr/>
          </p:nvSpPr>
          <p:spPr>
            <a:xfrm>
              <a:off x="3738206" y="3988676"/>
              <a:ext cx="3058769" cy="2443655"/>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 </a:t>
              </a:r>
              <a:endParaRPr lang="en-US" sz="800" dirty="0" smtClean="0"/>
            </a:p>
            <a:p>
              <a:pPr algn="ctr"/>
              <a:endParaRPr lang="en-US" dirty="0"/>
            </a:p>
          </p:txBody>
        </p:sp>
        <mc:AlternateContent xmlns:mc="http://schemas.openxmlformats.org/markup-compatibility/2006" xmlns:a14="http://schemas.microsoft.com/office/drawing/2010/main">
          <mc:Choice Requires="a14">
            <p:sp>
              <p:nvSpPr>
                <p:cNvPr id="17" name="TextBox 16"/>
                <p:cNvSpPr txBox="1"/>
                <p:nvPr/>
              </p:nvSpPr>
              <p:spPr>
                <a:xfrm>
                  <a:off x="4033720" y="4825480"/>
                  <a:ext cx="2758966" cy="1480726"/>
                </a:xfrm>
                <a:prstGeom prst="rect">
                  <a:avLst/>
                </a:prstGeom>
                <a:noFill/>
              </p:spPr>
              <p:txBody>
                <a:bodyPr wrap="square" rtlCol="0">
                  <a:spAutoFit/>
                </a:bodyPr>
                <a:lstStyle/>
                <a:p>
                  <a:r>
                    <a:rPr lang="en-US" dirty="0" smtClean="0"/>
                    <a:t>spin 0: </a:t>
                  </a:r>
                  <a14:m>
                    <m:oMath xmlns:m="http://schemas.openxmlformats.org/officeDocument/2006/math">
                      <m:r>
                        <a:rPr lang="en-US" i="1">
                          <a:latin typeface="Cambria Math" charset="0"/>
                        </a:rPr>
                        <m:t>𝜙</m:t>
                      </m:r>
                      <m:r>
                        <a:rPr lang="en-US" i="1">
                          <a:latin typeface="Cambria Math" charset="0"/>
                        </a:rPr>
                        <m:t>, </m:t>
                      </m:r>
                      <m:r>
                        <a:rPr lang="en-US" i="1">
                          <a:latin typeface="Cambria Math" charset="0"/>
                        </a:rPr>
                        <m:t>𝜂</m:t>
                      </m:r>
                      <m:r>
                        <a:rPr lang="en-US" i="1">
                          <a:latin typeface="Cambria Math" charset="0"/>
                        </a:rPr>
                        <m:t> </m:t>
                      </m:r>
                    </m:oMath>
                  </a14:m>
                  <a:endParaRPr lang="en-US" dirty="0"/>
                </a:p>
                <a:p>
                  <a:r>
                    <a:rPr lang="en-US" dirty="0"/>
                    <a:t>spin ½:</a:t>
                  </a:r>
                  <a14:m>
                    <m:oMath xmlns:m="http://schemas.openxmlformats.org/officeDocument/2006/math">
                      <m:r>
                        <a:rPr lang="en-US">
                          <a:latin typeface="Cambria Math" charset="0"/>
                        </a:rPr>
                        <m:t> </m:t>
                      </m:r>
                      <m:r>
                        <a:rPr lang="en-US" i="1">
                          <a:latin typeface="Cambria Math" charset="0"/>
                        </a:rPr>
                        <m:t>𝜓</m:t>
                      </m:r>
                      <m:r>
                        <a:rPr lang="en-US" i="1">
                          <a:latin typeface="Cambria Math" charset="0"/>
                        </a:rPr>
                        <m:t>, </m:t>
                      </m:r>
                      <m:r>
                        <a:rPr lang="en-US" i="1">
                          <a:latin typeface="Cambria Math" charset="0"/>
                        </a:rPr>
                        <m:t>𝜒</m:t>
                      </m:r>
                      <m:r>
                        <a:rPr lang="en-US" i="1">
                          <a:latin typeface="Cambria Math" charset="0"/>
                        </a:rPr>
                        <m:t>…(</m:t>
                      </m:r>
                      <m:r>
                        <a:rPr lang="en-US" i="1">
                          <a:latin typeface="Cambria Math" charset="0"/>
                        </a:rPr>
                        <m:t>𝑉𝐿𝑄𝑠</m:t>
                      </m:r>
                      <m:r>
                        <a:rPr lang="en-US" i="1">
                          <a:latin typeface="Cambria Math" charset="0"/>
                        </a:rPr>
                        <m:t>)</m:t>
                      </m:r>
                    </m:oMath>
                  </a14:m>
                  <a:r>
                    <a:rPr lang="en-US" dirty="0"/>
                    <a:t> </a:t>
                  </a:r>
                </a:p>
                <a:p>
                  <a:r>
                    <a:rPr lang="en-US" dirty="0"/>
                    <a:t>spin 1: </a:t>
                  </a:r>
                  <a14:m>
                    <m:oMath xmlns:m="http://schemas.openxmlformats.org/officeDocument/2006/math">
                      <m:sSup>
                        <m:sSupPr>
                          <m:ctrlPr>
                            <a:rPr lang="en-US" i="1">
                              <a:latin typeface="Cambria Math" charset="0"/>
                            </a:rPr>
                          </m:ctrlPr>
                        </m:sSupPr>
                        <m:e>
                          <m:r>
                            <a:rPr lang="en-US" i="1">
                              <a:latin typeface="Cambria Math" charset="0"/>
                            </a:rPr>
                            <m:t>𝜌</m:t>
                          </m:r>
                        </m:e>
                        <m:sup>
                          <m:r>
                            <a:rPr lang="en-US" i="1">
                              <a:latin typeface="Cambria Math" charset="0"/>
                            </a:rPr>
                            <m:t>0</m:t>
                          </m:r>
                          <m:r>
                            <a:rPr lang="en-US" b="0" i="1" smtClean="0">
                              <a:latin typeface="Cambria Math" charset="0"/>
                            </a:rPr>
                            <m:t>,±</m:t>
                          </m:r>
                        </m:sup>
                      </m:sSup>
                      <m:r>
                        <a:rPr lang="en-US" b="0" i="1" smtClean="0">
                          <a:latin typeface="Cambria Math" charset="0"/>
                        </a:rPr>
                        <m:t>,</m:t>
                      </m:r>
                      <m:sSup>
                        <m:sSupPr>
                          <m:ctrlPr>
                            <a:rPr lang="en-US" i="1">
                              <a:latin typeface="Cambria Math" charset="0"/>
                            </a:rPr>
                          </m:ctrlPr>
                        </m:sSupPr>
                        <m:e>
                          <m:r>
                            <a:rPr lang="en-US" b="0" i="1" smtClean="0">
                              <a:latin typeface="Cambria Math" charset="0"/>
                            </a:rPr>
                            <m:t>𝑎</m:t>
                          </m:r>
                        </m:e>
                        <m:sup>
                          <m:r>
                            <a:rPr lang="en-US" i="1">
                              <a:latin typeface="Cambria Math" charset="0"/>
                            </a:rPr>
                            <m:t>0,±</m:t>
                          </m:r>
                        </m:sup>
                      </m:sSup>
                    </m:oMath>
                  </a14:m>
                  <a:r>
                    <a:rPr lang="en-US" dirty="0" smtClean="0"/>
                    <a:t>..(V’), G’ Dark </a:t>
                  </a:r>
                  <a:r>
                    <a:rPr lang="en-US" dirty="0"/>
                    <a:t>Matter (DM)</a:t>
                  </a:r>
                </a:p>
                <a:p>
                  <a:endParaRPr lang="en-US" dirty="0"/>
                </a:p>
              </p:txBody>
            </p:sp>
          </mc:Choice>
          <mc:Fallback xmlns="">
            <p:sp>
              <p:nvSpPr>
                <p:cNvPr id="17" name="TextBox 16"/>
                <p:cNvSpPr txBox="1">
                  <a:spLocks noRot="1" noChangeAspect="1" noMove="1" noResize="1" noEditPoints="1" noAdjustHandles="1" noChangeArrowheads="1" noChangeShapeType="1" noTextEdit="1"/>
                </p:cNvSpPr>
                <p:nvPr/>
              </p:nvSpPr>
              <p:spPr>
                <a:xfrm>
                  <a:off x="4033720" y="4825480"/>
                  <a:ext cx="2758966" cy="1480726"/>
                </a:xfrm>
                <a:prstGeom prst="rect">
                  <a:avLst/>
                </a:prstGeom>
                <a:blipFill rotWithShape="0">
                  <a:blip r:embed="rId3"/>
                  <a:stretch>
                    <a:fillRect l="-1991" t="-23554" r="-1106"/>
                  </a:stretch>
                </a:blipFill>
              </p:spPr>
              <p:txBody>
                <a:bodyPr/>
                <a:lstStyle/>
                <a:p>
                  <a:r>
                    <a:rPr lang="en-US">
                      <a:noFill/>
                    </a:rPr>
                    <a:t> </a:t>
                  </a:r>
                </a:p>
              </p:txBody>
            </p:sp>
          </mc:Fallback>
        </mc:AlternateContent>
        <p:sp>
          <p:nvSpPr>
            <p:cNvPr id="18" name="TextBox 17"/>
            <p:cNvSpPr txBox="1"/>
            <p:nvPr/>
          </p:nvSpPr>
          <p:spPr>
            <a:xfrm>
              <a:off x="4540469" y="4367048"/>
              <a:ext cx="1710725" cy="461665"/>
            </a:xfrm>
            <a:prstGeom prst="rect">
              <a:avLst/>
            </a:prstGeom>
            <a:noFill/>
          </p:spPr>
          <p:txBody>
            <a:bodyPr wrap="none" rtlCol="0">
              <a:spAutoFit/>
            </a:bodyPr>
            <a:lstStyle/>
            <a:p>
              <a:r>
                <a:rPr lang="en-US" sz="2400" b="1" dirty="0" smtClean="0"/>
                <a:t>Particles </a:t>
              </a:r>
              <a:endParaRPr lang="en-US" sz="2400" b="1" dirty="0"/>
            </a:p>
          </p:txBody>
        </p:sp>
      </p:grpSp>
      <p:cxnSp>
        <p:nvCxnSpPr>
          <p:cNvPr id="21" name="Straight Arrow Connector 20"/>
          <p:cNvCxnSpPr/>
          <p:nvPr/>
        </p:nvCxnSpPr>
        <p:spPr>
          <a:xfrm flipH="1" flipV="1">
            <a:off x="2626215" y="3653256"/>
            <a:ext cx="1207272" cy="713792"/>
          </a:xfrm>
          <a:prstGeom prst="straightConnector1">
            <a:avLst/>
          </a:prstGeom>
          <a:ln w="76200">
            <a:solidFill>
              <a:srgbClr val="C00000"/>
            </a:solidFill>
            <a:headEnd type="triangle"/>
            <a:tailEnd type="triangle"/>
          </a:ln>
        </p:spPr>
        <p:style>
          <a:lnRef idx="3">
            <a:schemeClr val="accent6"/>
          </a:lnRef>
          <a:fillRef idx="0">
            <a:schemeClr val="accent6"/>
          </a:fillRef>
          <a:effectRef idx="2">
            <a:schemeClr val="accent6"/>
          </a:effectRef>
          <a:fontRef idx="minor">
            <a:schemeClr val="tx1"/>
          </a:fontRef>
        </p:style>
      </p:cxnSp>
      <p:cxnSp>
        <p:nvCxnSpPr>
          <p:cNvPr id="23" name="Straight Arrow Connector 22"/>
          <p:cNvCxnSpPr/>
          <p:nvPr/>
        </p:nvCxnSpPr>
        <p:spPr>
          <a:xfrm flipV="1">
            <a:off x="4540469" y="2427891"/>
            <a:ext cx="13255" cy="1502463"/>
          </a:xfrm>
          <a:prstGeom prst="straightConnector1">
            <a:avLst/>
          </a:prstGeom>
          <a:ln w="76200">
            <a:solidFill>
              <a:srgbClr val="C00000"/>
            </a:solidFill>
            <a:headEnd type="triangle"/>
            <a:tailEnd type="triangle"/>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flipH="1">
            <a:off x="2851414" y="2214877"/>
            <a:ext cx="1184558" cy="570186"/>
          </a:xfrm>
          <a:prstGeom prst="straightConnector1">
            <a:avLst/>
          </a:prstGeom>
          <a:ln w="76200">
            <a:solidFill>
              <a:srgbClr val="C00000"/>
            </a:solidFill>
            <a:headEnd type="triangle"/>
            <a:tailEnd type="triangle"/>
          </a:ln>
        </p:spPr>
        <p:style>
          <a:lnRef idx="3">
            <a:schemeClr val="accent6"/>
          </a:lnRef>
          <a:fillRef idx="0">
            <a:schemeClr val="accent6"/>
          </a:fillRef>
          <a:effectRef idx="2">
            <a:schemeClr val="accent6"/>
          </a:effectRef>
          <a:fontRef idx="minor">
            <a:schemeClr val="tx1"/>
          </a:fontRef>
        </p:style>
      </p:cxnSp>
      <p:sp>
        <p:nvSpPr>
          <p:cNvPr id="27" name="Oval 26"/>
          <p:cNvSpPr/>
          <p:nvPr/>
        </p:nvSpPr>
        <p:spPr>
          <a:xfrm>
            <a:off x="6905297" y="1468464"/>
            <a:ext cx="1358216" cy="1316599"/>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t>Data</a:t>
            </a:r>
            <a:endParaRPr lang="en-US" sz="2400" dirty="0" smtClean="0"/>
          </a:p>
          <a:p>
            <a:pPr algn="ctr"/>
            <a:endParaRPr lang="en-US" sz="900" dirty="0"/>
          </a:p>
        </p:txBody>
      </p:sp>
      <p:cxnSp>
        <p:nvCxnSpPr>
          <p:cNvPr id="28" name="Straight Arrow Connector 27"/>
          <p:cNvCxnSpPr/>
          <p:nvPr/>
        </p:nvCxnSpPr>
        <p:spPr>
          <a:xfrm flipH="1" flipV="1">
            <a:off x="6477118" y="1368974"/>
            <a:ext cx="428179" cy="427161"/>
          </a:xfrm>
          <a:prstGeom prst="straightConnector1">
            <a:avLst/>
          </a:prstGeom>
          <a:ln w="76200">
            <a:solidFill>
              <a:srgbClr val="C00000"/>
            </a:solidFill>
            <a:headEnd type="triangle"/>
            <a:tailEnd type="triangle"/>
          </a:ln>
        </p:spPr>
        <p:style>
          <a:lnRef idx="3">
            <a:schemeClr val="accent6"/>
          </a:lnRef>
          <a:fillRef idx="0">
            <a:schemeClr val="accent6"/>
          </a:fillRef>
          <a:effectRef idx="2">
            <a:schemeClr val="accent6"/>
          </a:effectRef>
          <a:fontRef idx="minor">
            <a:schemeClr val="tx1"/>
          </a:fontRef>
        </p:style>
      </p:cxnSp>
      <p:sp>
        <p:nvSpPr>
          <p:cNvPr id="30" name="TextBox 29"/>
          <p:cNvSpPr txBox="1"/>
          <p:nvPr/>
        </p:nvSpPr>
        <p:spPr>
          <a:xfrm>
            <a:off x="6195848" y="6136929"/>
            <a:ext cx="3216166" cy="338554"/>
          </a:xfrm>
          <a:prstGeom prst="rect">
            <a:avLst/>
          </a:prstGeom>
          <a:noFill/>
        </p:spPr>
        <p:txBody>
          <a:bodyPr wrap="square" rtlCol="0">
            <a:spAutoFit/>
          </a:bodyPr>
          <a:lstStyle/>
          <a:p>
            <a:r>
              <a:rPr lang="en-US" sz="1600" dirty="0" smtClean="0">
                <a:solidFill>
                  <a:schemeClr val="bg1">
                    <a:lumMod val="65000"/>
                  </a:schemeClr>
                </a:solidFill>
              </a:rPr>
              <a:t>Courtesy- Alexander </a:t>
            </a:r>
            <a:r>
              <a:rPr lang="en-US" sz="1600" dirty="0" err="1" smtClean="0">
                <a:solidFill>
                  <a:schemeClr val="bg1">
                    <a:lumMod val="65000"/>
                  </a:schemeClr>
                </a:solidFill>
              </a:rPr>
              <a:t>Belyaev</a:t>
            </a:r>
            <a:r>
              <a:rPr lang="en-US" sz="1600" dirty="0" smtClean="0">
                <a:solidFill>
                  <a:schemeClr val="bg1">
                    <a:lumMod val="65000"/>
                  </a:schemeClr>
                </a:solidFill>
              </a:rPr>
              <a:t> </a:t>
            </a:r>
            <a:endParaRPr lang="en-US" sz="1600" dirty="0">
              <a:solidFill>
                <a:schemeClr val="bg1">
                  <a:lumMod val="65000"/>
                </a:schemeClr>
              </a:solidFill>
            </a:endParaRPr>
          </a:p>
        </p:txBody>
      </p:sp>
      <p:sp>
        <p:nvSpPr>
          <p:cNvPr id="31" name="TextBox 30"/>
          <p:cNvSpPr txBox="1"/>
          <p:nvPr/>
        </p:nvSpPr>
        <p:spPr>
          <a:xfrm>
            <a:off x="3588163" y="1057471"/>
            <a:ext cx="2850796" cy="1477328"/>
          </a:xfrm>
          <a:prstGeom prst="rect">
            <a:avLst/>
          </a:prstGeom>
          <a:noFill/>
        </p:spPr>
        <p:txBody>
          <a:bodyPr wrap="square" rtlCol="0">
            <a:spAutoFit/>
          </a:bodyPr>
          <a:lstStyle/>
          <a:p>
            <a:pPr algn="ctr"/>
            <a:r>
              <a:rPr lang="en-US" dirty="0"/>
              <a:t>i</a:t>
            </a:r>
            <a:r>
              <a:rPr lang="en-US" dirty="0" smtClean="0"/>
              <a:t>nvariant </a:t>
            </a:r>
            <a:r>
              <a:rPr lang="en-US" dirty="0"/>
              <a:t>mass </a:t>
            </a:r>
            <a:r>
              <a:rPr lang="en-US" dirty="0" smtClean="0"/>
              <a:t>peaks, </a:t>
            </a:r>
          </a:p>
          <a:p>
            <a:pPr algn="ctr"/>
            <a:r>
              <a:rPr lang="en-US" dirty="0" smtClean="0"/>
              <a:t>&amp; non - resonant productions,</a:t>
            </a:r>
          </a:p>
          <a:p>
            <a:pPr algn="ctr"/>
            <a:r>
              <a:rPr lang="en-US" dirty="0" smtClean="0"/>
              <a:t>correlations </a:t>
            </a:r>
            <a:endParaRPr lang="en-US" dirty="0"/>
          </a:p>
          <a:p>
            <a:endParaRPr lang="en-US" dirty="0"/>
          </a:p>
        </p:txBody>
      </p:sp>
      <p:sp>
        <p:nvSpPr>
          <p:cNvPr id="32" name="TextBox 31"/>
          <p:cNvSpPr txBox="1"/>
          <p:nvPr/>
        </p:nvSpPr>
        <p:spPr>
          <a:xfrm>
            <a:off x="4105394" y="582521"/>
            <a:ext cx="1923925" cy="461665"/>
          </a:xfrm>
          <a:prstGeom prst="rect">
            <a:avLst/>
          </a:prstGeom>
          <a:noFill/>
        </p:spPr>
        <p:txBody>
          <a:bodyPr wrap="none" rtlCol="0">
            <a:spAutoFit/>
          </a:bodyPr>
          <a:lstStyle/>
          <a:p>
            <a:r>
              <a:rPr lang="en-US" sz="2400" b="1" dirty="0" smtClean="0"/>
              <a:t>Signatures</a:t>
            </a:r>
            <a:endParaRPr lang="en-US" sz="2400" b="1" dirty="0"/>
          </a:p>
        </p:txBody>
      </p:sp>
    </p:spTree>
    <p:extLst>
      <p:ext uri="{BB962C8B-B14F-4D97-AF65-F5344CB8AC3E}">
        <p14:creationId xmlns:p14="http://schemas.microsoft.com/office/powerpoint/2010/main" val="1424603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Bithika Jain </a:t>
            </a:r>
            <a:endParaRPr lang="en-US" dirty="0"/>
          </a:p>
        </p:txBody>
      </p:sp>
      <p:sp>
        <p:nvSpPr>
          <p:cNvPr id="5" name="Slide Number Placeholder 4"/>
          <p:cNvSpPr>
            <a:spLocks noGrp="1"/>
          </p:cNvSpPr>
          <p:nvPr>
            <p:ph type="sldNum" sz="quarter" idx="12"/>
          </p:nvPr>
        </p:nvSpPr>
        <p:spPr/>
        <p:txBody>
          <a:bodyPr/>
          <a:lstStyle/>
          <a:p>
            <a:fld id="{CC96CACB-DE18-DD4C-B320-7F4EB3719B43}" type="slidenum">
              <a:rPr lang="en-US" smtClean="0"/>
              <a:t>2</a:t>
            </a:fld>
            <a:endParaRPr lang="en-US"/>
          </a:p>
        </p:txBody>
      </p:sp>
      <p:sp>
        <p:nvSpPr>
          <p:cNvPr id="15" name="Oval 14"/>
          <p:cNvSpPr/>
          <p:nvPr/>
        </p:nvSpPr>
        <p:spPr>
          <a:xfrm>
            <a:off x="328425" y="552431"/>
            <a:ext cx="1537729" cy="1320838"/>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 </a:t>
            </a:r>
            <a:endParaRPr lang="en-US" sz="1000" dirty="0" smtClean="0">
              <a:solidFill>
                <a:schemeClr val="bg1">
                  <a:lumMod val="85000"/>
                </a:schemeClr>
              </a:solidFill>
            </a:endParaRPr>
          </a:p>
        </p:txBody>
      </p:sp>
      <p:sp>
        <p:nvSpPr>
          <p:cNvPr id="25" name="TextBox 24"/>
          <p:cNvSpPr txBox="1"/>
          <p:nvPr/>
        </p:nvSpPr>
        <p:spPr>
          <a:xfrm>
            <a:off x="247596" y="997406"/>
            <a:ext cx="1585547" cy="430887"/>
          </a:xfrm>
          <a:prstGeom prst="rect">
            <a:avLst/>
          </a:prstGeom>
          <a:noFill/>
        </p:spPr>
        <p:txBody>
          <a:bodyPr wrap="square" rtlCol="0">
            <a:spAutoFit/>
          </a:bodyPr>
          <a:lstStyle/>
          <a:p>
            <a:pPr algn="ctr"/>
            <a:r>
              <a:rPr lang="en-US" sz="2200" b="1" dirty="0" smtClean="0"/>
              <a:t>Models</a:t>
            </a:r>
            <a:endParaRPr lang="en-US" sz="2200" dirty="0"/>
          </a:p>
        </p:txBody>
      </p:sp>
      <mc:AlternateContent xmlns:mc="http://schemas.openxmlformats.org/markup-compatibility/2006" xmlns:a14="http://schemas.microsoft.com/office/drawing/2010/main">
        <mc:Choice Requires="a14">
          <p:sp>
            <p:nvSpPr>
              <p:cNvPr id="26" name="TextBox 25"/>
              <p:cNvSpPr txBox="1"/>
              <p:nvPr/>
            </p:nvSpPr>
            <p:spPr>
              <a:xfrm>
                <a:off x="421053" y="2964590"/>
                <a:ext cx="8151447" cy="3212931"/>
              </a:xfrm>
              <a:prstGeom prst="rect">
                <a:avLst/>
              </a:prstGeom>
              <a:noFill/>
            </p:spPr>
            <p:txBody>
              <a:bodyPr wrap="square" rtlCol="0">
                <a:spAutoFit/>
              </a:bodyPr>
              <a:lstStyle/>
              <a:p>
                <a:pPr algn="just"/>
                <a:r>
                  <a:rPr lang="en-US" dirty="0" smtClean="0"/>
                  <a:t>One </a:t>
                </a:r>
                <a:r>
                  <a:rPr lang="en-US" dirty="0"/>
                  <a:t>possible solution</a:t>
                </a:r>
                <a:r>
                  <a:rPr lang="en-US" b="1" dirty="0"/>
                  <a:t>: </a:t>
                </a:r>
                <a:r>
                  <a:rPr lang="en-US" b="1" dirty="0" smtClean="0"/>
                  <a:t>Composite </a:t>
                </a:r>
                <a:r>
                  <a:rPr lang="en-US" b="1" dirty="0"/>
                  <a:t>Higgs Models (</a:t>
                </a:r>
                <a:r>
                  <a:rPr lang="en-US" b="1" dirty="0" smtClean="0"/>
                  <a:t>CHM)</a:t>
                </a:r>
              </a:p>
              <a:p>
                <a:pPr marL="285750" indent="-285750" algn="just">
                  <a:buFont typeface="Arial" charset="0"/>
                  <a:buChar char="•"/>
                </a:pPr>
                <a:r>
                  <a:rPr lang="en-US" dirty="0" smtClean="0"/>
                  <a:t>Consider </a:t>
                </a:r>
                <a:r>
                  <a:rPr lang="en-US" dirty="0"/>
                  <a:t>a model which gets strongly coupled at a </a:t>
                </a:r>
                <a:r>
                  <a:rPr lang="en-US" dirty="0" smtClean="0"/>
                  <a:t>scale </a:t>
                </a:r>
                <a14:m>
                  <m:oMath xmlns:m="http://schemas.openxmlformats.org/officeDocument/2006/math">
                    <m:r>
                      <a:rPr lang="en-US" b="0" i="1" smtClean="0">
                        <a:solidFill>
                          <a:srgbClr val="C00000"/>
                        </a:solidFill>
                        <a:latin typeface="Cambria Math" charset="0"/>
                      </a:rPr>
                      <m:t>𝑓</m:t>
                    </m:r>
                    <m:r>
                      <a:rPr lang="en-US" b="0" i="1" smtClean="0">
                        <a:solidFill>
                          <a:srgbClr val="C00000"/>
                        </a:solidFill>
                        <a:latin typeface="Cambria Math" charset="0"/>
                      </a:rPr>
                      <m:t>∼</m:t>
                    </m:r>
                    <m:r>
                      <a:rPr lang="en-US" b="0" i="1" smtClean="0">
                        <a:solidFill>
                          <a:srgbClr val="C00000"/>
                        </a:solidFill>
                        <a:latin typeface="Cambria Math" charset="0"/>
                        <a:ea typeface="Cambria Math" charset="0"/>
                        <a:cs typeface="Cambria Math" charset="0"/>
                      </a:rPr>
                      <m:t>𝒪</m:t>
                    </m:r>
                    <m:r>
                      <a:rPr lang="en-US" b="0" i="1" smtClean="0">
                        <a:solidFill>
                          <a:srgbClr val="C00000"/>
                        </a:solidFill>
                        <a:latin typeface="Cambria Math" charset="0"/>
                        <a:ea typeface="Cambria Math" charset="0"/>
                        <a:cs typeface="Cambria Math" charset="0"/>
                      </a:rPr>
                      <m:t> </m:t>
                    </m:r>
                    <m:d>
                      <m:dPr>
                        <m:ctrlPr>
                          <a:rPr lang="en-US" b="0" i="1" smtClean="0">
                            <a:solidFill>
                              <a:srgbClr val="C00000"/>
                            </a:solidFill>
                            <a:latin typeface="Cambria Math" charset="0"/>
                            <a:ea typeface="Cambria Math" charset="0"/>
                            <a:cs typeface="Cambria Math" charset="0"/>
                          </a:rPr>
                        </m:ctrlPr>
                      </m:dPr>
                      <m:e>
                        <m:r>
                          <a:rPr lang="en-US" b="0" i="1" smtClean="0">
                            <a:solidFill>
                              <a:srgbClr val="C00000"/>
                            </a:solidFill>
                            <a:latin typeface="Cambria Math" charset="0"/>
                            <a:ea typeface="Cambria Math" charset="0"/>
                            <a:cs typeface="Cambria Math" charset="0"/>
                          </a:rPr>
                          <m:t>1 </m:t>
                        </m:r>
                        <m:r>
                          <a:rPr lang="en-US" b="0" i="1" smtClean="0">
                            <a:solidFill>
                              <a:srgbClr val="C00000"/>
                            </a:solidFill>
                            <a:latin typeface="Cambria Math" charset="0"/>
                            <a:ea typeface="Cambria Math" charset="0"/>
                            <a:cs typeface="Cambria Math" charset="0"/>
                          </a:rPr>
                          <m:t>𝑇𝑒𝑉</m:t>
                        </m:r>
                        <m:r>
                          <a:rPr lang="en-US" b="0" i="1" smtClean="0">
                            <a:solidFill>
                              <a:srgbClr val="C00000"/>
                            </a:solidFill>
                            <a:latin typeface="Cambria Math" charset="0"/>
                            <a:ea typeface="Cambria Math" charset="0"/>
                            <a:cs typeface="Cambria Math" charset="0"/>
                          </a:rPr>
                          <m:t> </m:t>
                        </m:r>
                      </m:e>
                    </m:d>
                  </m:oMath>
                </a14:m>
                <a:endParaRPr lang="en-US" b="0" i="1" dirty="0" smtClean="0">
                  <a:solidFill>
                    <a:srgbClr val="C00000"/>
                  </a:solidFill>
                  <a:latin typeface="Cambria Math" charset="0"/>
                  <a:ea typeface="Cambria Math" charset="0"/>
                  <a:cs typeface="Cambria Math" charset="0"/>
                </a:endParaRPr>
              </a:p>
              <a:p>
                <a:pPr algn="just"/>
                <a:r>
                  <a:rPr lang="is-IS" dirty="0" smtClean="0">
                    <a:ea typeface="Cambria Math" charset="0"/>
                    <a:cs typeface="Cambria Math" charset="0"/>
                  </a:rPr>
                  <a:t>      </a:t>
                </a:r>
                <a14:m>
                  <m:oMath xmlns:m="http://schemas.openxmlformats.org/officeDocument/2006/math">
                    <m:r>
                      <a:rPr lang="is-IS" i="1" smtClean="0">
                        <a:latin typeface="Cambria Math" charset="0"/>
                        <a:ea typeface="Cambria Math" charset="0"/>
                        <a:cs typeface="Cambria Math" charset="0"/>
                      </a:rPr>
                      <m:t>→</m:t>
                    </m:r>
                  </m:oMath>
                </a14:m>
                <a:r>
                  <a:rPr lang="en-US" dirty="0" smtClean="0"/>
                  <a:t> </a:t>
                </a:r>
                <a:r>
                  <a:rPr lang="en-US" dirty="0"/>
                  <a:t>Naturally obtain </a:t>
                </a:r>
                <a14:m>
                  <m:oMath xmlns:m="http://schemas.openxmlformats.org/officeDocument/2006/math">
                    <m:r>
                      <a:rPr lang="en-US" i="1">
                        <a:solidFill>
                          <a:srgbClr val="C00000"/>
                        </a:solidFill>
                        <a:latin typeface="Cambria Math" charset="0"/>
                      </a:rPr>
                      <m:t>𝑓</m:t>
                    </m:r>
                  </m:oMath>
                </a14:m>
                <a:r>
                  <a:rPr lang="en-US" dirty="0" smtClean="0">
                    <a:solidFill>
                      <a:srgbClr val="C00000"/>
                    </a:solidFill>
                  </a:rPr>
                  <a:t> </a:t>
                </a:r>
                <a14:m>
                  <m:oMath xmlns:m="http://schemas.openxmlformats.org/officeDocument/2006/math">
                    <m:r>
                      <a:rPr lang="en-US" i="1">
                        <a:solidFill>
                          <a:srgbClr val="C00000"/>
                        </a:solidFill>
                        <a:latin typeface="Cambria Math" charset="0"/>
                        <a:ea typeface="Cambria Math" charset="0"/>
                        <a:cs typeface="Cambria Math" charset="0"/>
                      </a:rPr>
                      <m:t>≪</m:t>
                    </m:r>
                    <m:sSub>
                      <m:sSubPr>
                        <m:ctrlPr>
                          <a:rPr lang="en-US" i="1">
                            <a:solidFill>
                              <a:srgbClr val="C00000"/>
                            </a:solidFill>
                            <a:latin typeface="Cambria Math" charset="0"/>
                            <a:ea typeface="Cambria Math" charset="0"/>
                            <a:cs typeface="Cambria Math" charset="0"/>
                          </a:rPr>
                        </m:ctrlPr>
                      </m:sSubPr>
                      <m:e>
                        <m:r>
                          <a:rPr lang="en-US" i="1">
                            <a:solidFill>
                              <a:srgbClr val="C00000"/>
                            </a:solidFill>
                            <a:latin typeface="Cambria Math" charset="0"/>
                            <a:ea typeface="Cambria Math" charset="0"/>
                            <a:cs typeface="Cambria Math" charset="0"/>
                          </a:rPr>
                          <m:t>𝑀</m:t>
                        </m:r>
                      </m:e>
                      <m:sub>
                        <m:r>
                          <a:rPr lang="en-US" i="1">
                            <a:solidFill>
                              <a:srgbClr val="C00000"/>
                            </a:solidFill>
                            <a:latin typeface="Cambria Math" charset="0"/>
                            <a:ea typeface="Cambria Math" charset="0"/>
                            <a:cs typeface="Cambria Math" charset="0"/>
                          </a:rPr>
                          <m:t>𝑝𝑙</m:t>
                        </m:r>
                      </m:sub>
                    </m:sSub>
                  </m:oMath>
                </a14:m>
                <a:r>
                  <a:rPr lang="en-US" dirty="0" smtClean="0"/>
                  <a:t>.</a:t>
                </a:r>
              </a:p>
              <a:p>
                <a:pPr marL="285750" indent="-285750" algn="just">
                  <a:buFont typeface="Arial" charset="0"/>
                  <a:buChar char="•"/>
                </a:pPr>
                <a:endParaRPr lang="en-US" sz="1000" dirty="0"/>
              </a:p>
              <a:p>
                <a:pPr marL="285750" indent="-285750" algn="just">
                  <a:buFont typeface="Arial" charset="0"/>
                  <a:buChar char="•"/>
                </a:pPr>
                <a:r>
                  <a:rPr lang="en-US" dirty="0" smtClean="0"/>
                  <a:t>Assume </a:t>
                </a:r>
                <a:r>
                  <a:rPr lang="en-US" dirty="0"/>
                  <a:t>a </a:t>
                </a:r>
                <a:r>
                  <a:rPr lang="en-US" dirty="0">
                    <a:solidFill>
                      <a:srgbClr val="C00000"/>
                    </a:solidFill>
                  </a:rPr>
                  <a:t>global symmetry which is spontaneously broken</a:t>
                </a:r>
              </a:p>
              <a:p>
                <a:pPr algn="just"/>
                <a:r>
                  <a:rPr lang="en-US" dirty="0" smtClean="0">
                    <a:solidFill>
                      <a:srgbClr val="C00000"/>
                    </a:solidFill>
                  </a:rPr>
                  <a:t>    by </a:t>
                </a:r>
                <a:r>
                  <a:rPr lang="en-US" dirty="0">
                    <a:solidFill>
                      <a:srgbClr val="C00000"/>
                    </a:solidFill>
                  </a:rPr>
                  <a:t>dimensional transmutation </a:t>
                </a:r>
                <a14:m>
                  <m:oMath xmlns:m="http://schemas.openxmlformats.org/officeDocument/2006/math">
                    <m:r>
                      <a:rPr lang="is-IS" i="1">
                        <a:latin typeface="Cambria Math" charset="0"/>
                        <a:ea typeface="Cambria Math" charset="0"/>
                        <a:cs typeface="Cambria Math" charset="0"/>
                      </a:rPr>
                      <m:t>→</m:t>
                    </m:r>
                  </m:oMath>
                </a14:m>
                <a:r>
                  <a:rPr lang="en-US" dirty="0"/>
                  <a:t> </a:t>
                </a:r>
                <a:r>
                  <a:rPr lang="en-US" b="1" dirty="0"/>
                  <a:t>strongly coupled resonances </a:t>
                </a:r>
                <a:r>
                  <a:rPr lang="en-US" dirty="0"/>
                  <a:t>at </a:t>
                </a:r>
                <a14:m>
                  <m:oMath xmlns:m="http://schemas.openxmlformats.org/officeDocument/2006/math">
                    <m:r>
                      <a:rPr lang="en-US" i="1">
                        <a:solidFill>
                          <a:srgbClr val="C00000"/>
                        </a:solidFill>
                        <a:latin typeface="Cambria Math" charset="0"/>
                      </a:rPr>
                      <m:t>𝑓</m:t>
                    </m:r>
                  </m:oMath>
                </a14:m>
                <a:endParaRPr lang="en-US" dirty="0"/>
              </a:p>
              <a:p>
                <a:pPr algn="just"/>
                <a:r>
                  <a:rPr lang="en-US" dirty="0" smtClean="0"/>
                  <a:t>    and </a:t>
                </a:r>
                <a:r>
                  <a:rPr lang="en-US" b="1" dirty="0"/>
                  <a:t>Goldstone bosons </a:t>
                </a:r>
                <a:r>
                  <a:rPr lang="en-US" dirty="0"/>
                  <a:t>(to be identified with the </a:t>
                </a:r>
                <a:r>
                  <a:rPr lang="en-US" b="1" dirty="0"/>
                  <a:t>Higgs sector</a:t>
                </a:r>
                <a:r>
                  <a:rPr lang="en-US" dirty="0" smtClean="0"/>
                  <a:t>).</a:t>
                </a:r>
              </a:p>
              <a:p>
                <a:pPr algn="just"/>
                <a:endParaRPr lang="en-US" sz="1000" dirty="0"/>
              </a:p>
              <a:p>
                <a:pPr marL="285750" indent="-285750" algn="just">
                  <a:buFont typeface="Arial" charset="0"/>
                  <a:buChar char="•"/>
                </a:pPr>
                <a:r>
                  <a:rPr lang="en-US" dirty="0" smtClean="0"/>
                  <a:t>Assume </a:t>
                </a:r>
                <a:r>
                  <a:rPr lang="en-US" dirty="0"/>
                  <a:t>that the only source of </a:t>
                </a:r>
                <a:r>
                  <a:rPr lang="en-US" b="1" dirty="0"/>
                  <a:t>explicit symmetry breaking</a:t>
                </a:r>
                <a:r>
                  <a:rPr lang="en-US" dirty="0"/>
                  <a:t> arises </a:t>
                </a:r>
                <a:r>
                  <a:rPr lang="en-US" dirty="0" smtClean="0"/>
                  <a:t>from </a:t>
                </a:r>
                <a:r>
                  <a:rPr lang="en-US" b="1" dirty="0" smtClean="0"/>
                  <a:t>Yukawa-type </a:t>
                </a:r>
                <a:r>
                  <a:rPr lang="en-US" b="1" dirty="0"/>
                  <a:t>interactions</a:t>
                </a:r>
                <a:r>
                  <a:rPr lang="en-US" dirty="0"/>
                  <a:t>.</a:t>
                </a:r>
              </a:p>
              <a:p>
                <a:pPr algn="just"/>
                <a:r>
                  <a:rPr lang="en-US" dirty="0"/>
                  <a:t> </a:t>
                </a:r>
                <a:r>
                  <a:rPr lang="en-US" dirty="0" smtClean="0"/>
                  <a:t>     </a:t>
                </a:r>
                <a14:m>
                  <m:oMath xmlns:m="http://schemas.openxmlformats.org/officeDocument/2006/math">
                    <m:r>
                      <a:rPr lang="is-IS" i="1">
                        <a:latin typeface="Cambria Math" charset="0"/>
                        <a:ea typeface="Cambria Math" charset="0"/>
                        <a:cs typeface="Cambria Math" charset="0"/>
                      </a:rPr>
                      <m:t>→ </m:t>
                    </m:r>
                  </m:oMath>
                </a14:m>
                <a:r>
                  <a:rPr lang="en-US" dirty="0" smtClean="0"/>
                  <a:t>The </a:t>
                </a:r>
                <a:r>
                  <a:rPr lang="en-US" dirty="0">
                    <a:solidFill>
                      <a:srgbClr val="C00000"/>
                    </a:solidFill>
                  </a:rPr>
                  <a:t>Higgs</a:t>
                </a:r>
                <a:r>
                  <a:rPr lang="en-US" dirty="0"/>
                  <a:t>-like particles become </a:t>
                </a:r>
                <a:r>
                  <a:rPr lang="en-US" dirty="0">
                    <a:solidFill>
                      <a:srgbClr val="C00000"/>
                    </a:solidFill>
                  </a:rPr>
                  <a:t>pseudo-Goldstone bosons</a:t>
                </a:r>
              </a:p>
              <a:p>
                <a:pPr algn="just"/>
                <a:r>
                  <a:rPr lang="en-US" dirty="0" smtClean="0"/>
                  <a:t>      </a:t>
                </a:r>
                <a14:m>
                  <m:oMath xmlns:m="http://schemas.openxmlformats.org/officeDocument/2006/math">
                    <m:r>
                      <a:rPr lang="en-US" i="1">
                        <a:latin typeface="Cambria Math" charset="0"/>
                        <a:ea typeface="Cambria Math" charset="0"/>
                        <a:cs typeface="Cambria Math" charset="0"/>
                      </a:rPr>
                      <m:t>⟹</m:t>
                    </m:r>
                  </m:oMath>
                </a14:m>
                <a:r>
                  <a:rPr lang="en-US" dirty="0" smtClean="0"/>
                  <a:t>Naturally </a:t>
                </a:r>
                <a:r>
                  <a:rPr lang="en-US" dirty="0"/>
                  <a:t>generates a scale hierarchy </a:t>
                </a:r>
                <a14:m>
                  <m:oMath xmlns:m="http://schemas.openxmlformats.org/officeDocument/2006/math">
                    <m:r>
                      <m:rPr>
                        <m:sty m:val="p"/>
                      </m:rPr>
                      <a:rPr lang="en-US" dirty="0">
                        <a:solidFill>
                          <a:srgbClr val="C00000"/>
                        </a:solidFill>
                        <a:latin typeface="Cambria Math" charset="0"/>
                      </a:rPr>
                      <m:t>v</m:t>
                    </m:r>
                    <m:r>
                      <a:rPr lang="en-US" b="0" i="1" smtClean="0">
                        <a:solidFill>
                          <a:srgbClr val="C00000"/>
                        </a:solidFill>
                        <a:latin typeface="Cambria Math" charset="0"/>
                      </a:rPr>
                      <m:t>∼</m:t>
                    </m:r>
                    <m:sSub>
                      <m:sSubPr>
                        <m:ctrlPr>
                          <a:rPr lang="en-US" b="0" i="1" smtClean="0">
                            <a:solidFill>
                              <a:srgbClr val="C00000"/>
                            </a:solidFill>
                            <a:latin typeface="Cambria Math" charset="0"/>
                          </a:rPr>
                        </m:ctrlPr>
                      </m:sSubPr>
                      <m:e>
                        <m:r>
                          <a:rPr lang="en-US" b="0" i="1" smtClean="0">
                            <a:solidFill>
                              <a:srgbClr val="C00000"/>
                            </a:solidFill>
                            <a:latin typeface="Cambria Math" charset="0"/>
                          </a:rPr>
                          <m:t>𝑚</m:t>
                        </m:r>
                      </m:e>
                      <m:sub>
                        <m:r>
                          <a:rPr lang="en-US" b="0" i="1" smtClean="0">
                            <a:solidFill>
                              <a:srgbClr val="C00000"/>
                            </a:solidFill>
                            <a:latin typeface="Cambria Math" charset="0"/>
                          </a:rPr>
                          <m:t>h</m:t>
                        </m:r>
                      </m:sub>
                    </m:sSub>
                    <m:r>
                      <a:rPr lang="en-US" b="0" i="1" smtClean="0">
                        <a:solidFill>
                          <a:srgbClr val="C00000"/>
                        </a:solidFill>
                        <a:latin typeface="Cambria Math" charset="0"/>
                      </a:rPr>
                      <m:t>&lt;</m:t>
                    </m:r>
                    <m:r>
                      <a:rPr lang="en-US" b="0" i="1" smtClean="0">
                        <a:solidFill>
                          <a:srgbClr val="C00000"/>
                        </a:solidFill>
                        <a:latin typeface="Cambria Math" charset="0"/>
                      </a:rPr>
                      <m:t>𝑓</m:t>
                    </m:r>
                    <m:r>
                      <a:rPr lang="en-US" b="0" i="1" smtClean="0">
                        <a:solidFill>
                          <a:srgbClr val="C00000"/>
                        </a:solidFill>
                        <a:latin typeface="Cambria Math" charset="0"/>
                      </a:rPr>
                      <m:t> ≪</m:t>
                    </m:r>
                    <m:sSub>
                      <m:sSubPr>
                        <m:ctrlPr>
                          <a:rPr lang="en-US" b="0" i="1" smtClean="0">
                            <a:solidFill>
                              <a:srgbClr val="C00000"/>
                            </a:solidFill>
                            <a:latin typeface="Cambria Math" charset="0"/>
                            <a:ea typeface="Cambria Math" charset="0"/>
                            <a:cs typeface="Cambria Math" charset="0"/>
                          </a:rPr>
                        </m:ctrlPr>
                      </m:sSubPr>
                      <m:e>
                        <m:r>
                          <a:rPr lang="en-US" b="0" i="1" smtClean="0">
                            <a:solidFill>
                              <a:srgbClr val="C00000"/>
                            </a:solidFill>
                            <a:latin typeface="Cambria Math" charset="0"/>
                            <a:ea typeface="Cambria Math" charset="0"/>
                            <a:cs typeface="Cambria Math" charset="0"/>
                          </a:rPr>
                          <m:t>𝑀</m:t>
                        </m:r>
                      </m:e>
                      <m:sub>
                        <m:r>
                          <a:rPr lang="en-US" b="0" i="1" smtClean="0">
                            <a:solidFill>
                              <a:srgbClr val="C00000"/>
                            </a:solidFill>
                            <a:latin typeface="Cambria Math" charset="0"/>
                            <a:ea typeface="Cambria Math" charset="0"/>
                            <a:cs typeface="Cambria Math" charset="0"/>
                          </a:rPr>
                          <m:t>𝑝𝑙</m:t>
                        </m:r>
                      </m:sub>
                    </m:sSub>
                  </m:oMath>
                </a14:m>
                <a:r>
                  <a:rPr lang="en-US" dirty="0" smtClean="0"/>
                  <a:t>.</a:t>
                </a:r>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421053" y="2964590"/>
                <a:ext cx="8151447" cy="3212931"/>
              </a:xfrm>
              <a:prstGeom prst="rect">
                <a:avLst/>
              </a:prstGeom>
              <a:blipFill rotWithShape="0">
                <a:blip r:embed="rId3"/>
                <a:stretch>
                  <a:fillRect l="-598" t="-2087" r="-673" b="-127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2146300" y="186478"/>
                <a:ext cx="6883400" cy="2791405"/>
              </a:xfrm>
              <a:prstGeom prst="rect">
                <a:avLst/>
              </a:prstGeom>
              <a:noFill/>
            </p:spPr>
            <p:txBody>
              <a:bodyPr wrap="square" rtlCol="0">
                <a:spAutoFit/>
              </a:bodyPr>
              <a:lstStyle/>
              <a:p>
                <a:pPr algn="just"/>
                <a:r>
                  <a:rPr lang="en-US" dirty="0"/>
                  <a:t>😊 </a:t>
                </a:r>
                <a:r>
                  <a:rPr lang="en-US" dirty="0" smtClean="0"/>
                  <a:t>LHC circa 2012 – </a:t>
                </a:r>
                <a:r>
                  <a:rPr lang="en-US" dirty="0"/>
                  <a:t>Higgs Discovery ,  </a:t>
                </a:r>
                <a14:m>
                  <m:oMath xmlns:m="http://schemas.openxmlformats.org/officeDocument/2006/math">
                    <m:sSub>
                      <m:sSubPr>
                        <m:ctrlPr>
                          <a:rPr lang="en-US" i="1" dirty="0">
                            <a:solidFill>
                              <a:srgbClr val="C00000"/>
                            </a:solidFill>
                            <a:latin typeface="Cambria Math" charset="0"/>
                          </a:rPr>
                        </m:ctrlPr>
                      </m:sSubPr>
                      <m:e>
                        <m:r>
                          <a:rPr lang="en-US" i="1" dirty="0">
                            <a:solidFill>
                              <a:srgbClr val="C00000"/>
                            </a:solidFill>
                            <a:latin typeface="Cambria Math" charset="0"/>
                          </a:rPr>
                          <m:t>𝑚</m:t>
                        </m:r>
                      </m:e>
                      <m:sub>
                        <m:r>
                          <a:rPr lang="en-US" i="1" dirty="0">
                            <a:solidFill>
                              <a:srgbClr val="C00000"/>
                            </a:solidFill>
                            <a:latin typeface="Cambria Math" charset="0"/>
                          </a:rPr>
                          <m:t>h</m:t>
                        </m:r>
                      </m:sub>
                    </m:sSub>
                    <m:r>
                      <a:rPr lang="en-US" i="1" dirty="0">
                        <a:solidFill>
                          <a:srgbClr val="C00000"/>
                        </a:solidFill>
                        <a:latin typeface="Cambria Math" charset="0"/>
                      </a:rPr>
                      <m:t>∼125 </m:t>
                    </m:r>
                  </m:oMath>
                </a14:m>
                <a:r>
                  <a:rPr lang="en-US" dirty="0">
                    <a:solidFill>
                      <a:srgbClr val="C00000"/>
                    </a:solidFill>
                  </a:rPr>
                  <a:t>GeV </a:t>
                </a:r>
                <a:endParaRPr lang="en-US" dirty="0" smtClean="0">
                  <a:solidFill>
                    <a:srgbClr val="C00000"/>
                  </a:solidFill>
                </a:endParaRPr>
              </a:p>
              <a:p>
                <a:pPr algn="just"/>
                <a:endParaRPr lang="en-US" sz="1000" dirty="0" smtClean="0">
                  <a:solidFill>
                    <a:srgbClr val="C00000"/>
                  </a:solidFill>
                </a:endParaRPr>
              </a:p>
              <a:p>
                <a:pPr algn="just"/>
                <a:endParaRPr lang="en-US" sz="500" dirty="0"/>
              </a:p>
              <a:p>
                <a:pPr algn="just"/>
                <a:r>
                  <a:rPr lang="en-US" dirty="0"/>
                  <a:t>😞 </a:t>
                </a:r>
                <a:r>
                  <a:rPr lang="en-US" dirty="0" smtClean="0"/>
                  <a:t>But </a:t>
                </a:r>
                <a:r>
                  <a:rPr lang="en-US" dirty="0"/>
                  <a:t>its couplings to</a:t>
                </a:r>
                <a:r>
                  <a:rPr lang="en-US" dirty="0">
                    <a:solidFill>
                      <a:srgbClr val="C00000"/>
                    </a:solidFill>
                  </a:rPr>
                  <a:t> </a:t>
                </a:r>
                <a14:m>
                  <m:oMath xmlns:m="http://schemas.openxmlformats.org/officeDocument/2006/math">
                    <m:r>
                      <a:rPr lang="en-US" i="1">
                        <a:solidFill>
                          <a:srgbClr val="C00000"/>
                        </a:solidFill>
                        <a:latin typeface="Cambria Math" charset="0"/>
                      </a:rPr>
                      <m:t>𝛾</m:t>
                    </m:r>
                    <m:r>
                      <a:rPr lang="en-US" i="1">
                        <a:solidFill>
                          <a:srgbClr val="C00000"/>
                        </a:solidFill>
                        <a:latin typeface="Cambria Math" charset="0"/>
                      </a:rPr>
                      <m:t> </m:t>
                    </m:r>
                    <m:r>
                      <a:rPr lang="en-US" i="1">
                        <a:solidFill>
                          <a:srgbClr val="C00000"/>
                        </a:solidFill>
                        <a:latin typeface="Cambria Math" charset="0"/>
                      </a:rPr>
                      <m:t>𝛾</m:t>
                    </m:r>
                  </m:oMath>
                </a14:m>
                <a:r>
                  <a:rPr lang="en-US" dirty="0">
                    <a:solidFill>
                      <a:srgbClr val="C00000"/>
                    </a:solidFill>
                  </a:rPr>
                  <a:t> , WW, ZZ, bb, </a:t>
                </a:r>
                <a:r>
                  <a:rPr lang="en-US" dirty="0"/>
                  <a:t>and</a:t>
                </a:r>
                <a:r>
                  <a:rPr lang="en-US" dirty="0">
                    <a:solidFill>
                      <a:srgbClr val="C00000"/>
                    </a:solidFill>
                  </a:rPr>
                  <a:t> </a:t>
                </a:r>
                <a14:m>
                  <m:oMath xmlns:m="http://schemas.openxmlformats.org/officeDocument/2006/math">
                    <m:r>
                      <a:rPr lang="en-US" i="1">
                        <a:solidFill>
                          <a:srgbClr val="C00000"/>
                        </a:solidFill>
                        <a:latin typeface="Cambria Math" charset="0"/>
                      </a:rPr>
                      <m:t>𝜏𝜏</m:t>
                    </m:r>
                  </m:oMath>
                </a14:m>
                <a:r>
                  <a:rPr lang="en-US" dirty="0">
                    <a:solidFill>
                      <a:srgbClr val="C00000"/>
                    </a:solidFill>
                  </a:rPr>
                  <a:t>  </a:t>
                </a:r>
                <a:r>
                  <a:rPr lang="en-US" dirty="0"/>
                  <a:t>are </a:t>
                </a:r>
                <a:endParaRPr lang="en-US" dirty="0" smtClean="0"/>
              </a:p>
              <a:p>
                <a:pPr algn="just"/>
                <a:r>
                  <a:rPr lang="en-US" b="1" dirty="0"/>
                  <a:t> </a:t>
                </a:r>
                <a:r>
                  <a:rPr lang="en-US" b="1" dirty="0" smtClean="0"/>
                  <a:t>    compatible </a:t>
                </a:r>
                <a:r>
                  <a:rPr lang="en-US" b="1" dirty="0"/>
                  <a:t>with the Standard Model (SM) Higgs</a:t>
                </a:r>
                <a:r>
                  <a:rPr lang="en-US" b="1" dirty="0" smtClean="0"/>
                  <a:t>.</a:t>
                </a:r>
              </a:p>
              <a:p>
                <a:pPr algn="just"/>
                <a:endParaRPr lang="en-US" sz="1000" b="1" dirty="0" smtClean="0"/>
              </a:p>
              <a:p>
                <a:pPr algn="just"/>
                <a:endParaRPr lang="en-US" sz="500" dirty="0"/>
              </a:p>
              <a:p>
                <a:pPr algn="just"/>
                <a:r>
                  <a:rPr lang="en-US" dirty="0"/>
                  <a:t>😞 Standard Model suffers from the </a:t>
                </a:r>
                <a:r>
                  <a:rPr lang="en-US" b="1" dirty="0"/>
                  <a:t>hierarchy problem</a:t>
                </a:r>
                <a:r>
                  <a:rPr lang="en-US" dirty="0"/>
                  <a:t>.</a:t>
                </a:r>
              </a:p>
              <a:p>
                <a:pPr algn="just"/>
                <a:endParaRPr lang="en-US" dirty="0"/>
              </a:p>
              <a:p>
                <a:pPr algn="just"/>
                <a:r>
                  <a:rPr lang="en-US" dirty="0"/>
                  <a:t> </a:t>
                </a:r>
                <a14:m>
                  <m:oMath xmlns:m="http://schemas.openxmlformats.org/officeDocument/2006/math">
                    <m:r>
                      <a:rPr lang="en-US" i="1">
                        <a:latin typeface="Cambria Math" charset="0"/>
                        <a:ea typeface="Cambria Math" charset="0"/>
                        <a:cs typeface="Cambria Math" charset="0"/>
                      </a:rPr>
                      <m:t>⟹</m:t>
                    </m:r>
                  </m:oMath>
                </a14:m>
                <a:r>
                  <a:rPr lang="en-US" dirty="0"/>
                  <a:t>Search for an SM extension with a Higgs-like state</a:t>
                </a:r>
              </a:p>
              <a:p>
                <a:pPr algn="just"/>
                <a:r>
                  <a:rPr lang="en-US" dirty="0"/>
                  <a:t>which provides an explanation for why </a:t>
                </a:r>
                <a14:m>
                  <m:oMath xmlns:m="http://schemas.openxmlformats.org/officeDocument/2006/math">
                    <m:sSub>
                      <m:sSubPr>
                        <m:ctrlPr>
                          <a:rPr lang="en-US" i="1">
                            <a:solidFill>
                              <a:srgbClr val="C00000"/>
                            </a:solidFill>
                            <a:latin typeface="Cambria Math" charset="0"/>
                          </a:rPr>
                        </m:ctrlPr>
                      </m:sSubPr>
                      <m:e>
                        <m:r>
                          <a:rPr lang="en-US" i="1">
                            <a:solidFill>
                              <a:srgbClr val="C00000"/>
                            </a:solidFill>
                            <a:latin typeface="Cambria Math" charset="0"/>
                          </a:rPr>
                          <m:t>𝑚</m:t>
                        </m:r>
                      </m:e>
                      <m:sub>
                        <m:r>
                          <a:rPr lang="en-US" i="1">
                            <a:solidFill>
                              <a:srgbClr val="C00000"/>
                            </a:solidFill>
                            <a:latin typeface="Cambria Math" charset="0"/>
                          </a:rPr>
                          <m:t>h</m:t>
                        </m:r>
                      </m:sub>
                    </m:sSub>
                    <m:r>
                      <a:rPr lang="en-US" i="1">
                        <a:solidFill>
                          <a:srgbClr val="C00000"/>
                        </a:solidFill>
                        <a:latin typeface="Cambria Math" charset="0"/>
                      </a:rPr>
                      <m:t>, </m:t>
                    </m:r>
                    <m:r>
                      <a:rPr lang="en-US" i="1">
                        <a:solidFill>
                          <a:srgbClr val="C00000"/>
                        </a:solidFill>
                        <a:latin typeface="Cambria Math" charset="0"/>
                      </a:rPr>
                      <m:t>𝑣</m:t>
                    </m:r>
                    <m:r>
                      <a:rPr lang="en-US" i="1">
                        <a:solidFill>
                          <a:srgbClr val="C00000"/>
                        </a:solidFill>
                        <a:latin typeface="Cambria Math" charset="0"/>
                      </a:rPr>
                      <m:t>≪</m:t>
                    </m:r>
                    <m:sSub>
                      <m:sSubPr>
                        <m:ctrlPr>
                          <a:rPr lang="en-US" i="1">
                            <a:solidFill>
                              <a:srgbClr val="C00000"/>
                            </a:solidFill>
                            <a:latin typeface="Cambria Math" charset="0"/>
                            <a:ea typeface="Cambria Math" charset="0"/>
                            <a:cs typeface="Cambria Math" charset="0"/>
                          </a:rPr>
                        </m:ctrlPr>
                      </m:sSubPr>
                      <m:e>
                        <m:r>
                          <a:rPr lang="en-US" i="1">
                            <a:solidFill>
                              <a:srgbClr val="C00000"/>
                            </a:solidFill>
                            <a:latin typeface="Cambria Math" charset="0"/>
                            <a:ea typeface="Cambria Math" charset="0"/>
                            <a:cs typeface="Cambria Math" charset="0"/>
                          </a:rPr>
                          <m:t>𝑀</m:t>
                        </m:r>
                      </m:e>
                      <m:sub>
                        <m:r>
                          <a:rPr lang="en-US" i="1">
                            <a:solidFill>
                              <a:srgbClr val="C00000"/>
                            </a:solidFill>
                            <a:latin typeface="Cambria Math" charset="0"/>
                            <a:ea typeface="Cambria Math" charset="0"/>
                            <a:cs typeface="Cambria Math" charset="0"/>
                          </a:rPr>
                          <m:t>𝑝𝑙</m:t>
                        </m:r>
                      </m:sub>
                    </m:sSub>
                  </m:oMath>
                </a14:m>
                <a:r>
                  <a:rPr lang="en-US" dirty="0">
                    <a:solidFill>
                      <a:srgbClr val="C00000"/>
                    </a:solidFill>
                  </a:rPr>
                  <a:t>.</a:t>
                </a:r>
              </a:p>
              <a:p>
                <a:endParaRPr lang="en-US" dirty="0"/>
              </a:p>
            </p:txBody>
          </p:sp>
        </mc:Choice>
        <mc:Fallback xmlns="">
          <p:sp>
            <p:nvSpPr>
              <p:cNvPr id="35" name="TextBox 34"/>
              <p:cNvSpPr txBox="1">
                <a:spLocks noRot="1" noChangeAspect="1" noMove="1" noResize="1" noEditPoints="1" noAdjustHandles="1" noChangeArrowheads="1" noChangeShapeType="1" noTextEdit="1"/>
              </p:cNvSpPr>
              <p:nvPr/>
            </p:nvSpPr>
            <p:spPr>
              <a:xfrm>
                <a:off x="2146300" y="186478"/>
                <a:ext cx="6883400" cy="2791405"/>
              </a:xfrm>
              <a:prstGeom prst="rect">
                <a:avLst/>
              </a:prstGeom>
              <a:blipFill rotWithShape="0">
                <a:blip r:embed="rId4"/>
                <a:stretch>
                  <a:fillRect l="-709" t="-12910"/>
                </a:stretch>
              </a:blipFill>
            </p:spPr>
            <p:txBody>
              <a:bodyPr/>
              <a:lstStyle/>
              <a:p>
                <a:r>
                  <a:rPr lang="en-US">
                    <a:noFill/>
                  </a:rPr>
                  <a:t> </a:t>
                </a:r>
              </a:p>
            </p:txBody>
          </p:sp>
        </mc:Fallback>
      </mc:AlternateContent>
    </p:spTree>
    <p:extLst>
      <p:ext uri="{BB962C8B-B14F-4D97-AF65-F5344CB8AC3E}">
        <p14:creationId xmlns:p14="http://schemas.microsoft.com/office/powerpoint/2010/main" val="1768219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Bithika Jain </a:t>
            </a:r>
            <a:endParaRPr lang="en-US" dirty="0"/>
          </a:p>
        </p:txBody>
      </p:sp>
      <p:sp>
        <p:nvSpPr>
          <p:cNvPr id="5" name="Slide Number Placeholder 4"/>
          <p:cNvSpPr>
            <a:spLocks noGrp="1"/>
          </p:cNvSpPr>
          <p:nvPr>
            <p:ph type="sldNum" sz="quarter" idx="12"/>
          </p:nvPr>
        </p:nvSpPr>
        <p:spPr/>
        <p:txBody>
          <a:bodyPr/>
          <a:lstStyle/>
          <a:p>
            <a:fld id="{CC96CACB-DE18-DD4C-B320-7F4EB3719B43}" type="slidenum">
              <a:rPr lang="en-US" smtClean="0"/>
              <a:t>3</a:t>
            </a:fld>
            <a:endParaRPr lang="en-US"/>
          </a:p>
        </p:txBody>
      </p:sp>
      <p:sp>
        <p:nvSpPr>
          <p:cNvPr id="12" name="Oval 11"/>
          <p:cNvSpPr/>
          <p:nvPr/>
        </p:nvSpPr>
        <p:spPr>
          <a:xfrm>
            <a:off x="3733917" y="220719"/>
            <a:ext cx="2666883" cy="2207171"/>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 </a:t>
            </a:r>
          </a:p>
          <a:p>
            <a:pPr algn="ctr"/>
            <a:endParaRPr lang="en-US" sz="800" dirty="0"/>
          </a:p>
        </p:txBody>
      </p:sp>
      <p:sp>
        <p:nvSpPr>
          <p:cNvPr id="15" name="Oval 14"/>
          <p:cNvSpPr/>
          <p:nvPr/>
        </p:nvSpPr>
        <p:spPr>
          <a:xfrm>
            <a:off x="326044" y="2534799"/>
            <a:ext cx="1622383" cy="1453877"/>
          </a:xfrm>
          <a:prstGeom prst="ellipse">
            <a:avLst/>
          </a:prstGeom>
          <a:ln w="76200">
            <a:solidFill>
              <a:schemeClr val="accent6">
                <a:lumMod val="20000"/>
                <a:lumOff val="8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00" b="1" dirty="0" smtClean="0">
                <a:solidFill>
                  <a:schemeClr val="bg1">
                    <a:lumMod val="85000"/>
                  </a:schemeClr>
                </a:solidFill>
              </a:rPr>
              <a:t>Models</a:t>
            </a:r>
            <a:r>
              <a:rPr lang="en-US" sz="1000" dirty="0" smtClean="0">
                <a:solidFill>
                  <a:schemeClr val="bg1">
                    <a:lumMod val="85000"/>
                  </a:schemeClr>
                </a:solidFill>
              </a:rPr>
              <a:t> </a:t>
            </a:r>
          </a:p>
          <a:p>
            <a:pPr algn="ctr"/>
            <a:endParaRPr lang="en-US" sz="1000" dirty="0" smtClean="0">
              <a:solidFill>
                <a:schemeClr val="bg1">
                  <a:lumMod val="85000"/>
                </a:schemeClr>
              </a:solidFill>
            </a:endParaRPr>
          </a:p>
          <a:p>
            <a:pPr algn="ctr"/>
            <a:r>
              <a:rPr lang="en-US" sz="1000" dirty="0" smtClean="0">
                <a:solidFill>
                  <a:schemeClr val="bg1">
                    <a:lumMod val="85000"/>
                  </a:schemeClr>
                </a:solidFill>
              </a:rPr>
              <a:t>Underlying theories with symmetries, </a:t>
            </a:r>
            <a:r>
              <a:rPr lang="en-US" sz="1000" dirty="0" err="1" smtClean="0">
                <a:solidFill>
                  <a:schemeClr val="bg1">
                    <a:lumMod val="85000"/>
                  </a:schemeClr>
                </a:solidFill>
              </a:rPr>
              <a:t>N</a:t>
            </a:r>
            <a:r>
              <a:rPr lang="en-US" sz="1000" baseline="-25000" dirty="0" err="1" smtClean="0">
                <a:solidFill>
                  <a:schemeClr val="bg1">
                    <a:lumMod val="85000"/>
                  </a:schemeClr>
                </a:solidFill>
              </a:rPr>
              <a:t>c</a:t>
            </a:r>
            <a:r>
              <a:rPr lang="en-US" sz="1000" dirty="0" smtClean="0">
                <a:solidFill>
                  <a:schemeClr val="bg1">
                    <a:lumMod val="85000"/>
                  </a:schemeClr>
                </a:solidFill>
              </a:rPr>
              <a:t>, </a:t>
            </a:r>
            <a:r>
              <a:rPr lang="en-US" sz="1000" dirty="0" err="1" smtClean="0">
                <a:solidFill>
                  <a:schemeClr val="bg1">
                    <a:lumMod val="85000"/>
                  </a:schemeClr>
                </a:solidFill>
              </a:rPr>
              <a:t>N</a:t>
            </a:r>
            <a:r>
              <a:rPr lang="en-US" sz="1000" baseline="-25000" dirty="0" err="1" smtClean="0">
                <a:solidFill>
                  <a:schemeClr val="bg1">
                    <a:lumMod val="85000"/>
                  </a:schemeClr>
                </a:solidFill>
              </a:rPr>
              <a:t>f</a:t>
            </a:r>
            <a:r>
              <a:rPr lang="en-US" sz="1000" baseline="-25000" dirty="0" smtClean="0">
                <a:solidFill>
                  <a:schemeClr val="bg1">
                    <a:lumMod val="85000"/>
                  </a:schemeClr>
                </a:solidFill>
              </a:rPr>
              <a:t> </a:t>
            </a:r>
            <a:endParaRPr lang="en-US" sz="1000" baseline="-25000" dirty="0">
              <a:solidFill>
                <a:schemeClr val="bg1">
                  <a:lumMod val="85000"/>
                </a:schemeClr>
              </a:solidFill>
            </a:endParaRPr>
          </a:p>
        </p:txBody>
      </p:sp>
      <p:grpSp>
        <p:nvGrpSpPr>
          <p:cNvPr id="19" name="Group 18"/>
          <p:cNvGrpSpPr/>
          <p:nvPr/>
        </p:nvGrpSpPr>
        <p:grpSpPr>
          <a:xfrm>
            <a:off x="2346153" y="4271701"/>
            <a:ext cx="1519281" cy="1671899"/>
            <a:chOff x="3738206" y="3988676"/>
            <a:chExt cx="3058769" cy="2443655"/>
          </a:xfrm>
        </p:grpSpPr>
        <p:sp>
          <p:nvSpPr>
            <p:cNvPr id="16" name="Oval 15"/>
            <p:cNvSpPr/>
            <p:nvPr/>
          </p:nvSpPr>
          <p:spPr>
            <a:xfrm>
              <a:off x="3738206" y="3988676"/>
              <a:ext cx="3058769" cy="2443655"/>
            </a:xfrm>
            <a:prstGeom prst="ellipse">
              <a:avLst/>
            </a:prstGeom>
            <a:ln w="76200">
              <a:solidFill>
                <a:schemeClr val="accent6">
                  <a:lumMod val="20000"/>
                  <a:lumOff val="8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00" dirty="0" smtClean="0">
                  <a:solidFill>
                    <a:schemeClr val="bg1">
                      <a:lumMod val="85000"/>
                    </a:schemeClr>
                  </a:solidFill>
                </a:rPr>
                <a:t> </a:t>
              </a:r>
            </a:p>
            <a:p>
              <a:pPr algn="ctr"/>
              <a:endParaRPr lang="en-US" sz="1000" dirty="0">
                <a:solidFill>
                  <a:schemeClr val="bg1">
                    <a:lumMod val="85000"/>
                  </a:schemeClr>
                </a:solidFill>
              </a:endParaRPr>
            </a:p>
          </p:txBody>
        </p:sp>
        <mc:AlternateContent xmlns:mc="http://schemas.openxmlformats.org/markup-compatibility/2006" xmlns:a14="http://schemas.microsoft.com/office/drawing/2010/main">
          <mc:Choice Requires="a14">
            <p:sp>
              <p:nvSpPr>
                <p:cNvPr id="17" name="TextBox 16"/>
                <p:cNvSpPr txBox="1"/>
                <p:nvPr/>
              </p:nvSpPr>
              <p:spPr>
                <a:xfrm>
                  <a:off x="4033720" y="4825480"/>
                  <a:ext cx="2758966" cy="709746"/>
                </a:xfrm>
                <a:prstGeom prst="rect">
                  <a:avLst/>
                </a:prstGeom>
                <a:noFill/>
                <a:ln>
                  <a:solidFill>
                    <a:schemeClr val="accent6">
                      <a:lumMod val="20000"/>
                      <a:lumOff val="80000"/>
                    </a:schemeClr>
                  </a:solidFill>
                </a:ln>
              </p:spPr>
              <p:txBody>
                <a:bodyPr wrap="square" rtlCol="0">
                  <a:spAutoFit/>
                </a:bodyPr>
                <a:lstStyle/>
                <a:p>
                  <a:r>
                    <a:rPr lang="en-US" sz="1000" dirty="0" smtClean="0">
                      <a:solidFill>
                        <a:schemeClr val="bg1">
                          <a:lumMod val="85000"/>
                        </a:schemeClr>
                      </a:solidFill>
                    </a:rPr>
                    <a:t>spin 0: </a:t>
                  </a:r>
                  <a14:m>
                    <m:oMath xmlns:m="http://schemas.openxmlformats.org/officeDocument/2006/math">
                      <m:r>
                        <a:rPr lang="en-US" sz="1000" i="1">
                          <a:solidFill>
                            <a:schemeClr val="bg1">
                              <a:lumMod val="85000"/>
                            </a:schemeClr>
                          </a:solidFill>
                          <a:latin typeface="Cambria Math" charset="0"/>
                        </a:rPr>
                        <m:t>𝜙</m:t>
                      </m:r>
                      <m:r>
                        <a:rPr lang="en-US" sz="1000" i="1">
                          <a:solidFill>
                            <a:schemeClr val="bg1">
                              <a:lumMod val="85000"/>
                            </a:schemeClr>
                          </a:solidFill>
                          <a:latin typeface="Cambria Math" charset="0"/>
                        </a:rPr>
                        <m:t>, </m:t>
                      </m:r>
                      <m:r>
                        <a:rPr lang="en-US" sz="1000" i="1">
                          <a:solidFill>
                            <a:schemeClr val="bg1">
                              <a:lumMod val="85000"/>
                            </a:schemeClr>
                          </a:solidFill>
                          <a:latin typeface="Cambria Math" charset="0"/>
                        </a:rPr>
                        <m:t>𝜂</m:t>
                      </m:r>
                      <m:r>
                        <a:rPr lang="en-US" sz="1000" i="1">
                          <a:solidFill>
                            <a:schemeClr val="bg1">
                              <a:lumMod val="85000"/>
                            </a:schemeClr>
                          </a:solidFill>
                          <a:latin typeface="Cambria Math" charset="0"/>
                        </a:rPr>
                        <m:t> </m:t>
                      </m:r>
                    </m:oMath>
                  </a14:m>
                  <a:endParaRPr lang="en-US" sz="1000" dirty="0">
                    <a:solidFill>
                      <a:schemeClr val="bg1">
                        <a:lumMod val="85000"/>
                      </a:schemeClr>
                    </a:solidFill>
                  </a:endParaRPr>
                </a:p>
                <a:p>
                  <a:r>
                    <a:rPr lang="en-US" sz="1000" dirty="0">
                      <a:solidFill>
                        <a:schemeClr val="bg1">
                          <a:lumMod val="85000"/>
                        </a:schemeClr>
                      </a:solidFill>
                    </a:rPr>
                    <a:t>spin ½:</a:t>
                  </a:r>
                  <a14:m>
                    <m:oMath xmlns:m="http://schemas.openxmlformats.org/officeDocument/2006/math">
                      <m:r>
                        <a:rPr lang="en-US" sz="1000">
                          <a:solidFill>
                            <a:schemeClr val="bg1">
                              <a:lumMod val="85000"/>
                            </a:schemeClr>
                          </a:solidFill>
                          <a:latin typeface="Cambria Math" charset="0"/>
                        </a:rPr>
                        <m:t> </m:t>
                      </m:r>
                      <m:r>
                        <a:rPr lang="en-US" sz="1000" i="1">
                          <a:solidFill>
                            <a:schemeClr val="bg1">
                              <a:lumMod val="85000"/>
                            </a:schemeClr>
                          </a:solidFill>
                          <a:latin typeface="Cambria Math" charset="0"/>
                        </a:rPr>
                        <m:t>𝜓</m:t>
                      </m:r>
                      <m:r>
                        <a:rPr lang="en-US" sz="1000" i="1">
                          <a:solidFill>
                            <a:schemeClr val="bg1">
                              <a:lumMod val="85000"/>
                            </a:schemeClr>
                          </a:solidFill>
                          <a:latin typeface="Cambria Math" charset="0"/>
                        </a:rPr>
                        <m:t>, </m:t>
                      </m:r>
                      <m:r>
                        <a:rPr lang="en-US" sz="1000" i="1">
                          <a:solidFill>
                            <a:schemeClr val="bg1">
                              <a:lumMod val="85000"/>
                            </a:schemeClr>
                          </a:solidFill>
                          <a:latin typeface="Cambria Math" charset="0"/>
                        </a:rPr>
                        <m:t>𝜒</m:t>
                      </m:r>
                      <m:r>
                        <a:rPr lang="en-US" sz="1000" i="1">
                          <a:solidFill>
                            <a:schemeClr val="bg1">
                              <a:lumMod val="85000"/>
                            </a:schemeClr>
                          </a:solidFill>
                          <a:latin typeface="Cambria Math" charset="0"/>
                        </a:rPr>
                        <m:t>…(</m:t>
                      </m:r>
                      <m:r>
                        <a:rPr lang="en-US" sz="1000" i="1">
                          <a:solidFill>
                            <a:schemeClr val="bg1">
                              <a:lumMod val="85000"/>
                            </a:schemeClr>
                          </a:solidFill>
                          <a:latin typeface="Cambria Math" charset="0"/>
                        </a:rPr>
                        <m:t>𝑉𝐿𝑄𝑠</m:t>
                      </m:r>
                      <m:r>
                        <a:rPr lang="en-US" sz="1000" i="1">
                          <a:solidFill>
                            <a:schemeClr val="bg1">
                              <a:lumMod val="85000"/>
                            </a:schemeClr>
                          </a:solidFill>
                          <a:latin typeface="Cambria Math" charset="0"/>
                        </a:rPr>
                        <m:t>)</m:t>
                      </m:r>
                    </m:oMath>
                  </a14:m>
                  <a:r>
                    <a:rPr lang="en-US" sz="1000" dirty="0">
                      <a:solidFill>
                        <a:schemeClr val="bg1">
                          <a:lumMod val="85000"/>
                        </a:schemeClr>
                      </a:solidFill>
                    </a:rPr>
                    <a:t> </a:t>
                  </a:r>
                </a:p>
                <a:p>
                  <a:r>
                    <a:rPr lang="en-US" sz="1000" dirty="0">
                      <a:solidFill>
                        <a:schemeClr val="bg1">
                          <a:lumMod val="85000"/>
                        </a:schemeClr>
                      </a:solidFill>
                    </a:rPr>
                    <a:t>spin 1: </a:t>
                  </a:r>
                  <a14:m>
                    <m:oMath xmlns:m="http://schemas.openxmlformats.org/officeDocument/2006/math">
                      <m:sSup>
                        <m:sSupPr>
                          <m:ctrlPr>
                            <a:rPr lang="en-US" sz="1000" i="1">
                              <a:solidFill>
                                <a:schemeClr val="bg1">
                                  <a:lumMod val="85000"/>
                                </a:schemeClr>
                              </a:solidFill>
                              <a:latin typeface="Cambria Math" charset="0"/>
                            </a:rPr>
                          </m:ctrlPr>
                        </m:sSupPr>
                        <m:e>
                          <m:r>
                            <a:rPr lang="en-US" sz="1000" i="1">
                              <a:solidFill>
                                <a:schemeClr val="bg1">
                                  <a:lumMod val="85000"/>
                                </a:schemeClr>
                              </a:solidFill>
                              <a:latin typeface="Cambria Math" charset="0"/>
                            </a:rPr>
                            <m:t>𝜌</m:t>
                          </m:r>
                        </m:e>
                        <m:sup>
                          <m:r>
                            <a:rPr lang="en-US" sz="1000" i="1">
                              <a:solidFill>
                                <a:schemeClr val="bg1">
                                  <a:lumMod val="85000"/>
                                </a:schemeClr>
                              </a:solidFill>
                              <a:latin typeface="Cambria Math" charset="0"/>
                            </a:rPr>
                            <m:t>0</m:t>
                          </m:r>
                          <m:r>
                            <a:rPr lang="en-US" sz="1000" b="0" i="1" smtClean="0">
                              <a:solidFill>
                                <a:schemeClr val="bg1">
                                  <a:lumMod val="85000"/>
                                </a:schemeClr>
                              </a:solidFill>
                              <a:latin typeface="Cambria Math" charset="0"/>
                            </a:rPr>
                            <m:t>,±</m:t>
                          </m:r>
                        </m:sup>
                      </m:sSup>
                      <m:r>
                        <a:rPr lang="en-US" sz="1000" b="0" i="1" smtClean="0">
                          <a:solidFill>
                            <a:schemeClr val="bg1">
                              <a:lumMod val="85000"/>
                            </a:schemeClr>
                          </a:solidFill>
                          <a:latin typeface="Cambria Math" charset="0"/>
                        </a:rPr>
                        <m:t>,</m:t>
                      </m:r>
                      <m:sSup>
                        <m:sSupPr>
                          <m:ctrlPr>
                            <a:rPr lang="en-US" sz="1000" i="1">
                              <a:solidFill>
                                <a:schemeClr val="bg1">
                                  <a:lumMod val="85000"/>
                                </a:schemeClr>
                              </a:solidFill>
                              <a:latin typeface="Cambria Math" charset="0"/>
                            </a:rPr>
                          </m:ctrlPr>
                        </m:sSupPr>
                        <m:e>
                          <m:r>
                            <a:rPr lang="en-US" sz="1000" b="0" i="1" smtClean="0">
                              <a:solidFill>
                                <a:schemeClr val="bg1">
                                  <a:lumMod val="85000"/>
                                </a:schemeClr>
                              </a:solidFill>
                              <a:latin typeface="Cambria Math" charset="0"/>
                            </a:rPr>
                            <m:t>𝑎</m:t>
                          </m:r>
                        </m:e>
                        <m:sup>
                          <m:r>
                            <a:rPr lang="en-US" sz="1000" i="1">
                              <a:solidFill>
                                <a:schemeClr val="bg1">
                                  <a:lumMod val="85000"/>
                                </a:schemeClr>
                              </a:solidFill>
                              <a:latin typeface="Cambria Math" charset="0"/>
                            </a:rPr>
                            <m:t>0,±</m:t>
                          </m:r>
                        </m:sup>
                      </m:sSup>
                    </m:oMath>
                  </a14:m>
                  <a:r>
                    <a:rPr lang="en-US" sz="1000" dirty="0" smtClean="0">
                      <a:solidFill>
                        <a:schemeClr val="bg1">
                          <a:lumMod val="85000"/>
                        </a:schemeClr>
                      </a:solidFill>
                    </a:rPr>
                    <a:t>..(V’), G’ Dark </a:t>
                  </a:r>
                  <a:r>
                    <a:rPr lang="en-US" sz="1000" dirty="0">
                      <a:solidFill>
                        <a:schemeClr val="bg1">
                          <a:lumMod val="85000"/>
                        </a:schemeClr>
                      </a:solidFill>
                    </a:rPr>
                    <a:t>Matter (DM)</a:t>
                  </a:r>
                </a:p>
                <a:p>
                  <a:endParaRPr lang="en-US" sz="1000" dirty="0">
                    <a:solidFill>
                      <a:schemeClr val="bg1">
                        <a:lumMod val="85000"/>
                      </a:schemeClr>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033720" y="4825480"/>
                  <a:ext cx="2758966" cy="709746"/>
                </a:xfrm>
                <a:prstGeom prst="rect">
                  <a:avLst/>
                </a:prstGeom>
                <a:blipFill rotWithShape="0">
                  <a:blip r:embed="rId2"/>
                  <a:stretch>
                    <a:fillRect t="-34568" b="-112346"/>
                  </a:stretch>
                </a:blipFill>
                <a:ln>
                  <a:solidFill>
                    <a:schemeClr val="accent6">
                      <a:lumMod val="20000"/>
                      <a:lumOff val="80000"/>
                    </a:schemeClr>
                  </a:solidFill>
                </a:ln>
              </p:spPr>
              <p:txBody>
                <a:bodyPr/>
                <a:lstStyle/>
                <a:p>
                  <a:r>
                    <a:rPr lang="en-US">
                      <a:noFill/>
                    </a:rPr>
                    <a:t> </a:t>
                  </a:r>
                </a:p>
              </p:txBody>
            </p:sp>
          </mc:Fallback>
        </mc:AlternateContent>
        <p:sp>
          <p:nvSpPr>
            <p:cNvPr id="18" name="TextBox 17"/>
            <p:cNvSpPr txBox="1"/>
            <p:nvPr/>
          </p:nvSpPr>
          <p:spPr>
            <a:xfrm>
              <a:off x="4540469" y="4367048"/>
              <a:ext cx="821059" cy="246221"/>
            </a:xfrm>
            <a:prstGeom prst="rect">
              <a:avLst/>
            </a:prstGeom>
            <a:noFill/>
            <a:ln>
              <a:solidFill>
                <a:schemeClr val="accent6">
                  <a:lumMod val="20000"/>
                  <a:lumOff val="80000"/>
                </a:schemeClr>
              </a:solidFill>
            </a:ln>
          </p:spPr>
          <p:txBody>
            <a:bodyPr wrap="none" rtlCol="0">
              <a:spAutoFit/>
            </a:bodyPr>
            <a:lstStyle/>
            <a:p>
              <a:r>
                <a:rPr lang="en-US" sz="1000" b="1" dirty="0" smtClean="0">
                  <a:solidFill>
                    <a:schemeClr val="bg1">
                      <a:lumMod val="85000"/>
                    </a:schemeClr>
                  </a:solidFill>
                </a:rPr>
                <a:t>Particles </a:t>
              </a:r>
              <a:endParaRPr lang="en-US" sz="1000" b="1" dirty="0">
                <a:solidFill>
                  <a:schemeClr val="bg1">
                    <a:lumMod val="85000"/>
                  </a:schemeClr>
                </a:solidFill>
              </a:endParaRPr>
            </a:p>
          </p:txBody>
        </p:sp>
      </p:grpSp>
      <p:cxnSp>
        <p:nvCxnSpPr>
          <p:cNvPr id="21" name="Straight Arrow Connector 20"/>
          <p:cNvCxnSpPr/>
          <p:nvPr/>
        </p:nvCxnSpPr>
        <p:spPr>
          <a:xfrm flipH="1" flipV="1">
            <a:off x="1775746" y="3869789"/>
            <a:ext cx="882868" cy="578427"/>
          </a:xfrm>
          <a:prstGeom prst="straightConnector1">
            <a:avLst/>
          </a:prstGeom>
          <a:ln w="76200">
            <a:solidFill>
              <a:schemeClr val="accent6">
                <a:lumMod val="20000"/>
                <a:lumOff val="80000"/>
              </a:schemeClr>
            </a:solidFill>
            <a:headEnd type="triangle"/>
            <a:tailEnd type="triangle"/>
          </a:ln>
        </p:spPr>
        <p:style>
          <a:lnRef idx="3">
            <a:schemeClr val="accent6"/>
          </a:lnRef>
          <a:fillRef idx="0">
            <a:schemeClr val="accent6"/>
          </a:fillRef>
          <a:effectRef idx="2">
            <a:schemeClr val="accent6"/>
          </a:effectRef>
          <a:fontRef idx="minor">
            <a:schemeClr val="tx1"/>
          </a:fontRef>
        </p:style>
      </p:cxnSp>
      <p:cxnSp>
        <p:nvCxnSpPr>
          <p:cNvPr id="23" name="Straight Arrow Connector 22"/>
          <p:cNvCxnSpPr/>
          <p:nvPr/>
        </p:nvCxnSpPr>
        <p:spPr>
          <a:xfrm flipV="1">
            <a:off x="2945825" y="2568282"/>
            <a:ext cx="13255" cy="1502463"/>
          </a:xfrm>
          <a:prstGeom prst="straightConnector1">
            <a:avLst/>
          </a:prstGeom>
          <a:ln w="76200">
            <a:solidFill>
              <a:schemeClr val="accent6">
                <a:lumMod val="20000"/>
                <a:lumOff val="80000"/>
              </a:schemeClr>
            </a:solidFill>
            <a:headEnd type="triangle"/>
            <a:tailEnd type="triangle"/>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flipH="1">
            <a:off x="1774522" y="2075259"/>
            <a:ext cx="1184558" cy="570186"/>
          </a:xfrm>
          <a:prstGeom prst="straightConnector1">
            <a:avLst/>
          </a:prstGeom>
          <a:ln w="76200">
            <a:solidFill>
              <a:schemeClr val="accent6">
                <a:lumMod val="20000"/>
                <a:lumOff val="80000"/>
              </a:schemeClr>
            </a:solidFill>
            <a:headEnd type="triangle"/>
            <a:tailEnd type="triangle"/>
          </a:ln>
        </p:spPr>
        <p:style>
          <a:lnRef idx="3">
            <a:schemeClr val="accent6"/>
          </a:lnRef>
          <a:fillRef idx="0">
            <a:schemeClr val="accent6"/>
          </a:fillRef>
          <a:effectRef idx="2">
            <a:schemeClr val="accent6"/>
          </a:effectRef>
          <a:fontRef idx="minor">
            <a:schemeClr val="tx1"/>
          </a:fontRef>
        </p:style>
      </p:cxnSp>
      <p:sp>
        <p:nvSpPr>
          <p:cNvPr id="27" name="Oval 26"/>
          <p:cNvSpPr/>
          <p:nvPr/>
        </p:nvSpPr>
        <p:spPr>
          <a:xfrm>
            <a:off x="6742104" y="451612"/>
            <a:ext cx="961696" cy="872692"/>
          </a:xfrm>
          <a:prstGeom prst="ellipse">
            <a:avLst/>
          </a:prstGeom>
          <a:ln w="76200">
            <a:solidFill>
              <a:schemeClr val="accent6">
                <a:lumMod val="20000"/>
                <a:lumOff val="8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00" b="1" dirty="0" smtClean="0">
                <a:solidFill>
                  <a:schemeClr val="bg1">
                    <a:lumMod val="85000"/>
                  </a:schemeClr>
                </a:solidFill>
              </a:rPr>
              <a:t>Data</a:t>
            </a:r>
            <a:endParaRPr lang="en-US" sz="1000" dirty="0" smtClean="0">
              <a:solidFill>
                <a:schemeClr val="bg1">
                  <a:lumMod val="85000"/>
                </a:schemeClr>
              </a:solidFill>
            </a:endParaRPr>
          </a:p>
          <a:p>
            <a:pPr algn="ctr"/>
            <a:endParaRPr lang="en-US" sz="1000" dirty="0">
              <a:solidFill>
                <a:schemeClr val="bg1">
                  <a:lumMod val="85000"/>
                </a:schemeClr>
              </a:solidFill>
            </a:endParaRPr>
          </a:p>
        </p:txBody>
      </p:sp>
      <p:cxnSp>
        <p:nvCxnSpPr>
          <p:cNvPr id="28" name="Straight Arrow Connector 27"/>
          <p:cNvCxnSpPr/>
          <p:nvPr/>
        </p:nvCxnSpPr>
        <p:spPr>
          <a:xfrm flipH="1" flipV="1">
            <a:off x="6332464" y="630310"/>
            <a:ext cx="428179" cy="427161"/>
          </a:xfrm>
          <a:prstGeom prst="straightConnector1">
            <a:avLst/>
          </a:prstGeom>
          <a:ln w="76200">
            <a:solidFill>
              <a:schemeClr val="accent6">
                <a:lumMod val="20000"/>
                <a:lumOff val="80000"/>
              </a:schemeClr>
            </a:solidFill>
            <a:headEnd type="triangle"/>
            <a:tailEnd type="triangle"/>
          </a:ln>
        </p:spPr>
        <p:style>
          <a:lnRef idx="3">
            <a:schemeClr val="accent6"/>
          </a:lnRef>
          <a:fillRef idx="0">
            <a:schemeClr val="accent6"/>
          </a:fillRef>
          <a:effectRef idx="2">
            <a:schemeClr val="accent6"/>
          </a:effectRef>
          <a:fontRef idx="minor">
            <a:schemeClr val="tx1"/>
          </a:fontRef>
        </p:style>
      </p:cxnSp>
      <p:sp>
        <p:nvSpPr>
          <p:cNvPr id="32" name="TextBox 31"/>
          <p:cNvSpPr txBox="1"/>
          <p:nvPr/>
        </p:nvSpPr>
        <p:spPr>
          <a:xfrm>
            <a:off x="4105394" y="582521"/>
            <a:ext cx="1923925" cy="1200329"/>
          </a:xfrm>
          <a:prstGeom prst="rect">
            <a:avLst/>
          </a:prstGeom>
          <a:noFill/>
        </p:spPr>
        <p:txBody>
          <a:bodyPr wrap="square" rtlCol="0">
            <a:spAutoFit/>
          </a:bodyPr>
          <a:lstStyle/>
          <a:p>
            <a:pPr algn="ctr"/>
            <a:r>
              <a:rPr lang="en-US" sz="2400" b="1" smtClean="0"/>
              <a:t>Signatures and Strategies </a:t>
            </a:r>
            <a:endParaRPr lang="en-US" sz="2400" b="1" dirty="0" smtClean="0"/>
          </a:p>
        </p:txBody>
      </p:sp>
      <p:sp>
        <p:nvSpPr>
          <p:cNvPr id="6" name="TextBox 5"/>
          <p:cNvSpPr txBox="1"/>
          <p:nvPr/>
        </p:nvSpPr>
        <p:spPr>
          <a:xfrm>
            <a:off x="3246291" y="2534799"/>
            <a:ext cx="5696566" cy="1363394"/>
          </a:xfrm>
          <a:prstGeom prst="rect">
            <a:avLst/>
          </a:prstGeom>
          <a:noFill/>
        </p:spPr>
        <p:txBody>
          <a:bodyPr wrap="square" rtlCol="0">
            <a:spAutoFit/>
          </a:bodyPr>
          <a:lstStyle/>
          <a:p>
            <a:r>
              <a:rPr lang="en-US" sz="2000" b="1" dirty="0" smtClean="0"/>
              <a:t>There are two main classes of signatures </a:t>
            </a:r>
          </a:p>
          <a:p>
            <a:pPr marL="285750" indent="-285750">
              <a:buFont typeface="Arial" charset="0"/>
              <a:buChar char="•"/>
            </a:pPr>
            <a:r>
              <a:rPr lang="en-US" sz="2000" b="1" dirty="0" smtClean="0">
                <a:solidFill>
                  <a:schemeClr val="accent5"/>
                </a:solidFill>
              </a:rPr>
              <a:t>Resonant – single or several bumps </a:t>
            </a:r>
          </a:p>
          <a:p>
            <a:pPr marL="285750" indent="-285750">
              <a:buFont typeface="Arial" charset="0"/>
              <a:buChar char="•"/>
            </a:pPr>
            <a:r>
              <a:rPr lang="en-US" sz="2000" b="1" dirty="0" smtClean="0">
                <a:solidFill>
                  <a:srgbClr val="7030A0"/>
                </a:solidFill>
              </a:rPr>
              <a:t>Non-resonant typically effects in the tails of the distributions </a:t>
            </a:r>
            <a:endParaRPr lang="en-US" sz="2000" b="1" dirty="0">
              <a:solidFill>
                <a:srgbClr val="7030A0"/>
              </a:solidFill>
            </a:endParaRPr>
          </a:p>
        </p:txBody>
      </p:sp>
      <p:pic>
        <p:nvPicPr>
          <p:cNvPr id="7" name="Picture 6"/>
          <p:cNvPicPr>
            <a:picLocks noChangeAspect="1"/>
          </p:cNvPicPr>
          <p:nvPr/>
        </p:nvPicPr>
        <p:blipFill>
          <a:blip r:embed="rId3"/>
          <a:stretch>
            <a:fillRect/>
          </a:stretch>
        </p:blipFill>
        <p:spPr>
          <a:xfrm>
            <a:off x="4441311" y="4017830"/>
            <a:ext cx="3918977" cy="2369099"/>
          </a:xfrm>
          <a:prstGeom prst="rect">
            <a:avLst/>
          </a:prstGeom>
        </p:spPr>
      </p:pic>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sp>
        <p:nvSpPr>
          <p:cNvPr id="2" name="Rectangle 1"/>
          <p:cNvSpPr/>
          <p:nvPr/>
        </p:nvSpPr>
        <p:spPr>
          <a:xfrm>
            <a:off x="326044" y="5943600"/>
            <a:ext cx="2884123" cy="507831"/>
          </a:xfrm>
          <a:prstGeom prst="rect">
            <a:avLst/>
          </a:prstGeom>
        </p:spPr>
        <p:txBody>
          <a:bodyPr wrap="none">
            <a:spAutoFit/>
          </a:bodyPr>
          <a:lstStyle/>
          <a:p>
            <a:pPr>
              <a:lnSpc>
                <a:spcPct val="150000"/>
              </a:lnSpc>
            </a:pPr>
            <a:r>
              <a:rPr lang="en-US" dirty="0">
                <a:solidFill>
                  <a:schemeClr val="bg1">
                    <a:lumMod val="65000"/>
                  </a:schemeClr>
                </a:solidFill>
              </a:rPr>
              <a:t>[see Alex </a:t>
            </a:r>
            <a:r>
              <a:rPr lang="en-US" dirty="0" err="1">
                <a:solidFill>
                  <a:schemeClr val="bg1">
                    <a:lumMod val="65000"/>
                  </a:schemeClr>
                </a:solidFill>
              </a:rPr>
              <a:t>Pomarol’s</a:t>
            </a:r>
            <a:r>
              <a:rPr lang="en-US" dirty="0">
                <a:solidFill>
                  <a:schemeClr val="bg1">
                    <a:lumMod val="65000"/>
                  </a:schemeClr>
                </a:solidFill>
              </a:rPr>
              <a:t> Talk]</a:t>
            </a:r>
          </a:p>
        </p:txBody>
      </p:sp>
    </p:spTree>
    <p:extLst>
      <p:ext uri="{BB962C8B-B14F-4D97-AF65-F5344CB8AC3E}">
        <p14:creationId xmlns:p14="http://schemas.microsoft.com/office/powerpoint/2010/main" val="889114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Bithika Jain </a:t>
            </a:r>
            <a:endParaRPr lang="en-US" dirty="0"/>
          </a:p>
        </p:txBody>
      </p:sp>
      <p:sp>
        <p:nvSpPr>
          <p:cNvPr id="5" name="Slide Number Placeholder 4"/>
          <p:cNvSpPr>
            <a:spLocks noGrp="1"/>
          </p:cNvSpPr>
          <p:nvPr>
            <p:ph type="sldNum" sz="quarter" idx="12"/>
          </p:nvPr>
        </p:nvSpPr>
        <p:spPr/>
        <p:txBody>
          <a:bodyPr/>
          <a:lstStyle/>
          <a:p>
            <a:fld id="{CC96CACB-DE18-DD4C-B320-7F4EB3719B43}" type="slidenum">
              <a:rPr lang="en-US" smtClean="0"/>
              <a:t>4</a:t>
            </a:fld>
            <a:endParaRPr lang="en-US"/>
          </a:p>
        </p:txBody>
      </p:sp>
      <p:grpSp>
        <p:nvGrpSpPr>
          <p:cNvPr id="8" name="Group 7"/>
          <p:cNvGrpSpPr/>
          <p:nvPr/>
        </p:nvGrpSpPr>
        <p:grpSpPr>
          <a:xfrm>
            <a:off x="3613114" y="115177"/>
            <a:ext cx="2256506" cy="1421524"/>
            <a:chOff x="4540469" y="3988677"/>
            <a:chExt cx="2256506" cy="1421524"/>
          </a:xfrm>
        </p:grpSpPr>
        <p:sp>
          <p:nvSpPr>
            <p:cNvPr id="9" name="Oval 8"/>
            <p:cNvSpPr/>
            <p:nvPr/>
          </p:nvSpPr>
          <p:spPr>
            <a:xfrm>
              <a:off x="4540469" y="3988677"/>
              <a:ext cx="2256506" cy="1421524"/>
            </a:xfrm>
            <a:prstGeom prst="ellipse">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 </a:t>
              </a:r>
              <a:endParaRPr lang="en-US" sz="800" dirty="0" smtClean="0"/>
            </a:p>
            <a:p>
              <a:pPr algn="ctr"/>
              <a:endParaRPr lang="en-US" dirty="0"/>
            </a:p>
          </p:txBody>
        </p:sp>
        <p:sp>
          <p:nvSpPr>
            <p:cNvPr id="11" name="TextBox 10"/>
            <p:cNvSpPr txBox="1"/>
            <p:nvPr/>
          </p:nvSpPr>
          <p:spPr>
            <a:xfrm>
              <a:off x="4686722" y="4437829"/>
              <a:ext cx="1963999" cy="523220"/>
            </a:xfrm>
            <a:prstGeom prst="rect">
              <a:avLst/>
            </a:prstGeom>
            <a:noFill/>
          </p:spPr>
          <p:txBody>
            <a:bodyPr wrap="none" rtlCol="0">
              <a:spAutoFit/>
            </a:bodyPr>
            <a:lstStyle/>
            <a:p>
              <a:r>
                <a:rPr lang="en-US" sz="2800" b="1" dirty="0" smtClean="0"/>
                <a:t>Particles </a:t>
              </a:r>
              <a:endParaRPr lang="en-US" sz="2800" b="1" dirty="0"/>
            </a:p>
          </p:txBody>
        </p:sp>
      </p:grpSp>
      <mc:AlternateContent xmlns:mc="http://schemas.openxmlformats.org/markup-compatibility/2006" xmlns:a14="http://schemas.microsoft.com/office/drawing/2010/main">
        <mc:Choice Requires="a14">
          <p:sp>
            <p:nvSpPr>
              <p:cNvPr id="12" name="Rectangle 11"/>
              <p:cNvSpPr/>
              <p:nvPr/>
            </p:nvSpPr>
            <p:spPr>
              <a:xfrm>
                <a:off x="220166" y="1985853"/>
                <a:ext cx="8809534" cy="3606115"/>
              </a:xfrm>
              <a:prstGeom prst="rect">
                <a:avLst/>
              </a:prstGeom>
            </p:spPr>
            <p:txBody>
              <a:bodyPr wrap="square">
                <a:spAutoFit/>
              </a:bodyPr>
              <a:lstStyle/>
              <a:p>
                <a:pPr lvl="0">
                  <a:defRPr/>
                </a:pPr>
                <a:r>
                  <a:rPr lang="en-US" dirty="0"/>
                  <a:t>Striking </a:t>
                </a:r>
                <a:r>
                  <a:rPr lang="en-US" b="1" dirty="0"/>
                  <a:t>phenomenological </a:t>
                </a:r>
                <a:r>
                  <a:rPr lang="en-US" b="1" dirty="0" smtClean="0"/>
                  <a:t>features</a:t>
                </a:r>
              </a:p>
              <a:p>
                <a:pPr lvl="0">
                  <a:defRPr/>
                </a:pPr>
                <a:endParaRPr lang="en-US" b="1" dirty="0"/>
              </a:p>
              <a:p>
                <a:pPr>
                  <a:defRPr/>
                </a:pPr>
                <a:r>
                  <a:rPr lang="en-US" dirty="0"/>
                  <a:t>The  </a:t>
                </a:r>
                <a:r>
                  <a:rPr lang="en-US" b="1" dirty="0"/>
                  <a:t>strong sector</a:t>
                </a:r>
                <a:r>
                  <a:rPr lang="en-US" dirty="0"/>
                  <a:t> gives rise to </a:t>
                </a:r>
                <a:r>
                  <a:rPr lang="en-US" b="1" dirty="0"/>
                  <a:t>tower of resonances </a:t>
                </a:r>
                <a:endParaRPr lang="en-US" b="1" dirty="0" smtClean="0"/>
              </a:p>
              <a:p>
                <a:endParaRPr lang="en-US" sz="1200" b="1" dirty="0"/>
              </a:p>
              <a:p>
                <a:pPr marL="342900" indent="-342900">
                  <a:lnSpc>
                    <a:spcPct val="150000"/>
                  </a:lnSpc>
                  <a:spcBef>
                    <a:spcPts val="0"/>
                  </a:spcBef>
                  <a:buFont typeface="+mj-lt"/>
                  <a:buAutoNum type="arabicPeriod"/>
                </a:pPr>
                <a:r>
                  <a:rPr lang="en-US" dirty="0">
                    <a:solidFill>
                      <a:srgbClr val="C00000"/>
                    </a:solidFill>
                  </a:rPr>
                  <a:t>Fermionic </a:t>
                </a:r>
                <a:r>
                  <a:rPr lang="en-US" dirty="0" smtClean="0">
                    <a:solidFill>
                      <a:srgbClr val="C00000"/>
                    </a:solidFill>
                  </a:rPr>
                  <a:t>resonances</a:t>
                </a:r>
                <a:r>
                  <a:rPr lang="en-US" dirty="0" smtClean="0"/>
                  <a:t>: </a:t>
                </a:r>
                <a:r>
                  <a:rPr lang="en-US" dirty="0"/>
                  <a:t>spin </a:t>
                </a:r>
                <a:r>
                  <a:rPr lang="en-US" dirty="0" smtClean="0"/>
                  <a:t>½ - </a:t>
                </a:r>
                <a14:m>
                  <m:oMath xmlns:m="http://schemas.openxmlformats.org/officeDocument/2006/math">
                    <m:r>
                      <a:rPr lang="en-US" b="0" i="1">
                        <a:latin typeface="Cambria Math" charset="0"/>
                      </a:rPr>
                      <m:t>𝜓</m:t>
                    </m:r>
                    <m:r>
                      <a:rPr lang="en-US" b="0" i="1">
                        <a:latin typeface="Cambria Math" charset="0"/>
                      </a:rPr>
                      <m:t>, </m:t>
                    </m:r>
                    <m:r>
                      <a:rPr lang="en-US" b="0" i="1">
                        <a:latin typeface="Cambria Math" charset="0"/>
                      </a:rPr>
                      <m:t>𝜒</m:t>
                    </m:r>
                    <m:r>
                      <a:rPr lang="en-US" b="0" i="1">
                        <a:latin typeface="Cambria Math" charset="0"/>
                      </a:rPr>
                      <m:t>…</m:t>
                    </m:r>
                  </m:oMath>
                </a14:m>
                <a:r>
                  <a:rPr lang="en-US" b="1" dirty="0" smtClean="0"/>
                  <a:t>Vector like quarks (B, T</a:t>
                </a:r>
                <a:r>
                  <a:rPr lang="en-US" b="1" baseline="-25000" dirty="0" smtClean="0"/>
                  <a:t>2/3</a:t>
                </a:r>
                <a:r>
                  <a:rPr lang="en-US" b="1" dirty="0" smtClean="0"/>
                  <a:t> , X</a:t>
                </a:r>
                <a:r>
                  <a:rPr lang="en-US" b="1" baseline="-25000" dirty="0" smtClean="0"/>
                  <a:t>5/3</a:t>
                </a:r>
                <a:r>
                  <a:rPr lang="en-US" b="1" dirty="0" smtClean="0"/>
                  <a:t> ) </a:t>
                </a:r>
                <a:endParaRPr lang="en-US" u="sng" dirty="0"/>
              </a:p>
              <a:p>
                <a:pPr marL="342900" indent="-342900">
                  <a:lnSpc>
                    <a:spcPct val="150000"/>
                  </a:lnSpc>
                  <a:spcBef>
                    <a:spcPts val="0"/>
                  </a:spcBef>
                  <a:buFont typeface="+mj-lt"/>
                  <a:buAutoNum type="arabicPeriod"/>
                </a:pPr>
                <a:r>
                  <a:rPr lang="en-US" dirty="0">
                    <a:solidFill>
                      <a:srgbClr val="C00000"/>
                    </a:solidFill>
                  </a:rPr>
                  <a:t>Gauge </a:t>
                </a:r>
                <a:r>
                  <a:rPr lang="en-US" dirty="0" smtClean="0">
                    <a:solidFill>
                      <a:srgbClr val="C00000"/>
                    </a:solidFill>
                  </a:rPr>
                  <a:t>resonances </a:t>
                </a:r>
                <a:r>
                  <a:rPr lang="en-US" dirty="0" smtClean="0"/>
                  <a:t>: </a:t>
                </a:r>
                <a:r>
                  <a:rPr lang="en-US" dirty="0"/>
                  <a:t>spin 1: </a:t>
                </a:r>
                <a14:m>
                  <m:oMath xmlns:m="http://schemas.openxmlformats.org/officeDocument/2006/math">
                    <m:sSup>
                      <m:sSupPr>
                        <m:ctrlPr>
                          <a:rPr lang="en-US" i="1">
                            <a:latin typeface="Cambria Math" charset="0"/>
                          </a:rPr>
                        </m:ctrlPr>
                      </m:sSupPr>
                      <m:e>
                        <m:r>
                          <a:rPr lang="en-US" b="0" i="1">
                            <a:latin typeface="Cambria Math" charset="0"/>
                          </a:rPr>
                          <m:t>𝜌</m:t>
                        </m:r>
                      </m:e>
                      <m:sup>
                        <m:r>
                          <a:rPr lang="en-US" b="0" i="1">
                            <a:latin typeface="Cambria Math" charset="0"/>
                          </a:rPr>
                          <m:t>0,±</m:t>
                        </m:r>
                      </m:sup>
                    </m:sSup>
                    <m:r>
                      <a:rPr lang="en-US" b="0" i="1">
                        <a:latin typeface="Cambria Math" charset="0"/>
                      </a:rPr>
                      <m:t>,</m:t>
                    </m:r>
                    <m:sSup>
                      <m:sSupPr>
                        <m:ctrlPr>
                          <a:rPr lang="en-US" i="1">
                            <a:latin typeface="Cambria Math" charset="0"/>
                          </a:rPr>
                        </m:ctrlPr>
                      </m:sSupPr>
                      <m:e>
                        <m:r>
                          <a:rPr lang="en-US" b="0" i="1">
                            <a:latin typeface="Cambria Math" charset="0"/>
                          </a:rPr>
                          <m:t>𝑎</m:t>
                        </m:r>
                      </m:e>
                      <m:sup>
                        <m:r>
                          <a:rPr lang="en-US" b="0" i="1">
                            <a:latin typeface="Cambria Math" charset="0"/>
                          </a:rPr>
                          <m:t>0,±</m:t>
                        </m:r>
                      </m:sup>
                    </m:sSup>
                  </m:oMath>
                </a14:m>
                <a:r>
                  <a:rPr lang="en-US" dirty="0"/>
                  <a:t>..(V</a:t>
                </a:r>
                <a:r>
                  <a:rPr lang="en-US" dirty="0" smtClean="0"/>
                  <a:t>’ commonly called  </a:t>
                </a:r>
                <a:r>
                  <a:rPr lang="en-US" b="1" dirty="0" smtClean="0"/>
                  <a:t>W’ , Z’ ), </a:t>
                </a:r>
                <a:r>
                  <a:rPr lang="en-US" dirty="0"/>
                  <a:t>G</a:t>
                </a:r>
                <a:r>
                  <a:rPr lang="en-US" dirty="0" smtClean="0"/>
                  <a:t>’</a:t>
                </a:r>
                <a:endParaRPr lang="en-US" u="sng" dirty="0"/>
              </a:p>
              <a:p>
                <a:pPr marL="342900" indent="-342900">
                  <a:lnSpc>
                    <a:spcPct val="150000"/>
                  </a:lnSpc>
                  <a:buFont typeface="+mj-lt"/>
                  <a:buAutoNum type="arabicPeriod"/>
                </a:pPr>
                <a:r>
                  <a:rPr lang="en-US" dirty="0"/>
                  <a:t>spin 0: </a:t>
                </a:r>
                <a14:m>
                  <m:oMath xmlns:m="http://schemas.openxmlformats.org/officeDocument/2006/math">
                    <m:r>
                      <a:rPr lang="en-US" i="1">
                        <a:latin typeface="Cambria Math" charset="0"/>
                      </a:rPr>
                      <m:t>𝜙</m:t>
                    </m:r>
                    <m:r>
                      <a:rPr lang="en-US" i="1">
                        <a:latin typeface="Cambria Math" charset="0"/>
                      </a:rPr>
                      <m:t>, </m:t>
                    </m:r>
                    <m:r>
                      <a:rPr lang="en-US" i="1">
                        <a:latin typeface="Cambria Math" charset="0"/>
                      </a:rPr>
                      <m:t>𝜂</m:t>
                    </m:r>
                    <m:r>
                      <a:rPr lang="en-US" i="1">
                        <a:latin typeface="Cambria Math" charset="0"/>
                      </a:rPr>
                      <m:t> </m:t>
                    </m:r>
                  </m:oMath>
                </a14:m>
                <a:r>
                  <a:rPr lang="en-US" dirty="0" smtClean="0"/>
                  <a:t>- </a:t>
                </a:r>
                <a:r>
                  <a:rPr lang="en-US" dirty="0" smtClean="0">
                    <a:solidFill>
                      <a:schemeClr val="bg1">
                        <a:lumMod val="65000"/>
                      </a:schemeClr>
                    </a:solidFill>
                  </a:rPr>
                  <a:t>[see Alex </a:t>
                </a:r>
                <a:r>
                  <a:rPr lang="en-US" dirty="0" err="1" smtClean="0">
                    <a:solidFill>
                      <a:schemeClr val="bg1">
                        <a:lumMod val="65000"/>
                      </a:schemeClr>
                    </a:solidFill>
                  </a:rPr>
                  <a:t>Pomarol’s</a:t>
                </a:r>
                <a:r>
                  <a:rPr lang="en-US" dirty="0" smtClean="0">
                    <a:solidFill>
                      <a:schemeClr val="bg1">
                        <a:lumMod val="65000"/>
                      </a:schemeClr>
                    </a:solidFill>
                  </a:rPr>
                  <a:t> Talk]</a:t>
                </a:r>
                <a:endParaRPr lang="en-US" dirty="0">
                  <a:solidFill>
                    <a:schemeClr val="bg1">
                      <a:lumMod val="65000"/>
                    </a:schemeClr>
                  </a:solidFill>
                </a:endParaRPr>
              </a:p>
              <a:p>
                <a:pPr marL="342900" indent="-342900">
                  <a:lnSpc>
                    <a:spcPct val="150000"/>
                  </a:lnSpc>
                  <a:buFont typeface="+mj-lt"/>
                  <a:buAutoNum type="arabicPeriod"/>
                </a:pPr>
                <a:r>
                  <a:rPr lang="en-US" dirty="0"/>
                  <a:t>Dark Matter (DM</a:t>
                </a:r>
                <a:r>
                  <a:rPr lang="en-US" dirty="0" smtClean="0"/>
                  <a:t>) – </a:t>
                </a:r>
                <a:r>
                  <a:rPr lang="en-US" dirty="0" smtClean="0">
                    <a:solidFill>
                      <a:schemeClr val="bg1">
                        <a:lumMod val="65000"/>
                      </a:schemeClr>
                    </a:solidFill>
                  </a:rPr>
                  <a:t>[see Alexander M </a:t>
                </a:r>
                <a:r>
                  <a:rPr lang="en-US" dirty="0" err="1" smtClean="0">
                    <a:solidFill>
                      <a:schemeClr val="bg1">
                        <a:lumMod val="65000"/>
                      </a:schemeClr>
                    </a:solidFill>
                  </a:rPr>
                  <a:t>Wijanco’s</a:t>
                </a:r>
                <a:r>
                  <a:rPr lang="en-US" dirty="0" smtClean="0">
                    <a:solidFill>
                      <a:schemeClr val="bg1">
                        <a:lumMod val="65000"/>
                      </a:schemeClr>
                    </a:solidFill>
                  </a:rPr>
                  <a:t> Talk]</a:t>
                </a:r>
                <a:endParaRPr lang="en-US" u="sng" dirty="0">
                  <a:solidFill>
                    <a:schemeClr val="bg1">
                      <a:lumMod val="65000"/>
                    </a:schemeClr>
                  </a:solidFill>
                </a:endParaRPr>
              </a:p>
              <a:p>
                <a:pPr>
                  <a:defRPr/>
                </a:pPr>
                <a:endParaRPr lang="en-US" b="1" dirty="0"/>
              </a:p>
              <a:p>
                <a:pPr lvl="0">
                  <a:defRPr/>
                </a:pPr>
                <a:endParaRPr lang="en-US" b="1" dirty="0"/>
              </a:p>
              <a:p>
                <a:pPr lvl="0">
                  <a:defRPr/>
                </a:pPr>
                <a:endParaRPr lang="en-US" b="1" dirty="0"/>
              </a:p>
            </p:txBody>
          </p:sp>
        </mc:Choice>
        <mc:Fallback xmlns="">
          <p:sp>
            <p:nvSpPr>
              <p:cNvPr id="12" name="Rectangle 11"/>
              <p:cNvSpPr>
                <a:spLocks noRot="1" noChangeAspect="1" noMove="1" noResize="1" noEditPoints="1" noAdjustHandles="1" noChangeArrowheads="1" noChangeShapeType="1" noTextEdit="1"/>
              </p:cNvSpPr>
              <p:nvPr/>
            </p:nvSpPr>
            <p:spPr>
              <a:xfrm>
                <a:off x="220166" y="1985853"/>
                <a:ext cx="8809534" cy="3606115"/>
              </a:xfrm>
              <a:prstGeom prst="rect">
                <a:avLst/>
              </a:prstGeom>
              <a:blipFill rotWithShape="0">
                <a:blip r:embed="rId3"/>
                <a:stretch>
                  <a:fillRect l="-554" t="-1015"/>
                </a:stretch>
              </a:blipFill>
            </p:spPr>
            <p:txBody>
              <a:bodyPr/>
              <a:lstStyle/>
              <a:p>
                <a:r>
                  <a:rPr lang="en-US">
                    <a:noFill/>
                  </a:rPr>
                  <a:t> </a:t>
                </a:r>
              </a:p>
            </p:txBody>
          </p:sp>
        </mc:Fallback>
      </mc:AlternateContent>
      <p:sp>
        <p:nvSpPr>
          <p:cNvPr id="13" name="Right Brace 12"/>
          <p:cNvSpPr/>
          <p:nvPr/>
        </p:nvSpPr>
        <p:spPr>
          <a:xfrm>
            <a:off x="6397172" y="3954164"/>
            <a:ext cx="395514" cy="617835"/>
          </a:xfrm>
          <a:prstGeom prst="rightBrace">
            <a:avLst/>
          </a:prstGeom>
          <a:ln w="38100">
            <a:solidFill>
              <a:srgbClr val="C0000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4" name="TextBox 13"/>
          <p:cNvSpPr txBox="1"/>
          <p:nvPr/>
        </p:nvSpPr>
        <p:spPr>
          <a:xfrm>
            <a:off x="6692900" y="3925668"/>
            <a:ext cx="1971006" cy="646331"/>
          </a:xfrm>
          <a:prstGeom prst="rect">
            <a:avLst/>
          </a:prstGeom>
          <a:noFill/>
        </p:spPr>
        <p:txBody>
          <a:bodyPr wrap="square" rtlCol="0">
            <a:spAutoFit/>
          </a:bodyPr>
          <a:lstStyle/>
          <a:p>
            <a:pPr algn="ctr"/>
            <a:r>
              <a:rPr lang="en-US" dirty="0" smtClean="0"/>
              <a:t>Non minimal </a:t>
            </a:r>
            <a:r>
              <a:rPr lang="en-US" dirty="0" err="1" smtClean="0"/>
              <a:t>cosets</a:t>
            </a:r>
            <a:endParaRPr lang="en-US"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521" y="145744"/>
            <a:ext cx="794633" cy="622912"/>
          </a:xfrm>
          <a:prstGeom prst="rect">
            <a:avLst/>
          </a:prstGeom>
        </p:spPr>
      </p:pic>
    </p:spTree>
    <p:extLst>
      <p:ext uri="{BB962C8B-B14F-4D97-AF65-F5344CB8AC3E}">
        <p14:creationId xmlns:p14="http://schemas.microsoft.com/office/powerpoint/2010/main" val="94447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Status of natural CHMs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447" y="1075764"/>
                <a:ext cx="8915400" cy="5204011"/>
              </a:xfrm>
            </p:spPr>
            <p:txBody>
              <a:bodyPr>
                <a:normAutofit/>
              </a:bodyPr>
              <a:lstStyle/>
              <a:p>
                <a:r>
                  <a:rPr lang="en-US" sz="1800" dirty="0" smtClean="0"/>
                  <a:t>Pair </a:t>
                </a:r>
                <a:r>
                  <a:rPr lang="en-US" sz="1800" dirty="0"/>
                  <a:t>and single production of VLQs</a:t>
                </a:r>
              </a:p>
              <a:p>
                <a:r>
                  <a:rPr lang="en-US" sz="1800" dirty="0" smtClean="0"/>
                  <a:t>a reasonably tuned </a:t>
                </a:r>
                <a:r>
                  <a:rPr lang="en-US" sz="1800" dirty="0" err="1"/>
                  <a:t>pNGB</a:t>
                </a:r>
                <a:r>
                  <a:rPr lang="en-US" sz="1800" dirty="0"/>
                  <a:t> Higgs generically </a:t>
                </a:r>
                <a:r>
                  <a:rPr lang="en-US" sz="1800" dirty="0" smtClean="0"/>
                  <a:t>requires, M</a:t>
                </a:r>
                <a:r>
                  <a:rPr lang="en-US" sz="1800" baseline="-25000" dirty="0" smtClean="0"/>
                  <a:t>T </a:t>
                </a:r>
                <a:r>
                  <a:rPr lang="en-US" sz="1800" dirty="0" smtClean="0"/>
                  <a:t>~ </a:t>
                </a:r>
                <a:r>
                  <a:rPr lang="en-US" sz="1800" dirty="0" err="1" smtClean="0"/>
                  <a:t>TeV</a:t>
                </a:r>
                <a:r>
                  <a:rPr lang="en-US" sz="1800" dirty="0" smtClean="0"/>
                  <a:t> </a:t>
                </a:r>
              </a:p>
              <a:p>
                <a:endParaRPr lang="en-US" sz="1800" dirty="0" smtClean="0"/>
              </a:p>
              <a:p>
                <a:r>
                  <a:rPr lang="en-US" sz="1800" dirty="0" smtClean="0"/>
                  <a:t>DY </a:t>
                </a:r>
                <a:r>
                  <a:rPr lang="en-US" sz="1800" dirty="0"/>
                  <a:t>and </a:t>
                </a:r>
                <a:r>
                  <a:rPr lang="en-US" sz="1800" dirty="0" err="1"/>
                  <a:t>diboson</a:t>
                </a:r>
                <a:r>
                  <a:rPr lang="en-US" sz="1800" dirty="0"/>
                  <a:t> production of vector </a:t>
                </a:r>
                <a:r>
                  <a:rPr lang="en-US" sz="1800" dirty="0" smtClean="0"/>
                  <a:t>resonances (</a:t>
                </a:r>
                <a14:m>
                  <m:oMath xmlns:m="http://schemas.openxmlformats.org/officeDocument/2006/math">
                    <m:sSup>
                      <m:sSupPr>
                        <m:ctrlPr>
                          <a:rPr lang="en-US" sz="1800" b="0" i="1" smtClean="0">
                            <a:latin typeface="Cambria Math" charset="0"/>
                          </a:rPr>
                        </m:ctrlPr>
                      </m:sSupPr>
                      <m:e>
                        <m:r>
                          <a:rPr lang="en-US" sz="1800" i="1">
                            <a:latin typeface="Cambria Math" charset="0"/>
                          </a:rPr>
                          <m:t>𝜌</m:t>
                        </m:r>
                      </m:e>
                      <m:sup>
                        <m:r>
                          <a:rPr lang="en-US" sz="1800" b="0" i="0" smtClean="0">
                            <a:latin typeface="Cambria Math" charset="0"/>
                          </a:rPr>
                          <m:t>′</m:t>
                        </m:r>
                      </m:sup>
                    </m:sSup>
                    <m:r>
                      <m:rPr>
                        <m:sty m:val="p"/>
                      </m:rPr>
                      <a:rPr lang="en-US" sz="1800" b="0" i="0" smtClean="0">
                        <a:latin typeface="Cambria Math" charset="0"/>
                      </a:rPr>
                      <m:t>s</m:t>
                    </m:r>
                  </m:oMath>
                </a14:m>
                <a:r>
                  <a:rPr lang="en-US" sz="1800" dirty="0" smtClean="0"/>
                  <a:t>)</a:t>
                </a:r>
              </a:p>
              <a:p>
                <a14:m>
                  <m:oMath xmlns:m="http://schemas.openxmlformats.org/officeDocument/2006/math">
                    <m:r>
                      <a:rPr lang="en-US" sz="1800" i="1">
                        <a:latin typeface="Cambria Math" charset="0"/>
                      </a:rPr>
                      <m:t>𝜌</m:t>
                    </m:r>
                    <m:r>
                      <a:rPr lang="en-US" sz="1800" i="1">
                        <a:latin typeface="Cambria Math" charset="0"/>
                      </a:rPr>
                      <m:t> </m:t>
                    </m:r>
                  </m:oMath>
                </a14:m>
                <a:r>
                  <a:rPr lang="en-US" sz="1800" dirty="0" smtClean="0"/>
                  <a:t> decay </a:t>
                </a:r>
                <a:r>
                  <a:rPr lang="en-US" sz="1800" dirty="0"/>
                  <a:t>channels: </a:t>
                </a:r>
                <a:r>
                  <a:rPr lang="en-US" sz="1800" dirty="0" smtClean="0"/>
                  <a:t>SM </a:t>
                </a:r>
                <a:r>
                  <a:rPr lang="en-US" sz="1800" dirty="0"/>
                  <a:t>(di-quark, di-lepton, di-boson) </a:t>
                </a:r>
                <a:r>
                  <a:rPr lang="en-US" sz="1800" dirty="0" smtClean="0"/>
                  <a:t>  and </a:t>
                </a:r>
              </a:p>
              <a:p>
                <a:pPr marL="0" indent="0">
                  <a:buNone/>
                </a:pPr>
                <a:r>
                  <a:rPr lang="en-US" sz="1800" dirty="0">
                    <a:solidFill>
                      <a:srgbClr val="FF0000"/>
                    </a:solidFill>
                  </a:rPr>
                  <a:t> </a:t>
                </a:r>
                <a:r>
                  <a:rPr lang="en-US" sz="1800" dirty="0" smtClean="0">
                    <a:solidFill>
                      <a:srgbClr val="FF0000"/>
                    </a:solidFill>
                  </a:rPr>
                  <a:t>   Exotics </a:t>
                </a:r>
                <a:r>
                  <a:rPr lang="en-US" sz="1800" dirty="0">
                    <a:solidFill>
                      <a:srgbClr val="FF0000"/>
                    </a:solidFill>
                  </a:rPr>
                  <a:t>(t T, TT ) – Top partner production channels </a:t>
                </a:r>
                <a:endParaRPr lang="en-US" sz="1800" dirty="0" smtClean="0">
                  <a:solidFill>
                    <a:srgbClr val="FF0000"/>
                  </a:solidFill>
                </a:endParaRPr>
              </a:p>
              <a:p>
                <a:r>
                  <a:rPr lang="en-US" sz="1800" dirty="0"/>
                  <a:t>EWPT pushes </a:t>
                </a:r>
                <a14:m>
                  <m:oMath xmlns:m="http://schemas.openxmlformats.org/officeDocument/2006/math">
                    <m:sSub>
                      <m:sSubPr>
                        <m:ctrlPr>
                          <a:rPr lang="en-US" sz="1800" i="1">
                            <a:latin typeface="Cambria Math" charset="0"/>
                          </a:rPr>
                        </m:ctrlPr>
                      </m:sSubPr>
                      <m:e>
                        <m:r>
                          <a:rPr lang="en-US" sz="1800" i="1">
                            <a:latin typeface="Cambria Math" charset="0"/>
                          </a:rPr>
                          <m:t>𝑀</m:t>
                        </m:r>
                      </m:e>
                      <m:sub>
                        <m:r>
                          <a:rPr lang="en-US" sz="1800" i="1">
                            <a:latin typeface="Cambria Math" charset="0"/>
                          </a:rPr>
                          <m:t>𝜌</m:t>
                        </m:r>
                      </m:sub>
                    </m:sSub>
                  </m:oMath>
                </a14:m>
                <a:r>
                  <a:rPr lang="en-US" sz="1800" baseline="-25000" dirty="0"/>
                  <a:t> </a:t>
                </a:r>
                <a:r>
                  <a:rPr lang="en-US" sz="1800" dirty="0"/>
                  <a:t>&gt; 2-3  </a:t>
                </a:r>
                <a:r>
                  <a:rPr lang="en-US" sz="1800" dirty="0" err="1" smtClean="0"/>
                  <a:t>TeV</a:t>
                </a:r>
                <a:r>
                  <a:rPr lang="en-US" sz="1800" dirty="0" smtClean="0"/>
                  <a:t> </a:t>
                </a:r>
                <a:r>
                  <a:rPr lang="en-US" sz="1200" dirty="0">
                    <a:solidFill>
                      <a:schemeClr val="bg1">
                        <a:lumMod val="65000"/>
                      </a:schemeClr>
                    </a:solidFill>
                  </a:rPr>
                  <a:t>[</a:t>
                </a:r>
                <a:r>
                  <a:rPr lang="en-US" sz="1200" dirty="0" err="1">
                    <a:solidFill>
                      <a:schemeClr val="bg1">
                        <a:lumMod val="65000"/>
                      </a:schemeClr>
                    </a:solidFill>
                  </a:rPr>
                  <a:t>Contino</a:t>
                </a:r>
                <a:r>
                  <a:rPr lang="en-US" sz="1200" dirty="0">
                    <a:solidFill>
                      <a:schemeClr val="bg1">
                        <a:lumMod val="65000"/>
                      </a:schemeClr>
                    </a:solidFill>
                  </a:rPr>
                  <a:t> and </a:t>
                </a:r>
                <a:r>
                  <a:rPr lang="en-US" sz="1200" dirty="0" err="1">
                    <a:solidFill>
                      <a:schemeClr val="bg1">
                        <a:lumMod val="65000"/>
                      </a:schemeClr>
                    </a:solidFill>
                  </a:rPr>
                  <a:t>Salvarezza</a:t>
                </a:r>
                <a:r>
                  <a:rPr lang="en-US" sz="1200" dirty="0">
                    <a:solidFill>
                      <a:schemeClr val="bg1">
                        <a:lumMod val="65000"/>
                      </a:schemeClr>
                    </a:solidFill>
                  </a:rPr>
                  <a:t> '15]</a:t>
                </a:r>
              </a:p>
              <a:p>
                <a:r>
                  <a:rPr lang="en-US" sz="1800" dirty="0" smtClean="0"/>
                  <a:t>If </a:t>
                </a:r>
                <a:r>
                  <a:rPr lang="en-US" sz="1800" dirty="0" err="1" smtClean="0"/>
                  <a:t>kinematically</a:t>
                </a:r>
                <a:r>
                  <a:rPr lang="en-US" sz="1800" dirty="0" smtClean="0"/>
                  <a:t> allowed </a:t>
                </a:r>
                <a14:m>
                  <m:oMath xmlns:m="http://schemas.openxmlformats.org/officeDocument/2006/math">
                    <m:r>
                      <a:rPr lang="en-US" sz="1800" b="1" i="1">
                        <a:latin typeface="Cambria Math" charset="0"/>
                      </a:rPr>
                      <m:t>𝝆</m:t>
                    </m:r>
                  </m:oMath>
                </a14:m>
                <a:r>
                  <a:rPr lang="en-US" sz="1800" b="1" dirty="0" smtClean="0"/>
                  <a:t> decays to VLQs become dominant</a:t>
                </a:r>
              </a:p>
              <a:p>
                <a:r>
                  <a:rPr lang="en-US" sz="1800" dirty="0" smtClean="0">
                    <a:solidFill>
                      <a:srgbClr val="C00000"/>
                    </a:solidFill>
                  </a:rPr>
                  <a:t>VLQ production processes via </a:t>
                </a:r>
                <a14:m>
                  <m:oMath xmlns:m="http://schemas.openxmlformats.org/officeDocument/2006/math">
                    <m:sSub>
                      <m:sSubPr>
                        <m:ctrlPr>
                          <a:rPr lang="en-US" sz="1800" i="1">
                            <a:solidFill>
                              <a:srgbClr val="C00000"/>
                            </a:solidFill>
                            <a:latin typeface="Cambria Math" charset="0"/>
                          </a:rPr>
                        </m:ctrlPr>
                      </m:sSubPr>
                      <m:e>
                        <m:r>
                          <a:rPr lang="en-US" sz="1800" i="1">
                            <a:solidFill>
                              <a:srgbClr val="C00000"/>
                            </a:solidFill>
                            <a:latin typeface="Cambria Math" charset="0"/>
                          </a:rPr>
                          <m:t>𝜌</m:t>
                        </m:r>
                      </m:e>
                      <m:sub>
                        <m:r>
                          <a:rPr lang="en-US" sz="1800" i="1">
                            <a:solidFill>
                              <a:srgbClr val="C00000"/>
                            </a:solidFill>
                            <a:latin typeface="Cambria Math" charset="0"/>
                          </a:rPr>
                          <m:t>0</m:t>
                        </m:r>
                      </m:sub>
                    </m:sSub>
                    <m:r>
                      <a:rPr lang="en-US" sz="1800" b="0" i="0" smtClean="0">
                        <a:solidFill>
                          <a:srgbClr val="C00000"/>
                        </a:solidFill>
                        <a:latin typeface="Cambria Math" charset="0"/>
                      </a:rPr>
                      <m:t>(</m:t>
                    </m:r>
                  </m:oMath>
                </a14:m>
                <a:r>
                  <a:rPr lang="en-US" sz="1800" dirty="0" smtClean="0">
                    <a:solidFill>
                      <a:srgbClr val="C00000"/>
                    </a:solidFill>
                  </a:rPr>
                  <a:t> Z’)</a:t>
                </a:r>
                <a:r>
                  <a:rPr lang="en-US" sz="1800" dirty="0" smtClean="0"/>
                  <a:t> become viable</a:t>
                </a:r>
              </a:p>
              <a:p>
                <a:endParaRPr lang="en-US"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447" y="1075764"/>
                <a:ext cx="8915400" cy="5204011"/>
              </a:xfrm>
              <a:blipFill rotWithShape="0">
                <a:blip r:embed="rId3"/>
                <a:stretch>
                  <a:fillRect l="-410" t="-1171"/>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CC96CACB-DE18-DD4C-B320-7F4EB3719B43}" type="slidenum">
              <a:rPr lang="en-US" smtClean="0"/>
              <a:t>5</a:t>
            </a:fld>
            <a:endParaRPr lang="en-US"/>
          </a:p>
        </p:txBody>
      </p:sp>
      <p:grpSp>
        <p:nvGrpSpPr>
          <p:cNvPr id="15" name="Group 14"/>
          <p:cNvGrpSpPr/>
          <p:nvPr/>
        </p:nvGrpSpPr>
        <p:grpSpPr>
          <a:xfrm>
            <a:off x="1108778" y="4507425"/>
            <a:ext cx="6926443" cy="2084294"/>
            <a:chOff x="725859" y="3309306"/>
            <a:chExt cx="6926443" cy="2084294"/>
          </a:xfrm>
        </p:grpSpPr>
        <p:pic>
          <p:nvPicPr>
            <p:cNvPr id="7" name="Picture 6"/>
            <p:cNvPicPr>
              <a:picLocks noChangeAspect="1"/>
            </p:cNvPicPr>
            <p:nvPr/>
          </p:nvPicPr>
          <p:blipFill>
            <a:blip r:embed="rId4"/>
            <a:stretch>
              <a:fillRect/>
            </a:stretch>
          </p:blipFill>
          <p:spPr>
            <a:xfrm>
              <a:off x="725859" y="3309306"/>
              <a:ext cx="6926443" cy="2084294"/>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1990164" y="3697941"/>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𝜌</m:t>
                            </m:r>
                          </m:e>
                          <m:sub>
                            <m:r>
                              <a:rPr lang="en-US" i="1">
                                <a:latin typeface="Cambria Math" charset="0"/>
                              </a:rPr>
                              <m:t>0</m:t>
                            </m:r>
                          </m:sub>
                        </m:sSub>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990164" y="3697941"/>
                  <a:ext cx="478656" cy="369332"/>
                </a:xfrm>
                <a:prstGeom prst="rect">
                  <a:avLst/>
                </a:prstGeom>
                <a:blipFill rotWithShape="0">
                  <a:blip r:embed="rId5"/>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732930" y="3882607"/>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charset="0"/>
                              </a:rPr>
                            </m:ctrlPr>
                          </m:sSubPr>
                          <m:e>
                            <m:r>
                              <a:rPr lang="en-US" b="0" i="1" smtClean="0">
                                <a:latin typeface="Cambria Math" charset="0"/>
                              </a:rPr>
                              <m:t>𝜌</m:t>
                            </m:r>
                          </m:e>
                          <m:sub>
                            <m:r>
                              <a:rPr lang="en-US" b="0" i="1" smtClean="0">
                                <a:latin typeface="Cambria Math" charset="0"/>
                              </a:rPr>
                              <m:t>0</m:t>
                            </m:r>
                          </m:sub>
                        </m:sSub>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5732930" y="3882607"/>
                  <a:ext cx="478656" cy="369332"/>
                </a:xfrm>
                <a:prstGeom prst="rect">
                  <a:avLst/>
                </a:prstGeom>
                <a:blipFill rotWithShape="0">
                  <a:blip r:embed="rId5"/>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867764" y="3328609"/>
                  <a:ext cx="4459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𝑇</m:t>
                        </m:r>
                        <m:r>
                          <a:rPr lang="en-US" b="0" i="1" smtClean="0">
                            <a:latin typeface="Cambria Math" charset="0"/>
                          </a:rPr>
                          <m:t>′</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2867764" y="3328609"/>
                  <a:ext cx="445956" cy="369332"/>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flipH="1">
                  <a:off x="6577830" y="3568393"/>
                  <a:ext cx="5600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𝑇</m:t>
                        </m:r>
                        <m:r>
                          <a:rPr lang="en-US" b="0" i="1" smtClean="0">
                            <a:latin typeface="Cambria Math" charset="0"/>
                          </a:rPr>
                          <m:t>′</m:t>
                        </m:r>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flipH="1">
                  <a:off x="6577830" y="3568393"/>
                  <a:ext cx="560012" cy="369332"/>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885694" y="4745027"/>
                  <a:ext cx="445956" cy="3909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charset="0"/>
                              </a:rPr>
                            </m:ctrlPr>
                          </m:accPr>
                          <m:e>
                            <m:r>
                              <a:rPr lang="en-US" b="0" i="1" smtClean="0">
                                <a:latin typeface="Cambria Math" charset="0"/>
                              </a:rPr>
                              <m:t>𝑇</m:t>
                            </m:r>
                            <m:r>
                              <a:rPr lang="en-US" b="0" i="1" smtClean="0">
                                <a:latin typeface="Cambria Math" charset="0"/>
                              </a:rPr>
                              <m:t>′</m:t>
                            </m:r>
                          </m:e>
                        </m:acc>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2885694" y="4745027"/>
                  <a:ext cx="445956" cy="390941"/>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206346" y="4745026"/>
                  <a:ext cx="34579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charset="0"/>
                              </a:rPr>
                            </m:ctrlPr>
                          </m:accPr>
                          <m:e>
                            <m:r>
                              <a:rPr lang="en-US" b="0" i="1" smtClean="0">
                                <a:latin typeface="Cambria Math" charset="0"/>
                              </a:rPr>
                              <m:t>𝑡</m:t>
                            </m:r>
                          </m:e>
                        </m:acc>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206346" y="4745026"/>
                  <a:ext cx="345799" cy="369332"/>
                </a:xfrm>
                <a:prstGeom prst="rect">
                  <a:avLst/>
                </a:prstGeom>
                <a:blipFill rotWithShape="0">
                  <a:blip r:embed="rId9"/>
                  <a:stretch>
                    <a:fillRect r="-19298"/>
                  </a:stretch>
                </a:blipFill>
              </p:spPr>
              <p:txBody>
                <a:bodyPr/>
                <a:lstStyle/>
                <a:p>
                  <a:r>
                    <a:rPr lang="en-US">
                      <a:noFill/>
                    </a:rPr>
                    <a:t> </a:t>
                  </a:r>
                </a:p>
              </p:txBody>
            </p:sp>
          </mc:Fallback>
        </mc:AlternateContent>
      </p:grpSp>
      <p:sp>
        <p:nvSpPr>
          <p:cNvPr id="4" name="Rectangle 3"/>
          <p:cNvSpPr/>
          <p:nvPr/>
        </p:nvSpPr>
        <p:spPr>
          <a:xfrm>
            <a:off x="6559600" y="1789353"/>
            <a:ext cx="1922321" cy="276999"/>
          </a:xfrm>
          <a:prstGeom prst="rect">
            <a:avLst/>
          </a:prstGeom>
        </p:spPr>
        <p:txBody>
          <a:bodyPr wrap="none">
            <a:spAutoFit/>
          </a:bodyPr>
          <a:lstStyle/>
          <a:p>
            <a:r>
              <a:rPr lang="en-US" sz="1200" dirty="0">
                <a:solidFill>
                  <a:schemeClr val="bg1">
                    <a:lumMod val="65000"/>
                  </a:schemeClr>
                </a:solidFill>
              </a:rPr>
              <a:t>[</a:t>
            </a:r>
            <a:r>
              <a:rPr lang="en-US" sz="1200" dirty="0" err="1">
                <a:solidFill>
                  <a:schemeClr val="bg1">
                    <a:lumMod val="65000"/>
                  </a:schemeClr>
                </a:solidFill>
              </a:rPr>
              <a:t>Matsedonskyi</a:t>
            </a:r>
            <a:r>
              <a:rPr lang="en-US" sz="1200" dirty="0">
                <a:solidFill>
                  <a:schemeClr val="bg1">
                    <a:lumMod val="65000"/>
                  </a:schemeClr>
                </a:solidFill>
              </a:rPr>
              <a:t> et al. '12]</a:t>
            </a:r>
          </a:p>
        </p:txBody>
      </p:sp>
      <p:sp>
        <p:nvSpPr>
          <p:cNvPr id="14" name="TextBox 13"/>
          <p:cNvSpPr txBox="1"/>
          <p:nvPr/>
        </p:nvSpPr>
        <p:spPr>
          <a:xfrm>
            <a:off x="3568538" y="867593"/>
            <a:ext cx="7376221" cy="461665"/>
          </a:xfrm>
          <a:prstGeom prst="rect">
            <a:avLst/>
          </a:prstGeom>
          <a:noFill/>
        </p:spPr>
        <p:txBody>
          <a:bodyPr wrap="square" rtlCol="0">
            <a:spAutoFit/>
          </a:bodyPr>
          <a:lstStyle/>
          <a:p>
            <a:r>
              <a:rPr lang="en-US" sz="1200" dirty="0" smtClean="0">
                <a:solidFill>
                  <a:schemeClr val="bg1">
                    <a:lumMod val="65000"/>
                  </a:schemeClr>
                </a:solidFill>
              </a:rPr>
              <a:t>[comprehensive review see  </a:t>
            </a:r>
            <a:r>
              <a:rPr lang="en-US" sz="1200" dirty="0" err="1" smtClean="0">
                <a:solidFill>
                  <a:schemeClr val="bg1">
                    <a:lumMod val="65000"/>
                  </a:schemeClr>
                </a:solidFill>
              </a:rPr>
              <a:t>Panico</a:t>
            </a:r>
            <a:r>
              <a:rPr lang="en-US" sz="1200" dirty="0" smtClean="0">
                <a:solidFill>
                  <a:schemeClr val="bg1">
                    <a:lumMod val="65000"/>
                  </a:schemeClr>
                </a:solidFill>
              </a:rPr>
              <a:t>, </a:t>
            </a:r>
            <a:r>
              <a:rPr lang="en-US" sz="1200" dirty="0" err="1" smtClean="0">
                <a:solidFill>
                  <a:schemeClr val="bg1">
                    <a:lumMod val="65000"/>
                  </a:schemeClr>
                </a:solidFill>
              </a:rPr>
              <a:t>Wulzer</a:t>
            </a:r>
            <a:r>
              <a:rPr lang="en-US" sz="1200" dirty="0" smtClean="0">
                <a:solidFill>
                  <a:schemeClr val="bg1">
                    <a:lumMod val="65000"/>
                  </a:schemeClr>
                </a:solidFill>
              </a:rPr>
              <a:t> </a:t>
            </a:r>
            <a:r>
              <a:rPr lang="uk-UA" sz="1200" dirty="0" smtClean="0">
                <a:solidFill>
                  <a:schemeClr val="bg1">
                    <a:lumMod val="65000"/>
                  </a:schemeClr>
                </a:solidFill>
              </a:rPr>
              <a:t>’</a:t>
            </a:r>
            <a:r>
              <a:rPr lang="en-US" sz="1200" dirty="0" smtClean="0">
                <a:solidFill>
                  <a:schemeClr val="bg1">
                    <a:lumMod val="65000"/>
                  </a:schemeClr>
                </a:solidFill>
              </a:rPr>
              <a:t>15 , </a:t>
            </a:r>
            <a:r>
              <a:rPr lang="en-US" sz="1200" dirty="0" err="1" smtClean="0">
                <a:solidFill>
                  <a:schemeClr val="bg1">
                    <a:lumMod val="65000"/>
                  </a:schemeClr>
                </a:solidFill>
              </a:rPr>
              <a:t>Csaki</a:t>
            </a:r>
            <a:r>
              <a:rPr lang="en-US" sz="1200" dirty="0" smtClean="0">
                <a:solidFill>
                  <a:schemeClr val="bg1">
                    <a:lumMod val="65000"/>
                  </a:schemeClr>
                </a:solidFill>
              </a:rPr>
              <a:t>, </a:t>
            </a:r>
            <a:r>
              <a:rPr lang="en-US" sz="1200" dirty="0" err="1" smtClean="0">
                <a:solidFill>
                  <a:schemeClr val="bg1">
                    <a:lumMod val="65000"/>
                  </a:schemeClr>
                </a:solidFill>
              </a:rPr>
              <a:t>Grojean</a:t>
            </a:r>
            <a:r>
              <a:rPr lang="en-US" sz="1200" dirty="0" smtClean="0">
                <a:solidFill>
                  <a:schemeClr val="bg1">
                    <a:lumMod val="65000"/>
                  </a:schemeClr>
                </a:solidFill>
              </a:rPr>
              <a:t>, Terning’15] </a:t>
            </a:r>
          </a:p>
          <a:p>
            <a:pPr algn="just"/>
            <a:r>
              <a:rPr lang="en-US" sz="1200" dirty="0" smtClean="0">
                <a:solidFill>
                  <a:schemeClr val="bg1">
                    <a:lumMod val="65000"/>
                  </a:schemeClr>
                </a:solidFill>
              </a:rPr>
              <a:t> </a:t>
            </a:r>
            <a:endParaRPr lang="en-US" sz="1200" dirty="0">
              <a:solidFill>
                <a:schemeClr val="bg1">
                  <a:lumMod val="65000"/>
                </a:schemeClr>
              </a:solidFill>
            </a:endParaRPr>
          </a:p>
        </p:txBody>
      </p:sp>
      <p:sp>
        <p:nvSpPr>
          <p:cNvPr id="16" name="Date Placeholder 3"/>
          <p:cNvSpPr>
            <a:spLocks noGrp="1"/>
          </p:cNvSpPr>
          <p:nvPr>
            <p:ph type="dt" sz="half" idx="10"/>
          </p:nvPr>
        </p:nvSpPr>
        <p:spPr>
          <a:xfrm>
            <a:off x="-2512" y="6604419"/>
            <a:ext cx="1589266" cy="287966"/>
          </a:xfrm>
        </p:spPr>
        <p:txBody>
          <a:bodyPr/>
          <a:lstStyle/>
          <a:p>
            <a:r>
              <a:rPr lang="en-US" smtClean="0"/>
              <a:t>Bithika Jain </a:t>
            </a:r>
            <a:endParaRPr lang="en-US" dirty="0"/>
          </a:p>
        </p:txBody>
      </p:sp>
      <p:pic>
        <p:nvPicPr>
          <p:cNvPr id="17" name="Picture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1461" y="145744"/>
            <a:ext cx="794633" cy="622912"/>
          </a:xfrm>
          <a:prstGeom prst="rect">
            <a:avLst/>
          </a:prstGeom>
        </p:spPr>
      </p:pic>
    </p:spTree>
    <p:extLst>
      <p:ext uri="{BB962C8B-B14F-4D97-AF65-F5344CB8AC3E}">
        <p14:creationId xmlns:p14="http://schemas.microsoft.com/office/powerpoint/2010/main" val="1617887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p:txBody>
              <a:bodyPr/>
              <a:lstStyle/>
              <a:p>
                <a:r>
                  <a:rPr lang="en-US" dirty="0" smtClean="0"/>
                  <a:t>“No </a:t>
                </a:r>
                <a:r>
                  <a:rPr lang="en-US" dirty="0" smtClean="0"/>
                  <a:t>lose</a:t>
                </a:r>
                <a:r>
                  <a:rPr lang="en-US" dirty="0" smtClean="0"/>
                  <a:t>” strategy for </a:t>
                </a:r>
                <a14:m>
                  <m:oMath xmlns:m="http://schemas.openxmlformats.org/officeDocument/2006/math">
                    <m:sSup>
                      <m:sSupPr>
                        <m:ctrlPr>
                          <a:rPr lang="en-US" b="0" i="1" smtClean="0">
                            <a:latin typeface="Cambria Math" charset="0"/>
                          </a:rPr>
                        </m:ctrlPr>
                      </m:sSupPr>
                      <m:e>
                        <m:r>
                          <a:rPr lang="en-US" b="0" i="1" smtClean="0">
                            <a:latin typeface="Cambria Math" charset="0"/>
                          </a:rPr>
                          <m:t>𝜌</m:t>
                        </m:r>
                      </m:e>
                      <m:sup>
                        <m:r>
                          <a:rPr lang="en-US" b="0" i="1" smtClean="0">
                            <a:latin typeface="Cambria Math" charset="0"/>
                          </a:rPr>
                          <m:t>′</m:t>
                        </m:r>
                      </m:sup>
                    </m:sSup>
                    <m:r>
                      <a:rPr lang="en-US" b="0" i="1" smtClean="0">
                        <a:latin typeface="Cambria Math" charset="0"/>
                      </a:rPr>
                      <m:t>𝑠</m:t>
                    </m:r>
                  </m:oMath>
                </a14:m>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blipFill rotWithShape="0">
                <a:blip r:embed="rId3"/>
                <a:stretch>
                  <a:fillRect t="-8667" b="-20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36193" y="3474701"/>
                <a:ext cx="6269645" cy="2437415"/>
              </a:xfrm>
            </p:spPr>
            <p:txBody>
              <a:bodyPr>
                <a:normAutofit/>
              </a:bodyPr>
              <a:lstStyle/>
              <a:p>
                <a:r>
                  <a:rPr lang="en-US" sz="1800" dirty="0"/>
                  <a:t>Additional signatures to be added to </a:t>
                </a:r>
                <a:r>
                  <a:rPr lang="en-US" sz="1800" dirty="0" smtClean="0"/>
                  <a:t>support the</a:t>
                </a:r>
              </a:p>
              <a:p>
                <a:pPr marL="0" indent="0">
                  <a:buNone/>
                </a:pPr>
                <a:r>
                  <a:rPr lang="en-US" sz="1800" dirty="0"/>
                  <a:t> </a:t>
                </a:r>
                <a:r>
                  <a:rPr lang="en-US" sz="1800" dirty="0" smtClean="0"/>
                  <a:t>   </a:t>
                </a:r>
                <a:r>
                  <a:rPr lang="en-US" sz="1800" b="1" dirty="0"/>
                  <a:t>“no </a:t>
                </a:r>
                <a:r>
                  <a:rPr lang="en-US" sz="1800" b="1" dirty="0" smtClean="0"/>
                  <a:t>lose</a:t>
                </a:r>
                <a:r>
                  <a:rPr lang="en-US" sz="1800" b="1" dirty="0"/>
                  <a:t>” </a:t>
                </a:r>
                <a:r>
                  <a:rPr lang="en-US" sz="1800" b="1" dirty="0" smtClean="0"/>
                  <a:t>strategy for Z</a:t>
                </a:r>
                <a:r>
                  <a:rPr lang="en-US" sz="1800" dirty="0" smtClean="0"/>
                  <a:t>’ (neutral heavy resonances)</a:t>
                </a:r>
              </a:p>
              <a:p>
                <a:r>
                  <a:rPr lang="en-US" sz="1800" dirty="0"/>
                  <a:t>Can be combined with di-lepton, VV, </a:t>
                </a:r>
                <a:r>
                  <a:rPr lang="en-US" sz="1800" dirty="0" smtClean="0"/>
                  <a:t>VH</a:t>
                </a:r>
              </a:p>
              <a:p>
                <a:r>
                  <a:rPr lang="en-US" sz="1800" dirty="0"/>
                  <a:t>resonance searches </a:t>
                </a:r>
                <a:r>
                  <a:rPr lang="en-US" sz="1800" b="1" dirty="0">
                    <a:solidFill>
                      <a:srgbClr val="C00000"/>
                    </a:solidFill>
                  </a:rPr>
                  <a:t>if some excess is </a:t>
                </a:r>
                <a:r>
                  <a:rPr lang="en-US" sz="1800" b="1" dirty="0" smtClean="0">
                    <a:solidFill>
                      <a:srgbClr val="C00000"/>
                    </a:solidFill>
                  </a:rPr>
                  <a:t>observed</a:t>
                </a:r>
              </a:p>
              <a:p>
                <a:r>
                  <a:rPr lang="en-US" sz="1800" dirty="0"/>
                  <a:t>Bounds on </a:t>
                </a:r>
                <a14:m>
                  <m:oMath xmlns:m="http://schemas.openxmlformats.org/officeDocument/2006/math">
                    <m:sSub>
                      <m:sSubPr>
                        <m:ctrlPr>
                          <a:rPr lang="en-US" sz="1800" i="1">
                            <a:latin typeface="Cambria Math" charset="0"/>
                          </a:rPr>
                        </m:ctrlPr>
                      </m:sSubPr>
                      <m:e>
                        <m:r>
                          <a:rPr lang="en-US" sz="1800" i="1">
                            <a:latin typeface="Cambria Math" charset="0"/>
                          </a:rPr>
                          <m:t>𝜌</m:t>
                        </m:r>
                      </m:e>
                      <m:sub>
                        <m:r>
                          <a:rPr lang="en-US" sz="1800" i="1">
                            <a:latin typeface="Cambria Math" charset="0"/>
                            <a:ea typeface="Cambria Math" charset="0"/>
                            <a:cs typeface="Cambria Math" charset="0"/>
                          </a:rPr>
                          <m:t>±</m:t>
                        </m:r>
                      </m:sub>
                    </m:sSub>
                  </m:oMath>
                </a14:m>
                <a:r>
                  <a:rPr lang="en-US" sz="1800" dirty="0"/>
                  <a:t> – using  X</a:t>
                </a:r>
                <a:r>
                  <a:rPr lang="en-US" sz="1800" baseline="-25000" dirty="0"/>
                  <a:t>5/3</a:t>
                </a:r>
                <a:r>
                  <a:rPr lang="en-US" sz="1800" dirty="0"/>
                  <a:t>’s </a:t>
                </a:r>
              </a:p>
              <a:p>
                <a:pPr marL="0" indent="0">
                  <a:buNone/>
                </a:pPr>
                <a:r>
                  <a:rPr lang="en-US" sz="1800" dirty="0" smtClean="0"/>
                  <a:t>			 </a:t>
                </a:r>
                <a:r>
                  <a:rPr lang="en-US" sz="1200" dirty="0" smtClean="0">
                    <a:solidFill>
                      <a:schemeClr val="bg1">
                        <a:lumMod val="65000"/>
                      </a:schemeClr>
                    </a:solidFill>
                  </a:rPr>
                  <a:t>[</a:t>
                </a:r>
                <a:r>
                  <a:rPr lang="en-US" sz="1200" dirty="0" err="1" smtClean="0">
                    <a:solidFill>
                      <a:schemeClr val="bg1">
                        <a:lumMod val="65000"/>
                      </a:schemeClr>
                    </a:solidFill>
                  </a:rPr>
                  <a:t>Barducci</a:t>
                </a:r>
                <a:r>
                  <a:rPr lang="en-US" sz="1200" dirty="0">
                    <a:solidFill>
                      <a:schemeClr val="bg1">
                        <a:lumMod val="65000"/>
                      </a:schemeClr>
                    </a:solidFill>
                  </a:rPr>
                  <a:t>, </a:t>
                </a:r>
                <a:r>
                  <a:rPr lang="en-US" sz="1200" dirty="0" err="1">
                    <a:solidFill>
                      <a:schemeClr val="bg1">
                        <a:lumMod val="65000"/>
                      </a:schemeClr>
                    </a:solidFill>
                  </a:rPr>
                  <a:t>Delauney</a:t>
                </a:r>
                <a:r>
                  <a:rPr lang="en-US" sz="1200" dirty="0">
                    <a:solidFill>
                      <a:schemeClr val="bg1">
                        <a:lumMod val="65000"/>
                      </a:schemeClr>
                    </a:solidFill>
                  </a:rPr>
                  <a:t> – </a:t>
                </a:r>
                <a:r>
                  <a:rPr lang="en-US" sz="1200" dirty="0" smtClean="0">
                    <a:solidFill>
                      <a:schemeClr val="bg1">
                        <a:lumMod val="65000"/>
                      </a:schemeClr>
                    </a:solidFill>
                  </a:rPr>
                  <a:t>1511.01101]</a:t>
                </a:r>
              </a:p>
              <a:p>
                <a:pPr marL="0" indent="0">
                  <a:buNone/>
                </a:pPr>
                <a:endParaRPr lang="en-US" sz="1800" dirty="0">
                  <a:solidFill>
                    <a:schemeClr val="bg1">
                      <a:lumMod val="65000"/>
                    </a:schemeClr>
                  </a:solidFill>
                </a:endParaRPr>
              </a:p>
              <a:p>
                <a:endParaRPr lang="en-US" sz="1800" b="1" dirty="0">
                  <a:solidFill>
                    <a:srgbClr val="C0000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36193" y="3474701"/>
                <a:ext cx="6269645" cy="2437415"/>
              </a:xfrm>
              <a:blipFill rotWithShape="0">
                <a:blip r:embed="rId4"/>
                <a:stretch>
                  <a:fillRect l="-681" t="-2750"/>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a:xfrm>
            <a:off x="6745344" y="6605553"/>
            <a:ext cx="2351314" cy="287967"/>
          </a:xfrm>
        </p:spPr>
        <p:txBody>
          <a:bodyPr/>
          <a:lstStyle/>
          <a:p>
            <a:fld id="{CC96CACB-DE18-DD4C-B320-7F4EB3719B43}" type="slidenum">
              <a:rPr lang="en-US" smtClean="0"/>
              <a:t>6</a:t>
            </a:fld>
            <a:endParaRPr lang="en-US"/>
          </a:p>
        </p:txBody>
      </p:sp>
      <p:pic>
        <p:nvPicPr>
          <p:cNvPr id="7" name="Picture 6"/>
          <p:cNvPicPr>
            <a:picLocks noChangeAspect="1"/>
          </p:cNvPicPr>
          <p:nvPr/>
        </p:nvPicPr>
        <p:blipFill>
          <a:blip r:embed="rId5"/>
          <a:stretch>
            <a:fillRect/>
          </a:stretch>
        </p:blipFill>
        <p:spPr>
          <a:xfrm>
            <a:off x="6552033" y="1901700"/>
            <a:ext cx="2380891" cy="4214505"/>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7489687" y="2068178"/>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𝜌</m:t>
                          </m:r>
                        </m:e>
                        <m:sub>
                          <m:r>
                            <a:rPr lang="en-US" i="1">
                              <a:latin typeface="Cambria Math" charset="0"/>
                            </a:rPr>
                            <m:t>0</m:t>
                          </m:r>
                        </m:sub>
                      </m:sSub>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7489687" y="2068178"/>
                <a:ext cx="478656" cy="369332"/>
              </a:xfrm>
              <a:prstGeom prst="rect">
                <a:avLst/>
              </a:prstGeom>
              <a:blipFill rotWithShape="0">
                <a:blip r:embed="rId6"/>
                <a:stretch>
                  <a:fillRect b="-81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489687" y="3370216"/>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𝜌</m:t>
                          </m:r>
                        </m:e>
                        <m:sub>
                          <m:r>
                            <a:rPr lang="en-US" i="1">
                              <a:latin typeface="Cambria Math" charset="0"/>
                            </a:rPr>
                            <m:t>0</m:t>
                          </m:r>
                        </m:sub>
                      </m:sSub>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7489687" y="3370216"/>
                <a:ext cx="478656" cy="369332"/>
              </a:xfrm>
              <a:prstGeom prst="rect">
                <a:avLst/>
              </a:prstGeom>
              <a:blipFill rotWithShape="0">
                <a:blip r:embed="rId6"/>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489687" y="4939180"/>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𝜌</m:t>
                          </m:r>
                        </m:e>
                        <m:sub>
                          <m:r>
                            <a:rPr lang="en-US" i="1">
                              <a:latin typeface="Cambria Math" charset="0"/>
                            </a:rPr>
                            <m:t>0</m:t>
                          </m:r>
                        </m:sub>
                      </m:sSub>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7489687" y="4939180"/>
                <a:ext cx="478656" cy="369332"/>
              </a:xfrm>
              <a:prstGeom prst="rect">
                <a:avLst/>
              </a:prstGeom>
              <a:blipFill rotWithShape="0">
                <a:blip r:embed="rId6"/>
                <a:stretch>
                  <a:fillRect b="-8197"/>
                </a:stretch>
              </a:blipFill>
            </p:spPr>
            <p:txBody>
              <a:bodyPr/>
              <a:lstStyle/>
              <a:p>
                <a:r>
                  <a:rPr lang="en-US">
                    <a:noFill/>
                  </a:rPr>
                  <a:t> </a:t>
                </a:r>
              </a:p>
            </p:txBody>
          </p:sp>
        </mc:Fallback>
      </mc:AlternateContent>
      <p:sp>
        <p:nvSpPr>
          <p:cNvPr id="12" name="TextBox 11"/>
          <p:cNvSpPr txBox="1"/>
          <p:nvPr/>
        </p:nvSpPr>
        <p:spPr>
          <a:xfrm>
            <a:off x="8424582" y="1547088"/>
            <a:ext cx="410690" cy="369332"/>
          </a:xfrm>
          <a:prstGeom prst="rect">
            <a:avLst/>
          </a:prstGeom>
          <a:noFill/>
        </p:spPr>
        <p:txBody>
          <a:bodyPr wrap="none" rtlCol="0">
            <a:spAutoFit/>
          </a:bodyPr>
          <a:lstStyle/>
          <a:p>
            <a:r>
              <a:rPr lang="en-US" smtClean="0"/>
              <a:t>W</a:t>
            </a:r>
            <a:endParaRPr lang="en-US"/>
          </a:p>
        </p:txBody>
      </p:sp>
      <p:sp>
        <p:nvSpPr>
          <p:cNvPr id="13" name="TextBox 12"/>
          <p:cNvSpPr txBox="1"/>
          <p:nvPr/>
        </p:nvSpPr>
        <p:spPr>
          <a:xfrm>
            <a:off x="8576982" y="2586990"/>
            <a:ext cx="325730" cy="369332"/>
          </a:xfrm>
          <a:prstGeom prst="rect">
            <a:avLst/>
          </a:prstGeom>
          <a:noFill/>
        </p:spPr>
        <p:txBody>
          <a:bodyPr wrap="none" rtlCol="0">
            <a:spAutoFit/>
          </a:bodyPr>
          <a:lstStyle/>
          <a:p>
            <a:r>
              <a:rPr lang="en-US" dirty="0" smtClean="0"/>
              <a:t>Z</a:t>
            </a:r>
            <a:endParaRPr lang="en-US" dirty="0"/>
          </a:p>
        </p:txBody>
      </p:sp>
      <p:sp>
        <p:nvSpPr>
          <p:cNvPr id="14" name="TextBox 13"/>
          <p:cNvSpPr txBox="1"/>
          <p:nvPr/>
        </p:nvSpPr>
        <p:spPr>
          <a:xfrm>
            <a:off x="8629927" y="3568393"/>
            <a:ext cx="256802" cy="369332"/>
          </a:xfrm>
          <a:prstGeom prst="rect">
            <a:avLst/>
          </a:prstGeom>
          <a:noFill/>
        </p:spPr>
        <p:txBody>
          <a:bodyPr wrap="none" rtlCol="0">
            <a:spAutoFit/>
          </a:bodyPr>
          <a:lstStyle/>
          <a:p>
            <a:r>
              <a:rPr lang="en-US" dirty="0"/>
              <a:t>l</a:t>
            </a:r>
          </a:p>
        </p:txBody>
      </p:sp>
      <p:sp>
        <p:nvSpPr>
          <p:cNvPr id="16" name="TextBox 15"/>
          <p:cNvSpPr txBox="1"/>
          <p:nvPr/>
        </p:nvSpPr>
        <p:spPr>
          <a:xfrm>
            <a:off x="8612232" y="4048682"/>
            <a:ext cx="256802" cy="369332"/>
          </a:xfrm>
          <a:prstGeom prst="rect">
            <a:avLst/>
          </a:prstGeom>
          <a:noFill/>
        </p:spPr>
        <p:txBody>
          <a:bodyPr wrap="none" rtlCol="0">
            <a:spAutoFit/>
          </a:bodyPr>
          <a:lstStyle/>
          <a:p>
            <a:r>
              <a:rPr lang="en-US"/>
              <a:t>l</a:t>
            </a:r>
          </a:p>
        </p:txBody>
      </p:sp>
      <p:sp>
        <p:nvSpPr>
          <p:cNvPr id="17" name="TextBox 16"/>
          <p:cNvSpPr txBox="1"/>
          <p:nvPr/>
        </p:nvSpPr>
        <p:spPr>
          <a:xfrm rot="10800000" flipV="1">
            <a:off x="8515350" y="5082443"/>
            <a:ext cx="581308" cy="369332"/>
          </a:xfrm>
          <a:prstGeom prst="rect">
            <a:avLst/>
          </a:prstGeom>
          <a:noFill/>
        </p:spPr>
        <p:txBody>
          <a:bodyPr wrap="square" rtlCol="0">
            <a:spAutoFit/>
          </a:bodyPr>
          <a:lstStyle/>
          <a:p>
            <a:r>
              <a:rPr lang="en-US" smtClean="0"/>
              <a:t>W</a:t>
            </a:r>
            <a:endParaRPr lang="en-US"/>
          </a:p>
        </p:txBody>
      </p:sp>
      <p:sp>
        <p:nvSpPr>
          <p:cNvPr id="18" name="TextBox 17"/>
          <p:cNvSpPr txBox="1"/>
          <p:nvPr/>
        </p:nvSpPr>
        <p:spPr>
          <a:xfrm>
            <a:off x="8118941" y="5843615"/>
            <a:ext cx="377026" cy="369332"/>
          </a:xfrm>
          <a:prstGeom prst="rect">
            <a:avLst/>
          </a:prstGeom>
          <a:noFill/>
        </p:spPr>
        <p:txBody>
          <a:bodyPr wrap="none" rtlCol="0">
            <a:spAutoFit/>
          </a:bodyPr>
          <a:lstStyle/>
          <a:p>
            <a:r>
              <a:rPr lang="en-US" smtClean="0"/>
              <a:t>H</a:t>
            </a:r>
            <a:endParaRPr lang="en-US"/>
          </a:p>
        </p:txBody>
      </p:sp>
      <p:grpSp>
        <p:nvGrpSpPr>
          <p:cNvPr id="19" name="Group 18"/>
          <p:cNvGrpSpPr/>
          <p:nvPr/>
        </p:nvGrpSpPr>
        <p:grpSpPr>
          <a:xfrm>
            <a:off x="531883" y="1547088"/>
            <a:ext cx="5279167" cy="1654053"/>
            <a:chOff x="725859" y="3309306"/>
            <a:chExt cx="6926443" cy="2084294"/>
          </a:xfrm>
        </p:grpSpPr>
        <p:pic>
          <p:nvPicPr>
            <p:cNvPr id="20" name="Picture 19"/>
            <p:cNvPicPr>
              <a:picLocks noChangeAspect="1"/>
            </p:cNvPicPr>
            <p:nvPr/>
          </p:nvPicPr>
          <p:blipFill>
            <a:blip r:embed="rId7"/>
            <a:stretch>
              <a:fillRect/>
            </a:stretch>
          </p:blipFill>
          <p:spPr>
            <a:xfrm>
              <a:off x="725859" y="3309306"/>
              <a:ext cx="6926443" cy="2084294"/>
            </a:xfrm>
            <a:prstGeom prst="rect">
              <a:avLst/>
            </a:prstGeom>
          </p:spPr>
        </p:pic>
        <mc:AlternateContent xmlns:mc="http://schemas.openxmlformats.org/markup-compatibility/2006" xmlns:a14="http://schemas.microsoft.com/office/drawing/2010/main">
          <mc:Choice Requires="a14">
            <p:sp>
              <p:nvSpPr>
                <p:cNvPr id="21" name="TextBox 20"/>
                <p:cNvSpPr txBox="1"/>
                <p:nvPr/>
              </p:nvSpPr>
              <p:spPr>
                <a:xfrm>
                  <a:off x="1990164" y="3697941"/>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rPr>
                            </m:ctrlPr>
                          </m:sSubPr>
                          <m:e>
                            <m:r>
                              <a:rPr lang="en-US" i="1">
                                <a:latin typeface="Cambria Math" charset="0"/>
                              </a:rPr>
                              <m:t>𝜌</m:t>
                            </m:r>
                          </m:e>
                          <m:sub>
                            <m:r>
                              <a:rPr lang="en-US" i="1">
                                <a:latin typeface="Cambria Math" charset="0"/>
                              </a:rPr>
                              <m:t>0</m:t>
                            </m:r>
                          </m:sub>
                        </m:sSub>
                      </m:oMath>
                    </m:oMathPara>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1990164" y="3697941"/>
                  <a:ext cx="478656" cy="369332"/>
                </a:xfrm>
                <a:prstGeom prst="rect">
                  <a:avLst/>
                </a:prstGeom>
                <a:blipFill rotWithShape="0">
                  <a:blip r:embed="rId8"/>
                  <a:stretch>
                    <a:fillRect r="-1667" b="-3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5732930" y="3882607"/>
                  <a:ext cx="478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charset="0"/>
                              </a:rPr>
                            </m:ctrlPr>
                          </m:sSubPr>
                          <m:e>
                            <m:r>
                              <a:rPr lang="en-US" b="0" i="1" smtClean="0">
                                <a:latin typeface="Cambria Math" charset="0"/>
                              </a:rPr>
                              <m:t>𝜌</m:t>
                            </m:r>
                          </m:e>
                          <m:sub>
                            <m:r>
                              <a:rPr lang="en-US" b="0" i="1" smtClean="0">
                                <a:latin typeface="Cambria Math" charset="0"/>
                              </a:rPr>
                              <m:t>0</m:t>
                            </m:r>
                          </m:sub>
                        </m:sSub>
                      </m:oMath>
                    </m:oMathPara>
                  </a14:m>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5732930" y="3882607"/>
                  <a:ext cx="478656" cy="369332"/>
                </a:xfrm>
                <a:prstGeom prst="rect">
                  <a:avLst/>
                </a:prstGeom>
                <a:blipFill rotWithShape="0">
                  <a:blip r:embed="rId9"/>
                  <a:stretch>
                    <a:fillRect r="-1667" b="-3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2867764" y="3328609"/>
                  <a:ext cx="4459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𝑇</m:t>
                        </m:r>
                        <m:r>
                          <a:rPr lang="en-US" b="0" i="1" smtClean="0">
                            <a:latin typeface="Cambria Math" charset="0"/>
                          </a:rPr>
                          <m:t>′</m:t>
                        </m:r>
                      </m:oMath>
                    </m:oMathPara>
                  </a14:m>
                  <a:endParaRPr lang="en-US" dirty="0"/>
                </a:p>
              </p:txBody>
            </p:sp>
          </mc:Choice>
          <mc:Fallback xmlns="">
            <p:sp>
              <p:nvSpPr>
                <p:cNvPr id="23" name="TextBox 22"/>
                <p:cNvSpPr txBox="1">
                  <a:spLocks noRot="1" noChangeAspect="1" noMove="1" noResize="1" noEditPoints="1" noAdjustHandles="1" noChangeArrowheads="1" noChangeShapeType="1" noTextEdit="1"/>
                </p:cNvSpPr>
                <p:nvPr/>
              </p:nvSpPr>
              <p:spPr>
                <a:xfrm>
                  <a:off x="2867764" y="3328609"/>
                  <a:ext cx="445956" cy="369332"/>
                </a:xfrm>
                <a:prstGeom prst="rect">
                  <a:avLst/>
                </a:prstGeom>
                <a:blipFill rotWithShape="0">
                  <a:blip r:embed="rId10"/>
                  <a:stretch>
                    <a:fillRect r="-12500"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flipH="1">
                  <a:off x="6577830" y="3568393"/>
                  <a:ext cx="5600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𝑇</m:t>
                        </m:r>
                        <m:r>
                          <a:rPr lang="en-US" b="0" i="1" smtClean="0">
                            <a:latin typeface="Cambria Math" charset="0"/>
                          </a:rPr>
                          <m:t>′</m:t>
                        </m:r>
                      </m:oMath>
                    </m:oMathPara>
                  </a14:m>
                  <a:endParaRPr lang="en-US" dirty="0"/>
                </a:p>
              </p:txBody>
            </p:sp>
          </mc:Choice>
          <mc:Fallback xmlns="">
            <p:sp>
              <p:nvSpPr>
                <p:cNvPr id="24" name="TextBox 23"/>
                <p:cNvSpPr txBox="1">
                  <a:spLocks noRot="1" noChangeAspect="1" noMove="1" noResize="1" noEditPoints="1" noAdjustHandles="1" noChangeArrowheads="1" noChangeShapeType="1" noTextEdit="1"/>
                </p:cNvSpPr>
                <p:nvPr/>
              </p:nvSpPr>
              <p:spPr>
                <a:xfrm flipH="1">
                  <a:off x="6577830" y="3568393"/>
                  <a:ext cx="560012" cy="369332"/>
                </a:xfrm>
                <a:prstGeom prst="rect">
                  <a:avLst/>
                </a:prstGeom>
                <a:blipFill rotWithShape="0">
                  <a:blip r:embed="rId11"/>
                  <a:stretch>
                    <a:fillRect b="-229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2885694" y="4745027"/>
                  <a:ext cx="445956" cy="3909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charset="0"/>
                              </a:rPr>
                            </m:ctrlPr>
                          </m:accPr>
                          <m:e>
                            <m:r>
                              <a:rPr lang="en-US" b="0" i="1" smtClean="0">
                                <a:latin typeface="Cambria Math" charset="0"/>
                              </a:rPr>
                              <m:t>𝑇</m:t>
                            </m:r>
                            <m:r>
                              <a:rPr lang="en-US" b="0" i="1" smtClean="0">
                                <a:latin typeface="Cambria Math" charset="0"/>
                              </a:rPr>
                              <m:t>′</m:t>
                            </m:r>
                          </m:e>
                        </m:acc>
                      </m:oMath>
                    </m:oMathPara>
                  </a14:m>
                  <a:endParaRPr lang="en-US" dirty="0"/>
                </a:p>
              </p:txBody>
            </p:sp>
          </mc:Choice>
          <mc:Fallback xmlns="">
            <p:sp>
              <p:nvSpPr>
                <p:cNvPr id="25" name="TextBox 24"/>
                <p:cNvSpPr txBox="1">
                  <a:spLocks noRot="1" noChangeAspect="1" noMove="1" noResize="1" noEditPoints="1" noAdjustHandles="1" noChangeArrowheads="1" noChangeShapeType="1" noTextEdit="1"/>
                </p:cNvSpPr>
                <p:nvPr/>
              </p:nvSpPr>
              <p:spPr>
                <a:xfrm>
                  <a:off x="2885694" y="4745027"/>
                  <a:ext cx="445956" cy="390941"/>
                </a:xfrm>
                <a:prstGeom prst="rect">
                  <a:avLst/>
                </a:prstGeom>
                <a:blipFill rotWithShape="0">
                  <a:blip r:embed="rId12"/>
                  <a:stretch>
                    <a:fillRect r="-12500" b="-215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7206346" y="4745026"/>
                  <a:ext cx="34579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charset="0"/>
                              </a:rPr>
                            </m:ctrlPr>
                          </m:accPr>
                          <m:e>
                            <m:r>
                              <a:rPr lang="en-US" b="0" i="1" smtClean="0">
                                <a:latin typeface="Cambria Math" charset="0"/>
                              </a:rPr>
                              <m:t>𝑡</m:t>
                            </m:r>
                          </m:e>
                        </m:acc>
                      </m:oMath>
                    </m:oMathPara>
                  </a14:m>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7206346" y="4745026"/>
                  <a:ext cx="345799" cy="369332"/>
                </a:xfrm>
                <a:prstGeom prst="rect">
                  <a:avLst/>
                </a:prstGeom>
                <a:blipFill rotWithShape="0">
                  <a:blip r:embed="rId13"/>
                  <a:stretch>
                    <a:fillRect r="-11364" b="-18750"/>
                  </a:stretch>
                </a:blipFill>
              </p:spPr>
              <p:txBody>
                <a:bodyPr/>
                <a:lstStyle/>
                <a:p>
                  <a:r>
                    <a:rPr lang="en-US">
                      <a:noFill/>
                    </a:rPr>
                    <a:t> </a:t>
                  </a:r>
                </a:p>
              </p:txBody>
            </p:sp>
          </mc:Fallback>
        </mc:AlternateContent>
      </p:grpSp>
      <p:sp>
        <p:nvSpPr>
          <p:cNvPr id="27"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28" name="Picture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8819" y="145744"/>
            <a:ext cx="794633" cy="622912"/>
          </a:xfrm>
          <a:prstGeom prst="rect">
            <a:avLst/>
          </a:prstGeom>
        </p:spPr>
      </p:pic>
    </p:spTree>
    <p:extLst>
      <p:ext uri="{BB962C8B-B14F-4D97-AF65-F5344CB8AC3E}">
        <p14:creationId xmlns:p14="http://schemas.microsoft.com/office/powerpoint/2010/main" val="1681912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00"/>
            <a:ext cx="9144000" cy="914400"/>
          </a:xfrm>
        </p:spPr>
        <p:txBody>
          <a:bodyPr/>
          <a:lstStyle/>
          <a:p>
            <a:r>
              <a:rPr lang="en-US" dirty="0"/>
              <a:t>Composite Higgs</a:t>
            </a:r>
          </a:p>
        </p:txBody>
      </p:sp>
      <p:sp>
        <p:nvSpPr>
          <p:cNvPr id="3" name="Content Placeholder 2"/>
          <p:cNvSpPr>
            <a:spLocks noGrp="1"/>
          </p:cNvSpPr>
          <p:nvPr>
            <p:ph idx="1"/>
          </p:nvPr>
        </p:nvSpPr>
        <p:spPr>
          <a:xfrm>
            <a:off x="330200" y="1219200"/>
            <a:ext cx="8483600" cy="5080000"/>
          </a:xfrm>
        </p:spPr>
        <p:txBody>
          <a:bodyPr>
            <a:normAutofit/>
          </a:bodyPr>
          <a:lstStyle/>
          <a:p>
            <a:r>
              <a:rPr lang="en-US" sz="2200" b="1" dirty="0"/>
              <a:t>Warped XD models</a:t>
            </a:r>
            <a:r>
              <a:rPr lang="en-US" sz="2200" dirty="0"/>
              <a:t>: 5D dual (</a:t>
            </a:r>
            <a:r>
              <a:rPr lang="en-US" sz="2200" dirty="0" err="1"/>
              <a:t>AdS</a:t>
            </a:r>
            <a:r>
              <a:rPr lang="en-US" sz="2200" dirty="0"/>
              <a:t>/CFT </a:t>
            </a:r>
            <a:r>
              <a:rPr lang="en-US" sz="2200" dirty="0" smtClean="0"/>
              <a:t>correspondence) of </a:t>
            </a:r>
            <a:r>
              <a:rPr lang="en-US" sz="2200" dirty="0"/>
              <a:t>Composite Higgs</a:t>
            </a:r>
            <a:r>
              <a:rPr lang="en-US" sz="2200" dirty="0" smtClean="0"/>
              <a:t>:  </a:t>
            </a:r>
            <a:r>
              <a:rPr lang="en-US" dirty="0" smtClean="0"/>
              <a:t>  </a:t>
            </a:r>
            <a:r>
              <a:rPr lang="en-US" sz="1700" dirty="0" smtClean="0">
                <a:solidFill>
                  <a:schemeClr val="bg1">
                    <a:lumMod val="65000"/>
                  </a:schemeClr>
                </a:solidFill>
              </a:rPr>
              <a:t>[</a:t>
            </a:r>
            <a:r>
              <a:rPr lang="en-US" sz="1700" dirty="0">
                <a:solidFill>
                  <a:schemeClr val="bg1">
                    <a:lumMod val="65000"/>
                  </a:schemeClr>
                </a:solidFill>
              </a:rPr>
              <a:t>Randall &amp; </a:t>
            </a:r>
            <a:r>
              <a:rPr lang="en-US" sz="1700" dirty="0" err="1">
                <a:solidFill>
                  <a:schemeClr val="bg1">
                    <a:lumMod val="65000"/>
                  </a:schemeClr>
                </a:solidFill>
              </a:rPr>
              <a:t>Sundrum</a:t>
            </a:r>
            <a:r>
              <a:rPr lang="en-US" sz="1700" dirty="0">
                <a:solidFill>
                  <a:schemeClr val="bg1">
                    <a:lumMod val="65000"/>
                  </a:schemeClr>
                </a:solidFill>
              </a:rPr>
              <a:t>,... </a:t>
            </a:r>
            <a:r>
              <a:rPr lang="en-US" sz="1700" dirty="0" smtClean="0">
                <a:solidFill>
                  <a:schemeClr val="bg1">
                    <a:lumMod val="65000"/>
                  </a:schemeClr>
                </a:solidFill>
              </a:rPr>
              <a:t>’90s]</a:t>
            </a:r>
          </a:p>
          <a:p>
            <a:pPr marL="0" indent="0">
              <a:buNone/>
            </a:pPr>
            <a:r>
              <a:rPr lang="en-US" sz="2000" dirty="0" smtClean="0"/>
              <a:t>    </a:t>
            </a:r>
            <a:r>
              <a:rPr lang="en-US" sz="1600" dirty="0" smtClean="0"/>
              <a:t>nice </a:t>
            </a:r>
            <a:r>
              <a:rPr lang="en-US" sz="1600" dirty="0"/>
              <a:t>frame work, providing explicit realization </a:t>
            </a:r>
            <a:r>
              <a:rPr lang="en-US" sz="1600" dirty="0" smtClean="0"/>
              <a:t>of 4D composite Higgs model</a:t>
            </a:r>
            <a:endParaRPr lang="en-US" sz="1600" dirty="0"/>
          </a:p>
          <a:p>
            <a:r>
              <a:rPr lang="en-US" sz="2200" b="1" dirty="0" smtClean="0"/>
              <a:t>Little </a:t>
            </a:r>
            <a:r>
              <a:rPr lang="en-US" sz="2200" b="1" dirty="0"/>
              <a:t>Higgs</a:t>
            </a:r>
            <a:r>
              <a:rPr lang="en-US" sz="2200" dirty="0"/>
              <a:t>: collective symmetry </a:t>
            </a:r>
            <a:r>
              <a:rPr lang="en-US" sz="2200" dirty="0" smtClean="0"/>
              <a:t>breaking </a:t>
            </a:r>
            <a:r>
              <a:rPr lang="en-US" sz="1700" dirty="0" smtClean="0">
                <a:solidFill>
                  <a:schemeClr val="bg1">
                    <a:lumMod val="65000"/>
                  </a:schemeClr>
                </a:solidFill>
              </a:rPr>
              <a:t>[</a:t>
            </a:r>
            <a:r>
              <a:rPr lang="en-US" sz="1700" dirty="0" err="1">
                <a:solidFill>
                  <a:schemeClr val="bg1">
                    <a:lumMod val="65000"/>
                  </a:schemeClr>
                </a:solidFill>
              </a:rPr>
              <a:t>Arkani-Hamed</a:t>
            </a:r>
            <a:r>
              <a:rPr lang="en-US" sz="1700" dirty="0">
                <a:solidFill>
                  <a:schemeClr val="bg1">
                    <a:lumMod val="65000"/>
                  </a:schemeClr>
                </a:solidFill>
              </a:rPr>
              <a:t>, Cohen, </a:t>
            </a:r>
            <a:r>
              <a:rPr lang="en-US" sz="1700" dirty="0" err="1">
                <a:solidFill>
                  <a:schemeClr val="bg1">
                    <a:lumMod val="65000"/>
                  </a:schemeClr>
                </a:solidFill>
              </a:rPr>
              <a:t>Georgi</a:t>
            </a:r>
            <a:r>
              <a:rPr lang="en-US" sz="1700" dirty="0">
                <a:solidFill>
                  <a:schemeClr val="bg1">
                    <a:lumMod val="65000"/>
                  </a:schemeClr>
                </a:solidFill>
              </a:rPr>
              <a:t> </a:t>
            </a:r>
            <a:r>
              <a:rPr lang="en-US" sz="1700" dirty="0" smtClean="0">
                <a:solidFill>
                  <a:schemeClr val="bg1">
                    <a:lumMod val="65000"/>
                  </a:schemeClr>
                </a:solidFill>
              </a:rPr>
              <a:t>’00s]</a:t>
            </a:r>
          </a:p>
          <a:p>
            <a:pPr lvl="1">
              <a:spcBef>
                <a:spcPts val="400"/>
              </a:spcBef>
            </a:pPr>
            <a:r>
              <a:rPr lang="en-US" sz="1400" dirty="0" smtClean="0"/>
              <a:t>Higgs </a:t>
            </a:r>
            <a:r>
              <a:rPr lang="en-US" sz="1400" dirty="0"/>
              <a:t>is GB under multiple symmetries</a:t>
            </a:r>
          </a:p>
          <a:p>
            <a:pPr lvl="1">
              <a:spcBef>
                <a:spcPts val="400"/>
              </a:spcBef>
            </a:pPr>
            <a:r>
              <a:rPr lang="en-US" sz="1400" dirty="0" smtClean="0"/>
              <a:t>Two </a:t>
            </a:r>
            <a:r>
              <a:rPr lang="en-US" sz="1400" dirty="0"/>
              <a:t>or more explicit symmetry breaking terms are needed to break all symmetries protecting the Higgs mass.</a:t>
            </a:r>
          </a:p>
          <a:p>
            <a:pPr lvl="1">
              <a:spcBef>
                <a:spcPts val="400"/>
              </a:spcBef>
            </a:pPr>
            <a:r>
              <a:rPr lang="en-US" sz="1400" dirty="0" smtClean="0"/>
              <a:t>No </a:t>
            </a:r>
            <a:r>
              <a:rPr lang="en-US" sz="1400" dirty="0"/>
              <a:t>quadratic divergences at one-loop.</a:t>
            </a:r>
            <a:endParaRPr lang="en-US" sz="1300" dirty="0">
              <a:solidFill>
                <a:schemeClr val="bg1">
                  <a:lumMod val="65000"/>
                </a:schemeClr>
              </a:solidFill>
            </a:endParaRPr>
          </a:p>
          <a:p>
            <a:r>
              <a:rPr lang="en-US" sz="2200" b="1" dirty="0" smtClean="0"/>
              <a:t>Holographic </a:t>
            </a:r>
            <a:r>
              <a:rPr lang="en-US" sz="2200" b="1" dirty="0"/>
              <a:t>Higgs</a:t>
            </a:r>
            <a:r>
              <a:rPr lang="en-US" sz="2200" dirty="0"/>
              <a:t>: </a:t>
            </a:r>
            <a:r>
              <a:rPr lang="en-US" sz="2200" dirty="0" err="1"/>
              <a:t>Higss</a:t>
            </a:r>
            <a:r>
              <a:rPr lang="en-US" sz="2200" dirty="0"/>
              <a:t> as a component of GB (A5</a:t>
            </a:r>
            <a:r>
              <a:rPr lang="en-US" sz="2200" dirty="0" smtClean="0"/>
              <a:t>)</a:t>
            </a:r>
            <a:r>
              <a:rPr lang="en-US" sz="2200" dirty="0" smtClean="0">
                <a:solidFill>
                  <a:schemeClr val="bg1">
                    <a:lumMod val="65000"/>
                  </a:schemeClr>
                </a:solidFill>
              </a:rPr>
              <a:t>[</a:t>
            </a:r>
            <a:r>
              <a:rPr lang="en-US" sz="1500" dirty="0" err="1">
                <a:solidFill>
                  <a:schemeClr val="bg1">
                    <a:lumMod val="65000"/>
                  </a:schemeClr>
                </a:solidFill>
              </a:rPr>
              <a:t>Contino</a:t>
            </a:r>
            <a:r>
              <a:rPr lang="en-US" sz="1500" dirty="0">
                <a:solidFill>
                  <a:schemeClr val="bg1">
                    <a:lumMod val="65000"/>
                  </a:schemeClr>
                </a:solidFill>
              </a:rPr>
              <a:t>, Nomura, </a:t>
            </a:r>
            <a:r>
              <a:rPr lang="en-US" sz="1500" dirty="0" err="1">
                <a:solidFill>
                  <a:schemeClr val="bg1">
                    <a:lumMod val="65000"/>
                  </a:schemeClr>
                </a:solidFill>
              </a:rPr>
              <a:t>Pomarol</a:t>
            </a:r>
            <a:r>
              <a:rPr lang="en-US" sz="1500" dirty="0">
                <a:solidFill>
                  <a:schemeClr val="bg1">
                    <a:lumMod val="65000"/>
                  </a:schemeClr>
                </a:solidFill>
              </a:rPr>
              <a:t>; </a:t>
            </a:r>
            <a:r>
              <a:rPr lang="en-US" sz="1500" dirty="0" err="1">
                <a:solidFill>
                  <a:schemeClr val="bg1">
                    <a:lumMod val="65000"/>
                  </a:schemeClr>
                </a:solidFill>
              </a:rPr>
              <a:t>Agashe</a:t>
            </a:r>
            <a:r>
              <a:rPr lang="en-US" sz="1500" dirty="0">
                <a:solidFill>
                  <a:schemeClr val="bg1">
                    <a:lumMod val="65000"/>
                  </a:schemeClr>
                </a:solidFill>
              </a:rPr>
              <a:t>, </a:t>
            </a:r>
            <a:r>
              <a:rPr lang="en-US" sz="1500" dirty="0" err="1">
                <a:solidFill>
                  <a:schemeClr val="bg1">
                    <a:lumMod val="65000"/>
                  </a:schemeClr>
                </a:solidFill>
              </a:rPr>
              <a:t>Contino</a:t>
            </a:r>
            <a:r>
              <a:rPr lang="en-US" sz="1500" dirty="0">
                <a:solidFill>
                  <a:schemeClr val="bg1">
                    <a:lumMod val="65000"/>
                  </a:schemeClr>
                </a:solidFill>
              </a:rPr>
              <a:t>, </a:t>
            </a:r>
            <a:r>
              <a:rPr lang="en-US" sz="1500" dirty="0" err="1">
                <a:solidFill>
                  <a:schemeClr val="bg1">
                    <a:lumMod val="65000"/>
                  </a:schemeClr>
                </a:solidFill>
              </a:rPr>
              <a:t>Pomarol</a:t>
            </a:r>
            <a:r>
              <a:rPr lang="en-US" sz="1500" dirty="0">
                <a:solidFill>
                  <a:schemeClr val="bg1">
                    <a:lumMod val="65000"/>
                  </a:schemeClr>
                </a:solidFill>
              </a:rPr>
              <a:t>; </a:t>
            </a:r>
            <a:r>
              <a:rPr lang="en-US" sz="1500" dirty="0" err="1">
                <a:solidFill>
                  <a:schemeClr val="bg1">
                    <a:lumMod val="65000"/>
                  </a:schemeClr>
                </a:solidFill>
              </a:rPr>
              <a:t>Hosotani</a:t>
            </a:r>
            <a:r>
              <a:rPr lang="en-US" sz="1500" dirty="0" smtClean="0">
                <a:solidFill>
                  <a:schemeClr val="bg1">
                    <a:lumMod val="65000"/>
                  </a:schemeClr>
                </a:solidFill>
              </a:rPr>
              <a:t>,...]</a:t>
            </a:r>
            <a:endParaRPr lang="en-US" sz="1500" dirty="0">
              <a:solidFill>
                <a:schemeClr val="bg1">
                  <a:lumMod val="65000"/>
                </a:schemeClr>
              </a:solidFill>
            </a:endParaRPr>
          </a:p>
          <a:p>
            <a:r>
              <a:rPr lang="en-US" sz="2000" dirty="0" smtClean="0"/>
              <a:t>Simple </a:t>
            </a:r>
            <a:r>
              <a:rPr lang="en-US" sz="2000" dirty="0"/>
              <a:t>4D effective description (</a:t>
            </a:r>
            <a:r>
              <a:rPr lang="en-US" sz="2000" b="1" dirty="0" smtClean="0"/>
              <a:t>Strongly-Interacting Light </a:t>
            </a:r>
            <a:r>
              <a:rPr lang="en-US" sz="2000" b="1" dirty="0"/>
              <a:t>Higgs</a:t>
            </a:r>
            <a:r>
              <a:rPr lang="en-US" sz="2000" dirty="0" smtClean="0"/>
              <a:t>) </a:t>
            </a:r>
            <a:r>
              <a:rPr lang="en-US" sz="1300" dirty="0" smtClean="0">
                <a:solidFill>
                  <a:schemeClr val="bg1">
                    <a:lumMod val="65000"/>
                  </a:schemeClr>
                </a:solidFill>
              </a:rPr>
              <a:t>[</a:t>
            </a:r>
            <a:r>
              <a:rPr lang="en-US" sz="1300" dirty="0" err="1" smtClean="0">
                <a:solidFill>
                  <a:schemeClr val="bg1">
                    <a:lumMod val="65000"/>
                  </a:schemeClr>
                </a:solidFill>
              </a:rPr>
              <a:t>Giudice</a:t>
            </a:r>
            <a:r>
              <a:rPr lang="en-US" sz="1300" dirty="0">
                <a:solidFill>
                  <a:schemeClr val="bg1">
                    <a:lumMod val="65000"/>
                  </a:schemeClr>
                </a:solidFill>
              </a:rPr>
              <a:t>, </a:t>
            </a:r>
            <a:r>
              <a:rPr lang="en-US" sz="1300" dirty="0" err="1">
                <a:solidFill>
                  <a:schemeClr val="bg1">
                    <a:lumMod val="65000"/>
                  </a:schemeClr>
                </a:solidFill>
              </a:rPr>
              <a:t>Grojean</a:t>
            </a:r>
            <a:r>
              <a:rPr lang="en-US" sz="1300" dirty="0">
                <a:solidFill>
                  <a:schemeClr val="bg1">
                    <a:lumMod val="65000"/>
                  </a:schemeClr>
                </a:solidFill>
              </a:rPr>
              <a:t>, </a:t>
            </a:r>
            <a:r>
              <a:rPr lang="en-US" sz="1300" dirty="0" err="1">
                <a:solidFill>
                  <a:schemeClr val="bg1">
                    <a:lumMod val="65000"/>
                  </a:schemeClr>
                </a:solidFill>
              </a:rPr>
              <a:t>Pomarol</a:t>
            </a:r>
            <a:r>
              <a:rPr lang="en-US" sz="1300" dirty="0">
                <a:solidFill>
                  <a:schemeClr val="bg1">
                    <a:lumMod val="65000"/>
                  </a:schemeClr>
                </a:solidFill>
              </a:rPr>
              <a:t>, Rattazzi </a:t>
            </a:r>
            <a:r>
              <a:rPr lang="en-US" sz="1300" dirty="0" smtClean="0">
                <a:solidFill>
                  <a:schemeClr val="bg1">
                    <a:lumMod val="65000"/>
                  </a:schemeClr>
                </a:solidFill>
              </a:rPr>
              <a:t>’07]</a:t>
            </a:r>
            <a:endParaRPr lang="en-US" sz="1300" dirty="0">
              <a:solidFill>
                <a:schemeClr val="bg1">
                  <a:lumMod val="65000"/>
                </a:schemeClr>
              </a:solidFill>
            </a:endParaRPr>
          </a:p>
          <a:p>
            <a:r>
              <a:rPr lang="en-US" sz="2000" dirty="0"/>
              <a:t>NB: </a:t>
            </a:r>
            <a:r>
              <a:rPr lang="en-US" sz="2000" b="1" dirty="0"/>
              <a:t>Higgs</a:t>
            </a:r>
            <a:r>
              <a:rPr lang="en-US" sz="2000" dirty="0"/>
              <a:t> does not need to be a usual PGB; it can arise from other mechanisms</a:t>
            </a:r>
            <a:r>
              <a:rPr lang="en-US" sz="2000" dirty="0" smtClean="0"/>
              <a:t>, i.e</a:t>
            </a:r>
            <a:r>
              <a:rPr lang="en-US" sz="2000" dirty="0"/>
              <a:t>. it can be a light </a:t>
            </a:r>
            <a:r>
              <a:rPr lang="en-US" sz="2000" b="1" dirty="0" err="1"/>
              <a:t>dilaton</a:t>
            </a:r>
            <a:r>
              <a:rPr lang="en-US" sz="2000" dirty="0"/>
              <a:t> </a:t>
            </a:r>
            <a:r>
              <a:rPr lang="en-US" sz="1300" dirty="0" smtClean="0">
                <a:solidFill>
                  <a:schemeClr val="bg1">
                    <a:lumMod val="65000"/>
                  </a:schemeClr>
                </a:solidFill>
              </a:rPr>
              <a:t>[</a:t>
            </a:r>
            <a:r>
              <a:rPr lang="en-US" sz="1300" dirty="0" err="1" smtClean="0">
                <a:solidFill>
                  <a:schemeClr val="bg1">
                    <a:lumMod val="65000"/>
                  </a:schemeClr>
                </a:solidFill>
              </a:rPr>
              <a:t>Bellazzini</a:t>
            </a:r>
            <a:r>
              <a:rPr lang="en-US" sz="1300" dirty="0">
                <a:solidFill>
                  <a:schemeClr val="bg1">
                    <a:lumMod val="65000"/>
                  </a:schemeClr>
                </a:solidFill>
              </a:rPr>
              <a:t>, </a:t>
            </a:r>
            <a:r>
              <a:rPr lang="en-US" sz="1300" dirty="0" err="1">
                <a:solidFill>
                  <a:schemeClr val="bg1">
                    <a:lumMod val="65000"/>
                  </a:schemeClr>
                </a:solidFill>
              </a:rPr>
              <a:t>Csaki</a:t>
            </a:r>
            <a:r>
              <a:rPr lang="en-US" sz="1300" dirty="0">
                <a:solidFill>
                  <a:schemeClr val="bg1">
                    <a:lumMod val="65000"/>
                  </a:schemeClr>
                </a:solidFill>
              </a:rPr>
              <a:t>, </a:t>
            </a:r>
            <a:r>
              <a:rPr lang="en-US" sz="1300" dirty="0" err="1">
                <a:solidFill>
                  <a:schemeClr val="bg1">
                    <a:lumMod val="65000"/>
                  </a:schemeClr>
                </a:solidFill>
              </a:rPr>
              <a:t>Hubisz</a:t>
            </a:r>
            <a:r>
              <a:rPr lang="en-US" sz="1300" dirty="0">
                <a:solidFill>
                  <a:schemeClr val="bg1">
                    <a:lumMod val="65000"/>
                  </a:schemeClr>
                </a:solidFill>
              </a:rPr>
              <a:t>, Serra, </a:t>
            </a:r>
            <a:r>
              <a:rPr lang="en-US" sz="1300" dirty="0" err="1">
                <a:solidFill>
                  <a:schemeClr val="bg1">
                    <a:lumMod val="65000"/>
                  </a:schemeClr>
                </a:solidFill>
              </a:rPr>
              <a:t>Terning</a:t>
            </a:r>
            <a:r>
              <a:rPr lang="en-US" sz="1300" dirty="0">
                <a:solidFill>
                  <a:schemeClr val="bg1">
                    <a:lumMod val="65000"/>
                  </a:schemeClr>
                </a:solidFill>
              </a:rPr>
              <a:t> ’12, </a:t>
            </a:r>
            <a:r>
              <a:rPr lang="en-US" sz="1300" dirty="0" smtClean="0">
                <a:solidFill>
                  <a:schemeClr val="bg1">
                    <a:lumMod val="65000"/>
                  </a:schemeClr>
                </a:solidFill>
              </a:rPr>
              <a:t>’13]</a:t>
            </a:r>
            <a:endParaRPr lang="en-US" sz="1300" dirty="0">
              <a:solidFill>
                <a:schemeClr val="bg1">
                  <a:lumMod val="65000"/>
                </a:schemeClr>
              </a:solidFill>
            </a:endParaRPr>
          </a:p>
        </p:txBody>
      </p:sp>
      <p:sp>
        <p:nvSpPr>
          <p:cNvPr id="4" name="Date Placeholder 3"/>
          <p:cNvSpPr>
            <a:spLocks noGrp="1"/>
          </p:cNvSpPr>
          <p:nvPr>
            <p:ph type="dt" sz="half" idx="10"/>
          </p:nvPr>
        </p:nvSpPr>
        <p:spPr/>
        <p:txBody>
          <a:bodyPr/>
          <a:lstStyle/>
          <a:p>
            <a:r>
              <a:rPr lang="en-US" smtClean="0"/>
              <a:t>Bithika Jain </a:t>
            </a:r>
            <a:endParaRPr lang="en-US" dirty="0"/>
          </a:p>
        </p:txBody>
      </p:sp>
      <p:sp>
        <p:nvSpPr>
          <p:cNvPr id="5" name="Slide Number Placeholder 4"/>
          <p:cNvSpPr>
            <a:spLocks noGrp="1"/>
          </p:cNvSpPr>
          <p:nvPr>
            <p:ph type="sldNum" sz="quarter" idx="12"/>
          </p:nvPr>
        </p:nvSpPr>
        <p:spPr/>
        <p:txBody>
          <a:bodyPr/>
          <a:lstStyle/>
          <a:p>
            <a:fld id="{CC96CACB-DE18-DD4C-B320-7F4EB3719B43}" type="slidenum">
              <a:rPr lang="en-US" smtClean="0"/>
              <a:t>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221" y="145744"/>
            <a:ext cx="794633" cy="622912"/>
          </a:xfrm>
          <a:prstGeom prst="rect">
            <a:avLst/>
          </a:prstGeom>
        </p:spPr>
      </p:pic>
    </p:spTree>
    <p:extLst>
      <p:ext uri="{BB962C8B-B14F-4D97-AF65-F5344CB8AC3E}">
        <p14:creationId xmlns:p14="http://schemas.microsoft.com/office/powerpoint/2010/main" val="1066886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2 site Composite Higgs model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2345" y="1088699"/>
                <a:ext cx="8305285" cy="3104721"/>
              </a:xfrm>
            </p:spPr>
            <p:txBody>
              <a:bodyPr>
                <a:noAutofit/>
              </a:bodyPr>
              <a:lstStyle/>
              <a:p>
                <a:pPr>
                  <a:buFont typeface="Wingdings" charset="2"/>
                  <a:buChar char="Ø"/>
                </a:pPr>
                <a:r>
                  <a:rPr lang="en-US" sz="1800" dirty="0"/>
                  <a:t>Simplified version of 5D model </a:t>
                </a:r>
                <a:r>
                  <a:rPr lang="en-US" sz="1800" dirty="0" smtClean="0"/>
                  <a:t>– as 4D EFT</a:t>
                </a:r>
              </a:p>
              <a:p>
                <a:pPr marL="0" indent="0">
                  <a:buNone/>
                </a:pPr>
                <a:endParaRPr lang="en-US" sz="1000" dirty="0" smtClean="0"/>
              </a:p>
              <a:p>
                <a:pPr>
                  <a:buFont typeface="Wingdings" charset="2"/>
                  <a:buChar char="Ø"/>
                </a:pPr>
                <a:r>
                  <a:rPr lang="en-US" sz="1800" dirty="0" smtClean="0"/>
                  <a:t>Description of </a:t>
                </a:r>
                <a:r>
                  <a:rPr lang="en-US" sz="1800" b="1" dirty="0" smtClean="0"/>
                  <a:t>resonances</a:t>
                </a:r>
                <a:r>
                  <a:rPr lang="en-US" sz="1800" dirty="0" smtClean="0"/>
                  <a:t> </a:t>
                </a:r>
              </a:p>
              <a:p>
                <a:pPr lvl="1">
                  <a:buFont typeface="Wingdings" charset="2"/>
                  <a:buChar char="Ø"/>
                </a:pPr>
                <a:r>
                  <a:rPr lang="en-US" sz="1800" dirty="0" smtClean="0"/>
                  <a:t>One set of resonances of the strong sector  are included</a:t>
                </a:r>
              </a:p>
              <a:p>
                <a:pPr lvl="1">
                  <a:buFont typeface="Wingdings" charset="2"/>
                  <a:buChar char="Ø"/>
                </a:pPr>
                <a:r>
                  <a:rPr lang="en-US" sz="1800" dirty="0" smtClean="0"/>
                  <a:t>parametrize </a:t>
                </a:r>
                <a:r>
                  <a:rPr lang="en-US" sz="1800" dirty="0"/>
                  <a:t>many extra-dim. models (</a:t>
                </a:r>
                <a:r>
                  <a:rPr lang="en-US" sz="1800" dirty="0" err="1"/>
                  <a:t>eg</a:t>
                </a:r>
                <a:r>
                  <a:rPr lang="en-US" sz="1800" dirty="0"/>
                  <a:t>. different metric</a:t>
                </a:r>
                <a:r>
                  <a:rPr lang="en-US" sz="1800" dirty="0" smtClean="0"/>
                  <a:t>)</a:t>
                </a:r>
              </a:p>
              <a:p>
                <a:pPr marL="457200" lvl="1" indent="0">
                  <a:buNone/>
                </a:pPr>
                <a:endParaRPr lang="en-US" sz="1000" dirty="0" smtClean="0"/>
              </a:p>
              <a:p>
                <a:pPr>
                  <a:buFont typeface="Wingdings" charset="2"/>
                  <a:buChar char="Ø"/>
                </a:pPr>
                <a:r>
                  <a:rPr lang="en-US" sz="1800" dirty="0" smtClean="0"/>
                  <a:t>Useful tool </a:t>
                </a:r>
                <a:r>
                  <a:rPr lang="en-US" sz="1800" dirty="0"/>
                  <a:t>to analyze </a:t>
                </a:r>
                <a:r>
                  <a:rPr lang="en-US" sz="1800" b="1" dirty="0"/>
                  <a:t>LHC </a:t>
                </a:r>
                <a:r>
                  <a:rPr lang="en-US" sz="1800" b="1" dirty="0" smtClean="0"/>
                  <a:t>phenomenology</a:t>
                </a:r>
              </a:p>
              <a:p>
                <a:pPr>
                  <a:buFont typeface="Wingdings" charset="2"/>
                  <a:buChar char="Ø"/>
                </a:pPr>
                <a:endParaRPr lang="en-US" sz="1800" b="1" dirty="0" smtClean="0"/>
              </a:p>
              <a:p>
                <a:pPr>
                  <a:buFont typeface="Wingdings" charset="2"/>
                  <a:buChar char="Ø"/>
                </a:pPr>
                <a:r>
                  <a:rPr lang="en-US" sz="1800" b="1" dirty="0"/>
                  <a:t>Nonlinear </a:t>
                </a:r>
                <a14:m>
                  <m:oMath xmlns:m="http://schemas.openxmlformats.org/officeDocument/2006/math">
                    <m:r>
                      <a:rPr lang="en-US" sz="1800" b="1" i="1">
                        <a:latin typeface="Cambria Math" charset="0"/>
                      </a:rPr>
                      <m:t>𝝈</m:t>
                    </m:r>
                  </m:oMath>
                </a14:m>
                <a:r>
                  <a:rPr lang="en-US" sz="1800" b="1" dirty="0"/>
                  <a:t>- model </a:t>
                </a:r>
              </a:p>
              <a:p>
                <a:pPr>
                  <a:buFont typeface="Wingdings" charset="2"/>
                  <a:buChar char="Ø"/>
                </a:pPr>
                <a14:m>
                  <m:oMath xmlns:m="http://schemas.openxmlformats.org/officeDocument/2006/math">
                    <m:r>
                      <a:rPr lang="en-US" sz="1800" i="1">
                        <a:latin typeface="Cambria Math" charset="0"/>
                        <a:ea typeface="Cambria Math" charset="0"/>
                        <a:cs typeface="Cambria Math" charset="0"/>
                      </a:rPr>
                      <m:t>𝒰</m:t>
                    </m:r>
                  </m:oMath>
                </a14:m>
                <a:r>
                  <a:rPr lang="en-US" sz="1800" dirty="0"/>
                  <a:t> : Goldstone matrix </a:t>
                </a:r>
                <a:r>
                  <a:rPr lang="en-US" sz="1800" dirty="0" smtClean="0"/>
                  <a:t>  </a:t>
                </a:r>
                <a:r>
                  <a:rPr lang="en-US" sz="1800" dirty="0"/>
                  <a:t>of </a:t>
                </a:r>
                <a:endParaRPr lang="en-US" sz="1800" dirty="0" smtClean="0"/>
              </a:p>
              <a:p>
                <a:pPr marL="0" indent="0">
                  <a:buNone/>
                </a:pPr>
                <a:r>
                  <a:rPr lang="en-US" sz="1800" dirty="0" smtClean="0"/>
                  <a:t>     </a:t>
                </a:r>
                <a14:m>
                  <m:oMath xmlns:m="http://schemas.openxmlformats.org/officeDocument/2006/math">
                    <m:r>
                      <a:rPr lang="en-US" sz="1800" i="1">
                        <a:latin typeface="Cambria Math" charset="0"/>
                      </a:rPr>
                      <m:t>𝑆</m:t>
                    </m:r>
                    <m:r>
                      <a:rPr lang="en-US" sz="1800" i="1">
                        <a:latin typeface="Cambria Math" charset="0"/>
                      </a:rPr>
                      <m:t>0</m:t>
                    </m:r>
                    <m:sSub>
                      <m:sSubPr>
                        <m:ctrlPr>
                          <a:rPr lang="en-US" sz="1800" i="1">
                            <a:latin typeface="Cambria Math" charset="0"/>
                          </a:rPr>
                        </m:ctrlPr>
                      </m:sSubPr>
                      <m:e>
                        <m:d>
                          <m:dPr>
                            <m:ctrlPr>
                              <a:rPr lang="en-US" sz="1800" i="1">
                                <a:latin typeface="Cambria Math" charset="0"/>
                              </a:rPr>
                            </m:ctrlPr>
                          </m:dPr>
                          <m:e>
                            <m:r>
                              <a:rPr lang="en-US" sz="1800" i="1">
                                <a:latin typeface="Cambria Math" charset="0"/>
                              </a:rPr>
                              <m:t>5</m:t>
                            </m:r>
                          </m:e>
                        </m:d>
                      </m:e>
                      <m:sub>
                        <m:r>
                          <a:rPr lang="en-US" sz="1800" i="1">
                            <a:latin typeface="Cambria Math" charset="0"/>
                          </a:rPr>
                          <m:t>𝐿</m:t>
                        </m:r>
                      </m:sub>
                    </m:sSub>
                    <m:r>
                      <a:rPr lang="en-US" sz="1800" i="1">
                        <a:latin typeface="Cambria Math" charset="0"/>
                      </a:rPr>
                      <m:t>×</m:t>
                    </m:r>
                    <m:r>
                      <a:rPr lang="en-US" sz="1800" i="1">
                        <a:latin typeface="Cambria Math" charset="0"/>
                      </a:rPr>
                      <m:t>𝑆𝑂</m:t>
                    </m:r>
                    <m:sSub>
                      <m:sSubPr>
                        <m:ctrlPr>
                          <a:rPr lang="en-US" sz="1800" i="1">
                            <a:latin typeface="Cambria Math" charset="0"/>
                          </a:rPr>
                        </m:ctrlPr>
                      </m:sSubPr>
                      <m:e>
                        <m:d>
                          <m:dPr>
                            <m:ctrlPr>
                              <a:rPr lang="en-US" sz="1800" i="1">
                                <a:latin typeface="Cambria Math" charset="0"/>
                              </a:rPr>
                            </m:ctrlPr>
                          </m:dPr>
                          <m:e>
                            <m:r>
                              <a:rPr lang="en-US" sz="1800" i="1">
                                <a:latin typeface="Cambria Math" charset="0"/>
                              </a:rPr>
                              <m:t>5</m:t>
                            </m:r>
                          </m:e>
                        </m:d>
                      </m:e>
                      <m:sub>
                        <m:r>
                          <a:rPr lang="en-US" sz="1800" i="1">
                            <a:latin typeface="Cambria Math" charset="0"/>
                          </a:rPr>
                          <m:t>𝑅</m:t>
                        </m:r>
                      </m:sub>
                    </m:sSub>
                  </m:oMath>
                </a14:m>
                <a:r>
                  <a:rPr lang="en-US" sz="1800" dirty="0"/>
                  <a:t> </a:t>
                </a:r>
                <a14:m>
                  <m:oMath xmlns:m="http://schemas.openxmlformats.org/officeDocument/2006/math">
                    <m:r>
                      <a:rPr lang="en-US" sz="1800" i="1">
                        <a:latin typeface="Cambria Math" charset="0"/>
                      </a:rPr>
                      <m:t>/</m:t>
                    </m:r>
                    <m:r>
                      <a:rPr lang="en-US" sz="1800" i="1">
                        <a:latin typeface="Cambria Math" charset="0"/>
                      </a:rPr>
                      <m:t>𝑆𝑂</m:t>
                    </m:r>
                    <m:sSub>
                      <m:sSubPr>
                        <m:ctrlPr>
                          <a:rPr lang="en-US" sz="1800" i="1">
                            <a:latin typeface="Cambria Math" charset="0"/>
                          </a:rPr>
                        </m:ctrlPr>
                      </m:sSubPr>
                      <m:e>
                        <m:d>
                          <m:dPr>
                            <m:ctrlPr>
                              <a:rPr lang="en-US" sz="1800" i="1">
                                <a:latin typeface="Cambria Math" charset="0"/>
                              </a:rPr>
                            </m:ctrlPr>
                          </m:dPr>
                          <m:e>
                            <m:r>
                              <a:rPr lang="en-US" sz="1800" i="1">
                                <a:latin typeface="Cambria Math" charset="0"/>
                              </a:rPr>
                              <m:t>5</m:t>
                            </m:r>
                          </m:e>
                        </m:d>
                      </m:e>
                      <m:sub>
                        <m:r>
                          <a:rPr lang="en-US" sz="1800" i="1">
                            <a:latin typeface="Cambria Math" charset="0"/>
                          </a:rPr>
                          <m:t>𝑉</m:t>
                        </m:r>
                      </m:sub>
                    </m:sSub>
                  </m:oMath>
                </a14:m>
                <a:endParaRPr lang="en-US" sz="1800" dirty="0" smtClean="0"/>
              </a:p>
              <a:p>
                <a:pPr>
                  <a:buFont typeface="Wingdings" charset="2"/>
                  <a:buChar char="Ø"/>
                </a:pPr>
                <a:endParaRPr lang="en-US" sz="1800" dirty="0"/>
              </a:p>
              <a:p>
                <a:pPr>
                  <a:buFont typeface="Wingdings" charset="2"/>
                  <a:buChar char="Ø"/>
                </a:pPr>
                <a:r>
                  <a:rPr lang="en-US" sz="1800" dirty="0"/>
                  <a:t>Gives 10 </a:t>
                </a:r>
                <a:r>
                  <a:rPr lang="en-US" sz="1800" dirty="0" err="1"/>
                  <a:t>d.o.f</a:t>
                </a:r>
                <a:r>
                  <a:rPr lang="en-US" sz="1800" dirty="0"/>
                  <a:t> s  in </a:t>
                </a:r>
                <a:r>
                  <a:rPr lang="en-US" sz="1800" dirty="0" err="1"/>
                  <a:t>adjoint</a:t>
                </a:r>
                <a:r>
                  <a:rPr lang="en-US" sz="1800" dirty="0"/>
                  <a:t> of </a:t>
                </a:r>
                <a14:m>
                  <m:oMath xmlns:m="http://schemas.openxmlformats.org/officeDocument/2006/math">
                    <m:r>
                      <a:rPr lang="en-US" sz="1800" i="1">
                        <a:latin typeface="Cambria Math" charset="0"/>
                      </a:rPr>
                      <m:t>𝑆𝑂</m:t>
                    </m:r>
                    <m:sSub>
                      <m:sSubPr>
                        <m:ctrlPr>
                          <a:rPr lang="en-US" sz="1800" i="1">
                            <a:latin typeface="Cambria Math" charset="0"/>
                          </a:rPr>
                        </m:ctrlPr>
                      </m:sSubPr>
                      <m:e>
                        <m:d>
                          <m:dPr>
                            <m:ctrlPr>
                              <a:rPr lang="en-US" sz="1800" i="1">
                                <a:latin typeface="Cambria Math" charset="0"/>
                              </a:rPr>
                            </m:ctrlPr>
                          </m:dPr>
                          <m:e>
                            <m:r>
                              <a:rPr lang="en-US" sz="1800" i="1">
                                <a:latin typeface="Cambria Math" charset="0"/>
                              </a:rPr>
                              <m:t>5</m:t>
                            </m:r>
                          </m:e>
                        </m:d>
                      </m:e>
                      <m:sub>
                        <m:r>
                          <a:rPr lang="en-US" sz="1800" i="1">
                            <a:latin typeface="Cambria Math" charset="0"/>
                          </a:rPr>
                          <m:t>𝑉</m:t>
                        </m:r>
                      </m:sub>
                    </m:sSub>
                  </m:oMath>
                </a14:m>
                <a:r>
                  <a:rPr lang="en-US" sz="1800" dirty="0"/>
                  <a:t> </a:t>
                </a:r>
                <a:endParaRPr lang="en-US" sz="1800" dirty="0" smtClean="0"/>
              </a:p>
              <a:p>
                <a:pPr>
                  <a:buFont typeface="Wingdings" charset="2"/>
                  <a:buChar char="Ø"/>
                </a:pPr>
                <a:endParaRPr lang="en-US" sz="1800" dirty="0" smtClean="0"/>
              </a:p>
              <a:p>
                <a:pPr>
                  <a:buFont typeface="Wingdings" charset="2"/>
                  <a:buChar char="Ø"/>
                </a:pPr>
                <a:endParaRPr lang="en-US" sz="18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2345" y="1088699"/>
                <a:ext cx="8305285" cy="3104721"/>
              </a:xfrm>
              <a:blipFill rotWithShape="0">
                <a:blip r:embed="rId3"/>
                <a:stretch>
                  <a:fillRect l="-514" t="-2161" b="-45383"/>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CC96CACB-DE18-DD4C-B320-7F4EB3719B43}" type="slidenum">
              <a:rPr lang="en-US" smtClean="0"/>
              <a:t>8</a:t>
            </a:fld>
            <a:endParaRPr lang="en-US"/>
          </a:p>
        </p:txBody>
      </p:sp>
      <p:grpSp>
        <p:nvGrpSpPr>
          <p:cNvPr id="33" name="Group 32"/>
          <p:cNvGrpSpPr/>
          <p:nvPr/>
        </p:nvGrpSpPr>
        <p:grpSpPr>
          <a:xfrm>
            <a:off x="5056550" y="3223478"/>
            <a:ext cx="4263823" cy="2704535"/>
            <a:chOff x="5005750" y="3834875"/>
            <a:chExt cx="4263823" cy="2704535"/>
          </a:xfrm>
        </p:grpSpPr>
        <p:grpSp>
          <p:nvGrpSpPr>
            <p:cNvPr id="19" name="Group 18"/>
            <p:cNvGrpSpPr/>
            <p:nvPr/>
          </p:nvGrpSpPr>
          <p:grpSpPr>
            <a:xfrm>
              <a:off x="5127879" y="3834875"/>
              <a:ext cx="4141694" cy="2188431"/>
              <a:chOff x="5060651" y="965255"/>
              <a:chExt cx="4141694" cy="2188431"/>
            </a:xfrm>
          </p:grpSpPr>
          <p:pic>
            <p:nvPicPr>
              <p:cNvPr id="20" name="Picture 19"/>
              <p:cNvPicPr>
                <a:picLocks noChangeAspect="1"/>
              </p:cNvPicPr>
              <p:nvPr/>
            </p:nvPicPr>
            <p:blipFill>
              <a:blip r:embed="rId4"/>
              <a:stretch>
                <a:fillRect/>
              </a:stretch>
            </p:blipFill>
            <p:spPr>
              <a:xfrm>
                <a:off x="5060651" y="965255"/>
                <a:ext cx="4141694" cy="2142066"/>
              </a:xfrm>
              <a:prstGeom prst="rect">
                <a:avLst/>
              </a:prstGeom>
            </p:spPr>
          </p:pic>
          <p:sp>
            <p:nvSpPr>
              <p:cNvPr id="21" name="Rectangle 20"/>
              <p:cNvSpPr/>
              <p:nvPr/>
            </p:nvSpPr>
            <p:spPr>
              <a:xfrm>
                <a:off x="7453364" y="2417881"/>
                <a:ext cx="1237130" cy="7358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443292" y="2347279"/>
                <a:ext cx="1237130" cy="7358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p:nvPr/>
          </p:nvGrpSpPr>
          <p:grpSpPr>
            <a:xfrm>
              <a:off x="5005750" y="5331981"/>
              <a:ext cx="1664363" cy="1204476"/>
              <a:chOff x="4887309" y="2846588"/>
              <a:chExt cx="1664363" cy="1204476"/>
            </a:xfrm>
          </p:grpSpPr>
          <p:sp>
            <p:nvSpPr>
              <p:cNvPr id="24" name="TextBox 23"/>
              <p:cNvSpPr txBox="1"/>
              <p:nvPr/>
            </p:nvSpPr>
            <p:spPr>
              <a:xfrm>
                <a:off x="5042926" y="3404733"/>
                <a:ext cx="1508746" cy="646331"/>
              </a:xfrm>
              <a:prstGeom prst="rect">
                <a:avLst/>
              </a:prstGeom>
              <a:noFill/>
            </p:spPr>
            <p:txBody>
              <a:bodyPr wrap="none" rtlCol="0">
                <a:spAutoFit/>
              </a:bodyPr>
              <a:lstStyle/>
              <a:p>
                <a:pPr algn="ctr"/>
                <a:r>
                  <a:rPr lang="en-US" dirty="0" smtClean="0"/>
                  <a:t>Elementary </a:t>
                </a:r>
              </a:p>
              <a:p>
                <a:pPr algn="ctr"/>
                <a:r>
                  <a:rPr lang="en-US" dirty="0" smtClean="0"/>
                  <a:t>sector</a:t>
                </a:r>
                <a:endParaRPr lang="en-US" dirty="0"/>
              </a:p>
            </p:txBody>
          </p:sp>
          <p:sp>
            <p:nvSpPr>
              <p:cNvPr id="25" name="Rounded Rectangle 24"/>
              <p:cNvSpPr/>
              <p:nvPr/>
            </p:nvSpPr>
            <p:spPr>
              <a:xfrm>
                <a:off x="4887309" y="2846588"/>
                <a:ext cx="1207428" cy="65198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7564404" y="5198274"/>
              <a:ext cx="1477069" cy="1341136"/>
              <a:chOff x="7104012" y="2812932"/>
              <a:chExt cx="1477069" cy="1341136"/>
            </a:xfrm>
          </p:grpSpPr>
          <p:sp>
            <p:nvSpPr>
              <p:cNvPr id="27" name="TextBox 26"/>
              <p:cNvSpPr txBox="1"/>
              <p:nvPr/>
            </p:nvSpPr>
            <p:spPr>
              <a:xfrm>
                <a:off x="7211795" y="3507737"/>
                <a:ext cx="1369286" cy="646331"/>
              </a:xfrm>
              <a:prstGeom prst="rect">
                <a:avLst/>
              </a:prstGeom>
              <a:noFill/>
            </p:spPr>
            <p:txBody>
              <a:bodyPr wrap="none" rtlCol="0">
                <a:spAutoFit/>
              </a:bodyPr>
              <a:lstStyle/>
              <a:p>
                <a:pPr algn="ctr"/>
                <a:r>
                  <a:rPr lang="en-US" dirty="0" smtClean="0"/>
                  <a:t>Composite </a:t>
                </a:r>
              </a:p>
              <a:p>
                <a:pPr algn="ctr"/>
                <a:r>
                  <a:rPr lang="en-US" dirty="0" smtClean="0"/>
                  <a:t>sector</a:t>
                </a:r>
                <a:endParaRPr lang="en-US" dirty="0"/>
              </a:p>
            </p:txBody>
          </p:sp>
          <p:sp>
            <p:nvSpPr>
              <p:cNvPr id="28" name="Rounded Rectangle 27"/>
              <p:cNvSpPr/>
              <p:nvPr/>
            </p:nvSpPr>
            <p:spPr>
              <a:xfrm>
                <a:off x="7104012" y="2812932"/>
                <a:ext cx="1207428" cy="65198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Rectangle 28"/>
                  <p:cNvSpPr/>
                  <p:nvPr/>
                </p:nvSpPr>
                <p:spPr>
                  <a:xfrm>
                    <a:off x="7413319" y="2846588"/>
                    <a:ext cx="1110047"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charset="0"/>
                            </a:rPr>
                            <m:t>𝑆</m:t>
                          </m:r>
                          <m:r>
                            <a:rPr lang="en-US" sz="2200" i="1" smtClean="0">
                              <a:latin typeface="Cambria Math" charset="0"/>
                            </a:rPr>
                            <m:t>0</m:t>
                          </m:r>
                          <m:sSub>
                            <m:sSubPr>
                              <m:ctrlPr>
                                <a:rPr lang="en-US" sz="2200" i="1">
                                  <a:latin typeface="Cambria Math" charset="0"/>
                                </a:rPr>
                              </m:ctrlPr>
                            </m:sSubPr>
                            <m:e>
                              <m:d>
                                <m:dPr>
                                  <m:ctrlPr>
                                    <a:rPr lang="en-US" sz="2200" i="1">
                                      <a:latin typeface="Cambria Math" charset="0"/>
                                    </a:rPr>
                                  </m:ctrlPr>
                                </m:dPr>
                                <m:e>
                                  <m:r>
                                    <a:rPr lang="en-US" sz="2200" i="1">
                                      <a:latin typeface="Cambria Math" charset="0"/>
                                    </a:rPr>
                                    <m:t>5</m:t>
                                  </m:r>
                                </m:e>
                              </m:d>
                            </m:e>
                            <m:sub>
                              <m:r>
                                <a:rPr lang="en-US" sz="2200" b="0" i="1" smtClean="0">
                                  <a:latin typeface="Cambria Math" charset="0"/>
                                </a:rPr>
                                <m:t>𝑅</m:t>
                              </m:r>
                            </m:sub>
                          </m:sSub>
                        </m:oMath>
                      </m:oMathPara>
                    </a14:m>
                    <a:endParaRPr lang="en-US" sz="2200" dirty="0"/>
                  </a:p>
                </p:txBody>
              </p:sp>
            </mc:Choice>
            <mc:Fallback xmlns="">
              <p:sp>
                <p:nvSpPr>
                  <p:cNvPr id="31" name="Rectangle 30"/>
                  <p:cNvSpPr>
                    <a:spLocks noRot="1" noChangeAspect="1" noMove="1" noResize="1" noEditPoints="1" noAdjustHandles="1" noChangeArrowheads="1" noChangeShapeType="1" noTextEdit="1"/>
                  </p:cNvSpPr>
                  <p:nvPr/>
                </p:nvSpPr>
                <p:spPr>
                  <a:xfrm>
                    <a:off x="7413319" y="2846588"/>
                    <a:ext cx="1110047" cy="430887"/>
                  </a:xfrm>
                  <a:prstGeom prst="rect">
                    <a:avLst/>
                  </a:prstGeom>
                  <a:blipFill rotWithShape="0">
                    <a:blip r:embed="rId7"/>
                    <a:stretch>
                      <a:fillRect b="-281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0" name="Rectangle 29"/>
                <p:cNvSpPr/>
                <p:nvPr/>
              </p:nvSpPr>
              <p:spPr>
                <a:xfrm>
                  <a:off x="5320748" y="5239449"/>
                  <a:ext cx="1086901"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charset="0"/>
                          </a:rPr>
                          <m:t>𝑆</m:t>
                        </m:r>
                        <m:r>
                          <a:rPr lang="en-US" sz="2200" i="1" smtClean="0">
                            <a:latin typeface="Cambria Math" charset="0"/>
                          </a:rPr>
                          <m:t>0</m:t>
                        </m:r>
                        <m:sSub>
                          <m:sSubPr>
                            <m:ctrlPr>
                              <a:rPr lang="en-US" sz="2200" i="1">
                                <a:latin typeface="Cambria Math" charset="0"/>
                              </a:rPr>
                            </m:ctrlPr>
                          </m:sSubPr>
                          <m:e>
                            <m:d>
                              <m:dPr>
                                <m:ctrlPr>
                                  <a:rPr lang="en-US" sz="2200" i="1">
                                    <a:latin typeface="Cambria Math" charset="0"/>
                                  </a:rPr>
                                </m:ctrlPr>
                              </m:dPr>
                              <m:e>
                                <m:r>
                                  <a:rPr lang="en-US" sz="2200" i="1">
                                    <a:latin typeface="Cambria Math" charset="0"/>
                                  </a:rPr>
                                  <m:t>5</m:t>
                                </m:r>
                              </m:e>
                            </m:d>
                          </m:e>
                          <m:sub>
                            <m:r>
                              <a:rPr lang="en-US" sz="2200" i="1">
                                <a:latin typeface="Cambria Math" charset="0"/>
                              </a:rPr>
                              <m:t>𝐿</m:t>
                            </m:r>
                          </m:sub>
                        </m:sSub>
                      </m:oMath>
                    </m:oMathPara>
                  </a14:m>
                  <a:endParaRPr lang="en-US" sz="2200" dirty="0"/>
                </a:p>
              </p:txBody>
            </p:sp>
          </mc:Choice>
          <mc:Fallback xmlns="">
            <p:sp>
              <p:nvSpPr>
                <p:cNvPr id="30" name="Rectangle 29"/>
                <p:cNvSpPr>
                  <a:spLocks noRot="1" noChangeAspect="1" noMove="1" noResize="1" noEditPoints="1" noAdjustHandles="1" noChangeArrowheads="1" noChangeShapeType="1" noTextEdit="1"/>
                </p:cNvSpPr>
                <p:nvPr/>
              </p:nvSpPr>
              <p:spPr>
                <a:xfrm>
                  <a:off x="5320748" y="5239449"/>
                  <a:ext cx="1086901" cy="430887"/>
                </a:xfrm>
                <a:prstGeom prst="rect">
                  <a:avLst/>
                </a:prstGeom>
                <a:blipFill rotWithShape="0">
                  <a:blip r:embed="rId8"/>
                  <a:stretch>
                    <a:fillRect b="-2817"/>
                  </a:stretch>
                </a:blipFill>
              </p:spPr>
              <p:txBody>
                <a:bodyPr/>
                <a:lstStyle/>
                <a:p>
                  <a:r>
                    <a:rPr lang="en-US">
                      <a:noFill/>
                    </a:rPr>
                    <a:t> </a:t>
                  </a:r>
                </a:p>
              </p:txBody>
            </p:sp>
          </mc:Fallback>
        </mc:AlternateContent>
        <p:sp>
          <p:nvSpPr>
            <p:cNvPr id="5" name="TextBox 4"/>
            <p:cNvSpPr txBox="1"/>
            <p:nvPr/>
          </p:nvSpPr>
          <p:spPr>
            <a:xfrm>
              <a:off x="5347800" y="4104620"/>
              <a:ext cx="1158246" cy="492443"/>
            </a:xfrm>
            <a:prstGeom prst="rect">
              <a:avLst/>
            </a:prstGeom>
            <a:solidFill>
              <a:schemeClr val="bg1"/>
            </a:solidFill>
          </p:spPr>
          <p:txBody>
            <a:bodyPr wrap="square" rtlCol="0">
              <a:spAutoFit/>
            </a:bodyPr>
            <a:lstStyle/>
            <a:p>
              <a:endParaRPr lang="en-US" sz="2600" dirty="0"/>
            </a:p>
          </p:txBody>
        </p:sp>
        <p:sp>
          <p:nvSpPr>
            <p:cNvPr id="31" name="TextBox 30"/>
            <p:cNvSpPr txBox="1"/>
            <p:nvPr/>
          </p:nvSpPr>
          <p:spPr>
            <a:xfrm>
              <a:off x="8007436" y="4074213"/>
              <a:ext cx="508706" cy="492443"/>
            </a:xfrm>
            <a:prstGeom prst="rect">
              <a:avLst/>
            </a:prstGeom>
            <a:solidFill>
              <a:schemeClr val="bg1"/>
            </a:solidFill>
          </p:spPr>
          <p:txBody>
            <a:bodyPr wrap="square" rtlCol="0">
              <a:spAutoFit/>
            </a:bodyPr>
            <a:lstStyle/>
            <a:p>
              <a:endParaRPr lang="en-US" sz="2600" dirty="0"/>
            </a:p>
          </p:txBody>
        </p:sp>
      </p:grpSp>
      <p:sp>
        <p:nvSpPr>
          <p:cNvPr id="34" name="Rectangle 33"/>
          <p:cNvSpPr/>
          <p:nvPr/>
        </p:nvSpPr>
        <p:spPr>
          <a:xfrm>
            <a:off x="4023941" y="6152458"/>
            <a:ext cx="5065810" cy="369332"/>
          </a:xfrm>
          <a:prstGeom prst="rect">
            <a:avLst/>
          </a:prstGeom>
        </p:spPr>
        <p:txBody>
          <a:bodyPr wrap="none">
            <a:spAutoFit/>
          </a:bodyPr>
          <a:lstStyle/>
          <a:p>
            <a:r>
              <a:rPr lang="en-US" dirty="0" smtClean="0">
                <a:solidFill>
                  <a:schemeClr val="bg1">
                    <a:lumMod val="65000"/>
                  </a:schemeClr>
                </a:solidFill>
              </a:rPr>
              <a:t>[</a:t>
            </a:r>
            <a:r>
              <a:rPr lang="en-US" dirty="0" err="1" smtClean="0">
                <a:solidFill>
                  <a:schemeClr val="bg1">
                    <a:lumMod val="65000"/>
                  </a:schemeClr>
                </a:solidFill>
              </a:rPr>
              <a:t>Panico</a:t>
            </a:r>
            <a:r>
              <a:rPr lang="en-US" dirty="0" smtClean="0">
                <a:solidFill>
                  <a:schemeClr val="bg1">
                    <a:lumMod val="65000"/>
                  </a:schemeClr>
                </a:solidFill>
              </a:rPr>
              <a:t>, Wulzer’11, </a:t>
            </a:r>
            <a:r>
              <a:rPr lang="en-US" dirty="0" err="1" smtClean="0">
                <a:solidFill>
                  <a:schemeClr val="bg1">
                    <a:lumMod val="65000"/>
                  </a:schemeClr>
                </a:solidFill>
              </a:rPr>
              <a:t>Matsedonskyi</a:t>
            </a:r>
            <a:r>
              <a:rPr lang="en-US" dirty="0" smtClean="0">
                <a:solidFill>
                  <a:schemeClr val="bg1">
                    <a:lumMod val="65000"/>
                  </a:schemeClr>
                </a:solidFill>
              </a:rPr>
              <a:t>, Wulzer’12]</a:t>
            </a:r>
            <a:endParaRPr lang="en-US" dirty="0"/>
          </a:p>
        </p:txBody>
      </p:sp>
      <p:sp>
        <p:nvSpPr>
          <p:cNvPr id="35" name="Date Placeholder 3"/>
          <p:cNvSpPr>
            <a:spLocks noGrp="1"/>
          </p:cNvSpPr>
          <p:nvPr>
            <p:ph type="dt" sz="half" idx="10"/>
          </p:nvPr>
        </p:nvSpPr>
        <p:spPr>
          <a:xfrm>
            <a:off x="-2512" y="6591719"/>
            <a:ext cx="1589266" cy="287966"/>
          </a:xfrm>
        </p:spPr>
        <p:txBody>
          <a:bodyPr/>
          <a:lstStyle/>
          <a:p>
            <a:r>
              <a:rPr lang="en-US" smtClean="0"/>
              <a:t>Bithika Jain </a:t>
            </a:r>
            <a:endParaRPr lang="en-US" dirty="0"/>
          </a:p>
        </p:txBody>
      </p:sp>
      <p:pic>
        <p:nvPicPr>
          <p:cNvPr id="36" name="Picture 3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891" y="117360"/>
            <a:ext cx="794633" cy="622912"/>
          </a:xfrm>
          <a:prstGeom prst="rect">
            <a:avLst/>
          </a:prstGeom>
        </p:spPr>
      </p:pic>
    </p:spTree>
    <p:extLst>
      <p:ext uri="{BB962C8B-B14F-4D97-AF65-F5344CB8AC3E}">
        <p14:creationId xmlns:p14="http://schemas.microsoft.com/office/powerpoint/2010/main" val="468375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nnecy">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Headlines</Template>
  <TotalTime>18472</TotalTime>
  <Words>2250</Words>
  <Application>Microsoft Macintosh PowerPoint</Application>
  <PresentationFormat>On-screen Show (4:3)</PresentationFormat>
  <Paragraphs>486</Paragraphs>
  <Slides>19</Slides>
  <Notes>18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Book Antiqua</vt:lpstr>
      <vt:lpstr>Calibri</vt:lpstr>
      <vt:lpstr>Calibri Light</vt:lpstr>
      <vt:lpstr>Cambria Math</vt:lpstr>
      <vt:lpstr>Century Schoolbook</vt:lpstr>
      <vt:lpstr>Wingdings</vt:lpstr>
      <vt:lpstr>Arial</vt:lpstr>
      <vt:lpstr>Office Theme</vt:lpstr>
      <vt:lpstr>Custom Design</vt:lpstr>
      <vt:lpstr>Annecy</vt:lpstr>
      <vt:lpstr>Probing the interplay between composite vector/fermionic resonances @ LHC </vt:lpstr>
      <vt:lpstr>PowerPoint Presentation</vt:lpstr>
      <vt:lpstr>PowerPoint Presentation</vt:lpstr>
      <vt:lpstr>PowerPoint Presentation</vt:lpstr>
      <vt:lpstr>PowerPoint Presentation</vt:lpstr>
      <vt:lpstr>Status of natural CHMs</vt:lpstr>
      <vt:lpstr>“No lose” strategy for ρ^′ s</vt:lpstr>
      <vt:lpstr>Composite Higgs</vt:lpstr>
      <vt:lpstr>    2 site Composite Higgs model </vt:lpstr>
      <vt:lpstr>2-site model: gauge sector </vt:lpstr>
      <vt:lpstr>2-site model: top sector  </vt:lpstr>
      <vt:lpstr>2-site model: top sector </vt:lpstr>
      <vt:lpstr>Partially Composite vectors : Mass and couplings </vt:lpstr>
      <vt:lpstr>Partially Composite fermions : Mass and couplings </vt:lpstr>
      <vt:lpstr>2-site: Benchmark points</vt:lpstr>
      <vt:lpstr>2-site: Benchmark points</vt:lpstr>
      <vt:lpstr>Search Strategy @ LHC run II</vt:lpstr>
      <vt:lpstr>PowerPoint Presentation</vt:lpstr>
      <vt:lpstr>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Composite vector resonances and Top partners @ LHC </dc:title>
  <dc:creator>Bithika Jain</dc:creator>
  <cp:lastModifiedBy>Bithika Jain</cp:lastModifiedBy>
  <cp:revision>255</cp:revision>
  <cp:lastPrinted>2016-05-10T15:55:45Z</cp:lastPrinted>
  <dcterms:created xsi:type="dcterms:W3CDTF">2016-04-12T20:19:43Z</dcterms:created>
  <dcterms:modified xsi:type="dcterms:W3CDTF">2016-05-11T18:38:53Z</dcterms:modified>
</cp:coreProperties>
</file>