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4" r:id="rId2"/>
    <p:sldId id="296" r:id="rId3"/>
    <p:sldId id="271" r:id="rId4"/>
    <p:sldId id="297" r:id="rId5"/>
    <p:sldId id="303" r:id="rId6"/>
    <p:sldId id="313" r:id="rId7"/>
    <p:sldId id="315" r:id="rId8"/>
    <p:sldId id="316" r:id="rId9"/>
    <p:sldId id="312" r:id="rId10"/>
    <p:sldId id="304" r:id="rId11"/>
    <p:sldId id="305" r:id="rId12"/>
    <p:sldId id="306" r:id="rId13"/>
    <p:sldId id="307" r:id="rId14"/>
    <p:sldId id="308" r:id="rId15"/>
    <p:sldId id="309" r:id="rId16"/>
    <p:sldId id="310" r:id="rId17"/>
    <p:sldId id="311" r:id="rId1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911" autoAdjust="0"/>
    <p:restoredTop sz="94679" autoAdjust="0"/>
  </p:normalViewPr>
  <p:slideViewPr>
    <p:cSldViewPr>
      <p:cViewPr varScale="1">
        <p:scale>
          <a:sx n="108" d="100"/>
          <a:sy n="108" d="100"/>
        </p:scale>
        <p:origin x="-22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934" y="-8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36C5A-4FD5-433F-8A52-620127E2C07D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D73191-5E5F-457E-B9F0-9E3C51309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6154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13" cy="465114"/>
          </a:xfrm>
          <a:prstGeom prst="rect">
            <a:avLst/>
          </a:prstGeom>
        </p:spPr>
        <p:txBody>
          <a:bodyPr vert="horz" lIns="83622" tIns="41811" rIns="83622" bIns="41811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556" y="0"/>
            <a:ext cx="3038413" cy="465114"/>
          </a:xfrm>
          <a:prstGeom prst="rect">
            <a:avLst/>
          </a:prstGeom>
        </p:spPr>
        <p:txBody>
          <a:bodyPr vert="horz" lIns="83622" tIns="41811" rIns="83622" bIns="41811" rtlCol="0"/>
          <a:lstStyle>
            <a:lvl1pPr algn="r">
              <a:defRPr sz="1100"/>
            </a:lvl1pPr>
          </a:lstStyle>
          <a:p>
            <a:fld id="{1BF8D8A7-75F7-4921-B527-A2D160FB848A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3622" tIns="41811" rIns="83622" bIns="4181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13" y="4416377"/>
            <a:ext cx="5607175" cy="4183087"/>
          </a:xfrm>
          <a:prstGeom prst="rect">
            <a:avLst/>
          </a:prstGeom>
        </p:spPr>
        <p:txBody>
          <a:bodyPr vert="horz" lIns="83622" tIns="41811" rIns="83622" bIns="4181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819"/>
            <a:ext cx="3038413" cy="465114"/>
          </a:xfrm>
          <a:prstGeom prst="rect">
            <a:avLst/>
          </a:prstGeom>
        </p:spPr>
        <p:txBody>
          <a:bodyPr vert="horz" lIns="83622" tIns="41811" rIns="83622" bIns="41811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556" y="8829819"/>
            <a:ext cx="3038413" cy="465114"/>
          </a:xfrm>
          <a:prstGeom prst="rect">
            <a:avLst/>
          </a:prstGeom>
        </p:spPr>
        <p:txBody>
          <a:bodyPr vert="horz" lIns="83622" tIns="41811" rIns="83622" bIns="41811" rtlCol="0" anchor="b"/>
          <a:lstStyle>
            <a:lvl1pPr algn="r">
              <a:defRPr sz="1100"/>
            </a:lvl1pPr>
          </a:lstStyle>
          <a:p>
            <a:fld id="{83726519-366C-4FE8-91D8-ECD8090CA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325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FCB7A-EBE3-48C7-864F-08C6BBC0ECC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697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52400" y="1295400"/>
            <a:ext cx="8839200" cy="4876800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-285750">
              <a:buFont typeface="Arial" panose="020B0604020202020204" pitchFamily="34" charset="0"/>
              <a:buChar char="•"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685800" indent="-285750">
              <a:buFont typeface="Arial" panose="020B0604020202020204" pitchFamily="34" charset="0"/>
              <a:buChar char="•"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914400" indent="-285750">
              <a:buFont typeface="Arial" panose="020B0604020202020204" pitchFamily="34" charset="0"/>
              <a:buChar char="•"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143000" indent="-285750">
              <a:buFont typeface="Arial" panose="020B0604020202020204" pitchFamily="34" charset="0"/>
              <a:buChar char="•"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152400" y="1295400"/>
            <a:ext cx="8839200" cy="4876800"/>
          </a:xfrm>
          <a:prstGeom prst="rect">
            <a:avLst/>
          </a:prstGeom>
        </p:spPr>
        <p:txBody>
          <a:bodyPr wrap="none" lIns="0" tIns="0" rIns="0" bIns="0" anchor="ctr"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500" y="216093"/>
            <a:ext cx="5867400" cy="850707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52400" y="1295400"/>
            <a:ext cx="8839200" cy="4876800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685800" indent="-285750">
              <a:buFont typeface="Arial" panose="020B0604020202020204" pitchFamily="34" charset="0"/>
              <a:buChar char="•"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85750">
              <a:buFont typeface="Arial" panose="020B0604020202020204" pitchFamily="34" charset="0"/>
              <a:buChar char="•"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85750">
              <a:buFont typeface="Arial" panose="020B0604020202020204" pitchFamily="34" charset="0"/>
              <a:buChar char="•"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85750">
              <a:buFont typeface="Arial" panose="020B0604020202020204" pitchFamily="34" charset="0"/>
              <a:buChar char="•"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736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gi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2"/>
          <p:cNvSpPr/>
          <p:nvPr/>
        </p:nvSpPr>
        <p:spPr>
          <a:xfrm>
            <a:off x="0" y="6248160"/>
            <a:ext cx="9144000" cy="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4" name="CustomShape 4"/>
          <p:cNvSpPr/>
          <p:nvPr/>
        </p:nvSpPr>
        <p:spPr>
          <a:xfrm>
            <a:off x="91440" y="6365160"/>
            <a:ext cx="1645200" cy="40068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GEM Electronics Meeting</a:t>
            </a:r>
            <a:endParaRPr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1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February </a:t>
            </a:r>
            <a:r>
              <a:rPr lang="en-US" sz="11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23, </a:t>
            </a:r>
            <a:r>
              <a:rPr lang="en-US" sz="11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ustomShape 5"/>
          <p:cNvSpPr/>
          <p:nvPr/>
        </p:nvSpPr>
        <p:spPr>
          <a:xfrm>
            <a:off x="7772400" y="6384240"/>
            <a:ext cx="1279440" cy="24516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r>
              <a:rPr lang="en-US" sz="1100" dirty="0">
                <a:latin typeface="Times New Roman"/>
              </a:rPr>
              <a:t>Andrew </a:t>
            </a:r>
            <a:r>
              <a:rPr lang="en-US" sz="1100" dirty="0" smtClean="0">
                <a:latin typeface="Times New Roman"/>
              </a:rPr>
              <a:t>Peck</a:t>
            </a:r>
          </a:p>
          <a:p>
            <a:r>
              <a:rPr lang="en-US" sz="1100" dirty="0" smtClean="0">
                <a:latin typeface="Times New Roman"/>
              </a:rPr>
              <a:t>UCLA</a:t>
            </a:r>
            <a:endParaRPr dirty="0"/>
          </a:p>
        </p:txBody>
      </p:sp>
      <p:sp>
        <p:nvSpPr>
          <p:cNvPr id="6" name="CustomShape 6"/>
          <p:cNvSpPr/>
          <p:nvPr/>
        </p:nvSpPr>
        <p:spPr>
          <a:xfrm>
            <a:off x="3474720" y="6444720"/>
            <a:ext cx="2193840" cy="22968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fld id="{659402D6-2CDD-4D5C-A7BD-7833A662B469}" type="slidenum">
              <a:rPr lang="en-US" sz="1000">
                <a:latin typeface="Times New Roman"/>
              </a:rPr>
              <a:t>‹#›</a:t>
            </a:fld>
            <a:endParaRPr/>
          </a:p>
        </p:txBody>
      </p:sp>
      <p:sp>
        <p:nvSpPr>
          <p:cNvPr id="14" name="Rectangle 13"/>
          <p:cNvSpPr/>
          <p:nvPr userDrawn="1"/>
        </p:nvSpPr>
        <p:spPr>
          <a:xfrm>
            <a:off x="0" y="0"/>
            <a:ext cx="9144000" cy="1219200"/>
          </a:xfrm>
          <a:prstGeom prst="rect">
            <a:avLst/>
          </a:prstGeom>
          <a:solidFill>
            <a:srgbClr val="A7EFF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0" y="121920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" descr="http://www.hep.vanderbilt.edu/rhi/CMS_logo_col.gif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655" y="228600"/>
            <a:ext cx="763934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88" y="400050"/>
            <a:ext cx="10287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1295400" y="274638"/>
            <a:ext cx="6705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ctr">
        <a:defRPr sz="3200" b="1">
          <a:solidFill>
            <a:schemeClr val="tx2">
              <a:lumMod val="75000"/>
            </a:schemeClr>
          </a:solidFill>
          <a:latin typeface="Times New Roman" panose="02020603050405020304" pitchFamily="18" charset="0"/>
          <a:ea typeface="Liberation Serif" pitchFamily="18" charset="0"/>
          <a:cs typeface="Times New Roman" panose="02020603050405020304" pitchFamily="18" charset="0"/>
        </a:defRPr>
      </a:lvl1pPr>
    </p:titleStyle>
    <p:bodyStyle>
      <a:lvl1pPr marL="0" indent="0">
        <a:buFontTx/>
        <a:buNone/>
        <a:defRPr>
          <a:latin typeface="Liberation Serif" pitchFamily="18" charset="0"/>
          <a:ea typeface="Liberation Serif" pitchFamily="18" charset="0"/>
          <a:cs typeface="Liberation Serif" pitchFamily="18" charset="0"/>
        </a:defRPr>
      </a:lvl1pPr>
      <a:lvl2pPr marL="0" indent="0">
        <a:buFontTx/>
        <a:buNone/>
        <a:defRPr>
          <a:latin typeface="Liberation Serif" pitchFamily="18" charset="0"/>
          <a:ea typeface="Liberation Serif" pitchFamily="18" charset="0"/>
          <a:cs typeface="Liberation Serif" pitchFamily="18" charset="0"/>
        </a:defRPr>
      </a:lvl2pPr>
      <a:lvl3pPr marL="0" indent="0">
        <a:buFontTx/>
        <a:buNone/>
        <a:defRPr>
          <a:latin typeface="Liberation Serif" pitchFamily="18" charset="0"/>
          <a:ea typeface="Liberation Serif" pitchFamily="18" charset="0"/>
          <a:cs typeface="Liberation Serif" pitchFamily="18" charset="0"/>
        </a:defRPr>
      </a:lvl3pPr>
      <a:lvl4pPr marL="0" indent="0">
        <a:buFontTx/>
        <a:buNone/>
        <a:defRPr>
          <a:latin typeface="Liberation Serif" pitchFamily="18" charset="0"/>
          <a:ea typeface="Liberation Serif" pitchFamily="18" charset="0"/>
          <a:cs typeface="Liberation Serif" pitchFamily="18" charset="0"/>
        </a:defRPr>
      </a:lvl4pPr>
      <a:lvl5pPr marL="0" indent="0">
        <a:buFontTx/>
        <a:buNone/>
        <a:defRPr>
          <a:latin typeface="Liberation Serif" pitchFamily="18" charset="0"/>
          <a:ea typeface="Liberation Serif" pitchFamily="18" charset="0"/>
          <a:cs typeface="Liberation Serif" pitchFamily="18" charset="0"/>
        </a:defRPr>
      </a:lvl5pPr>
      <a:lvl6pPr marL="0" indent="0">
        <a:buFontTx/>
        <a:buNone/>
        <a:defRPr>
          <a:latin typeface="Liberation Serif" pitchFamily="18" charset="0"/>
          <a:ea typeface="Liberation Serif" pitchFamily="18" charset="0"/>
          <a:cs typeface="Liberation Serif" pitchFamily="18" charset="0"/>
        </a:defRPr>
      </a:lvl6pPr>
      <a:lvl7pPr marL="0" indent="0">
        <a:buFontTx/>
        <a:buNone/>
        <a:defRPr>
          <a:latin typeface="Liberation Serif" pitchFamily="18" charset="0"/>
          <a:ea typeface="Liberation Serif" pitchFamily="18" charset="0"/>
          <a:cs typeface="Liberation Serif" pitchFamily="18" charset="0"/>
        </a:defRPr>
      </a:lvl7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2">
                    <a:lumMod val="75000"/>
                  </a:schemeClr>
                </a:solidFill>
                <a:latin typeface="Liberation Serif" pitchFamily="18" charset="0"/>
                <a:ea typeface="Liberation Serif" pitchFamily="18" charset="0"/>
                <a:cs typeface="Liberation Serif" pitchFamily="18" charset="0"/>
              </a:defRPr>
            </a:lvl1pPr>
          </a:lstStyle>
          <a:p>
            <a:r>
              <a:rPr lang="en-US" b="1" dirty="0" smtClean="0">
                <a:solidFill>
                  <a:srgbClr val="2D2DB9"/>
                </a:solidFill>
                <a:latin typeface="Times New Roman" panose="02020603050405020304" pitchFamily="18" charset="0"/>
                <a:ea typeface="Linux Libertine G" panose="02000503000000000000" pitchFamily="2" charset="0"/>
                <a:cs typeface="Times New Roman" panose="02020603050405020304" pitchFamily="18" charset="0"/>
              </a:rPr>
              <a:t>GEM-CSC Trigger Integration</a:t>
            </a:r>
          </a:p>
          <a:p>
            <a:r>
              <a:rPr lang="en-US" sz="2800" b="1" dirty="0" smtClean="0">
                <a:solidFill>
                  <a:srgbClr val="2D2DB9"/>
                </a:solidFill>
                <a:latin typeface="Times New Roman" panose="02020603050405020304" pitchFamily="18" charset="0"/>
                <a:ea typeface="Linux Libertine G" panose="02000503000000000000" pitchFamily="2" charset="0"/>
                <a:cs typeface="Times New Roman" panose="02020603050405020304" pitchFamily="18" charset="0"/>
              </a:rPr>
              <a:t>Status and Plans</a:t>
            </a:r>
            <a:endParaRPr lang="en-US" dirty="0">
              <a:latin typeface="Times New Roman" panose="02020603050405020304" pitchFamily="18" charset="0"/>
              <a:ea typeface="Linux Libertine G" panose="02000503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388806" y="4038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Liberation Serif" pitchFamily="18" charset="0"/>
                <a:ea typeface="Liberation Serif" pitchFamily="18" charset="0"/>
                <a:cs typeface="Liberation Serif" pitchFamily="18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Liberation Serif" pitchFamily="18" charset="0"/>
                <a:ea typeface="Liberation Serif" pitchFamily="18" charset="0"/>
                <a:cs typeface="Liberation Serif" pitchFamily="18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Liberation Serif" pitchFamily="18" charset="0"/>
                <a:ea typeface="Liberation Serif" pitchFamily="18" charset="0"/>
                <a:cs typeface="Liberation Serif" pitchFamily="18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Liberation Serif" pitchFamily="18" charset="0"/>
                <a:ea typeface="Liberation Serif" pitchFamily="18" charset="0"/>
                <a:cs typeface="Liberation Serif" pitchFamily="18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Liberation Serif" pitchFamily="18" charset="0"/>
                <a:ea typeface="Liberation Serif" pitchFamily="18" charset="0"/>
                <a:cs typeface="Liberation Serif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Linux Libertine Display G" panose="02000503000000000000" pitchFamily="2" charset="0"/>
                <a:cs typeface="Times New Roman" panose="02020603050405020304" pitchFamily="18" charset="0"/>
              </a:rPr>
              <a:t>GEM Firmware Workshop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Linux Libertine Display G" panose="02000503000000000000" pitchFamily="2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Linux Libertine Display G" panose="02000503000000000000" pitchFamily="2" charset="0"/>
                <a:cs typeface="Times New Roman" panose="02020603050405020304" pitchFamily="18" charset="0"/>
              </a:rPr>
              <a:t>February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Linux Libertine Display G" panose="02000503000000000000" pitchFamily="2" charset="0"/>
                <a:cs typeface="Times New Roman" panose="02020603050405020304" pitchFamily="18" charset="0"/>
              </a:rPr>
              <a:t>23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Linux Libertine Display G" panose="02000503000000000000" pitchFamily="2" charset="0"/>
                <a:cs typeface="Times New Roman" panose="02020603050405020304" pitchFamily="18" charset="0"/>
              </a:rPr>
              <a:t>,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Linux Libertine Display G" panose="02000503000000000000" pitchFamily="2" charset="0"/>
                <a:cs typeface="Times New Roman" panose="02020603050405020304" pitchFamily="18" charset="0"/>
              </a:rPr>
              <a:t>2016</a:t>
            </a:r>
            <a:endParaRPr lang="en-US" dirty="0" smtClean="0">
              <a:latin typeface="Times New Roman" panose="02020603050405020304" pitchFamily="18" charset="0"/>
              <a:ea typeface="Linux Libertine Display G" panose="02000503000000000000" pitchFamily="2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ea typeface="Linux Libertine Display G" panose="02000503000000000000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063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 Sequence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52400" y="1828801"/>
            <a:ext cx="1524000" cy="7675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S-bits</a:t>
            </a:r>
          </a:p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0011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00001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552700" y="1828801"/>
            <a:ext cx="1809749" cy="777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Valid primary flag</a:t>
            </a:r>
          </a:p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000010000010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933700" y="2824955"/>
            <a:ext cx="1066800" cy="22193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Cnt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[0]=2</a:t>
            </a:r>
          </a:p>
          <a:p>
            <a:pPr algn="ctr"/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Cnt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[1]=1</a:t>
            </a:r>
          </a:p>
          <a:p>
            <a:pPr algn="ctr"/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Cnt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[2]=0</a:t>
            </a:r>
          </a:p>
          <a:p>
            <a:pPr algn="ctr"/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Cnt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[3]=0</a:t>
            </a:r>
          </a:p>
          <a:p>
            <a:pPr algn="ctr"/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Cnt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[4]=0</a:t>
            </a:r>
          </a:p>
          <a:p>
            <a:pPr algn="ctr"/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Cnt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[5]=0</a:t>
            </a:r>
          </a:p>
          <a:p>
            <a:pPr algn="ctr"/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Cnt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[6]=3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Cnt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[7]=2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Cnt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[8]=1</a:t>
            </a:r>
          </a:p>
          <a:p>
            <a:pPr algn="ctr"/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Cnt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[9]=0</a:t>
            </a:r>
          </a:p>
          <a:p>
            <a:pPr algn="ctr"/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Cnt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[10]=0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" y="2824955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S-bits are </a:t>
            </a:r>
            <a:r>
              <a:rPr lang="en-US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deserialized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into a 1536 bit register. 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54664" y="5192343"/>
            <a:ext cx="42640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count of the number of consecutive active S-bits is generated for reach trigger pad.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first pad in each cluster is assigned as a cluster primary. 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010400" y="1889921"/>
            <a:ext cx="1981200" cy="18861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Adr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[0]=1, </a:t>
            </a:r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Cnt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[0]=1</a:t>
            </a:r>
          </a:p>
          <a:p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Adr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[1]=7,         </a:t>
            </a:r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Cnt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[1]=2</a:t>
            </a:r>
          </a:p>
          <a:p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Adr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[2]=0x7FF, </a:t>
            </a:r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Cnt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[2]=xxx</a:t>
            </a:r>
            <a:endParaRPr 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Adr</a:t>
            </a:r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[3]=0x7FF, </a:t>
            </a:r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Cnt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[3]=xxx</a:t>
            </a:r>
            <a:endParaRPr 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Adr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[4]=</a:t>
            </a:r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0x7FF, </a:t>
            </a:r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Cnt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[4]=xxx</a:t>
            </a:r>
            <a:endParaRPr 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Adr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[5]=</a:t>
            </a:r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0x7FF, </a:t>
            </a:r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Cnt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[5]=xxx</a:t>
            </a:r>
            <a:endParaRPr 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Adr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[6]=</a:t>
            </a:r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0x7FF, </a:t>
            </a:r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Cnt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[6]=xxx</a:t>
            </a:r>
            <a:endParaRPr 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Adr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[7]=</a:t>
            </a:r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0x7FF, </a:t>
            </a:r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Cnt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[7]=xxx</a:t>
            </a:r>
            <a:endParaRPr 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1828800" y="2291555"/>
            <a:ext cx="685800" cy="1524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2209800" y="3934618"/>
            <a:ext cx="342900" cy="1524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209800" y="2367755"/>
            <a:ext cx="76200" cy="164306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4419600" y="2372517"/>
            <a:ext cx="533399" cy="1524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 rot="10800000">
            <a:off x="4610100" y="2434407"/>
            <a:ext cx="76200" cy="164306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 rot="10800000">
            <a:off x="4362450" y="4003652"/>
            <a:ext cx="323850" cy="8572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ight Arrow 23"/>
          <p:cNvSpPr/>
          <p:nvPr/>
        </p:nvSpPr>
        <p:spPr>
          <a:xfrm>
            <a:off x="6695842" y="3036886"/>
            <a:ext cx="266699" cy="1524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34149" y="3954524"/>
            <a:ext cx="25336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Priority encoding logic returns the counts and addresses of the first 8 clusters in a GEM chamber.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Clusters that are not found are encoded with an invalid address (&gt;1535).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Sizes are do-not-care for an invalid cluster. </a:t>
            </a: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Cloud 25"/>
          <p:cNvSpPr/>
          <p:nvPr/>
        </p:nvSpPr>
        <p:spPr>
          <a:xfrm>
            <a:off x="4995280" y="1828800"/>
            <a:ext cx="1748420" cy="1706558"/>
          </a:xfrm>
          <a:prstGeom prst="cloud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Priority Encoding Logic</a:t>
            </a:r>
          </a:p>
        </p:txBody>
      </p:sp>
    </p:spTree>
    <p:extLst>
      <p:ext uri="{BB962C8B-B14F-4D97-AF65-F5344CB8AC3E}">
        <p14:creationId xmlns:p14="http://schemas.microsoft.com/office/powerpoint/2010/main" val="8280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Straight Connector 38"/>
          <p:cNvCxnSpPr/>
          <p:nvPr/>
        </p:nvCxnSpPr>
        <p:spPr>
          <a:xfrm flipV="1">
            <a:off x="5687897" y="2844800"/>
            <a:ext cx="0" cy="73659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2466280" y="2783531"/>
            <a:ext cx="0" cy="73659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0800000">
            <a:off x="4820110" y="2020416"/>
            <a:ext cx="57568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0800000">
            <a:off x="4820109" y="2782415"/>
            <a:ext cx="57568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10800000">
            <a:off x="5649792" y="2439517"/>
            <a:ext cx="1109083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618678" y="2045815"/>
            <a:ext cx="57568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618677" y="2807815"/>
            <a:ext cx="57568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Priority encoding logic: </a:t>
            </a:r>
            <a:r>
              <a:rPr lang="en-US" dirty="0" err="1" smtClean="0"/>
              <a:t>encoder_mux.v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80483" y="1550514"/>
            <a:ext cx="75782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1536 </a:t>
            </a:r>
          </a:p>
          <a:p>
            <a:pPr algn="ctr"/>
            <a:endParaRPr lang="en-US" sz="24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Cnts</a:t>
            </a:r>
            <a:endParaRPr lang="en-US" sz="2400" b="1" baseline="-25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Vpfs</a:t>
            </a:r>
            <a:endParaRPr lang="en-US" sz="24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1278" y="3404713"/>
            <a:ext cx="1447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Vpf</a:t>
            </a: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==valid primary flag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rapezoid 7"/>
          <p:cNvSpPr/>
          <p:nvPr/>
        </p:nvSpPr>
        <p:spPr>
          <a:xfrm rot="16200000">
            <a:off x="1894781" y="2198214"/>
            <a:ext cx="1142999" cy="5334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Connector 9"/>
          <p:cNvCxnSpPr>
            <a:endCxn id="8" idx="0"/>
          </p:cNvCxnSpPr>
          <p:nvPr/>
        </p:nvCxnSpPr>
        <p:spPr>
          <a:xfrm>
            <a:off x="1623898" y="2464914"/>
            <a:ext cx="57568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3194361" y="1700683"/>
            <a:ext cx="1676400" cy="6118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Even encoder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194360" y="2501899"/>
            <a:ext cx="1676400" cy="6118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Odd encoder</a:t>
            </a:r>
          </a:p>
        </p:txBody>
      </p:sp>
      <p:sp>
        <p:nvSpPr>
          <p:cNvPr id="33" name="Trapezoid 32"/>
          <p:cNvSpPr/>
          <p:nvPr/>
        </p:nvSpPr>
        <p:spPr>
          <a:xfrm rot="5400000">
            <a:off x="5090994" y="2172815"/>
            <a:ext cx="1142999" cy="5334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161478" y="3612375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40MHz Clock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319591" y="3663174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40MHz Clock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758874" y="1525115"/>
            <a:ext cx="2032003" cy="18795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addresses </a:t>
            </a:r>
          </a:p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cluster sizes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6200" y="4007584"/>
            <a:ext cx="8839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priority encoding logic is based around two identical sub-modules: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inputs, received at 40MHz, are alternatingly latched in “even” and “odd” encoders.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outputs from the two encoders are multiplexed together, to alternatingly generate the data packets that drive the fiber links.</a:t>
            </a:r>
          </a:p>
        </p:txBody>
      </p:sp>
    </p:spTree>
    <p:extLst>
      <p:ext uri="{BB962C8B-B14F-4D97-AF65-F5344CB8AC3E}">
        <p14:creationId xmlns:p14="http://schemas.microsoft.com/office/powerpoint/2010/main" val="317572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5" name="Straight Connector 74"/>
          <p:cNvCxnSpPr/>
          <p:nvPr/>
        </p:nvCxnSpPr>
        <p:spPr>
          <a:xfrm>
            <a:off x="6057900" y="4191000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6019800" y="2498722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500" y="216093"/>
            <a:ext cx="6591300" cy="85070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Priority encoding logic: </a:t>
            </a:r>
            <a:br>
              <a:rPr lang="en-US" dirty="0" smtClean="0"/>
            </a:br>
            <a:r>
              <a:rPr lang="en-US" dirty="0" smtClean="0"/>
              <a:t>first8of1536.v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56481" y="1753714"/>
            <a:ext cx="75782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1536 </a:t>
            </a:r>
          </a:p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Cnts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Vpfs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8425" y="4572000"/>
            <a:ext cx="8839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1536 bits of valid cluster flags are split into two 768 bit registers.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every 160Mhz clock cycle, the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truncate_clusters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module operates on each of the 768 bit register to Zero out the least significant valid cluster flag.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768 bit priority encoders act on each of the two registers, returning the address of the least significant cluster at every clock cycle.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750898" y="1525114"/>
            <a:ext cx="838200" cy="12364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768 </a:t>
            </a:r>
          </a:p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Cnts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Vpfs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750898" y="2912758"/>
            <a:ext cx="838200" cy="12782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768 </a:t>
            </a:r>
          </a:p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Cnts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Vpfs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Cloud 34"/>
          <p:cNvSpPr/>
          <p:nvPr/>
        </p:nvSpPr>
        <p:spPr>
          <a:xfrm>
            <a:off x="3200400" y="1420323"/>
            <a:ext cx="2396120" cy="595635"/>
          </a:xfrm>
          <a:prstGeom prst="cloud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truncate_clusters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Cloud 36"/>
          <p:cNvSpPr/>
          <p:nvPr/>
        </p:nvSpPr>
        <p:spPr>
          <a:xfrm>
            <a:off x="3524250" y="2223765"/>
            <a:ext cx="1748420" cy="444349"/>
          </a:xfrm>
          <a:prstGeom prst="cloud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priority768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Cloud 42"/>
          <p:cNvSpPr/>
          <p:nvPr/>
        </p:nvSpPr>
        <p:spPr>
          <a:xfrm>
            <a:off x="3187700" y="2916248"/>
            <a:ext cx="2396120" cy="595635"/>
          </a:xfrm>
          <a:prstGeom prst="cloud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truncate_clusters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Cloud 43"/>
          <p:cNvSpPr/>
          <p:nvPr/>
        </p:nvSpPr>
        <p:spPr>
          <a:xfrm>
            <a:off x="3511550" y="3823965"/>
            <a:ext cx="1748420" cy="443235"/>
          </a:xfrm>
          <a:prstGeom prst="cloud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priority768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Right Arrow 45"/>
          <p:cNvSpPr/>
          <p:nvPr/>
        </p:nvSpPr>
        <p:spPr>
          <a:xfrm>
            <a:off x="2743200" y="1641940"/>
            <a:ext cx="342900" cy="1524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Right Arrow 46"/>
          <p:cNvSpPr/>
          <p:nvPr/>
        </p:nvSpPr>
        <p:spPr>
          <a:xfrm>
            <a:off x="2724150" y="3175000"/>
            <a:ext cx="342900" cy="1524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Right Arrow 47"/>
          <p:cNvSpPr/>
          <p:nvPr/>
        </p:nvSpPr>
        <p:spPr>
          <a:xfrm rot="5400000">
            <a:off x="4345119" y="2129790"/>
            <a:ext cx="114300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Right Arrow 48"/>
          <p:cNvSpPr/>
          <p:nvPr/>
        </p:nvSpPr>
        <p:spPr>
          <a:xfrm rot="5400000">
            <a:off x="4313819" y="3655055"/>
            <a:ext cx="114300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Right Arrow 49"/>
          <p:cNvSpPr/>
          <p:nvPr/>
        </p:nvSpPr>
        <p:spPr>
          <a:xfrm>
            <a:off x="5357388" y="2453003"/>
            <a:ext cx="114300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Right Arrow 50"/>
          <p:cNvSpPr/>
          <p:nvPr/>
        </p:nvSpPr>
        <p:spPr>
          <a:xfrm>
            <a:off x="5365009" y="4014465"/>
            <a:ext cx="114300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568580" y="2190112"/>
            <a:ext cx="52742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Adr</a:t>
            </a:r>
          </a:p>
          <a:p>
            <a:pPr algn="ctr"/>
            <a:r>
              <a:rPr lang="en-US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Cnt</a:t>
            </a:r>
            <a:endParaRPr lang="en-US" sz="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Vpf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5568580" y="3759832"/>
            <a:ext cx="52742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Adr</a:t>
            </a:r>
          </a:p>
          <a:p>
            <a:pPr algn="ctr"/>
            <a:r>
              <a:rPr lang="en-US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Cnt</a:t>
            </a:r>
            <a:endParaRPr lang="en-US" sz="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Vpf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 flipV="1">
            <a:off x="6248400" y="1505418"/>
            <a:ext cx="0" cy="100918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ight Arrow 57"/>
          <p:cNvSpPr/>
          <p:nvPr/>
        </p:nvSpPr>
        <p:spPr>
          <a:xfrm>
            <a:off x="6248400" y="1505418"/>
            <a:ext cx="114300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Right Arrow 58"/>
          <p:cNvSpPr/>
          <p:nvPr/>
        </p:nvSpPr>
        <p:spPr>
          <a:xfrm>
            <a:off x="6248400" y="1631398"/>
            <a:ext cx="114300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Right Arrow 59"/>
          <p:cNvSpPr/>
          <p:nvPr/>
        </p:nvSpPr>
        <p:spPr>
          <a:xfrm>
            <a:off x="6248400" y="1757378"/>
            <a:ext cx="114300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Right Arrow 60"/>
          <p:cNvSpPr/>
          <p:nvPr/>
        </p:nvSpPr>
        <p:spPr>
          <a:xfrm>
            <a:off x="6248400" y="1883358"/>
            <a:ext cx="114300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Right Arrow 61"/>
          <p:cNvSpPr/>
          <p:nvPr/>
        </p:nvSpPr>
        <p:spPr>
          <a:xfrm>
            <a:off x="6248400" y="2009338"/>
            <a:ext cx="114300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Right Arrow 62"/>
          <p:cNvSpPr/>
          <p:nvPr/>
        </p:nvSpPr>
        <p:spPr>
          <a:xfrm>
            <a:off x="6248400" y="2135318"/>
            <a:ext cx="114300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Right Arrow 63"/>
          <p:cNvSpPr/>
          <p:nvPr/>
        </p:nvSpPr>
        <p:spPr>
          <a:xfrm>
            <a:off x="6248400" y="2261298"/>
            <a:ext cx="114300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Right Arrow 64"/>
          <p:cNvSpPr/>
          <p:nvPr/>
        </p:nvSpPr>
        <p:spPr>
          <a:xfrm>
            <a:off x="6248400" y="2387279"/>
            <a:ext cx="114300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24600" y="1390002"/>
            <a:ext cx="533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/>
              <a:t>Adr</a:t>
            </a:r>
            <a:r>
              <a:rPr lang="en-US" sz="900" dirty="0" smtClean="0"/>
              <a:t>[0]</a:t>
            </a:r>
            <a:endParaRPr lang="en-US" sz="900" dirty="0"/>
          </a:p>
        </p:txBody>
      </p:sp>
      <p:sp>
        <p:nvSpPr>
          <p:cNvPr id="68" name="TextBox 67"/>
          <p:cNvSpPr txBox="1"/>
          <p:nvPr/>
        </p:nvSpPr>
        <p:spPr>
          <a:xfrm>
            <a:off x="6324600" y="1517909"/>
            <a:ext cx="533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Adr</a:t>
            </a: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[1]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324600" y="1645816"/>
            <a:ext cx="533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Adr</a:t>
            </a: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[2]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324600" y="1773723"/>
            <a:ext cx="533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Adr</a:t>
            </a: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[3]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324600" y="1901630"/>
            <a:ext cx="533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Adr</a:t>
            </a: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[4]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324600" y="2029537"/>
            <a:ext cx="533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Adr</a:t>
            </a: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[5]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324600" y="2157444"/>
            <a:ext cx="533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Adr</a:t>
            </a: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[6]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324600" y="2285349"/>
            <a:ext cx="533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Adr</a:t>
            </a: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[7]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 flipV="1">
            <a:off x="6286500" y="3197696"/>
            <a:ext cx="0" cy="100918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ight Arrow 76"/>
          <p:cNvSpPr/>
          <p:nvPr/>
        </p:nvSpPr>
        <p:spPr>
          <a:xfrm>
            <a:off x="6286500" y="3197696"/>
            <a:ext cx="114300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" name="Right Arrow 77"/>
          <p:cNvSpPr/>
          <p:nvPr/>
        </p:nvSpPr>
        <p:spPr>
          <a:xfrm>
            <a:off x="6286500" y="3323676"/>
            <a:ext cx="114300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Right Arrow 78"/>
          <p:cNvSpPr/>
          <p:nvPr/>
        </p:nvSpPr>
        <p:spPr>
          <a:xfrm>
            <a:off x="6286500" y="3449656"/>
            <a:ext cx="114300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Right Arrow 79"/>
          <p:cNvSpPr/>
          <p:nvPr/>
        </p:nvSpPr>
        <p:spPr>
          <a:xfrm>
            <a:off x="6286500" y="3575636"/>
            <a:ext cx="114300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Right Arrow 80"/>
          <p:cNvSpPr/>
          <p:nvPr/>
        </p:nvSpPr>
        <p:spPr>
          <a:xfrm>
            <a:off x="6286500" y="3701616"/>
            <a:ext cx="114300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Right Arrow 81"/>
          <p:cNvSpPr/>
          <p:nvPr/>
        </p:nvSpPr>
        <p:spPr>
          <a:xfrm>
            <a:off x="6286500" y="3827596"/>
            <a:ext cx="114300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Right Arrow 82"/>
          <p:cNvSpPr/>
          <p:nvPr/>
        </p:nvSpPr>
        <p:spPr>
          <a:xfrm>
            <a:off x="6286500" y="3953576"/>
            <a:ext cx="114300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" name="Right Arrow 83"/>
          <p:cNvSpPr/>
          <p:nvPr/>
        </p:nvSpPr>
        <p:spPr>
          <a:xfrm>
            <a:off x="6286500" y="4079557"/>
            <a:ext cx="114300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362700" y="3082280"/>
            <a:ext cx="533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Adr</a:t>
            </a: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[8]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362700" y="3210187"/>
            <a:ext cx="533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Adr</a:t>
            </a: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[9]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362700" y="3338094"/>
            <a:ext cx="7239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Adr</a:t>
            </a: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[10]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362700" y="3466001"/>
            <a:ext cx="5715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Adr</a:t>
            </a: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[11]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362700" y="3593908"/>
            <a:ext cx="647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Adr</a:t>
            </a: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[12]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362700" y="3721815"/>
            <a:ext cx="5715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Adr</a:t>
            </a: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[13]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362700" y="3849722"/>
            <a:ext cx="647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Adr</a:t>
            </a: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[14]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362700" y="3977627"/>
            <a:ext cx="647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Adr</a:t>
            </a: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[15]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019800" y="2743200"/>
            <a:ext cx="1143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8 clock cycles</a:t>
            </a:r>
            <a:endParaRPr lang="en-US" sz="10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" name="Cloud 93"/>
          <p:cNvSpPr/>
          <p:nvPr/>
        </p:nvSpPr>
        <p:spPr>
          <a:xfrm>
            <a:off x="7077075" y="2453003"/>
            <a:ext cx="1090030" cy="950815"/>
          </a:xfrm>
          <a:prstGeom prst="cloud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merge16</a:t>
            </a:r>
            <a:endParaRPr 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8410205" y="2603500"/>
            <a:ext cx="52742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8x </a:t>
            </a:r>
            <a:r>
              <a:rPr lang="en-US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Adr</a:t>
            </a:r>
            <a:endParaRPr lang="en-US" sz="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8x </a:t>
            </a:r>
            <a:r>
              <a:rPr lang="en-US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Cnt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Right Arrow 95"/>
          <p:cNvSpPr/>
          <p:nvPr/>
        </p:nvSpPr>
        <p:spPr>
          <a:xfrm>
            <a:off x="1219200" y="3194135"/>
            <a:ext cx="342900" cy="1524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Right Arrow 96"/>
          <p:cNvSpPr/>
          <p:nvPr/>
        </p:nvSpPr>
        <p:spPr>
          <a:xfrm>
            <a:off x="1219200" y="2084065"/>
            <a:ext cx="342900" cy="1524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" name="Right Arrow 97"/>
          <p:cNvSpPr/>
          <p:nvPr/>
        </p:nvSpPr>
        <p:spPr>
          <a:xfrm>
            <a:off x="8229600" y="2895600"/>
            <a:ext cx="114300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Right Arrow 99"/>
          <p:cNvSpPr/>
          <p:nvPr/>
        </p:nvSpPr>
        <p:spPr>
          <a:xfrm rot="16200000">
            <a:off x="7478231" y="3683734"/>
            <a:ext cx="333442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6880862" y="3873315"/>
            <a:ext cx="78695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ight Arrow 102"/>
          <p:cNvSpPr/>
          <p:nvPr/>
        </p:nvSpPr>
        <p:spPr>
          <a:xfrm rot="5400000">
            <a:off x="7472698" y="2083280"/>
            <a:ext cx="333442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4" name="Straight Connector 103"/>
          <p:cNvCxnSpPr/>
          <p:nvPr/>
        </p:nvCxnSpPr>
        <p:spPr>
          <a:xfrm rot="10800000">
            <a:off x="6875329" y="1945030"/>
            <a:ext cx="78695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190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500" y="216093"/>
            <a:ext cx="6591300" cy="85070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Priority encoding logic: </a:t>
            </a:r>
            <a:br>
              <a:rPr lang="en-US" dirty="0" smtClean="0"/>
            </a:br>
            <a:r>
              <a:rPr lang="en-US" dirty="0" smtClean="0"/>
              <a:t>priority768.v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19800" y="1371600"/>
            <a:ext cx="2895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//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// 3-Bit 1-of-9 Priority Encoder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//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(*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priority_extract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="force" *)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module v_priority_encoder_1 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, code);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input [7:0]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output [2:0] code;</a:t>
            </a:r>
          </a:p>
          <a:p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[2:0] code;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always @(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begin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if 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[0]) code = 3'b000;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else if 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[1]) code = 3'b001;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else if 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[2]) code = 3'b010;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else if 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[3]) code = 3'b011;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else if 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[4]) code = 3'b100;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else if 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[5]) code = 3'b101;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else if 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[6]) code = 3'b110;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else if 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[7]) code = 3'b111;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else code = 3'bxxx;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  <a:p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endmodule</a:t>
            </a: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524000"/>
            <a:ext cx="5791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Simple priority encoders in firmware are very slow for large sizes.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Tree encoder parallelizes the operation, and takes care of the big mux job of extracting the cluster sizes for the returned address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01000" y="2558534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SLOW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10" t="17215" r="40421" b="20739"/>
          <a:stretch/>
        </p:blipFill>
        <p:spPr bwMode="auto">
          <a:xfrm>
            <a:off x="200024" y="2971800"/>
            <a:ext cx="3242841" cy="3154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64" t="34659" r="32243" b="34872"/>
          <a:stretch/>
        </p:blipFill>
        <p:spPr bwMode="auto">
          <a:xfrm>
            <a:off x="3821906" y="4202879"/>
            <a:ext cx="4395787" cy="1712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 flipV="1">
            <a:off x="6172200" y="1524000"/>
            <a:ext cx="2743200" cy="24384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 flipV="1">
            <a:off x="6032500" y="1371600"/>
            <a:ext cx="2806700" cy="25908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362200" y="5869563"/>
            <a:ext cx="61542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*diagram is not exactly the same as the firmware.. But it gives the right idea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7432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500" y="216093"/>
            <a:ext cx="6591300" cy="85070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Priority encoding logic: </a:t>
            </a:r>
            <a:br>
              <a:rPr lang="en-US" dirty="0" smtClean="0"/>
            </a:br>
            <a:r>
              <a:rPr lang="en-US" dirty="0" err="1" smtClean="0"/>
              <a:t>truncate_clusters.v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98425" y="1371600"/>
            <a:ext cx="883920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Priority encoder can return the address of the first non-zero bit… but we need the addresses of the first 8.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Simplest implementation would depend on the first output of the priority encoder to mask the inputs for the 2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stage.. Depend on the 2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result to mask the 3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stage, etc.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Done serially, there is a large about of logic between subsequent clusters, and severely limits the overall clock speed.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But… we can parallelize these operations using a neat trick. 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Two’s complement always affects the least-significant non-zero bit.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use this to mask off the least significant 1 in any number without any prior knowledge about the position of the 1: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0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3"/>
            <a:r>
              <a:rPr lang="en-US" sz="1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>
                <a:latin typeface="Consolas" panose="020B0609020204030204" pitchFamily="49" charset="0"/>
                <a:cs typeface="Consolas" panose="020B0609020204030204" pitchFamily="49" charset="0"/>
              </a:rPr>
              <a:t>let a        = 101100</a:t>
            </a:r>
            <a:r>
              <a:rPr lang="en-US" sz="10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sz="1000" dirty="0">
                <a:latin typeface="Consolas" panose="020B0609020204030204" pitchFamily="49" charset="0"/>
                <a:cs typeface="Consolas" panose="020B0609020204030204" pitchFamily="49" charset="0"/>
              </a:rPr>
              <a:t>00  // our starting number</a:t>
            </a:r>
          </a:p>
          <a:p>
            <a:pPr lvl="3"/>
            <a:r>
              <a:rPr lang="en-US" sz="1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000" dirty="0">
                <a:latin typeface="Consolas" panose="020B0609020204030204" pitchFamily="49" charset="0"/>
                <a:cs typeface="Consolas" panose="020B0609020204030204" pitchFamily="49" charset="0"/>
              </a:rPr>
              <a:t>~a        = 010011</a:t>
            </a:r>
            <a:r>
              <a:rPr lang="en-US" sz="10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US" sz="1000" dirty="0">
                <a:latin typeface="Consolas" panose="020B0609020204030204" pitchFamily="49" charset="0"/>
                <a:cs typeface="Consolas" panose="020B0609020204030204" pitchFamily="49" charset="0"/>
              </a:rPr>
              <a:t>11  // bitwise </a:t>
            </a:r>
            <a:r>
              <a:rPr lang="en-US" sz="1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inversion</a:t>
            </a:r>
            <a:endParaRPr lang="en-US" sz="10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3"/>
            <a:r>
              <a:rPr lang="en-US" sz="1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US" sz="1000" dirty="0">
                <a:latin typeface="Consolas" panose="020B0609020204030204" pitchFamily="49" charset="0"/>
                <a:cs typeface="Consolas" panose="020B0609020204030204" pitchFamily="49" charset="0"/>
              </a:rPr>
              <a:t>b = ~a+1 = 010011</a:t>
            </a:r>
            <a:r>
              <a:rPr lang="en-US" sz="10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sz="1000" dirty="0">
                <a:latin typeface="Consolas" panose="020B0609020204030204" pitchFamily="49" charset="0"/>
                <a:cs typeface="Consolas" panose="020B0609020204030204" pitchFamily="49" charset="0"/>
              </a:rPr>
              <a:t>00  // </a:t>
            </a:r>
            <a:r>
              <a:rPr lang="en-US" sz="1000" b="1" i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 is </a:t>
            </a:r>
            <a:r>
              <a:rPr lang="en-US" sz="1000" b="1" i="1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just the </a:t>
            </a:r>
            <a:r>
              <a:rPr lang="en-US" sz="1000" b="1" i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twos complement of </a:t>
            </a:r>
            <a:r>
              <a:rPr lang="en-US" sz="1000" b="1" i="1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</a:t>
            </a:r>
            <a:endParaRPr lang="en-US" sz="1000" b="1" i="1" dirty="0">
              <a:solidFill>
                <a:srgbClr val="FF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3"/>
            <a:r>
              <a:rPr lang="en-US" sz="1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000" dirty="0">
                <a:latin typeface="Consolas" panose="020B0609020204030204" pitchFamily="49" charset="0"/>
                <a:cs typeface="Consolas" panose="020B0609020204030204" pitchFamily="49" charset="0"/>
              </a:rPr>
              <a:t>~b        = 101100</a:t>
            </a:r>
            <a:r>
              <a:rPr lang="en-US" sz="10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US" sz="1000" dirty="0">
                <a:latin typeface="Consolas" panose="020B0609020204030204" pitchFamily="49" charset="0"/>
                <a:cs typeface="Consolas" panose="020B0609020204030204" pitchFamily="49" charset="0"/>
              </a:rPr>
              <a:t>11  //</a:t>
            </a:r>
          </a:p>
          <a:p>
            <a:pPr lvl="3"/>
            <a:r>
              <a:rPr lang="en-US" sz="1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US" sz="1000" dirty="0">
                <a:latin typeface="Consolas" panose="020B0609020204030204" pitchFamily="49" charset="0"/>
                <a:cs typeface="Consolas" panose="020B0609020204030204" pitchFamily="49" charset="0"/>
              </a:rPr>
              <a:t>a &amp; b    = 000000</a:t>
            </a:r>
            <a:r>
              <a:rPr lang="en-US" sz="10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sz="1000" dirty="0">
                <a:latin typeface="Consolas" panose="020B0609020204030204" pitchFamily="49" charset="0"/>
                <a:cs typeface="Consolas" panose="020B0609020204030204" pitchFamily="49" charset="0"/>
              </a:rPr>
              <a:t>00  // one hot of first one set</a:t>
            </a:r>
          </a:p>
          <a:p>
            <a:pPr lvl="3"/>
            <a:r>
              <a:rPr lang="en-US" sz="1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US" sz="1000" dirty="0">
                <a:latin typeface="Consolas" panose="020B0609020204030204" pitchFamily="49" charset="0"/>
                <a:cs typeface="Consolas" panose="020B0609020204030204" pitchFamily="49" charset="0"/>
              </a:rPr>
              <a:t>a &amp;~b    = 101100</a:t>
            </a:r>
            <a:r>
              <a:rPr lang="en-US" sz="10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US" sz="1000" dirty="0">
                <a:latin typeface="Consolas" panose="020B0609020204030204" pitchFamily="49" charset="0"/>
                <a:cs typeface="Consolas" panose="020B0609020204030204" pitchFamily="49" charset="0"/>
              </a:rPr>
              <a:t>00  // copy of a with the first non-zero bit set to zero. Voila</a:t>
            </a:r>
            <a:r>
              <a:rPr lang="en-US" sz="1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96881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500" y="216093"/>
            <a:ext cx="6591300" cy="85070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Priority encoding logic: </a:t>
            </a:r>
            <a:br>
              <a:rPr lang="en-US" dirty="0" smtClean="0"/>
            </a:br>
            <a:r>
              <a:rPr lang="en-US" dirty="0" err="1" smtClean="0"/>
              <a:t>truncate_clusters.v</a:t>
            </a:r>
            <a:r>
              <a:rPr lang="en-US" dirty="0" smtClean="0"/>
              <a:t> (continued)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63512" y="2602706"/>
            <a:ext cx="88392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| clock |                     |          valid cluster flip-flop | priority encoder output |</a:t>
            </a:r>
          </a:p>
          <a:p>
            <a:pPr lvl="1"/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|-------+---------------------+----------------------------------+-------------------------|</a:t>
            </a:r>
          </a:p>
          <a:p>
            <a:pPr lvl="1"/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|     0 | new cluster latched | 1000100001000100001000010001000</a:t>
            </a:r>
            <a:r>
              <a:rPr lang="en-US" sz="11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|                         |</a:t>
            </a:r>
          </a:p>
          <a:p>
            <a:pPr lvl="1"/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|     1 | cluster-1           | 100010000100010000100001000</a:t>
            </a:r>
            <a:r>
              <a:rPr lang="en-US" sz="11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0000 |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adr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=0                   |</a:t>
            </a:r>
          </a:p>
          <a:p>
            <a:pPr lvl="1"/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|     2 | cluster-2           | 10001000010001000010000</a:t>
            </a:r>
            <a:r>
              <a:rPr lang="en-US" sz="11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00000000 |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adr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=4                   |</a:t>
            </a:r>
          </a:p>
          <a:p>
            <a:pPr lvl="1"/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|     3 | cluster-3           | 100010000100010000</a:t>
            </a:r>
            <a:r>
              <a:rPr lang="en-US" sz="11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0000000000000 |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adr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=8                   |</a:t>
            </a:r>
          </a:p>
          <a:p>
            <a:pPr lvl="1"/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|     4 | cluster-4           | 1000100001000</a:t>
            </a:r>
            <a:r>
              <a:rPr lang="en-US" sz="11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000000000000000000 |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adr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=13                  |</a:t>
            </a:r>
          </a:p>
          <a:p>
            <a:pPr lvl="1"/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|     5 | cluster-5           | 100010000</a:t>
            </a:r>
            <a:r>
              <a:rPr lang="en-US" sz="11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0000000000000000000000 |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adr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=18                  |</a:t>
            </a:r>
          </a:p>
          <a:p>
            <a:pPr lvl="1"/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|     6 | cluster-6           | 1000</a:t>
            </a:r>
            <a:r>
              <a:rPr lang="en-US" sz="11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000000000000000000000000000 |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adr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=22                  |</a:t>
            </a:r>
          </a:p>
          <a:p>
            <a:pPr lvl="1"/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|     7 | cluster-7           | </a:t>
            </a:r>
            <a:r>
              <a:rPr lang="en-US" sz="11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0000000000000000000000000000000 |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adr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=27                  |</a:t>
            </a:r>
          </a:p>
          <a:p>
            <a:pPr lvl="1"/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|     8 | new cluster latched | 00000000000000010010000</a:t>
            </a:r>
            <a:r>
              <a:rPr lang="en-US" sz="11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00000000 |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adr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=31                  |</a:t>
            </a:r>
          </a:p>
          <a:p>
            <a:pPr lvl="1"/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|     9 | cluster-1           | </a:t>
            </a:r>
            <a:r>
              <a:rPr lang="en-US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000000000000000100</a:t>
            </a:r>
            <a:r>
              <a:rPr lang="en-US" sz="11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0000000000000 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|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adr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=8                   |</a:t>
            </a:r>
          </a:p>
          <a:p>
            <a:pPr lvl="1"/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3687" y="5193506"/>
            <a:ext cx="87090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simple example which shows the  behavior of this module acting on a 32-bit register.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priority encoder output is latent behind the cluster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truncator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but the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truncator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 able to continue operating independently.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" y="1342072"/>
            <a:ext cx="87090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gives us the very happy ability to be able to run the priority encoding logic, and next-stage masking logic in parallel with one another, rather than in series.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this trick, we can run the priority encoders at 160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MHz.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Because it is based on adders, this code natively uses the FPGA’s fast-carry chain. 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297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Straight Connector 37"/>
          <p:cNvCxnSpPr/>
          <p:nvPr/>
        </p:nvCxnSpPr>
        <p:spPr>
          <a:xfrm flipH="1">
            <a:off x="152400" y="4318000"/>
            <a:ext cx="6096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7010400" y="4673600"/>
            <a:ext cx="81319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5334000" y="4724400"/>
            <a:ext cx="81319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5041900" y="5130800"/>
            <a:ext cx="0" cy="7366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1472810" y="4521200"/>
            <a:ext cx="81319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4063610" y="4343400"/>
            <a:ext cx="81319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2133601" y="4343400"/>
            <a:ext cx="6096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500" y="216093"/>
            <a:ext cx="6591300" cy="85070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Priority encoding logic: </a:t>
            </a:r>
            <a:br>
              <a:rPr lang="en-US" dirty="0" smtClean="0"/>
            </a:br>
            <a:r>
              <a:rPr lang="en-US" dirty="0" err="1" smtClean="0"/>
              <a:t>truncate_clusters.v</a:t>
            </a:r>
            <a:r>
              <a:rPr lang="en-US" dirty="0" smtClean="0"/>
              <a:t> (continued)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1369874"/>
            <a:ext cx="8839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let’s us run faster… but 768 bit arithmetic is still slow (compared to what we want). But we can do better..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Further subdivide the register into a number of “segments”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truncated version of each segment is generated quickly using this trick.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truncated, 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untruncated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versions of the segments are multiplexed back together, depending on whether there are S-bits in any preceding segment.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Runs comfortably at 160MHz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0791" y="4038600"/>
            <a:ext cx="147281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Segment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001000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90800" y="4038600"/>
            <a:ext cx="147281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Segment (truncated)</a:t>
            </a: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100000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rapezoid 9"/>
          <p:cNvSpPr/>
          <p:nvPr/>
        </p:nvSpPr>
        <p:spPr>
          <a:xfrm rot="5400000">
            <a:off x="4305300" y="4533902"/>
            <a:ext cx="1524001" cy="5334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2286000" y="5257800"/>
            <a:ext cx="25146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2286000" y="4521200"/>
            <a:ext cx="0" cy="7366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771901" y="5830669"/>
            <a:ext cx="3467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Times New Roman" panose="02020603050405020304" pitchFamily="18" charset="0"/>
                <a:cs typeface="Times New Roman" pitchFamily="18" charset="0"/>
              </a:rPr>
              <a:t>Preceeding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segments have S-bits 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638800" y="4343400"/>
            <a:ext cx="147281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flip-flop</a:t>
            </a:r>
          </a:p>
        </p:txBody>
      </p:sp>
      <p:sp>
        <p:nvSpPr>
          <p:cNvPr id="31" name="Rectangle 30"/>
          <p:cNvSpPr/>
          <p:nvPr/>
        </p:nvSpPr>
        <p:spPr>
          <a:xfrm>
            <a:off x="7315200" y="4343400"/>
            <a:ext cx="147281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Priority encoder</a:t>
            </a:r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152400" y="3733800"/>
            <a:ext cx="6222806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6375205" y="3733800"/>
            <a:ext cx="0" cy="6096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152400" y="3708400"/>
            <a:ext cx="0" cy="6096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837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Priority encoding logic: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merge16.v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295400"/>
            <a:ext cx="868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Merge16 sorts the two lists of 8 addresses and returns the address and size of the first 8 clusters from the two.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Takes advantage of the fact that the two lists are already sorted independently, and performs half of a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mergesort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produce the final list of 8 quickly (~10ns).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Addition of this final merge step is what allows splitting the 1536 bit input into two halves, which greatly improves the timing performance of the module. </a:t>
            </a:r>
          </a:p>
        </p:txBody>
      </p:sp>
      <p:pic>
        <p:nvPicPr>
          <p:cNvPr id="1026" name="Picture 2" descr="http://flylib.com/books/3/55/1/html/2/images/11fig07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06"/>
          <a:stretch/>
        </p:blipFill>
        <p:spPr bwMode="auto">
          <a:xfrm>
            <a:off x="4381500" y="4267200"/>
            <a:ext cx="4610100" cy="1695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6858000" y="4191000"/>
            <a:ext cx="2233613" cy="1905000"/>
          </a:xfrm>
          <a:prstGeom prst="roundRect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100" y="3237637"/>
            <a:ext cx="88011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details..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Midway through a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Betcher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mergesort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the list can be divided into two sorted halves.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second stage of the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mergesort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(i.e. </a:t>
            </a:r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merge)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merges the two sorted lists into one sorted list.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implementation of this logic on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FPGA is both fast and fairly small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(parallelized sorting)</a:t>
            </a:r>
          </a:p>
        </p:txBody>
      </p:sp>
    </p:spTree>
    <p:extLst>
      <p:ext uri="{BB962C8B-B14F-4D97-AF65-F5344CB8AC3E}">
        <p14:creationId xmlns:p14="http://schemas.microsoft.com/office/powerpoint/2010/main" val="318411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(Re-) Introduction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6200" y="1371600"/>
            <a:ext cx="8839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S-bit Processing for the Trigger Links</a:t>
            </a:r>
          </a:p>
          <a:p>
            <a:pPr marL="0" indent="0">
              <a:buNone/>
            </a:pP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S-bits need to be compressed in the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Optohybrid</a:t>
            </a:r>
            <a:endParaRPr lang="en-US" sz="1600" dirty="0"/>
          </a:p>
          <a:p>
            <a:pPr lvl="1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1536 input bits compressed to 112 by sending only clusters of non-zero bits. </a:t>
            </a:r>
          </a:p>
          <a:p>
            <a:pPr lvl="2"/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4  clusters per 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packet, 2 packets per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Optohybrid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b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11 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bits pad number 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(pads = 0-1535)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3  bits 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cluster size 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(size = 0-7)</a:t>
            </a:r>
            <a:endParaRPr lang="en-US" sz="1600" dirty="0" smtClean="0"/>
          </a:p>
          <a:p>
            <a:pPr lvl="1"/>
            <a:r>
              <a:rPr lang="en-US" sz="1600" dirty="0" smtClean="0"/>
              <a:t>Goal is to build a minimally latent, low sized implementation of this mechanism.</a:t>
            </a:r>
          </a:p>
          <a:p>
            <a:pPr lvl="1"/>
            <a:r>
              <a:rPr lang="en-US" sz="1600" dirty="0" smtClean="0"/>
              <a:t>The same firmware should be usable for both the OH-&gt;OTMB and OH-&gt;GLIB links.</a:t>
            </a:r>
          </a:p>
          <a:p>
            <a:pPr lvl="2"/>
            <a:r>
              <a:rPr lang="en-US" sz="1600" dirty="0" smtClean="0"/>
              <a:t>Designed to handle 8 clusters / chamber, but easily adaptable to 4 or to 16 (with some limitations, but no increase in latency).  </a:t>
            </a:r>
          </a:p>
        </p:txBody>
      </p:sp>
    </p:spTree>
    <p:extLst>
      <p:ext uri="{BB962C8B-B14F-4D97-AF65-F5344CB8AC3E}">
        <p14:creationId xmlns:p14="http://schemas.microsoft.com/office/powerpoint/2010/main" val="1965615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Optohybrid</a:t>
            </a:r>
            <a:r>
              <a:rPr lang="en-US" dirty="0" smtClean="0"/>
              <a:t> “Cluster Packer”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Group neighboring S-bits into clusters and count the size of the clusters.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Find the addresses of 8 clusters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Pack cluster addresses and sizes into two 56 bit data words for transmission to OTMB &amp; GLIB. 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Concept is simple, but the firmware implementation can get be complex. </a:t>
            </a:r>
          </a:p>
          <a:p>
            <a:pPr lvl="1"/>
            <a:r>
              <a:rPr lang="en-US" sz="2000" dirty="0" smtClean="0"/>
              <a:t>Straightforward implementations are slow. </a:t>
            </a:r>
          </a:p>
          <a:p>
            <a:pPr lvl="1"/>
            <a:r>
              <a:rPr lang="en-US" sz="2000" dirty="0" smtClean="0"/>
              <a:t>Besides being slow, slow implementations are also big! </a:t>
            </a:r>
          </a:p>
          <a:p>
            <a:pPr lvl="2"/>
            <a:r>
              <a:rPr lang="en-US" sz="2000" dirty="0" smtClean="0"/>
              <a:t>Data flows in continuously, so logic that takes </a:t>
            </a:r>
            <a:r>
              <a:rPr lang="en-US" sz="2000" b="1" i="1" dirty="0" smtClean="0"/>
              <a:t>n</a:t>
            </a:r>
            <a:r>
              <a:rPr lang="en-US" sz="2000" dirty="0" smtClean="0"/>
              <a:t> clock cycles has to be pipelined </a:t>
            </a:r>
            <a:r>
              <a:rPr lang="en-US" sz="2000" dirty="0"/>
              <a:t>and </a:t>
            </a:r>
            <a:r>
              <a:rPr lang="en-US" sz="2000" baseline="-25000" dirty="0" smtClean="0"/>
              <a:t>(largely)</a:t>
            </a:r>
            <a:r>
              <a:rPr lang="en-US" sz="2800" baseline="-25000" dirty="0" smtClean="0"/>
              <a:t> </a:t>
            </a:r>
            <a:r>
              <a:rPr lang="en-US" sz="2000" dirty="0" smtClean="0"/>
              <a:t>replicated </a:t>
            </a:r>
            <a:r>
              <a:rPr lang="en-US" sz="2000" b="1" i="1" dirty="0" smtClean="0"/>
              <a:t>n</a:t>
            </a:r>
            <a:r>
              <a:rPr lang="en-US" sz="2000" dirty="0" smtClean="0"/>
              <a:t> times.</a:t>
            </a:r>
          </a:p>
          <a:p>
            <a:pPr lvl="1"/>
            <a:r>
              <a:rPr lang="en-US" sz="2000" dirty="0" err="1" smtClean="0"/>
              <a:t>cluster_packer</a:t>
            </a:r>
            <a:r>
              <a:rPr lang="en-US" sz="2000" dirty="0" smtClean="0"/>
              <a:t> module right now occupies ~18% of Virtex-6 LUTs,</a:t>
            </a:r>
            <a:br>
              <a:rPr lang="en-US" sz="2000" dirty="0" smtClean="0"/>
            </a:br>
            <a:r>
              <a:rPr lang="en-US" sz="2000" dirty="0" smtClean="0"/>
              <a:t>with latency of 3.5bx 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4691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Cluster Packer Basic Algorithm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Basic algorithm: </a:t>
            </a:r>
          </a:p>
          <a:p>
            <a:pPr marL="0" indent="0">
              <a:buNone/>
            </a:pPr>
            <a:endParaRPr lang="en-US" sz="2000" dirty="0" smtClean="0"/>
          </a:p>
          <a:p>
            <a:pPr marL="857250" lvl="1" indent="-457200">
              <a:buFont typeface="+mj-lt"/>
              <a:buAutoNum type="arabicPeriod"/>
            </a:pPr>
            <a:r>
              <a:rPr lang="en-US" sz="2000" dirty="0" smtClean="0"/>
              <a:t>S-bits from neighboring VFATs are grouped together into partitions. 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A cluster primary flag and cluster size are generated for every one of 192 pads in the partition. </a:t>
            </a:r>
            <a:endParaRPr lang="en-US" sz="2000" dirty="0" smtClean="0"/>
          </a:p>
          <a:p>
            <a:pPr marL="1314450" lvl="2" indent="-457200">
              <a:buFont typeface="+mj-lt"/>
              <a:buAutoNum type="arabicPeriod"/>
            </a:pP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Cluster size == number of adjacent S-bits that are 1</a:t>
            </a:r>
          </a:p>
          <a:p>
            <a:pPr marL="1314450" lvl="2" indent="-457200">
              <a:buFont typeface="+mj-lt"/>
              <a:buAutoNum type="arabicPeriod"/>
            </a:pP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Cluster 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primary flag == A pad is primary if it is 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the beginning of the cluster,</a:t>
            </a:r>
            <a:b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or it is preceded by a size=7 cluster (clusters &gt; 16 are cut off..)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2000" dirty="0" smtClean="0"/>
              <a:t>Cluster sizes and primary flags are received in a priority encoding module, which</a:t>
            </a:r>
            <a:r>
              <a:rPr lang="en-US" sz="2000" dirty="0"/>
              <a:t> </a:t>
            </a:r>
            <a:r>
              <a:rPr lang="en-US" sz="2000" dirty="0" smtClean="0"/>
              <a:t>returns the addresses of the “first 8” clusters in the chamber</a:t>
            </a:r>
          </a:p>
          <a:p>
            <a:pPr lvl="3"/>
            <a:r>
              <a:rPr lang="en-US" sz="1600" dirty="0" smtClean="0"/>
              <a:t>(in terms of firmware, it starts at the LSB. What this means in terms of chamber geometry is completely arbitrary)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2000" dirty="0" smtClean="0"/>
              <a:t>Latches two 56 bit data packets at 40MHz </a:t>
            </a:r>
            <a:br>
              <a:rPr lang="en-US" sz="2000" dirty="0" smtClean="0"/>
            </a:br>
            <a:endParaRPr lang="en-US" sz="32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2485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“Cluster Packer” Status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52400" y="1295400"/>
            <a:ext cx="8915400" cy="4876800"/>
          </a:xfrm>
        </p:spPr>
        <p:txBody>
          <a:bodyPr/>
          <a:lstStyle/>
          <a:p>
            <a:r>
              <a:rPr lang="en-US" sz="2000" dirty="0" smtClean="0"/>
              <a:t>Preliminary version of firmware is finished </a:t>
            </a:r>
          </a:p>
          <a:p>
            <a:pPr lvl="1"/>
            <a:r>
              <a:rPr lang="en-US" sz="2000" dirty="0" smtClean="0"/>
              <a:t>Overall latency of the packer is 3.5bx.</a:t>
            </a:r>
          </a:p>
          <a:p>
            <a:pPr lvl="1"/>
            <a:r>
              <a:rPr lang="en-US" sz="2000" dirty="0" smtClean="0"/>
              <a:t>Behavioral logic simulates OK.</a:t>
            </a:r>
          </a:p>
          <a:p>
            <a:pPr lvl="1"/>
            <a:r>
              <a:rPr lang="en-US" sz="2000" dirty="0" smtClean="0"/>
              <a:t>Compiles and passes PAR, timing analysis in ISE. </a:t>
            </a:r>
          </a:p>
          <a:p>
            <a:pPr lvl="1"/>
            <a:r>
              <a:rPr lang="en-US" dirty="0" smtClean="0"/>
              <a:t>Now working on developing </a:t>
            </a:r>
            <a:r>
              <a:rPr lang="en-US" dirty="0" err="1" smtClean="0"/>
              <a:t>sw</a:t>
            </a:r>
            <a:r>
              <a:rPr lang="en-US" dirty="0" smtClean="0"/>
              <a:t>/</a:t>
            </a:r>
            <a:r>
              <a:rPr lang="en-US" dirty="0" err="1" smtClean="0"/>
              <a:t>fw</a:t>
            </a:r>
            <a:r>
              <a:rPr lang="en-US" dirty="0" smtClean="0"/>
              <a:t> capabilities for testing in emulator hardware.</a:t>
            </a:r>
          </a:p>
          <a:p>
            <a:pPr lvl="2"/>
            <a:r>
              <a:rPr lang="en-US" sz="1600" dirty="0" smtClean="0"/>
              <a:t>Basic firmware mostly ready; need to fix a few bugs but should have results very soon. </a:t>
            </a:r>
          </a:p>
          <a:p>
            <a:pPr lvl="2"/>
            <a:r>
              <a:rPr lang="en-US" sz="1600" dirty="0" smtClean="0"/>
              <a:t>More sophisticated testing mechanisms are work in progress.</a:t>
            </a:r>
            <a:br>
              <a:rPr lang="en-US" sz="1600" dirty="0" smtClean="0"/>
            </a:br>
            <a:endParaRPr lang="en-US" sz="2000" dirty="0" smtClean="0"/>
          </a:p>
          <a:p>
            <a:r>
              <a:rPr lang="en-US" sz="2000" dirty="0" smtClean="0"/>
              <a:t>There are a few outstanding issues/questions (more details in backup slides): </a:t>
            </a:r>
          </a:p>
          <a:p>
            <a:pPr lvl="1"/>
            <a:r>
              <a:rPr lang="en-US" sz="2000" b="1" dirty="0" smtClean="0">
                <a:solidFill>
                  <a:srgbClr val="0070C0"/>
                </a:solidFill>
              </a:rPr>
              <a:t>Need </a:t>
            </a:r>
            <a:r>
              <a:rPr lang="en-US" sz="2000" b="1" dirty="0" smtClean="0">
                <a:solidFill>
                  <a:srgbClr val="0070C0"/>
                </a:solidFill>
              </a:rPr>
              <a:t>to adapt the firmware for VFAT-2s. </a:t>
            </a:r>
          </a:p>
          <a:p>
            <a:pPr lvl="2"/>
            <a:r>
              <a:rPr lang="en-US" sz="1600" b="1" dirty="0" smtClean="0">
                <a:solidFill>
                  <a:srgbClr val="0070C0"/>
                </a:solidFill>
              </a:rPr>
              <a:t>Depending on implementation, this may not require any changes to existing </a:t>
            </a:r>
            <a:r>
              <a:rPr lang="en-US" sz="1600" b="1" dirty="0" smtClean="0">
                <a:solidFill>
                  <a:srgbClr val="0070C0"/>
                </a:solidFill>
              </a:rPr>
              <a:t>firmware.</a:t>
            </a:r>
            <a:endParaRPr lang="en-US" sz="2000" b="1" dirty="0">
              <a:solidFill>
                <a:srgbClr val="0070C0"/>
              </a:solidFill>
            </a:endParaRPr>
          </a:p>
          <a:p>
            <a:pPr lvl="1"/>
            <a:r>
              <a:rPr lang="en-US" sz="2000" b="1" dirty="0" smtClean="0">
                <a:solidFill>
                  <a:srgbClr val="0070C0"/>
                </a:solidFill>
              </a:rPr>
              <a:t>Need </a:t>
            </a:r>
            <a:r>
              <a:rPr lang="en-US" sz="2000" b="1" dirty="0" smtClean="0">
                <a:solidFill>
                  <a:srgbClr val="0070C0"/>
                </a:solidFill>
              </a:rPr>
              <a:t>to use correct enumeration convention for VFATs.</a:t>
            </a:r>
          </a:p>
          <a:p>
            <a:pPr lvl="1"/>
            <a:r>
              <a:rPr lang="en-US" sz="2000" b="1" dirty="0" smtClean="0">
                <a:solidFill>
                  <a:srgbClr val="0070C0"/>
                </a:solidFill>
              </a:rPr>
              <a:t>Reversibility of priority </a:t>
            </a:r>
            <a:r>
              <a:rPr lang="en-US" sz="2000" b="1" dirty="0" smtClean="0">
                <a:solidFill>
                  <a:srgbClr val="0070C0"/>
                </a:solidFill>
              </a:rPr>
              <a:t>encoding</a:t>
            </a:r>
            <a:r>
              <a:rPr lang="en-US" sz="2000" b="1" dirty="0">
                <a:solidFill>
                  <a:srgbClr val="0070C0"/>
                </a:solidFill>
              </a:rPr>
              <a:t> </a:t>
            </a:r>
            <a:r>
              <a:rPr lang="en-US" sz="2000" b="1" dirty="0" smtClean="0">
                <a:solidFill>
                  <a:srgbClr val="0070C0"/>
                </a:solidFill>
              </a:rPr>
              <a:t>?</a:t>
            </a:r>
            <a:endParaRPr lang="en-US" sz="2000" dirty="0" smtClean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1620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Unresolved Issues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219200"/>
            <a:ext cx="86868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to handle VFAT-2s 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Firmware is being designed for VFAT-3 case --- needed as proof of concept.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But needs to support VFAT2.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 some ideas from discussions with Jason, but not sure which is best.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1: The 192 S-bits from the VFAT2 chamber are dumped into the first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192 bits of the logic, and have it return an address from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0-191.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Advantage: Clustering mechanism continues to work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meaningfully.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Could modify the data format to fit an additional cluster per data packet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 2: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Stuff the S-bits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into every 8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position... Keeping the VFAT-3 data format and addresses from 0-1535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(i.e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only allow clusters at addresses 0, 8, 16, etc.,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every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cluster is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size=7).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Advantage: Addresses retain their geometric significance to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receiver.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Trigger data format and unpacking would be identical in the switch from VFAT2 -&gt; VFAT3.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Advantage: Requires very little change to firmware on either OH or OTMB/GLIB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3749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Unresolved Issues.. Continued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295400"/>
            <a:ext cx="8686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Reversibility of Priority Encoding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possibly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desirable feature: in paired GEM chambers, allow for priority encoding to be done in reverse from one to the other.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the case of overflows (more than 8 clusters per chamber), this feature would maximize coverage.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this already done by virtue of the chambers’ installation? (i.e. are paired chambers installed in the reverse orientation to each other.)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this is the case…. Do we still want this feature? So that we could, in effect, turn off the reversal and have both chambers prefer the same geometry.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Switchable reversibility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would add a small amount of latency..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could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 en-/dis-abled at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compilation with no added latency.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82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Unresolved Issues.. Continued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295400"/>
            <a:ext cx="86868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Convention for the enumeration of VFATs</a:t>
            </a:r>
          </a:p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don’t know/care but it should be consistent..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2" t="29522" r="20890" b="14343"/>
          <a:stretch/>
        </p:blipFill>
        <p:spPr bwMode="auto">
          <a:xfrm>
            <a:off x="1104900" y="2362200"/>
            <a:ext cx="40005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472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17" t="4049" r="16784" b="71437"/>
          <a:stretch/>
        </p:blipFill>
        <p:spPr bwMode="auto">
          <a:xfrm>
            <a:off x="1076899" y="2514600"/>
            <a:ext cx="7924800" cy="328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" y="1295400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Firmware behavior has currently only been tested in simulation.. but it verifies OK and compiles comfortably in the Virtex-6.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Next to test on hardware… preliminary firmware exists now, but fixing a few bugs.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 soon…</a:t>
            </a:r>
          </a:p>
        </p:txBody>
      </p:sp>
      <p:cxnSp>
        <p:nvCxnSpPr>
          <p:cNvPr id="5" name="Straight Arrow Connector 4"/>
          <p:cNvCxnSpPr>
            <a:stCxn id="8" idx="2"/>
          </p:cNvCxnSpPr>
          <p:nvPr/>
        </p:nvCxnSpPr>
        <p:spPr>
          <a:xfrm>
            <a:off x="554975" y="3352800"/>
            <a:ext cx="664225" cy="1905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787400" y="3733800"/>
            <a:ext cx="4622800" cy="10668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9675" y="29834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S-bits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068" y="4508212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Cluster Result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07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40554</TotalTime>
  <Words>1671</Words>
  <Application>Microsoft Office PowerPoint</Application>
  <PresentationFormat>On-screen Show (4:3)</PresentationFormat>
  <Paragraphs>255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(Re-) Introduction</vt:lpstr>
      <vt:lpstr>Optohybrid “Cluster Packer”</vt:lpstr>
      <vt:lpstr>Cluster Packer Basic Algorithm</vt:lpstr>
      <vt:lpstr>“Cluster Packer” Status</vt:lpstr>
      <vt:lpstr>Unresolved Issues</vt:lpstr>
      <vt:lpstr>Unresolved Issues.. Continued</vt:lpstr>
      <vt:lpstr>Unresolved Issues.. Continued</vt:lpstr>
      <vt:lpstr>Testing</vt:lpstr>
      <vt:lpstr>Processing Sequence</vt:lpstr>
      <vt:lpstr>Priority encoding logic: encoder_mux.v </vt:lpstr>
      <vt:lpstr>Priority encoding logic:  first8of1536.v</vt:lpstr>
      <vt:lpstr>Priority encoding logic:  priority768.v</vt:lpstr>
      <vt:lpstr>Priority encoding logic:  truncate_clusters.v</vt:lpstr>
      <vt:lpstr>Priority encoding logic:  truncate_clusters.v (continued)</vt:lpstr>
      <vt:lpstr>Priority encoding logic:  truncate_clusters.v (continued)</vt:lpstr>
      <vt:lpstr>Priority encoding logic:  merge16.v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Andrew Peck</cp:lastModifiedBy>
  <cp:revision>964</cp:revision>
  <cp:lastPrinted>2015-10-05T20:39:51Z</cp:lastPrinted>
  <dcterms:modified xsi:type="dcterms:W3CDTF">2016-02-23T05:17:25Z</dcterms:modified>
</cp:coreProperties>
</file>