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61" r:id="rId3"/>
    <p:sldId id="262" r:id="rId4"/>
    <p:sldId id="263" r:id="rId5"/>
    <p:sldId id="267" r:id="rId6"/>
    <p:sldId id="266" r:id="rId7"/>
    <p:sldId id="264" r:id="rId8"/>
    <p:sldId id="265" r:id="rId9"/>
    <p:sldId id="268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FF33"/>
    <a:srgbClr val="9E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528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A24399-A966-44EE-A381-147E331A8BC6}" type="datetimeFigureOut">
              <a:rPr lang="en-US" smtClean="0"/>
              <a:pPr/>
              <a:t>1/7/2016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461E9B-1562-4F79-929D-FD88D1C8810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32747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AFE8B6-378D-418C-A867-61964964B71E}" type="datetime1">
              <a:rPr lang="en-US" smtClean="0"/>
              <a:pPr/>
              <a:t>1/7/2016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581FB-C4FF-4412-B047-780222819C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9B13B-0A4D-458A-AB3F-61B79FF090AF}" type="datetime1">
              <a:rPr lang="en-US" smtClean="0"/>
              <a:pPr/>
              <a:t>1/7/2016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581FB-C4FF-4412-B047-780222819C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A506E-2ABA-4837-9A18-F2504D6BFD25}" type="datetime1">
              <a:rPr lang="en-US" smtClean="0"/>
              <a:pPr/>
              <a:t>1/7/2016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581FB-C4FF-4412-B047-780222819C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09600"/>
          </a:xfrm>
        </p:spPr>
        <p:txBody>
          <a:bodyPr>
            <a:normAutofit/>
          </a:bodyPr>
          <a:lstStyle>
            <a:lvl1pPr>
              <a:defRPr sz="3600">
                <a:solidFill>
                  <a:srgbClr val="9E00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5287963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>
              <a:buFont typeface="Wingdings" pitchFamily="2" charset="2"/>
              <a:buChar char="Ø"/>
              <a:defRPr sz="2000">
                <a:solidFill>
                  <a:srgbClr val="002060"/>
                </a:solidFill>
              </a:defRPr>
            </a:lvl3pPr>
            <a:lvl4pPr>
              <a:buFont typeface="Wingdings" pitchFamily="2" charset="2"/>
              <a:buChar char="§"/>
              <a:defRPr sz="1800">
                <a:solidFill>
                  <a:srgbClr val="0070C0"/>
                </a:solidFill>
              </a:defRPr>
            </a:lvl4pPr>
            <a:lvl5pPr>
              <a:defRPr sz="1600">
                <a:solidFill>
                  <a:srgbClr val="7030A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16791-6CB5-4748-9CCF-B55BF66F7431}" type="datetime1">
              <a:rPr lang="en-US" smtClean="0"/>
              <a:pPr/>
              <a:t>1/7/2016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581FB-C4FF-4412-B047-780222819C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C4F2C-E1A0-46A8-9B03-3C8F159D77E8}" type="datetime1">
              <a:rPr lang="en-US" smtClean="0"/>
              <a:pPr/>
              <a:t>1/7/2016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581FB-C4FF-4412-B047-780222819C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09600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838200"/>
            <a:ext cx="4038600" cy="5287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838200"/>
            <a:ext cx="4038600" cy="5287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A4163-3AA2-455C-B7A9-B70C2EE8E593}" type="datetime1">
              <a:rPr lang="en-US" smtClean="0"/>
              <a:pPr/>
              <a:t>1/7/2016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581FB-C4FF-4412-B047-780222819C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DA0D2-1A97-4F0B-B880-40B4492A9327}" type="datetime1">
              <a:rPr lang="en-US" smtClean="0"/>
              <a:pPr/>
              <a:t>1/7/2016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581FB-C4FF-4412-B047-780222819C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F05E4-3935-4AF3-9019-E2E7D056F765}" type="datetime1">
              <a:rPr lang="en-US" smtClean="0"/>
              <a:pPr/>
              <a:t>1/7/2016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581FB-C4FF-4412-B047-780222819C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E2CCD2-B516-4140-92C1-95A2ADA6CC41}" type="datetime1">
              <a:rPr lang="en-US" smtClean="0"/>
              <a:pPr/>
              <a:t>1/7/2016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581FB-C4FF-4412-B047-780222819C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07FCF-424D-4A27-B059-29F4614FFC9D}" type="datetime1">
              <a:rPr lang="en-US" smtClean="0"/>
              <a:pPr/>
              <a:t>1/7/2016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581FB-C4FF-4412-B047-780222819C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0F6FF9-546B-4B90-9551-5D1D08EBA4D7}" type="datetime1">
              <a:rPr lang="en-US" smtClean="0"/>
              <a:pPr/>
              <a:t>1/7/2016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581FB-C4FF-4412-B047-780222819C6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D4781B-E6E7-4FFC-A523-67EF476B922C}" type="datetime1">
              <a:rPr lang="en-US" smtClean="0"/>
              <a:pPr/>
              <a:t>1/7/2016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6581FB-C4FF-4412-B047-780222819C6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990600"/>
            <a:ext cx="7772400" cy="1470025"/>
          </a:xfrm>
        </p:spPr>
        <p:txBody>
          <a:bodyPr/>
          <a:lstStyle/>
          <a:p>
            <a:r>
              <a:rPr lang="en-US" dirty="0" smtClean="0">
                <a:solidFill>
                  <a:srgbClr val="9E0000"/>
                </a:solidFill>
              </a:rPr>
              <a:t>GEM Firmware Developer Notes</a:t>
            </a:r>
            <a:endParaRPr lang="en-US" dirty="0">
              <a:solidFill>
                <a:srgbClr val="9E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048000"/>
            <a:ext cx="6400800" cy="3200400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r>
              <a:rPr lang="en-US" dirty="0" smtClean="0"/>
              <a:t>J. Gilmore, T. </a:t>
            </a:r>
            <a:r>
              <a:rPr lang="en-US" dirty="0" err="1" smtClean="0"/>
              <a:t>Lenzi</a:t>
            </a:r>
            <a:endParaRPr lang="en-US" dirty="0" smtClean="0"/>
          </a:p>
          <a:p>
            <a:r>
              <a:rPr lang="en-US" sz="2800" dirty="0" smtClean="0"/>
              <a:t>December 2015</a:t>
            </a:r>
          </a:p>
          <a:p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581FB-C4FF-4412-B047-780222819C63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OH Fiber Communication Structure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85800"/>
            <a:ext cx="8458200" cy="594360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Built around 2 Rx + 2 </a:t>
            </a:r>
            <a:r>
              <a:rPr lang="en-US" dirty="0" err="1" smtClean="0"/>
              <a:t>Tx</a:t>
            </a:r>
            <a:r>
              <a:rPr lang="en-US" dirty="0" smtClean="0"/>
              <a:t> fiber links (2 SFPs) to GLIB</a:t>
            </a:r>
          </a:p>
          <a:p>
            <a:pPr lvl="1"/>
            <a:r>
              <a:rPr lang="en-US" dirty="0" smtClean="0"/>
              <a:t>Note:  currently all GTX links use elastic buffers</a:t>
            </a:r>
          </a:p>
          <a:p>
            <a:pPr lvl="1"/>
            <a:r>
              <a:rPr lang="en-US" dirty="0" smtClean="0"/>
              <a:t>One </a:t>
            </a:r>
            <a:r>
              <a:rPr lang="en-US" dirty="0" err="1" smtClean="0"/>
              <a:t>Tx</a:t>
            </a:r>
            <a:r>
              <a:rPr lang="en-US" dirty="0" smtClean="0"/>
              <a:t> for [Track data + slow control] and one </a:t>
            </a:r>
            <a:r>
              <a:rPr lang="en-US" dirty="0" err="1" smtClean="0"/>
              <a:t>Tx</a:t>
            </a:r>
            <a:r>
              <a:rPr lang="en-US" dirty="0" smtClean="0"/>
              <a:t> for Trigger/S-bit data</a:t>
            </a:r>
          </a:p>
          <a:p>
            <a:pPr lvl="2"/>
            <a:r>
              <a:rPr lang="en-US" dirty="0" smtClean="0"/>
              <a:t>Track Data </a:t>
            </a:r>
            <a:r>
              <a:rPr lang="en-US" dirty="0" err="1" smtClean="0"/>
              <a:t>Tx</a:t>
            </a:r>
            <a:r>
              <a:rPr lang="en-US" dirty="0" smtClean="0"/>
              <a:t>: 19 BX packet structure, one packet per VFAT2 chip (details below)</a:t>
            </a:r>
          </a:p>
          <a:p>
            <a:pPr lvl="3"/>
            <a:r>
              <a:rPr lang="en-US" dirty="0" smtClean="0"/>
              <a:t>Data transmission begins as soon as it’s available from VFAT (see diagrams on next page)</a:t>
            </a:r>
          </a:p>
          <a:p>
            <a:pPr lvl="3"/>
            <a:r>
              <a:rPr lang="en-US" dirty="0" smtClean="0"/>
              <a:t>Each packet contains a 32-bit BXN, so it gets repeated up to 24 times per event</a:t>
            </a:r>
          </a:p>
          <a:p>
            <a:pPr lvl="4"/>
            <a:r>
              <a:rPr lang="en-US" dirty="0" smtClean="0"/>
              <a:t>We have some ideas for improving this in the future… </a:t>
            </a:r>
            <a:r>
              <a:rPr lang="en-US" dirty="0">
                <a:solidFill>
                  <a:srgbClr val="00B050"/>
                </a:solidFill>
              </a:rPr>
              <a:t>This area needs some planning for SLICE</a:t>
            </a:r>
            <a:r>
              <a:rPr lang="en-US" dirty="0" smtClean="0">
                <a:solidFill>
                  <a:srgbClr val="00B050"/>
                </a:solidFill>
              </a:rPr>
              <a:t>…</a:t>
            </a:r>
            <a:endParaRPr lang="en-US" dirty="0" smtClean="0"/>
          </a:p>
          <a:p>
            <a:pPr lvl="2"/>
            <a:r>
              <a:rPr lang="en-US" dirty="0" smtClean="0"/>
              <a:t>Trigger </a:t>
            </a:r>
            <a:r>
              <a:rPr lang="en-US" dirty="0" err="1" smtClean="0"/>
              <a:t>Tx</a:t>
            </a:r>
            <a:r>
              <a:rPr lang="en-US" dirty="0" smtClean="0"/>
              <a:t> </a:t>
            </a:r>
            <a:r>
              <a:rPr lang="en-US" dirty="0"/>
              <a:t>path really needs to </a:t>
            </a:r>
            <a:r>
              <a:rPr lang="en-US" dirty="0" smtClean="0"/>
              <a:t>be a </a:t>
            </a:r>
            <a:r>
              <a:rPr lang="en-US" i="1" dirty="0"/>
              <a:t>non-elastic buffer </a:t>
            </a:r>
            <a:r>
              <a:rPr lang="en-US" dirty="0"/>
              <a:t>for fixed trigger </a:t>
            </a:r>
            <a:r>
              <a:rPr lang="en-US" dirty="0" smtClean="0"/>
              <a:t>latency</a:t>
            </a:r>
          </a:p>
          <a:p>
            <a:pPr lvl="3"/>
            <a:r>
              <a:rPr lang="en-US" dirty="0" smtClean="0"/>
              <a:t>Currently this path is not used, need to install S-bit encoding logic:  </a:t>
            </a:r>
            <a:r>
              <a:rPr lang="en-US" dirty="0" smtClean="0">
                <a:solidFill>
                  <a:srgbClr val="00B050"/>
                </a:solidFill>
              </a:rPr>
              <a:t>under development</a:t>
            </a:r>
            <a:endParaRPr lang="en-US" dirty="0" smtClean="0"/>
          </a:p>
          <a:p>
            <a:pPr lvl="1"/>
            <a:r>
              <a:rPr lang="en-US" dirty="0" smtClean="0"/>
              <a:t>One Rx for [slow control + </a:t>
            </a:r>
            <a:r>
              <a:rPr lang="en-US" dirty="0" err="1" smtClean="0"/>
              <a:t>RxRecCLK</a:t>
            </a:r>
            <a:r>
              <a:rPr lang="en-US" dirty="0" smtClean="0"/>
              <a:t>] and one Rx for TTC commands</a:t>
            </a:r>
          </a:p>
          <a:p>
            <a:pPr lvl="2"/>
            <a:r>
              <a:rPr lang="en-US" dirty="0" smtClean="0"/>
              <a:t>TTC Rx path really needs to be a </a:t>
            </a:r>
            <a:r>
              <a:rPr lang="en-US" i="1" dirty="0" smtClean="0"/>
              <a:t>non-elastic buffer </a:t>
            </a:r>
            <a:r>
              <a:rPr lang="en-US" dirty="0" smtClean="0"/>
              <a:t>for fixed trigger latency</a:t>
            </a:r>
          </a:p>
          <a:p>
            <a:pPr lvl="3"/>
            <a:r>
              <a:rPr lang="en-US" dirty="0"/>
              <a:t>U</a:t>
            </a:r>
            <a:r>
              <a:rPr lang="en-US" dirty="0" smtClean="0"/>
              <a:t>ses codes 100, 101, 110, 111 on T1 lines for L1A, BC0, Resync, </a:t>
            </a:r>
            <a:r>
              <a:rPr lang="en-US" dirty="0" err="1" smtClean="0"/>
              <a:t>CalPulse</a:t>
            </a:r>
            <a:endParaRPr lang="en-US" dirty="0" smtClean="0"/>
          </a:p>
          <a:p>
            <a:r>
              <a:rPr lang="en-US" dirty="0" smtClean="0"/>
              <a:t>Track Data </a:t>
            </a:r>
            <a:r>
              <a:rPr lang="en-US" dirty="0" err="1" smtClean="0"/>
              <a:t>Tx</a:t>
            </a:r>
            <a:r>
              <a:rPr lang="en-US" dirty="0" smtClean="0"/>
              <a:t> format</a:t>
            </a:r>
          </a:p>
          <a:p>
            <a:pPr lvl="1"/>
            <a:r>
              <a:rPr lang="en-US" dirty="0" smtClean="0"/>
              <a:t>Requires 19 BX to transmit a full packet: </a:t>
            </a:r>
            <a:r>
              <a:rPr lang="en-US" dirty="0" smtClean="0">
                <a:solidFill>
                  <a:srgbClr val="00B050"/>
                </a:solidFill>
              </a:rPr>
              <a:t>one packet per VFAT</a:t>
            </a:r>
          </a:p>
          <a:p>
            <a:pPr marL="914400" lvl="2" indent="0">
              <a:buNone/>
            </a:pPr>
            <a:r>
              <a:rPr lang="en-US" sz="1800" dirty="0" smtClean="0">
                <a:solidFill>
                  <a:srgbClr val="C00000"/>
                </a:solidFill>
              </a:rPr>
              <a:t>00BC + 16-bit-Hdr + (14x16-bit) </a:t>
            </a:r>
            <a:r>
              <a:rPr lang="en-US" sz="1800" dirty="0" err="1" smtClean="0">
                <a:solidFill>
                  <a:srgbClr val="C00000"/>
                </a:solidFill>
              </a:rPr>
              <a:t>TrkData</a:t>
            </a:r>
            <a:r>
              <a:rPr lang="en-US" sz="1800" dirty="0" smtClean="0">
                <a:solidFill>
                  <a:srgbClr val="C00000"/>
                </a:solidFill>
              </a:rPr>
              <a:t> + 32-bit-s.c.data + 16-bit CRC</a:t>
            </a:r>
          </a:p>
          <a:p>
            <a:pPr lvl="1"/>
            <a:r>
              <a:rPr lang="en-US" dirty="0"/>
              <a:t>So far the “</a:t>
            </a:r>
            <a:r>
              <a:rPr lang="en-US" dirty="0" err="1"/>
              <a:t>Hdr</a:t>
            </a:r>
            <a:r>
              <a:rPr lang="en-US" dirty="0"/>
              <a:t>” header only uses 2 </a:t>
            </a:r>
            <a:r>
              <a:rPr lang="en-US" dirty="0" smtClean="0"/>
              <a:t>bits (14 bits free)</a:t>
            </a:r>
          </a:p>
          <a:p>
            <a:pPr lvl="2"/>
            <a:r>
              <a:rPr lang="en-US" dirty="0" smtClean="0"/>
              <a:t>Track-data-present flag </a:t>
            </a:r>
            <a:r>
              <a:rPr lang="en-US" dirty="0"/>
              <a:t>and </a:t>
            </a:r>
            <a:r>
              <a:rPr lang="en-US" dirty="0" smtClean="0"/>
              <a:t>slow-control-data-present flag</a:t>
            </a:r>
            <a:endParaRPr lang="en-US" dirty="0"/>
          </a:p>
          <a:p>
            <a:r>
              <a:rPr lang="en-US" dirty="0" smtClean="0"/>
              <a:t>Slow Control Rx format</a:t>
            </a:r>
          </a:p>
          <a:p>
            <a:pPr lvl="1"/>
            <a:r>
              <a:rPr lang="en-US" dirty="0" smtClean="0"/>
              <a:t>Requires 7 BX to receive a full packet from GLIB</a:t>
            </a:r>
          </a:p>
          <a:p>
            <a:pPr marL="914400" lvl="2" indent="0">
              <a:buNone/>
            </a:pPr>
            <a:r>
              <a:rPr lang="en-US" sz="1800" dirty="0">
                <a:solidFill>
                  <a:srgbClr val="C00000"/>
                </a:solidFill>
              </a:rPr>
              <a:t>00BC + 16-bit-Hdr + </a:t>
            </a:r>
            <a:r>
              <a:rPr lang="en-US" sz="1800" dirty="0" smtClean="0">
                <a:solidFill>
                  <a:srgbClr val="C00000"/>
                </a:solidFill>
              </a:rPr>
              <a:t>32-bit-Adr </a:t>
            </a:r>
            <a:r>
              <a:rPr lang="en-US" sz="1800" dirty="0">
                <a:solidFill>
                  <a:srgbClr val="C00000"/>
                </a:solidFill>
              </a:rPr>
              <a:t>+ 32-bit-s.c.data + 16-bit </a:t>
            </a:r>
            <a:r>
              <a:rPr lang="en-US" sz="1800" dirty="0" smtClean="0">
                <a:solidFill>
                  <a:srgbClr val="C00000"/>
                </a:solidFill>
              </a:rPr>
              <a:t>CRC</a:t>
            </a:r>
          </a:p>
          <a:p>
            <a:pPr lvl="1"/>
            <a:r>
              <a:rPr lang="en-US" dirty="0"/>
              <a:t>So far the “</a:t>
            </a:r>
            <a:r>
              <a:rPr lang="en-US" dirty="0" err="1"/>
              <a:t>Hdr</a:t>
            </a:r>
            <a:r>
              <a:rPr lang="en-US" dirty="0"/>
              <a:t>” header only uses 2 </a:t>
            </a:r>
            <a:r>
              <a:rPr lang="en-US" dirty="0" smtClean="0"/>
              <a:t>bits (14 bits free)</a:t>
            </a:r>
          </a:p>
          <a:p>
            <a:pPr lvl="2"/>
            <a:r>
              <a:rPr lang="en-US" dirty="0" smtClean="0"/>
              <a:t>R/W type and slow-control-data-present flag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581FB-C4FF-4412-B047-780222819C63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4780"/>
            <a:ext cx="8229600" cy="542097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OH VFAT2 Track Data Handling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3630" y="5057004"/>
            <a:ext cx="8699656" cy="1800996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The Track Data Concentrator loops continuously over all 24 VFAT2DATA registers</a:t>
            </a:r>
          </a:p>
          <a:p>
            <a:pPr lvl="1"/>
            <a:r>
              <a:rPr lang="en-US" dirty="0" smtClean="0"/>
              <a:t>FIFO_PUSH = </a:t>
            </a:r>
            <a:r>
              <a:rPr lang="en-US" dirty="0" err="1" smtClean="0"/>
              <a:t>SELECT_i</a:t>
            </a:r>
            <a:r>
              <a:rPr lang="en-US" dirty="0" smtClean="0"/>
              <a:t> AND </a:t>
            </a:r>
            <a:r>
              <a:rPr lang="en-US" dirty="0" err="1" smtClean="0"/>
              <a:t>VALID_i</a:t>
            </a:r>
            <a:r>
              <a:rPr lang="en-US" dirty="0" smtClean="0"/>
              <a:t>     (possibly include AND </a:t>
            </a:r>
            <a:r>
              <a:rPr lang="en-US" dirty="0" err="1" smtClean="0"/>
              <a:t>HIT_i</a:t>
            </a:r>
            <a:r>
              <a:rPr lang="en-US" dirty="0" smtClean="0"/>
              <a:t>  here too for zero-suppression)</a:t>
            </a:r>
            <a:endParaRPr lang="en-US" dirty="0"/>
          </a:p>
          <a:p>
            <a:pPr lvl="2"/>
            <a:r>
              <a:rPr lang="en-US" dirty="0" smtClean="0"/>
              <a:t>BXN  &amp; Data from the selected VFAT register (224 bits total) will write into Data Concentrator FIFO</a:t>
            </a:r>
          </a:p>
          <a:p>
            <a:pPr lvl="2"/>
            <a:r>
              <a:rPr lang="en-US" dirty="0" smtClean="0"/>
              <a:t>For zero-suppression, require adding VFAT DAV list in the event format to show which VFATs were all zeroes</a:t>
            </a:r>
          </a:p>
          <a:p>
            <a:pPr lvl="1"/>
            <a:r>
              <a:rPr lang="en-US" dirty="0" err="1" smtClean="0"/>
              <a:t>CLEAR_REG_i</a:t>
            </a:r>
            <a:r>
              <a:rPr lang="en-US" dirty="0" smtClean="0"/>
              <a:t> </a:t>
            </a:r>
            <a:r>
              <a:rPr lang="en-US" dirty="0"/>
              <a:t>= </a:t>
            </a:r>
            <a:r>
              <a:rPr lang="en-US" dirty="0" err="1"/>
              <a:t>SELECT_i</a:t>
            </a:r>
            <a:r>
              <a:rPr lang="en-US" dirty="0"/>
              <a:t> AND </a:t>
            </a:r>
            <a:r>
              <a:rPr lang="en-US" dirty="0" err="1" smtClean="0"/>
              <a:t>VALID_i</a:t>
            </a:r>
            <a:endParaRPr lang="en-US" dirty="0" smtClean="0"/>
          </a:p>
          <a:p>
            <a:pPr lvl="1"/>
            <a:r>
              <a:rPr lang="en-US" dirty="0" smtClean="0"/>
              <a:t>BXN comes from the </a:t>
            </a:r>
            <a:r>
              <a:rPr lang="en-US" dirty="0" smtClean="0">
                <a:solidFill>
                  <a:srgbClr val="00B050"/>
                </a:solidFill>
              </a:rPr>
              <a:t>L1A FIFO</a:t>
            </a:r>
            <a:r>
              <a:rPr lang="en-US" dirty="0" smtClean="0"/>
              <a:t>:  the same BX is assigned for all VFATs in the event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581FB-C4FF-4412-B047-780222819C63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078743" y="1587999"/>
            <a:ext cx="2133600" cy="276999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none" rtlCol="0">
            <a:noAutofit/>
          </a:bodyPr>
          <a:lstStyle/>
          <a:p>
            <a:pPr algn="ctr"/>
            <a:r>
              <a:rPr lang="en-US" sz="1200" dirty="0" smtClean="0"/>
              <a:t>194-bit shift register</a:t>
            </a:r>
            <a:endParaRPr lang="en-US" sz="1200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2307343" y="1587999"/>
            <a:ext cx="0" cy="276999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3901248" y="1586303"/>
            <a:ext cx="0" cy="276999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2459743" y="1587999"/>
            <a:ext cx="0" cy="276999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3825048" y="1586303"/>
            <a:ext cx="0" cy="276999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2383543" y="1587999"/>
            <a:ext cx="0" cy="276999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2231143" y="1587999"/>
            <a:ext cx="0" cy="276999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2154943" y="1587999"/>
            <a:ext cx="0" cy="276999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3983743" y="1587999"/>
            <a:ext cx="0" cy="276999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136143" y="1587999"/>
            <a:ext cx="0" cy="276999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4059943" y="1587999"/>
            <a:ext cx="0" cy="276999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1240543" y="1740399"/>
            <a:ext cx="8382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152401" y="1606356"/>
            <a:ext cx="1095172" cy="400110"/>
          </a:xfrm>
          <a:prstGeom prst="rect">
            <a:avLst/>
          </a:prstGeom>
          <a:noFill/>
        </p:spPr>
        <p:txBody>
          <a:bodyPr wrap="none" rtlCol="0" anchor="b" anchorCtr="0">
            <a:spAutoFit/>
          </a:bodyPr>
          <a:lstStyle/>
          <a:p>
            <a:pPr algn="ctr"/>
            <a:r>
              <a:rPr lang="en-US" sz="1000" dirty="0" smtClean="0"/>
              <a:t>Serial VFAT2 data</a:t>
            </a:r>
          </a:p>
          <a:p>
            <a:pPr algn="ctr"/>
            <a:r>
              <a:rPr lang="en-US" sz="1000" dirty="0" smtClean="0"/>
              <a:t>(just one VFAT)</a:t>
            </a:r>
            <a:endParaRPr lang="en-US" sz="1000" dirty="0"/>
          </a:p>
        </p:txBody>
      </p:sp>
      <p:sp>
        <p:nvSpPr>
          <p:cNvPr id="24" name="TextBox 23"/>
          <p:cNvSpPr txBox="1"/>
          <p:nvPr/>
        </p:nvSpPr>
        <p:spPr>
          <a:xfrm>
            <a:off x="3800864" y="1156512"/>
            <a:ext cx="2480166" cy="246221"/>
          </a:xfrm>
          <a:prstGeom prst="rect">
            <a:avLst/>
          </a:prstGeom>
          <a:noFill/>
        </p:spPr>
        <p:txBody>
          <a:bodyPr wrap="none" rtlCol="0" anchor="b" anchorCtr="0">
            <a:spAutoFit/>
          </a:bodyPr>
          <a:lstStyle/>
          <a:p>
            <a:r>
              <a:rPr lang="en-US" sz="1000" dirty="0" smtClean="0"/>
              <a:t>VFAT2 format pattern detection = data valid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1503410" y="1697330"/>
            <a:ext cx="542136" cy="230832"/>
          </a:xfrm>
          <a:prstGeom prst="rect">
            <a:avLst/>
          </a:prstGeom>
          <a:noFill/>
        </p:spPr>
        <p:txBody>
          <a:bodyPr wrap="none" rtlCol="0" anchor="b" anchorCtr="0">
            <a:spAutoFit/>
          </a:bodyPr>
          <a:lstStyle/>
          <a:p>
            <a:r>
              <a:rPr lang="en-US" sz="900" dirty="0" smtClean="0">
                <a:solidFill>
                  <a:schemeClr val="accent1">
                    <a:lumMod val="75000"/>
                  </a:schemeClr>
                </a:solidFill>
              </a:rPr>
              <a:t>40 MHz</a:t>
            </a:r>
            <a:endParaRPr lang="en-US" sz="900" dirty="0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27" name="Elbow Connector 26"/>
          <p:cNvCxnSpPr/>
          <p:nvPr/>
        </p:nvCxnSpPr>
        <p:spPr>
          <a:xfrm flipV="1">
            <a:off x="3153163" y="1296556"/>
            <a:ext cx="647701" cy="109895"/>
          </a:xfrm>
          <a:prstGeom prst="bentConnector3">
            <a:avLst>
              <a:gd name="adj1" fmla="val 588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Left Brace 31"/>
          <p:cNvSpPr/>
          <p:nvPr/>
        </p:nvSpPr>
        <p:spPr>
          <a:xfrm flipH="1">
            <a:off x="3103359" y="438302"/>
            <a:ext cx="97412" cy="2116895"/>
          </a:xfrm>
          <a:prstGeom prst="leftBrace">
            <a:avLst/>
          </a:prstGeom>
          <a:scene3d>
            <a:camera prst="orthographicFront">
              <a:rot lat="0" lon="0" rev="5400000"/>
            </a:camera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Left Brace 32"/>
          <p:cNvSpPr/>
          <p:nvPr/>
        </p:nvSpPr>
        <p:spPr>
          <a:xfrm flipH="1">
            <a:off x="3153163" y="968894"/>
            <a:ext cx="97412" cy="2011680"/>
          </a:xfrm>
          <a:prstGeom prst="leftBrace">
            <a:avLst/>
          </a:prstGeom>
          <a:scene3d>
            <a:camera prst="orthographicFront">
              <a:rot lat="0" lon="0" rev="16200000"/>
            </a:camera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4" name="Elbow Connector 33"/>
          <p:cNvCxnSpPr/>
          <p:nvPr/>
        </p:nvCxnSpPr>
        <p:spPr>
          <a:xfrm flipV="1">
            <a:off x="3208390" y="2158307"/>
            <a:ext cx="647701" cy="109895"/>
          </a:xfrm>
          <a:prstGeom prst="bentConnector3">
            <a:avLst>
              <a:gd name="adj1" fmla="val 588"/>
            </a:avLst>
          </a:prstGeom>
          <a:ln>
            <a:tailEnd type="triangle"/>
          </a:ln>
          <a:scene3d>
            <a:camera prst="orthographicFront">
              <a:rot lat="0" lon="10799999" rev="10799999"/>
            </a:camera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3871329" y="2056436"/>
            <a:ext cx="1596912" cy="246221"/>
          </a:xfrm>
          <a:prstGeom prst="rect">
            <a:avLst/>
          </a:prstGeom>
          <a:noFill/>
        </p:spPr>
        <p:txBody>
          <a:bodyPr wrap="none" rtlCol="0" anchor="b" anchorCtr="0">
            <a:spAutoFit/>
          </a:bodyPr>
          <a:lstStyle/>
          <a:p>
            <a:r>
              <a:rPr lang="en-US" sz="1000" dirty="0" smtClean="0"/>
              <a:t>192-bit parallel VFAT2 data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3165848" y="1107292"/>
            <a:ext cx="465192" cy="230832"/>
          </a:xfrm>
          <a:prstGeom prst="rect">
            <a:avLst/>
          </a:prstGeom>
          <a:noFill/>
        </p:spPr>
        <p:txBody>
          <a:bodyPr wrap="none" rtlCol="0" anchor="b" anchorCtr="0">
            <a:spAutoFit/>
          </a:bodyPr>
          <a:lstStyle/>
          <a:p>
            <a:r>
              <a:rPr lang="en-US" sz="900" dirty="0" smtClean="0">
                <a:solidFill>
                  <a:schemeClr val="accent1">
                    <a:lumMod val="75000"/>
                  </a:schemeClr>
                </a:solidFill>
              </a:rPr>
              <a:t>VALID</a:t>
            </a:r>
            <a:endParaRPr lang="en-US" sz="9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3225367" y="2013691"/>
            <a:ext cx="689612" cy="230832"/>
          </a:xfrm>
          <a:prstGeom prst="rect">
            <a:avLst/>
          </a:prstGeom>
          <a:noFill/>
        </p:spPr>
        <p:txBody>
          <a:bodyPr wrap="none" rtlCol="0" anchor="b" anchorCtr="0">
            <a:spAutoFit/>
          </a:bodyPr>
          <a:lstStyle/>
          <a:p>
            <a:r>
              <a:rPr lang="en-US" sz="900" dirty="0" smtClean="0">
                <a:solidFill>
                  <a:schemeClr val="accent1">
                    <a:lumMod val="75000"/>
                  </a:schemeClr>
                </a:solidFill>
              </a:rPr>
              <a:t>DATA(192)</a:t>
            </a:r>
            <a:endParaRPr lang="en-US" sz="9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137738" y="1543347"/>
            <a:ext cx="896399" cy="230832"/>
          </a:xfrm>
          <a:prstGeom prst="rect">
            <a:avLst/>
          </a:prstGeom>
          <a:noFill/>
        </p:spPr>
        <p:txBody>
          <a:bodyPr wrap="none" rtlCol="0" anchor="b" anchorCtr="0">
            <a:spAutoFit/>
          </a:bodyPr>
          <a:lstStyle/>
          <a:p>
            <a:r>
              <a:rPr lang="en-US" sz="900" dirty="0" smtClean="0">
                <a:solidFill>
                  <a:schemeClr val="accent1">
                    <a:lumMod val="75000"/>
                  </a:schemeClr>
                </a:solidFill>
              </a:rPr>
              <a:t>RAW_DATA_IN</a:t>
            </a:r>
            <a:endParaRPr lang="en-US" sz="900" dirty="0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39" name="Elbow Connector 38"/>
          <p:cNvCxnSpPr/>
          <p:nvPr/>
        </p:nvCxnSpPr>
        <p:spPr>
          <a:xfrm flipV="1">
            <a:off x="3219329" y="2340458"/>
            <a:ext cx="647701" cy="109895"/>
          </a:xfrm>
          <a:prstGeom prst="bentConnector3">
            <a:avLst>
              <a:gd name="adj1" fmla="val 588"/>
            </a:avLst>
          </a:prstGeom>
          <a:ln>
            <a:tailEnd type="triangle"/>
          </a:ln>
          <a:scene3d>
            <a:camera prst="orthographicFront">
              <a:rot lat="0" lon="10799999" rev="10799999"/>
            </a:camera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3236306" y="2195842"/>
            <a:ext cx="562975" cy="230832"/>
          </a:xfrm>
          <a:prstGeom prst="rect">
            <a:avLst/>
          </a:prstGeom>
          <a:noFill/>
        </p:spPr>
        <p:txBody>
          <a:bodyPr wrap="none" rtlCol="0" anchor="b" anchorCtr="0">
            <a:spAutoFit/>
          </a:bodyPr>
          <a:lstStyle/>
          <a:p>
            <a:r>
              <a:rPr lang="en-US" sz="900" dirty="0" smtClean="0">
                <a:solidFill>
                  <a:schemeClr val="accent1">
                    <a:lumMod val="75000"/>
                  </a:schemeClr>
                </a:solidFill>
              </a:rPr>
              <a:t>CRC_OK</a:t>
            </a:r>
            <a:endParaRPr lang="en-US" sz="900" dirty="0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43" name="Elbow Connector 42"/>
          <p:cNvCxnSpPr/>
          <p:nvPr/>
        </p:nvCxnSpPr>
        <p:spPr>
          <a:xfrm flipV="1">
            <a:off x="3219329" y="2525954"/>
            <a:ext cx="647701" cy="109895"/>
          </a:xfrm>
          <a:prstGeom prst="bentConnector3">
            <a:avLst>
              <a:gd name="adj1" fmla="val 588"/>
            </a:avLst>
          </a:prstGeom>
          <a:ln>
            <a:tailEnd type="triangle"/>
          </a:ln>
          <a:scene3d>
            <a:camera prst="orthographicFront">
              <a:rot lat="0" lon="10799999" rev="10799999"/>
            </a:camera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3236306" y="2381338"/>
            <a:ext cx="341760" cy="230832"/>
          </a:xfrm>
          <a:prstGeom prst="rect">
            <a:avLst/>
          </a:prstGeom>
          <a:noFill/>
        </p:spPr>
        <p:txBody>
          <a:bodyPr wrap="none" rtlCol="0" anchor="b" anchorCtr="0">
            <a:spAutoFit/>
          </a:bodyPr>
          <a:lstStyle/>
          <a:p>
            <a:r>
              <a:rPr lang="en-US" sz="900" dirty="0" smtClean="0">
                <a:solidFill>
                  <a:schemeClr val="accent1">
                    <a:lumMod val="75000"/>
                  </a:schemeClr>
                </a:solidFill>
              </a:rPr>
              <a:t>HIT</a:t>
            </a:r>
            <a:endParaRPr lang="en-US" sz="9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3863710" y="2240905"/>
            <a:ext cx="1407758" cy="246221"/>
          </a:xfrm>
          <a:prstGeom prst="rect">
            <a:avLst/>
          </a:prstGeom>
          <a:noFill/>
        </p:spPr>
        <p:txBody>
          <a:bodyPr wrap="none" rtlCol="0" anchor="b" anchorCtr="0">
            <a:spAutoFit/>
          </a:bodyPr>
          <a:lstStyle/>
          <a:p>
            <a:r>
              <a:rPr lang="en-US" sz="1000" dirty="0" smtClean="0"/>
              <a:t>VFAT2 CRC check result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3863711" y="2432087"/>
            <a:ext cx="2860078" cy="246221"/>
          </a:xfrm>
          <a:prstGeom prst="rect">
            <a:avLst/>
          </a:prstGeom>
          <a:noFill/>
        </p:spPr>
        <p:txBody>
          <a:bodyPr wrap="none" rtlCol="0" anchor="b" anchorCtr="0">
            <a:spAutoFit/>
          </a:bodyPr>
          <a:lstStyle/>
          <a:p>
            <a:r>
              <a:rPr lang="en-US" sz="1000" dirty="0" smtClean="0"/>
              <a:t>OR of all 128 strips = non-zero VFAT2 data available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5115460" y="1506462"/>
            <a:ext cx="1855702" cy="230832"/>
          </a:xfrm>
          <a:prstGeom prst="rect">
            <a:avLst/>
          </a:prstGeom>
          <a:noFill/>
        </p:spPr>
        <p:txBody>
          <a:bodyPr wrap="square" rtlCol="0" anchor="b" anchorCtr="0">
            <a:spAutoFit/>
          </a:bodyPr>
          <a:lstStyle/>
          <a:p>
            <a:r>
              <a:rPr lang="en-US" sz="900" dirty="0" smtClean="0">
                <a:solidFill>
                  <a:schemeClr val="accent1">
                    <a:lumMod val="75000"/>
                  </a:schemeClr>
                </a:solidFill>
              </a:rPr>
              <a:t>DATA(192) + VALID + CRC_OK + HIT</a:t>
            </a:r>
            <a:endParaRPr lang="en-US" sz="9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6971163" y="1338124"/>
            <a:ext cx="1059180" cy="999687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none" rtlCol="0">
            <a:noAutofit/>
          </a:bodyPr>
          <a:lstStyle/>
          <a:p>
            <a:pPr algn="ctr"/>
            <a:r>
              <a:rPr lang="en-US" sz="1200" dirty="0" smtClean="0"/>
              <a:t>195-bit VFAT</a:t>
            </a:r>
          </a:p>
          <a:p>
            <a:pPr algn="ctr"/>
            <a:r>
              <a:rPr lang="en-US" sz="1200" dirty="0" smtClean="0"/>
              <a:t>Data Register</a:t>
            </a:r>
            <a:endParaRPr lang="en-US" sz="1200" dirty="0"/>
          </a:p>
        </p:txBody>
      </p:sp>
      <p:cxnSp>
        <p:nvCxnSpPr>
          <p:cNvPr id="50" name="Straight Arrow Connector 49"/>
          <p:cNvCxnSpPr/>
          <p:nvPr/>
        </p:nvCxnSpPr>
        <p:spPr>
          <a:xfrm>
            <a:off x="6132963" y="1698463"/>
            <a:ext cx="8382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6067145" y="1715445"/>
            <a:ext cx="465192" cy="230832"/>
          </a:xfrm>
          <a:prstGeom prst="rect">
            <a:avLst/>
          </a:prstGeom>
          <a:noFill/>
        </p:spPr>
        <p:txBody>
          <a:bodyPr wrap="none" rtlCol="0" anchor="b" anchorCtr="0">
            <a:spAutoFit/>
          </a:bodyPr>
          <a:lstStyle/>
          <a:p>
            <a:r>
              <a:rPr lang="en-US" sz="900" dirty="0" smtClean="0">
                <a:solidFill>
                  <a:schemeClr val="accent1">
                    <a:lumMod val="75000"/>
                  </a:schemeClr>
                </a:solidFill>
              </a:rPr>
              <a:t>VALID</a:t>
            </a:r>
            <a:endParaRPr lang="en-US" sz="900" dirty="0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52" name="Straight Arrow Connector 51"/>
          <p:cNvCxnSpPr/>
          <p:nvPr/>
        </p:nvCxnSpPr>
        <p:spPr>
          <a:xfrm>
            <a:off x="6135192" y="1907446"/>
            <a:ext cx="8382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/>
          <p:cNvSpPr txBox="1"/>
          <p:nvPr/>
        </p:nvSpPr>
        <p:spPr>
          <a:xfrm>
            <a:off x="6064916" y="1932243"/>
            <a:ext cx="490840" cy="230832"/>
          </a:xfrm>
          <a:prstGeom prst="rect">
            <a:avLst/>
          </a:prstGeom>
          <a:noFill/>
        </p:spPr>
        <p:txBody>
          <a:bodyPr wrap="none" rtlCol="0" anchor="b" anchorCtr="0">
            <a:spAutoFit/>
          </a:bodyPr>
          <a:lstStyle/>
          <a:p>
            <a:r>
              <a:rPr lang="en-US" sz="900" dirty="0" smtClean="0">
                <a:solidFill>
                  <a:schemeClr val="accent1">
                    <a:lumMod val="75000"/>
                  </a:schemeClr>
                </a:solidFill>
              </a:rPr>
              <a:t>CLOCK</a:t>
            </a:r>
            <a:endParaRPr lang="en-US" sz="900" dirty="0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54" name="Straight Arrow Connector 53"/>
          <p:cNvCxnSpPr/>
          <p:nvPr/>
        </p:nvCxnSpPr>
        <p:spPr>
          <a:xfrm>
            <a:off x="6132963" y="2124244"/>
            <a:ext cx="8382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/>
          <p:cNvSpPr txBox="1"/>
          <p:nvPr/>
        </p:nvSpPr>
        <p:spPr>
          <a:xfrm>
            <a:off x="6273068" y="2072455"/>
            <a:ext cx="542136" cy="230832"/>
          </a:xfrm>
          <a:prstGeom prst="rect">
            <a:avLst/>
          </a:prstGeom>
          <a:noFill/>
        </p:spPr>
        <p:txBody>
          <a:bodyPr wrap="none" rtlCol="0" anchor="b" anchorCtr="0">
            <a:spAutoFit/>
          </a:bodyPr>
          <a:lstStyle/>
          <a:p>
            <a:r>
              <a:rPr lang="en-US" sz="900" dirty="0" smtClean="0">
                <a:solidFill>
                  <a:schemeClr val="accent1">
                    <a:lumMod val="75000"/>
                  </a:schemeClr>
                </a:solidFill>
              </a:rPr>
              <a:t>40 MHz</a:t>
            </a:r>
            <a:endParaRPr lang="en-US" sz="900" dirty="0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56" name="Straight Arrow Connector 55"/>
          <p:cNvCxnSpPr/>
          <p:nvPr/>
        </p:nvCxnSpPr>
        <p:spPr>
          <a:xfrm>
            <a:off x="8030343" y="1741044"/>
            <a:ext cx="8382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/>
        </p:nvSpPr>
        <p:spPr>
          <a:xfrm>
            <a:off x="8003913" y="1536903"/>
            <a:ext cx="989373" cy="230832"/>
          </a:xfrm>
          <a:prstGeom prst="rect">
            <a:avLst/>
          </a:prstGeom>
          <a:noFill/>
        </p:spPr>
        <p:txBody>
          <a:bodyPr wrap="none" rtlCol="0" anchor="b" anchorCtr="0">
            <a:spAutoFit/>
          </a:bodyPr>
          <a:lstStyle/>
          <a:p>
            <a:r>
              <a:rPr lang="en-US" sz="900" dirty="0" smtClean="0">
                <a:solidFill>
                  <a:schemeClr val="accent1">
                    <a:lumMod val="75000"/>
                  </a:schemeClr>
                </a:solidFill>
              </a:rPr>
              <a:t>VFAT2DATA(195)</a:t>
            </a:r>
            <a:endParaRPr lang="en-US" sz="900" dirty="0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61" name="Elbow Connector 60"/>
          <p:cNvCxnSpPr/>
          <p:nvPr/>
        </p:nvCxnSpPr>
        <p:spPr>
          <a:xfrm rot="5400000" flipH="1" flipV="1">
            <a:off x="6954850" y="2345296"/>
            <a:ext cx="472490" cy="462178"/>
          </a:xfrm>
          <a:prstGeom prst="bentConnector3">
            <a:avLst>
              <a:gd name="adj1" fmla="val -1607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TextBox 70"/>
          <p:cNvSpPr txBox="1"/>
          <p:nvPr/>
        </p:nvSpPr>
        <p:spPr>
          <a:xfrm>
            <a:off x="6642976" y="2623883"/>
            <a:ext cx="779208" cy="230832"/>
          </a:xfrm>
          <a:prstGeom prst="rect">
            <a:avLst/>
          </a:prstGeom>
          <a:noFill/>
        </p:spPr>
        <p:txBody>
          <a:bodyPr wrap="square" rtlCol="0" anchor="b" anchorCtr="0">
            <a:spAutoFit/>
          </a:bodyPr>
          <a:lstStyle/>
          <a:p>
            <a:r>
              <a:rPr lang="en-US" sz="900" dirty="0" smtClean="0">
                <a:solidFill>
                  <a:schemeClr val="accent1">
                    <a:lumMod val="75000"/>
                  </a:schemeClr>
                </a:solidFill>
              </a:rPr>
              <a:t>CLEAR_REG</a:t>
            </a:r>
          </a:p>
        </p:txBody>
      </p:sp>
      <p:sp>
        <p:nvSpPr>
          <p:cNvPr id="72" name="TextBox 71"/>
          <p:cNvSpPr txBox="1"/>
          <p:nvPr/>
        </p:nvSpPr>
        <p:spPr>
          <a:xfrm>
            <a:off x="6938967" y="1806411"/>
            <a:ext cx="288862" cy="215444"/>
          </a:xfrm>
          <a:prstGeom prst="rect">
            <a:avLst/>
          </a:prstGeom>
          <a:noFill/>
        </p:spPr>
        <p:txBody>
          <a:bodyPr wrap="none" rtlCol="0" anchor="b" anchorCtr="0">
            <a:spAutoFit/>
          </a:bodyPr>
          <a:lstStyle/>
          <a:p>
            <a:r>
              <a:rPr lang="en-US" sz="800" dirty="0" smtClean="0"/>
              <a:t>CE</a:t>
            </a:r>
            <a:endParaRPr lang="en-US" sz="800" dirty="0"/>
          </a:p>
        </p:txBody>
      </p:sp>
      <p:sp>
        <p:nvSpPr>
          <p:cNvPr id="73" name="TextBox 72"/>
          <p:cNvSpPr txBox="1"/>
          <p:nvPr/>
        </p:nvSpPr>
        <p:spPr>
          <a:xfrm>
            <a:off x="6938967" y="2015810"/>
            <a:ext cx="335348" cy="215444"/>
          </a:xfrm>
          <a:prstGeom prst="rect">
            <a:avLst/>
          </a:prstGeom>
          <a:noFill/>
        </p:spPr>
        <p:txBody>
          <a:bodyPr wrap="none" rtlCol="0" anchor="b" anchorCtr="0">
            <a:spAutoFit/>
          </a:bodyPr>
          <a:lstStyle/>
          <a:p>
            <a:r>
              <a:rPr lang="en-US" sz="800" dirty="0" smtClean="0"/>
              <a:t>CLK</a:t>
            </a:r>
            <a:endParaRPr lang="en-US" sz="800" dirty="0"/>
          </a:p>
        </p:txBody>
      </p:sp>
      <p:sp>
        <p:nvSpPr>
          <p:cNvPr id="74" name="TextBox 73"/>
          <p:cNvSpPr txBox="1"/>
          <p:nvPr/>
        </p:nvSpPr>
        <p:spPr>
          <a:xfrm>
            <a:off x="7265803" y="2161992"/>
            <a:ext cx="336952" cy="215444"/>
          </a:xfrm>
          <a:prstGeom prst="rect">
            <a:avLst/>
          </a:prstGeom>
          <a:noFill/>
        </p:spPr>
        <p:txBody>
          <a:bodyPr wrap="none" rtlCol="0" anchor="b" anchorCtr="0">
            <a:spAutoFit/>
          </a:bodyPr>
          <a:lstStyle/>
          <a:p>
            <a:r>
              <a:rPr lang="en-US" sz="800" dirty="0" smtClean="0"/>
              <a:t>RST</a:t>
            </a:r>
            <a:endParaRPr lang="en-US" sz="800" dirty="0"/>
          </a:p>
        </p:txBody>
      </p:sp>
      <p:sp>
        <p:nvSpPr>
          <p:cNvPr id="75" name="Rounded Rectangle 74"/>
          <p:cNvSpPr/>
          <p:nvPr/>
        </p:nvSpPr>
        <p:spPr>
          <a:xfrm>
            <a:off x="152400" y="728500"/>
            <a:ext cx="8840886" cy="2252073"/>
          </a:xfrm>
          <a:prstGeom prst="roundRect">
            <a:avLst/>
          </a:prstGeom>
          <a:noFill/>
          <a:ln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TextBox 75"/>
          <p:cNvSpPr txBox="1"/>
          <p:nvPr/>
        </p:nvSpPr>
        <p:spPr>
          <a:xfrm>
            <a:off x="615213" y="790056"/>
            <a:ext cx="2930674" cy="400110"/>
          </a:xfrm>
          <a:prstGeom prst="rect">
            <a:avLst/>
          </a:prstGeom>
          <a:noFill/>
        </p:spPr>
        <p:txBody>
          <a:bodyPr wrap="none" rtlCol="0" anchor="b" anchorCtr="0">
            <a:spAutoFit/>
          </a:bodyPr>
          <a:lstStyle/>
          <a:p>
            <a:r>
              <a:rPr lang="en-US" sz="2000" dirty="0" smtClean="0">
                <a:solidFill>
                  <a:schemeClr val="accent2">
                    <a:lumMod val="75000"/>
                  </a:schemeClr>
                </a:solidFill>
              </a:rPr>
              <a:t>VFAT2 Input Data Handler</a:t>
            </a:r>
            <a:endParaRPr lang="en-US" sz="20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425656" y="2749742"/>
            <a:ext cx="2400016" cy="230832"/>
          </a:xfrm>
          <a:prstGeom prst="rect">
            <a:avLst/>
          </a:prstGeom>
          <a:noFill/>
        </p:spPr>
        <p:txBody>
          <a:bodyPr wrap="none" rtlCol="0" anchor="b" anchorCtr="0">
            <a:spAutoFit/>
          </a:bodyPr>
          <a:lstStyle/>
          <a:p>
            <a:r>
              <a:rPr lang="en-US" sz="900" dirty="0" smtClean="0">
                <a:solidFill>
                  <a:schemeClr val="accent2">
                    <a:lumMod val="75000"/>
                  </a:schemeClr>
                </a:solidFill>
              </a:rPr>
              <a:t>*This box is repeated 24 times, once per VFAT*</a:t>
            </a:r>
            <a:endParaRPr lang="en-US" sz="9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3621515" y="3719891"/>
            <a:ext cx="1662438" cy="800908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none" rtlCol="0">
            <a:noAutofit/>
          </a:bodyPr>
          <a:lstStyle/>
          <a:p>
            <a:pPr algn="ctr"/>
            <a:r>
              <a:rPr lang="en-US" sz="1200" dirty="0" smtClean="0"/>
              <a:t>Data Concentrator FIFO</a:t>
            </a:r>
            <a:endParaRPr lang="en-US" sz="1200" dirty="0"/>
          </a:p>
        </p:txBody>
      </p:sp>
      <p:cxnSp>
        <p:nvCxnSpPr>
          <p:cNvPr id="79" name="Straight Arrow Connector 78"/>
          <p:cNvCxnSpPr/>
          <p:nvPr/>
        </p:nvCxnSpPr>
        <p:spPr>
          <a:xfrm>
            <a:off x="2512956" y="3887334"/>
            <a:ext cx="109728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TextBox 79"/>
          <p:cNvSpPr txBox="1"/>
          <p:nvPr/>
        </p:nvSpPr>
        <p:spPr>
          <a:xfrm>
            <a:off x="2698568" y="3901436"/>
            <a:ext cx="712054" cy="230832"/>
          </a:xfrm>
          <a:prstGeom prst="rect">
            <a:avLst/>
          </a:prstGeom>
          <a:noFill/>
        </p:spPr>
        <p:txBody>
          <a:bodyPr wrap="none" rtlCol="0" anchor="b" anchorCtr="0">
            <a:spAutoFit/>
          </a:bodyPr>
          <a:lstStyle/>
          <a:p>
            <a:r>
              <a:rPr lang="en-US" sz="900" dirty="0" smtClean="0">
                <a:solidFill>
                  <a:schemeClr val="accent1">
                    <a:lumMod val="75000"/>
                  </a:schemeClr>
                </a:solidFill>
              </a:rPr>
              <a:t>FIFO_PUSH</a:t>
            </a:r>
            <a:endParaRPr lang="en-US" sz="900" dirty="0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81" name="Straight Arrow Connector 80"/>
          <p:cNvCxnSpPr/>
          <p:nvPr/>
        </p:nvCxnSpPr>
        <p:spPr>
          <a:xfrm>
            <a:off x="2512956" y="4091805"/>
            <a:ext cx="109728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TextBox 81"/>
          <p:cNvSpPr txBox="1"/>
          <p:nvPr/>
        </p:nvSpPr>
        <p:spPr>
          <a:xfrm>
            <a:off x="2715268" y="4115231"/>
            <a:ext cx="490840" cy="230832"/>
          </a:xfrm>
          <a:prstGeom prst="rect">
            <a:avLst/>
          </a:prstGeom>
          <a:noFill/>
        </p:spPr>
        <p:txBody>
          <a:bodyPr wrap="none" rtlCol="0" anchor="b" anchorCtr="0">
            <a:spAutoFit/>
          </a:bodyPr>
          <a:lstStyle/>
          <a:p>
            <a:r>
              <a:rPr lang="en-US" sz="900" dirty="0" smtClean="0">
                <a:solidFill>
                  <a:schemeClr val="accent1">
                    <a:lumMod val="75000"/>
                  </a:schemeClr>
                </a:solidFill>
              </a:rPr>
              <a:t>CLOCK</a:t>
            </a:r>
            <a:endParaRPr lang="en-US" sz="900" dirty="0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83" name="Straight Arrow Connector 82"/>
          <p:cNvCxnSpPr/>
          <p:nvPr/>
        </p:nvCxnSpPr>
        <p:spPr>
          <a:xfrm>
            <a:off x="2783315" y="4307232"/>
            <a:ext cx="8382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TextBox 83"/>
          <p:cNvSpPr txBox="1"/>
          <p:nvPr/>
        </p:nvSpPr>
        <p:spPr>
          <a:xfrm>
            <a:off x="2923420" y="4255443"/>
            <a:ext cx="542136" cy="230832"/>
          </a:xfrm>
          <a:prstGeom prst="rect">
            <a:avLst/>
          </a:prstGeom>
          <a:noFill/>
        </p:spPr>
        <p:txBody>
          <a:bodyPr wrap="none" rtlCol="0" anchor="b" anchorCtr="0">
            <a:spAutoFit/>
          </a:bodyPr>
          <a:lstStyle/>
          <a:p>
            <a:r>
              <a:rPr lang="en-US" sz="900" dirty="0" smtClean="0">
                <a:solidFill>
                  <a:schemeClr val="accent1">
                    <a:lumMod val="75000"/>
                  </a:schemeClr>
                </a:solidFill>
              </a:rPr>
              <a:t>40 MHz</a:t>
            </a:r>
            <a:endParaRPr lang="en-US" sz="9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3589319" y="3989399"/>
            <a:ext cx="391454" cy="215444"/>
          </a:xfrm>
          <a:prstGeom prst="rect">
            <a:avLst/>
          </a:prstGeom>
          <a:noFill/>
        </p:spPr>
        <p:txBody>
          <a:bodyPr wrap="none" rtlCol="0" anchor="b" anchorCtr="0">
            <a:spAutoFit/>
          </a:bodyPr>
          <a:lstStyle/>
          <a:p>
            <a:r>
              <a:rPr lang="en-US" sz="800" dirty="0" smtClean="0"/>
              <a:t>WEN</a:t>
            </a:r>
            <a:endParaRPr lang="en-US" sz="800" dirty="0"/>
          </a:p>
        </p:txBody>
      </p:sp>
      <p:sp>
        <p:nvSpPr>
          <p:cNvPr id="88" name="TextBox 87"/>
          <p:cNvSpPr txBox="1"/>
          <p:nvPr/>
        </p:nvSpPr>
        <p:spPr>
          <a:xfrm>
            <a:off x="3589319" y="4198798"/>
            <a:ext cx="426720" cy="215444"/>
          </a:xfrm>
          <a:prstGeom prst="rect">
            <a:avLst/>
          </a:prstGeom>
          <a:noFill/>
        </p:spPr>
        <p:txBody>
          <a:bodyPr wrap="none" rtlCol="0" anchor="b" anchorCtr="0">
            <a:spAutoFit/>
          </a:bodyPr>
          <a:lstStyle/>
          <a:p>
            <a:r>
              <a:rPr lang="en-US" sz="800" dirty="0" smtClean="0"/>
              <a:t>WCLK</a:t>
            </a:r>
            <a:endParaRPr lang="en-US" sz="800" dirty="0"/>
          </a:p>
        </p:txBody>
      </p:sp>
      <p:cxnSp>
        <p:nvCxnSpPr>
          <p:cNvPr id="90" name="Straight Arrow Connector 89"/>
          <p:cNvCxnSpPr/>
          <p:nvPr/>
        </p:nvCxnSpPr>
        <p:spPr>
          <a:xfrm>
            <a:off x="5288532" y="3908206"/>
            <a:ext cx="1272483" cy="189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TextBox 90"/>
          <p:cNvSpPr txBox="1"/>
          <p:nvPr/>
        </p:nvSpPr>
        <p:spPr>
          <a:xfrm>
            <a:off x="5429244" y="3704065"/>
            <a:ext cx="1088760" cy="230832"/>
          </a:xfrm>
          <a:prstGeom prst="rect">
            <a:avLst/>
          </a:prstGeom>
          <a:noFill/>
        </p:spPr>
        <p:txBody>
          <a:bodyPr wrap="none" rtlCol="0" anchor="b" anchorCtr="0">
            <a:spAutoFit/>
          </a:bodyPr>
          <a:lstStyle/>
          <a:p>
            <a:r>
              <a:rPr lang="en-US" sz="900" dirty="0" smtClean="0">
                <a:solidFill>
                  <a:schemeClr val="accent1">
                    <a:lumMod val="75000"/>
                  </a:schemeClr>
                </a:solidFill>
              </a:rPr>
              <a:t>TRACK_DATA(224))</a:t>
            </a:r>
            <a:endParaRPr lang="en-US" sz="9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2512956" y="3707373"/>
            <a:ext cx="1085554" cy="230832"/>
          </a:xfrm>
          <a:prstGeom prst="rect">
            <a:avLst/>
          </a:prstGeom>
          <a:noFill/>
        </p:spPr>
        <p:txBody>
          <a:bodyPr wrap="none" rtlCol="0" anchor="b" anchorCtr="0">
            <a:spAutoFit/>
          </a:bodyPr>
          <a:lstStyle/>
          <a:p>
            <a:r>
              <a:rPr lang="en-US" sz="900" dirty="0" smtClean="0">
                <a:solidFill>
                  <a:schemeClr val="accent1">
                    <a:lumMod val="75000"/>
                  </a:schemeClr>
                </a:solidFill>
              </a:rPr>
              <a:t>VFAT2DATA + BXN</a:t>
            </a:r>
            <a:endParaRPr lang="en-US" sz="9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94" name="TextBox 93"/>
          <p:cNvSpPr txBox="1"/>
          <p:nvPr/>
        </p:nvSpPr>
        <p:spPr>
          <a:xfrm>
            <a:off x="6561015" y="3273852"/>
            <a:ext cx="1059180" cy="1241833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none" rtlCol="0">
            <a:noAutofit/>
          </a:bodyPr>
          <a:lstStyle/>
          <a:p>
            <a:pPr algn="ctr"/>
            <a:r>
              <a:rPr lang="en-US" sz="1200" dirty="0" smtClean="0"/>
              <a:t>GTX Tracking </a:t>
            </a:r>
            <a:r>
              <a:rPr lang="en-US" sz="1200" dirty="0" err="1" smtClean="0"/>
              <a:t>Tx</a:t>
            </a:r>
            <a:endParaRPr lang="en-US" sz="1200" dirty="0" smtClean="0"/>
          </a:p>
          <a:p>
            <a:pPr algn="ctr"/>
            <a:r>
              <a:rPr lang="en-US" sz="1200" dirty="0" smtClean="0"/>
              <a:t>Formatter</a:t>
            </a:r>
            <a:endParaRPr lang="en-US" sz="1200" dirty="0"/>
          </a:p>
        </p:txBody>
      </p:sp>
      <p:cxnSp>
        <p:nvCxnSpPr>
          <p:cNvPr id="95" name="Straight Arrow Connector 94"/>
          <p:cNvCxnSpPr/>
          <p:nvPr/>
        </p:nvCxnSpPr>
        <p:spPr>
          <a:xfrm>
            <a:off x="5283953" y="4398863"/>
            <a:ext cx="1268454" cy="712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TextBox 95"/>
          <p:cNvSpPr txBox="1"/>
          <p:nvPr/>
        </p:nvSpPr>
        <p:spPr>
          <a:xfrm>
            <a:off x="5854312" y="4347786"/>
            <a:ext cx="599844" cy="230832"/>
          </a:xfrm>
          <a:prstGeom prst="rect">
            <a:avLst/>
          </a:prstGeom>
          <a:noFill/>
        </p:spPr>
        <p:txBody>
          <a:bodyPr wrap="none" rtlCol="0" anchor="b" anchorCtr="0">
            <a:spAutoFit/>
          </a:bodyPr>
          <a:lstStyle/>
          <a:p>
            <a:r>
              <a:rPr lang="en-US" sz="900" dirty="0" smtClean="0">
                <a:solidFill>
                  <a:schemeClr val="accent1">
                    <a:lumMod val="75000"/>
                  </a:schemeClr>
                </a:solidFill>
              </a:rPr>
              <a:t>160 MHz</a:t>
            </a:r>
            <a:endParaRPr lang="en-US" sz="9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97" name="TextBox 96"/>
          <p:cNvSpPr txBox="1"/>
          <p:nvPr/>
        </p:nvSpPr>
        <p:spPr>
          <a:xfrm>
            <a:off x="6520211" y="4291141"/>
            <a:ext cx="335348" cy="215444"/>
          </a:xfrm>
          <a:prstGeom prst="rect">
            <a:avLst/>
          </a:prstGeom>
          <a:noFill/>
        </p:spPr>
        <p:txBody>
          <a:bodyPr wrap="none" rtlCol="0" anchor="b" anchorCtr="0">
            <a:spAutoFit/>
          </a:bodyPr>
          <a:lstStyle/>
          <a:p>
            <a:r>
              <a:rPr lang="en-US" sz="800" dirty="0" smtClean="0"/>
              <a:t>CLK</a:t>
            </a:r>
            <a:endParaRPr lang="en-US" sz="800" dirty="0"/>
          </a:p>
        </p:txBody>
      </p:sp>
      <p:sp>
        <p:nvSpPr>
          <p:cNvPr id="99" name="TextBox 98"/>
          <p:cNvSpPr txBox="1"/>
          <p:nvPr/>
        </p:nvSpPr>
        <p:spPr>
          <a:xfrm>
            <a:off x="4968569" y="3989399"/>
            <a:ext cx="356188" cy="215444"/>
          </a:xfrm>
          <a:prstGeom prst="rect">
            <a:avLst/>
          </a:prstGeom>
          <a:noFill/>
        </p:spPr>
        <p:txBody>
          <a:bodyPr wrap="none" rtlCol="0" anchor="b" anchorCtr="0">
            <a:spAutoFit/>
          </a:bodyPr>
          <a:lstStyle/>
          <a:p>
            <a:r>
              <a:rPr lang="en-US" sz="800" dirty="0"/>
              <a:t>R</a:t>
            </a:r>
            <a:r>
              <a:rPr lang="en-US" sz="800" dirty="0" smtClean="0"/>
              <a:t>EN</a:t>
            </a:r>
            <a:endParaRPr lang="en-US" sz="800" dirty="0"/>
          </a:p>
        </p:txBody>
      </p:sp>
      <p:sp>
        <p:nvSpPr>
          <p:cNvPr id="102" name="TextBox 101"/>
          <p:cNvSpPr txBox="1"/>
          <p:nvPr/>
        </p:nvSpPr>
        <p:spPr>
          <a:xfrm>
            <a:off x="5535650" y="4206938"/>
            <a:ext cx="736099" cy="230832"/>
          </a:xfrm>
          <a:prstGeom prst="rect">
            <a:avLst/>
          </a:prstGeom>
          <a:noFill/>
        </p:spPr>
        <p:txBody>
          <a:bodyPr wrap="none" rtlCol="0" anchor="b" anchorCtr="0">
            <a:spAutoFit/>
          </a:bodyPr>
          <a:lstStyle/>
          <a:p>
            <a:r>
              <a:rPr lang="en-US" sz="900" dirty="0" smtClean="0">
                <a:solidFill>
                  <a:schemeClr val="accent1">
                    <a:lumMod val="75000"/>
                  </a:schemeClr>
                </a:solidFill>
              </a:rPr>
              <a:t>GTX_CLOCK</a:t>
            </a:r>
            <a:endParaRPr lang="en-US" sz="900" dirty="0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104" name="Straight Arrow Connector 103"/>
          <p:cNvCxnSpPr/>
          <p:nvPr/>
        </p:nvCxnSpPr>
        <p:spPr>
          <a:xfrm>
            <a:off x="5295107" y="4097121"/>
            <a:ext cx="1261872" cy="0"/>
          </a:xfrm>
          <a:prstGeom prst="straightConnector1">
            <a:avLst/>
          </a:prstGeom>
          <a:ln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TextBox 104"/>
          <p:cNvSpPr txBox="1"/>
          <p:nvPr/>
        </p:nvSpPr>
        <p:spPr>
          <a:xfrm>
            <a:off x="5365864" y="3901521"/>
            <a:ext cx="1186543" cy="230832"/>
          </a:xfrm>
          <a:prstGeom prst="rect">
            <a:avLst/>
          </a:prstGeom>
          <a:noFill/>
        </p:spPr>
        <p:txBody>
          <a:bodyPr wrap="none" rtlCol="0" anchor="b" anchorCtr="0">
            <a:spAutoFit/>
          </a:bodyPr>
          <a:lstStyle/>
          <a:p>
            <a:r>
              <a:rPr lang="en-US" sz="900" dirty="0" smtClean="0">
                <a:solidFill>
                  <a:schemeClr val="accent1">
                    <a:lumMod val="75000"/>
                  </a:schemeClr>
                </a:solidFill>
              </a:rPr>
              <a:t>START_NEW_PACKET</a:t>
            </a:r>
            <a:endParaRPr lang="en-US" sz="9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07" name="TextBox 106"/>
          <p:cNvSpPr txBox="1"/>
          <p:nvPr/>
        </p:nvSpPr>
        <p:spPr>
          <a:xfrm>
            <a:off x="4940929" y="4287219"/>
            <a:ext cx="391454" cy="215444"/>
          </a:xfrm>
          <a:prstGeom prst="rect">
            <a:avLst/>
          </a:prstGeom>
          <a:noFill/>
        </p:spPr>
        <p:txBody>
          <a:bodyPr wrap="none" rtlCol="0" anchor="b" anchorCtr="0">
            <a:spAutoFit/>
          </a:bodyPr>
          <a:lstStyle/>
          <a:p>
            <a:r>
              <a:rPr lang="en-US" sz="800" dirty="0"/>
              <a:t>R</a:t>
            </a:r>
            <a:r>
              <a:rPr lang="en-US" sz="800" dirty="0" smtClean="0"/>
              <a:t>CLK</a:t>
            </a:r>
            <a:endParaRPr lang="en-US" sz="800" dirty="0"/>
          </a:p>
        </p:txBody>
      </p:sp>
      <p:sp>
        <p:nvSpPr>
          <p:cNvPr id="121" name="TextBox 120"/>
          <p:cNvSpPr txBox="1"/>
          <p:nvPr/>
        </p:nvSpPr>
        <p:spPr>
          <a:xfrm>
            <a:off x="6511087" y="3984083"/>
            <a:ext cx="761747" cy="215444"/>
          </a:xfrm>
          <a:prstGeom prst="rect">
            <a:avLst/>
          </a:prstGeom>
          <a:noFill/>
        </p:spPr>
        <p:txBody>
          <a:bodyPr wrap="none" rtlCol="0" anchor="b" anchorCtr="0">
            <a:spAutoFit/>
          </a:bodyPr>
          <a:lstStyle/>
          <a:p>
            <a:r>
              <a:rPr lang="en-US" sz="800" dirty="0" smtClean="0"/>
              <a:t>NEW_PACKET</a:t>
            </a:r>
            <a:endParaRPr lang="en-US" sz="800" dirty="0"/>
          </a:p>
        </p:txBody>
      </p:sp>
      <p:sp>
        <p:nvSpPr>
          <p:cNvPr id="122" name="Right Arrow 121"/>
          <p:cNvSpPr/>
          <p:nvPr/>
        </p:nvSpPr>
        <p:spPr>
          <a:xfrm>
            <a:off x="7635496" y="3931701"/>
            <a:ext cx="482728" cy="10258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TextBox 123"/>
          <p:cNvSpPr txBox="1"/>
          <p:nvPr/>
        </p:nvSpPr>
        <p:spPr>
          <a:xfrm>
            <a:off x="7618921" y="4012878"/>
            <a:ext cx="1221785" cy="784830"/>
          </a:xfrm>
          <a:prstGeom prst="rect">
            <a:avLst/>
          </a:prstGeom>
          <a:noFill/>
        </p:spPr>
        <p:txBody>
          <a:bodyPr wrap="square" rtlCol="0" anchor="t" anchorCtr="0">
            <a:spAutoFit/>
          </a:bodyPr>
          <a:lstStyle/>
          <a:p>
            <a:r>
              <a:rPr lang="en-US" sz="900" dirty="0" smtClean="0">
                <a:solidFill>
                  <a:schemeClr val="accent4">
                    <a:lumMod val="75000"/>
                  </a:schemeClr>
                </a:solidFill>
              </a:rPr>
              <a:t>One packet per VFAT,</a:t>
            </a:r>
          </a:p>
          <a:p>
            <a:r>
              <a:rPr lang="en-US" sz="900" dirty="0" smtClean="0">
                <a:solidFill>
                  <a:schemeClr val="accent4">
                    <a:lumMod val="75000"/>
                  </a:schemeClr>
                </a:solidFill>
              </a:rPr>
              <a:t>16-bits per clock.  So including the header it takes 4.75 BX to complete a packet.</a:t>
            </a:r>
          </a:p>
        </p:txBody>
      </p:sp>
      <p:cxnSp>
        <p:nvCxnSpPr>
          <p:cNvPr id="125" name="Straight Arrow Connector 124"/>
          <p:cNvCxnSpPr/>
          <p:nvPr/>
        </p:nvCxnSpPr>
        <p:spPr>
          <a:xfrm>
            <a:off x="552867" y="3718705"/>
            <a:ext cx="73152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6" name="TextBox 125"/>
          <p:cNvSpPr txBox="1"/>
          <p:nvPr/>
        </p:nvSpPr>
        <p:spPr>
          <a:xfrm>
            <a:off x="429120" y="3526441"/>
            <a:ext cx="861133" cy="230832"/>
          </a:xfrm>
          <a:prstGeom prst="rect">
            <a:avLst/>
          </a:prstGeom>
          <a:noFill/>
        </p:spPr>
        <p:txBody>
          <a:bodyPr wrap="none" rtlCol="0" anchor="b" anchorCtr="0">
            <a:spAutoFit/>
          </a:bodyPr>
          <a:lstStyle/>
          <a:p>
            <a:r>
              <a:rPr lang="en-US" sz="900" dirty="0" smtClean="0">
                <a:solidFill>
                  <a:schemeClr val="accent1">
                    <a:lumMod val="75000"/>
                  </a:schemeClr>
                </a:solidFill>
              </a:rPr>
              <a:t>VFAT2DATA_0</a:t>
            </a:r>
            <a:endParaRPr lang="en-US" sz="900" dirty="0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127" name="Straight Arrow Connector 126"/>
          <p:cNvCxnSpPr/>
          <p:nvPr/>
        </p:nvCxnSpPr>
        <p:spPr>
          <a:xfrm>
            <a:off x="558733" y="4395734"/>
            <a:ext cx="73152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TextBox 127"/>
          <p:cNvSpPr txBox="1"/>
          <p:nvPr/>
        </p:nvSpPr>
        <p:spPr>
          <a:xfrm>
            <a:off x="434986" y="4203470"/>
            <a:ext cx="918841" cy="230832"/>
          </a:xfrm>
          <a:prstGeom prst="rect">
            <a:avLst/>
          </a:prstGeom>
          <a:noFill/>
        </p:spPr>
        <p:txBody>
          <a:bodyPr wrap="none" rtlCol="0" anchor="b" anchorCtr="0">
            <a:spAutoFit/>
          </a:bodyPr>
          <a:lstStyle/>
          <a:p>
            <a:r>
              <a:rPr lang="en-US" sz="900" dirty="0" smtClean="0">
                <a:solidFill>
                  <a:schemeClr val="accent1">
                    <a:lumMod val="75000"/>
                  </a:schemeClr>
                </a:solidFill>
              </a:rPr>
              <a:t>VFAT2DATA_23</a:t>
            </a:r>
            <a:endParaRPr lang="en-US" sz="900" dirty="0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129" name="Straight Arrow Connector 128"/>
          <p:cNvCxnSpPr/>
          <p:nvPr/>
        </p:nvCxnSpPr>
        <p:spPr>
          <a:xfrm>
            <a:off x="552867" y="4046069"/>
            <a:ext cx="73152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0" name="TextBox 129"/>
          <p:cNvSpPr txBox="1"/>
          <p:nvPr/>
        </p:nvSpPr>
        <p:spPr>
          <a:xfrm>
            <a:off x="429120" y="3853805"/>
            <a:ext cx="830677" cy="230832"/>
          </a:xfrm>
          <a:prstGeom prst="rect">
            <a:avLst/>
          </a:prstGeom>
          <a:noFill/>
        </p:spPr>
        <p:txBody>
          <a:bodyPr wrap="none" rtlCol="0" anchor="b" anchorCtr="0">
            <a:spAutoFit/>
          </a:bodyPr>
          <a:lstStyle/>
          <a:p>
            <a:r>
              <a:rPr lang="en-US" sz="900" dirty="0" smtClean="0">
                <a:solidFill>
                  <a:schemeClr val="accent1">
                    <a:lumMod val="75000"/>
                  </a:schemeClr>
                </a:solidFill>
              </a:rPr>
              <a:t>VFAT2DATA_i</a:t>
            </a:r>
            <a:endParaRPr lang="en-US" sz="9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31" name="TextBox 130"/>
          <p:cNvSpPr txBox="1"/>
          <p:nvPr/>
        </p:nvSpPr>
        <p:spPr>
          <a:xfrm>
            <a:off x="1290253" y="3517200"/>
            <a:ext cx="1210645" cy="1243059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none" rtlCol="0">
            <a:noAutofit/>
          </a:bodyPr>
          <a:lstStyle/>
          <a:p>
            <a:pPr algn="ctr"/>
            <a:r>
              <a:rPr lang="en-US" sz="1200" dirty="0" smtClean="0"/>
              <a:t>Data Concentrator</a:t>
            </a:r>
          </a:p>
          <a:p>
            <a:pPr algn="ctr"/>
            <a:r>
              <a:rPr lang="en-US" sz="1200" dirty="0" smtClean="0"/>
              <a:t>Selector MUX</a:t>
            </a:r>
            <a:endParaRPr lang="en-US" sz="1200" dirty="0"/>
          </a:p>
        </p:txBody>
      </p:sp>
      <p:sp>
        <p:nvSpPr>
          <p:cNvPr id="137" name="TextBox 136"/>
          <p:cNvSpPr txBox="1"/>
          <p:nvPr/>
        </p:nvSpPr>
        <p:spPr>
          <a:xfrm>
            <a:off x="694922" y="4016280"/>
            <a:ext cx="271228" cy="230832"/>
          </a:xfrm>
          <a:prstGeom prst="rect">
            <a:avLst/>
          </a:prstGeom>
          <a:noFill/>
        </p:spPr>
        <p:txBody>
          <a:bodyPr wrap="none" rtlCol="0" anchor="b" anchorCtr="0">
            <a:spAutoFit/>
          </a:bodyPr>
          <a:lstStyle/>
          <a:p>
            <a:r>
              <a:rPr lang="en-US" sz="900" dirty="0" smtClean="0">
                <a:solidFill>
                  <a:schemeClr val="accent1">
                    <a:lumMod val="75000"/>
                  </a:schemeClr>
                </a:solidFill>
              </a:rPr>
              <a:t>…</a:t>
            </a:r>
            <a:endParaRPr lang="en-US" sz="9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38" name="TextBox 137"/>
          <p:cNvSpPr txBox="1"/>
          <p:nvPr/>
        </p:nvSpPr>
        <p:spPr>
          <a:xfrm>
            <a:off x="694922" y="3659689"/>
            <a:ext cx="271228" cy="230832"/>
          </a:xfrm>
          <a:prstGeom prst="rect">
            <a:avLst/>
          </a:prstGeom>
          <a:noFill/>
        </p:spPr>
        <p:txBody>
          <a:bodyPr wrap="none" rtlCol="0" anchor="b" anchorCtr="0">
            <a:spAutoFit/>
          </a:bodyPr>
          <a:lstStyle/>
          <a:p>
            <a:r>
              <a:rPr lang="en-US" sz="900" dirty="0" smtClean="0">
                <a:solidFill>
                  <a:schemeClr val="accent1">
                    <a:lumMod val="75000"/>
                  </a:schemeClr>
                </a:solidFill>
              </a:rPr>
              <a:t>…</a:t>
            </a:r>
            <a:endParaRPr lang="en-US" sz="900" dirty="0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139" name="Straight Arrow Connector 138"/>
          <p:cNvCxnSpPr/>
          <p:nvPr/>
        </p:nvCxnSpPr>
        <p:spPr>
          <a:xfrm>
            <a:off x="559394" y="4606478"/>
            <a:ext cx="73152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0" name="TextBox 139"/>
          <p:cNvSpPr txBox="1"/>
          <p:nvPr/>
        </p:nvSpPr>
        <p:spPr>
          <a:xfrm>
            <a:off x="606985" y="4405293"/>
            <a:ext cx="643125" cy="230832"/>
          </a:xfrm>
          <a:prstGeom prst="rect">
            <a:avLst/>
          </a:prstGeom>
          <a:noFill/>
        </p:spPr>
        <p:txBody>
          <a:bodyPr wrap="none" rtlCol="0" anchor="b" anchorCtr="0">
            <a:spAutoFit/>
          </a:bodyPr>
          <a:lstStyle/>
          <a:p>
            <a:r>
              <a:rPr lang="en-US" sz="900" dirty="0" smtClean="0">
                <a:solidFill>
                  <a:schemeClr val="accent1">
                    <a:lumMod val="75000"/>
                  </a:schemeClr>
                </a:solidFill>
              </a:rPr>
              <a:t>SELECT(5)</a:t>
            </a:r>
            <a:endParaRPr lang="en-US" sz="9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41" name="TextBox 140"/>
          <p:cNvSpPr txBox="1"/>
          <p:nvPr/>
        </p:nvSpPr>
        <p:spPr>
          <a:xfrm>
            <a:off x="293630" y="4569401"/>
            <a:ext cx="984565" cy="369332"/>
          </a:xfrm>
          <a:prstGeom prst="rect">
            <a:avLst/>
          </a:prstGeom>
          <a:noFill/>
        </p:spPr>
        <p:txBody>
          <a:bodyPr wrap="none" rtlCol="0" anchor="t" anchorCtr="0">
            <a:spAutoFit/>
          </a:bodyPr>
          <a:lstStyle/>
          <a:p>
            <a:pPr algn="r"/>
            <a:r>
              <a:rPr lang="en-US" sz="900" dirty="0" smtClean="0"/>
              <a:t>Counts </a:t>
            </a:r>
            <a:r>
              <a:rPr lang="en-US" sz="900" dirty="0" err="1" smtClean="0"/>
              <a:t>i</a:t>
            </a:r>
            <a:r>
              <a:rPr lang="en-US" sz="900" dirty="0" smtClean="0"/>
              <a:t> [0 to 23]</a:t>
            </a:r>
          </a:p>
          <a:p>
            <a:pPr algn="r"/>
            <a:r>
              <a:rPr lang="en-US" sz="900" dirty="0"/>
              <a:t>c</a:t>
            </a:r>
            <a:r>
              <a:rPr lang="en-US" sz="900" dirty="0" smtClean="0"/>
              <a:t>ontinuous loop</a:t>
            </a:r>
          </a:p>
        </p:txBody>
      </p:sp>
      <p:sp>
        <p:nvSpPr>
          <p:cNvPr id="142" name="Rounded Rectangle 141"/>
          <p:cNvSpPr/>
          <p:nvPr/>
        </p:nvSpPr>
        <p:spPr>
          <a:xfrm>
            <a:off x="152400" y="3126525"/>
            <a:ext cx="8840886" cy="1826426"/>
          </a:xfrm>
          <a:prstGeom prst="roundRect">
            <a:avLst/>
          </a:prstGeom>
          <a:noFill/>
          <a:ln>
            <a:solidFill>
              <a:schemeClr val="accent4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3" name="TextBox 142"/>
          <p:cNvSpPr txBox="1"/>
          <p:nvPr/>
        </p:nvSpPr>
        <p:spPr>
          <a:xfrm>
            <a:off x="596513" y="3139986"/>
            <a:ext cx="3395545" cy="400110"/>
          </a:xfrm>
          <a:prstGeom prst="rect">
            <a:avLst/>
          </a:prstGeom>
          <a:noFill/>
        </p:spPr>
        <p:txBody>
          <a:bodyPr wrap="none" rtlCol="0" anchor="b" anchorCtr="0">
            <a:spAutoFit/>
          </a:bodyPr>
          <a:lstStyle/>
          <a:p>
            <a:r>
              <a:rPr lang="en-US" sz="2000" dirty="0" smtClean="0">
                <a:solidFill>
                  <a:schemeClr val="accent4">
                    <a:lumMod val="75000"/>
                  </a:schemeClr>
                </a:solidFill>
              </a:rPr>
              <a:t>VFAT2 Track Data Concentrator</a:t>
            </a:r>
            <a:endParaRPr lang="en-US" sz="2000" dirty="0">
              <a:solidFill>
                <a:schemeClr val="accent4">
                  <a:lumMod val="75000"/>
                </a:schemeClr>
              </a:solidFill>
            </a:endParaRPr>
          </a:p>
        </p:txBody>
      </p:sp>
      <p:cxnSp>
        <p:nvCxnSpPr>
          <p:cNvPr id="144" name="Straight Arrow Connector 143"/>
          <p:cNvCxnSpPr/>
          <p:nvPr/>
        </p:nvCxnSpPr>
        <p:spPr>
          <a:xfrm>
            <a:off x="2508595" y="4696605"/>
            <a:ext cx="8382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5" name="TextBox 144"/>
          <p:cNvSpPr txBox="1"/>
          <p:nvPr/>
        </p:nvSpPr>
        <p:spPr>
          <a:xfrm>
            <a:off x="2482165" y="4492464"/>
            <a:ext cx="949299" cy="230832"/>
          </a:xfrm>
          <a:prstGeom prst="rect">
            <a:avLst/>
          </a:prstGeom>
          <a:noFill/>
        </p:spPr>
        <p:txBody>
          <a:bodyPr wrap="none" rtlCol="0" anchor="b" anchorCtr="0">
            <a:spAutoFit/>
          </a:bodyPr>
          <a:lstStyle/>
          <a:p>
            <a:r>
              <a:rPr lang="en-US" sz="900" dirty="0" smtClean="0">
                <a:solidFill>
                  <a:schemeClr val="accent1">
                    <a:lumMod val="75000"/>
                  </a:schemeClr>
                </a:solidFill>
              </a:rPr>
              <a:t>CLEAR_REG(24))</a:t>
            </a:r>
            <a:endParaRPr lang="en-US" sz="9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46" name="TextBox 145"/>
          <p:cNvSpPr txBox="1"/>
          <p:nvPr/>
        </p:nvSpPr>
        <p:spPr>
          <a:xfrm>
            <a:off x="7596172" y="3712414"/>
            <a:ext cx="1260281" cy="246221"/>
          </a:xfrm>
          <a:prstGeom prst="rect">
            <a:avLst/>
          </a:prstGeom>
          <a:noFill/>
        </p:spPr>
        <p:txBody>
          <a:bodyPr wrap="none" rtlCol="0" anchor="b" anchorCtr="0">
            <a:spAutoFit/>
          </a:bodyPr>
          <a:lstStyle/>
          <a:p>
            <a:r>
              <a:rPr lang="en-US" sz="1000" dirty="0" smtClean="0"/>
              <a:t>Data packets to GLIB</a:t>
            </a:r>
          </a:p>
        </p:txBody>
      </p:sp>
      <p:sp>
        <p:nvSpPr>
          <p:cNvPr id="147" name="TextBox 146"/>
          <p:cNvSpPr txBox="1"/>
          <p:nvPr/>
        </p:nvSpPr>
        <p:spPr>
          <a:xfrm>
            <a:off x="457515" y="2029256"/>
            <a:ext cx="1944187" cy="461665"/>
          </a:xfrm>
          <a:prstGeom prst="rect">
            <a:avLst/>
          </a:prstGeom>
          <a:noFill/>
          <a:ln w="6350">
            <a:solidFill>
              <a:schemeClr val="accent2">
                <a:lumMod val="60000"/>
                <a:lumOff val="40000"/>
              </a:schemeClr>
            </a:solidFill>
            <a:prstDash val="sysDot"/>
          </a:ln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accent2">
                    <a:lumMod val="75000"/>
                  </a:schemeClr>
                </a:solidFill>
              </a:rPr>
              <a:t>Note: It </a:t>
            </a:r>
            <a:r>
              <a:rPr lang="en-US" sz="1200" dirty="0">
                <a:solidFill>
                  <a:schemeClr val="accent2">
                    <a:lumMod val="75000"/>
                  </a:schemeClr>
                </a:solidFill>
              </a:rPr>
              <a:t>takes 194 BX for </a:t>
            </a:r>
            <a:r>
              <a:rPr lang="en-US" sz="1200" dirty="0" smtClean="0">
                <a:solidFill>
                  <a:schemeClr val="accent2">
                    <a:lumMod val="75000"/>
                  </a:schemeClr>
                </a:solidFill>
              </a:rPr>
              <a:t>the</a:t>
            </a:r>
          </a:p>
          <a:p>
            <a:r>
              <a:rPr lang="en-US" sz="1200" dirty="0" smtClean="0">
                <a:solidFill>
                  <a:schemeClr val="accent2">
                    <a:lumMod val="75000"/>
                  </a:schemeClr>
                </a:solidFill>
              </a:rPr>
              <a:t>track data </a:t>
            </a:r>
            <a:r>
              <a:rPr lang="en-US" sz="1200" dirty="0">
                <a:solidFill>
                  <a:schemeClr val="accent2">
                    <a:lumMod val="75000"/>
                  </a:schemeClr>
                </a:solidFill>
              </a:rPr>
              <a:t>to arrive in OH</a:t>
            </a:r>
            <a:endParaRPr lang="en-US" sz="1200" dirty="0"/>
          </a:p>
        </p:txBody>
      </p:sp>
      <p:cxnSp>
        <p:nvCxnSpPr>
          <p:cNvPr id="148" name="Straight Arrow Connector 147"/>
          <p:cNvCxnSpPr/>
          <p:nvPr/>
        </p:nvCxnSpPr>
        <p:spPr>
          <a:xfrm>
            <a:off x="5268958" y="3573956"/>
            <a:ext cx="1272483" cy="189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9" name="TextBox 148"/>
          <p:cNvSpPr txBox="1"/>
          <p:nvPr/>
        </p:nvSpPr>
        <p:spPr>
          <a:xfrm>
            <a:off x="5236979" y="3387810"/>
            <a:ext cx="1332416" cy="230832"/>
          </a:xfrm>
          <a:prstGeom prst="rect">
            <a:avLst/>
          </a:prstGeom>
          <a:noFill/>
        </p:spPr>
        <p:txBody>
          <a:bodyPr wrap="none" rtlCol="0" anchor="b" anchorCtr="0">
            <a:spAutoFit/>
          </a:bodyPr>
          <a:lstStyle/>
          <a:p>
            <a:r>
              <a:rPr lang="en-US" sz="900" dirty="0" smtClean="0">
                <a:solidFill>
                  <a:schemeClr val="accent1">
                    <a:lumMod val="75000"/>
                  </a:schemeClr>
                </a:solidFill>
              </a:rPr>
              <a:t>SLOW_CONTROL_DATA</a:t>
            </a:r>
            <a:endParaRPr lang="en-US" sz="900" dirty="0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151" name="Straight Arrow Connector 150"/>
          <p:cNvCxnSpPr/>
          <p:nvPr/>
        </p:nvCxnSpPr>
        <p:spPr>
          <a:xfrm>
            <a:off x="5279132" y="4260242"/>
            <a:ext cx="1272483" cy="189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2" name="TextBox 151"/>
          <p:cNvSpPr txBox="1"/>
          <p:nvPr/>
        </p:nvSpPr>
        <p:spPr>
          <a:xfrm>
            <a:off x="5270524" y="4074096"/>
            <a:ext cx="1284326" cy="230832"/>
          </a:xfrm>
          <a:prstGeom prst="rect">
            <a:avLst/>
          </a:prstGeom>
          <a:noFill/>
        </p:spPr>
        <p:txBody>
          <a:bodyPr wrap="none" rtlCol="0" anchor="b" anchorCtr="0">
            <a:spAutoFit/>
          </a:bodyPr>
          <a:lstStyle/>
          <a:p>
            <a:r>
              <a:rPr lang="en-US" sz="900" dirty="0" smtClean="0">
                <a:solidFill>
                  <a:schemeClr val="accent1">
                    <a:lumMod val="75000"/>
                  </a:schemeClr>
                </a:solidFill>
              </a:rPr>
              <a:t>TRACK_DATA_PRESENT</a:t>
            </a:r>
            <a:endParaRPr lang="en-US" sz="9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53" name="TextBox 152"/>
          <p:cNvSpPr txBox="1"/>
          <p:nvPr/>
        </p:nvSpPr>
        <p:spPr>
          <a:xfrm>
            <a:off x="4634510" y="4136452"/>
            <a:ext cx="708848" cy="215444"/>
          </a:xfrm>
          <a:prstGeom prst="rect">
            <a:avLst/>
          </a:prstGeom>
          <a:noFill/>
        </p:spPr>
        <p:txBody>
          <a:bodyPr wrap="none" rtlCol="0" anchor="b" anchorCtr="0">
            <a:spAutoFit/>
          </a:bodyPr>
          <a:lstStyle/>
          <a:p>
            <a:r>
              <a:rPr lang="en-US" sz="800" dirty="0" smtClean="0"/>
              <a:t>NOT_EMPTY</a:t>
            </a:r>
            <a:endParaRPr lang="en-US" sz="800" dirty="0"/>
          </a:p>
        </p:txBody>
      </p:sp>
      <p:sp>
        <p:nvSpPr>
          <p:cNvPr id="154" name="TextBox 153"/>
          <p:cNvSpPr txBox="1"/>
          <p:nvPr/>
        </p:nvSpPr>
        <p:spPr>
          <a:xfrm>
            <a:off x="6513048" y="4145224"/>
            <a:ext cx="508473" cy="215444"/>
          </a:xfrm>
          <a:prstGeom prst="rect">
            <a:avLst/>
          </a:prstGeom>
          <a:noFill/>
        </p:spPr>
        <p:txBody>
          <a:bodyPr wrap="none" rtlCol="0" anchor="b" anchorCtr="0">
            <a:spAutoFit/>
          </a:bodyPr>
          <a:lstStyle/>
          <a:p>
            <a:r>
              <a:rPr lang="en-US" sz="800" dirty="0" smtClean="0"/>
              <a:t>ENABLE</a:t>
            </a: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6654876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OH Trigger Control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5440363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Four sources of “L1” triggers in OH</a:t>
            </a:r>
          </a:p>
          <a:p>
            <a:pPr lvl="1"/>
            <a:r>
              <a:rPr lang="en-US" dirty="0" smtClean="0"/>
              <a:t>Select one source with software tools via </a:t>
            </a:r>
            <a:r>
              <a:rPr lang="en-US" dirty="0" err="1" smtClean="0"/>
              <a:t>IPbus</a:t>
            </a:r>
            <a:endParaRPr lang="en-US" dirty="0" smtClean="0"/>
          </a:p>
          <a:p>
            <a:pPr lvl="2"/>
            <a:r>
              <a:rPr lang="en-US" dirty="0" smtClean="0"/>
              <a:t>Normal L1A from AMC13 (via GLIB fiber link)</a:t>
            </a:r>
          </a:p>
          <a:p>
            <a:pPr lvl="2"/>
            <a:r>
              <a:rPr lang="en-US" dirty="0" smtClean="0"/>
              <a:t>Internal OH logic generator</a:t>
            </a:r>
          </a:p>
          <a:p>
            <a:pPr lvl="3"/>
            <a:r>
              <a:rPr lang="en-US" dirty="0"/>
              <a:t>P</a:t>
            </a:r>
            <a:r>
              <a:rPr lang="en-US" dirty="0" smtClean="0"/>
              <a:t>rogrammable patterns selected in software via </a:t>
            </a:r>
            <a:r>
              <a:rPr lang="en-US" dirty="0" err="1" smtClean="0"/>
              <a:t>IPbus</a:t>
            </a:r>
            <a:r>
              <a:rPr lang="en-US" dirty="0" smtClean="0"/>
              <a:t> registers</a:t>
            </a:r>
          </a:p>
          <a:p>
            <a:pPr lvl="4"/>
            <a:r>
              <a:rPr lang="en-US" dirty="0" smtClean="0"/>
              <a:t>This logic can also control automated </a:t>
            </a:r>
            <a:r>
              <a:rPr lang="en-US" dirty="0" err="1" smtClean="0"/>
              <a:t>CalPulse</a:t>
            </a:r>
            <a:r>
              <a:rPr lang="en-US" dirty="0" smtClean="0"/>
              <a:t> and other fast functions</a:t>
            </a:r>
          </a:p>
          <a:p>
            <a:pPr lvl="2"/>
            <a:r>
              <a:rPr lang="en-US" dirty="0" smtClean="0"/>
              <a:t>Loopback</a:t>
            </a:r>
          </a:p>
          <a:p>
            <a:pPr lvl="3"/>
            <a:r>
              <a:rPr lang="en-US" dirty="0" smtClean="0"/>
              <a:t>S-Bit “self-trigger” from one VFAT2 chip, selected via software/</a:t>
            </a:r>
            <a:r>
              <a:rPr lang="en-US" dirty="0" err="1" smtClean="0"/>
              <a:t>Ipbus</a:t>
            </a:r>
            <a:endParaRPr lang="en-US" dirty="0" smtClean="0"/>
          </a:p>
          <a:p>
            <a:pPr lvl="3"/>
            <a:r>
              <a:rPr lang="en-US" dirty="0" smtClean="0"/>
              <a:t>8 S-Bits from each VFAT2 get </a:t>
            </a:r>
            <a:r>
              <a:rPr lang="en-US" dirty="0" err="1" smtClean="0"/>
              <a:t>ORed</a:t>
            </a:r>
            <a:r>
              <a:rPr lang="en-US" dirty="0" smtClean="0"/>
              <a:t> together, so there are 24 choices</a:t>
            </a:r>
          </a:p>
          <a:p>
            <a:pPr lvl="3"/>
            <a:r>
              <a:rPr lang="en-US" dirty="0" smtClean="0"/>
              <a:t>Note that S-Bits are not clocked into the FPGA</a:t>
            </a:r>
          </a:p>
          <a:p>
            <a:pPr lvl="2"/>
            <a:r>
              <a:rPr lang="en-US" dirty="0" smtClean="0"/>
              <a:t>External LEMO cable input</a:t>
            </a:r>
          </a:p>
          <a:p>
            <a:pPr lvl="1"/>
            <a:r>
              <a:rPr lang="en-US" dirty="0" smtClean="0"/>
              <a:t>For the last 3 cases, GLIB will never see the trigger</a:t>
            </a:r>
          </a:p>
          <a:p>
            <a:pPr lvl="2"/>
            <a:r>
              <a:rPr lang="en-US" dirty="0" smtClean="0"/>
              <a:t>Consider moving the trigger source switching onto the GLIB to resolve this</a:t>
            </a:r>
          </a:p>
          <a:p>
            <a:pPr lvl="2"/>
            <a:r>
              <a:rPr lang="en-US" dirty="0">
                <a:solidFill>
                  <a:srgbClr val="00B050"/>
                </a:solidFill>
              </a:rPr>
              <a:t>This area needs some planning for SLICE</a:t>
            </a:r>
            <a:r>
              <a:rPr lang="en-US" dirty="0" smtClean="0">
                <a:solidFill>
                  <a:srgbClr val="00B050"/>
                </a:solidFill>
              </a:rPr>
              <a:t>…</a:t>
            </a:r>
            <a:endParaRPr lang="en-US" dirty="0" smtClean="0"/>
          </a:p>
          <a:p>
            <a:r>
              <a:rPr lang="en-US" dirty="0" smtClean="0"/>
              <a:t>When L1A is received, OH stores the BXN in the </a:t>
            </a:r>
            <a:r>
              <a:rPr lang="en-US" dirty="0" smtClean="0">
                <a:solidFill>
                  <a:srgbClr val="00B050"/>
                </a:solidFill>
              </a:rPr>
              <a:t>L1A FIFO</a:t>
            </a:r>
          </a:p>
          <a:p>
            <a:pPr lvl="1"/>
            <a:r>
              <a:rPr lang="en-US" dirty="0" smtClean="0"/>
              <a:t>Use the BX counter value at the time L1A is received</a:t>
            </a:r>
          </a:p>
          <a:p>
            <a:pPr lvl="2"/>
            <a:r>
              <a:rPr lang="en-US" dirty="0" smtClean="0"/>
              <a:t>Currently this 32-bit BXN gets sent in every VFAT2 data packet</a:t>
            </a:r>
          </a:p>
          <a:p>
            <a:pPr lvl="3"/>
            <a:r>
              <a:rPr lang="en-US" dirty="0" smtClean="0"/>
              <a:t>Probably gets repeated 24 times per event! This can be improved in the future…</a:t>
            </a:r>
          </a:p>
          <a:p>
            <a:pPr lvl="3"/>
            <a:r>
              <a:rPr lang="en-US" dirty="0" smtClean="0"/>
              <a:t>BXN gets reset by BC0, and this is all that limits the BX count to 0-3563 range</a:t>
            </a:r>
          </a:p>
          <a:p>
            <a:pPr lvl="1"/>
            <a:r>
              <a:rPr lang="en-US" dirty="0" smtClean="0"/>
              <a:t>For SLICE test, OH should also keep an event counter (not just BXN) to send with the data packets</a:t>
            </a:r>
          </a:p>
          <a:p>
            <a:pPr lvl="2"/>
            <a:r>
              <a:rPr lang="en-US" dirty="0">
                <a:solidFill>
                  <a:srgbClr val="00B050"/>
                </a:solidFill>
              </a:rPr>
              <a:t>This area needs some planning for SLICE</a:t>
            </a:r>
            <a:r>
              <a:rPr lang="en-US" dirty="0" smtClean="0">
                <a:solidFill>
                  <a:srgbClr val="00B050"/>
                </a:solidFill>
              </a:rPr>
              <a:t>…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581FB-C4FF-4412-B047-780222819C63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82138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OH Clocking System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5943600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OH FPGA has access to three</a:t>
            </a:r>
            <a:r>
              <a:rPr lang="en-US" dirty="0" smtClean="0">
                <a:solidFill>
                  <a:srgbClr val="C00000"/>
                </a:solidFill>
              </a:rPr>
              <a:t> </a:t>
            </a:r>
            <a:r>
              <a:rPr lang="en-US" dirty="0" smtClean="0"/>
              <a:t>clock sources</a:t>
            </a:r>
          </a:p>
          <a:p>
            <a:pPr lvl="1"/>
            <a:r>
              <a:rPr lang="en-US" dirty="0" smtClean="0"/>
              <a:t>50 MHz oscillator clock (on board)</a:t>
            </a:r>
          </a:p>
          <a:p>
            <a:pPr lvl="2"/>
            <a:r>
              <a:rPr lang="en-US" dirty="0" smtClean="0"/>
              <a:t>MMCM in FPGA reduces the oscillator clock to 40 MHz internally</a:t>
            </a:r>
          </a:p>
          <a:p>
            <a:pPr lvl="1"/>
            <a:r>
              <a:rPr lang="en-US" dirty="0" smtClean="0"/>
              <a:t>GTX </a:t>
            </a:r>
            <a:r>
              <a:rPr lang="en-US" dirty="0" err="1" smtClean="0"/>
              <a:t>RxRecCLK</a:t>
            </a:r>
            <a:r>
              <a:rPr lang="en-US" dirty="0" smtClean="0"/>
              <a:t> (internal)</a:t>
            </a:r>
          </a:p>
          <a:p>
            <a:pPr lvl="2"/>
            <a:r>
              <a:rPr lang="en-US" dirty="0" smtClean="0"/>
              <a:t>Right now, this is what gives OH the real 40.08 MHz LHC clock</a:t>
            </a:r>
          </a:p>
          <a:p>
            <a:pPr lvl="2"/>
            <a:r>
              <a:rPr lang="en-US" dirty="0" smtClean="0"/>
              <a:t>It should come from the “Track Data” SFP Rx path, as latency/elastic buffer do not matter here</a:t>
            </a:r>
          </a:p>
          <a:p>
            <a:pPr lvl="1"/>
            <a:r>
              <a:rPr lang="en-US" dirty="0" smtClean="0"/>
              <a:t>QPLL, which right now must lock to a clock signal driven by the FPGA</a:t>
            </a:r>
          </a:p>
          <a:p>
            <a:pPr lvl="2"/>
            <a:r>
              <a:rPr lang="en-US" dirty="0" smtClean="0"/>
              <a:t>QPLL 40 MHz output goes to logic fabric, while QPLL 160 goes to all GTX as </a:t>
            </a:r>
            <a:r>
              <a:rPr lang="en-US" dirty="0" err="1" smtClean="0"/>
              <a:t>MGTrefCLK</a:t>
            </a:r>
            <a:endParaRPr lang="en-US" dirty="0" smtClean="0"/>
          </a:p>
          <a:p>
            <a:pPr lvl="2"/>
            <a:r>
              <a:rPr lang="en-US" dirty="0" smtClean="0"/>
              <a:t>In Slice test the QPLL will only lock to the clock provided via the copper HDMI connector</a:t>
            </a:r>
          </a:p>
          <a:p>
            <a:pPr lvl="1"/>
            <a:r>
              <a:rPr lang="en-US" dirty="0" smtClean="0"/>
              <a:t>External LEMO clock input</a:t>
            </a:r>
          </a:p>
          <a:p>
            <a:pPr lvl="2"/>
            <a:r>
              <a:rPr lang="en-US" dirty="0" smtClean="0"/>
              <a:t>Only used in </a:t>
            </a:r>
            <a:r>
              <a:rPr lang="en-US" dirty="0" err="1" smtClean="0"/>
              <a:t>testbeam</a:t>
            </a:r>
            <a:r>
              <a:rPr lang="en-US" dirty="0" smtClean="0"/>
              <a:t> and tests at TIF</a:t>
            </a:r>
          </a:p>
          <a:p>
            <a:r>
              <a:rPr lang="en-US" dirty="0" smtClean="0"/>
              <a:t>OH FPGA provides a clock output to CDCE</a:t>
            </a:r>
          </a:p>
          <a:p>
            <a:pPr lvl="1"/>
            <a:r>
              <a:rPr lang="en-US" dirty="0" smtClean="0"/>
              <a:t>BUFGMUX in FPGA selects “CLK_MUX” signal output to CDCE</a:t>
            </a:r>
          </a:p>
          <a:p>
            <a:pPr lvl="2"/>
            <a:r>
              <a:rPr lang="en-US" dirty="0" smtClean="0"/>
              <a:t>Default CLK_MUX at power-up is the 40 MHz “on-board” source</a:t>
            </a:r>
          </a:p>
          <a:p>
            <a:pPr lvl="2"/>
            <a:r>
              <a:rPr lang="en-US" dirty="0" smtClean="0"/>
              <a:t>Clock-aligner circuit in firmware compares this with </a:t>
            </a:r>
            <a:r>
              <a:rPr lang="en-US" dirty="0" err="1" smtClean="0"/>
              <a:t>RxRecCLK</a:t>
            </a:r>
            <a:endParaRPr lang="en-US" dirty="0" smtClean="0"/>
          </a:p>
          <a:p>
            <a:pPr lvl="2"/>
            <a:r>
              <a:rPr lang="en-US" dirty="0" smtClean="0"/>
              <a:t>When </a:t>
            </a:r>
            <a:r>
              <a:rPr lang="en-US" dirty="0" err="1" smtClean="0"/>
              <a:t>RxRecCLK</a:t>
            </a:r>
            <a:r>
              <a:rPr lang="en-US" dirty="0" smtClean="0"/>
              <a:t> is locked and aligned for 1 </a:t>
            </a:r>
            <a:r>
              <a:rPr lang="en-US" dirty="0" err="1" smtClean="0">
                <a:latin typeface="Symbol" panose="05050102010706020507" pitchFamily="18" charset="2"/>
              </a:rPr>
              <a:t>m</a:t>
            </a:r>
            <a:r>
              <a:rPr lang="en-US" dirty="0" err="1" smtClean="0"/>
              <a:t>sec</a:t>
            </a:r>
            <a:r>
              <a:rPr lang="en-US" dirty="0" smtClean="0"/>
              <a:t> the MUX switches CLK_MUX to use the </a:t>
            </a:r>
            <a:r>
              <a:rPr lang="en-US" dirty="0" err="1" smtClean="0"/>
              <a:t>RxRecCLK</a:t>
            </a:r>
            <a:r>
              <a:rPr lang="en-US" dirty="0" smtClean="0"/>
              <a:t> for the CDCE and all FPGA logic</a:t>
            </a:r>
            <a:endParaRPr lang="en-US" dirty="0" smtClean="0">
              <a:solidFill>
                <a:srgbClr val="C00000"/>
              </a:solidFill>
            </a:endParaRPr>
          </a:p>
          <a:p>
            <a:pPr lvl="3"/>
            <a:r>
              <a:rPr lang="en-US" dirty="0" smtClean="0"/>
              <a:t>Note: the selected CLK_MUX signal drives all FPGA logic as well as the CDCE</a:t>
            </a:r>
          </a:p>
          <a:p>
            <a:pPr lvl="1"/>
            <a:r>
              <a:rPr lang="en-US" dirty="0" smtClean="0"/>
              <a:t>Switching logic for the BUFGMUX has 3 modes</a:t>
            </a:r>
          </a:p>
          <a:p>
            <a:pPr lvl="2"/>
            <a:r>
              <a:rPr lang="en-US" dirty="0" smtClean="0"/>
              <a:t>Automatic switching, never switching, or manual/</a:t>
            </a:r>
            <a:r>
              <a:rPr lang="en-US" dirty="0" err="1" smtClean="0"/>
              <a:t>IPbus</a:t>
            </a:r>
            <a:r>
              <a:rPr lang="en-US" dirty="0" smtClean="0"/>
              <a:t>/</a:t>
            </a:r>
            <a:r>
              <a:rPr lang="en-US" dirty="0" err="1" smtClean="0"/>
              <a:t>ChipScope</a:t>
            </a:r>
            <a:endParaRPr lang="en-US" dirty="0"/>
          </a:p>
          <a:p>
            <a:pPr lvl="2"/>
            <a:r>
              <a:rPr lang="en-US" dirty="0" smtClean="0"/>
              <a:t>Currently there is no logic to “switch back” automatically if a lock is lost</a:t>
            </a:r>
          </a:p>
          <a:p>
            <a:pPr lvl="3"/>
            <a:r>
              <a:rPr lang="en-US" dirty="0" smtClean="0"/>
              <a:t>We may be able to add this feature, but right now it requires JTAG access to reset the link</a:t>
            </a:r>
          </a:p>
          <a:p>
            <a:r>
              <a:rPr lang="en-US" dirty="0" smtClean="0"/>
              <a:t>CDCE provides a stable </a:t>
            </a:r>
            <a:r>
              <a:rPr lang="en-US" dirty="0" err="1" smtClean="0"/>
              <a:t>MGTrefCLK</a:t>
            </a:r>
            <a:r>
              <a:rPr lang="en-US" dirty="0" smtClean="0"/>
              <a:t> for all GTX tiles (similar to QPLL)</a:t>
            </a:r>
          </a:p>
          <a:p>
            <a:pPr lvl="1"/>
            <a:r>
              <a:rPr lang="en-US" dirty="0" smtClean="0"/>
              <a:t>Note that it always seems to hold a lock on CLK_MUX during the BUFGMUX switching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581FB-C4FF-4412-B047-780222819C63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51736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OH Threshold &amp; Latency Scans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85801"/>
            <a:ext cx="8305800" cy="3733799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For thresholds focus on S-bits vs #BX</a:t>
            </a:r>
          </a:p>
          <a:p>
            <a:r>
              <a:rPr lang="en-US" dirty="0" smtClean="0"/>
              <a:t>For latency focus on Track Data events vs #L1 triggers</a:t>
            </a:r>
          </a:p>
          <a:p>
            <a:r>
              <a:rPr lang="en-US" dirty="0" smtClean="0"/>
              <a:t>Software chooses VFAT to scan &amp; run mode via </a:t>
            </a:r>
            <a:r>
              <a:rPr lang="en-US" dirty="0" err="1" smtClean="0"/>
              <a:t>IPbus</a:t>
            </a:r>
            <a:endParaRPr lang="en-US" dirty="0" smtClean="0"/>
          </a:p>
          <a:p>
            <a:pPr lvl="1"/>
            <a:r>
              <a:rPr lang="en-US" dirty="0" smtClean="0"/>
              <a:t>Also selects min/max for range &amp; number of values to scan</a:t>
            </a:r>
          </a:p>
          <a:p>
            <a:pPr lvl="1"/>
            <a:r>
              <a:rPr lang="en-US" dirty="0" smtClean="0"/>
              <a:t>Set the number of events per value</a:t>
            </a:r>
          </a:p>
          <a:p>
            <a:r>
              <a:rPr lang="en-US" dirty="0" smtClean="0"/>
              <a:t>Firmware sets appropriate VFAT I2C registers in sequence and records the scan results</a:t>
            </a:r>
          </a:p>
          <a:p>
            <a:pPr lvl="1"/>
            <a:r>
              <a:rPr lang="en-US" dirty="0" smtClean="0"/>
              <a:t>Threshold scan shows how many S-bits are set per “N” BX at each value</a:t>
            </a:r>
          </a:p>
          <a:p>
            <a:pPr lvl="2"/>
            <a:r>
              <a:rPr lang="en-US" dirty="0" err="1" smtClean="0"/>
              <a:t>Testbeam</a:t>
            </a:r>
            <a:r>
              <a:rPr lang="en-US" dirty="0" smtClean="0"/>
              <a:t> results show noise may trigger ~2 MHz</a:t>
            </a:r>
            <a:endParaRPr lang="en-US" dirty="0" smtClean="0">
              <a:solidFill>
                <a:srgbClr val="C00000"/>
              </a:solidFill>
            </a:endParaRPr>
          </a:p>
          <a:p>
            <a:pPr lvl="1"/>
            <a:r>
              <a:rPr lang="en-US" dirty="0" smtClean="0"/>
              <a:t>Latency scan reports how many non-zero track packets are observed for “N” events at each value</a:t>
            </a:r>
          </a:p>
          <a:p>
            <a:pPr lvl="1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581FB-C4FF-4412-B047-780222819C63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26659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Other OH Functions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6035675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OH uses the 40.08 MHz LHC clock &amp; sends it to all VFATs (LVDS)</a:t>
            </a:r>
          </a:p>
          <a:p>
            <a:pPr lvl="1"/>
            <a:r>
              <a:rPr lang="en-US" dirty="0" smtClean="0"/>
              <a:t>Each GEB VFAT column shares one clock line, so 3 clock lines are controlled by the FPGA, with 8 VFATs on each line</a:t>
            </a:r>
          </a:p>
          <a:p>
            <a:pPr lvl="2"/>
            <a:r>
              <a:rPr lang="en-US" dirty="0" smtClean="0"/>
              <a:t>Apparently no real benefit for fine tuning the timing of these lines</a:t>
            </a:r>
          </a:p>
          <a:p>
            <a:pPr lvl="2"/>
            <a:r>
              <a:rPr lang="en-US" dirty="0" smtClean="0"/>
              <a:t>However, it IS a good idea to fine-tune the VFAT data input lines into the FPGA using </a:t>
            </a:r>
            <a:r>
              <a:rPr lang="en-US" dirty="0" err="1" smtClean="0"/>
              <a:t>IObuf</a:t>
            </a:r>
            <a:r>
              <a:rPr lang="en-US" dirty="0" smtClean="0"/>
              <a:t> delays… </a:t>
            </a:r>
            <a:r>
              <a:rPr lang="en-US" dirty="0">
                <a:solidFill>
                  <a:srgbClr val="00B050"/>
                </a:solidFill>
              </a:rPr>
              <a:t>This area needs some planning for SLICE</a:t>
            </a:r>
            <a:r>
              <a:rPr lang="en-US" dirty="0" smtClean="0">
                <a:solidFill>
                  <a:srgbClr val="00B050"/>
                </a:solidFill>
              </a:rPr>
              <a:t>…</a:t>
            </a:r>
            <a:r>
              <a:rPr lang="en-US" dirty="0" smtClean="0"/>
              <a:t> </a:t>
            </a:r>
          </a:p>
          <a:p>
            <a:r>
              <a:rPr lang="en-US" dirty="0" smtClean="0"/>
              <a:t>OH sends TTC fast signals over the T1 control lines (LVDS)</a:t>
            </a:r>
          </a:p>
          <a:p>
            <a:pPr lvl="1"/>
            <a:r>
              <a:rPr lang="en-US" dirty="0" smtClean="0"/>
              <a:t>This uses one control line per column, with 8 VFATs on each line</a:t>
            </a:r>
          </a:p>
          <a:p>
            <a:pPr lvl="1"/>
            <a:r>
              <a:rPr lang="en-US" dirty="0" smtClean="0"/>
              <a:t>Commands are encoded in a 3-bit sequence</a:t>
            </a:r>
          </a:p>
          <a:p>
            <a:pPr lvl="2"/>
            <a:r>
              <a:rPr lang="en-US" dirty="0"/>
              <a:t>C</a:t>
            </a:r>
            <a:r>
              <a:rPr lang="en-US" dirty="0" smtClean="0"/>
              <a:t>odes </a:t>
            </a:r>
            <a:r>
              <a:rPr lang="en-US" dirty="0"/>
              <a:t>100, 101, 110, 111 </a:t>
            </a:r>
            <a:r>
              <a:rPr lang="en-US" dirty="0" smtClean="0"/>
              <a:t>are used </a:t>
            </a:r>
            <a:r>
              <a:rPr lang="en-US" dirty="0"/>
              <a:t>for L1A, BC0, Resync, </a:t>
            </a:r>
            <a:r>
              <a:rPr lang="en-US" dirty="0" err="1" smtClean="0"/>
              <a:t>CalPulse</a:t>
            </a:r>
            <a:endParaRPr lang="en-US" dirty="0" smtClean="0"/>
          </a:p>
          <a:p>
            <a:r>
              <a:rPr lang="en-US" dirty="0" smtClean="0"/>
              <a:t>Note that VFAT Reset (TTL) also goes out on one line per column</a:t>
            </a:r>
          </a:p>
          <a:p>
            <a:r>
              <a:rPr lang="en-US" dirty="0" smtClean="0"/>
              <a:t>OH uses a wishbone system to handle I2C functions</a:t>
            </a:r>
          </a:p>
          <a:p>
            <a:pPr lvl="1"/>
            <a:r>
              <a:rPr lang="en-US" dirty="0" smtClean="0"/>
              <a:t>6 I2C masters and 6 slaves, used to control 6 I2C sectors (4 VFATs per I2C sector)</a:t>
            </a:r>
          </a:p>
          <a:p>
            <a:pPr lvl="1"/>
            <a:r>
              <a:rPr lang="en-US" dirty="0" smtClean="0"/>
              <a:t>Wishbone also handles ADC scan master, ADC slave, counters slave, status register and control register</a:t>
            </a:r>
          </a:p>
          <a:p>
            <a:pPr lvl="2"/>
            <a:r>
              <a:rPr lang="en-US" dirty="0" smtClean="0"/>
              <a:t>Counters include error counts and packet counts, etc.</a:t>
            </a:r>
            <a:endParaRPr lang="en-US" dirty="0" smtClean="0">
              <a:solidFill>
                <a:srgbClr val="C00000"/>
              </a:solidFill>
            </a:endParaRPr>
          </a:p>
          <a:p>
            <a:pPr lvl="3"/>
            <a:r>
              <a:rPr lang="en-US" dirty="0" smtClean="0"/>
              <a:t>Errors include </a:t>
            </a:r>
            <a:r>
              <a:rPr lang="en-US" dirty="0" err="1" smtClean="0"/>
              <a:t>NotInTable</a:t>
            </a:r>
            <a:r>
              <a:rPr lang="en-US" dirty="0" smtClean="0"/>
              <a:t>, Disparity and 00BC format check</a:t>
            </a:r>
          </a:p>
          <a:p>
            <a:pPr lvl="2"/>
            <a:r>
              <a:rPr lang="en-US" dirty="0" smtClean="0"/>
              <a:t>Status register reports PLL/clock lock status, etc.</a:t>
            </a:r>
          </a:p>
          <a:p>
            <a:pPr lvl="2"/>
            <a:r>
              <a:rPr lang="en-US" dirty="0" smtClean="0"/>
              <a:t>Control register includes T1 line switch select, VFAT loopback select, VFAT track data mask, VFAT reset, system clock select, etc.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581FB-C4FF-4412-B047-780222819C63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28001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Other Considerations in OH Logic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5440363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All logic resets in the firmware are synchronous</a:t>
            </a:r>
          </a:p>
          <a:p>
            <a:r>
              <a:rPr lang="en-US" dirty="0" smtClean="0"/>
              <a:t>PLLs are not reset, but the advanced modules have a local reset available</a:t>
            </a:r>
          </a:p>
          <a:p>
            <a:pPr lvl="1"/>
            <a:r>
              <a:rPr lang="en-US" dirty="0" smtClean="0"/>
              <a:t>We should consider carefully where resets may be needed</a:t>
            </a:r>
          </a:p>
          <a:p>
            <a:pPr lvl="2"/>
            <a:r>
              <a:rPr lang="en-US" dirty="0" smtClean="0"/>
              <a:t>Many options inside GTX and also in error counters, GTX </a:t>
            </a:r>
            <a:r>
              <a:rPr lang="en-US" dirty="0" err="1" smtClean="0"/>
              <a:t>RxRecClk</a:t>
            </a:r>
            <a:r>
              <a:rPr lang="en-US" dirty="0" smtClean="0"/>
              <a:t>, etc.</a:t>
            </a:r>
          </a:p>
          <a:p>
            <a:pPr lvl="2"/>
            <a:r>
              <a:rPr lang="en-US" dirty="0" smtClean="0"/>
              <a:t>Sometimes we want to reset the fiber links without a power cycle…</a:t>
            </a:r>
          </a:p>
          <a:p>
            <a:pPr lvl="1"/>
            <a:r>
              <a:rPr lang="en-US" dirty="0" smtClean="0">
                <a:solidFill>
                  <a:srgbClr val="00B050"/>
                </a:solidFill>
              </a:rPr>
              <a:t>This area needs some planning for SLICE…</a:t>
            </a:r>
            <a:endParaRPr lang="en-US" dirty="0" smtClean="0"/>
          </a:p>
          <a:p>
            <a:r>
              <a:rPr lang="en-US" dirty="0" smtClean="0"/>
              <a:t>Resync from TTC is not used by OH, only for VFATs</a:t>
            </a:r>
          </a:p>
          <a:p>
            <a:pPr lvl="1"/>
            <a:r>
              <a:rPr lang="en-US" dirty="0" smtClean="0"/>
              <a:t>Probably OH should use it to reset event &amp; error counters, etc.</a:t>
            </a:r>
          </a:p>
          <a:p>
            <a:pPr lvl="1"/>
            <a:r>
              <a:rPr lang="en-US" dirty="0" smtClean="0"/>
              <a:t>GLIB ignores all TTC signals and just forwards them to OH </a:t>
            </a:r>
          </a:p>
          <a:p>
            <a:pPr lvl="1"/>
            <a:r>
              <a:rPr lang="en-US" dirty="0" smtClean="0">
                <a:solidFill>
                  <a:srgbClr val="00B050"/>
                </a:solidFill>
              </a:rPr>
              <a:t>This area needs some planning for SLICE…</a:t>
            </a:r>
          </a:p>
          <a:p>
            <a:r>
              <a:rPr lang="en-US" dirty="0" smtClean="0"/>
              <a:t>BC0 only resets BX count on the OH, but not on GLIB</a:t>
            </a:r>
          </a:p>
          <a:p>
            <a:pPr lvl="1"/>
            <a:r>
              <a:rPr lang="en-US" dirty="0" smtClean="0"/>
              <a:t>GLIB should use it too</a:t>
            </a:r>
          </a:p>
          <a:p>
            <a:pPr lvl="1"/>
            <a:r>
              <a:rPr lang="en-US" dirty="0" smtClean="0"/>
              <a:t>On VFAT2 this resets the BC and EC for some reason</a:t>
            </a:r>
          </a:p>
          <a:p>
            <a:pPr lvl="1"/>
            <a:r>
              <a:rPr lang="en-US" dirty="0">
                <a:solidFill>
                  <a:srgbClr val="00B050"/>
                </a:solidFill>
              </a:rPr>
              <a:t>This area needs some planning for SLICE</a:t>
            </a:r>
            <a:r>
              <a:rPr lang="en-US" dirty="0" smtClean="0">
                <a:solidFill>
                  <a:srgbClr val="00B050"/>
                </a:solidFill>
              </a:rPr>
              <a:t>…</a:t>
            </a:r>
            <a:endParaRPr lang="en-US" dirty="0" smtClean="0"/>
          </a:p>
          <a:p>
            <a:r>
              <a:rPr lang="en-US" dirty="0" smtClean="0"/>
              <a:t>Several other registers have “individual” resets via </a:t>
            </a:r>
            <a:r>
              <a:rPr lang="en-US" dirty="0" err="1" smtClean="0"/>
              <a:t>IPbus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Some should probably OR with Resync, BC0, etc.</a:t>
            </a:r>
          </a:p>
          <a:p>
            <a:pPr lvl="1"/>
            <a:r>
              <a:rPr lang="en-US" dirty="0">
                <a:solidFill>
                  <a:srgbClr val="00B050"/>
                </a:solidFill>
              </a:rPr>
              <a:t>This area needs some planning for SLICE</a:t>
            </a:r>
            <a:r>
              <a:rPr lang="en-US" dirty="0" smtClean="0">
                <a:solidFill>
                  <a:srgbClr val="00B050"/>
                </a:solidFill>
              </a:rPr>
              <a:t>…</a:t>
            </a:r>
            <a:endParaRPr lang="en-US" dirty="0" smtClean="0"/>
          </a:p>
          <a:p>
            <a:r>
              <a:rPr lang="en-US" dirty="0" smtClean="0"/>
              <a:t>VFAT Reset has no function</a:t>
            </a:r>
          </a:p>
          <a:p>
            <a:pPr lvl="1"/>
            <a:r>
              <a:rPr lang="en-US" dirty="0" smtClean="0"/>
              <a:t>Probably this is used for VFAT3 only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581FB-C4FF-4412-B047-780222819C63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38679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GLIB GTX Track Data Handling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85799"/>
            <a:ext cx="8534400" cy="3778229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Track Data Rx packets from OH gets saved in FIFOs</a:t>
            </a:r>
          </a:p>
          <a:p>
            <a:pPr lvl="1"/>
            <a:r>
              <a:rPr lang="en-US" dirty="0" smtClean="0"/>
              <a:t>Recall: </a:t>
            </a:r>
            <a:r>
              <a:rPr lang="en-US" dirty="0"/>
              <a:t>19 BX to </a:t>
            </a:r>
            <a:r>
              <a:rPr lang="en-US" dirty="0" smtClean="0"/>
              <a:t>complete </a:t>
            </a:r>
            <a:r>
              <a:rPr lang="en-US" dirty="0"/>
              <a:t>a full packet: </a:t>
            </a:r>
            <a:r>
              <a:rPr lang="en-US" dirty="0">
                <a:solidFill>
                  <a:srgbClr val="00B050"/>
                </a:solidFill>
              </a:rPr>
              <a:t>one packet per VFAT</a:t>
            </a:r>
          </a:p>
          <a:p>
            <a:pPr marL="914400" lvl="2" indent="0">
              <a:buNone/>
            </a:pPr>
            <a:r>
              <a:rPr lang="en-US" sz="1800" dirty="0">
                <a:solidFill>
                  <a:srgbClr val="C00000"/>
                </a:solidFill>
              </a:rPr>
              <a:t>00BC + 16-bit-Hdr + (14x16-bit) </a:t>
            </a:r>
            <a:r>
              <a:rPr lang="en-US" sz="1800" dirty="0" err="1">
                <a:solidFill>
                  <a:srgbClr val="C00000"/>
                </a:solidFill>
              </a:rPr>
              <a:t>TrkData</a:t>
            </a:r>
            <a:r>
              <a:rPr lang="en-US" sz="1800" dirty="0">
                <a:solidFill>
                  <a:srgbClr val="C00000"/>
                </a:solidFill>
              </a:rPr>
              <a:t> + 32-bit-s.c.data + 16-bit </a:t>
            </a:r>
            <a:r>
              <a:rPr lang="en-US" sz="1800" dirty="0" smtClean="0">
                <a:solidFill>
                  <a:srgbClr val="C00000"/>
                </a:solidFill>
              </a:rPr>
              <a:t>CRC</a:t>
            </a:r>
            <a:endParaRPr lang="en-US" dirty="0" smtClean="0"/>
          </a:p>
          <a:p>
            <a:pPr lvl="1"/>
            <a:r>
              <a:rPr lang="en-US" dirty="0" smtClean="0"/>
              <a:t>The Slow Control FIFO takes in the 32-bit </a:t>
            </a:r>
            <a:r>
              <a:rPr lang="en-US" dirty="0" err="1" smtClean="0"/>
              <a:t>s.c.</a:t>
            </a:r>
            <a:r>
              <a:rPr lang="en-US" dirty="0" smtClean="0"/>
              <a:t> data (if valid is set)</a:t>
            </a:r>
          </a:p>
          <a:p>
            <a:pPr lvl="1"/>
            <a:r>
              <a:rPr lang="en-US" dirty="0" smtClean="0"/>
              <a:t>The </a:t>
            </a:r>
            <a:r>
              <a:rPr lang="en-US" dirty="0" err="1" smtClean="0"/>
              <a:t>Trk</a:t>
            </a:r>
            <a:r>
              <a:rPr lang="en-US" dirty="0" smtClean="0"/>
              <a:t> Rx FIFO takes in </a:t>
            </a:r>
            <a:r>
              <a:rPr lang="en-US" dirty="0" err="1" smtClean="0"/>
              <a:t>TrkData</a:t>
            </a:r>
            <a:r>
              <a:rPr lang="en-US" dirty="0" smtClean="0"/>
              <a:t> for valid data: 16 bits @160 MHz</a:t>
            </a:r>
          </a:p>
          <a:p>
            <a:pPr lvl="2"/>
            <a:r>
              <a:rPr lang="en-US" dirty="0" smtClean="0"/>
              <a:t>FIFO readout is 32-bits @160 MHz</a:t>
            </a:r>
          </a:p>
          <a:p>
            <a:r>
              <a:rPr lang="en-US" dirty="0" err="1" smtClean="0"/>
              <a:t>Trk</a:t>
            </a:r>
            <a:r>
              <a:rPr lang="en-US" dirty="0" smtClean="0"/>
              <a:t> Rx FIFO data readout goes to two buffer systems</a:t>
            </a:r>
          </a:p>
          <a:p>
            <a:pPr lvl="1"/>
            <a:r>
              <a:rPr lang="en-US" dirty="0" smtClean="0"/>
              <a:t>One BIG FIFO for all VFAT </a:t>
            </a:r>
            <a:r>
              <a:rPr lang="en-US" dirty="0" err="1" smtClean="0"/>
              <a:t>TrkData</a:t>
            </a:r>
            <a:r>
              <a:rPr lang="en-US" dirty="0" smtClean="0"/>
              <a:t> that goes to AMC13</a:t>
            </a:r>
          </a:p>
          <a:p>
            <a:pPr lvl="2"/>
            <a:r>
              <a:rPr lang="en-US" dirty="0" smtClean="0"/>
              <a:t>This FIFO is actually a chain of several FIFOs</a:t>
            </a:r>
          </a:p>
          <a:p>
            <a:pPr lvl="2"/>
            <a:r>
              <a:rPr lang="en-US" dirty="0" smtClean="0"/>
              <a:t>This FIFO chain readout is handled by the Event Builder logic</a:t>
            </a:r>
          </a:p>
          <a:p>
            <a:pPr lvl="3"/>
            <a:r>
              <a:rPr lang="en-US" dirty="0" smtClean="0"/>
              <a:t>Event Builder formats event packets for transmission to AMC13</a:t>
            </a:r>
          </a:p>
          <a:p>
            <a:pPr lvl="1"/>
            <a:r>
              <a:rPr lang="en-US" dirty="0" smtClean="0"/>
              <a:t>A smaller FIFO for Spy Path data, with readout via </a:t>
            </a:r>
            <a:r>
              <a:rPr lang="en-US" dirty="0" err="1" smtClean="0"/>
              <a:t>IPbus</a:t>
            </a:r>
            <a:r>
              <a:rPr lang="en-US" dirty="0" smtClean="0"/>
              <a:t> registers</a:t>
            </a:r>
          </a:p>
          <a:p>
            <a:pPr lvl="2"/>
            <a:r>
              <a:rPr lang="en-US" dirty="0" smtClean="0"/>
              <a:t>This path requires a </a:t>
            </a:r>
            <a:r>
              <a:rPr lang="en-US" dirty="0" err="1" smtClean="0"/>
              <a:t>prescale</a:t>
            </a:r>
            <a:r>
              <a:rPr lang="en-US" dirty="0" smtClean="0"/>
              <a:t> as </a:t>
            </a:r>
            <a:r>
              <a:rPr lang="en-US" dirty="0" err="1" smtClean="0"/>
              <a:t>IPbus</a:t>
            </a:r>
            <a:r>
              <a:rPr lang="en-US" dirty="0" smtClean="0"/>
              <a:t> cannot handle all the data in CMS collisions</a:t>
            </a:r>
          </a:p>
          <a:p>
            <a:pPr lvl="3"/>
            <a:r>
              <a:rPr lang="en-US" dirty="0" err="1" smtClean="0"/>
              <a:t>Prescale</a:t>
            </a:r>
            <a:r>
              <a:rPr lang="en-US" dirty="0" smtClean="0"/>
              <a:t> ratio should be set in an </a:t>
            </a:r>
            <a:r>
              <a:rPr lang="en-US" dirty="0" err="1" smtClean="0"/>
              <a:t>IPbus</a:t>
            </a:r>
            <a:r>
              <a:rPr lang="en-US" dirty="0" smtClean="0"/>
              <a:t> register</a:t>
            </a:r>
          </a:p>
          <a:p>
            <a:pPr lvl="1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6581FB-C4FF-4412-B047-780222819C63}" type="slidenum">
              <a:rPr lang="en-US" smtClean="0"/>
              <a:pPr/>
              <a:t>9</a:t>
            </a:fld>
            <a:endParaRPr lang="en-US"/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2918517" y="5358754"/>
            <a:ext cx="1272483" cy="189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2887248" y="5148766"/>
            <a:ext cx="1289135" cy="230832"/>
          </a:xfrm>
          <a:prstGeom prst="rect">
            <a:avLst/>
          </a:prstGeom>
          <a:noFill/>
        </p:spPr>
        <p:txBody>
          <a:bodyPr wrap="none" rtlCol="0" anchor="b" anchorCtr="0">
            <a:spAutoFit/>
          </a:bodyPr>
          <a:lstStyle/>
          <a:p>
            <a:r>
              <a:rPr lang="en-US" sz="900" dirty="0" smtClean="0">
                <a:solidFill>
                  <a:schemeClr val="accent1">
                    <a:lumMod val="75000"/>
                  </a:schemeClr>
                </a:solidFill>
              </a:rPr>
              <a:t>OH_TRACK_DATA (16b)</a:t>
            </a:r>
            <a:endParaRPr lang="en-US" sz="9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191000" y="4724400"/>
            <a:ext cx="1059180" cy="1241833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none" rtlCol="0">
            <a:noAutofit/>
          </a:bodyPr>
          <a:lstStyle/>
          <a:p>
            <a:pPr algn="ctr"/>
            <a:r>
              <a:rPr lang="en-US" sz="1200" dirty="0" smtClean="0"/>
              <a:t>Tracking </a:t>
            </a:r>
            <a:r>
              <a:rPr lang="en-US" sz="1200" dirty="0"/>
              <a:t>R</a:t>
            </a:r>
            <a:r>
              <a:rPr lang="en-US" sz="1200" dirty="0" smtClean="0"/>
              <a:t>x</a:t>
            </a:r>
          </a:p>
          <a:p>
            <a:pPr algn="ctr"/>
            <a:r>
              <a:rPr lang="en-US" sz="1200" dirty="0" smtClean="0"/>
              <a:t>FIFO</a:t>
            </a:r>
            <a:endParaRPr lang="en-US" sz="1200" dirty="0"/>
          </a:p>
        </p:txBody>
      </p:sp>
      <p:sp>
        <p:nvSpPr>
          <p:cNvPr id="8" name="Right Arrow 7"/>
          <p:cNvSpPr/>
          <p:nvPr/>
        </p:nvSpPr>
        <p:spPr>
          <a:xfrm>
            <a:off x="5265481" y="5382249"/>
            <a:ext cx="482728" cy="10258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5226157" y="5162962"/>
            <a:ext cx="2305439" cy="246221"/>
          </a:xfrm>
          <a:prstGeom prst="rect">
            <a:avLst/>
          </a:prstGeom>
          <a:noFill/>
        </p:spPr>
        <p:txBody>
          <a:bodyPr wrap="none" rtlCol="0" anchor="b" anchorCtr="0">
            <a:spAutoFit/>
          </a:bodyPr>
          <a:lstStyle/>
          <a:p>
            <a:r>
              <a:rPr lang="en-US" sz="1000" dirty="0" smtClean="0"/>
              <a:t>Data to chained FIFOs &amp; Spy buffer (32b)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210865" y="5345316"/>
            <a:ext cx="599844" cy="230832"/>
          </a:xfrm>
          <a:prstGeom prst="rect">
            <a:avLst/>
          </a:prstGeom>
          <a:noFill/>
        </p:spPr>
        <p:txBody>
          <a:bodyPr wrap="none" rtlCol="0" anchor="b" anchorCtr="0">
            <a:spAutoFit/>
          </a:bodyPr>
          <a:lstStyle/>
          <a:p>
            <a:r>
              <a:rPr lang="en-US" sz="900" dirty="0" smtClean="0">
                <a:solidFill>
                  <a:schemeClr val="accent1">
                    <a:lumMod val="75000"/>
                  </a:schemeClr>
                </a:solidFill>
              </a:rPr>
              <a:t>160 MHz</a:t>
            </a:r>
            <a:endParaRPr lang="en-US" sz="9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901516" y="5542913"/>
            <a:ext cx="1298717" cy="1061829"/>
          </a:xfrm>
          <a:prstGeom prst="rect">
            <a:avLst/>
          </a:prstGeom>
          <a:noFill/>
        </p:spPr>
        <p:txBody>
          <a:bodyPr wrap="square" rtlCol="0" anchor="t" anchorCtr="0">
            <a:spAutoFit/>
          </a:bodyPr>
          <a:lstStyle/>
          <a:p>
            <a:r>
              <a:rPr lang="en-US" sz="900" dirty="0" smtClean="0">
                <a:solidFill>
                  <a:schemeClr val="accent4">
                    <a:lumMod val="75000"/>
                  </a:schemeClr>
                </a:solidFill>
              </a:rPr>
              <a:t>Only the 14x16-bit data goes in here for each VFAT, and only if the </a:t>
            </a:r>
            <a:r>
              <a:rPr lang="en-US" sz="900" dirty="0" err="1" smtClean="0">
                <a:solidFill>
                  <a:schemeClr val="accent4">
                    <a:lumMod val="75000"/>
                  </a:schemeClr>
                </a:solidFill>
              </a:rPr>
              <a:t>DataValid</a:t>
            </a:r>
            <a:r>
              <a:rPr lang="en-US" sz="900" dirty="0" smtClean="0">
                <a:solidFill>
                  <a:schemeClr val="accent4">
                    <a:lumMod val="75000"/>
                  </a:schemeClr>
                </a:solidFill>
              </a:rPr>
              <a:t> is set in the packet header. Slow Control data goes to a separate FIFO.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326380" y="5484836"/>
            <a:ext cx="1455420" cy="1061829"/>
          </a:xfrm>
          <a:prstGeom prst="rect">
            <a:avLst/>
          </a:prstGeom>
          <a:noFill/>
        </p:spPr>
        <p:txBody>
          <a:bodyPr wrap="square" rtlCol="0" anchor="t" anchorCtr="0">
            <a:spAutoFit/>
          </a:bodyPr>
          <a:lstStyle/>
          <a:p>
            <a:r>
              <a:rPr lang="en-US" sz="900" dirty="0" smtClean="0">
                <a:solidFill>
                  <a:schemeClr val="accent4">
                    <a:lumMod val="75000"/>
                  </a:schemeClr>
                </a:solidFill>
              </a:rPr>
              <a:t>Data goes out twice as fast as it comes in. But there is one-clock of extra lag for writing to additional FIFOs for the wait to verify they are not full from the previous write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156595" y="5073627"/>
            <a:ext cx="1768771" cy="641373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none" rtlCol="0">
            <a:noAutofit/>
          </a:bodyPr>
          <a:lstStyle/>
          <a:p>
            <a:pPr algn="ctr"/>
            <a:r>
              <a:rPr lang="en-US" sz="1200" dirty="0" smtClean="0"/>
              <a:t>GTX Rx</a:t>
            </a:r>
          </a:p>
          <a:p>
            <a:pPr algn="ctr"/>
            <a:r>
              <a:rPr lang="en-US" sz="1200" dirty="0" smtClean="0"/>
              <a:t>(Track Data path from OH)</a:t>
            </a:r>
            <a:endParaRPr lang="en-US" sz="1200" dirty="0"/>
          </a:p>
        </p:txBody>
      </p:sp>
      <p:sp>
        <p:nvSpPr>
          <p:cNvPr id="14" name="TextBox 13"/>
          <p:cNvSpPr txBox="1"/>
          <p:nvPr/>
        </p:nvSpPr>
        <p:spPr>
          <a:xfrm>
            <a:off x="1299987" y="4529878"/>
            <a:ext cx="2749471" cy="400110"/>
          </a:xfrm>
          <a:prstGeom prst="rect">
            <a:avLst/>
          </a:prstGeom>
          <a:noFill/>
        </p:spPr>
        <p:txBody>
          <a:bodyPr wrap="none" rtlCol="0" anchor="b" anchorCtr="0">
            <a:spAutoFit/>
          </a:bodyPr>
          <a:lstStyle/>
          <a:p>
            <a:r>
              <a:rPr lang="en-US" sz="2000" dirty="0" smtClean="0">
                <a:solidFill>
                  <a:schemeClr val="accent4">
                    <a:lumMod val="75000"/>
                  </a:schemeClr>
                </a:solidFill>
              </a:rPr>
              <a:t>GLIB Track Data Receiver</a:t>
            </a:r>
            <a:endParaRPr lang="en-US" sz="2000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609600" y="4571623"/>
            <a:ext cx="7467600" cy="2149852"/>
          </a:xfrm>
          <a:prstGeom prst="roundRect">
            <a:avLst/>
          </a:prstGeom>
          <a:noFill/>
          <a:ln>
            <a:solidFill>
              <a:schemeClr val="accent4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23362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35047</TotalTime>
  <Words>1921</Words>
  <Application>Microsoft Office PowerPoint</Application>
  <PresentationFormat>On-screen Show (4:3)</PresentationFormat>
  <Paragraphs>225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Symbol</vt:lpstr>
      <vt:lpstr>Wingdings</vt:lpstr>
      <vt:lpstr>Office Theme</vt:lpstr>
      <vt:lpstr>GEM Firmware Developer Notes</vt:lpstr>
      <vt:lpstr>OH Fiber Communication Structure</vt:lpstr>
      <vt:lpstr>OH VFAT2 Track Data Handling</vt:lpstr>
      <vt:lpstr>OH Trigger Control</vt:lpstr>
      <vt:lpstr>OH Clocking System</vt:lpstr>
      <vt:lpstr>OH Threshold &amp; Latency Scans</vt:lpstr>
      <vt:lpstr>Other OH Functions</vt:lpstr>
      <vt:lpstr>Other Considerations in OH Logic</vt:lpstr>
      <vt:lpstr>GLIB GTX Track Data Handling</vt:lpstr>
    </vt:vector>
  </TitlesOfParts>
  <Company>Hewlett-Packard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TAMU Lab Status Update</dc:title>
  <dc:creator>jason</dc:creator>
  <cp:lastModifiedBy>jason</cp:lastModifiedBy>
  <cp:revision>1001</cp:revision>
  <dcterms:created xsi:type="dcterms:W3CDTF">2012-05-07T14:40:04Z</dcterms:created>
  <dcterms:modified xsi:type="dcterms:W3CDTF">2016-01-07T15:56:40Z</dcterms:modified>
</cp:coreProperties>
</file>