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6" r:id="rId3"/>
    <p:sldId id="272" r:id="rId4"/>
    <p:sldId id="273" r:id="rId5"/>
    <p:sldId id="274" r:id="rId6"/>
    <p:sldId id="275" r:id="rId7"/>
    <p:sldId id="271" r:id="rId8"/>
    <p:sldId id="276" r:id="rId9"/>
    <p:sldId id="270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33"/>
    <a:srgbClr val="9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62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24399-A966-44EE-A381-147E331A8BC6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61E9B-1562-4F79-929D-FD88D1C881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74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E8B6-378D-418C-A867-61964964B71E}" type="datetime1">
              <a:rPr lang="en-US" smtClean="0"/>
              <a:pPr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B13B-0A4D-458A-AB3F-61B79FF090AF}" type="datetime1">
              <a:rPr lang="en-US" smtClean="0"/>
              <a:pPr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506E-2ABA-4837-9A18-F2504D6BFD25}" type="datetime1">
              <a:rPr lang="en-US" smtClean="0"/>
              <a:pPr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/>
          </a:bodyPr>
          <a:lstStyle>
            <a:lvl1pPr>
              <a:defRPr sz="3600">
                <a:solidFill>
                  <a:srgbClr val="9E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Font typeface="Wingdings" pitchFamily="2" charset="2"/>
              <a:buChar char="Ø"/>
              <a:defRPr sz="2000">
                <a:solidFill>
                  <a:srgbClr val="002060"/>
                </a:solidFill>
              </a:defRPr>
            </a:lvl3pPr>
            <a:lvl4pPr>
              <a:buFont typeface="Wingdings" pitchFamily="2" charset="2"/>
              <a:buChar char="§"/>
              <a:defRPr sz="1800">
                <a:solidFill>
                  <a:srgbClr val="0070C0"/>
                </a:solidFill>
              </a:defRPr>
            </a:lvl4pPr>
            <a:lvl5pPr>
              <a:defRPr sz="1600">
                <a:solidFill>
                  <a:srgbClr val="7030A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16791-6CB5-4748-9CCF-B55BF66F7431}" type="datetime1">
              <a:rPr lang="en-US" smtClean="0"/>
              <a:pPr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4F2C-E1A0-46A8-9B03-3C8F159D77E8}" type="datetime1">
              <a:rPr lang="en-US" smtClean="0"/>
              <a:pPr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A4163-3AA2-455C-B7A9-B70C2EE8E593}" type="datetime1">
              <a:rPr lang="en-US" smtClean="0"/>
              <a:pPr/>
              <a:t>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A0D2-1A97-4F0B-B880-40B4492A9327}" type="datetime1">
              <a:rPr lang="en-US" smtClean="0"/>
              <a:pPr/>
              <a:t>2/22/2016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05E4-3935-4AF3-9019-E2E7D056F765}" type="datetime1">
              <a:rPr lang="en-US" smtClean="0"/>
              <a:pPr/>
              <a:t>2/22/2016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CCD2-B516-4140-92C1-95A2ADA6CC41}" type="datetime1">
              <a:rPr lang="en-US" smtClean="0"/>
              <a:pPr/>
              <a:t>2/22/2016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07FCF-424D-4A27-B059-29F4614FFC9D}" type="datetime1">
              <a:rPr lang="en-US" smtClean="0"/>
              <a:pPr/>
              <a:t>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F6FF9-546B-4B90-9551-5D1D08EBA4D7}" type="datetime1">
              <a:rPr lang="en-US" smtClean="0"/>
              <a:pPr/>
              <a:t>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4781B-E6E7-4FFC-A523-67EF476B922C}" type="datetime1">
              <a:rPr lang="en-US" smtClean="0"/>
              <a:pPr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9E0000"/>
                </a:solidFill>
              </a:rPr>
              <a:t>GEM Firmware </a:t>
            </a:r>
            <a:r>
              <a:rPr lang="en-US" dirty="0" smtClean="0">
                <a:solidFill>
                  <a:srgbClr val="9E0000"/>
                </a:solidFill>
              </a:rPr>
              <a:t>Concerns &amp; Development</a:t>
            </a:r>
            <a:r>
              <a:rPr lang="en-US" dirty="0" smtClean="0">
                <a:solidFill>
                  <a:srgbClr val="9E0000"/>
                </a:solidFill>
              </a:rPr>
              <a:t> Plans</a:t>
            </a:r>
            <a:endParaRPr lang="en-US" dirty="0">
              <a:solidFill>
                <a:srgbClr val="9E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48000"/>
            <a:ext cx="6400800" cy="32004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GEM Firmware Workshop</a:t>
            </a:r>
          </a:p>
          <a:p>
            <a:r>
              <a:rPr lang="en-US" sz="2800" dirty="0" smtClean="0"/>
              <a:t>February 2016</a:t>
            </a:r>
          </a:p>
          <a:p>
            <a:r>
              <a:rPr lang="en-US" sz="2800" dirty="0" smtClean="0"/>
              <a:t>Texas A&amp;M University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Strawman Proposal…</a:t>
            </a:r>
            <a:r>
              <a:rPr lang="en-US" dirty="0" smtClean="0"/>
              <a:t> </a:t>
            </a:r>
            <a:r>
              <a:rPr lang="en-US" dirty="0" smtClean="0"/>
              <a:t>people &amp;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Alfredo</a:t>
            </a:r>
            <a:r>
              <a:rPr lang="en-US" dirty="0" smtClean="0"/>
              <a:t>: GLIB firmware</a:t>
            </a:r>
          </a:p>
          <a:p>
            <a:pPr lvl="1"/>
            <a:r>
              <a:rPr lang="en-US" dirty="0" smtClean="0"/>
              <a:t>Work on multiple-GBT Emulator cores for GLIB</a:t>
            </a:r>
          </a:p>
          <a:p>
            <a:r>
              <a:rPr lang="en-US" dirty="0" smtClean="0"/>
              <a:t>Andrew: OH &amp; OTMB firmware</a:t>
            </a:r>
          </a:p>
          <a:p>
            <a:pPr lvl="1"/>
            <a:r>
              <a:rPr lang="en-US" dirty="0" smtClean="0"/>
              <a:t>VFAT S-bit/pad clustering &amp; encoding for CSC &amp; GLIB links</a:t>
            </a:r>
          </a:p>
          <a:p>
            <a:r>
              <a:rPr lang="en-US" dirty="0" smtClean="0"/>
              <a:t>Ryo: OH &amp; GLIB firmware</a:t>
            </a:r>
          </a:p>
          <a:p>
            <a:pPr lvl="1"/>
            <a:r>
              <a:rPr lang="en-US" dirty="0" smtClean="0"/>
              <a:t>ZS logic for handing track data and </a:t>
            </a:r>
            <a:r>
              <a:rPr lang="en-US" dirty="0" smtClean="0"/>
              <a:t>S-bits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002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Topics for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1"/>
            <a:ext cx="8305800" cy="58673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All </a:t>
            </a:r>
            <a:r>
              <a:rPr lang="en-US" dirty="0"/>
              <a:t>types of RESETs at OH and </a:t>
            </a:r>
            <a:r>
              <a:rPr lang="en-US" dirty="0" smtClean="0"/>
              <a:t>GLIB</a:t>
            </a:r>
          </a:p>
          <a:p>
            <a:pPr lvl="1"/>
            <a:r>
              <a:rPr lang="en-US" dirty="0" smtClean="0"/>
              <a:t>BC0</a:t>
            </a:r>
          </a:p>
          <a:p>
            <a:pPr lvl="1"/>
            <a:r>
              <a:rPr lang="en-US" dirty="0" smtClean="0"/>
              <a:t>Resync</a:t>
            </a:r>
          </a:p>
          <a:p>
            <a:pPr lvl="1"/>
            <a:r>
              <a:rPr lang="en-US" dirty="0" smtClean="0"/>
              <a:t>Fiber link-sync/GTX reset</a:t>
            </a:r>
          </a:p>
          <a:p>
            <a:pPr lvl="2"/>
            <a:r>
              <a:rPr lang="en-US" dirty="0" smtClean="0"/>
              <a:t>OH needs an automated clock &amp; link recovery method…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ard reset</a:t>
            </a:r>
          </a:p>
          <a:p>
            <a:pPr lvl="1"/>
            <a:r>
              <a:rPr lang="en-US" dirty="0" smtClean="0"/>
              <a:t>note that VFAT2 reset signal has no function, and BC0 also resets the event counter in VFAT2</a:t>
            </a:r>
          </a:p>
          <a:p>
            <a:pPr lvl="2"/>
            <a:r>
              <a:rPr lang="en-US" dirty="0" smtClean="0"/>
              <a:t>CMS will send the BC0 on every LHC orbit, so we’ll see it all the time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GLIB-OH </a:t>
            </a:r>
            <a:r>
              <a:rPr lang="en-US" dirty="0"/>
              <a:t>link monitoring and controls, error detection and mitigation ideas for </a:t>
            </a:r>
            <a:r>
              <a:rPr lang="en-US" dirty="0" smtClean="0"/>
              <a:t>VFAT-OH-GLIB</a:t>
            </a:r>
          </a:p>
          <a:p>
            <a:pPr lvl="1"/>
            <a:r>
              <a:rPr lang="en-US" dirty="0" smtClean="0"/>
              <a:t>Consider the types of errors we can detect</a:t>
            </a:r>
          </a:p>
          <a:p>
            <a:pPr lvl="1"/>
            <a:r>
              <a:rPr lang="en-US" dirty="0" smtClean="0"/>
              <a:t>Establish the criteria: when </a:t>
            </a:r>
            <a:r>
              <a:rPr lang="en-US" dirty="0"/>
              <a:t>do we need resets</a:t>
            </a:r>
            <a:r>
              <a:rPr lang="en-US" dirty="0" smtClean="0"/>
              <a:t>? </a:t>
            </a:r>
          </a:p>
          <a:p>
            <a:pPr lvl="4"/>
            <a:endParaRPr lang="en-US" dirty="0" smtClean="0"/>
          </a:p>
          <a:p>
            <a:r>
              <a:rPr lang="en-US" dirty="0"/>
              <a:t>voltage </a:t>
            </a:r>
            <a:r>
              <a:rPr lang="en-US" dirty="0" smtClean="0"/>
              <a:t>monitoring, </a:t>
            </a:r>
            <a:r>
              <a:rPr lang="en-US" dirty="0"/>
              <a:t>temperature sensor</a:t>
            </a:r>
            <a:r>
              <a:rPr lang="en-US" dirty="0" smtClean="0"/>
              <a:t> &amp; </a:t>
            </a:r>
            <a:r>
              <a:rPr lang="en-US" dirty="0"/>
              <a:t>board ID register</a:t>
            </a:r>
          </a:p>
          <a:p>
            <a:pPr lvl="1"/>
            <a:r>
              <a:rPr lang="en-US" dirty="0"/>
              <a:t>Just use FPGA and SCA resources for these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665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867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Each </a:t>
            </a:r>
            <a:r>
              <a:rPr lang="en-US" dirty="0"/>
              <a:t>VFAT takes up a single </a:t>
            </a:r>
            <a:r>
              <a:rPr lang="en-US" dirty="0" smtClean="0"/>
              <a:t>packet; each </a:t>
            </a:r>
            <a:r>
              <a:rPr lang="en-US" dirty="0"/>
              <a:t>packet contains a 32-bit BXN, so it gets repeated up to 24 times per event! </a:t>
            </a:r>
            <a:endParaRPr lang="en-US" dirty="0" smtClean="0"/>
          </a:p>
          <a:p>
            <a:r>
              <a:rPr lang="en-US" dirty="0" smtClean="0"/>
              <a:t>OH-to-GLIB bandwidth optimization: do we need it?</a:t>
            </a:r>
          </a:p>
          <a:p>
            <a:pPr lvl="1"/>
            <a:r>
              <a:rPr lang="en-US" dirty="0" smtClean="0"/>
              <a:t>consider </a:t>
            </a:r>
            <a:r>
              <a:rPr lang="en-US" dirty="0"/>
              <a:t>that we need to include an L1A event </a:t>
            </a:r>
            <a:r>
              <a:rPr lang="en-US" dirty="0" smtClean="0"/>
              <a:t>number anyway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we add </a:t>
            </a:r>
            <a:r>
              <a:rPr lang="en-US" dirty="0">
                <a:solidFill>
                  <a:srgbClr val="00B050"/>
                </a:solidFill>
              </a:rPr>
              <a:t>zero suppression </a:t>
            </a:r>
            <a:r>
              <a:rPr lang="en-US" dirty="0" smtClean="0"/>
              <a:t>then we must </a:t>
            </a:r>
            <a:r>
              <a:rPr lang="en-US" dirty="0"/>
              <a:t>include the non-zero "DAV" VFAT </a:t>
            </a:r>
            <a:r>
              <a:rPr lang="en-US" dirty="0" smtClean="0"/>
              <a:t>list as well… should add “VFAT alive” count too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asiest to do it all by building a single </a:t>
            </a:r>
            <a:r>
              <a:rPr lang="en-US" dirty="0"/>
              <a:t>event </a:t>
            </a:r>
            <a:r>
              <a:rPr lang="en-US" dirty="0" smtClean="0"/>
              <a:t>packet at </a:t>
            </a:r>
            <a:r>
              <a:rPr lang="en-US" dirty="0"/>
              <a:t>OH that </a:t>
            </a:r>
            <a:r>
              <a:rPr lang="en-US" dirty="0" smtClean="0"/>
              <a:t>carries </a:t>
            </a:r>
            <a:r>
              <a:rPr lang="en-US" dirty="0"/>
              <a:t>all </a:t>
            </a:r>
            <a:r>
              <a:rPr lang="en-US" dirty="0" smtClean="0"/>
              <a:t>(non-zero) VFATs</a:t>
            </a:r>
          </a:p>
          <a:p>
            <a:pPr lvl="2"/>
            <a:r>
              <a:rPr lang="en-US" dirty="0" smtClean="0"/>
              <a:t>Header has one </a:t>
            </a:r>
            <a:r>
              <a:rPr lang="en-US" dirty="0"/>
              <a:t>entry each for L1A </a:t>
            </a:r>
            <a:r>
              <a:rPr lang="en-US" dirty="0" smtClean="0"/>
              <a:t>number</a:t>
            </a:r>
            <a:r>
              <a:rPr lang="en-US" dirty="0"/>
              <a:t>, </a:t>
            </a:r>
            <a:r>
              <a:rPr lang="en-US" dirty="0" smtClean="0"/>
              <a:t>Orbit count, BX </a:t>
            </a:r>
            <a:r>
              <a:rPr lang="en-US" dirty="0"/>
              <a:t>id and DAV </a:t>
            </a:r>
            <a:r>
              <a:rPr lang="en-US" dirty="0" smtClean="0"/>
              <a:t>list</a:t>
            </a:r>
          </a:p>
          <a:p>
            <a:pPr lvl="1"/>
            <a:r>
              <a:rPr lang="en-US" dirty="0" smtClean="0"/>
              <a:t>should save bandwidth, </a:t>
            </a:r>
            <a:r>
              <a:rPr lang="en-US" dirty="0"/>
              <a:t>and still contains all the information we </a:t>
            </a:r>
            <a:r>
              <a:rPr lang="en-US" dirty="0" smtClean="0"/>
              <a:t>want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How does GLIB handle multiple GEMs?</a:t>
            </a:r>
          </a:p>
          <a:p>
            <a:pPr lvl="1"/>
            <a:r>
              <a:rPr lang="en-US" dirty="0" smtClean="0"/>
              <a:t>Control &amp; tracking data &amp; event building &amp; error monitor</a:t>
            </a:r>
          </a:p>
          <a:p>
            <a:pPr lvl="1"/>
            <a:r>
              <a:rPr lang="en-US" dirty="0" smtClean="0"/>
              <a:t>Calibrations/scans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GBT </a:t>
            </a:r>
            <a:r>
              <a:rPr lang="en-US" dirty="0"/>
              <a:t>controls at GLIB and OH</a:t>
            </a:r>
          </a:p>
          <a:p>
            <a:pPr lvl="1"/>
            <a:r>
              <a:rPr lang="en-US" dirty="0"/>
              <a:t>GBT configuration &amp; clocks</a:t>
            </a:r>
          </a:p>
          <a:p>
            <a:pPr lvl="1"/>
            <a:r>
              <a:rPr lang="en-US" dirty="0"/>
              <a:t>GBT path for L1 trigger &amp; resync, </a:t>
            </a:r>
            <a:r>
              <a:rPr lang="en-US" dirty="0" err="1"/>
              <a:t>VTTx</a:t>
            </a:r>
            <a:r>
              <a:rPr lang="en-US" dirty="0"/>
              <a:t> </a:t>
            </a:r>
            <a:r>
              <a:rPr lang="en-US" dirty="0" smtClean="0"/>
              <a:t>controls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930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791200"/>
          </a:xfrm>
        </p:spPr>
        <p:txBody>
          <a:bodyPr>
            <a:normAutofit/>
          </a:bodyPr>
          <a:lstStyle/>
          <a:p>
            <a:r>
              <a:rPr lang="en-US" dirty="0"/>
              <a:t>The trigger source is selected on the OH right </a:t>
            </a:r>
            <a:r>
              <a:rPr lang="en-US" dirty="0" smtClean="0"/>
              <a:t>now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robably </a:t>
            </a:r>
            <a:r>
              <a:rPr lang="en-US" dirty="0"/>
              <a:t>better to </a:t>
            </a:r>
            <a:r>
              <a:rPr lang="en-US" dirty="0" smtClean="0"/>
              <a:t>make this centrally </a:t>
            </a:r>
            <a:r>
              <a:rPr lang="en-US" dirty="0"/>
              <a:t>located on the </a:t>
            </a:r>
            <a:r>
              <a:rPr lang="en-US" dirty="0" smtClean="0"/>
              <a:t>GLIB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llows </a:t>
            </a:r>
            <a:r>
              <a:rPr lang="en-US" dirty="0"/>
              <a:t>to </a:t>
            </a:r>
            <a:r>
              <a:rPr lang="en-US" dirty="0" smtClean="0"/>
              <a:t>share </a:t>
            </a:r>
            <a:r>
              <a:rPr lang="en-US" dirty="0"/>
              <a:t>GEM self-triggers from S-Bits on o</a:t>
            </a:r>
            <a:r>
              <a:rPr lang="en-US" dirty="0" smtClean="0"/>
              <a:t>ther chambers</a:t>
            </a:r>
          </a:p>
          <a:p>
            <a:pPr lvl="4"/>
            <a:endParaRPr lang="en-US" dirty="0"/>
          </a:p>
          <a:p>
            <a:r>
              <a:rPr lang="en-US" dirty="0"/>
              <a:t>Each GEB VFAT column shares one clock line, so 3 clock lines are controlled by the FPGA, with 8 VFATs on each </a:t>
            </a:r>
            <a:r>
              <a:rPr lang="en-US" dirty="0" smtClean="0"/>
              <a:t>line</a:t>
            </a:r>
          </a:p>
          <a:p>
            <a:pPr lvl="1"/>
            <a:r>
              <a:rPr lang="en-US" dirty="0" smtClean="0"/>
              <a:t>Apparently </a:t>
            </a:r>
            <a:r>
              <a:rPr lang="en-US" dirty="0"/>
              <a:t>no real benefit for fine tuning the timing of these </a:t>
            </a:r>
            <a:r>
              <a:rPr lang="en-US" dirty="0" smtClean="0"/>
              <a:t>clock lines?</a:t>
            </a:r>
          </a:p>
          <a:p>
            <a:pPr lvl="1"/>
            <a:r>
              <a:rPr lang="en-US" dirty="0" smtClean="0"/>
              <a:t>However, probably </a:t>
            </a:r>
            <a:r>
              <a:rPr lang="en-US" dirty="0"/>
              <a:t>good </a:t>
            </a:r>
            <a:r>
              <a:rPr lang="en-US" dirty="0" smtClean="0"/>
              <a:t>to tune </a:t>
            </a:r>
            <a:r>
              <a:rPr lang="en-US" dirty="0"/>
              <a:t>FPGA receiver </a:t>
            </a:r>
            <a:r>
              <a:rPr lang="en-US" dirty="0" smtClean="0"/>
              <a:t>timing for data (tracking &amp; S-bits) coming back from VFAT...</a:t>
            </a:r>
          </a:p>
          <a:p>
            <a:pPr lvl="2"/>
            <a:r>
              <a:rPr lang="en-US" dirty="0"/>
              <a:t>F</a:t>
            </a:r>
            <a:r>
              <a:rPr lang="en-US" dirty="0" smtClean="0"/>
              <a:t>ine-tune </a:t>
            </a:r>
            <a:r>
              <a:rPr lang="en-US" dirty="0"/>
              <a:t>the VFAT data received into the FPGA using </a:t>
            </a:r>
            <a:r>
              <a:rPr lang="en-US" dirty="0" err="1"/>
              <a:t>IObuf</a:t>
            </a:r>
            <a:r>
              <a:rPr lang="en-US" dirty="0"/>
              <a:t> </a:t>
            </a:r>
            <a:r>
              <a:rPr lang="en-US" dirty="0" smtClean="0"/>
              <a:t>delays</a:t>
            </a:r>
          </a:p>
          <a:p>
            <a:pPr lvl="2"/>
            <a:r>
              <a:rPr lang="en-US" dirty="0" smtClean="0"/>
              <a:t>The range seems to be limited to ~2.5ns of delay, need to check</a:t>
            </a:r>
          </a:p>
          <a:p>
            <a:pPr lvl="3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429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Topics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867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OHv2b has 6 transmitters and 2 receivers</a:t>
            </a:r>
          </a:p>
          <a:p>
            <a:pPr lvl="1"/>
            <a:r>
              <a:rPr lang="en-US" dirty="0" smtClean="0"/>
              <a:t>2 transmit links to OTMB (s-bit clusters)</a:t>
            </a:r>
          </a:p>
          <a:p>
            <a:pPr lvl="1"/>
            <a:r>
              <a:rPr lang="en-US" dirty="0"/>
              <a:t>2 transmit links to </a:t>
            </a:r>
            <a:r>
              <a:rPr lang="en-US" dirty="0" smtClean="0"/>
              <a:t>GLIB </a:t>
            </a:r>
            <a:r>
              <a:rPr lang="en-US" dirty="0"/>
              <a:t>(s-bit clusters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1 </a:t>
            </a:r>
            <a:r>
              <a:rPr lang="en-US" dirty="0"/>
              <a:t>transmit/receive pair for </a:t>
            </a:r>
            <a:r>
              <a:rPr lang="en-US" dirty="0" smtClean="0"/>
              <a:t>FPGA-GLIB </a:t>
            </a:r>
            <a:r>
              <a:rPr lang="en-US" dirty="0"/>
              <a:t>for tracking data &amp; control</a:t>
            </a:r>
          </a:p>
          <a:p>
            <a:pPr lvl="1"/>
            <a:r>
              <a:rPr lang="en-US" dirty="0"/>
              <a:t>1 transmit/receive pair for </a:t>
            </a:r>
            <a:r>
              <a:rPr lang="en-US" dirty="0" smtClean="0"/>
              <a:t>GBT-GLIB </a:t>
            </a:r>
            <a:r>
              <a:rPr lang="en-US" dirty="0"/>
              <a:t>for tracking data &amp; </a:t>
            </a:r>
            <a:r>
              <a:rPr lang="en-US" dirty="0" smtClean="0"/>
              <a:t>control</a:t>
            </a:r>
          </a:p>
          <a:p>
            <a:pPr lvl="2"/>
            <a:r>
              <a:rPr lang="en-US" dirty="0" smtClean="0"/>
              <a:t>Assume GBT is not reliable for first 6 months of Slice test</a:t>
            </a:r>
            <a:endParaRPr lang="en-US" dirty="0"/>
          </a:p>
          <a:p>
            <a:pPr lvl="1"/>
            <a:r>
              <a:rPr lang="en-US" dirty="0" smtClean="0"/>
              <a:t>Can we consider to live with just 4 transmitters</a:t>
            </a:r>
          </a:p>
          <a:p>
            <a:r>
              <a:rPr lang="en-US" dirty="0" smtClean="0"/>
              <a:t>How is this different from the current system?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What data/control fields are not verified by a CRC?</a:t>
            </a:r>
          </a:p>
          <a:p>
            <a:pPr lvl="1"/>
            <a:r>
              <a:rPr lang="en-US" dirty="0" smtClean="0"/>
              <a:t>OH probably needs a CRC for the EC/BC/</a:t>
            </a:r>
            <a:r>
              <a:rPr lang="en-US" dirty="0" err="1" smtClean="0"/>
              <a:t>VFATcount</a:t>
            </a:r>
            <a:endParaRPr lang="en-US" dirty="0" smtClean="0"/>
          </a:p>
          <a:p>
            <a:pPr lvl="4"/>
            <a:endParaRPr lang="en-US" dirty="0" smtClean="0"/>
          </a:p>
          <a:p>
            <a:r>
              <a:rPr lang="en-US" dirty="0" smtClean="0"/>
              <a:t>Consider how SEU may impact handling of data &amp; control</a:t>
            </a:r>
          </a:p>
          <a:p>
            <a:pPr lvl="1"/>
            <a:r>
              <a:rPr lang="en-US" dirty="0" smtClean="0"/>
              <a:t>Try to be resilient against one-time errors and single-bit errors</a:t>
            </a:r>
          </a:p>
          <a:p>
            <a:pPr lvl="2"/>
            <a:r>
              <a:rPr lang="en-US" dirty="0" smtClean="0"/>
              <a:t>Control signals received at OH</a:t>
            </a:r>
          </a:p>
          <a:p>
            <a:pPr lvl="2"/>
            <a:r>
              <a:rPr lang="en-US" dirty="0" smtClean="0"/>
              <a:t>Data packets received at GLIB</a:t>
            </a:r>
          </a:p>
          <a:p>
            <a:pPr lvl="1"/>
            <a:r>
              <a:rPr lang="en-US" dirty="0" smtClean="0"/>
              <a:t>Can GLIB know how many VFATs are attached to the GEM?</a:t>
            </a:r>
          </a:p>
          <a:p>
            <a:pPr lvl="1"/>
            <a:r>
              <a:rPr lang="en-US" dirty="0" smtClean="0"/>
              <a:t>Can GLIB use voting among the 24 VFAT packets?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282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Topics 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Define conditions to set TTS states</a:t>
            </a:r>
          </a:p>
          <a:p>
            <a:pPr lvl="1"/>
            <a:r>
              <a:rPr lang="en-US" dirty="0" smtClean="0"/>
              <a:t>Warning</a:t>
            </a:r>
          </a:p>
          <a:p>
            <a:pPr lvl="1"/>
            <a:r>
              <a:rPr lang="en-US" dirty="0" smtClean="0"/>
              <a:t>Busy</a:t>
            </a:r>
          </a:p>
          <a:p>
            <a:pPr lvl="1"/>
            <a:r>
              <a:rPr lang="en-US" dirty="0" smtClean="0"/>
              <a:t>Lost sync</a:t>
            </a:r>
          </a:p>
          <a:p>
            <a:pPr lvl="1"/>
            <a:r>
              <a:rPr lang="en-US" dirty="0" smtClean="0"/>
              <a:t>Error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Make sure we get “HCAL type” of AMC13 for Slice</a:t>
            </a:r>
          </a:p>
          <a:p>
            <a:pPr lvl="1"/>
            <a:r>
              <a:rPr lang="en-US" dirty="0" smtClean="0"/>
              <a:t>The “CMS type” does not have all the features we need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We need to define GEM fast command encoding</a:t>
            </a:r>
          </a:p>
          <a:p>
            <a:pPr lvl="1"/>
            <a:r>
              <a:rPr lang="en-US" dirty="0" smtClean="0"/>
              <a:t>BC0, Resync, L1A, </a:t>
            </a:r>
            <a:r>
              <a:rPr lang="en-US" dirty="0" err="1" smtClean="0"/>
              <a:t>calib</a:t>
            </a:r>
            <a:r>
              <a:rPr lang="en-US" dirty="0" smtClean="0"/>
              <a:t> pulse, hard reset, soft reset?</a:t>
            </a:r>
          </a:p>
          <a:p>
            <a:pPr lvl="1"/>
            <a:r>
              <a:rPr lang="en-US" dirty="0" smtClean="0"/>
              <a:t>Follow CSC example or CMS?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Decide the GLIB arrangement we will use</a:t>
            </a:r>
          </a:p>
          <a:p>
            <a:pPr lvl="1"/>
            <a:r>
              <a:rPr lang="en-US" dirty="0" smtClean="0"/>
              <a:t>Each GLIB takes both trigger and tracking data</a:t>
            </a:r>
          </a:p>
          <a:p>
            <a:pPr lvl="1"/>
            <a:r>
              <a:rPr lang="en-US" dirty="0" smtClean="0"/>
              <a:t>Or: a single “trigger GLIB” and several “tracking GLIBs”</a:t>
            </a:r>
          </a:p>
          <a:p>
            <a:pPr lvl="1"/>
            <a:r>
              <a:rPr lang="en-US" dirty="0" smtClean="0"/>
              <a:t>How many GLIBs needed for Slice test?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241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Topics (6)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S-Bit handling in OH and OTMB and GLIB</a:t>
            </a:r>
          </a:p>
          <a:p>
            <a:pPr lvl="1"/>
            <a:r>
              <a:rPr lang="en-US" dirty="0" smtClean="0"/>
              <a:t>Will keep all 1536 bits, even with VFAT2</a:t>
            </a:r>
          </a:p>
          <a:p>
            <a:pPr lvl="2"/>
            <a:r>
              <a:rPr lang="en-US" dirty="0" smtClean="0"/>
              <a:t>Map to every eighth bit, but always set size=7</a:t>
            </a:r>
          </a:p>
          <a:p>
            <a:endParaRPr lang="en-US" smtClean="0"/>
          </a:p>
          <a:p>
            <a:r>
              <a:rPr lang="en-US" smtClean="0"/>
              <a:t>OTMB </a:t>
            </a:r>
            <a:r>
              <a:rPr lang="en-US" dirty="0" smtClean="0"/>
              <a:t>integrated trigger with S-bits and A/CLCTs</a:t>
            </a:r>
          </a:p>
          <a:p>
            <a:pPr lvl="1"/>
            <a:r>
              <a:rPr lang="en-US" dirty="0" smtClean="0"/>
              <a:t>4 layer CLCT, 3 layer CLCT+1 GEM, 2 GEM and ALCT only</a:t>
            </a:r>
          </a:p>
          <a:p>
            <a:endParaRPr lang="en-US" dirty="0" smtClean="0"/>
          </a:p>
          <a:p>
            <a:r>
              <a:rPr lang="en-US" dirty="0" smtClean="0"/>
              <a:t>GLIB </a:t>
            </a:r>
            <a:r>
              <a:rPr lang="en-US" dirty="0"/>
              <a:t>plans for S-Bits</a:t>
            </a:r>
          </a:p>
          <a:p>
            <a:pPr lvl="1"/>
            <a:r>
              <a:rPr lang="en-US" dirty="0"/>
              <a:t>Buffer in GLIB &amp; Include in DAQ data stream after an L1A match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382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356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GEM Firmware: Unassigned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GLIB: GEM Co-pad (local?) trigger algorithm</a:t>
            </a:r>
          </a:p>
          <a:p>
            <a:pPr lvl="1"/>
            <a:r>
              <a:rPr lang="en-US" dirty="0" smtClean="0"/>
              <a:t>Need a link for GEM trigger primitives to Muon TF </a:t>
            </a:r>
            <a:r>
              <a:rPr lang="en-US" dirty="0" smtClean="0"/>
              <a:t>system</a:t>
            </a:r>
          </a:p>
          <a:p>
            <a:pPr lvl="1"/>
            <a:r>
              <a:rPr lang="en-US" dirty="0" smtClean="0"/>
              <a:t>Need to define the format/protocol as well</a:t>
            </a:r>
            <a:endParaRPr lang="en-US" dirty="0" smtClean="0"/>
          </a:p>
          <a:p>
            <a:r>
              <a:rPr lang="en-US" dirty="0" smtClean="0"/>
              <a:t>GLIB-AMC13 trigger data </a:t>
            </a:r>
            <a:r>
              <a:rPr lang="en-US" dirty="0" smtClean="0"/>
              <a:t>link?</a:t>
            </a:r>
            <a:endParaRPr lang="en-US" dirty="0" smtClean="0"/>
          </a:p>
          <a:p>
            <a:pPr lvl="1"/>
            <a:r>
              <a:rPr lang="en-US" dirty="0" smtClean="0"/>
              <a:t>Use fabric B for local triggers and also path to TF?</a:t>
            </a:r>
          </a:p>
          <a:p>
            <a:r>
              <a:rPr lang="en-US" dirty="0" smtClean="0"/>
              <a:t>GLIB needs improved trigger source selection plan</a:t>
            </a:r>
          </a:p>
          <a:p>
            <a:r>
              <a:rPr lang="en-US" dirty="0" smtClean="0"/>
              <a:t>GBT-JTAG emulator logic </a:t>
            </a:r>
            <a:r>
              <a:rPr lang="en-US" dirty="0" smtClean="0"/>
              <a:t>development</a:t>
            </a:r>
          </a:p>
          <a:p>
            <a:pPr lvl="1"/>
            <a:r>
              <a:rPr lang="en-US" dirty="0" smtClean="0"/>
              <a:t>Follow the </a:t>
            </a:r>
            <a:r>
              <a:rPr lang="en-US" dirty="0" err="1" smtClean="0"/>
              <a:t>Cern</a:t>
            </a:r>
            <a:r>
              <a:rPr lang="en-US" dirty="0" smtClean="0"/>
              <a:t> GBT-FPGA project</a:t>
            </a:r>
            <a:endParaRPr lang="en-US" dirty="0" smtClean="0"/>
          </a:p>
          <a:p>
            <a:r>
              <a:rPr lang="en-US" dirty="0" smtClean="0"/>
              <a:t>Resyncs &amp; reset planning for the OH &amp; GLIB</a:t>
            </a:r>
          </a:p>
          <a:p>
            <a:pPr lvl="1"/>
            <a:r>
              <a:rPr lang="en-US" dirty="0" smtClean="0"/>
              <a:t>Fiber link resyncs &amp; a variety of logic/counter resets</a:t>
            </a:r>
          </a:p>
          <a:p>
            <a:r>
              <a:rPr lang="en-US" dirty="0" smtClean="0"/>
              <a:t>SEU handling</a:t>
            </a:r>
          </a:p>
          <a:p>
            <a:pPr lvl="1"/>
            <a:r>
              <a:rPr lang="en-US" dirty="0" smtClean="0"/>
              <a:t>Automatic scrubbing/correction loop logic</a:t>
            </a:r>
          </a:p>
          <a:p>
            <a:pPr lvl="1"/>
            <a:r>
              <a:rPr lang="en-US" dirty="0" smtClean="0"/>
              <a:t>Hard resets &amp; triple voting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47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36667</TotalTime>
  <Words>885</Words>
  <Application>Microsoft Office PowerPoint</Application>
  <PresentationFormat>On-screen Show (4:3)</PresentationFormat>
  <Paragraphs>125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 Theme</vt:lpstr>
      <vt:lpstr>GEM Firmware Concerns &amp; Development Plans</vt:lpstr>
      <vt:lpstr>Topics for Consideration</vt:lpstr>
      <vt:lpstr>Topics (2)</vt:lpstr>
      <vt:lpstr>Topics (3)</vt:lpstr>
      <vt:lpstr>Topics (4)</vt:lpstr>
      <vt:lpstr>Topics (5)</vt:lpstr>
      <vt:lpstr>Topics (6)</vt:lpstr>
      <vt:lpstr>PowerPoint Presentation</vt:lpstr>
      <vt:lpstr>GEM Firmware: Unassigned Tasks</vt:lpstr>
      <vt:lpstr>Strawman Proposal… people &amp; tasks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TAMU Lab Status Update</dc:title>
  <dc:creator>jason</dc:creator>
  <cp:lastModifiedBy>Jason</cp:lastModifiedBy>
  <cp:revision>1050</cp:revision>
  <dcterms:created xsi:type="dcterms:W3CDTF">2012-05-07T14:40:04Z</dcterms:created>
  <dcterms:modified xsi:type="dcterms:W3CDTF">2016-02-23T18:01:41Z</dcterms:modified>
</cp:coreProperties>
</file>