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41"/>
  </p:notesMasterIdLst>
  <p:sldIdLst>
    <p:sldId id="257" r:id="rId2"/>
    <p:sldId id="365" r:id="rId3"/>
    <p:sldId id="310" r:id="rId4"/>
    <p:sldId id="366" r:id="rId5"/>
    <p:sldId id="311" r:id="rId6"/>
    <p:sldId id="325" r:id="rId7"/>
    <p:sldId id="364" r:id="rId8"/>
    <p:sldId id="312" r:id="rId9"/>
    <p:sldId id="328" r:id="rId10"/>
    <p:sldId id="327" r:id="rId11"/>
    <p:sldId id="326" r:id="rId12"/>
    <p:sldId id="313" r:id="rId13"/>
    <p:sldId id="362" r:id="rId14"/>
    <p:sldId id="323" r:id="rId15"/>
    <p:sldId id="332" r:id="rId16"/>
    <p:sldId id="367" r:id="rId17"/>
    <p:sldId id="337" r:id="rId18"/>
    <p:sldId id="371" r:id="rId19"/>
    <p:sldId id="354" r:id="rId20"/>
    <p:sldId id="370" r:id="rId21"/>
    <p:sldId id="320" r:id="rId22"/>
    <p:sldId id="338" r:id="rId23"/>
    <p:sldId id="349" r:id="rId24"/>
    <p:sldId id="356" r:id="rId25"/>
    <p:sldId id="357" r:id="rId26"/>
    <p:sldId id="315" r:id="rId27"/>
    <p:sldId id="342" r:id="rId28"/>
    <p:sldId id="314" r:id="rId29"/>
    <p:sldId id="368" r:id="rId30"/>
    <p:sldId id="369" r:id="rId31"/>
    <p:sldId id="317" r:id="rId32"/>
    <p:sldId id="334" r:id="rId33"/>
    <p:sldId id="335" r:id="rId34"/>
    <p:sldId id="318" r:id="rId35"/>
    <p:sldId id="339" r:id="rId36"/>
    <p:sldId id="359" r:id="rId37"/>
    <p:sldId id="355" r:id="rId38"/>
    <p:sldId id="372" r:id="rId39"/>
    <p:sldId id="373" r:id="rId40"/>
  </p:sldIdLst>
  <p:sldSz cx="9144000" cy="6858000" type="screen4x3"/>
  <p:notesSz cx="6858000" cy="9144000"/>
  <p:embeddedFontLst>
    <p:embeddedFont>
      <p:font typeface="Ubuntu" panose="020B0504030602030204" pitchFamily="34" charset="0"/>
      <p:regular r:id="rId42"/>
      <p:bold r:id="rId43"/>
      <p:italic r:id="rId44"/>
      <p:boldItalic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7BB0"/>
    <a:srgbClr val="608E77"/>
    <a:srgbClr val="B482DA"/>
    <a:srgbClr val="FF7373"/>
    <a:srgbClr val="9DBDAD"/>
    <a:srgbClr val="8AB09D"/>
    <a:srgbClr val="405E4F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94695" autoAdjust="0"/>
  </p:normalViewPr>
  <p:slideViewPr>
    <p:cSldViewPr snapToGrid="0" snapToObjects="1">
      <p:cViewPr varScale="1">
        <p:scale>
          <a:sx n="118" d="100"/>
          <a:sy n="118" d="100"/>
        </p:scale>
        <p:origin x="36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F6DA8-B04F-4040-9BA0-680933860A6B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52D9E-A6C6-4C31-8526-526AF36BE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45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490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344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75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06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599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351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408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061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846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881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4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98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809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6342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69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6584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9221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4573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2569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9305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8093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86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443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9819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6829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4946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0684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4224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3689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7683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0492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145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2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177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141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801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884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772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867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1"/>
          </p:nvPr>
        </p:nvSpPr>
        <p:spPr>
          <a:xfrm>
            <a:off x="457198" y="1972286"/>
            <a:ext cx="6629402" cy="419653"/>
          </a:xfrm>
        </p:spPr>
        <p:txBody>
          <a:bodyPr lIns="45720" tIns="0" rIns="45720" bIns="0" anchor="t" anchorCtr="0"/>
          <a:lstStyle>
            <a:lvl1pPr marL="0" indent="0" algn="l"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144270" y="6055841"/>
            <a:ext cx="1173480" cy="7335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634"/>
            <a:ext cx="8226854" cy="1806623"/>
          </a:xfrm>
        </p:spPr>
        <p:txBody>
          <a:bodyPr anchor="b">
            <a:noAutofit/>
          </a:bodyPr>
          <a:lstStyle/>
          <a:p>
            <a:r>
              <a:rPr lang="en-GB" sz="2800" b="1" dirty="0" smtClean="0">
                <a:latin typeface="Ubuntu" panose="020B0504030602030204" pitchFamily="34" charset="0"/>
              </a:rPr>
              <a:t>A Wall Current Transformer for bunch-by-bunch intensity measurements in the LHC</a:t>
            </a:r>
            <a:endParaRPr lang="en-GB" sz="2000" b="1" dirty="0">
              <a:latin typeface="Ubuntu" panose="020B050403060203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8229600" cy="858147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Michal Krupa</a:t>
            </a:r>
            <a:b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10/03/2016</a:t>
            </a:r>
          </a:p>
        </p:txBody>
      </p:sp>
    </p:spTree>
    <p:extLst>
      <p:ext uri="{BB962C8B-B14F-4D97-AF65-F5344CB8AC3E}">
        <p14:creationId xmlns:p14="http://schemas.microsoft.com/office/powerpoint/2010/main" val="92841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WCT design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10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937646"/>
            <a:ext cx="5724978" cy="3254644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6261315" y="794287"/>
            <a:ext cx="2646202" cy="3541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solidFill>
                  <a:srgbClr val="407BB0"/>
                </a:solidFill>
                <a:latin typeface="Ubuntu" panose="020B0504030602030204" pitchFamily="34" charset="0"/>
              </a:rPr>
              <a:t>Calibration winding:</a:t>
            </a:r>
            <a: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  <a:t/>
            </a:r>
            <a:b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  <a:t>- single turn</a:t>
            </a:r>
            <a:b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  <a:t>- calibration with current</a:t>
            </a:r>
            <a:b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  <a:t>- low resistance at low frequencies (minimising power dissipation)</a:t>
            </a:r>
            <a:b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407BB0"/>
                </a:solidFill>
                <a:latin typeface="Ubuntu" panose="020B0504030602030204" pitchFamily="34" charset="0"/>
              </a:rPr>
              <a:t>- high impedance at high frequencies (decoupling from beam)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solidFill>
                  <a:srgbClr val="C00000"/>
                </a:solidFill>
                <a:latin typeface="Ubuntu" panose="020B0504030602030204" pitchFamily="34" charset="0"/>
              </a:rPr>
              <a:t>Signal winding:</a:t>
            </a:r>
            <a:r>
              <a:rPr lang="en-GB" sz="1500" b="1" dirty="0">
                <a:solidFill>
                  <a:srgbClr val="C00000"/>
                </a:solidFill>
                <a:latin typeface="Ubuntu" panose="020B0504030602030204" pitchFamily="34" charset="0"/>
              </a:rPr>
              <a:t/>
            </a:r>
            <a:br>
              <a:rPr lang="en-GB" sz="1500" b="1" dirty="0">
                <a:solidFill>
                  <a:srgbClr val="C0000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>- few turns</a:t>
            </a:r>
            <a:r>
              <a:rPr lang="en-GB" sz="1500" b="1" dirty="0" smtClean="0">
                <a:solidFill>
                  <a:srgbClr val="C00000"/>
                </a:solidFill>
                <a:latin typeface="Ubuntu" panose="020B0504030602030204" pitchFamily="34" charset="0"/>
              </a:rPr>
              <a:t/>
            </a:r>
            <a:br>
              <a:rPr lang="en-GB" sz="1500" b="1" dirty="0" smtClean="0">
                <a:solidFill>
                  <a:srgbClr val="C0000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>- low impedance</a:t>
            </a:r>
            <a:r>
              <a:rPr lang="en-GB" sz="1500" b="1" dirty="0" smtClean="0">
                <a:solidFill>
                  <a:srgbClr val="C00000"/>
                </a:solidFill>
                <a:latin typeface="Ubuntu" panose="020B0504030602030204" pitchFamily="34" charset="0"/>
              </a:rPr>
              <a:t/>
            </a:r>
            <a:br>
              <a:rPr lang="en-GB" sz="1500" b="1" dirty="0" smtClean="0">
                <a:solidFill>
                  <a:srgbClr val="C0000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>- averaging two nearest transformers on the PCB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313" y="4312403"/>
            <a:ext cx="5159868" cy="1703200"/>
          </a:xfrm>
          <a:prstGeom prst="rect">
            <a:avLst/>
          </a:prstGeom>
        </p:spPr>
      </p:pic>
      <p:sp>
        <p:nvSpPr>
          <p:cNvPr id="15" name="Content Placeholder 3"/>
          <p:cNvSpPr txBox="1">
            <a:spLocks/>
          </p:cNvSpPr>
          <p:nvPr/>
        </p:nvSpPr>
        <p:spPr>
          <a:xfrm>
            <a:off x="6261315" y="4584062"/>
            <a:ext cx="2504622" cy="17722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Signal addition: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the four outputs are passively summed (averaged) outside, but close to, the monitor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322955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Magnetic cores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11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59" y="1017217"/>
            <a:ext cx="5246175" cy="21661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399" y="1012981"/>
            <a:ext cx="3255627" cy="21704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259" y="3330624"/>
            <a:ext cx="5259713" cy="2564970"/>
          </a:xfrm>
          <a:prstGeom prst="rect">
            <a:avLst/>
          </a:prstGeom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4937" y="3326389"/>
            <a:ext cx="3242089" cy="25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4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3200" dirty="0">
                <a:latin typeface="Ubuntu" panose="020B0504030602030204" pitchFamily="34" charset="0"/>
              </a:rPr>
              <a:t>LHC </a:t>
            </a:r>
            <a:r>
              <a:rPr lang="en-GB" sz="3200" dirty="0" smtClean="0">
                <a:latin typeface="Ubuntu" panose="020B0504030602030204" pitchFamily="34" charset="0"/>
              </a:rPr>
              <a:t>Point 4 </a:t>
            </a:r>
            <a:r>
              <a:rPr lang="en-GB" sz="3200" dirty="0">
                <a:latin typeface="Ubuntu" panose="020B0504030602030204" pitchFamily="34" charset="0"/>
              </a:rPr>
              <a:t>installation in </a:t>
            </a:r>
            <a:r>
              <a:rPr lang="en-GB" sz="3200" dirty="0" smtClean="0">
                <a:latin typeface="Ubuntu" panose="020B0504030602030204" pitchFamily="34" charset="0"/>
              </a:rPr>
              <a:t>2015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12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</a:t>
            </a:r>
            <a:r>
              <a:rPr lang="en-GB" dirty="0" smtClean="0">
                <a:latin typeface="Ubuntu" panose="020B0504030602030204" pitchFamily="34" charset="0"/>
              </a:rPr>
              <a:t>     BI </a:t>
            </a:r>
            <a:r>
              <a:rPr lang="en-GB" dirty="0">
                <a:latin typeface="Ubuntu" panose="020B0504030602030204" pitchFamily="34" charset="0"/>
              </a:rPr>
              <a:t>Day 2016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00" y="1512000"/>
            <a:ext cx="8570558" cy="2080797"/>
          </a:xfrm>
          <a:prstGeom prst="rect">
            <a:avLst/>
          </a:prstGeom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459946" y="3934467"/>
            <a:ext cx="8226854" cy="17092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400" dirty="0" smtClean="0">
                <a:latin typeface="Ubuntu" panose="020B0504030602030204" pitchFamily="34" charset="0"/>
              </a:rPr>
              <a:t>System A (operational): no change during LS1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400" dirty="0" smtClean="0">
                <a:latin typeface="Ubuntu" panose="020B0504030602030204" pitchFamily="34" charset="0"/>
              </a:rPr>
              <a:t>System B (development): two new monitors (WCT + ICT), digital acquisition in parallel to DABs</a:t>
            </a:r>
            <a:endParaRPr lang="en-GB" sz="2400" b="1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9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3200" dirty="0">
                <a:latin typeface="Ubuntu" panose="020B0504030602030204" pitchFamily="34" charset="0"/>
              </a:rPr>
              <a:t>LHC </a:t>
            </a:r>
            <a:r>
              <a:rPr lang="en-GB" sz="3200" dirty="0" smtClean="0">
                <a:latin typeface="Ubuntu" panose="020B0504030602030204" pitchFamily="34" charset="0"/>
              </a:rPr>
              <a:t>Point 4 </a:t>
            </a:r>
            <a:r>
              <a:rPr lang="en-GB" sz="3200" dirty="0">
                <a:latin typeface="Ubuntu" panose="020B0504030602030204" pitchFamily="34" charset="0"/>
              </a:rPr>
              <a:t>installation in </a:t>
            </a:r>
            <a:r>
              <a:rPr lang="en-GB" sz="3200" dirty="0" smtClean="0">
                <a:latin typeface="Ubuntu" panose="020B0504030602030204" pitchFamily="34" charset="0"/>
              </a:rPr>
              <a:t>2016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13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59946" y="3934467"/>
            <a:ext cx="8226854" cy="17092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dirty="0" smtClean="0">
              <a:latin typeface="Ubuntu" panose="020B0504030602030204" pitchFamily="34" charset="0"/>
            </a:endParaRP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500" dirty="0" smtClean="0">
                <a:latin typeface="Ubuntu" panose="020B0504030602030204" pitchFamily="34" charset="0"/>
              </a:rPr>
              <a:t>System </a:t>
            </a:r>
            <a:r>
              <a:rPr lang="en-GB" sz="2500" dirty="0">
                <a:latin typeface="Ubuntu" panose="020B0504030602030204" pitchFamily="34" charset="0"/>
              </a:rPr>
              <a:t>A</a:t>
            </a:r>
            <a:r>
              <a:rPr lang="en-GB" sz="2500" dirty="0" smtClean="0">
                <a:latin typeface="Ubuntu" panose="020B0504030602030204" pitchFamily="34" charset="0"/>
              </a:rPr>
              <a:t> (operational): two new WCTs installed during YETS 2015/2016 to be commissioned in 2016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00" y="851199"/>
            <a:ext cx="8570558" cy="345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7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LHC WCT installation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14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317795" y="5544370"/>
            <a:ext cx="8369005" cy="42624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100" dirty="0" smtClean="0">
                <a:latin typeface="Ubuntu" panose="020B0504030602030204" pitchFamily="34" charset="0"/>
              </a:rPr>
              <a:t>Design launched: 01/10/2013     </a:t>
            </a:r>
            <a:r>
              <a:rPr lang="en-GB" sz="1100" dirty="0" smtClean="0">
                <a:latin typeface="Ubuntu" panose="020B0504030602030204" pitchFamily="34" charset="0"/>
              </a:rPr>
              <a:t>     </a:t>
            </a:r>
            <a:r>
              <a:rPr lang="en-GB" sz="1100" dirty="0" smtClean="0">
                <a:latin typeface="Ubuntu" panose="020B0504030602030204" pitchFamily="34" charset="0"/>
              </a:rPr>
              <a:t>First </a:t>
            </a:r>
            <a:r>
              <a:rPr lang="en-GB" sz="1100" dirty="0">
                <a:latin typeface="Ubuntu" panose="020B0504030602030204" pitchFamily="34" charset="0"/>
              </a:rPr>
              <a:t>i</a:t>
            </a:r>
            <a:r>
              <a:rPr lang="en-GB" sz="1100" dirty="0" smtClean="0">
                <a:latin typeface="Ubuntu" panose="020B0504030602030204" pitchFamily="34" charset="0"/>
              </a:rPr>
              <a:t>nstallation in the LHC: 02/03/2015</a:t>
            </a:r>
            <a:endParaRPr lang="en-GB" sz="11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11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11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11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1100" b="1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95" y="3913388"/>
            <a:ext cx="2108315" cy="14052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748" y="3913389"/>
            <a:ext cx="2108315" cy="14052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95" y="1021116"/>
            <a:ext cx="5109611" cy="27689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737" y="1021114"/>
            <a:ext cx="3203437" cy="27689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701" y="3922766"/>
            <a:ext cx="2108315" cy="14052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7540" y="3923435"/>
            <a:ext cx="1771634" cy="140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3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Bandwidth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15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13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18" y="1166029"/>
            <a:ext cx="5886027" cy="4664087"/>
          </a:xfrm>
        </p:spPr>
      </p:pic>
      <p:sp>
        <p:nvSpPr>
          <p:cNvPr id="16" name="Content Placeholder 3"/>
          <p:cNvSpPr txBox="1">
            <a:spLocks/>
          </p:cNvSpPr>
          <p:nvPr/>
        </p:nvSpPr>
        <p:spPr>
          <a:xfrm>
            <a:off x="6630556" y="4864234"/>
            <a:ext cx="1966303" cy="614417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Test bench not very reliable above 1 GHz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6630556" y="1397574"/>
            <a:ext cx="2276961" cy="36609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solidFill>
                  <a:srgbClr val="00B050"/>
                </a:solidFill>
                <a:latin typeface="Ubuntu" panose="020B0504030602030204" pitchFamily="34" charset="0"/>
              </a:rPr>
              <a:t>Lab WCT:</a:t>
            </a:r>
            <a:br>
              <a:rPr lang="en-GB" sz="1500" b="1" dirty="0" smtClean="0">
                <a:solidFill>
                  <a:srgbClr val="00B05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00B050"/>
                </a:solidFill>
                <a:latin typeface="Ubuntu" panose="020B0504030602030204" pitchFamily="34" charset="0"/>
              </a:rPr>
              <a:t>- work in progress</a:t>
            </a:r>
            <a:r>
              <a:rPr lang="en-GB" sz="1500" b="1" dirty="0" smtClean="0">
                <a:solidFill>
                  <a:srgbClr val="00B050"/>
                </a:solidFill>
                <a:latin typeface="Ubuntu" panose="020B0504030602030204" pitchFamily="34" charset="0"/>
              </a:rPr>
              <a:t/>
            </a:r>
            <a:br>
              <a:rPr lang="en-GB" sz="1500" b="1" dirty="0" smtClean="0">
                <a:solidFill>
                  <a:srgbClr val="00B05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00B050"/>
                </a:solidFill>
                <a:latin typeface="Ubuntu" panose="020B0504030602030204" pitchFamily="34" charset="0"/>
              </a:rPr>
              <a:t>- RF bypass</a:t>
            </a:r>
            <a:br>
              <a:rPr lang="en-GB" sz="1500" dirty="0" smtClean="0">
                <a:solidFill>
                  <a:srgbClr val="00B05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00B050"/>
                </a:solidFill>
                <a:latin typeface="Ubuntu" panose="020B0504030602030204" pitchFamily="34" charset="0"/>
              </a:rPr>
              <a:t>- 1.1 GHz filter</a:t>
            </a:r>
            <a:br>
              <a:rPr lang="en-GB" sz="1500" dirty="0" smtClean="0">
                <a:solidFill>
                  <a:srgbClr val="00B05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00B050"/>
                </a:solidFill>
                <a:latin typeface="Ubuntu" panose="020B0504030602030204" pitchFamily="34" charset="0"/>
              </a:rPr>
              <a:t>- low cut-off: 500 Hz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solidFill>
                  <a:srgbClr val="C00000"/>
                </a:solidFill>
                <a:latin typeface="Ubuntu" panose="020B0504030602030204" pitchFamily="34" charset="0"/>
              </a:rPr>
              <a:t>LHC WCT:</a:t>
            </a: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/>
            </a:r>
            <a:b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>- RF bypass</a:t>
            </a:r>
            <a:b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>- 400 MHz filter</a:t>
            </a:r>
            <a:b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</a:br>
            <a:r>
              <a:rPr lang="en-GB" sz="1500" dirty="0" smtClean="0">
                <a:solidFill>
                  <a:srgbClr val="C00000"/>
                </a:solidFill>
                <a:latin typeface="Ubuntu" panose="020B0504030602030204" pitchFamily="34" charset="0"/>
              </a:rPr>
              <a:t>- low cut-off: 500 Hz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LHC ICT:</a:t>
            </a:r>
            <a:br>
              <a:rPr lang="en-GB" sz="1500" b="1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- no filter</a:t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- low cut-off: 600 Hz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418883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FBCT / WCT nominal bunch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16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206" y="1174019"/>
            <a:ext cx="6058842" cy="4697584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92703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Bunch position sensitivity MD 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17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59946" y="892276"/>
            <a:ext cx="8226854" cy="5770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800" dirty="0" smtClean="0">
                <a:latin typeface="Ubuntu" panose="020B0504030602030204" pitchFamily="34" charset="0"/>
              </a:rPr>
              <a:t>Dedicated MD </a:t>
            </a:r>
            <a:r>
              <a:rPr lang="en-GB" sz="1800" dirty="0" smtClean="0">
                <a:latin typeface="Ubuntu" panose="020B0504030602030204" pitchFamily="34" charset="0"/>
              </a:rPr>
              <a:t>on 20/07/2015</a:t>
            </a:r>
            <a:endParaRPr lang="en-GB" sz="1800" b="1" dirty="0">
              <a:latin typeface="Ubuntu" panose="020B0504030602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93" y="1400362"/>
            <a:ext cx="7979814" cy="3740939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13801"/>
              </p:ext>
            </p:extLst>
          </p:nvPr>
        </p:nvGraphicFramePr>
        <p:xfrm>
          <a:off x="1955626" y="5365976"/>
          <a:ext cx="5230002" cy="979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3838"/>
                <a:gridCol w="2616164"/>
              </a:tblGrid>
              <a:tr h="9798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FBCT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≈ (0.3 – 0.7)% /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mm</a:t>
                      </a:r>
                      <a:endParaRPr lang="en-GB" sz="1600" b="0" baseline="30000" dirty="0" smtClean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WCT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&lt; 0.001%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/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mm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/>
                      </a:r>
                      <a:b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Not measurable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71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Bunch length sensitivity MD 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18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59946" y="892276"/>
            <a:ext cx="8226854" cy="5770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800" dirty="0" smtClean="0">
                <a:latin typeface="Ubuntu" panose="020B0504030602030204" pitchFamily="34" charset="0"/>
              </a:rPr>
              <a:t>Ad-hoc MD on 22/09/2015</a:t>
            </a:r>
            <a:endParaRPr lang="en-GB" sz="1800" b="1" dirty="0">
              <a:latin typeface="Ubuntu" panose="020B0504030602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93" y="1396386"/>
            <a:ext cx="7979814" cy="3748892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975118"/>
              </p:ext>
            </p:extLst>
          </p:nvPr>
        </p:nvGraphicFramePr>
        <p:xfrm>
          <a:off x="1955626" y="5365976"/>
          <a:ext cx="5230002" cy="979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3838"/>
                <a:gridCol w="2616164"/>
              </a:tblGrid>
              <a:tr h="9798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FBCT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&lt; 0.2% / ns</a:t>
                      </a:r>
                      <a:endParaRPr lang="en-GB" sz="1600" b="0" baseline="30000" dirty="0" smtClean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WCT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&lt; 0.2%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/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ns</a:t>
                      </a:r>
                      <a:endParaRPr lang="en-GB" sz="1600" b="0" baseline="0" dirty="0" smtClean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49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Radial modulation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19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78" y="1233344"/>
            <a:ext cx="6195236" cy="4813288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9946" y="792947"/>
            <a:ext cx="8226854" cy="78641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800" dirty="0" smtClean="0">
                <a:latin typeface="Ubuntu" panose="020B0504030602030204" pitchFamily="34" charset="0"/>
              </a:rPr>
              <a:t>Chromaticity measurement by modulation of the RF frequency.</a:t>
            </a:r>
            <a:endParaRPr lang="en-GB" sz="1800" b="1" dirty="0">
              <a:latin typeface="Ubuntu" panose="020B0504030602030204" pitchFamily="34" charset="0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7075510" y="1515711"/>
            <a:ext cx="2068490" cy="413126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3670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01/05/2015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Post LS1 commissioning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WCT was rescaled to overlap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with the FBCT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19362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Outline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8"/>
            <a:ext cx="8226854" cy="497581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700" dirty="0" smtClean="0">
                <a:latin typeface="Ubuntu" panose="020B0504030602030204" pitchFamily="34" charset="0"/>
              </a:rPr>
              <a:t>Bunch-by-bunch intensity measurements</a:t>
            </a:r>
            <a:br>
              <a:rPr lang="en-GB" sz="2700" dirty="0" smtClean="0">
                <a:latin typeface="Ubuntu" panose="020B0504030602030204" pitchFamily="34" charset="0"/>
              </a:rPr>
            </a:br>
            <a:r>
              <a:rPr lang="en-GB" sz="2700" dirty="0" smtClean="0">
                <a:latin typeface="Ubuntu" panose="020B0504030602030204" pitchFamily="34" charset="0"/>
              </a:rPr>
              <a:t>in the LHC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700" dirty="0" smtClean="0">
                <a:latin typeface="Ubuntu" panose="020B0504030602030204" pitchFamily="34" charset="0"/>
              </a:rPr>
              <a:t>Wall Current Transformer design and installation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700" dirty="0" smtClean="0">
                <a:latin typeface="Ubuntu" panose="020B0504030602030204" pitchFamily="34" charset="0"/>
              </a:rPr>
              <a:t>Laboratory and beam measurements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700" dirty="0" smtClean="0">
                <a:latin typeface="Ubuntu" panose="020B0504030602030204" pitchFamily="34" charset="0"/>
              </a:rPr>
              <a:t>Summary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10/03/2016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2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M. Krupa         BI Day 2016</a:t>
            </a:r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25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55A0"/>
                </a:solidFill>
                <a:latin typeface="Ubuntu" panose="020B0504030602030204" pitchFamily="34" charset="0"/>
              </a:rPr>
              <a:t>Orbit correction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20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78" y="1233343"/>
            <a:ext cx="6195236" cy="4813287"/>
          </a:xfrm>
          <a:prstGeom prst="rect">
            <a:avLst/>
          </a:prstGeom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7075510" y="1515711"/>
            <a:ext cx="2068490" cy="413126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None/>
            </a:pPr>
            <a:r>
              <a:rPr lang="en-GB" sz="1000" dirty="0">
                <a:latin typeface="Ubuntu" panose="020B0504030602030204" pitchFamily="34" charset="0"/>
              </a:rPr>
              <a:t>LHC fill: 4640</a:t>
            </a:r>
            <a:br>
              <a:rPr lang="en-GB" sz="1000" dirty="0">
                <a:latin typeface="Ubuntu" panose="020B0504030602030204" pitchFamily="34" charset="0"/>
              </a:rPr>
            </a:br>
            <a:r>
              <a:rPr lang="en-GB" sz="1000" dirty="0">
                <a:latin typeface="Ubuntu" panose="020B0504030602030204" pitchFamily="34" charset="0"/>
              </a:rPr>
              <a:t>21/05/2015</a:t>
            </a:r>
            <a:br>
              <a:rPr lang="en-GB" sz="1000" dirty="0">
                <a:latin typeface="Ubuntu" panose="020B0504030602030204" pitchFamily="34" charset="0"/>
              </a:rPr>
            </a:br>
            <a:r>
              <a:rPr lang="en-GB" sz="1000" dirty="0">
                <a:latin typeface="Ubuntu" panose="020B0504030602030204" pitchFamily="34" charset="0"/>
              </a:rPr>
              <a:t>Proton physics</a:t>
            </a:r>
            <a:br>
              <a:rPr lang="en-GB" sz="1000" dirty="0">
                <a:latin typeface="Ubuntu" panose="020B0504030602030204" pitchFamily="34" charset="0"/>
              </a:rPr>
            </a:br>
            <a:r>
              <a:rPr lang="en-GB" sz="1000" dirty="0">
                <a:latin typeface="Ubuntu" panose="020B0504030602030204" pitchFamily="34" charset="0"/>
              </a:rPr>
              <a:t>WCT was rescaled to overlap</a:t>
            </a:r>
            <a:br>
              <a:rPr lang="en-GB" sz="1000" dirty="0">
                <a:latin typeface="Ubuntu" panose="020B0504030602030204" pitchFamily="34" charset="0"/>
              </a:rPr>
            </a:br>
            <a:r>
              <a:rPr lang="en-GB" sz="1000" dirty="0">
                <a:latin typeface="Ubuntu" panose="020B0504030602030204" pitchFamily="34" charset="0"/>
              </a:rPr>
              <a:t>with the FBCT</a:t>
            </a:r>
          </a:p>
        </p:txBody>
      </p:sp>
    </p:spTree>
    <p:extLst>
      <p:ext uri="{BB962C8B-B14F-4D97-AF65-F5344CB8AC3E}">
        <p14:creationId xmlns:p14="http://schemas.microsoft.com/office/powerpoint/2010/main" val="10310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Satellite and ghost bunches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21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08" y="1164448"/>
            <a:ext cx="6113848" cy="4667249"/>
          </a:xfrm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6630556" y="4864234"/>
            <a:ext cx="2276961" cy="614417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4569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03/11/2015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Stable beams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630556" y="1397575"/>
            <a:ext cx="2276961" cy="25889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LDM: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single photon counting over 3 million turns</a:t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(5 min)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WCT: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averaging on a 12-bit oscilloscope over 500 turns (50 </a:t>
            </a:r>
            <a:r>
              <a:rPr lang="en-GB" sz="1500" dirty="0" err="1" smtClean="0">
                <a:latin typeface="Ubuntu" panose="020B0504030602030204" pitchFamily="34" charset="0"/>
              </a:rPr>
              <a:t>ms</a:t>
            </a:r>
            <a:r>
              <a:rPr lang="en-GB" sz="1500" dirty="0" smtClean="0">
                <a:latin typeface="Ubuntu" panose="020B0504030602030204" pitchFamily="34" charset="0"/>
              </a:rPr>
              <a:t>)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37190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Summary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22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017218"/>
            <a:ext cx="8226854" cy="4975810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500" dirty="0" smtClean="0">
                <a:latin typeface="Ubuntu" panose="020B0504030602030204" pitchFamily="34" charset="0"/>
              </a:rPr>
              <a:t>During 2015 performance of the first prototype WCT was evaluated with the LHC beams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500" dirty="0" smtClean="0">
                <a:latin typeface="Ubuntu" panose="020B0504030602030204" pitchFamily="34" charset="0"/>
              </a:rPr>
              <a:t>The WCT was shown to be insensitive to beam position and bunch length variations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500" dirty="0" smtClean="0">
                <a:latin typeface="Ubuntu" panose="020B0504030602030204" pitchFamily="34" charset="0"/>
              </a:rPr>
              <a:t>The WCT output pulse is shorter than the output pulse of the FBCT – measurements are easier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500" dirty="0" smtClean="0">
                <a:latin typeface="Ubuntu" panose="020B0504030602030204" pitchFamily="34" charset="0"/>
              </a:rPr>
              <a:t>During YETS 2015/2016 the two operational</a:t>
            </a:r>
            <a:br>
              <a:rPr lang="en-GB" sz="2500" dirty="0" smtClean="0">
                <a:latin typeface="Ubuntu" panose="020B0504030602030204" pitchFamily="34" charset="0"/>
              </a:rPr>
            </a:br>
            <a:r>
              <a:rPr lang="en-GB" sz="2500" dirty="0" smtClean="0">
                <a:latin typeface="Ubuntu" panose="020B0504030602030204" pitchFamily="34" charset="0"/>
              </a:rPr>
              <a:t>FBCTs were replaced with the WCTs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500" dirty="0" smtClean="0">
                <a:latin typeface="Ubuntu" panose="020B0504030602030204" pitchFamily="34" charset="0"/>
              </a:rPr>
              <a:t>The new WCTs are waiting for commissioning</a:t>
            </a:r>
            <a:br>
              <a:rPr lang="en-GB" sz="2500" dirty="0" smtClean="0">
                <a:latin typeface="Ubuntu" panose="020B0504030602030204" pitchFamily="34" charset="0"/>
              </a:rPr>
            </a:br>
            <a:r>
              <a:rPr lang="en-GB" sz="2500" dirty="0" smtClean="0">
                <a:latin typeface="Ubuntu" panose="020B0504030602030204" pitchFamily="34" charset="0"/>
              </a:rPr>
              <a:t>with beam</a:t>
            </a:r>
            <a:endParaRPr lang="en-GB" sz="2500" dirty="0">
              <a:latin typeface="Ubuntu" panose="020B0504030602030204" pitchFamily="34" charset="0"/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8509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634"/>
            <a:ext cx="8226854" cy="1806623"/>
          </a:xfrm>
        </p:spPr>
        <p:txBody>
          <a:bodyPr anchor="b">
            <a:noAutofit/>
          </a:bodyPr>
          <a:lstStyle/>
          <a:p>
            <a:r>
              <a:rPr lang="en-GB" sz="3000" b="1" dirty="0" smtClean="0">
                <a:latin typeface="Ubuntu" panose="020B0504030602030204" pitchFamily="34" charset="0"/>
              </a:rPr>
              <a:t>Thanks for the attention</a:t>
            </a:r>
            <a:endParaRPr lang="en-GB" sz="2400" b="1" dirty="0">
              <a:latin typeface="Ubuntu" panose="020B050403060203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7488091" cy="1426765"/>
          </a:xfrm>
        </p:spPr>
        <p:txBody>
          <a:bodyPr anchor="t">
            <a:normAutofit/>
          </a:bodyPr>
          <a:lstStyle/>
          <a:p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Questions?</a:t>
            </a:r>
          </a:p>
          <a:p>
            <a:endParaRPr lang="en-GB" dirty="0">
              <a:solidFill>
                <a:srgbClr val="407BB0"/>
              </a:solidFill>
              <a:latin typeface="Ubuntu" panose="020B0504030602030204" pitchFamily="34" charset="0"/>
            </a:endParaRPr>
          </a:p>
          <a:p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Special thanks to:</a:t>
            </a:r>
          </a:p>
          <a:p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M. Gasior and S. Bart Pedersen, D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Belohrad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, N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Chritin,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F.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Guillot-Vignot, J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Kral, T. Lefevre, P. Odier, L.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Soby, BI Day organisation</a:t>
            </a:r>
            <a:endParaRPr lang="en-GB" dirty="0">
              <a:solidFill>
                <a:srgbClr val="407BB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90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BSRT calibration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39" y="869991"/>
            <a:ext cx="6894376" cy="5170783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0E2BECB6-AC54-47E7-95BA-D6E22E61BE36}" type="slidenum">
              <a:rPr lang="en-GB" smtClean="0">
                <a:latin typeface="Ubuntu" panose="020B0504030602030204" pitchFamily="34" charset="0"/>
              </a:rPr>
              <a:t>24</a:t>
            </a:fld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4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FBCT phasing</a:t>
            </a:r>
            <a:endParaRPr lang="en-GB" sz="3200" dirty="0">
              <a:latin typeface="Ubuntu" panose="020B05040306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39" y="869991"/>
            <a:ext cx="6894376" cy="5170782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77DD9C39-E1EB-4208-A184-4D9457B4F4B0}" type="slidenum">
              <a:rPr lang="en-GB" smtClean="0">
                <a:latin typeface="Ubuntu" panose="020B0504030602030204" pitchFamily="34" charset="0"/>
              </a:rPr>
              <a:t>25</a:t>
            </a:fld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LHC WCT installation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26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348" y="1139124"/>
            <a:ext cx="8636558" cy="3022130"/>
          </a:xfrm>
          <a:prstGeom prst="rect">
            <a:avLst/>
          </a:prstGeom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459946" y="4528788"/>
            <a:ext cx="8226854" cy="13838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500" dirty="0" smtClean="0">
                <a:latin typeface="Ubuntu" panose="020B0504030602030204" pitchFamily="34" charset="0"/>
              </a:rPr>
              <a:t>Active splitting – no cross-channel reflections</a:t>
            </a: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500" dirty="0" smtClean="0">
                <a:latin typeface="Ubuntu" panose="020B0504030602030204" pitchFamily="34" charset="0"/>
              </a:rPr>
              <a:t>Different gain and bandwidth for each channel</a:t>
            </a: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90275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FBCT / ICT / WCT nominal bunch</a:t>
            </a:r>
            <a:endParaRPr lang="en-GB" sz="3200" dirty="0">
              <a:latin typeface="Ubuntu" panose="020B0504030602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223" y="1824030"/>
            <a:ext cx="4221170" cy="32727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608" y="1824031"/>
            <a:ext cx="4221169" cy="3272787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9175D6C6-3410-4787-BB2E-26EB693D3C08}" type="slidenum">
              <a:rPr lang="en-GB" smtClean="0">
                <a:latin typeface="Ubuntu" panose="020B0504030602030204" pitchFamily="34" charset="0"/>
              </a:rPr>
              <a:t>27</a:t>
            </a:fld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99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69" y="1012058"/>
            <a:ext cx="5925463" cy="4698642"/>
          </a:xfrm>
        </p:spPr>
      </p:pic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Impedance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28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47" y="869991"/>
            <a:ext cx="1160646" cy="77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48" y="254319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367" y="869991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366" y="1707911"/>
            <a:ext cx="1160646" cy="77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48" y="505695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367" y="254319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48" y="1707910"/>
            <a:ext cx="1160646" cy="77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48" y="338111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366" y="421903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367" y="5054326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367" y="338111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48" y="4219038"/>
            <a:ext cx="1160646" cy="77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117428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Beam position sensitivity MD</a:t>
            </a:r>
            <a:endParaRPr lang="en-GB" sz="3200" dirty="0">
              <a:latin typeface="Ubuntu" panose="020B0504030602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1349888"/>
            <a:ext cx="3979889" cy="39008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911" y="1349887"/>
            <a:ext cx="3979890" cy="3900841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468462"/>
              </p:ext>
            </p:extLst>
          </p:nvPr>
        </p:nvGraphicFramePr>
        <p:xfrm>
          <a:off x="648707" y="5377472"/>
          <a:ext cx="7843840" cy="979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3838"/>
                <a:gridCol w="2613838"/>
                <a:gridCol w="2616164"/>
              </a:tblGrid>
              <a:tr h="97986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FBCT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/>
                      </a:r>
                      <a:b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≈ (0.3 – 0.7)%·mm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-1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≈ (0.01-0.02)%·mm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-1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WCT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&lt; 0.001%·mm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-1</a:t>
                      </a:r>
                      <a:b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Not measurable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Content Placeholder 3"/>
          <p:cNvSpPr txBox="1">
            <a:spLocks/>
          </p:cNvSpPr>
          <p:nvPr/>
        </p:nvSpPr>
        <p:spPr>
          <a:xfrm>
            <a:off x="459946" y="846298"/>
            <a:ext cx="8226854" cy="5567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dirty="0" smtClean="0">
                <a:latin typeface="Ubuntu" panose="020B0504030602030204" pitchFamily="34" charset="0"/>
              </a:rPr>
              <a:t>Dedicated MD on 20/07/2015</a:t>
            </a:r>
            <a:endParaRPr lang="en-GB" sz="1500" b="1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27B17D23-0038-484C-A00A-179D90CA2BD0}" type="slidenum">
              <a:rPr lang="en-GB" smtClean="0">
                <a:latin typeface="Ubuntu" panose="020B0504030602030204" pitchFamily="34" charset="0"/>
              </a:rPr>
              <a:t>29</a:t>
            </a:fld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90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Bunches in the LHC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10/03/2016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M. Krupa         BI Day 2016</a:t>
            </a:r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067" y="1248535"/>
            <a:ext cx="6979120" cy="2309622"/>
          </a:xfrm>
          <a:prstGeom prst="rect">
            <a:avLst/>
          </a:prstGeom>
        </p:spPr>
      </p:pic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57200" y="3856706"/>
            <a:ext cx="8226854" cy="2033085"/>
          </a:xfrm>
        </p:spPr>
        <p:txBody>
          <a:bodyPr>
            <a:normAutofit/>
          </a:bodyPr>
          <a:lstStyle/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b="1" dirty="0" smtClean="0">
                <a:latin typeface="Ubuntu" panose="020B0504030602030204" pitchFamily="34" charset="0"/>
              </a:rPr>
              <a:t>Typical LHC values:</a:t>
            </a:r>
            <a:endParaRPr lang="en-GB" sz="2400" b="1" dirty="0">
              <a:latin typeface="Ubuntu" panose="020B0504030602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>
                <a:latin typeface="Ubuntu" panose="020B0504030602030204" pitchFamily="34" charset="0"/>
              </a:rPr>
              <a:t>Bunch intensity: 5·10</a:t>
            </a:r>
            <a:r>
              <a:rPr lang="en-GB" sz="2000" baseline="30000" dirty="0" smtClean="0">
                <a:latin typeface="Ubuntu" panose="020B0504030602030204" pitchFamily="34" charset="0"/>
              </a:rPr>
              <a:t>9</a:t>
            </a:r>
            <a:r>
              <a:rPr lang="en-GB" sz="2000" dirty="0" smtClean="0">
                <a:latin typeface="Ubuntu" panose="020B0504030602030204" pitchFamily="34" charset="0"/>
              </a:rPr>
              <a:t> </a:t>
            </a:r>
            <a:r>
              <a:rPr lang="en-GB" sz="2000" dirty="0">
                <a:latin typeface="Ubuntu" panose="020B0504030602030204" pitchFamily="34" charset="0"/>
              </a:rPr>
              <a:t>– </a:t>
            </a:r>
            <a:r>
              <a:rPr lang="en-GB" sz="2000" dirty="0" smtClean="0">
                <a:latin typeface="Ubuntu" panose="020B0504030602030204" pitchFamily="34" charset="0"/>
              </a:rPr>
              <a:t>1.5·10</a:t>
            </a:r>
            <a:r>
              <a:rPr lang="en-GB" sz="2000" baseline="30000" dirty="0" smtClean="0">
                <a:latin typeface="Ubuntu" panose="020B0504030602030204" pitchFamily="34" charset="0"/>
              </a:rPr>
              <a:t>11</a:t>
            </a:r>
            <a:r>
              <a:rPr lang="en-GB" sz="2000" dirty="0" smtClean="0">
                <a:latin typeface="Ubuntu" panose="020B0504030602030204" pitchFamily="34" charset="0"/>
              </a:rPr>
              <a:t> particles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>
                <a:latin typeface="Ubuntu" panose="020B0504030602030204" pitchFamily="34" charset="0"/>
              </a:rPr>
              <a:t>Bunch length: 1 - 2 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>
                <a:latin typeface="Ubuntu" panose="020B0504030602030204" pitchFamily="34" charset="0"/>
              </a:rPr>
              <a:t>Bunch spacing: 25 ns</a:t>
            </a:r>
          </a:p>
        </p:txBody>
      </p:sp>
    </p:spTree>
    <p:extLst>
      <p:ext uri="{BB962C8B-B14F-4D97-AF65-F5344CB8AC3E}">
        <p14:creationId xmlns:p14="http://schemas.microsoft.com/office/powerpoint/2010/main" val="18856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Bunch length sensitivity MD</a:t>
            </a:r>
            <a:endParaRPr lang="en-GB" sz="3200" dirty="0">
              <a:latin typeface="Ubuntu" panose="020B0504030602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50" y="1349888"/>
            <a:ext cx="3937786" cy="39008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962" y="1349887"/>
            <a:ext cx="3937787" cy="3900841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398882"/>
              </p:ext>
            </p:extLst>
          </p:nvPr>
        </p:nvGraphicFramePr>
        <p:xfrm>
          <a:off x="648707" y="5377472"/>
          <a:ext cx="7843840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3838"/>
                <a:gridCol w="2613838"/>
                <a:gridCol w="2616164"/>
              </a:tblGrid>
              <a:tr h="9798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FBCT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/>
                      </a:r>
                      <a:b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&lt; 0.2%·ns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-1</a:t>
                      </a:r>
                    </a:p>
                    <a:p>
                      <a:pPr algn="ctr"/>
                      <a:endParaRPr lang="en-GB" sz="1600" b="0" baseline="30000" dirty="0" smtClean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&lt; 0.2%·ns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-1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WCT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Δ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I/I ≈ 0.5%·ns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-1</a:t>
                      </a:r>
                      <a:b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Not understood at the time of the MD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Content Placeholder 3"/>
          <p:cNvSpPr txBox="1">
            <a:spLocks/>
          </p:cNvSpPr>
          <p:nvPr/>
        </p:nvSpPr>
        <p:spPr>
          <a:xfrm>
            <a:off x="459946" y="846298"/>
            <a:ext cx="8226854" cy="5567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dirty="0" smtClean="0">
                <a:latin typeface="Ubuntu" panose="020B0504030602030204" pitchFamily="34" charset="0"/>
              </a:rPr>
              <a:t>Dedicated MD on 20/07/2015</a:t>
            </a:r>
            <a:endParaRPr lang="en-GB" sz="1500" b="1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48D00F78-B48F-4122-B790-3A61811C0AB8}" type="slidenum">
              <a:rPr lang="en-GB" smtClean="0">
                <a:latin typeface="Ubuntu" panose="020B0504030602030204" pitchFamily="34" charset="0"/>
              </a:rPr>
              <a:t>30</a:t>
            </a:fld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1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Baseline droop and restoration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31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08" y="1201811"/>
            <a:ext cx="6113847" cy="4592523"/>
          </a:xfrm>
        </p:spPr>
      </p:pic>
      <p:sp>
        <p:nvSpPr>
          <p:cNvPr id="16" name="Content Placeholder 3"/>
          <p:cNvSpPr txBox="1">
            <a:spLocks/>
          </p:cNvSpPr>
          <p:nvPr/>
        </p:nvSpPr>
        <p:spPr>
          <a:xfrm>
            <a:off x="6630556" y="1397575"/>
            <a:ext cx="2276961" cy="25889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WCT: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low cut-off: 500 Hz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Beam:</a:t>
            </a:r>
            <a:br>
              <a:rPr lang="en-GB" sz="1500" b="1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1632 bunches</a:t>
            </a:r>
            <a:r>
              <a:rPr lang="en-GB" sz="1500" b="1" dirty="0" smtClean="0">
                <a:latin typeface="Ubuntu" panose="020B0504030602030204" pitchFamily="34" charset="0"/>
              </a:rPr>
              <a:t/>
            </a:r>
            <a:br>
              <a:rPr lang="en-GB" sz="1500" b="1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2.1e14 total intensity</a:t>
            </a:r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6630556" y="4871983"/>
            <a:ext cx="2276961" cy="614417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4567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02/11/2015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Injection energy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52395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WCT bunch response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32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223" y="1837119"/>
            <a:ext cx="4221170" cy="32466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608" y="1837120"/>
            <a:ext cx="4221169" cy="3246609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194332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Doublet bunches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33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08" y="1166029"/>
            <a:ext cx="6113847" cy="4664087"/>
          </a:xfrm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6630556" y="4864234"/>
            <a:ext cx="2276961" cy="614417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4064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26/07/2015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Scrubbing run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6630556" y="1397575"/>
            <a:ext cx="2276961" cy="25889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WCT: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averaging on a 12-bit oscilloscope over 50 turns (5 </a:t>
            </a:r>
            <a:r>
              <a:rPr lang="en-GB" sz="1500" dirty="0" err="1" smtClean="0">
                <a:latin typeface="Ubuntu" panose="020B0504030602030204" pitchFamily="34" charset="0"/>
              </a:rPr>
              <a:t>ms</a:t>
            </a:r>
            <a:r>
              <a:rPr lang="en-GB" sz="1500" dirty="0" smtClean="0">
                <a:latin typeface="Ubuntu" panose="020B0504030602030204" pitchFamily="34" charset="0"/>
              </a:rPr>
              <a:t>)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dirty="0" smtClean="0">
                <a:latin typeface="Ubuntu" panose="020B0504030602030204" pitchFamily="34" charset="0"/>
              </a:rPr>
              <a:t>Old amplifiers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175388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Satellite and ghost bunches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34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08" y="1167608"/>
            <a:ext cx="6113847" cy="4660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6630556" y="4864234"/>
            <a:ext cx="2276961" cy="614417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</a:t>
            </a:r>
            <a:r>
              <a:rPr lang="en-GB" sz="1000" dirty="0">
                <a:latin typeface="Ubuntu" panose="020B0504030602030204" pitchFamily="34" charset="0"/>
              </a:rPr>
              <a:t>: 4640</a:t>
            </a:r>
            <a:r>
              <a:rPr lang="en-GB" sz="1000" dirty="0" smtClean="0">
                <a:latin typeface="Ubuntu" panose="020B0504030602030204" pitchFamily="34" charset="0"/>
              </a:rPr>
              <a:t/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21/11/2015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Stable beams</a:t>
            </a: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6630556" y="1397575"/>
            <a:ext cx="2276961" cy="25889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LDM: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single photon counting over 3 million turns</a:t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(5 min)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500" b="1" dirty="0" smtClean="0">
                <a:latin typeface="Ubuntu" panose="020B0504030602030204" pitchFamily="34" charset="0"/>
              </a:rPr>
              <a:t>WCT:</a:t>
            </a:r>
            <a:r>
              <a:rPr lang="en-GB" sz="1500" dirty="0" smtClean="0">
                <a:latin typeface="Ubuntu" panose="020B0504030602030204" pitchFamily="34" charset="0"/>
              </a:rPr>
              <a:t/>
            </a:r>
            <a:br>
              <a:rPr lang="en-GB" sz="1500" dirty="0" smtClean="0">
                <a:latin typeface="Ubuntu" panose="020B0504030602030204" pitchFamily="34" charset="0"/>
              </a:rPr>
            </a:br>
            <a:r>
              <a:rPr lang="en-GB" sz="1500" dirty="0" smtClean="0">
                <a:latin typeface="Ubuntu" panose="020B0504030602030204" pitchFamily="34" charset="0"/>
              </a:rPr>
              <a:t>averaging on a 12-bit oscilloscope over 500 turns (50 </a:t>
            </a:r>
            <a:r>
              <a:rPr lang="en-GB" sz="1500" dirty="0" err="1" smtClean="0">
                <a:latin typeface="Ubuntu" panose="020B0504030602030204" pitchFamily="34" charset="0"/>
              </a:rPr>
              <a:t>ms</a:t>
            </a:r>
            <a:r>
              <a:rPr lang="en-GB" sz="1500" dirty="0" smtClean="0">
                <a:latin typeface="Ubuntu" panose="020B0504030602030204" pitchFamily="34" charset="0"/>
              </a:rPr>
              <a:t>)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339232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Energy ramp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35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34" y="1837119"/>
            <a:ext cx="4178747" cy="32466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819" y="1837120"/>
            <a:ext cx="4178746" cy="3246609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9946" y="992051"/>
            <a:ext cx="8226854" cy="78641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800" dirty="0" smtClean="0">
                <a:latin typeface="Ubuntu" panose="020B0504030602030204" pitchFamily="34" charset="0"/>
              </a:rPr>
              <a:t>Bunch length reduction, RF change, orbit change, </a:t>
            </a:r>
            <a:r>
              <a:rPr lang="en-GB" sz="1800" dirty="0" err="1" smtClean="0">
                <a:latin typeface="Ubuntu" panose="020B0504030602030204" pitchFamily="34" charset="0"/>
              </a:rPr>
              <a:t>unbunched</a:t>
            </a:r>
            <a:r>
              <a:rPr lang="en-GB" sz="1800" dirty="0" smtClean="0">
                <a:latin typeface="Ubuntu" panose="020B0504030602030204" pitchFamily="34" charset="0"/>
              </a:rPr>
              <a:t> beam loss</a:t>
            </a:r>
            <a:endParaRPr lang="en-GB" sz="1800" b="1" dirty="0">
              <a:latin typeface="Ubuntu" panose="020B0504030602030204" pitchFamily="34" charset="0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582093" y="5150840"/>
            <a:ext cx="8319472" cy="52011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4643	21/11/2015	Ramp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FBCT, ICT and WCT were rescaled to overlap with the DCCT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24461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Van der Meer scans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36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35" y="1837119"/>
            <a:ext cx="4118144" cy="32466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120" y="1837120"/>
            <a:ext cx="4118143" cy="3246608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9946" y="992051"/>
            <a:ext cx="8226854" cy="78641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800" dirty="0" smtClean="0">
                <a:latin typeface="Ubuntu" panose="020B0504030602030204" pitchFamily="34" charset="0"/>
              </a:rPr>
              <a:t>Absolute bunch-by-bunch measurements</a:t>
            </a:r>
            <a:endParaRPr lang="en-GB" sz="1800" b="1" dirty="0">
              <a:latin typeface="Ubuntu" panose="020B0504030602030204" pitchFamily="34" charset="0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582093" y="5150840"/>
            <a:ext cx="8319472" cy="52011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4538	24-25/08/2015	</a:t>
            </a:r>
            <a:r>
              <a:rPr lang="en-GB" sz="1000" dirty="0">
                <a:latin typeface="Ubuntu" panose="020B0504030602030204" pitchFamily="34" charset="0"/>
              </a:rPr>
              <a:t> </a:t>
            </a:r>
            <a:r>
              <a:rPr lang="en-GB" sz="1000" dirty="0" smtClean="0">
                <a:latin typeface="Ubuntu" panose="020B0504030602030204" pitchFamily="34" charset="0"/>
              </a:rPr>
              <a:t>    VDM scans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No rescaling, all plots as logged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138394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55A0"/>
                </a:solidFill>
                <a:latin typeface="Ubuntu" panose="020B0504030602030204" pitchFamily="34" charset="0"/>
              </a:rPr>
              <a:t>(un)Stable beams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37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35" y="1365172"/>
            <a:ext cx="4118144" cy="32466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120" y="1365173"/>
            <a:ext cx="4118143" cy="3246609"/>
          </a:xfrm>
          <a:prstGeom prst="rect">
            <a:avLst/>
          </a:prstGeom>
        </p:spPr>
      </p:pic>
      <p:sp>
        <p:nvSpPr>
          <p:cNvPr id="15" name="Content Placeholder 3"/>
          <p:cNvSpPr txBox="1">
            <a:spLocks/>
          </p:cNvSpPr>
          <p:nvPr/>
        </p:nvSpPr>
        <p:spPr>
          <a:xfrm>
            <a:off x="582093" y="4678893"/>
            <a:ext cx="8319472" cy="52011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1000" dirty="0" smtClean="0">
                <a:latin typeface="Ubuntu" panose="020B0504030602030204" pitchFamily="34" charset="0"/>
              </a:rPr>
              <a:t>LHC fill: 4538	26/10/2015	Stable beams</a:t>
            </a:r>
            <a:br>
              <a:rPr lang="en-GB" sz="1000" dirty="0" smtClean="0">
                <a:latin typeface="Ubuntu" panose="020B0504030602030204" pitchFamily="34" charset="0"/>
              </a:rPr>
            </a:br>
            <a:r>
              <a:rPr lang="en-GB" sz="1000" dirty="0" smtClean="0">
                <a:latin typeface="Ubuntu" panose="020B0504030602030204" pitchFamily="34" charset="0"/>
              </a:rPr>
              <a:t>ICT and WCT were rescaled to overlap with the FBCT</a:t>
            </a:r>
            <a:endParaRPr lang="en-GB" sz="1000" dirty="0">
              <a:latin typeface="Ubuntu" panose="020B0504030602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316448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950" y="1065902"/>
            <a:ext cx="3638248" cy="4550038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WCT calibration circuit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5903"/>
            <a:ext cx="4725556" cy="4964194"/>
          </a:xfrm>
        </p:spPr>
        <p:txBody>
          <a:bodyPr>
            <a:normAutofit/>
          </a:bodyPr>
          <a:lstStyle/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700" b="1" dirty="0" smtClean="0">
                <a:solidFill>
                  <a:srgbClr val="C00000"/>
                </a:solidFill>
                <a:latin typeface="Ubuntu" panose="020B0504030602030204" pitchFamily="34" charset="0"/>
              </a:rPr>
              <a:t>Current source: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latin typeface="Ubuntu" panose="020B0504030602030204" pitchFamily="34" charset="0"/>
              </a:rPr>
              <a:t>~10 ppm shot-to-shot stability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latin typeface="Ubuntu" panose="020B0504030602030204" pitchFamily="34" charset="0"/>
              </a:rPr>
              <a:t>~100 ppm accuracy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latin typeface="Ubuntu" panose="020B0504030602030204" pitchFamily="34" charset="0"/>
              </a:rPr>
              <a:t>~5 µs switch-on time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latin typeface="Ubuntu" panose="020B0504030602030204" pitchFamily="34" charset="0"/>
              </a:rPr>
              <a:t>I</a:t>
            </a:r>
            <a:r>
              <a:rPr lang="en-GB" sz="2800" baseline="-25000" dirty="0" smtClean="0">
                <a:latin typeface="Ubuntu" panose="020B0504030602030204" pitchFamily="34" charset="0"/>
              </a:rPr>
              <a:t>CAL</a:t>
            </a:r>
            <a:r>
              <a:rPr lang="en-GB" sz="2800" dirty="0" smtClean="0">
                <a:latin typeface="Ubuntu" panose="020B0504030602030204" pitchFamily="34" charset="0"/>
              </a:rPr>
              <a:t> limited by V</a:t>
            </a:r>
            <a:r>
              <a:rPr lang="en-GB" sz="2800" baseline="-25000" dirty="0" smtClean="0">
                <a:latin typeface="Ubuntu" panose="020B0504030602030204" pitchFamily="34" charset="0"/>
              </a:rPr>
              <a:t>CAL</a:t>
            </a:r>
            <a:r>
              <a:rPr lang="en-GB" sz="2800" dirty="0">
                <a:latin typeface="Ubuntu" panose="020B0504030602030204" pitchFamily="34" charset="0"/>
              </a:rPr>
              <a:t/>
            </a:r>
            <a:br>
              <a:rPr lang="en-GB" sz="2800" dirty="0">
                <a:latin typeface="Ubuntu" panose="020B0504030602030204" pitchFamily="34" charset="0"/>
              </a:rPr>
            </a:br>
            <a:r>
              <a:rPr lang="en-GB" sz="2800" dirty="0" smtClean="0">
                <a:latin typeface="Ubuntu" panose="020B0504030602030204" pitchFamily="34" charset="0"/>
              </a:rPr>
              <a:t>(~1.5 A for R</a:t>
            </a:r>
            <a:r>
              <a:rPr lang="en-GB" sz="2800" baseline="-25000" dirty="0" smtClean="0">
                <a:latin typeface="Ubuntu" panose="020B0504030602030204" pitchFamily="34" charset="0"/>
              </a:rPr>
              <a:t>CAL</a:t>
            </a:r>
            <a:r>
              <a:rPr lang="en-GB" sz="2800" dirty="0" smtClean="0">
                <a:latin typeface="Ubuntu" panose="020B0504030602030204" pitchFamily="34" charset="0"/>
              </a:rPr>
              <a:t> ~ </a:t>
            </a:r>
            <a:r>
              <a:rPr lang="en-GB" sz="2800" dirty="0">
                <a:latin typeface="Ubuntu" panose="020B0504030602030204" pitchFamily="34" charset="0"/>
              </a:rPr>
              <a:t>10 </a:t>
            </a:r>
            <a:r>
              <a:rPr lang="el-GR" sz="2800" dirty="0" smtClean="0">
                <a:latin typeface="Ubuntu" panose="020B0504030602030204" pitchFamily="34" charset="0"/>
              </a:rPr>
              <a:t>Ω</a:t>
            </a:r>
            <a:r>
              <a:rPr lang="en-GB" sz="2800" dirty="0" smtClean="0">
                <a:latin typeface="Ubuntu" panose="020B0504030602030204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latin typeface="Ubuntu" panose="020B0504030602030204" pitchFamily="34" charset="0"/>
              </a:rPr>
              <a:t>R</a:t>
            </a:r>
            <a:r>
              <a:rPr lang="en-GB" sz="2800" baseline="-25000" dirty="0" smtClean="0">
                <a:latin typeface="Ubuntu" panose="020B0504030602030204" pitchFamily="34" charset="0"/>
              </a:rPr>
              <a:t>REF</a:t>
            </a:r>
            <a:r>
              <a:rPr lang="en-GB" sz="2800" dirty="0" smtClean="0">
                <a:latin typeface="Ubuntu" panose="020B0504030602030204" pitchFamily="34" charset="0"/>
              </a:rPr>
              <a:t>: 5 </a:t>
            </a:r>
            <a:r>
              <a:rPr lang="el-GR" sz="2800" dirty="0" smtClean="0">
                <a:latin typeface="Ubuntu" panose="020B0504030602030204" pitchFamily="34" charset="0"/>
              </a:rPr>
              <a:t>Ω</a:t>
            </a:r>
            <a:r>
              <a:rPr lang="en-GB" sz="2800" dirty="0" smtClean="0">
                <a:latin typeface="Ubuntu" panose="020B0504030602030204" pitchFamily="34" charset="0"/>
              </a:rPr>
              <a:t> </a:t>
            </a:r>
            <a:r>
              <a:rPr lang="el-GR" sz="2800" dirty="0" smtClean="0">
                <a:latin typeface="Ubuntu" panose="020B0504030602030204" pitchFamily="34" charset="0"/>
              </a:rPr>
              <a:t>±</a:t>
            </a:r>
            <a:r>
              <a:rPr lang="en-GB" sz="2800" dirty="0" smtClean="0">
                <a:latin typeface="Ubuntu" panose="020B0504030602030204" pitchFamily="34" charset="0"/>
              </a:rPr>
              <a:t> 0.01%</a:t>
            </a:r>
            <a:br>
              <a:rPr lang="en-GB" sz="2800" dirty="0" smtClean="0">
                <a:latin typeface="Ubuntu" panose="020B0504030602030204" pitchFamily="34" charset="0"/>
              </a:rPr>
            </a:br>
            <a:r>
              <a:rPr lang="en-GB" sz="2800" dirty="0" smtClean="0">
                <a:latin typeface="Ubuntu" panose="020B0504030602030204" pitchFamily="34" charset="0"/>
              </a:rPr>
              <a:t>          &lt; 0.2 ppm/</a:t>
            </a:r>
            <a:r>
              <a:rPr lang="en-GB" sz="2800" baseline="30000" dirty="0" err="1" smtClean="0">
                <a:latin typeface="Ubuntu" panose="020B0504030602030204" pitchFamily="34" charset="0"/>
              </a:rPr>
              <a:t>o</a:t>
            </a:r>
            <a:r>
              <a:rPr lang="en-GB" sz="2800" dirty="0" err="1" smtClean="0">
                <a:latin typeface="Ubuntu" panose="020B0504030602030204" pitchFamily="34" charset="0"/>
              </a:rPr>
              <a:t>C</a:t>
            </a:r>
            <a:r>
              <a:rPr lang="en-GB" sz="2800" dirty="0" smtClean="0">
                <a:latin typeface="Ubuntu" panose="020B0504030602030204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700" dirty="0" smtClean="0">
              <a:latin typeface="Ubuntu" panose="020B050403060203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10/03/2016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38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41740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 txBox="1">
            <a:spLocks/>
          </p:cNvSpPr>
          <p:nvPr/>
        </p:nvSpPr>
        <p:spPr>
          <a:xfrm>
            <a:off x="457200" y="1065903"/>
            <a:ext cx="4176584" cy="49641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700" b="1" dirty="0">
                <a:solidFill>
                  <a:srgbClr val="C00000"/>
                </a:solidFill>
                <a:latin typeface="Ubuntu" panose="020B0504030602030204" pitchFamily="34" charset="0"/>
              </a:rPr>
              <a:t>Current measurement: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Ubuntu" panose="020B0504030602030204" pitchFamily="34" charset="0"/>
              </a:rPr>
              <a:t>Half-bridge principle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Ubuntu" panose="020B0504030602030204" pitchFamily="34" charset="0"/>
              </a:rPr>
              <a:t>Variable reference voltage source </a:t>
            </a:r>
            <a:r>
              <a:rPr lang="en-GB" sz="2400" dirty="0" smtClean="0">
                <a:latin typeface="Ubuntu" panose="020B0504030602030204" pitchFamily="34" charset="0"/>
              </a:rPr>
              <a:t>controlled </a:t>
            </a:r>
            <a:r>
              <a:rPr lang="en-GB" sz="2400" dirty="0">
                <a:latin typeface="Ubuntu" panose="020B0504030602030204" pitchFamily="34" charset="0"/>
              </a:rPr>
              <a:t>by </a:t>
            </a:r>
            <a:r>
              <a:rPr lang="en-GB" sz="2400" dirty="0" smtClean="0">
                <a:latin typeface="Ubuntu" panose="020B0504030602030204" pitchFamily="34" charset="0"/>
              </a:rPr>
              <a:t>potentiometer and</a:t>
            </a:r>
            <a:br>
              <a:rPr lang="en-GB" sz="2400" dirty="0" smtClean="0">
                <a:latin typeface="Ubuntu" panose="020B0504030602030204" pitchFamily="34" charset="0"/>
              </a:rPr>
            </a:br>
            <a:r>
              <a:rPr lang="en-GB" sz="2400" dirty="0" smtClean="0">
                <a:latin typeface="Ubuntu" panose="020B0504030602030204" pitchFamily="34" charset="0"/>
              </a:rPr>
              <a:t>DAC (coarse / fine)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Ubuntu" panose="020B0504030602030204" pitchFamily="34" charset="0"/>
              </a:rPr>
              <a:t>R</a:t>
            </a:r>
            <a:r>
              <a:rPr lang="en-GB" sz="2400" baseline="-25000" dirty="0">
                <a:latin typeface="Ubuntu" panose="020B0504030602030204" pitchFamily="34" charset="0"/>
              </a:rPr>
              <a:t>REF</a:t>
            </a:r>
            <a:r>
              <a:rPr lang="en-GB" sz="2400" dirty="0">
                <a:latin typeface="Ubuntu" panose="020B0504030602030204" pitchFamily="34" charset="0"/>
              </a:rPr>
              <a:t>: </a:t>
            </a:r>
            <a:r>
              <a:rPr lang="en-GB" sz="2400" dirty="0" smtClean="0">
                <a:latin typeface="Ubuntu" panose="020B0504030602030204" pitchFamily="34" charset="0"/>
              </a:rPr>
              <a:t>10 </a:t>
            </a:r>
            <a:r>
              <a:rPr lang="el-GR" sz="2400" dirty="0">
                <a:latin typeface="Ubuntu" panose="020B0504030602030204" pitchFamily="34" charset="0"/>
              </a:rPr>
              <a:t>Ω</a:t>
            </a:r>
            <a:r>
              <a:rPr lang="en-GB" sz="2400" dirty="0">
                <a:latin typeface="Ubuntu" panose="020B0504030602030204" pitchFamily="34" charset="0"/>
              </a:rPr>
              <a:t> </a:t>
            </a:r>
            <a:r>
              <a:rPr lang="el-GR" sz="2400" dirty="0">
                <a:latin typeface="Ubuntu" panose="020B0504030602030204" pitchFamily="34" charset="0"/>
              </a:rPr>
              <a:t>±</a:t>
            </a:r>
            <a:r>
              <a:rPr lang="en-GB" sz="2400" dirty="0">
                <a:latin typeface="Ubuntu" panose="020B0504030602030204" pitchFamily="34" charset="0"/>
              </a:rPr>
              <a:t> </a:t>
            </a:r>
            <a:r>
              <a:rPr lang="en-GB" sz="2400" dirty="0" smtClean="0">
                <a:latin typeface="Ubuntu" panose="020B0504030602030204" pitchFamily="34" charset="0"/>
              </a:rPr>
              <a:t>0.01%</a:t>
            </a:r>
            <a:br>
              <a:rPr lang="en-GB" sz="2400" dirty="0" smtClean="0">
                <a:latin typeface="Ubuntu" panose="020B0504030602030204" pitchFamily="34" charset="0"/>
              </a:rPr>
            </a:br>
            <a:r>
              <a:rPr lang="en-GB" sz="2400" dirty="0" smtClean="0">
                <a:latin typeface="Ubuntu" panose="020B0504030602030204" pitchFamily="34" charset="0"/>
              </a:rPr>
              <a:t>          &lt; 0.2 </a:t>
            </a:r>
            <a:r>
              <a:rPr lang="en-GB" sz="2400" dirty="0">
                <a:latin typeface="Ubuntu" panose="020B0504030602030204" pitchFamily="34" charset="0"/>
              </a:rPr>
              <a:t>ppm/</a:t>
            </a:r>
            <a:r>
              <a:rPr lang="en-GB" sz="2400" baseline="30000" dirty="0" err="1">
                <a:latin typeface="Ubuntu" panose="020B0504030602030204" pitchFamily="34" charset="0"/>
              </a:rPr>
              <a:t>o</a:t>
            </a:r>
            <a:r>
              <a:rPr lang="en-GB" sz="2400" dirty="0" err="1">
                <a:latin typeface="Ubuntu" panose="020B0504030602030204" pitchFamily="34" charset="0"/>
              </a:rPr>
              <a:t>C</a:t>
            </a:r>
            <a:r>
              <a:rPr lang="en-GB" sz="2400" dirty="0">
                <a:latin typeface="Ubuntu" panose="020B0504030602030204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Ubuntu" panose="020B0504030602030204" pitchFamily="34" charset="0"/>
              </a:rPr>
              <a:t>R</a:t>
            </a:r>
            <a:r>
              <a:rPr lang="en-GB" sz="2400" baseline="-25000" dirty="0" smtClean="0">
                <a:latin typeface="Ubuntu" panose="020B0504030602030204" pitchFamily="34" charset="0"/>
              </a:rPr>
              <a:t>HB</a:t>
            </a:r>
            <a:r>
              <a:rPr lang="en-GB" sz="2400" dirty="0" smtClean="0">
                <a:latin typeface="Ubuntu" panose="020B0504030602030204" pitchFamily="34" charset="0"/>
              </a:rPr>
              <a:t>: 100 k</a:t>
            </a:r>
            <a:r>
              <a:rPr lang="el-GR" sz="2400" dirty="0" smtClean="0">
                <a:latin typeface="Ubuntu" panose="020B0504030602030204" pitchFamily="34" charset="0"/>
              </a:rPr>
              <a:t>Ω</a:t>
            </a:r>
            <a:r>
              <a:rPr lang="en-GB" sz="2400" dirty="0" smtClean="0">
                <a:latin typeface="Ubuntu" panose="020B0504030602030204" pitchFamily="34" charset="0"/>
              </a:rPr>
              <a:t> </a:t>
            </a:r>
            <a:r>
              <a:rPr lang="el-GR" sz="2400" dirty="0">
                <a:latin typeface="Ubuntu" panose="020B0504030602030204" pitchFamily="34" charset="0"/>
              </a:rPr>
              <a:t>±</a:t>
            </a:r>
            <a:r>
              <a:rPr lang="en-GB" sz="2400" dirty="0">
                <a:latin typeface="Ubuntu" panose="020B0504030602030204" pitchFamily="34" charset="0"/>
              </a:rPr>
              <a:t> </a:t>
            </a:r>
            <a:r>
              <a:rPr lang="en-GB" sz="2400" dirty="0" smtClean="0">
                <a:latin typeface="Ubuntu" panose="020B0504030602030204" pitchFamily="34" charset="0"/>
              </a:rPr>
              <a:t>0.01%</a:t>
            </a:r>
            <a:r>
              <a:rPr lang="en-GB" sz="2400" dirty="0">
                <a:latin typeface="Ubuntu" panose="020B0504030602030204" pitchFamily="34" charset="0"/>
              </a:rPr>
              <a:t/>
            </a:r>
            <a:br>
              <a:rPr lang="en-GB" sz="2400" dirty="0">
                <a:latin typeface="Ubuntu" panose="020B0504030602030204" pitchFamily="34" charset="0"/>
              </a:rPr>
            </a:br>
            <a:r>
              <a:rPr lang="en-GB" sz="2400" dirty="0">
                <a:latin typeface="Ubuntu" panose="020B0504030602030204" pitchFamily="34" charset="0"/>
              </a:rPr>
              <a:t>          </a:t>
            </a:r>
            <a:r>
              <a:rPr lang="en-GB" sz="2400" dirty="0" smtClean="0">
                <a:latin typeface="Ubuntu" panose="020B0504030602030204" pitchFamily="34" charset="0"/>
              </a:rPr>
              <a:t>&lt; 1 </a:t>
            </a:r>
            <a:r>
              <a:rPr lang="en-GB" sz="2400" dirty="0">
                <a:latin typeface="Ubuntu" panose="020B0504030602030204" pitchFamily="34" charset="0"/>
              </a:rPr>
              <a:t>ppm/</a:t>
            </a:r>
            <a:r>
              <a:rPr lang="en-GB" sz="2400" baseline="30000" dirty="0" err="1">
                <a:latin typeface="Ubuntu" panose="020B0504030602030204" pitchFamily="34" charset="0"/>
              </a:rPr>
              <a:t>o</a:t>
            </a:r>
            <a:r>
              <a:rPr lang="en-GB" sz="2400" dirty="0" err="1">
                <a:latin typeface="Ubuntu" panose="020B0504030602030204" pitchFamily="34" charset="0"/>
              </a:rPr>
              <a:t>C</a:t>
            </a:r>
            <a:r>
              <a:rPr lang="en-GB" sz="2400" dirty="0">
                <a:latin typeface="Ubuntu" panose="020B0504030602030204" pitchFamily="34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054" y="1660490"/>
            <a:ext cx="4673004" cy="3876058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WCT calibration circuit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10/03/2016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39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04097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>
                <a:latin typeface="Ubuntu" panose="020B0504030602030204" pitchFamily="34" charset="0"/>
              </a:rPr>
              <a:t>From FBCT to </a:t>
            </a:r>
            <a:r>
              <a:rPr lang="en-GB" sz="3200" dirty="0" smtClean="0">
                <a:latin typeface="Ubuntu" panose="020B0504030602030204" pitchFamily="34" charset="0"/>
              </a:rPr>
              <a:t>ICT / WCT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8"/>
            <a:ext cx="8226854" cy="497581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GB" sz="2700" b="1" dirty="0" smtClean="0">
                <a:latin typeface="Ubuntu" panose="020B0504030602030204" pitchFamily="34" charset="0"/>
              </a:rPr>
              <a:t>Run 1:</a:t>
            </a:r>
            <a:r>
              <a:rPr lang="en-GB" sz="2700" dirty="0">
                <a:latin typeface="Ubuntu" panose="020B0504030602030204" pitchFamily="34" charset="0"/>
              </a:rPr>
              <a:t> </a:t>
            </a:r>
            <a:r>
              <a:rPr lang="en-GB" sz="2700" dirty="0" smtClean="0">
                <a:latin typeface="Ubuntu" panose="020B0504030602030204" pitchFamily="34" charset="0"/>
              </a:rPr>
              <a:t>Fast Beam Current Transformers (</a:t>
            </a:r>
            <a:r>
              <a:rPr lang="en-GB" sz="2700" dirty="0" smtClean="0">
                <a:solidFill>
                  <a:srgbClr val="C00000"/>
                </a:solidFill>
                <a:latin typeface="Ubuntu" panose="020B0504030602030204" pitchFamily="34" charset="0"/>
              </a:rPr>
              <a:t>FBCT</a:t>
            </a:r>
            <a:r>
              <a:rPr lang="en-GB" sz="2700" dirty="0" smtClean="0">
                <a:latin typeface="Ubuntu" panose="020B0504030602030204" pitchFamily="34" charset="0"/>
              </a:rPr>
              <a:t>) used for bunch-by-bunch intensity measurements in the LHC. Sensitivity to the transverse beam position and bunch length.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700" b="1" dirty="0" smtClean="0">
                <a:latin typeface="Ubuntu" panose="020B0504030602030204" pitchFamily="34" charset="0"/>
              </a:rPr>
              <a:t>LS1:</a:t>
            </a:r>
            <a:r>
              <a:rPr lang="en-GB" sz="2700" dirty="0" smtClean="0">
                <a:latin typeface="Ubuntu" panose="020B0504030602030204" pitchFamily="34" charset="0"/>
              </a:rPr>
              <a:t> Design of new monitors for absolute bunch-by-bunch intensity measurements. Two developments in parallel:</a:t>
            </a:r>
          </a:p>
          <a:p>
            <a:pPr lvl="1">
              <a:spcBef>
                <a:spcPts val="0"/>
              </a:spcBef>
            </a:pPr>
            <a:r>
              <a:rPr lang="en-GB" sz="2300" u="sng" dirty="0" smtClean="0">
                <a:latin typeface="Ubuntu" panose="020B0504030602030204" pitchFamily="34" charset="0"/>
              </a:rPr>
              <a:t>Integrating Current Transformer</a:t>
            </a:r>
            <a:r>
              <a:rPr lang="en-GB" sz="2300" dirty="0" smtClean="0">
                <a:latin typeface="Ubuntu" panose="020B0504030602030204" pitchFamily="34" charset="0"/>
              </a:rPr>
              <a:t> (</a:t>
            </a:r>
            <a:r>
              <a:rPr lang="en-GB" sz="2300" dirty="0" smtClean="0">
                <a:solidFill>
                  <a:srgbClr val="C00000"/>
                </a:solidFill>
                <a:latin typeface="Ubuntu" panose="020B0504030602030204" pitchFamily="34" charset="0"/>
              </a:rPr>
              <a:t>ICT</a:t>
            </a:r>
            <a:r>
              <a:rPr lang="en-GB" sz="2300" dirty="0" smtClean="0">
                <a:latin typeface="Ubuntu" panose="020B0504030602030204" pitchFamily="34" charset="0"/>
              </a:rPr>
              <a:t>) </a:t>
            </a:r>
            <a:r>
              <a:rPr lang="en-GB" sz="2300" dirty="0">
                <a:latin typeface="Ubuntu" panose="020B0504030602030204" pitchFamily="34" charset="0"/>
              </a:rPr>
              <a:t>by </a:t>
            </a:r>
            <a:r>
              <a:rPr lang="en-GB" sz="2300" dirty="0" smtClean="0">
                <a:latin typeface="Ubuntu" panose="020B0504030602030204" pitchFamily="34" charset="0"/>
              </a:rPr>
              <a:t>Bergoz</a:t>
            </a:r>
          </a:p>
          <a:p>
            <a:pPr lvl="1">
              <a:spcBef>
                <a:spcPts val="0"/>
              </a:spcBef>
            </a:pPr>
            <a:r>
              <a:rPr lang="en-GB" sz="2300" u="sng" dirty="0" smtClean="0">
                <a:latin typeface="Ubuntu" panose="020B0504030602030204" pitchFamily="34" charset="0"/>
              </a:rPr>
              <a:t>Wall Current Transformer</a:t>
            </a:r>
            <a:r>
              <a:rPr lang="en-GB" sz="2300" dirty="0" smtClean="0">
                <a:latin typeface="Ubuntu" panose="020B0504030602030204" pitchFamily="34" charset="0"/>
              </a:rPr>
              <a:t> (</a:t>
            </a:r>
            <a:r>
              <a:rPr lang="en-GB" sz="2300" dirty="0" smtClean="0">
                <a:solidFill>
                  <a:srgbClr val="C00000"/>
                </a:solidFill>
                <a:latin typeface="Ubuntu" panose="020B0504030602030204" pitchFamily="34" charset="0"/>
              </a:rPr>
              <a:t>WCT</a:t>
            </a:r>
            <a:r>
              <a:rPr lang="en-GB" sz="2300" dirty="0" smtClean="0">
                <a:latin typeface="Ubuntu" panose="020B0504030602030204" pitchFamily="34" charset="0"/>
              </a:rPr>
              <a:t>) </a:t>
            </a:r>
            <a:r>
              <a:rPr lang="en-GB" sz="2300" dirty="0">
                <a:latin typeface="Ubuntu" panose="020B0504030602030204" pitchFamily="34" charset="0"/>
              </a:rPr>
              <a:t>by </a:t>
            </a:r>
            <a:r>
              <a:rPr lang="en-GB" sz="2300" dirty="0" smtClean="0">
                <a:latin typeface="Ubuntu" panose="020B0504030602030204" pitchFamily="34" charset="0"/>
              </a:rPr>
              <a:t>CERN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700" b="1" dirty="0" smtClean="0">
                <a:latin typeface="Ubuntu" panose="020B0504030602030204" pitchFamily="34" charset="0"/>
              </a:rPr>
              <a:t>2015:</a:t>
            </a:r>
            <a:r>
              <a:rPr lang="en-GB" sz="2700" dirty="0" smtClean="0">
                <a:latin typeface="Ubuntu" panose="020B0504030602030204" pitchFamily="34" charset="0"/>
              </a:rPr>
              <a:t> Commissioning of ICT and WCT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sz="2700" b="1" dirty="0" smtClean="0">
                <a:latin typeface="Ubuntu" panose="020B0504030602030204" pitchFamily="34" charset="0"/>
              </a:rPr>
              <a:t>2016:</a:t>
            </a:r>
            <a:r>
              <a:rPr lang="en-GB" sz="2700" dirty="0" smtClean="0">
                <a:latin typeface="Ubuntu" panose="020B0504030602030204" pitchFamily="34" charset="0"/>
              </a:rPr>
              <a:t> Installation of two WCTs as the operational system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10/03/2016</a:t>
            </a:r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4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>
                <a:latin typeface="Ubuntu" panose="020B0504030602030204" pitchFamily="34" charset="0"/>
              </a:rPr>
              <a:t>M. Krupa         BI Day 2016</a:t>
            </a:r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2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FBCT principle of operation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5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7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Bergoz ICT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6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59946" y="4974957"/>
            <a:ext cx="8226854" cy="9841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500" dirty="0" smtClean="0">
                <a:latin typeface="Ubuntu" panose="020B0504030602030204" pitchFamily="34" charset="0"/>
              </a:rPr>
              <a:t>Commercially available toroid compatible with the existing LHC FBCT mechanics and cooling system</a:t>
            </a: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 smtClean="0">
              <a:latin typeface="Ubuntu" panose="020B0504030602030204" pitchFamily="34" charset="0"/>
            </a:endParaRPr>
          </a:p>
          <a:p>
            <a:pPr marL="0" indent="0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endParaRPr lang="en-GB" sz="2500" b="1" dirty="0">
              <a:latin typeface="Ubuntu" panose="020B0504030602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70" y="1143256"/>
            <a:ext cx="4755541" cy="35702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778" y="1143255"/>
            <a:ext cx="3361234" cy="3570297"/>
          </a:xfrm>
          <a:prstGeom prst="rect">
            <a:avLst/>
          </a:prstGeom>
        </p:spPr>
      </p:pic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242892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00" y="1008000"/>
            <a:ext cx="7656592" cy="447447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WCT principle of operation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7</a:t>
            </a:fld>
            <a:endParaRPr lang="en-GB" dirty="0">
              <a:latin typeface="Ubuntu" panose="020B0504030602030204" pitchFamily="34" charset="0"/>
            </a:endParaRPr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348011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625" y="1136136"/>
            <a:ext cx="4097995" cy="2687571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WCT principle of operation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8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988" y="1385036"/>
            <a:ext cx="3794032" cy="2217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879868"/>
            <a:ext cx="8229600" cy="1986583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8813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55A0"/>
                </a:solidFill>
                <a:latin typeface="Ubuntu" panose="020B0504030602030204" pitchFamily="34" charset="0"/>
              </a:rPr>
              <a:t>WCT design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latin typeface="Ubuntu" panose="020B0504030602030204" pitchFamily="34" charset="0"/>
              </a:rPr>
              <a:t>9</a:t>
            </a:fld>
            <a:endParaRPr lang="en-GB" dirty="0">
              <a:latin typeface="Ubuntu" panose="020B05040306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27" y="910510"/>
            <a:ext cx="4835491" cy="4045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2755" y="916651"/>
            <a:ext cx="3736519" cy="4049560"/>
          </a:xfrm>
          <a:prstGeom prst="rect">
            <a:avLst/>
          </a:prstGeom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459946" y="5096944"/>
            <a:ext cx="8226854" cy="10636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800"/>
              </a:spcBef>
              <a:spcAft>
                <a:spcPts val="800"/>
              </a:spcAft>
              <a:buFont typeface="Arial"/>
              <a:buNone/>
            </a:pPr>
            <a:r>
              <a:rPr lang="en-GB" sz="2500" dirty="0" smtClean="0">
                <a:latin typeface="Ubuntu" panose="020B0504030602030204" pitchFamily="34" charset="0"/>
              </a:rPr>
              <a:t>All parts cut in half – installation and removal does not require breaking the accelerator vacuum</a:t>
            </a:r>
            <a:endParaRPr lang="en-GB" sz="2500" b="1" dirty="0">
              <a:latin typeface="Ubuntu" panose="020B0504030602030204" pitchFamily="34" charset="0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10/03/2016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latin typeface="Ubuntu" panose="020B0504030602030204" pitchFamily="34" charset="0"/>
              </a:rPr>
              <a:t>M. Krupa         BI Day 2016</a:t>
            </a:r>
          </a:p>
        </p:txBody>
      </p:sp>
    </p:spTree>
    <p:extLst>
      <p:ext uri="{BB962C8B-B14F-4D97-AF65-F5344CB8AC3E}">
        <p14:creationId xmlns:p14="http://schemas.microsoft.com/office/powerpoint/2010/main" val="9265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45720" tIns="0" rIns="45720" bIns="0" anchor="t">
        <a:normAutofit/>
      </a:bodyPr>
      <a:lstStyle>
        <a:defPPr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7450</TotalTime>
  <Words>974</Words>
  <Application>Microsoft Office PowerPoint</Application>
  <PresentationFormat>On-screen Show (4:3)</PresentationFormat>
  <Paragraphs>290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Ubuntu</vt:lpstr>
      <vt:lpstr>Arial</vt:lpstr>
      <vt:lpstr>Calibri</vt:lpstr>
      <vt:lpstr>CERN60ans4-3</vt:lpstr>
      <vt:lpstr>A Wall Current Transformer for bunch-by-bunch intensity measurements in the LHC</vt:lpstr>
      <vt:lpstr>Outline</vt:lpstr>
      <vt:lpstr>Bunches in the LHC</vt:lpstr>
      <vt:lpstr>From FBCT to ICT / WCT</vt:lpstr>
      <vt:lpstr>FBCT principle of operation</vt:lpstr>
      <vt:lpstr>Bergoz ICT</vt:lpstr>
      <vt:lpstr>WCT principle of operation</vt:lpstr>
      <vt:lpstr>WCT principle of operation</vt:lpstr>
      <vt:lpstr>WCT design</vt:lpstr>
      <vt:lpstr>WCT design</vt:lpstr>
      <vt:lpstr>Magnetic cores</vt:lpstr>
      <vt:lpstr>LHC Point 4 installation in 2015</vt:lpstr>
      <vt:lpstr>LHC Point 4 installation in 2016</vt:lpstr>
      <vt:lpstr>LHC WCT installation</vt:lpstr>
      <vt:lpstr>Bandwidth</vt:lpstr>
      <vt:lpstr>FBCT / WCT nominal bunch</vt:lpstr>
      <vt:lpstr>Bunch position sensitivity MD </vt:lpstr>
      <vt:lpstr>Bunch length sensitivity MD </vt:lpstr>
      <vt:lpstr>Radial modulation</vt:lpstr>
      <vt:lpstr>Orbit correction</vt:lpstr>
      <vt:lpstr>Satellite and ghost bunches</vt:lpstr>
      <vt:lpstr>Summary</vt:lpstr>
      <vt:lpstr>Thanks for the attention</vt:lpstr>
      <vt:lpstr>BSRT calibration</vt:lpstr>
      <vt:lpstr>FBCT phasing</vt:lpstr>
      <vt:lpstr>LHC WCT installation</vt:lpstr>
      <vt:lpstr>FBCT / ICT / WCT nominal bunch</vt:lpstr>
      <vt:lpstr>Impedance</vt:lpstr>
      <vt:lpstr>Beam position sensitivity MD</vt:lpstr>
      <vt:lpstr>Bunch length sensitivity MD</vt:lpstr>
      <vt:lpstr>Baseline droop and restoration</vt:lpstr>
      <vt:lpstr>WCT bunch response</vt:lpstr>
      <vt:lpstr>Doublet bunches</vt:lpstr>
      <vt:lpstr>Satellite and ghost bunches</vt:lpstr>
      <vt:lpstr>Energy ramp</vt:lpstr>
      <vt:lpstr>Van der Meer scans</vt:lpstr>
      <vt:lpstr>(un)Stable beams</vt:lpstr>
      <vt:lpstr>WCT calibration circuit</vt:lpstr>
      <vt:lpstr>WCT calibration circuit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Wall Current Transformer for Beam Intensity Measurements</dc:title>
  <dc:creator>Michal Krupa</dc:creator>
  <cp:lastModifiedBy>Michal Krupa</cp:lastModifiedBy>
  <cp:revision>432</cp:revision>
  <dcterms:created xsi:type="dcterms:W3CDTF">2014-10-23T22:19:32Z</dcterms:created>
  <dcterms:modified xsi:type="dcterms:W3CDTF">2016-03-10T06:01:48Z</dcterms:modified>
</cp:coreProperties>
</file>