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6" r:id="rId1"/>
  </p:sldMasterIdLst>
  <p:notesMasterIdLst>
    <p:notesMasterId r:id="rId25"/>
  </p:notesMasterIdLst>
  <p:sldIdLst>
    <p:sldId id="284" r:id="rId2"/>
    <p:sldId id="300" r:id="rId3"/>
    <p:sldId id="311" r:id="rId4"/>
    <p:sldId id="313" r:id="rId5"/>
    <p:sldId id="330" r:id="rId6"/>
    <p:sldId id="334" r:id="rId7"/>
    <p:sldId id="327" r:id="rId8"/>
    <p:sldId id="328" r:id="rId9"/>
    <p:sldId id="304" r:id="rId10"/>
    <p:sldId id="329" r:id="rId11"/>
    <p:sldId id="336" r:id="rId12"/>
    <p:sldId id="337" r:id="rId13"/>
    <p:sldId id="273" r:id="rId14"/>
    <p:sldId id="278" r:id="rId15"/>
    <p:sldId id="268" r:id="rId16"/>
    <p:sldId id="339" r:id="rId17"/>
    <p:sldId id="340" r:id="rId18"/>
    <p:sldId id="326" r:id="rId19"/>
    <p:sldId id="319" r:id="rId20"/>
    <p:sldId id="321" r:id="rId21"/>
    <p:sldId id="322" r:id="rId22"/>
    <p:sldId id="338" r:id="rId23"/>
    <p:sldId id="341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D038BE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Φωτεινό στυλ 1 - Έμφαση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Φωτεινό στυλ 2 - Έμφαση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Φωτεινό στυλ 3 - Έμφαση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Φωτεινό στυλ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Φωτεινό στυλ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410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image" Target="../media/image25.png"/><Relationship Id="rId4" Type="http://schemas.openxmlformats.org/officeDocument/2006/relationships/image" Target="../media/image28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A0FB0C-4737-4972-B766-DC31A3A533A6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CF8E14-FFFC-4384-A0BD-472088F873A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36025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cs typeface="Helvetica" charset="0"/>
                <a:sym typeface="Helvetica" charset="0"/>
              </a:rPr>
              <a:t>200/245/365 um core/cladding/coating pure Silica</a:t>
            </a: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24525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279661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27966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D553F8-8102-41F8-AFF6-2728FA7FE51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27991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smtClean="0">
                <a:cs typeface="Helvetica" charset="0"/>
                <a:sym typeface="Helvetica" charset="0"/>
              </a:rPr>
              <a:t>200/245/365 um core/cladding/coating pure Silica</a:t>
            </a:r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2796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2796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27966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was the bunch charge do we remember?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27966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Bunch </a:t>
            </a:r>
            <a:r>
              <a:rPr lang="en-US" smtClean="0"/>
              <a:t>length </a:t>
            </a:r>
            <a:endParaRPr lang="en-US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2796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2796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CF8E14-FFFC-4384-A0BD-472088F873A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22796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n-US" dirty="0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3505200" y="5867400"/>
            <a:ext cx="2133600" cy="244475"/>
          </a:xfrm>
        </p:spPr>
        <p:txBody>
          <a:bodyPr/>
          <a:lstStyle>
            <a:lvl1pPr algn="ctr">
              <a:defRPr sz="1800"/>
            </a:lvl1pPr>
          </a:lstStyle>
          <a:p>
            <a:r>
              <a:rPr lang="en-US" smtClean="0"/>
              <a:t>BI day 2016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LCWS14, 7th October 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 smtClean="0"/>
              <a:t>Κάντε κλικ στο εικονίδιο για να προσθέσετε μια εικόνα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dirty="0" err="1" smtClean="0"/>
              <a:t>Kλικ</a:t>
            </a:r>
            <a:r>
              <a:rPr lang="el-GR" dirty="0" smtClean="0"/>
              <a:t> για επεξεργασία του τίτλου</a:t>
            </a:r>
            <a:endParaRPr lang="en-US" dirty="0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dirty="0" err="1" smtClean="0"/>
              <a:t>Kλικ</a:t>
            </a:r>
            <a:r>
              <a:rPr lang="el-GR" dirty="0" smtClean="0"/>
              <a:t> για επεξεργασία των στυλ του υποδείγματος</a:t>
            </a:r>
          </a:p>
          <a:p>
            <a:pPr lvl="1"/>
            <a:r>
              <a:rPr lang="el-GR" dirty="0" smtClean="0"/>
              <a:t>Δεύτερου επιπέδου</a:t>
            </a:r>
          </a:p>
          <a:p>
            <a:pPr lvl="2"/>
            <a:r>
              <a:rPr lang="el-GR" dirty="0" smtClean="0"/>
              <a:t>Τρίτου επιπέδου</a:t>
            </a:r>
          </a:p>
          <a:p>
            <a:pPr lvl="3"/>
            <a:r>
              <a:rPr lang="el-GR" dirty="0" smtClean="0"/>
              <a:t>Τέταρτου επιπέδου</a:t>
            </a:r>
          </a:p>
          <a:p>
            <a:pPr lvl="4"/>
            <a:r>
              <a:rPr lang="el-GR" dirty="0" smtClean="0"/>
              <a:t>Πέμπτου επιπέδου</a:t>
            </a:r>
            <a:endParaRPr lang="en-US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6FA600-E207-4CA6-B14A-F6E4C0719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SzPct val="70000"/>
        <a:buFont typeface="Courier New" pitchFamily="49" charset="0"/>
        <a:buChar char="o"/>
        <a:defRPr sz="20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SzPct val="70000"/>
        <a:buFont typeface="Wingdings" pitchFamily="2" charset="2"/>
        <a:buChar char="q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21.png"/><Relationship Id="rId4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5" Type="http://schemas.openxmlformats.org/officeDocument/2006/relationships/hyperlink" Target="mailto:10kGy@0.22Gy" TargetMode="Externa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3 - Τίτλος"/>
          <p:cNvSpPr>
            <a:spLocks noGrp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err="1" smtClean="0">
                <a:latin typeface="Arial Rounded MT Bold" pitchFamily="34" charset="0"/>
              </a:rPr>
              <a:t>Fibre</a:t>
            </a:r>
            <a:r>
              <a:rPr lang="en-US" dirty="0" smtClean="0">
                <a:latin typeface="Arial Rounded MT Bold" pitchFamily="34" charset="0"/>
              </a:rPr>
              <a:t> Beam Loss Monitoring </a:t>
            </a:r>
            <a:br>
              <a:rPr lang="en-US" dirty="0" smtClean="0">
                <a:latin typeface="Arial Rounded MT Bold" pitchFamily="34" charset="0"/>
              </a:rPr>
            </a:br>
            <a:r>
              <a:rPr lang="en-US" dirty="0" smtClean="0">
                <a:latin typeface="Arial Rounded MT Bold" pitchFamily="34" charset="0"/>
              </a:rPr>
              <a:t>system development</a:t>
            </a:r>
            <a:endParaRPr lang="en-US" dirty="0">
              <a:latin typeface="Arial Rounded MT Bold" pitchFamily="34" charset="0"/>
            </a:endParaRPr>
          </a:p>
        </p:txBody>
      </p:sp>
      <p:sp>
        <p:nvSpPr>
          <p:cNvPr id="13" name="7 - Υπότιτλος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685800"/>
          </a:xfrm>
        </p:spPr>
        <p:txBody>
          <a:bodyPr>
            <a:normAutofit fontScale="92500" lnSpcReduction="20000"/>
          </a:bodyPr>
          <a:lstStyle/>
          <a:p>
            <a:r>
              <a:rPr lang="en-US" sz="2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BI - day</a:t>
            </a:r>
          </a:p>
          <a:p>
            <a:r>
              <a:rPr lang="en-US" sz="2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 March 2016</a:t>
            </a:r>
          </a:p>
          <a:p>
            <a:endParaRPr lang="en-US" sz="2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7 - Υπότιτλος"/>
          <p:cNvSpPr txBox="1">
            <a:spLocks/>
          </p:cNvSpPr>
          <p:nvPr/>
        </p:nvSpPr>
        <p:spPr>
          <a:xfrm>
            <a:off x="1371600" y="3810000"/>
            <a:ext cx="64008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M. </a:t>
            </a:r>
            <a:r>
              <a:rPr kumimoji="0" lang="en-US" sz="2000" b="0" i="0" u="sng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Kastriotou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E.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Nebot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del Busto</a:t>
            </a: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M. Boland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F. S. 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Domingues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Sousa, E. 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Effinger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b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E.B.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Holzer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W. 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Vigan</a:t>
            </a:r>
            <a:r>
              <a:rPr lang="en-US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/>
                <a:cs typeface="Times New Roman"/>
              </a:rPr>
              <a:t>ò</a:t>
            </a:r>
            <a:r>
              <a:rPr lang="el-GR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Times New Roman"/>
              </a:rPr>
              <a:t>,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C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 P.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Welsch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all CTF3 operators …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" name="Picture 4" descr="C:\Users\maraki\cernbox\FigureUniverse\logos\CERN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76200"/>
            <a:ext cx="685800" cy="685800"/>
          </a:xfrm>
          <a:prstGeom prst="rect">
            <a:avLst/>
          </a:prstGeom>
          <a:noFill/>
        </p:spPr>
      </p:pic>
      <p:pic>
        <p:nvPicPr>
          <p:cNvPr id="24" name="Picture 5" descr="C:\Users\maraki\cernbox\FigureUniverse\logos\CLIC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-76200"/>
            <a:ext cx="914400" cy="914400"/>
          </a:xfrm>
          <a:prstGeom prst="rect">
            <a:avLst/>
          </a:prstGeom>
          <a:noFill/>
        </p:spPr>
      </p:pic>
      <p:pic>
        <p:nvPicPr>
          <p:cNvPr id="25" name="Picture 6" descr="C:\Users\maraki\cernbox\FigureUniverse\logos\CTF3logo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-76200"/>
            <a:ext cx="914400" cy="914400"/>
          </a:xfrm>
          <a:prstGeom prst="rect">
            <a:avLst/>
          </a:prstGeom>
          <a:noFill/>
        </p:spPr>
      </p:pic>
      <p:pic>
        <p:nvPicPr>
          <p:cNvPr id="26" name="Picture 7" descr="C:\Users\maraki\cernbox\FigureUniverse\logos\QUASAR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87687" y="0"/>
            <a:ext cx="871987" cy="685801"/>
          </a:xfrm>
          <a:prstGeom prst="rect">
            <a:avLst/>
          </a:prstGeom>
          <a:noFill/>
        </p:spPr>
      </p:pic>
      <p:pic>
        <p:nvPicPr>
          <p:cNvPr id="27" name="Picture 9" descr="C:\Users\maraki\cernbox\FigureUniverse\logos\AS.jpg"/>
          <p:cNvPicPr>
            <a:picLocks noChangeAspect="1" noChangeArrowheads="1"/>
          </p:cNvPicPr>
          <p:nvPr/>
        </p:nvPicPr>
        <p:blipFill>
          <a:blip r:embed="rId6" cstate="print"/>
          <a:srcRect t="15547"/>
          <a:stretch>
            <a:fillRect/>
          </a:stretch>
        </p:blipFill>
        <p:spPr bwMode="auto">
          <a:xfrm>
            <a:off x="7380287" y="76200"/>
            <a:ext cx="1763713" cy="609600"/>
          </a:xfrm>
          <a:prstGeom prst="rect">
            <a:avLst/>
          </a:prstGeom>
          <a:noFill/>
        </p:spPr>
      </p:pic>
      <p:pic>
        <p:nvPicPr>
          <p:cNvPr id="28" name="Picture 10" descr="C:\Users\maraki\cernbox\FigureUniverse\logos\UoL.gi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352800" y="-189548"/>
            <a:ext cx="2386914" cy="1103948"/>
          </a:xfrm>
          <a:prstGeom prst="rect">
            <a:avLst/>
          </a:prstGeom>
          <a:noFill/>
        </p:spPr>
      </p:pic>
      <p:pic>
        <p:nvPicPr>
          <p:cNvPr id="29" name="Picture 11" descr="C:\Users\maraki\cernbox\FigureUniverse\logos\University_of_Melbourne_logo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3600" y="152400"/>
            <a:ext cx="1463039" cy="381000"/>
          </a:xfrm>
          <a:prstGeom prst="rect">
            <a:avLst/>
          </a:prstGeom>
          <a:noFill/>
        </p:spPr>
      </p:pic>
    </p:spTree>
  </p:cSld>
  <p:clrMapOvr>
    <a:masterClrMapping/>
  </p:clrMapOvr>
  <p:transition advTm="2840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I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ntrinsic time resolution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25 - Θέση περιεχομένου"/>
          <p:cNvSpPr>
            <a:spLocks noGrp="1"/>
          </p:cNvSpPr>
          <p:nvPr>
            <p:ph sz="half" idx="1"/>
          </p:nvPr>
        </p:nvSpPr>
        <p:spPr>
          <a:xfrm>
            <a:off x="152400" y="1066800"/>
            <a:ext cx="8610600" cy="1981200"/>
          </a:xfrm>
        </p:spPr>
        <p:txBody>
          <a:bodyPr>
            <a:noAutofit/>
          </a:bodyPr>
          <a:lstStyle/>
          <a:p>
            <a:pPr marL="231775" indent="-168275">
              <a:buSzPct val="100000"/>
              <a:buFont typeface="Calibri" pitchFamily="34" charset="0"/>
              <a:buChar char="•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Single bunch injection</a:t>
            </a:r>
          </a:p>
          <a:p>
            <a:pPr marL="465138" indent="-233363">
              <a:buClr>
                <a:schemeClr val="accent6">
                  <a:lumMod val="50000"/>
                </a:schemeClr>
              </a:buClr>
              <a:buSzPct val="70000"/>
              <a:buFont typeface="Courier New" pitchFamily="49" charset="0"/>
              <a:buChar char="o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Consecutive filling RF buckets 1-10 </a:t>
            </a:r>
          </a:p>
          <a:p>
            <a:pPr marL="231775" indent="0">
              <a:buClr>
                <a:schemeClr val="accent6">
                  <a:lumMod val="50000"/>
                </a:schemeClr>
              </a:buClr>
              <a:buSzPct val="70000"/>
              <a:buFont typeface="Courier New" pitchFamily="49" charset="0"/>
              <a:buChar char="o"/>
            </a:pPr>
            <a:r>
              <a:rPr lang="en-US" sz="200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   Looking 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at 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raising edge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 of losses at scrappers (well defined location)</a:t>
            </a:r>
            <a:br>
              <a:rPr lang="en-US" sz="20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</a:b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/>
            </a:r>
            <a:br>
              <a:rPr lang="en-US" sz="20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</a:b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One bucket (2 ns) shift disentangled shot by shot! </a:t>
            </a:r>
          </a:p>
          <a:p>
            <a:pPr marL="231775" indent="-168275">
              <a:buSzPct val="120000"/>
              <a:buNone/>
            </a:pPr>
            <a:endParaRPr lang="en-US" sz="1800" dirty="0" smtClean="0">
              <a:solidFill>
                <a:schemeClr val="tx1">
                  <a:lumMod val="85000"/>
                  <a:lumOff val="15000"/>
                </a:schemeClr>
              </a:solidFill>
              <a:cs typeface="Helvetica" charset="0"/>
              <a:sym typeface="Helvetica" charset="0"/>
            </a:endParaRPr>
          </a:p>
        </p:txBody>
      </p:sp>
      <p:sp>
        <p:nvSpPr>
          <p:cNvPr id="17" name="16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461125"/>
            <a:ext cx="2133600" cy="244475"/>
          </a:xfrm>
        </p:spPr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35" name="3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/>
          <a:srcRect r="39081" b="51471"/>
          <a:stretch>
            <a:fillRect/>
          </a:stretch>
        </p:blipFill>
        <p:spPr bwMode="auto">
          <a:xfrm>
            <a:off x="6553200" y="304799"/>
            <a:ext cx="2355273" cy="1466491"/>
          </a:xfrm>
          <a:prstGeom prst="rect">
            <a:avLst/>
          </a:prstGeom>
          <a:noFill/>
          <a:ln w="3175" cap="flat">
            <a:solidFill>
              <a:schemeClr val="tx1">
                <a:lumMod val="50000"/>
                <a:lumOff val="50000"/>
              </a:schemeClr>
            </a:solidFill>
            <a:miter lim="800000"/>
            <a:headEnd/>
            <a:tailEnd/>
          </a:ln>
        </p:spPr>
      </p:pic>
      <p:cxnSp>
        <p:nvCxnSpPr>
          <p:cNvPr id="14" name="13 - Ευθύγραμμο βέλος σύνδεσης"/>
          <p:cNvCxnSpPr/>
          <p:nvPr/>
        </p:nvCxnSpPr>
        <p:spPr>
          <a:xfrm flipV="1">
            <a:off x="5105400" y="990600"/>
            <a:ext cx="2667000" cy="838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18 - Ομάδα"/>
          <p:cNvGrpSpPr/>
          <p:nvPr/>
        </p:nvGrpSpPr>
        <p:grpSpPr>
          <a:xfrm>
            <a:off x="76200" y="2819400"/>
            <a:ext cx="5334000" cy="3429000"/>
            <a:chOff x="1295400" y="2819400"/>
            <a:chExt cx="5334000" cy="3429000"/>
          </a:xfrm>
        </p:grpSpPr>
        <p:pic>
          <p:nvPicPr>
            <p:cNvPr id="21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400000">
              <a:off x="2247900" y="1866900"/>
              <a:ext cx="3429000" cy="533400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16" name="15 - Ορθογώνιο"/>
            <p:cNvSpPr/>
            <p:nvPr/>
          </p:nvSpPr>
          <p:spPr>
            <a:xfrm>
              <a:off x="2697480" y="4572000"/>
              <a:ext cx="1524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14 - TextBox"/>
            <p:cNvSpPr txBox="1"/>
            <p:nvPr/>
          </p:nvSpPr>
          <p:spPr>
            <a:xfrm>
              <a:off x="2651760" y="4517136"/>
              <a:ext cx="12192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b="1" dirty="0" smtClean="0"/>
                <a:t>0</a:t>
              </a:r>
              <a:endParaRPr lang="en-US" sz="800" b="1" dirty="0"/>
            </a:p>
          </p:txBody>
        </p:sp>
      </p:grpSp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6359273" y="2784727"/>
            <a:ext cx="2064254" cy="3048001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grpSp>
        <p:nvGrpSpPr>
          <p:cNvPr id="22" name="21 - Ομάδα"/>
          <p:cNvGrpSpPr/>
          <p:nvPr/>
        </p:nvGrpSpPr>
        <p:grpSpPr>
          <a:xfrm>
            <a:off x="5672633" y="5334000"/>
            <a:ext cx="3318967" cy="581799"/>
            <a:chOff x="685800" y="5483423"/>
            <a:chExt cx="3545260" cy="581799"/>
          </a:xfrm>
        </p:grpSpPr>
        <p:sp>
          <p:nvSpPr>
            <p:cNvPr id="23" name="Rectangle 11"/>
            <p:cNvSpPr>
              <a:spLocks/>
            </p:cNvSpPr>
            <p:nvPr/>
          </p:nvSpPr>
          <p:spPr bwMode="auto">
            <a:xfrm>
              <a:off x="685800" y="5788223"/>
              <a:ext cx="1197376" cy="27699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 </a:t>
              </a:r>
              <a:r>
                <a:rPr lang="en-US" dirty="0" err="1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σ</a:t>
              </a:r>
              <a:r>
                <a:rPr lang="en-US" baseline="-6000" dirty="0" err="1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t</a:t>
              </a:r>
              <a:r>
                <a:rPr lang="en-US" dirty="0">
                  <a:solidFill>
                    <a:schemeClr val="tx1"/>
                  </a:solidFill>
                  <a:latin typeface="+mj-lt"/>
                  <a:ea typeface="Apple Symbols" charset="0"/>
                  <a:cs typeface="Apple Symbols" charset="0"/>
                  <a:sym typeface="Helvetica" charset="0"/>
                </a:rPr>
                <a:t> ≲ 300 </a:t>
              </a:r>
              <a:r>
                <a:rPr lang="en-US" dirty="0" err="1">
                  <a:solidFill>
                    <a:schemeClr val="tx1"/>
                  </a:solidFill>
                  <a:latin typeface="+mj-lt"/>
                  <a:ea typeface="Apple Symbols" charset="0"/>
                  <a:cs typeface="Apple Symbols" charset="0"/>
                  <a:sym typeface="Helvetica" charset="0"/>
                </a:rPr>
                <a:t>ps</a:t>
              </a:r>
              <a:endParaRPr lang="en-US" dirty="0">
                <a:solidFill>
                  <a:schemeClr val="tx1"/>
                </a:solidFill>
                <a:latin typeface="+mj-lt"/>
                <a:ea typeface="Apple Symbols" charset="0"/>
                <a:cs typeface="Apple Symbols" charset="0"/>
                <a:sym typeface="Helvetica" charset="0"/>
              </a:endParaRPr>
            </a:p>
          </p:txBody>
        </p:sp>
        <p:sp>
          <p:nvSpPr>
            <p:cNvPr id="24" name="Rectangle 12"/>
            <p:cNvSpPr>
              <a:spLocks/>
            </p:cNvSpPr>
            <p:nvPr/>
          </p:nvSpPr>
          <p:spPr bwMode="auto">
            <a:xfrm>
              <a:off x="3189982" y="5788223"/>
              <a:ext cx="1041078" cy="276999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 </a:t>
              </a:r>
              <a:r>
                <a:rPr lang="en-US" dirty="0" err="1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σ</a:t>
              </a:r>
              <a:r>
                <a:rPr lang="en-US" baseline="-6000" dirty="0" err="1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x</a:t>
              </a:r>
              <a:r>
                <a:rPr lang="en-US" dirty="0">
                  <a:solidFill>
                    <a:schemeClr val="tx1"/>
                  </a:solidFill>
                  <a:latin typeface="+mj-lt"/>
                  <a:ea typeface="Apple Symbols" charset="0"/>
                  <a:cs typeface="Apple Symbols" charset="0"/>
                  <a:sym typeface="Helvetica" charset="0"/>
                </a:rPr>
                <a:t> ≲ 4 cm</a:t>
              </a:r>
            </a:p>
          </p:txBody>
        </p:sp>
        <p:pic>
          <p:nvPicPr>
            <p:cNvPr id="25" name="Picture 1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1981200" y="5483423"/>
              <a:ext cx="1092653" cy="53340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cxnSp>
          <p:nvCxnSpPr>
            <p:cNvPr id="27" name="26 - Ευθύγραμμο βέλος σύνδεσης"/>
            <p:cNvCxnSpPr>
              <a:stCxn id="23" idx="3"/>
              <a:endCxn id="24" idx="1"/>
            </p:cNvCxnSpPr>
            <p:nvPr/>
          </p:nvCxnSpPr>
          <p:spPr>
            <a:xfrm>
              <a:off x="1883176" y="5926723"/>
              <a:ext cx="1306806" cy="1588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12 - TextBox"/>
          <p:cNvSpPr txBox="1"/>
          <p:nvPr/>
        </p:nvSpPr>
        <p:spPr>
          <a:xfrm>
            <a:off x="5334000" y="60198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Position resolution &lt;10 cm achieved!</a:t>
            </a:r>
          </a:p>
        </p:txBody>
      </p:sp>
      <p:sp>
        <p:nvSpPr>
          <p:cNvPr id="28" name="27 - Ορθογώνιο"/>
          <p:cNvSpPr/>
          <p:nvPr/>
        </p:nvSpPr>
        <p:spPr>
          <a:xfrm>
            <a:off x="6248400" y="2724090"/>
            <a:ext cx="2514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00" indent="-571500">
              <a:buSzPct val="155000"/>
            </a:pP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Δt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 =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t</a:t>
            </a:r>
            <a:r>
              <a:rPr lang="en-US" sz="2000" b="1" baseline="-60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photon</a:t>
            </a: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 - </a:t>
            </a: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t</a:t>
            </a:r>
            <a:r>
              <a:rPr lang="en-US" sz="2000" b="1" baseline="-60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mean</a:t>
            </a:r>
            <a:endParaRPr lang="en-US" sz="2000" b="1" dirty="0" smtClean="0">
              <a:solidFill>
                <a:schemeClr val="accent6">
                  <a:lumMod val="50000"/>
                </a:schemeClr>
              </a:solidFill>
              <a:cs typeface="Helvetica" charset="0"/>
              <a:sym typeface="Helvetica" charset="0"/>
            </a:endParaRPr>
          </a:p>
        </p:txBody>
      </p:sp>
      <p:cxnSp>
        <p:nvCxnSpPr>
          <p:cNvPr id="30" name="29 - Ευθεία γραμμή σύνδεσης"/>
          <p:cNvCxnSpPr/>
          <p:nvPr/>
        </p:nvCxnSpPr>
        <p:spPr>
          <a:xfrm>
            <a:off x="2057400" y="3810000"/>
            <a:ext cx="2438400" cy="1588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30 - TextBox"/>
          <p:cNvSpPr txBox="1"/>
          <p:nvPr/>
        </p:nvSpPr>
        <p:spPr>
          <a:xfrm>
            <a:off x="4267200" y="3505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V</a:t>
            </a:r>
            <a:r>
              <a:rPr lang="en-US" baseline="-25000" dirty="0" err="1" smtClean="0">
                <a:solidFill>
                  <a:srgbClr val="FF0000"/>
                </a:solidFill>
              </a:rPr>
              <a:t>thr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32" name="31 - TextBox"/>
          <p:cNvSpPr txBox="1"/>
          <p:nvPr/>
        </p:nvSpPr>
        <p:spPr>
          <a:xfrm>
            <a:off x="6629400" y="3090446"/>
            <a:ext cx="2590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(central time of n</a:t>
            </a:r>
            <a:r>
              <a:rPr lang="en-US" sz="1600" baseline="3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th</a:t>
            </a:r>
            <a:r>
              <a:rPr lang="en-US" sz="1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 bucket)</a:t>
            </a:r>
          </a:p>
        </p:txBody>
      </p:sp>
      <p:sp>
        <p:nvSpPr>
          <p:cNvPr id="33" name="32 - Ελεύθερη σχεδίαση"/>
          <p:cNvSpPr/>
          <p:nvPr/>
        </p:nvSpPr>
        <p:spPr>
          <a:xfrm>
            <a:off x="8215086" y="2711752"/>
            <a:ext cx="312057" cy="365277"/>
          </a:xfrm>
          <a:custGeom>
            <a:avLst/>
            <a:gdLst>
              <a:gd name="connsiteX0" fmla="*/ 0 w 312057"/>
              <a:gd name="connsiteY0" fmla="*/ 176591 h 365277"/>
              <a:gd name="connsiteX1" fmla="*/ 275771 w 312057"/>
              <a:gd name="connsiteY1" fmla="*/ 31448 h 365277"/>
              <a:gd name="connsiteX2" fmla="*/ 217714 w 312057"/>
              <a:gd name="connsiteY2" fmla="*/ 365277 h 365277"/>
              <a:gd name="connsiteX3" fmla="*/ 217714 w 312057"/>
              <a:gd name="connsiteY3" fmla="*/ 365277 h 365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2057" h="365277">
                <a:moveTo>
                  <a:pt x="0" y="176591"/>
                </a:moveTo>
                <a:cubicBezTo>
                  <a:pt x="119742" y="88295"/>
                  <a:pt x="239485" y="0"/>
                  <a:pt x="275771" y="31448"/>
                </a:cubicBezTo>
                <a:cubicBezTo>
                  <a:pt x="312057" y="62896"/>
                  <a:pt x="217714" y="365277"/>
                  <a:pt x="217714" y="365277"/>
                </a:cubicBezTo>
                <a:lnTo>
                  <a:pt x="217714" y="365277"/>
                </a:lnTo>
              </a:path>
            </a:pathLst>
          </a:cu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48532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600" y="3048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High gradient RF cavities 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High gradient  (~100MV/m accelerating gradient!) RF cavities are being investigated to be used in high energy </a:t>
            </a:r>
            <a:r>
              <a:rPr lang="en-US" sz="2000" dirty="0" err="1" smtClean="0"/>
              <a:t>linacs</a:t>
            </a:r>
            <a:r>
              <a:rPr lang="en-US" sz="2000" dirty="0" smtClean="0"/>
              <a:t> (CLIC), FELs etc.</a:t>
            </a:r>
          </a:p>
          <a:p>
            <a:pPr>
              <a:buFont typeface="Times New Roman" pitchFamily="18" charset="0"/>
              <a:buChar char="→"/>
            </a:pPr>
            <a:r>
              <a:rPr lang="en-US" sz="2000" u="sng" dirty="0" smtClean="0">
                <a:solidFill>
                  <a:schemeClr val="accent3">
                    <a:lumMod val="50000"/>
                  </a:schemeClr>
                </a:solidFill>
              </a:rPr>
              <a:t>Electron Field Emission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Electrons emitted from the cavity walls (</a:t>
            </a:r>
            <a:r>
              <a:rPr lang="en-US" sz="2000" dirty="0" err="1" smtClean="0">
                <a:solidFill>
                  <a:schemeClr val="accent3">
                    <a:lumMod val="50000"/>
                  </a:schemeClr>
                </a:solidFill>
              </a:rPr>
              <a:t>mA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), accelerated, </a:t>
            </a:r>
            <a:b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some impacting on the walls</a:t>
            </a:r>
          </a:p>
          <a:p>
            <a:pPr>
              <a:buFont typeface="Times New Roman" pitchFamily="18" charset="0"/>
              <a:buChar char="→"/>
            </a:pPr>
            <a:r>
              <a:rPr lang="en-US" sz="2000" u="sng" dirty="0" smtClean="0">
                <a:solidFill>
                  <a:schemeClr val="accent3">
                    <a:lumMod val="50000"/>
                  </a:schemeClr>
                </a:solidFill>
              </a:rPr>
              <a:t>RF Breakdowns</a:t>
            </a: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EM field collapses, emission of ~100 A of electrons in the cavity</a:t>
            </a:r>
          </a:p>
          <a:p>
            <a:r>
              <a:rPr lang="en-US" sz="2000" dirty="0" smtClean="0"/>
              <a:t>Studies only for X-rays outside the cavity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8" name="Group 10"/>
          <p:cNvGrpSpPr>
            <a:grpSpLocks noChangeAspect="1"/>
          </p:cNvGrpSpPr>
          <p:nvPr/>
        </p:nvGrpSpPr>
        <p:grpSpPr>
          <a:xfrm>
            <a:off x="1524000" y="3886200"/>
            <a:ext cx="5703383" cy="2514600"/>
            <a:chOff x="-89561" y="2971800"/>
            <a:chExt cx="13648089" cy="601739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6854" y="2971800"/>
              <a:ext cx="10801946" cy="4680000"/>
            </a:xfrm>
            <a:prstGeom prst="rect">
              <a:avLst/>
            </a:prstGeom>
            <a:noFill/>
            <a:ln w="952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0" name="Rounded Rectangle 7"/>
            <p:cNvSpPr/>
            <p:nvPr/>
          </p:nvSpPr>
          <p:spPr>
            <a:xfrm>
              <a:off x="-89561" y="7551784"/>
              <a:ext cx="13648089" cy="1437409"/>
            </a:xfrm>
            <a:prstGeom prst="roundRect">
              <a:avLst/>
            </a:prstGeom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Capture field for LEP Injector </a:t>
              </a:r>
              <a:r>
                <a:rPr lang="en-US" sz="1400" dirty="0" err="1" smtClean="0"/>
                <a:t>Linac</a:t>
              </a:r>
              <a:r>
                <a:rPr lang="en-US" sz="1400" dirty="0" smtClean="0"/>
                <a:t> (LIL) type structure (10.5 GHz)</a:t>
              </a:r>
            </a:p>
            <a:p>
              <a:pPr algn="ctr"/>
              <a:r>
                <a:rPr lang="en-US" sz="1400" dirty="0" smtClean="0"/>
                <a:t>An investigation on the field emitted electrons in travelling wave accelerating structures – G. </a:t>
              </a:r>
              <a:r>
                <a:rPr lang="en-US" sz="1400" dirty="0" err="1" smtClean="0"/>
                <a:t>Bienvenu</a:t>
              </a:r>
              <a:r>
                <a:rPr lang="en-US" sz="1400" dirty="0" smtClean="0"/>
                <a:t> et al., NIM. A320 (1992) 1-8</a:t>
              </a:r>
              <a:endParaRPr lang="en-GB" sz="1400" dirty="0"/>
            </a:p>
          </p:txBody>
        </p:sp>
        <p:sp>
          <p:nvSpPr>
            <p:cNvPr id="11" name="Rectangle 9"/>
            <p:cNvSpPr/>
            <p:nvPr/>
          </p:nvSpPr>
          <p:spPr>
            <a:xfrm>
              <a:off x="5016104" y="3154145"/>
              <a:ext cx="2370487" cy="911724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63 MV/m</a:t>
              </a:r>
              <a:endParaRPr lang="en-GB" sz="14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0845801" y="3154145"/>
              <a:ext cx="2558181" cy="819218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/>
                <a:t>105 MV/m</a:t>
              </a:r>
              <a:endParaRPr lang="en-GB" sz="1400" dirty="0"/>
            </a:p>
          </p:txBody>
        </p:sp>
      </p:grpSp>
      <p:sp>
        <p:nvSpPr>
          <p:cNvPr id="13" name="12 - Δεξιό άγκιστρο"/>
          <p:cNvSpPr/>
          <p:nvPr/>
        </p:nvSpPr>
        <p:spPr>
          <a:xfrm>
            <a:off x="7315200" y="1752600"/>
            <a:ext cx="457200" cy="1600200"/>
          </a:xfrm>
          <a:prstGeom prst="rightBrace">
            <a:avLst>
              <a:gd name="adj1" fmla="val 30102"/>
              <a:gd name="adj2" fmla="val 49238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13 - Στρογγυλεμένο ορθογώνιο"/>
          <p:cNvSpPr/>
          <p:nvPr/>
        </p:nvSpPr>
        <p:spPr>
          <a:xfrm>
            <a:off x="7772400" y="1752600"/>
            <a:ext cx="1219200" cy="1600200"/>
          </a:xfrm>
          <a:prstGeom prst="roundRect">
            <a:avLst/>
          </a:prstGeom>
          <a:ln w="63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Faraday Cups (e</a:t>
            </a:r>
            <a:r>
              <a:rPr lang="en-US" baseline="30000" dirty="0" smtClean="0"/>
              <a:t>-</a:t>
            </a:r>
            <a:r>
              <a:rPr lang="en-US" dirty="0" smtClean="0"/>
              <a:t> in cavity)</a:t>
            </a:r>
          </a:p>
          <a:p>
            <a:pPr algn="ctr"/>
            <a:r>
              <a:rPr lang="en-US" dirty="0" smtClean="0"/>
              <a:t>Radiation monitors</a:t>
            </a:r>
            <a:endParaRPr lang="en-US" dirty="0"/>
          </a:p>
        </p:txBody>
      </p:sp>
    </p:spTree>
  </p:cSld>
  <p:clrMapOvr>
    <a:masterClrMapping/>
  </p:clrMapOvr>
  <p:transition advTm="77687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dogleg experiment at CTF3</a:t>
            </a:r>
            <a:endParaRPr lang="en-US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21" name="20 - Ομάδα"/>
          <p:cNvGrpSpPr/>
          <p:nvPr/>
        </p:nvGrpSpPr>
        <p:grpSpPr>
          <a:xfrm>
            <a:off x="990600" y="1371600"/>
            <a:ext cx="7620000" cy="4800600"/>
            <a:chOff x="1143000" y="1143000"/>
            <a:chExt cx="7848600" cy="5029200"/>
          </a:xfrm>
        </p:grpSpPr>
        <p:grpSp>
          <p:nvGrpSpPr>
            <p:cNvPr id="7" name="12 - Ομάδα"/>
            <p:cNvGrpSpPr/>
            <p:nvPr/>
          </p:nvGrpSpPr>
          <p:grpSpPr>
            <a:xfrm>
              <a:off x="1143000" y="1143000"/>
              <a:ext cx="6858000" cy="5029200"/>
              <a:chOff x="1600200" y="914400"/>
              <a:chExt cx="6858000" cy="5029200"/>
            </a:xfrm>
          </p:grpSpPr>
          <p:pic>
            <p:nvPicPr>
              <p:cNvPr id="8" name="Picture 10"/>
              <p:cNvPicPr>
                <a:picLocks noChangeAspect="1"/>
              </p:cNvPicPr>
              <p:nvPr/>
            </p:nvPicPr>
            <p:blipFill>
              <a:blip r:embed="rId2" cstate="print"/>
              <a:srcRect l="10000" b="10811"/>
              <a:stretch>
                <a:fillRect/>
              </a:stretch>
            </p:blipFill>
            <p:spPr bwMode="auto">
              <a:xfrm>
                <a:off x="1600200" y="914400"/>
                <a:ext cx="6858000" cy="5029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8 - Στρογγυλεμένο ορθογώνιο"/>
              <p:cNvSpPr/>
              <p:nvPr/>
            </p:nvSpPr>
            <p:spPr>
              <a:xfrm>
                <a:off x="4191000" y="1066800"/>
                <a:ext cx="1066800" cy="457200"/>
              </a:xfrm>
              <a:prstGeom prst="round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OBLM</a:t>
                </a:r>
                <a:endParaRPr lang="en-US" dirty="0"/>
              </a:p>
            </p:txBody>
          </p:sp>
          <p:cxnSp>
            <p:nvCxnSpPr>
              <p:cNvPr id="10" name="9 - Ευθύγραμμο βέλος σύνδεσης"/>
              <p:cNvCxnSpPr>
                <a:stCxn id="9" idx="1"/>
              </p:cNvCxnSpPr>
              <p:nvPr/>
            </p:nvCxnSpPr>
            <p:spPr>
              <a:xfrm rot="10800000" flipV="1">
                <a:off x="3733800" y="1295400"/>
                <a:ext cx="457200" cy="6858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1" name="10 - Στρογγυλεμένο ορθογώνιο"/>
              <p:cNvSpPr/>
              <p:nvPr/>
            </p:nvSpPr>
            <p:spPr>
              <a:xfrm>
                <a:off x="4953000" y="4572000"/>
                <a:ext cx="1371600" cy="381000"/>
              </a:xfrm>
              <a:prstGeom prst="round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electronics</a:t>
                </a:r>
                <a:endParaRPr lang="en-US" dirty="0"/>
              </a:p>
            </p:txBody>
          </p:sp>
          <p:cxnSp>
            <p:nvCxnSpPr>
              <p:cNvPr id="12" name="11 - Ευθύγραμμο βέλος σύνδεσης"/>
              <p:cNvCxnSpPr>
                <a:stCxn id="11" idx="3"/>
              </p:cNvCxnSpPr>
              <p:nvPr/>
            </p:nvCxnSpPr>
            <p:spPr>
              <a:xfrm>
                <a:off x="6324600" y="4762500"/>
                <a:ext cx="609600" cy="34290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3" name="12 - Στρογγυλεμένο ορθογώνιο"/>
              <p:cNvSpPr/>
              <p:nvPr/>
            </p:nvSpPr>
            <p:spPr>
              <a:xfrm>
                <a:off x="1828800" y="1676400"/>
                <a:ext cx="1752600" cy="990600"/>
              </a:xfrm>
              <a:prstGeom prst="roundRect">
                <a:avLst/>
              </a:prstGeom>
              <a:noFill/>
              <a:ln w="38100">
                <a:solidFill>
                  <a:srgbClr val="92D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14" name="13 - Ευθεία γραμμή σύνδεσης"/>
            <p:cNvCxnSpPr/>
            <p:nvPr/>
          </p:nvCxnSpPr>
          <p:spPr>
            <a:xfrm flipV="1">
              <a:off x="3124200" y="1524000"/>
              <a:ext cx="2133600" cy="45720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- Ευθεία γραμμή σύνδεσης"/>
            <p:cNvCxnSpPr/>
            <p:nvPr/>
          </p:nvCxnSpPr>
          <p:spPr>
            <a:xfrm>
              <a:off x="3124200" y="2819400"/>
              <a:ext cx="2133600" cy="83820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15 - Στρογγυλεμένο ορθογώνιο"/>
            <p:cNvSpPr/>
            <p:nvPr/>
          </p:nvSpPr>
          <p:spPr>
            <a:xfrm>
              <a:off x="5105400" y="1447800"/>
              <a:ext cx="3886200" cy="2286000"/>
            </a:xfrm>
            <a:prstGeom prst="roundRect">
              <a:avLst/>
            </a:prstGeom>
            <a:blipFill>
              <a:blip r:embed="rId3">
                <a:lum/>
              </a:blip>
              <a:stretch>
                <a:fillRect/>
              </a:stretch>
            </a:blipFill>
            <a:ln w="7620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16 - Στρογγυλεμένο ορθογώνιο"/>
            <p:cNvSpPr/>
            <p:nvPr/>
          </p:nvSpPr>
          <p:spPr>
            <a:xfrm>
              <a:off x="1447800" y="1371600"/>
              <a:ext cx="838200" cy="381000"/>
            </a:xfrm>
            <a:prstGeom prst="round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T24</a:t>
              </a:r>
              <a:endParaRPr lang="en-US" dirty="0"/>
            </a:p>
          </p:txBody>
        </p:sp>
        <p:cxnSp>
          <p:nvCxnSpPr>
            <p:cNvPr id="18" name="17 - Ευθύγραμμο βέλος σύνδεσης"/>
            <p:cNvCxnSpPr>
              <a:stCxn id="17" idx="2"/>
            </p:cNvCxnSpPr>
            <p:nvPr/>
          </p:nvCxnSpPr>
          <p:spPr>
            <a:xfrm rot="16200000" flipH="1">
              <a:off x="1733550" y="1885950"/>
              <a:ext cx="457200" cy="1905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9" name="18 - Ελεύθερη σχεδίαση"/>
            <p:cNvSpPr/>
            <p:nvPr/>
          </p:nvSpPr>
          <p:spPr>
            <a:xfrm>
              <a:off x="6402388" y="1990725"/>
              <a:ext cx="388937" cy="493713"/>
            </a:xfrm>
            <a:custGeom>
              <a:avLst/>
              <a:gdLst>
                <a:gd name="connsiteX0" fmla="*/ 284162 w 388937"/>
                <a:gd name="connsiteY0" fmla="*/ 0 h 493713"/>
                <a:gd name="connsiteX1" fmla="*/ 7937 w 388937"/>
                <a:gd name="connsiteY1" fmla="*/ 238125 h 493713"/>
                <a:gd name="connsiteX2" fmla="*/ 331787 w 388937"/>
                <a:gd name="connsiteY2" fmla="*/ 457200 h 493713"/>
                <a:gd name="connsiteX3" fmla="*/ 350837 w 388937"/>
                <a:gd name="connsiteY3" fmla="*/ 457200 h 493713"/>
                <a:gd name="connsiteX4" fmla="*/ 350837 w 388937"/>
                <a:gd name="connsiteY4" fmla="*/ 457200 h 493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8937" h="493713">
                  <a:moveTo>
                    <a:pt x="284162" y="0"/>
                  </a:moveTo>
                  <a:cubicBezTo>
                    <a:pt x="142081" y="80962"/>
                    <a:pt x="0" y="161925"/>
                    <a:pt x="7937" y="238125"/>
                  </a:cubicBezTo>
                  <a:cubicBezTo>
                    <a:pt x="15874" y="314325"/>
                    <a:pt x="274637" y="420688"/>
                    <a:pt x="331787" y="457200"/>
                  </a:cubicBezTo>
                  <a:cubicBezTo>
                    <a:pt x="388937" y="493713"/>
                    <a:pt x="350837" y="457200"/>
                    <a:pt x="350837" y="457200"/>
                  </a:cubicBezTo>
                  <a:lnTo>
                    <a:pt x="350837" y="457200"/>
                  </a:lnTo>
                </a:path>
              </a:pathLst>
            </a:custGeom>
            <a:ln w="158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19 - TextBox"/>
            <p:cNvSpPr txBox="1"/>
            <p:nvPr/>
          </p:nvSpPr>
          <p:spPr>
            <a:xfrm>
              <a:off x="6705600" y="1828800"/>
              <a:ext cx="914400" cy="408623"/>
            </a:xfrm>
            <a:prstGeom prst="roundRect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2.5 cm</a:t>
              </a:r>
              <a:endParaRPr lang="en-US" dirty="0"/>
            </a:p>
          </p:txBody>
        </p:sp>
      </p:grpSp>
      <p:sp>
        <p:nvSpPr>
          <p:cNvPr id="22" name="21 - Στρογγυλεμένο ορθογώνιο"/>
          <p:cNvSpPr/>
          <p:nvPr/>
        </p:nvSpPr>
        <p:spPr>
          <a:xfrm>
            <a:off x="3962400" y="762000"/>
            <a:ext cx="4267200" cy="533400"/>
          </a:xfrm>
          <a:prstGeom prst="roundRect">
            <a:avLst/>
          </a:prstGeom>
          <a:ln w="127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Study of loaded (with beam) and unloaded (only RF) accelerating structures</a:t>
            </a:r>
            <a:endParaRPr lang="en-US" dirty="0"/>
          </a:p>
        </p:txBody>
      </p:sp>
      <p:sp>
        <p:nvSpPr>
          <p:cNvPr id="23" name="22 - Ελεύθερη σχεδίαση"/>
          <p:cNvSpPr/>
          <p:nvPr/>
        </p:nvSpPr>
        <p:spPr>
          <a:xfrm>
            <a:off x="1487714" y="754743"/>
            <a:ext cx="2431143" cy="341086"/>
          </a:xfrm>
          <a:custGeom>
            <a:avLst/>
            <a:gdLst>
              <a:gd name="connsiteX0" fmla="*/ 297543 w 2431143"/>
              <a:gd name="connsiteY0" fmla="*/ 0 h 341086"/>
              <a:gd name="connsiteX1" fmla="*/ 355600 w 2431143"/>
              <a:gd name="connsiteY1" fmla="*/ 290286 h 341086"/>
              <a:gd name="connsiteX2" fmla="*/ 2431143 w 2431143"/>
              <a:gd name="connsiteY2" fmla="*/ 304800 h 341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31143" h="341086">
                <a:moveTo>
                  <a:pt x="297543" y="0"/>
                </a:moveTo>
                <a:cubicBezTo>
                  <a:pt x="148771" y="119743"/>
                  <a:pt x="0" y="239486"/>
                  <a:pt x="355600" y="290286"/>
                </a:cubicBezTo>
                <a:cubicBezTo>
                  <a:pt x="711200" y="341086"/>
                  <a:pt x="1571171" y="322943"/>
                  <a:pt x="2431143" y="304800"/>
                </a:cubicBezTo>
              </a:path>
            </a:pathLst>
          </a:cu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advTm="31937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Measurements of RF cavity electrons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1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17" name="1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13</a:t>
            </a:fld>
            <a:endParaRPr lang="en-US"/>
          </a:p>
        </p:txBody>
      </p:sp>
      <p:graphicFrame>
        <p:nvGraphicFramePr>
          <p:cNvPr id="22" name="4 - Θέση περιεχομένου"/>
          <p:cNvGraphicFramePr>
            <a:graphicFrameLocks noChangeAspect="1"/>
          </p:cNvGraphicFramePr>
          <p:nvPr/>
        </p:nvGraphicFramePr>
        <p:xfrm>
          <a:off x="762000" y="1257469"/>
          <a:ext cx="3875020" cy="2090896"/>
        </p:xfrm>
        <a:graphic>
          <a:graphicData uri="http://schemas.openxmlformats.org/presentationml/2006/ole">
            <p:oleObj spid="_x0000_s45066" name="Acrobat Document" r:id="rId4" imgW="5401429" imgH="2914286" progId="AcroExch.Document.DC">
              <p:embed/>
            </p:oleObj>
          </a:graphicData>
        </a:graphic>
      </p:graphicFrame>
      <p:graphicFrame>
        <p:nvGraphicFramePr>
          <p:cNvPr id="23" name="22 - Αντικείμενο"/>
          <p:cNvGraphicFramePr>
            <a:graphicFrameLocks noChangeAspect="1"/>
          </p:cNvGraphicFramePr>
          <p:nvPr/>
        </p:nvGraphicFramePr>
        <p:xfrm>
          <a:off x="838200" y="3810000"/>
          <a:ext cx="3600451" cy="2057400"/>
        </p:xfrm>
        <a:graphic>
          <a:graphicData uri="http://schemas.openxmlformats.org/presentationml/2006/ole">
            <p:oleObj spid="_x0000_s45067" name="Acrobat Document" r:id="rId5" imgW="5401429" imgH="3086531" progId="AcroExch.Document.DC">
              <p:embed/>
            </p:oleObj>
          </a:graphicData>
        </a:graphic>
      </p:graphicFrame>
      <p:graphicFrame>
        <p:nvGraphicFramePr>
          <p:cNvPr id="26" name="25 - Αντικείμενο"/>
          <p:cNvGraphicFramePr>
            <a:graphicFrameLocks noChangeAspect="1"/>
          </p:cNvGraphicFramePr>
          <p:nvPr/>
        </p:nvGraphicFramePr>
        <p:xfrm>
          <a:off x="5181599" y="3854751"/>
          <a:ext cx="2971801" cy="2012649"/>
        </p:xfrm>
        <a:graphic>
          <a:graphicData uri="http://schemas.openxmlformats.org/presentationml/2006/ole">
            <p:oleObj spid="_x0000_s45069" name="Acrobat Document" r:id="rId6" imgW="5401429" imgH="3657143" progId="AcroExch.Document.DC">
              <p:embed/>
            </p:oleObj>
          </a:graphicData>
        </a:graphic>
      </p:graphicFrame>
      <p:sp>
        <p:nvSpPr>
          <p:cNvPr id="28" name="27 - Έλλειψη"/>
          <p:cNvSpPr/>
          <p:nvPr/>
        </p:nvSpPr>
        <p:spPr>
          <a:xfrm>
            <a:off x="2895600" y="1748165"/>
            <a:ext cx="1143000" cy="1371600"/>
          </a:xfrm>
          <a:prstGeom prst="ellipse">
            <a:avLst/>
          </a:prstGeom>
          <a:noFill/>
          <a:ln w="1270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28 - Καμπύλη γραμμή σύνδεσης"/>
          <p:cNvCxnSpPr/>
          <p:nvPr/>
        </p:nvCxnSpPr>
        <p:spPr>
          <a:xfrm rot="16200000" flipH="1">
            <a:off x="2933700" y="4152900"/>
            <a:ext cx="1219200" cy="533400"/>
          </a:xfrm>
          <a:prstGeom prst="curvedConnector3">
            <a:avLst>
              <a:gd name="adj1" fmla="val 100410"/>
            </a:avLst>
          </a:prstGeom>
          <a:ln w="127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5" name="24 - Αντικείμενο"/>
          <p:cNvGraphicFramePr>
            <a:graphicFrameLocks noChangeAspect="1"/>
          </p:cNvGraphicFramePr>
          <p:nvPr/>
        </p:nvGraphicFramePr>
        <p:xfrm>
          <a:off x="5105400" y="1290965"/>
          <a:ext cx="3156942" cy="2138035"/>
        </p:xfrm>
        <a:graphic>
          <a:graphicData uri="http://schemas.openxmlformats.org/presentationml/2006/ole">
            <p:oleObj spid="_x0000_s45068" name="Acrobat Document" r:id="rId7" imgW="5401429" imgH="3657143" progId="AcroExch.Document.DC">
              <p:embed/>
            </p:oleObj>
          </a:graphicData>
        </a:graphic>
      </p:graphicFrame>
      <p:grpSp>
        <p:nvGrpSpPr>
          <p:cNvPr id="21" name="20 - Ομάδα"/>
          <p:cNvGrpSpPr/>
          <p:nvPr/>
        </p:nvGrpSpPr>
        <p:grpSpPr>
          <a:xfrm>
            <a:off x="457200" y="914400"/>
            <a:ext cx="8534400" cy="2971800"/>
            <a:chOff x="609600" y="1314510"/>
            <a:chExt cx="8534400" cy="2971800"/>
          </a:xfrm>
        </p:grpSpPr>
        <p:grpSp>
          <p:nvGrpSpPr>
            <p:cNvPr id="18" name="17 - Ομάδα"/>
            <p:cNvGrpSpPr/>
            <p:nvPr/>
          </p:nvGrpSpPr>
          <p:grpSpPr>
            <a:xfrm>
              <a:off x="609600" y="1314510"/>
              <a:ext cx="8534400" cy="400110"/>
              <a:chOff x="609600" y="1314510"/>
              <a:chExt cx="8534400" cy="400110"/>
            </a:xfrm>
          </p:grpSpPr>
          <p:sp>
            <p:nvSpPr>
              <p:cNvPr id="24" name="23 - TextBox"/>
              <p:cNvSpPr txBox="1"/>
              <p:nvPr/>
            </p:nvSpPr>
            <p:spPr>
              <a:xfrm>
                <a:off x="609600" y="1314510"/>
                <a:ext cx="4419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Wingdings" pitchFamily="2" charset="2"/>
                  <a:buChar char="ü"/>
                </a:pPr>
                <a:r>
                  <a:rPr lang="en-US" sz="2000" b="1" dirty="0" smtClean="0"/>
                  <a:t>Sensitivity to field emitted electrons</a:t>
                </a:r>
              </a:p>
            </p:txBody>
          </p:sp>
          <p:sp>
            <p:nvSpPr>
              <p:cNvPr id="30" name="29 - TextBox"/>
              <p:cNvSpPr txBox="1"/>
              <p:nvPr/>
            </p:nvSpPr>
            <p:spPr>
              <a:xfrm>
                <a:off x="4724400" y="1314510"/>
                <a:ext cx="44196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 </a:t>
                </a:r>
                <a:r>
                  <a:rPr lang="en-US" sz="2000" dirty="0" smtClean="0">
                    <a:latin typeface="Times New Roman"/>
                    <a:cs typeface="Times New Roman"/>
                  </a:rPr>
                  <a:t>→ </a:t>
                </a:r>
                <a:r>
                  <a:rPr lang="en-US" sz="2000" dirty="0" smtClean="0">
                    <a:solidFill>
                      <a:schemeClr val="accent6">
                        <a:lumMod val="50000"/>
                      </a:schemeClr>
                    </a:solidFill>
                    <a:cs typeface="Times New Roman"/>
                  </a:rPr>
                  <a:t>Signal length same as pulse length</a:t>
                </a:r>
              </a:p>
            </p:txBody>
          </p:sp>
        </p:grpSp>
        <p:grpSp>
          <p:nvGrpSpPr>
            <p:cNvPr id="19" name="18 - Ομάδα"/>
            <p:cNvGrpSpPr/>
            <p:nvPr/>
          </p:nvGrpSpPr>
          <p:grpSpPr>
            <a:xfrm>
              <a:off x="685800" y="3886200"/>
              <a:ext cx="8382000" cy="400110"/>
              <a:chOff x="685800" y="3886200"/>
              <a:chExt cx="8382000" cy="400110"/>
            </a:xfrm>
          </p:grpSpPr>
          <p:sp>
            <p:nvSpPr>
              <p:cNvPr id="27" name="26 - TextBox"/>
              <p:cNvSpPr txBox="1"/>
              <p:nvPr/>
            </p:nvSpPr>
            <p:spPr>
              <a:xfrm>
                <a:off x="685800" y="3886200"/>
                <a:ext cx="3429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buFont typeface="Wingdings" pitchFamily="2" charset="2"/>
                  <a:buChar char="ü"/>
                </a:pPr>
                <a:r>
                  <a:rPr lang="en-US" sz="2000" b="1" dirty="0" smtClean="0"/>
                  <a:t>Sensitivity to RF breakdowns</a:t>
                </a:r>
                <a:endParaRPr lang="en-US" sz="2000" b="1" dirty="0"/>
              </a:p>
            </p:txBody>
          </p:sp>
          <p:sp>
            <p:nvSpPr>
              <p:cNvPr id="20" name="19 - TextBox"/>
              <p:cNvSpPr txBox="1"/>
              <p:nvPr/>
            </p:nvSpPr>
            <p:spPr>
              <a:xfrm>
                <a:off x="3962400" y="3886200"/>
                <a:ext cx="5105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 </a:t>
                </a:r>
                <a:r>
                  <a:rPr lang="en-US" sz="2000" dirty="0" smtClean="0">
                    <a:latin typeface="Times New Roman"/>
                    <a:cs typeface="Times New Roman"/>
                  </a:rPr>
                  <a:t>→ </a:t>
                </a:r>
                <a:r>
                  <a:rPr lang="en-US" sz="2000" dirty="0" smtClean="0">
                    <a:solidFill>
                      <a:schemeClr val="accent6">
                        <a:lumMod val="50000"/>
                      </a:schemeClr>
                    </a:solidFill>
                    <a:cs typeface="Times New Roman"/>
                  </a:rPr>
                  <a:t>First measurement of breakdown electrons</a:t>
                </a:r>
                <a:endParaRPr lang="en-US" sz="2000" dirty="0"/>
              </a:p>
            </p:txBody>
          </p:sp>
        </p:grpSp>
      </p:grpSp>
      <p:sp>
        <p:nvSpPr>
          <p:cNvPr id="31" name="30 - Στρογγυλεμένο ορθογώνιο"/>
          <p:cNvSpPr/>
          <p:nvPr/>
        </p:nvSpPr>
        <p:spPr>
          <a:xfrm>
            <a:off x="3352800" y="6019800"/>
            <a:ext cx="2667000" cy="457200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accent3">
                    <a:lumMod val="50000"/>
                  </a:schemeClr>
                </a:solidFill>
              </a:rPr>
              <a:t>RF cavity diagnostics!</a:t>
            </a:r>
            <a:endParaRPr lang="en-US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Tm="57563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Conclusions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7" name="6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7" name="16 - TextBox"/>
          <p:cNvSpPr txBox="1"/>
          <p:nvPr/>
        </p:nvSpPr>
        <p:spPr>
          <a:xfrm>
            <a:off x="762000" y="1143000"/>
            <a:ext cx="79248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6400" lvl="1" indent="-406400">
              <a:buSzPct val="70000"/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OBLMs are a cost-effective, </a:t>
            </a:r>
            <a:r>
              <a:rPr lang="en-US" sz="2000" dirty="0" err="1" smtClean="0">
                <a:solidFill>
                  <a:schemeClr val="accent6">
                    <a:lumMod val="50000"/>
                  </a:schemeClr>
                </a:solidFill>
              </a:rPr>
              <a:t>customisable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 type of Beam Loss Monitor</a:t>
            </a:r>
            <a:b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06400" lvl="1" indent="-406400">
              <a:buSzPct val="70000"/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First attempt at loss location reconstruction with long (1</a:t>
            </a:r>
            <a:r>
              <a:rPr lang="el-GR" sz="2000" dirty="0" smtClean="0">
                <a:solidFill>
                  <a:schemeClr val="accent6">
                    <a:lumMod val="50000"/>
                  </a:schemeClr>
                </a:solidFill>
              </a:rPr>
              <a:t>μ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s) pulses </a:t>
            </a:r>
          </a:p>
          <a:p>
            <a:pPr marL="863600" lvl="2" indent="-406400">
              <a:buSzPct val="70000"/>
              <a:buFont typeface="Wingdings" pitchFamily="2" charset="2"/>
              <a:buChar char="ü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Resolution better than 1.4 m achieved for single loss location</a:t>
            </a: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06400" lvl="1" indent="-406400">
              <a:buSzPct val="70000"/>
              <a:buFont typeface="Wingdings" pitchFamily="2" charset="2"/>
              <a:buChar char="ü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Position resolution below 10cm can be achieved for single bunch</a:t>
            </a:r>
          </a:p>
          <a:p>
            <a:pPr marL="406400" lvl="1" indent="-406400">
              <a:buSzPct val="70000"/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Studies on de-convolution are necessary for the multi-bunch case</a:t>
            </a:r>
            <a:b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06400" lvl="1" indent="-406400">
              <a:buSzPct val="70000"/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OBLM system was demonstrated suitable for electron Storage Rings</a:t>
            </a:r>
          </a:p>
          <a:p>
            <a:pPr marL="406400" lvl="1" indent="-406400">
              <a:buSzPct val="70000"/>
              <a:buFont typeface="Arial" pitchFamily="34" charset="0"/>
              <a:buChar char="•"/>
            </a:pP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06400" lvl="1" indent="-406400">
              <a:buSzPct val="70000"/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OBLM can be (and is being) used for RF cavity diagnostics</a:t>
            </a:r>
            <a:b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06400" lvl="1" indent="-406400">
              <a:buSzPct val="70000"/>
              <a:buFont typeface="Arial" pitchFamily="34" charset="0"/>
              <a:buChar char="•"/>
            </a:pP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06400" lvl="1" indent="-406400">
              <a:buSzPct val="70000"/>
              <a:buFont typeface="Arial" pitchFamily="34" charset="0"/>
              <a:buChar char="•"/>
            </a:pPr>
            <a:endParaRPr lang="en-US" sz="20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06400" lvl="1" indent="-406400">
              <a:buSzPct val="70000"/>
              <a:buFont typeface="Arial" pitchFamily="34" charset="0"/>
              <a:buChar char="•"/>
            </a:pPr>
            <a:endParaRPr lang="en-US" dirty="0"/>
          </a:p>
        </p:txBody>
      </p:sp>
      <p:sp>
        <p:nvSpPr>
          <p:cNvPr id="8" name="7 - Στρογγυλεμένο ορθογώνιο"/>
          <p:cNvSpPr/>
          <p:nvPr/>
        </p:nvSpPr>
        <p:spPr>
          <a:xfrm>
            <a:off x="2209800" y="4572000"/>
            <a:ext cx="4724400" cy="1143000"/>
          </a:xfrm>
          <a:prstGeom prst="round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i="1" dirty="0" smtClean="0">
                <a:solidFill>
                  <a:schemeClr val="accent3">
                    <a:lumMod val="75000"/>
                  </a:schemeClr>
                </a:solidFill>
                <a:latin typeface="Bodoni MT" pitchFamily="18" charset="0"/>
              </a:rPr>
              <a:t>Thank you for your attention! </a:t>
            </a:r>
          </a:p>
        </p:txBody>
      </p:sp>
    </p:spTree>
  </p:cSld>
  <p:clrMapOvr>
    <a:masterClrMapping/>
  </p:clrMapOvr>
  <p:transition advTm="8518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19 - Τίτλος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ctr"/>
            <a:r>
              <a:rPr lang="en-US" i="1" dirty="0" smtClean="0">
                <a:solidFill>
                  <a:schemeClr val="accent6">
                    <a:lumMod val="75000"/>
                  </a:schemeClr>
                </a:solidFill>
              </a:rPr>
              <a:t>Spare Slides</a:t>
            </a:r>
            <a:endParaRPr lang="en-US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 advTm="1266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Losses with long bunch trains: measurements</a:t>
            </a:r>
            <a:endParaRPr lang="en-US" dirty="0"/>
          </a:p>
        </p:txBody>
      </p:sp>
      <p:sp>
        <p:nvSpPr>
          <p:cNvPr id="7" name="6 - Θέση περιεχομένου"/>
          <p:cNvSpPr>
            <a:spLocks noGrp="1"/>
          </p:cNvSpPr>
          <p:nvPr>
            <p:ph idx="1"/>
          </p:nvPr>
        </p:nvSpPr>
        <p:spPr>
          <a:xfrm>
            <a:off x="457200" y="1123890"/>
            <a:ext cx="822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00" indent="-571500">
              <a:buSzPct val="100000"/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Helvetica" charset="0"/>
                <a:sym typeface="Helvetica" charset="0"/>
              </a:rPr>
              <a:t>Switching off of consecutive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Helvetica" charset="0"/>
                <a:sym typeface="Helvetica" charset="0"/>
              </a:rPr>
              <a:t>quadrupoles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Helvetica" charset="0"/>
              <a:sym typeface="Helvetica" charset="0"/>
            </a:endParaRP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3" name="30 - Ομάδα"/>
          <p:cNvGrpSpPr/>
          <p:nvPr/>
        </p:nvGrpSpPr>
        <p:grpSpPr>
          <a:xfrm>
            <a:off x="461720" y="1752600"/>
            <a:ext cx="5786680" cy="3924300"/>
            <a:chOff x="461720" y="2133600"/>
            <a:chExt cx="5786680" cy="3924300"/>
          </a:xfrm>
        </p:grpSpPr>
        <p:pic>
          <p:nvPicPr>
            <p:cNvPr id="118786" name="Picture 2" descr="C:\Users\maraki\Downloads\WatterFall_FullScale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61720" y="2133600"/>
              <a:ext cx="5786680" cy="3924300"/>
            </a:xfrm>
            <a:prstGeom prst="rect">
              <a:avLst/>
            </a:prstGeom>
            <a:noFill/>
          </p:spPr>
        </p:pic>
        <p:cxnSp>
          <p:nvCxnSpPr>
            <p:cNvPr id="13" name="12 - Ευθύγραμμο βέλος σύνδεσης"/>
            <p:cNvCxnSpPr/>
            <p:nvPr/>
          </p:nvCxnSpPr>
          <p:spPr>
            <a:xfrm rot="5400000">
              <a:off x="2514600" y="5485606"/>
              <a:ext cx="3048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- Ευθύγραμμο βέλος σύνδεσης"/>
            <p:cNvCxnSpPr/>
            <p:nvPr/>
          </p:nvCxnSpPr>
          <p:spPr>
            <a:xfrm rot="5400000">
              <a:off x="2514600" y="4419600"/>
              <a:ext cx="3048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14 - Ευθύγραμμο βέλος σύνδεσης"/>
            <p:cNvCxnSpPr/>
            <p:nvPr/>
          </p:nvCxnSpPr>
          <p:spPr>
            <a:xfrm rot="5400000">
              <a:off x="2476500" y="3314700"/>
              <a:ext cx="381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- Ευθύγραμμο βέλος σύνδεσης"/>
            <p:cNvCxnSpPr/>
            <p:nvPr/>
          </p:nvCxnSpPr>
          <p:spPr>
            <a:xfrm rot="5400000">
              <a:off x="2666206" y="4952206"/>
              <a:ext cx="762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- Ευθύγραμμο βέλος σύνδεσης"/>
            <p:cNvCxnSpPr/>
            <p:nvPr/>
          </p:nvCxnSpPr>
          <p:spPr>
            <a:xfrm rot="5400000">
              <a:off x="2666206" y="3885406"/>
              <a:ext cx="7620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- Ευθύγραμμο βέλος σύνδεσης"/>
            <p:cNvCxnSpPr/>
            <p:nvPr/>
          </p:nvCxnSpPr>
          <p:spPr>
            <a:xfrm rot="5400000">
              <a:off x="2705894" y="2856706"/>
              <a:ext cx="6858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23 - TextBox"/>
            <p:cNvSpPr txBox="1"/>
            <p:nvPr/>
          </p:nvSpPr>
          <p:spPr>
            <a:xfrm>
              <a:off x="2743200" y="5334000"/>
              <a:ext cx="1371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Nominal</a:t>
              </a:r>
              <a:endParaRPr lang="en-US" sz="1600" b="1" dirty="0"/>
            </a:p>
          </p:txBody>
        </p:sp>
        <p:sp>
          <p:nvSpPr>
            <p:cNvPr id="25" name="24 - TextBox"/>
            <p:cNvSpPr txBox="1"/>
            <p:nvPr/>
          </p:nvSpPr>
          <p:spPr>
            <a:xfrm>
              <a:off x="2743200" y="4267200"/>
              <a:ext cx="1371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Nominal</a:t>
              </a:r>
              <a:endParaRPr lang="en-US" sz="1600" b="1" dirty="0"/>
            </a:p>
          </p:txBody>
        </p:sp>
        <p:sp>
          <p:nvSpPr>
            <p:cNvPr id="26" name="25 - TextBox"/>
            <p:cNvSpPr txBox="1"/>
            <p:nvPr/>
          </p:nvSpPr>
          <p:spPr>
            <a:xfrm>
              <a:off x="2743200" y="3166646"/>
              <a:ext cx="1371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Nominal</a:t>
              </a:r>
              <a:endParaRPr lang="en-US" sz="1600" b="1" dirty="0"/>
            </a:p>
          </p:txBody>
        </p:sp>
        <p:sp>
          <p:nvSpPr>
            <p:cNvPr id="27" name="26 - TextBox"/>
            <p:cNvSpPr txBox="1"/>
            <p:nvPr/>
          </p:nvSpPr>
          <p:spPr>
            <a:xfrm>
              <a:off x="3124200" y="4800600"/>
              <a:ext cx="1371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Q500 off</a:t>
              </a:r>
              <a:endParaRPr lang="en-US" sz="1600" b="1" dirty="0"/>
            </a:p>
          </p:txBody>
        </p:sp>
        <p:sp>
          <p:nvSpPr>
            <p:cNvPr id="28" name="27 - TextBox"/>
            <p:cNvSpPr txBox="1"/>
            <p:nvPr/>
          </p:nvSpPr>
          <p:spPr>
            <a:xfrm>
              <a:off x="3124200" y="3733800"/>
              <a:ext cx="1371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Q550 off</a:t>
              </a:r>
              <a:endParaRPr lang="en-US" sz="1600" b="1" dirty="0"/>
            </a:p>
          </p:txBody>
        </p:sp>
        <p:sp>
          <p:nvSpPr>
            <p:cNvPr id="29" name="28 - TextBox"/>
            <p:cNvSpPr txBox="1"/>
            <p:nvPr/>
          </p:nvSpPr>
          <p:spPr>
            <a:xfrm>
              <a:off x="3124200" y="2667000"/>
              <a:ext cx="1371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/>
                <a:t>Q600 off</a:t>
              </a:r>
              <a:endParaRPr lang="en-US" sz="1600" b="1" dirty="0"/>
            </a:p>
          </p:txBody>
        </p:sp>
      </p:grpSp>
      <p:sp>
        <p:nvSpPr>
          <p:cNvPr id="30" name="29 - Στρογγυλεμένο ορθογώνιο"/>
          <p:cNvSpPr/>
          <p:nvPr/>
        </p:nvSpPr>
        <p:spPr>
          <a:xfrm>
            <a:off x="1981200" y="1905000"/>
            <a:ext cx="304800" cy="3810000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32 - TextBox"/>
          <p:cNvSpPr txBox="1"/>
          <p:nvPr/>
        </p:nvSpPr>
        <p:spPr>
          <a:xfrm>
            <a:off x="5924490" y="3048000"/>
            <a:ext cx="400110" cy="990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Signal (V)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advTm="3917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Losses with long bunch trains: measurements</a:t>
            </a:r>
            <a:endParaRPr lang="en-US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118786" name="Picture 2" descr="C:\Users\maraki\Downloads\WatterFall_FullScale.png"/>
          <p:cNvPicPr>
            <a:picLocks noChangeAspect="1" noChangeArrowheads="1"/>
          </p:cNvPicPr>
          <p:nvPr/>
        </p:nvPicPr>
        <p:blipFill>
          <a:blip r:embed="rId2">
            <a:lum bright="50000"/>
          </a:blip>
          <a:srcRect/>
          <a:stretch>
            <a:fillRect/>
          </a:stretch>
        </p:blipFill>
        <p:spPr bwMode="auto">
          <a:xfrm>
            <a:off x="461720" y="1752600"/>
            <a:ext cx="5786680" cy="3924300"/>
          </a:xfrm>
          <a:prstGeom prst="rect">
            <a:avLst/>
          </a:prstGeom>
          <a:noFill/>
        </p:spPr>
      </p:pic>
      <p:cxnSp>
        <p:nvCxnSpPr>
          <p:cNvPr id="13" name="12 - Ευθύγραμμο βέλος σύνδεσης"/>
          <p:cNvCxnSpPr/>
          <p:nvPr/>
        </p:nvCxnSpPr>
        <p:spPr>
          <a:xfrm rot="5400000">
            <a:off x="2514600" y="5104606"/>
            <a:ext cx="304800" cy="1588"/>
          </a:xfrm>
          <a:prstGeom prst="straightConnector1">
            <a:avLst/>
          </a:prstGeom>
          <a:noFill/>
          <a:ln w="19050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- Ευθύγραμμο βέλος σύνδεσης"/>
          <p:cNvCxnSpPr/>
          <p:nvPr/>
        </p:nvCxnSpPr>
        <p:spPr>
          <a:xfrm rot="5400000">
            <a:off x="2514600" y="4038600"/>
            <a:ext cx="304800" cy="1588"/>
          </a:xfrm>
          <a:prstGeom prst="straightConnector1">
            <a:avLst/>
          </a:prstGeom>
          <a:noFill/>
          <a:ln w="19050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- Ευθύγραμμο βέλος σύνδεσης"/>
          <p:cNvCxnSpPr/>
          <p:nvPr/>
        </p:nvCxnSpPr>
        <p:spPr>
          <a:xfrm rot="5400000">
            <a:off x="2476500" y="2933700"/>
            <a:ext cx="381000" cy="1588"/>
          </a:xfrm>
          <a:prstGeom prst="straightConnector1">
            <a:avLst/>
          </a:prstGeom>
          <a:noFill/>
          <a:ln w="19050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- Ευθύγραμμο βέλος σύνδεσης"/>
          <p:cNvCxnSpPr/>
          <p:nvPr/>
        </p:nvCxnSpPr>
        <p:spPr>
          <a:xfrm rot="5400000">
            <a:off x="2666206" y="4571206"/>
            <a:ext cx="762000" cy="1588"/>
          </a:xfrm>
          <a:prstGeom prst="straightConnector1">
            <a:avLst/>
          </a:prstGeom>
          <a:noFill/>
          <a:ln w="19050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- Ευθύγραμμο βέλος σύνδεσης"/>
          <p:cNvCxnSpPr/>
          <p:nvPr/>
        </p:nvCxnSpPr>
        <p:spPr>
          <a:xfrm rot="5400000">
            <a:off x="2666206" y="3504406"/>
            <a:ext cx="762000" cy="1588"/>
          </a:xfrm>
          <a:prstGeom prst="straightConnector1">
            <a:avLst/>
          </a:prstGeom>
          <a:noFill/>
          <a:ln w="19050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20 - Ευθύγραμμο βέλος σύνδεσης"/>
          <p:cNvCxnSpPr/>
          <p:nvPr/>
        </p:nvCxnSpPr>
        <p:spPr>
          <a:xfrm rot="5400000">
            <a:off x="2705894" y="2475706"/>
            <a:ext cx="685800" cy="1588"/>
          </a:xfrm>
          <a:prstGeom prst="straightConnector1">
            <a:avLst/>
          </a:prstGeom>
          <a:noFill/>
          <a:ln w="19050">
            <a:solidFill>
              <a:schemeClr val="bg1">
                <a:lumMod val="50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- TextBox"/>
          <p:cNvSpPr txBox="1"/>
          <p:nvPr/>
        </p:nvSpPr>
        <p:spPr>
          <a:xfrm>
            <a:off x="2743200" y="4953000"/>
            <a:ext cx="1371600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Nominal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24 - TextBox"/>
          <p:cNvSpPr txBox="1"/>
          <p:nvPr/>
        </p:nvSpPr>
        <p:spPr>
          <a:xfrm>
            <a:off x="2743200" y="3886200"/>
            <a:ext cx="1371600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Nominal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25 - TextBox"/>
          <p:cNvSpPr txBox="1"/>
          <p:nvPr/>
        </p:nvSpPr>
        <p:spPr>
          <a:xfrm>
            <a:off x="2743200" y="2785646"/>
            <a:ext cx="1371600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Nominal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26 - TextBox"/>
          <p:cNvSpPr txBox="1"/>
          <p:nvPr/>
        </p:nvSpPr>
        <p:spPr>
          <a:xfrm>
            <a:off x="3124200" y="4419600"/>
            <a:ext cx="1371600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Q500 off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27 - TextBox"/>
          <p:cNvSpPr txBox="1"/>
          <p:nvPr/>
        </p:nvSpPr>
        <p:spPr>
          <a:xfrm>
            <a:off x="3124200" y="3352800"/>
            <a:ext cx="1371600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Q550 off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9" name="28 - TextBox"/>
          <p:cNvSpPr txBox="1"/>
          <p:nvPr/>
        </p:nvSpPr>
        <p:spPr>
          <a:xfrm>
            <a:off x="3124200" y="2286000"/>
            <a:ext cx="1371600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Q600 off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29 - Στρογγυλεμένο ορθογώνιο"/>
          <p:cNvSpPr/>
          <p:nvPr/>
        </p:nvSpPr>
        <p:spPr>
          <a:xfrm>
            <a:off x="1981200" y="1905000"/>
            <a:ext cx="304800" cy="3810000"/>
          </a:xfrm>
          <a:prstGeom prst="round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9810" name="Picture 2" descr="C:\Users\maraki\Downloads\WatterFall_ZOOM (1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905000"/>
            <a:ext cx="5561954" cy="3771900"/>
          </a:xfrm>
          <a:prstGeom prst="rect">
            <a:avLst/>
          </a:prstGeom>
          <a:noFill/>
        </p:spPr>
      </p:pic>
      <p:sp>
        <p:nvSpPr>
          <p:cNvPr id="34" name="33 - TextBox"/>
          <p:cNvSpPr txBox="1"/>
          <p:nvPr/>
        </p:nvSpPr>
        <p:spPr>
          <a:xfrm>
            <a:off x="8534400" y="2667000"/>
            <a:ext cx="400110" cy="9906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b="1" dirty="0" smtClean="0">
                <a:latin typeface="Arial" pitchFamily="34" charset="0"/>
                <a:cs typeface="Arial" pitchFamily="34" charset="0"/>
              </a:rPr>
              <a:t>Signal (V)</a:t>
            </a:r>
            <a:endParaRPr lang="en-US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6 - Θέση περιεχομένου"/>
          <p:cNvSpPr>
            <a:spLocks noGrp="1"/>
          </p:cNvSpPr>
          <p:nvPr>
            <p:ph idx="1"/>
          </p:nvPr>
        </p:nvSpPr>
        <p:spPr>
          <a:xfrm>
            <a:off x="457200" y="1123890"/>
            <a:ext cx="8229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00" indent="-571500">
              <a:buSzPct val="100000"/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Helvetica" charset="0"/>
                <a:sym typeface="Helvetica" charset="0"/>
              </a:rPr>
              <a:t>Switching off of consecutive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Helvetica" charset="0"/>
                <a:sym typeface="Helvetica" charset="0"/>
              </a:rPr>
              <a:t>quadrupoles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Helvetica" charset="0"/>
              <a:sym typeface="Helvetica" charset="0"/>
            </a:endParaRPr>
          </a:p>
        </p:txBody>
      </p:sp>
    </p:spTree>
  </p:cSld>
  <p:clrMapOvr>
    <a:masterClrMapping/>
  </p:clrMapOvr>
  <p:transition advTm="9344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 lvl="1"/>
            <a:r>
              <a:rPr lang="en-US" sz="1800" b="1" dirty="0" smtClean="0"/>
              <a:t>Photon Yield per e</a:t>
            </a:r>
            <a:r>
              <a:rPr lang="en-US" sz="1800" b="1" baseline="30000" dirty="0" smtClean="0"/>
              <a:t>-</a:t>
            </a:r>
            <a:r>
              <a:rPr lang="el-GR" sz="1800" b="1" dirty="0" smtClean="0"/>
              <a:t> </a:t>
            </a:r>
            <a:r>
              <a:rPr lang="el-GR" sz="1800" dirty="0" smtClean="0"/>
              <a:t>(</a:t>
            </a:r>
            <a:r>
              <a:rPr lang="el-GR" sz="1800" b="1" dirty="0" err="1" smtClean="0"/>
              <a:t>β=1</a:t>
            </a:r>
            <a:r>
              <a:rPr lang="el-GR" sz="1800" dirty="0" smtClean="0"/>
              <a:t>)</a:t>
            </a:r>
            <a:r>
              <a:rPr lang="en-US" sz="1800" dirty="0" smtClean="0"/>
              <a:t> </a:t>
            </a:r>
            <a:r>
              <a:rPr lang="en-US" sz="1800" b="1" dirty="0" smtClean="0"/>
              <a:t>crossing the </a:t>
            </a:r>
            <a:r>
              <a:rPr lang="en-US" sz="1800" b="1" dirty="0" err="1" smtClean="0"/>
              <a:t>fibre</a:t>
            </a:r>
            <a:r>
              <a:rPr lang="en-US" sz="1800" dirty="0" smtClean="0"/>
              <a:t> as a function of photon </a:t>
            </a:r>
            <a:r>
              <a:rPr lang="el-GR" sz="1800" dirty="0" smtClean="0"/>
              <a:t>λ</a:t>
            </a:r>
            <a:endParaRPr lang="en-US" sz="1800" dirty="0" smtClean="0"/>
          </a:p>
          <a:p>
            <a:pPr lvl="1"/>
            <a:r>
              <a:rPr lang="en-US" sz="1800" dirty="0" smtClean="0"/>
              <a:t>Light attenuation in the </a:t>
            </a:r>
            <a:r>
              <a:rPr lang="en-US" sz="1800" dirty="0" err="1" smtClean="0"/>
              <a:t>fibre</a:t>
            </a:r>
            <a:r>
              <a:rPr lang="el-GR" sz="1800" dirty="0" smtClean="0"/>
              <a:t> </a:t>
            </a:r>
            <a:r>
              <a:rPr lang="en-US" sz="1800" dirty="0" smtClean="0"/>
              <a:t>as a function of photon </a:t>
            </a:r>
            <a:r>
              <a:rPr lang="el-GR" sz="1800" dirty="0" smtClean="0"/>
              <a:t>λ</a:t>
            </a:r>
            <a:endParaRPr lang="en-US" sz="1800" dirty="0" smtClean="0"/>
          </a:p>
          <a:p>
            <a:pPr lvl="1"/>
            <a:r>
              <a:rPr lang="en-US" sz="1800" dirty="0" smtClean="0"/>
              <a:t>Dependency of Cherenkov photon yield and photon propagation on crossing angle</a:t>
            </a:r>
          </a:p>
          <a:p>
            <a:pPr lvl="1"/>
            <a:r>
              <a:rPr lang="en-US" sz="1800" dirty="0" err="1" smtClean="0"/>
              <a:t>SiPM</a:t>
            </a:r>
            <a:r>
              <a:rPr lang="en-US" sz="1800" dirty="0" smtClean="0"/>
              <a:t> efficiency dependence on wavelength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175106" name="Object 2"/>
          <p:cNvGraphicFramePr>
            <a:graphicFrameLocks noChangeAspect="1"/>
          </p:cNvGraphicFramePr>
          <p:nvPr/>
        </p:nvGraphicFramePr>
        <p:xfrm>
          <a:off x="1905000" y="2790959"/>
          <a:ext cx="5105400" cy="3457441"/>
        </p:xfrm>
        <a:graphic>
          <a:graphicData uri="http://schemas.openxmlformats.org/presentationml/2006/ole">
            <p:oleObj spid="_x0000_s176130" name="Acrobat Document" r:id="rId3" imgW="5400259" imgH="3657600" progId="AcroExch.Document.DC">
              <p:embed/>
            </p:oleObj>
          </a:graphicData>
        </a:graphic>
      </p:graphicFrame>
      <p:grpSp>
        <p:nvGrpSpPr>
          <p:cNvPr id="7" name="7 - Ομάδα"/>
          <p:cNvGrpSpPr/>
          <p:nvPr/>
        </p:nvGrpSpPr>
        <p:grpSpPr>
          <a:xfrm>
            <a:off x="5105400" y="228600"/>
            <a:ext cx="3721894" cy="647820"/>
            <a:chOff x="7874000" y="990600"/>
            <a:chExt cx="5293360" cy="1707822"/>
          </a:xfrm>
        </p:grpSpPr>
        <p:sp>
          <p:nvSpPr>
            <p:cNvPr id="16" name="15 - Κύλινδρος"/>
            <p:cNvSpPr/>
            <p:nvPr/>
          </p:nvSpPr>
          <p:spPr>
            <a:xfrm rot="5400000">
              <a:off x="10045700" y="-266700"/>
              <a:ext cx="685800" cy="3962400"/>
            </a:xfrm>
            <a:prstGeom prst="can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16 - Ευθεία γραμμή σύνδεσης"/>
            <p:cNvCxnSpPr/>
            <p:nvPr/>
          </p:nvCxnSpPr>
          <p:spPr>
            <a:xfrm>
              <a:off x="7874000" y="1676400"/>
              <a:ext cx="4876800" cy="1588"/>
            </a:xfrm>
            <a:prstGeom prst="line">
              <a:avLst/>
            </a:prstGeom>
            <a:ln w="19050">
              <a:solidFill>
                <a:schemeClr val="tx1">
                  <a:lumMod val="75000"/>
                  <a:lumOff val="2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17 - Ευθύγραμμο βέλος σύνδεσης"/>
            <p:cNvCxnSpPr/>
            <p:nvPr/>
          </p:nvCxnSpPr>
          <p:spPr>
            <a:xfrm rot="10800000">
              <a:off x="9502986" y="990600"/>
              <a:ext cx="3276599" cy="167640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18 - TextBox"/>
            <p:cNvSpPr txBox="1"/>
            <p:nvPr/>
          </p:nvSpPr>
          <p:spPr>
            <a:xfrm>
              <a:off x="9824720" y="1191486"/>
              <a:ext cx="433493" cy="10547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l-GR" sz="2000" i="1" dirty="0" smtClean="0">
                  <a:solidFill>
                    <a:srgbClr val="7030A0"/>
                  </a:solidFill>
                </a:rPr>
                <a:t>θ</a:t>
              </a:r>
              <a:endParaRPr lang="en-US" sz="2000" i="1" dirty="0">
                <a:solidFill>
                  <a:srgbClr val="7030A0"/>
                </a:solidFill>
              </a:endParaRPr>
            </a:p>
          </p:txBody>
        </p:sp>
        <p:sp>
          <p:nvSpPr>
            <p:cNvPr id="20" name="19 - Ελεύθερη σχεδίαση"/>
            <p:cNvSpPr/>
            <p:nvPr/>
          </p:nvSpPr>
          <p:spPr>
            <a:xfrm>
              <a:off x="10344068" y="1459707"/>
              <a:ext cx="457493" cy="207168"/>
            </a:xfrm>
            <a:custGeom>
              <a:avLst/>
              <a:gdLst>
                <a:gd name="connsiteX0" fmla="*/ 57443 w 457493"/>
                <a:gd name="connsiteY0" fmla="*/ 0 h 207169"/>
                <a:gd name="connsiteX1" fmla="*/ 457493 w 457493"/>
                <a:gd name="connsiteY1" fmla="*/ 207169 h 207169"/>
                <a:gd name="connsiteX2" fmla="*/ 64587 w 457493"/>
                <a:gd name="connsiteY2" fmla="*/ 207169 h 207169"/>
                <a:gd name="connsiteX3" fmla="*/ 57443 w 457493"/>
                <a:gd name="connsiteY3" fmla="*/ 204788 h 207169"/>
                <a:gd name="connsiteX4" fmla="*/ 45537 w 457493"/>
                <a:gd name="connsiteY4" fmla="*/ 180975 h 207169"/>
                <a:gd name="connsiteX5" fmla="*/ 19343 w 457493"/>
                <a:gd name="connsiteY5" fmla="*/ 126207 h 207169"/>
                <a:gd name="connsiteX6" fmla="*/ 7437 w 457493"/>
                <a:gd name="connsiteY6" fmla="*/ 92869 h 207169"/>
                <a:gd name="connsiteX7" fmla="*/ 2674 w 457493"/>
                <a:gd name="connsiteY7" fmla="*/ 69057 h 207169"/>
                <a:gd name="connsiteX8" fmla="*/ 12199 w 457493"/>
                <a:gd name="connsiteY8" fmla="*/ 40482 h 207169"/>
                <a:gd name="connsiteX9" fmla="*/ 57443 w 457493"/>
                <a:gd name="connsiteY9" fmla="*/ 0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57493" h="207169">
                  <a:moveTo>
                    <a:pt x="57443" y="0"/>
                  </a:moveTo>
                  <a:lnTo>
                    <a:pt x="457493" y="207169"/>
                  </a:lnTo>
                  <a:lnTo>
                    <a:pt x="64587" y="207169"/>
                  </a:lnTo>
                  <a:lnTo>
                    <a:pt x="57443" y="204788"/>
                  </a:lnTo>
                  <a:lnTo>
                    <a:pt x="45537" y="180975"/>
                  </a:lnTo>
                  <a:lnTo>
                    <a:pt x="19343" y="126207"/>
                  </a:lnTo>
                  <a:lnTo>
                    <a:pt x="7437" y="92869"/>
                  </a:lnTo>
                  <a:lnTo>
                    <a:pt x="2674" y="69057"/>
                  </a:lnTo>
                  <a:cubicBezTo>
                    <a:pt x="10010" y="39712"/>
                    <a:pt x="0" y="40482"/>
                    <a:pt x="12199" y="40482"/>
                  </a:cubicBezTo>
                  <a:lnTo>
                    <a:pt x="57443" y="0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20 - TextBox"/>
            <p:cNvSpPr txBox="1"/>
            <p:nvPr/>
          </p:nvSpPr>
          <p:spPr>
            <a:xfrm>
              <a:off x="12534053" y="1643628"/>
              <a:ext cx="633307" cy="105479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e</a:t>
              </a:r>
              <a:r>
                <a:rPr lang="en-US" sz="2000" baseline="30000" dirty="0" smtClean="0">
                  <a:solidFill>
                    <a:srgbClr val="FF0000"/>
                  </a:solidFill>
                </a:rPr>
                <a:t>-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Freeform 32"/>
          <p:cNvSpPr/>
          <p:nvPr/>
        </p:nvSpPr>
        <p:spPr>
          <a:xfrm>
            <a:off x="5651010" y="512129"/>
            <a:ext cx="169657" cy="111980"/>
          </a:xfrm>
          <a:custGeom>
            <a:avLst/>
            <a:gdLst>
              <a:gd name="connsiteX0" fmla="*/ 0 w 193058"/>
              <a:gd name="connsiteY0" fmla="*/ 67399 h 105759"/>
              <a:gd name="connsiteX1" fmla="*/ 57150 w 193058"/>
              <a:gd name="connsiteY1" fmla="*/ 724 h 105759"/>
              <a:gd name="connsiteX2" fmla="*/ 133350 w 193058"/>
              <a:gd name="connsiteY2" fmla="*/ 105499 h 105759"/>
              <a:gd name="connsiteX3" fmla="*/ 190500 w 193058"/>
              <a:gd name="connsiteY3" fmla="*/ 29299 h 10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8" h="105759">
                <a:moveTo>
                  <a:pt x="0" y="67399"/>
                </a:moveTo>
                <a:cubicBezTo>
                  <a:pt x="17462" y="30886"/>
                  <a:pt x="34925" y="-5626"/>
                  <a:pt x="57150" y="724"/>
                </a:cubicBezTo>
                <a:cubicBezTo>
                  <a:pt x="79375" y="7074"/>
                  <a:pt x="111125" y="100737"/>
                  <a:pt x="133350" y="105499"/>
                </a:cubicBezTo>
                <a:cubicBezTo>
                  <a:pt x="155575" y="110262"/>
                  <a:pt x="204788" y="48349"/>
                  <a:pt x="190500" y="29299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 35"/>
          <p:cNvSpPr/>
          <p:nvPr/>
        </p:nvSpPr>
        <p:spPr>
          <a:xfrm>
            <a:off x="6154943" y="516730"/>
            <a:ext cx="169657" cy="111980"/>
          </a:xfrm>
          <a:custGeom>
            <a:avLst/>
            <a:gdLst>
              <a:gd name="connsiteX0" fmla="*/ 0 w 193058"/>
              <a:gd name="connsiteY0" fmla="*/ 67399 h 105759"/>
              <a:gd name="connsiteX1" fmla="*/ 57150 w 193058"/>
              <a:gd name="connsiteY1" fmla="*/ 724 h 105759"/>
              <a:gd name="connsiteX2" fmla="*/ 133350 w 193058"/>
              <a:gd name="connsiteY2" fmla="*/ 105499 h 105759"/>
              <a:gd name="connsiteX3" fmla="*/ 190500 w 193058"/>
              <a:gd name="connsiteY3" fmla="*/ 29299 h 10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8" h="105759">
                <a:moveTo>
                  <a:pt x="0" y="67399"/>
                </a:moveTo>
                <a:cubicBezTo>
                  <a:pt x="17462" y="30886"/>
                  <a:pt x="34925" y="-5626"/>
                  <a:pt x="57150" y="724"/>
                </a:cubicBezTo>
                <a:cubicBezTo>
                  <a:pt x="79375" y="7074"/>
                  <a:pt x="111125" y="100737"/>
                  <a:pt x="133350" y="105499"/>
                </a:cubicBezTo>
                <a:cubicBezTo>
                  <a:pt x="155575" y="110262"/>
                  <a:pt x="204788" y="48349"/>
                  <a:pt x="190500" y="29299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 32"/>
          <p:cNvSpPr/>
          <p:nvPr/>
        </p:nvSpPr>
        <p:spPr>
          <a:xfrm>
            <a:off x="7620000" y="476349"/>
            <a:ext cx="169657" cy="111980"/>
          </a:xfrm>
          <a:custGeom>
            <a:avLst/>
            <a:gdLst>
              <a:gd name="connsiteX0" fmla="*/ 0 w 193058"/>
              <a:gd name="connsiteY0" fmla="*/ 67399 h 105759"/>
              <a:gd name="connsiteX1" fmla="*/ 57150 w 193058"/>
              <a:gd name="connsiteY1" fmla="*/ 724 h 105759"/>
              <a:gd name="connsiteX2" fmla="*/ 133350 w 193058"/>
              <a:gd name="connsiteY2" fmla="*/ 105499 h 105759"/>
              <a:gd name="connsiteX3" fmla="*/ 190500 w 193058"/>
              <a:gd name="connsiteY3" fmla="*/ 29299 h 10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3058" h="105759">
                <a:moveTo>
                  <a:pt x="0" y="67399"/>
                </a:moveTo>
                <a:cubicBezTo>
                  <a:pt x="17462" y="30886"/>
                  <a:pt x="34925" y="-5626"/>
                  <a:pt x="57150" y="724"/>
                </a:cubicBezTo>
                <a:cubicBezTo>
                  <a:pt x="79375" y="7074"/>
                  <a:pt x="111125" y="100737"/>
                  <a:pt x="133350" y="105499"/>
                </a:cubicBezTo>
                <a:cubicBezTo>
                  <a:pt x="155575" y="110262"/>
                  <a:pt x="204788" y="48349"/>
                  <a:pt x="190500" y="29299"/>
                </a:cubicBezTo>
              </a:path>
            </a:pathLst>
          </a:cu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grpSp>
        <p:nvGrpSpPr>
          <p:cNvPr id="2" name="4 - Ομάδα"/>
          <p:cNvGrpSpPr>
            <a:grpSpLocks noChangeAspect="1"/>
          </p:cNvGrpSpPr>
          <p:nvPr/>
        </p:nvGrpSpPr>
        <p:grpSpPr>
          <a:xfrm>
            <a:off x="533400" y="1447800"/>
            <a:ext cx="7948327" cy="4800600"/>
            <a:chOff x="1588" y="1155700"/>
            <a:chExt cx="13015912" cy="7861300"/>
          </a:xfrm>
        </p:grpSpPr>
        <p:sp>
          <p:nvSpPr>
            <p:cNvPr id="6" name="Rectangle 2"/>
            <p:cNvSpPr>
              <a:spLocks/>
            </p:cNvSpPr>
            <p:nvPr/>
          </p:nvSpPr>
          <p:spPr bwMode="auto">
            <a:xfrm>
              <a:off x="317497" y="1155700"/>
              <a:ext cx="12456093" cy="55880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marL="635000" indent="-571500" algn="l">
                <a:buSzPct val="155000"/>
              </a:pPr>
              <a:r>
                <a:rPr lang="en-US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itchFamily="34" charset="0"/>
                  <a:cs typeface="Helvetica" charset="0"/>
                  <a:sym typeface="Helvetica" charset="0"/>
                </a:rPr>
                <a:t>Most studies performed on losses generated in the first turn</a:t>
              </a:r>
            </a:p>
          </p:txBody>
        </p:sp>
        <p:sp>
          <p:nvSpPr>
            <p:cNvPr id="7" name="Line 3"/>
            <p:cNvSpPr>
              <a:spLocks noChangeShapeType="1"/>
            </p:cNvSpPr>
            <p:nvPr/>
          </p:nvSpPr>
          <p:spPr bwMode="auto">
            <a:xfrm rot="10800000" flipH="1">
              <a:off x="1852613" y="4464050"/>
              <a:ext cx="9704387" cy="0"/>
            </a:xfrm>
            <a:prstGeom prst="line">
              <a:avLst/>
            </a:prstGeom>
            <a:noFill/>
            <a:ln w="63500" cap="flat">
              <a:solidFill>
                <a:srgbClr val="002D99"/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319213" y="3865563"/>
              <a:ext cx="2503487" cy="0"/>
            </a:xfrm>
            <a:prstGeom prst="line">
              <a:avLst/>
            </a:prstGeom>
            <a:noFill/>
            <a:ln w="177800" cap="flat">
              <a:solidFill>
                <a:srgbClr val="6767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rot="10800000" flipH="1">
              <a:off x="3757613" y="3022600"/>
              <a:ext cx="444500" cy="850900"/>
            </a:xfrm>
            <a:prstGeom prst="line">
              <a:avLst/>
            </a:prstGeom>
            <a:noFill/>
            <a:ln w="152400" cap="flat">
              <a:solidFill>
                <a:srgbClr val="6767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866900" y="3987800"/>
              <a:ext cx="939800" cy="46990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 rot="10800000" flipH="1">
              <a:off x="7620000" y="3844925"/>
              <a:ext cx="3975100" cy="1588"/>
            </a:xfrm>
            <a:prstGeom prst="line">
              <a:avLst/>
            </a:prstGeom>
            <a:noFill/>
            <a:ln w="152400" cap="flat">
              <a:solidFill>
                <a:srgbClr val="6767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7264400" y="3111500"/>
              <a:ext cx="406400" cy="762000"/>
            </a:xfrm>
            <a:prstGeom prst="line">
              <a:avLst/>
            </a:prstGeom>
            <a:noFill/>
            <a:ln w="152400" cap="flat">
              <a:solidFill>
                <a:srgbClr val="676767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7778750" y="4545013"/>
              <a:ext cx="0" cy="242887"/>
            </a:xfrm>
            <a:prstGeom prst="line">
              <a:avLst/>
            </a:prstGeom>
            <a:noFill/>
            <a:ln w="76200" cap="flat">
              <a:solidFill>
                <a:srgbClr val="9569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>
              <a:off x="7783513" y="4140200"/>
              <a:ext cx="0" cy="241300"/>
            </a:xfrm>
            <a:prstGeom prst="line">
              <a:avLst/>
            </a:prstGeom>
            <a:noFill/>
            <a:ln w="76200" cap="flat">
              <a:solidFill>
                <a:srgbClr val="9569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5" name="Rectangle 11"/>
            <p:cNvSpPr>
              <a:spLocks/>
            </p:cNvSpPr>
            <p:nvPr/>
          </p:nvSpPr>
          <p:spPr bwMode="auto">
            <a:xfrm>
              <a:off x="6667500" y="2584449"/>
              <a:ext cx="691297" cy="967255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Sect</a:t>
              </a:r>
            </a:p>
            <a:p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9 </a:t>
              </a:r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 flipH="1">
              <a:off x="7658100" y="3962400"/>
              <a:ext cx="939800" cy="46990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7" name="Line 13"/>
            <p:cNvSpPr>
              <a:spLocks noChangeShapeType="1"/>
            </p:cNvSpPr>
            <p:nvPr/>
          </p:nvSpPr>
          <p:spPr bwMode="auto">
            <a:xfrm flipH="1">
              <a:off x="7607300" y="4038600"/>
              <a:ext cx="1079500" cy="430213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8" name="Oval 14"/>
            <p:cNvSpPr>
              <a:spLocks/>
            </p:cNvSpPr>
            <p:nvPr/>
          </p:nvSpPr>
          <p:spPr bwMode="auto">
            <a:xfrm>
              <a:off x="2730500" y="3797300"/>
              <a:ext cx="330200" cy="127000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19" name="Line 15"/>
            <p:cNvSpPr>
              <a:spLocks noChangeShapeType="1"/>
            </p:cNvSpPr>
            <p:nvPr/>
          </p:nvSpPr>
          <p:spPr bwMode="auto">
            <a:xfrm flipH="1">
              <a:off x="3060700" y="3860800"/>
              <a:ext cx="431800" cy="0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0" name="Oval 16"/>
            <p:cNvSpPr>
              <a:spLocks/>
            </p:cNvSpPr>
            <p:nvPr/>
          </p:nvSpPr>
          <p:spPr bwMode="auto">
            <a:xfrm>
              <a:off x="8648700" y="3784600"/>
              <a:ext cx="190500" cy="127000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1" name="Line 17"/>
            <p:cNvSpPr>
              <a:spLocks noChangeShapeType="1"/>
            </p:cNvSpPr>
            <p:nvPr/>
          </p:nvSpPr>
          <p:spPr bwMode="auto">
            <a:xfrm flipH="1">
              <a:off x="8749665" y="3835399"/>
              <a:ext cx="431801" cy="0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 flipH="1">
              <a:off x="1816100" y="4114800"/>
              <a:ext cx="1003300" cy="38100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3" name="Line 19"/>
            <p:cNvSpPr>
              <a:spLocks noChangeShapeType="1"/>
            </p:cNvSpPr>
            <p:nvPr/>
          </p:nvSpPr>
          <p:spPr bwMode="auto">
            <a:xfrm flipH="1">
              <a:off x="1943100" y="4025900"/>
              <a:ext cx="901700" cy="44450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4" name="Line 20"/>
            <p:cNvSpPr>
              <a:spLocks noChangeShapeType="1"/>
            </p:cNvSpPr>
            <p:nvPr/>
          </p:nvSpPr>
          <p:spPr bwMode="auto">
            <a:xfrm flipH="1">
              <a:off x="519113" y="4445000"/>
              <a:ext cx="1436687" cy="787400"/>
            </a:xfrm>
            <a:prstGeom prst="line">
              <a:avLst/>
            </a:prstGeom>
            <a:noFill/>
            <a:ln w="63500" cap="flat">
              <a:solidFill>
                <a:srgbClr val="002D99"/>
              </a:solidFill>
              <a:prstDash val="solid"/>
              <a:miter lim="800000"/>
              <a:headEnd type="triangl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5" name="Rectangle 21"/>
            <p:cNvSpPr>
              <a:spLocks/>
            </p:cNvSpPr>
            <p:nvPr/>
          </p:nvSpPr>
          <p:spPr bwMode="auto">
            <a:xfrm>
              <a:off x="7962898" y="3018284"/>
              <a:ext cx="3214192" cy="752309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square" lIns="0" tIns="0" rIns="0" bIns="0" anchor="ctr">
              <a:spAutoFit/>
            </a:bodyPr>
            <a:lstStyle/>
            <a:p>
              <a:r>
                <a:rPr lang="en-US" sz="13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Upstr</a:t>
              </a:r>
              <a:r>
                <a:rPr lang="en-US" sz="1300" dirty="0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- </a:t>
              </a:r>
              <a:r>
                <a:rPr lang="en-US" sz="13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Downstr</a:t>
              </a:r>
              <a:endParaRPr lang="en-US" sz="1300" dirty="0">
                <a:solidFill>
                  <a:srgbClr val="D90B00"/>
                </a:solidFill>
                <a:latin typeface="Calibri" pitchFamily="34" charset="0"/>
                <a:cs typeface="Times New Roman Bold" charset="0"/>
                <a:sym typeface="Times New Roman Bold" charset="0"/>
              </a:endParaRPr>
            </a:p>
            <a:p>
              <a:r>
                <a:rPr lang="en-US" sz="13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v</a:t>
              </a:r>
              <a:r>
                <a:rPr lang="en-US" sz="1300" baseline="-60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Q</a:t>
              </a:r>
              <a:r>
                <a:rPr lang="en-US" sz="1300" dirty="0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= c/</a:t>
              </a:r>
              <a:r>
                <a:rPr lang="en-US" sz="13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n</a:t>
              </a:r>
              <a:r>
                <a:rPr lang="en-US" sz="1300" baseline="-60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Q</a:t>
              </a:r>
              <a:r>
                <a:rPr lang="en-US" sz="1300" dirty="0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~  0.7 </a:t>
              </a:r>
              <a:r>
                <a:rPr lang="en-US" sz="1400" dirty="0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c</a:t>
              </a:r>
            </a:p>
          </p:txBody>
        </p:sp>
        <p:sp>
          <p:nvSpPr>
            <p:cNvPr id="26" name="Line 22"/>
            <p:cNvSpPr>
              <a:spLocks noChangeShapeType="1"/>
            </p:cNvSpPr>
            <p:nvPr/>
          </p:nvSpPr>
          <p:spPr bwMode="auto">
            <a:xfrm rot="10800000" flipH="1">
              <a:off x="3732213" y="3854450"/>
              <a:ext cx="4116387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stealth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7" name="Rectangle 23"/>
            <p:cNvSpPr>
              <a:spLocks/>
            </p:cNvSpPr>
            <p:nvPr/>
          </p:nvSpPr>
          <p:spPr bwMode="auto">
            <a:xfrm>
              <a:off x="5372099" y="3676650"/>
              <a:ext cx="1027150" cy="483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108 m</a:t>
              </a:r>
            </a:p>
          </p:txBody>
        </p:sp>
        <p:sp>
          <p:nvSpPr>
            <p:cNvPr id="28" name="Oval 24"/>
            <p:cNvSpPr>
              <a:spLocks/>
            </p:cNvSpPr>
            <p:nvPr/>
          </p:nvSpPr>
          <p:spPr bwMode="auto">
            <a:xfrm>
              <a:off x="8356600" y="3810000"/>
              <a:ext cx="190500" cy="63500"/>
            </a:xfrm>
            <a:prstGeom prst="ellipse">
              <a:avLst/>
            </a:prstGeom>
            <a:solidFill>
              <a:srgbClr val="002D99"/>
            </a:solidFill>
            <a:ln w="254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29" name="Line 25"/>
            <p:cNvSpPr>
              <a:spLocks noChangeShapeType="1"/>
            </p:cNvSpPr>
            <p:nvPr/>
          </p:nvSpPr>
          <p:spPr bwMode="auto">
            <a:xfrm>
              <a:off x="8115300" y="3835400"/>
              <a:ext cx="355600" cy="0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0" name="Oval 26"/>
            <p:cNvSpPr>
              <a:spLocks/>
            </p:cNvSpPr>
            <p:nvPr/>
          </p:nvSpPr>
          <p:spPr bwMode="auto">
            <a:xfrm>
              <a:off x="2476500" y="3810000"/>
              <a:ext cx="190500" cy="63500"/>
            </a:xfrm>
            <a:prstGeom prst="ellipse">
              <a:avLst/>
            </a:prstGeom>
            <a:solidFill>
              <a:srgbClr val="FF0000"/>
            </a:solidFill>
            <a:ln w="25400" cap="flat">
              <a:solidFill>
                <a:srgbClr val="FF0000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>
              <a:off x="2235200" y="3835400"/>
              <a:ext cx="355600" cy="0"/>
            </a:xfrm>
            <a:prstGeom prst="line">
              <a:avLst/>
            </a:prstGeom>
            <a:noFill/>
            <a:ln w="25400" cap="flat">
              <a:solidFill>
                <a:srgbClr val="FF0000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2" name="Rectangle 28"/>
            <p:cNvSpPr>
              <a:spLocks/>
            </p:cNvSpPr>
            <p:nvPr/>
          </p:nvSpPr>
          <p:spPr bwMode="auto">
            <a:xfrm>
              <a:off x="1243845" y="3018284"/>
              <a:ext cx="1950744" cy="832914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3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Upstr</a:t>
              </a:r>
              <a:r>
                <a:rPr lang="en-US" sz="1300" dirty="0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- </a:t>
              </a:r>
              <a:r>
                <a:rPr lang="en-US" sz="13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Downstr</a:t>
              </a:r>
              <a:endParaRPr lang="en-US" sz="1300" dirty="0">
                <a:solidFill>
                  <a:srgbClr val="D90B00"/>
                </a:solidFill>
                <a:latin typeface="Calibri" pitchFamily="34" charset="0"/>
                <a:cs typeface="Times New Roman Bold" charset="0"/>
                <a:sym typeface="Times New Roman Bold" charset="0"/>
              </a:endParaRPr>
            </a:p>
            <a:p>
              <a:r>
                <a:rPr lang="en-US" sz="13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v</a:t>
              </a:r>
              <a:r>
                <a:rPr lang="en-US" sz="1300" baseline="-60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Q</a:t>
              </a:r>
              <a:r>
                <a:rPr lang="en-US" sz="1300" dirty="0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= c/</a:t>
              </a:r>
              <a:r>
                <a:rPr lang="en-US" sz="13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n</a:t>
              </a:r>
              <a:r>
                <a:rPr lang="en-US" sz="1300" baseline="-6000" dirty="0" err="1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Q</a:t>
              </a:r>
              <a:r>
                <a:rPr lang="en-US" sz="1300" dirty="0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~ 0.7 </a:t>
              </a:r>
              <a:r>
                <a:rPr lang="en-US" dirty="0">
                  <a:solidFill>
                    <a:srgbClr val="D90B00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c</a:t>
              </a:r>
            </a:p>
          </p:txBody>
        </p:sp>
        <p:sp>
          <p:nvSpPr>
            <p:cNvPr id="33" name="Line 29"/>
            <p:cNvSpPr>
              <a:spLocks noChangeShapeType="1"/>
            </p:cNvSpPr>
            <p:nvPr/>
          </p:nvSpPr>
          <p:spPr bwMode="auto">
            <a:xfrm>
              <a:off x="7267575" y="2336800"/>
              <a:ext cx="406400" cy="76200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4" name="Rectangle 30"/>
            <p:cNvSpPr>
              <a:spLocks/>
            </p:cNvSpPr>
            <p:nvPr/>
          </p:nvSpPr>
          <p:spPr bwMode="auto">
            <a:xfrm>
              <a:off x="4178300" y="2552701"/>
              <a:ext cx="691297" cy="967255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Sect</a:t>
              </a:r>
            </a:p>
            <a:p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2</a:t>
              </a:r>
            </a:p>
          </p:txBody>
        </p:sp>
        <p:sp>
          <p:nvSpPr>
            <p:cNvPr id="35" name="Line 31"/>
            <p:cNvSpPr>
              <a:spLocks noChangeShapeType="1"/>
            </p:cNvSpPr>
            <p:nvPr/>
          </p:nvSpPr>
          <p:spPr bwMode="auto">
            <a:xfrm rot="10800000" flipH="1">
              <a:off x="7669213" y="3095625"/>
              <a:ext cx="3951287" cy="3175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triangl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6" name="Oval 32"/>
            <p:cNvSpPr>
              <a:spLocks/>
            </p:cNvSpPr>
            <p:nvPr/>
          </p:nvSpPr>
          <p:spPr bwMode="auto">
            <a:xfrm>
              <a:off x="7251700" y="2324100"/>
              <a:ext cx="190500" cy="190500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7" name="Oval 33"/>
            <p:cNvSpPr>
              <a:spLocks/>
            </p:cNvSpPr>
            <p:nvPr/>
          </p:nvSpPr>
          <p:spPr bwMode="auto">
            <a:xfrm>
              <a:off x="8572500" y="2997200"/>
              <a:ext cx="190500" cy="190500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8" name="Oval 34"/>
            <p:cNvSpPr>
              <a:spLocks/>
            </p:cNvSpPr>
            <p:nvPr/>
          </p:nvSpPr>
          <p:spPr bwMode="auto">
            <a:xfrm>
              <a:off x="4025900" y="2209800"/>
              <a:ext cx="190500" cy="190500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39" name="Line 35"/>
            <p:cNvSpPr>
              <a:spLocks noChangeShapeType="1"/>
            </p:cNvSpPr>
            <p:nvPr/>
          </p:nvSpPr>
          <p:spPr bwMode="auto">
            <a:xfrm>
              <a:off x="1320800" y="3097213"/>
              <a:ext cx="2436813" cy="1587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0" name="Line 36"/>
            <p:cNvSpPr>
              <a:spLocks noChangeShapeType="1"/>
            </p:cNvSpPr>
            <p:nvPr/>
          </p:nvSpPr>
          <p:spPr bwMode="auto">
            <a:xfrm rot="10800000" flipH="1">
              <a:off x="3746500" y="2249488"/>
              <a:ext cx="430213" cy="85090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1" name="Oval 37"/>
            <p:cNvSpPr>
              <a:spLocks/>
            </p:cNvSpPr>
            <p:nvPr/>
          </p:nvSpPr>
          <p:spPr bwMode="auto">
            <a:xfrm>
              <a:off x="2679700" y="2997200"/>
              <a:ext cx="190500" cy="190500"/>
            </a:xfrm>
            <a:prstGeom prst="ellipse">
              <a:avLst/>
            </a:prstGeom>
            <a:solidFill>
              <a:srgbClr val="000000"/>
            </a:solid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2" name="Rectangle 38"/>
            <p:cNvSpPr>
              <a:spLocks/>
            </p:cNvSpPr>
            <p:nvPr/>
          </p:nvSpPr>
          <p:spPr bwMode="auto">
            <a:xfrm>
              <a:off x="7553325" y="2108200"/>
              <a:ext cx="1178283" cy="483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x = 0 m</a:t>
              </a:r>
            </a:p>
          </p:txBody>
        </p:sp>
        <p:sp>
          <p:nvSpPr>
            <p:cNvPr id="43" name="Rectangle 39"/>
            <p:cNvSpPr>
              <a:spLocks/>
            </p:cNvSpPr>
            <p:nvPr/>
          </p:nvSpPr>
          <p:spPr bwMode="auto">
            <a:xfrm>
              <a:off x="8275639" y="2552701"/>
              <a:ext cx="870418" cy="483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dirty="0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x = x</a:t>
              </a:r>
              <a:r>
                <a:rPr lang="en-US" baseline="-6000" dirty="0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2</a:t>
              </a:r>
            </a:p>
          </p:txBody>
        </p:sp>
        <p:sp>
          <p:nvSpPr>
            <p:cNvPr id="44" name="Rectangle 40"/>
            <p:cNvSpPr>
              <a:spLocks/>
            </p:cNvSpPr>
            <p:nvPr/>
          </p:nvSpPr>
          <p:spPr bwMode="auto">
            <a:xfrm>
              <a:off x="4298950" y="2082800"/>
              <a:ext cx="2479711" cy="483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x = L</a:t>
              </a:r>
              <a:r>
                <a:rPr lang="en-US" baseline="-6000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FIB</a:t>
              </a:r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= 125 m</a:t>
              </a:r>
            </a:p>
          </p:txBody>
        </p:sp>
        <p:sp>
          <p:nvSpPr>
            <p:cNvPr id="45" name="Line 41"/>
            <p:cNvSpPr>
              <a:spLocks noChangeShapeType="1"/>
            </p:cNvSpPr>
            <p:nvPr/>
          </p:nvSpPr>
          <p:spPr bwMode="auto">
            <a:xfrm flipH="1">
              <a:off x="1350963" y="3948113"/>
              <a:ext cx="1587" cy="1360487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6" name="Line 42"/>
            <p:cNvSpPr>
              <a:spLocks noChangeShapeType="1"/>
            </p:cNvSpPr>
            <p:nvPr/>
          </p:nvSpPr>
          <p:spPr bwMode="auto">
            <a:xfrm flipH="1">
              <a:off x="1865313" y="3911600"/>
              <a:ext cx="1587" cy="900113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7" name="Line 43"/>
            <p:cNvSpPr>
              <a:spLocks noChangeShapeType="1"/>
            </p:cNvSpPr>
            <p:nvPr/>
          </p:nvSpPr>
          <p:spPr bwMode="auto">
            <a:xfrm flipH="1">
              <a:off x="11568113" y="3975100"/>
              <a:ext cx="0" cy="1358900"/>
            </a:xfrm>
            <a:prstGeom prst="line">
              <a:avLst/>
            </a:prstGeom>
            <a:noFill/>
            <a:ln w="38100" cap="rnd">
              <a:solidFill>
                <a:schemeClr val="tx1"/>
              </a:solidFill>
              <a:prstDash val="sysDot"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 rot="10800000" flipH="1">
              <a:off x="1397000" y="5154613"/>
              <a:ext cx="10160000" cy="1587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stealth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9" name="Rectangle 45"/>
            <p:cNvSpPr>
              <a:spLocks/>
            </p:cNvSpPr>
            <p:nvPr/>
          </p:nvSpPr>
          <p:spPr bwMode="auto">
            <a:xfrm>
              <a:off x="5437189" y="4978400"/>
              <a:ext cx="2048699" cy="483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L</a:t>
              </a:r>
              <a:r>
                <a:rPr lang="en-US" baseline="-6000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RING</a:t>
              </a:r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= 216m</a:t>
              </a:r>
            </a:p>
          </p:txBody>
        </p:sp>
        <p:sp>
          <p:nvSpPr>
            <p:cNvPr id="50" name="Rectangle 46"/>
            <p:cNvSpPr>
              <a:spLocks/>
            </p:cNvSpPr>
            <p:nvPr/>
          </p:nvSpPr>
          <p:spPr bwMode="auto">
            <a:xfrm>
              <a:off x="4367214" y="4064000"/>
              <a:ext cx="3471706" cy="483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rgbClr val="002D99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Beam in Storage Ring</a:t>
              </a:r>
            </a:p>
          </p:txBody>
        </p:sp>
        <p:sp>
          <p:nvSpPr>
            <p:cNvPr id="51" name="Rectangle 47"/>
            <p:cNvSpPr>
              <a:spLocks/>
            </p:cNvSpPr>
            <p:nvPr/>
          </p:nvSpPr>
          <p:spPr bwMode="auto">
            <a:xfrm rot="19860001">
              <a:off x="1588" y="4337050"/>
              <a:ext cx="1663700" cy="622300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>
                  <a:solidFill>
                    <a:srgbClr val="002D99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Beam in Transfer Line</a:t>
              </a:r>
            </a:p>
          </p:txBody>
        </p:sp>
        <p:sp>
          <p:nvSpPr>
            <p:cNvPr id="52" name="AutoShape 48"/>
            <p:cNvSpPr>
              <a:spLocks/>
            </p:cNvSpPr>
            <p:nvPr/>
          </p:nvSpPr>
          <p:spPr bwMode="auto">
            <a:xfrm>
              <a:off x="2552700" y="5346700"/>
              <a:ext cx="1689100" cy="698500"/>
            </a:xfrm>
            <a:prstGeom prst="wedgeEllipseCallout">
              <a:avLst>
                <a:gd name="adj1" fmla="val -88347"/>
                <a:gd name="adj2" fmla="val -135454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Gill Sans" charset="0"/>
                  <a:cs typeface="Gill Sans" charset="0"/>
                </a:rPr>
                <a:t>Injection point (t</a:t>
              </a:r>
              <a:r>
                <a:rPr lang="en-US" sz="1400" baseline="-6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Gill Sans" charset="0"/>
                  <a:cs typeface="Gill Sans" charset="0"/>
                </a:rPr>
                <a:t>0</a:t>
              </a: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Gill Sans" charset="0"/>
                  <a:cs typeface="Gill Sans" charset="0"/>
                </a:rPr>
                <a:t>)</a:t>
              </a:r>
            </a:p>
          </p:txBody>
        </p:sp>
        <p:sp>
          <p:nvSpPr>
            <p:cNvPr id="53" name="AutoShape 49"/>
            <p:cNvSpPr>
              <a:spLocks/>
            </p:cNvSpPr>
            <p:nvPr/>
          </p:nvSpPr>
          <p:spPr bwMode="auto">
            <a:xfrm>
              <a:off x="8305800" y="5346700"/>
              <a:ext cx="1689100" cy="698500"/>
            </a:xfrm>
            <a:prstGeom prst="wedgeEllipseCallout">
              <a:avLst>
                <a:gd name="adj1" fmla="val -88347"/>
                <a:gd name="adj2" fmla="val -135454"/>
              </a:avLst>
            </a:prstGeom>
            <a:blipFill dpi="0" rotWithShape="0">
              <a:blip r:embed="rId2"/>
              <a:srcRect/>
              <a:tile tx="0" ty="0" sx="100000" sy="100000" flip="none" algn="tl"/>
            </a:blipFill>
            <a:ln w="254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Gill Sans" charset="0"/>
                  <a:cs typeface="Gill Sans" charset="0"/>
                </a:rPr>
                <a:t>Scrapers (t</a:t>
              </a:r>
              <a:r>
                <a:rPr lang="en-US" sz="1400" baseline="-6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Gill Sans" charset="0"/>
                  <a:cs typeface="Gill Sans" charset="0"/>
                </a:rPr>
                <a:t>0</a:t>
              </a: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Gill Sans" charset="0"/>
                  <a:cs typeface="Gill Sans" charset="0"/>
                </a:rPr>
                <a:t> + </a:t>
              </a:r>
              <a:r>
                <a:rPr lang="en-US" sz="1400" dirty="0" err="1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Gill Sans" charset="0"/>
                  <a:cs typeface="Gill Sans" charset="0"/>
                </a:rPr>
                <a:t>L/c</a:t>
              </a: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alibri" pitchFamily="34" charset="0"/>
                  <a:ea typeface="Gill Sans" charset="0"/>
                  <a:cs typeface="Gill Sans" charset="0"/>
                </a:rPr>
                <a:t>)</a:t>
              </a:r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 rot="10800000" flipH="1">
              <a:off x="1892300" y="4748213"/>
              <a:ext cx="5829300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stealth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55" name="Rectangle 51"/>
            <p:cNvSpPr>
              <a:spLocks/>
            </p:cNvSpPr>
            <p:nvPr/>
          </p:nvSpPr>
          <p:spPr bwMode="auto">
            <a:xfrm>
              <a:off x="3786188" y="4578350"/>
              <a:ext cx="2891131" cy="483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L = L</a:t>
              </a:r>
              <a:r>
                <a:rPr lang="en-US" baseline="-6000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RING </a:t>
              </a:r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- (x</a:t>
              </a:r>
              <a:r>
                <a:rPr lang="en-US" baseline="-6000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1</a:t>
              </a:r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- x</a:t>
              </a:r>
              <a:r>
                <a:rPr lang="en-US" baseline="-6000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2</a:t>
              </a:r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)</a:t>
              </a:r>
              <a:r>
                <a:rPr lang="en-US" baseline="-6000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</a:t>
              </a:r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</a:t>
              </a:r>
            </a:p>
          </p:txBody>
        </p:sp>
        <p:sp>
          <p:nvSpPr>
            <p:cNvPr id="56" name="Rectangle 52"/>
            <p:cNvSpPr>
              <a:spLocks/>
            </p:cNvSpPr>
            <p:nvPr/>
          </p:nvSpPr>
          <p:spPr bwMode="auto">
            <a:xfrm>
              <a:off x="2209799" y="2501900"/>
              <a:ext cx="870418" cy="483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x = x</a:t>
              </a:r>
              <a:r>
                <a:rPr lang="en-US" baseline="-6000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1</a:t>
              </a:r>
            </a:p>
          </p:txBody>
        </p:sp>
        <p:pic>
          <p:nvPicPr>
            <p:cNvPr id="57" name="Picture 5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039100" y="7213600"/>
              <a:ext cx="3695700" cy="180340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58" name="Picture 5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16000" y="7213600"/>
              <a:ext cx="4887913" cy="180340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59" name="Rectangle 55"/>
            <p:cNvSpPr>
              <a:spLocks/>
            </p:cNvSpPr>
            <p:nvPr/>
          </p:nvSpPr>
          <p:spPr bwMode="auto">
            <a:xfrm>
              <a:off x="5057775" y="2743200"/>
              <a:ext cx="1704451" cy="48362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>
                  <a:solidFill>
                    <a:srgbClr val="3F691E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FIBRE GAP</a:t>
              </a:r>
            </a:p>
          </p:txBody>
        </p:sp>
        <p:sp>
          <p:nvSpPr>
            <p:cNvPr id="60" name="Rectangle 56"/>
            <p:cNvSpPr>
              <a:spLocks/>
            </p:cNvSpPr>
            <p:nvPr/>
          </p:nvSpPr>
          <p:spPr bwMode="auto">
            <a:xfrm>
              <a:off x="279400" y="6286500"/>
              <a:ext cx="6350000" cy="101600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marL="635000" indent="-571500" algn="l">
                <a:buSzPct val="155000"/>
                <a:buFontTx/>
                <a:buBlip>
                  <a:blip r:embed="rId5"/>
                </a:buBlip>
              </a:pPr>
              <a:r>
                <a:rPr lang="en-US" b="1" dirty="0">
                  <a:solidFill>
                    <a:srgbClr val="003DCC"/>
                  </a:solidFill>
                  <a:latin typeface="Calibri" pitchFamily="34" charset="0"/>
                  <a:cs typeface="Helvetica" charset="0"/>
                  <a:sym typeface="Helvetica" charset="0"/>
                </a:rPr>
                <a:t>Two loss points on opposite  sides of </a:t>
              </a:r>
              <a:r>
                <a:rPr lang="en-US" b="1" dirty="0">
                  <a:solidFill>
                    <a:srgbClr val="3F691E"/>
                  </a:solidFill>
                  <a:latin typeface="Calibri" pitchFamily="34" charset="0"/>
                  <a:cs typeface="Helvetica" charset="0"/>
                  <a:sym typeface="Helvetica" charset="0"/>
                </a:rPr>
                <a:t>FIBRE GAP</a:t>
              </a:r>
            </a:p>
          </p:txBody>
        </p:sp>
        <p:sp>
          <p:nvSpPr>
            <p:cNvPr id="61" name="Rectangle 57"/>
            <p:cNvSpPr>
              <a:spLocks/>
            </p:cNvSpPr>
            <p:nvPr/>
          </p:nvSpPr>
          <p:spPr bwMode="auto">
            <a:xfrm>
              <a:off x="7061200" y="6286500"/>
              <a:ext cx="5956300" cy="1016000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marL="635000" indent="-571500" algn="l">
                <a:buSzPct val="155000"/>
                <a:buFontTx/>
                <a:buBlip>
                  <a:blip r:embed="rId5"/>
                </a:buBlip>
              </a:pPr>
              <a:r>
                <a:rPr lang="en-US" b="1" dirty="0">
                  <a:solidFill>
                    <a:srgbClr val="003DCC"/>
                  </a:solidFill>
                  <a:latin typeface="Calibri" pitchFamily="34" charset="0"/>
                  <a:cs typeface="Helvetica" charset="0"/>
                  <a:sym typeface="Helvetica" charset="0"/>
                </a:rPr>
                <a:t>Two loss points on same side of </a:t>
              </a:r>
              <a:r>
                <a:rPr lang="en-US" b="1" dirty="0">
                  <a:solidFill>
                    <a:srgbClr val="3F691E"/>
                  </a:solidFill>
                  <a:latin typeface="Calibri" pitchFamily="34" charset="0"/>
                  <a:cs typeface="Helvetica" charset="0"/>
                  <a:sym typeface="Helvetica" charset="0"/>
                </a:rPr>
                <a:t>FIBRE GAP</a:t>
              </a:r>
            </a:p>
          </p:txBody>
        </p:sp>
      </p:grpSp>
      <p:sp>
        <p:nvSpPr>
          <p:cNvPr id="62" name="3 - Τίτλος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6397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Understanding Beam Losses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3" name="6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64" name="6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 anchor="ctr" anchorCtr="0"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OBLM system</a:t>
            </a:r>
            <a:r>
              <a:rPr lang="el-G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el-G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sz="1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OBLM at a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linac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: Test Beam Line (TBL)</a:t>
            </a:r>
          </a:p>
          <a:p>
            <a:pPr marL="857250" lvl="1" indent="-457200">
              <a:buClr>
                <a:schemeClr val="accent6">
                  <a:lumMod val="50000"/>
                </a:schemeClr>
              </a:buClr>
            </a:pPr>
            <a:r>
              <a:rPr lang="en-US" sz="1800" dirty="0" smtClean="0"/>
              <a:t>Long pulses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OBLM at a Storage Ring:</a:t>
            </a:r>
            <a:b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Australian Synchrotron  Light Source (ASLS)</a:t>
            </a:r>
          </a:p>
          <a:p>
            <a:pPr marL="857250" lvl="1" indent="-457200">
              <a:buClr>
                <a:schemeClr val="accent6">
                  <a:lumMod val="50000"/>
                </a:schemeClr>
              </a:buClr>
            </a:pPr>
            <a:r>
              <a:rPr lang="en-US" sz="1800" dirty="0" smtClean="0"/>
              <a:t>Single bunch</a:t>
            </a:r>
          </a:p>
          <a:p>
            <a:pPr marL="857250" lvl="1" indent="-457200">
              <a:buClr>
                <a:schemeClr val="accent6">
                  <a:lumMod val="50000"/>
                </a:schemeClr>
              </a:buClr>
            </a:pPr>
            <a:r>
              <a:rPr lang="en-US" sz="1800" dirty="0" smtClean="0"/>
              <a:t>Multi bunch</a:t>
            </a:r>
          </a:p>
          <a:p>
            <a:pPr marL="857250" lvl="1" indent="-457200">
              <a:buClr>
                <a:schemeClr val="accent6">
                  <a:lumMod val="50000"/>
                </a:schemeClr>
              </a:buClr>
            </a:pPr>
            <a:endParaRPr lang="en-US" sz="16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OBLM as an RF cavity diagnostics tool</a:t>
            </a:r>
            <a:b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Conclusions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6 - TextBox"/>
          <p:cNvSpPr txBox="1"/>
          <p:nvPr/>
        </p:nvSpPr>
        <p:spPr>
          <a:xfrm>
            <a:off x="2819400" y="1181099"/>
            <a:ext cx="2133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Optical </a:t>
            </a:r>
            <a:r>
              <a:rPr lang="en-US" b="1" dirty="0" err="1" smtClean="0">
                <a:solidFill>
                  <a:schemeClr val="accent6">
                    <a:lumMod val="50000"/>
                  </a:schemeClr>
                </a:solidFill>
              </a:rPr>
              <a:t>fibre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 BLM</a:t>
            </a:r>
            <a:endParaRPr 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8" name="7 - Καμπύλη γραμμή σύνδεσης"/>
          <p:cNvCxnSpPr>
            <a:stCxn id="7" idx="1"/>
          </p:cNvCxnSpPr>
          <p:nvPr/>
        </p:nvCxnSpPr>
        <p:spPr>
          <a:xfrm rot="10800000" flipV="1">
            <a:off x="1752600" y="1371599"/>
            <a:ext cx="1066800" cy="304800"/>
          </a:xfrm>
          <a:prstGeom prst="curvedConnector3">
            <a:avLst>
              <a:gd name="adj1" fmla="val 100340"/>
            </a:avLst>
          </a:prstGeom>
          <a:ln w="127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11 - Ομάδα"/>
          <p:cNvGrpSpPr/>
          <p:nvPr/>
        </p:nvGrpSpPr>
        <p:grpSpPr>
          <a:xfrm>
            <a:off x="6019800" y="2286000"/>
            <a:ext cx="2819400" cy="2057400"/>
            <a:chOff x="4876800" y="3100137"/>
            <a:chExt cx="2819400" cy="2273968"/>
          </a:xfrm>
        </p:grpSpPr>
        <p:sp>
          <p:nvSpPr>
            <p:cNvPr id="13" name="12 - Δεξιό άγκιστρο"/>
            <p:cNvSpPr/>
            <p:nvPr/>
          </p:nvSpPr>
          <p:spPr>
            <a:xfrm>
              <a:off x="4876800" y="3100137"/>
              <a:ext cx="381000" cy="2273968"/>
            </a:xfrm>
            <a:prstGeom prst="rightBrace">
              <a:avLst>
                <a:gd name="adj1" fmla="val 16202"/>
                <a:gd name="adj2" fmla="val 50000"/>
              </a:avLst>
            </a:prstGeom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13 - TextBox"/>
            <p:cNvSpPr txBox="1"/>
            <p:nvPr/>
          </p:nvSpPr>
          <p:spPr>
            <a:xfrm>
              <a:off x="5410200" y="4026568"/>
              <a:ext cx="2286000" cy="442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Position resolution</a:t>
              </a:r>
              <a:endParaRPr lang="en-US" sz="2000" dirty="0"/>
            </a:p>
          </p:txBody>
        </p:sp>
      </p:grpSp>
    </p:spTree>
  </p:cSld>
  <p:clrMapOvr>
    <a:masterClrMapping/>
  </p:clrMapOvr>
  <p:transition advTm="3214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341740" y="2887860"/>
            <a:ext cx="2590802" cy="3825482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19" name="Picture 1"/>
          <p:cNvPicPr>
            <a:picLocks noChangeAspect="1" noChangeArrowheads="1"/>
          </p:cNvPicPr>
          <p:nvPr/>
        </p:nvPicPr>
        <p:blipFill>
          <a:blip r:embed="rId4"/>
          <a:srcRect t="2709"/>
          <a:stretch>
            <a:fillRect/>
          </a:stretch>
        </p:blipFill>
        <p:spPr bwMode="auto">
          <a:xfrm rot="5400000">
            <a:off x="1106406" y="2935206"/>
            <a:ext cx="2594640" cy="3726947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AS intrinsic time resolution &amp; Booster phase shift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25 - Θέση περιεχομένου"/>
          <p:cNvSpPr>
            <a:spLocks noGrp="1"/>
          </p:cNvSpPr>
          <p:nvPr>
            <p:ph sz="half" idx="1"/>
          </p:nvPr>
        </p:nvSpPr>
        <p:spPr>
          <a:xfrm>
            <a:off x="152400" y="914400"/>
            <a:ext cx="8610600" cy="5638800"/>
          </a:xfrm>
        </p:spPr>
        <p:txBody>
          <a:bodyPr>
            <a:noAutofit/>
          </a:bodyPr>
          <a:lstStyle/>
          <a:p>
            <a:pPr marL="231775" indent="-168275">
              <a:buSzPct val="120000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Repetition with Booster RF phase shift by 180</a:t>
            </a:r>
            <a:r>
              <a:rPr lang="en-US" sz="20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  <a:sym typeface="Helvetica" charset="0"/>
              </a:rPr>
              <a:t>◦</a:t>
            </a:r>
            <a:endParaRPr lang="en-US" sz="2000" baseline="30000" dirty="0" smtClean="0">
              <a:solidFill>
                <a:schemeClr val="tx1">
                  <a:lumMod val="85000"/>
                  <a:lumOff val="15000"/>
                </a:schemeClr>
              </a:solidFill>
              <a:cs typeface="Helvetica" charset="0"/>
              <a:sym typeface="Helvetica" charset="0"/>
            </a:endParaRPr>
          </a:p>
          <a:p>
            <a:pPr marL="465138" indent="-233363">
              <a:buClr>
                <a:schemeClr val="accent6">
                  <a:lumMod val="50000"/>
                </a:schemeClr>
              </a:buClr>
              <a:buSzPct val="70000"/>
              <a:buFont typeface="Courier New" pitchFamily="49" charset="0"/>
              <a:buChar char="o"/>
            </a:pP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V</a:t>
            </a:r>
            <a:r>
              <a:rPr lang="en-US" sz="1800" baseline="-250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oBLM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 (t =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t</a:t>
            </a:r>
            <a:r>
              <a:rPr lang="en-US" sz="1800" baseline="-250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photon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 ) = </a:t>
            </a: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V</a:t>
            </a:r>
            <a:r>
              <a:rPr lang="en-US" sz="1800" baseline="-250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thr</a:t>
            </a:r>
            <a:endParaRPr lang="en-US" sz="1800" dirty="0" smtClean="0">
              <a:solidFill>
                <a:schemeClr val="accent6">
                  <a:lumMod val="50000"/>
                </a:schemeClr>
              </a:solidFill>
              <a:cs typeface="Helvetica" charset="0"/>
              <a:sym typeface="Helvetica" charset="0"/>
            </a:endParaRPr>
          </a:p>
          <a:p>
            <a:pPr marL="465138" indent="-233363">
              <a:buClr>
                <a:schemeClr val="accent6">
                  <a:lumMod val="50000"/>
                </a:schemeClr>
              </a:buClr>
              <a:buSzPct val="70000"/>
              <a:buFont typeface="Courier New" pitchFamily="49" charset="0"/>
              <a:buChar char="o"/>
            </a:pPr>
            <a:r>
              <a:rPr lang="en-US" sz="18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t</a:t>
            </a:r>
            <a:r>
              <a:rPr lang="en-US" sz="1800" baseline="-250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photon</a:t>
            </a:r>
            <a:r>
              <a:rPr lang="en-US" sz="18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 → Photon arrival time (to upstream end)</a:t>
            </a:r>
            <a:r>
              <a:rPr lang="el-GR" sz="18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/>
            </a:r>
            <a:br>
              <a:rPr lang="el-GR" sz="18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</a:br>
            <a:endParaRPr lang="en-US" sz="1800" dirty="0" smtClean="0">
              <a:solidFill>
                <a:schemeClr val="accent6">
                  <a:lumMod val="50000"/>
                </a:schemeClr>
              </a:solidFill>
              <a:cs typeface="Helvetica" charset="0"/>
              <a:sym typeface="Helvetica" charset="0"/>
            </a:endParaRPr>
          </a:p>
          <a:p>
            <a:pPr marL="231775" indent="-168275">
              <a:buSzPct val="120000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Time resolution study based on </a:t>
            </a:r>
          </a:p>
          <a:p>
            <a:pPr marL="231775" indent="-168275">
              <a:buSzPct val="155000"/>
              <a:buNone/>
            </a:pPr>
            <a:r>
              <a:rPr lang="en-US" sz="2000" b="1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		</a:t>
            </a:r>
            <a:r>
              <a:rPr lang="en-US" sz="1800" b="1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Δt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 = </a:t>
            </a:r>
            <a:r>
              <a:rPr lang="en-US" sz="1800" b="1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t</a:t>
            </a:r>
            <a:r>
              <a:rPr lang="en-US" sz="1800" b="1" baseline="-60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photon</a:t>
            </a: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 – </a:t>
            </a:r>
            <a:r>
              <a:rPr lang="en-US" sz="1800" b="1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t</a:t>
            </a:r>
            <a:r>
              <a:rPr lang="en-US" sz="1800" b="1" baseline="-6000" dirty="0" err="1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>mean</a:t>
            </a:r>
            <a:r>
              <a:rPr lang="en-US" sz="1800" b="1" baseline="-60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  <a:t/>
            </a:r>
            <a:br>
              <a:rPr lang="en-US" sz="1800" b="1" baseline="-6000" dirty="0" smtClean="0">
                <a:solidFill>
                  <a:schemeClr val="accent6">
                    <a:lumMod val="50000"/>
                  </a:schemeClr>
                </a:solidFill>
                <a:cs typeface="Helvetica" charset="0"/>
                <a:sym typeface="Helvetica" charset="0"/>
              </a:rPr>
            </a:br>
            <a:r>
              <a:rPr lang="en-US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t</a:t>
            </a:r>
            <a:r>
              <a:rPr lang="en-US" sz="1800" baseline="-6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mean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 = </a:t>
            </a:r>
            <a:r>
              <a:rPr lang="en-US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t</a:t>
            </a:r>
            <a:r>
              <a:rPr lang="en-US" sz="1800" baseline="-6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off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 + </a:t>
            </a:r>
            <a:r>
              <a:rPr lang="en-US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n</a:t>
            </a:r>
            <a:r>
              <a:rPr lang="en-US" sz="1800" baseline="-6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bucket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 x T</a:t>
            </a:r>
            <a:r>
              <a:rPr lang="en-US" sz="1800" baseline="-6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RF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 (central time of n</a:t>
            </a:r>
            <a:r>
              <a:rPr lang="en-US" sz="1800" baseline="3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th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 bucket)</a:t>
            </a:r>
          </a:p>
        </p:txBody>
      </p:sp>
      <p:sp>
        <p:nvSpPr>
          <p:cNvPr id="17" name="16 - Θέση ημερομηνίας"/>
          <p:cNvSpPr>
            <a:spLocks noGrp="1"/>
          </p:cNvSpPr>
          <p:nvPr>
            <p:ph type="dt" sz="half" idx="10"/>
          </p:nvPr>
        </p:nvSpPr>
        <p:spPr>
          <a:xfrm>
            <a:off x="457200" y="6461125"/>
            <a:ext cx="2133600" cy="244475"/>
          </a:xfrm>
        </p:spPr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35" name="3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3" name="33 - Ομάδα"/>
          <p:cNvGrpSpPr/>
          <p:nvPr/>
        </p:nvGrpSpPr>
        <p:grpSpPr>
          <a:xfrm>
            <a:off x="5334000" y="2590800"/>
            <a:ext cx="3581400" cy="612577"/>
            <a:chOff x="685800" y="5483423"/>
            <a:chExt cx="3581400" cy="612577"/>
          </a:xfrm>
        </p:grpSpPr>
        <p:sp>
          <p:nvSpPr>
            <p:cNvPr id="28" name="Rectangle 11"/>
            <p:cNvSpPr>
              <a:spLocks/>
            </p:cNvSpPr>
            <p:nvPr/>
          </p:nvSpPr>
          <p:spPr bwMode="auto">
            <a:xfrm>
              <a:off x="685800" y="5788223"/>
              <a:ext cx="1241045" cy="307777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 </a:t>
              </a:r>
              <a:r>
                <a:rPr lang="en-US" sz="2000" dirty="0" err="1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σ</a:t>
              </a:r>
              <a:r>
                <a:rPr lang="en-US" sz="2000" baseline="-6000" dirty="0" err="1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t</a:t>
              </a:r>
              <a:r>
                <a:rPr lang="en-US" sz="2000" dirty="0">
                  <a:solidFill>
                    <a:schemeClr val="tx1"/>
                  </a:solidFill>
                  <a:latin typeface="+mj-lt"/>
                  <a:ea typeface="Apple Symbols" charset="0"/>
                  <a:cs typeface="Apple Symbols" charset="0"/>
                  <a:sym typeface="Helvetica" charset="0"/>
                </a:rPr>
                <a:t> ≲ 300 </a:t>
              </a:r>
              <a:r>
                <a:rPr lang="en-US" sz="2000" dirty="0" err="1">
                  <a:solidFill>
                    <a:schemeClr val="tx1"/>
                  </a:solidFill>
                  <a:latin typeface="+mj-lt"/>
                  <a:ea typeface="Apple Symbols" charset="0"/>
                  <a:cs typeface="Apple Symbols" charset="0"/>
                  <a:sym typeface="Helvetica" charset="0"/>
                </a:rPr>
                <a:t>ps</a:t>
              </a:r>
              <a:endParaRPr lang="en-US" sz="2000" dirty="0">
                <a:solidFill>
                  <a:schemeClr val="tx1"/>
                </a:solidFill>
                <a:latin typeface="+mj-lt"/>
                <a:ea typeface="Apple Symbols" charset="0"/>
                <a:cs typeface="Apple Symbols" charset="0"/>
                <a:sym typeface="Helvetica" charset="0"/>
              </a:endParaRPr>
            </a:p>
          </p:txBody>
        </p:sp>
        <p:sp>
          <p:nvSpPr>
            <p:cNvPr id="29" name="Rectangle 12"/>
            <p:cNvSpPr>
              <a:spLocks/>
            </p:cNvSpPr>
            <p:nvPr/>
          </p:nvSpPr>
          <p:spPr bwMode="auto">
            <a:xfrm>
              <a:off x="3189982" y="5788223"/>
              <a:ext cx="1077218" cy="307777"/>
            </a:xfrm>
            <a:prstGeom prst="rect">
              <a:avLst/>
            </a:prstGeom>
            <a:noFill/>
            <a:ln w="12700" cap="flat">
              <a:solidFill>
                <a:schemeClr val="tx1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000" dirty="0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 </a:t>
              </a:r>
              <a:r>
                <a:rPr lang="en-US" sz="2000" dirty="0" err="1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σ</a:t>
              </a:r>
              <a:r>
                <a:rPr lang="en-US" sz="2000" baseline="-6000" dirty="0" err="1">
                  <a:solidFill>
                    <a:schemeClr val="tx1"/>
                  </a:solidFill>
                  <a:latin typeface="+mj-lt"/>
                  <a:cs typeface="Helvetica" charset="0"/>
                  <a:sym typeface="Helvetica" charset="0"/>
                </a:rPr>
                <a:t>x</a:t>
              </a:r>
              <a:r>
                <a:rPr lang="en-US" sz="2000" dirty="0">
                  <a:solidFill>
                    <a:schemeClr val="tx1"/>
                  </a:solidFill>
                  <a:latin typeface="+mj-lt"/>
                  <a:ea typeface="Apple Symbols" charset="0"/>
                  <a:cs typeface="Apple Symbols" charset="0"/>
                  <a:sym typeface="Helvetica" charset="0"/>
                </a:rPr>
                <a:t> ≲ 4 cm</a:t>
              </a:r>
            </a:p>
          </p:txBody>
        </p:sp>
        <p:pic>
          <p:nvPicPr>
            <p:cNvPr id="31" name="Picture 1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981200" y="5483423"/>
              <a:ext cx="1092653" cy="53340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cxnSp>
          <p:nvCxnSpPr>
            <p:cNvPr id="33" name="32 - Ευθύγραμμο βέλος σύνδεσης"/>
            <p:cNvCxnSpPr>
              <a:stCxn id="28" idx="3"/>
              <a:endCxn id="29" idx="1"/>
            </p:cNvCxnSpPr>
            <p:nvPr/>
          </p:nvCxnSpPr>
          <p:spPr>
            <a:xfrm>
              <a:off x="1926845" y="5942112"/>
              <a:ext cx="1263137" cy="1588"/>
            </a:xfrm>
            <a:prstGeom prst="straightConnector1">
              <a:avLst/>
            </a:prstGeom>
            <a:ln w="28575">
              <a:solidFill>
                <a:schemeClr val="accent6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5334000" y="838200"/>
            <a:ext cx="3788228" cy="16002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  <p:transition advTm="180969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ASLS multi-bunch current</a:t>
            </a:r>
            <a:endParaRPr lang="en-US" dirty="0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1676400"/>
            <a:ext cx="4091381" cy="34290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11" name="Rectangle 19"/>
          <p:cNvSpPr>
            <a:spLocks/>
          </p:cNvSpPr>
          <p:nvPr/>
        </p:nvSpPr>
        <p:spPr bwMode="auto">
          <a:xfrm>
            <a:off x="2743200" y="5410200"/>
            <a:ext cx="3733800" cy="685800"/>
          </a:xfrm>
          <a:prstGeom prst="rect">
            <a:avLst/>
          </a:prstGeom>
          <a:solidFill>
            <a:srgbClr val="FFFFFF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r>
              <a:rPr lang="en-US" sz="2000" dirty="0">
                <a:solidFill>
                  <a:schemeClr val="tx1"/>
                </a:solidFill>
                <a:latin typeface="+mj-lt"/>
                <a:cs typeface="Helvetica" charset="0"/>
                <a:sym typeface="Helvetica" charset="0"/>
              </a:rPr>
              <a:t>Current profile of 75 bunch train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 smtClean="0"/>
              <a:t>Cherenkov light spectrum and effect of </a:t>
            </a:r>
            <a:r>
              <a:rPr lang="en-US" sz="2400" dirty="0" err="1" smtClean="0"/>
              <a:t>fibre</a:t>
            </a:r>
            <a:r>
              <a:rPr lang="en-US" sz="2400" dirty="0" smtClean="0"/>
              <a:t> attenuation</a:t>
            </a:r>
            <a:endParaRPr lang="en-US" sz="2400" dirty="0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7" name="2 - Θέση κειμένου"/>
          <p:cNvSpPr txBox="1">
            <a:spLocks/>
          </p:cNvSpPr>
          <p:nvPr/>
        </p:nvSpPr>
        <p:spPr>
          <a:xfrm>
            <a:off x="381000" y="1981200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57300" y="1409700"/>
            <a:ext cx="6629400" cy="449580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/>
          </p:cNvSpPr>
          <p:nvPr/>
        </p:nvSpPr>
        <p:spPr bwMode="auto">
          <a:xfrm>
            <a:off x="142875" y="642937"/>
            <a:ext cx="8768239" cy="1660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>
              <a:buSzPct val="125000"/>
              <a:buFont typeface="Times New Roman" pitchFamily="18" charset="0"/>
              <a:buChar char="•"/>
            </a:pPr>
            <a:r>
              <a:rPr lang="en-US" sz="2100" dirty="0" smtClean="0">
                <a:latin typeface="+mj-lt"/>
                <a:cs typeface="Helvetica" pitchFamily="34" charset="0"/>
                <a:sym typeface="Times New Roman" pitchFamily="18" charset="0"/>
              </a:rPr>
              <a:t> Radiation hardness</a:t>
            </a: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Lucida Grande" charset="0"/>
              <a:buChar char="‣"/>
            </a:pPr>
            <a:r>
              <a:rPr lang="en-US" sz="1700" dirty="0" smtClean="0">
                <a:latin typeface="+mj-lt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Material, manufacturer, type of radiation</a:t>
            </a: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Lucida Grande" charset="0"/>
              <a:buChar char="‣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 Pure Si core with high OH recommended</a:t>
            </a: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Lucida Grande" charset="0"/>
              <a:buChar char="‣"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 </a:t>
            </a:r>
            <a:r>
              <a:rPr lang="en-US" dirty="0">
                <a:solidFill>
                  <a:srgbClr val="C00000"/>
                </a:solidFill>
                <a:latin typeface="+mj-lt"/>
                <a:cs typeface="Helvetica" pitchFamily="34" charset="0"/>
                <a:sym typeface="Times New Roman" pitchFamily="18" charset="0"/>
              </a:rPr>
              <a:t>Radiation Induced Attenuation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s</a:t>
            </a: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trongly </a:t>
            </a: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pitchFamily="34" charset="0"/>
                <a:sym typeface="Times New Roman" pitchFamily="18" charset="0"/>
              </a:rPr>
              <a:t>dependent on λ</a:t>
            </a:r>
          </a:p>
          <a:p>
            <a:pPr lvl="1" algn="l">
              <a:buClr>
                <a:schemeClr val="accent2">
                  <a:lumMod val="60000"/>
                  <a:lumOff val="40000"/>
                </a:schemeClr>
              </a:buClr>
              <a:buSzPct val="125000"/>
              <a:buFont typeface="Lucida Grande" charset="0"/>
              <a:buChar char="‣"/>
            </a:pPr>
            <a:r>
              <a:rPr lang="en-US" dirty="0">
                <a:solidFill>
                  <a:srgbClr val="0070C0"/>
                </a:solidFill>
                <a:latin typeface="+mj-lt"/>
                <a:cs typeface="Helvetica" pitchFamily="34" charset="0"/>
                <a:sym typeface="Times New Roman" pitchFamily="18" charset="0"/>
              </a:rPr>
              <a:t> SiO</a:t>
            </a:r>
            <a:r>
              <a:rPr lang="en-US" baseline="-25000" dirty="0">
                <a:solidFill>
                  <a:srgbClr val="0070C0"/>
                </a:solidFill>
                <a:latin typeface="+mj-lt"/>
                <a:cs typeface="Helvetica" pitchFamily="34" charset="0"/>
                <a:sym typeface="Times New Roman" pitchFamily="18" charset="0"/>
              </a:rPr>
              <a:t>2</a:t>
            </a:r>
            <a:r>
              <a:rPr lang="en-US" dirty="0">
                <a:solidFill>
                  <a:srgbClr val="0070C0"/>
                </a:solidFill>
                <a:latin typeface="+mj-lt"/>
                <a:cs typeface="Helvetica" pitchFamily="34" charset="0"/>
                <a:sym typeface="Times New Roman" pitchFamily="18" charset="0"/>
              </a:rPr>
              <a:t> fibers rather insensitive </a:t>
            </a:r>
            <a:r>
              <a:rPr lang="en-US" dirty="0" smtClean="0">
                <a:solidFill>
                  <a:srgbClr val="0070C0"/>
                </a:solidFill>
                <a:latin typeface="+mj-lt"/>
                <a:cs typeface="Helvetica" pitchFamily="34" charset="0"/>
                <a:sym typeface="Times New Roman" pitchFamily="18" charset="0"/>
              </a:rPr>
              <a:t>for </a:t>
            </a:r>
            <a:r>
              <a:rPr lang="en-US" dirty="0">
                <a:solidFill>
                  <a:srgbClr val="0070C0"/>
                </a:solidFill>
                <a:latin typeface="+mj-lt"/>
                <a:cs typeface="Helvetica" pitchFamily="34" charset="0"/>
                <a:sym typeface="Times New Roman" pitchFamily="18" charset="0"/>
              </a:rPr>
              <a:t>800 nm and above.</a:t>
            </a:r>
          </a:p>
        </p:txBody>
      </p:sp>
      <p:sp>
        <p:nvSpPr>
          <p:cNvPr id="18437" name="Rectangle 4"/>
          <p:cNvSpPr>
            <a:spLocks/>
          </p:cNvSpPr>
          <p:nvPr/>
        </p:nvSpPr>
        <p:spPr bwMode="auto">
          <a:xfrm>
            <a:off x="26789" y="-151805"/>
            <a:ext cx="9063633" cy="651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b"/>
          <a:lstStyle/>
          <a:p>
            <a:pPr algn="l"/>
            <a:r>
              <a:rPr lang="en-US" sz="3400" dirty="0">
                <a:latin typeface="Calibri" pitchFamily="34" charset="0"/>
                <a:cs typeface="Times New Roman" pitchFamily="18" charset="0"/>
                <a:sym typeface="Times New Roman" pitchFamily="18" charset="0"/>
              </a:rPr>
              <a:t> 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  <a:sym typeface="Times New Roman" pitchFamily="18" charset="0"/>
              </a:rPr>
              <a:t>Cherenkov fibers: </a:t>
            </a:r>
            <a:r>
              <a:rPr lang="en-US" sz="2400" dirty="0" smtClean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  <a:sym typeface="Times New Roman" pitchFamily="18" charset="0"/>
              </a:rPr>
              <a:t>Radiation Hardness</a:t>
            </a:r>
            <a:endParaRPr lang="en-US" sz="2400" dirty="0" smtClean="0">
              <a:solidFill>
                <a:schemeClr val="accent6">
                  <a:lumMod val="75000"/>
                </a:schemeClr>
              </a:solidFill>
              <a:latin typeface="+mj-lt"/>
              <a:ea typeface="+mj-ea"/>
              <a:cs typeface="+mj-cs"/>
              <a:sym typeface="Times New Roman" pitchFamily="18" charset="0"/>
            </a:endParaRPr>
          </a:p>
        </p:txBody>
      </p:sp>
      <p:grpSp>
        <p:nvGrpSpPr>
          <p:cNvPr id="4" name="Group 5"/>
          <p:cNvGrpSpPr>
            <a:grpSpLocks noChangeAspect="1"/>
          </p:cNvGrpSpPr>
          <p:nvPr/>
        </p:nvGrpSpPr>
        <p:grpSpPr>
          <a:xfrm>
            <a:off x="381000" y="2243504"/>
            <a:ext cx="4008944" cy="3598655"/>
            <a:chOff x="222293" y="3203160"/>
            <a:chExt cx="6165807" cy="5534777"/>
          </a:xfrm>
        </p:grpSpPr>
        <p:pic>
          <p:nvPicPr>
            <p:cNvPr id="18442" name="Picture 6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b="450"/>
            <a:stretch/>
          </p:blipFill>
          <p:spPr bwMode="auto">
            <a:xfrm>
              <a:off x="924590" y="3203160"/>
              <a:ext cx="5463510" cy="5534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3" name="Rectangle 7"/>
            <p:cNvSpPr>
              <a:spLocks/>
            </p:cNvSpPr>
            <p:nvPr/>
          </p:nvSpPr>
          <p:spPr bwMode="auto">
            <a:xfrm>
              <a:off x="222293" y="3502912"/>
              <a:ext cx="1572356" cy="838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400" dirty="0" smtClean="0">
                  <a:latin typeface="Helvetica" panose="020B0604020202020204" pitchFamily="34" charset="0"/>
                  <a:cs typeface="Helvetica" panose="020B0604020202020204" pitchFamily="34" charset="0"/>
                  <a:sym typeface="Times New Roman" pitchFamily="18" charset="0"/>
                </a:rPr>
                <a:t>(</a:t>
              </a:r>
              <a:r>
                <a:rPr lang="en-US" sz="1400" dirty="0">
                  <a:latin typeface="Helvetica" panose="020B0604020202020204" pitchFamily="34" charset="0"/>
                  <a:cs typeface="Helvetica" panose="020B0604020202020204" pitchFamily="34" charset="0"/>
                  <a:sym typeface="Times New Roman" pitchFamily="18" charset="0"/>
                </a:rPr>
                <a:t>Pure SiO2)</a:t>
              </a:r>
            </a:p>
            <a:p>
              <a:r>
                <a:rPr lang="en-US" sz="1400" dirty="0">
                  <a:solidFill>
                    <a:srgbClr val="C00000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Times New Roman" pitchFamily="18" charset="0"/>
                </a:rPr>
                <a:t>450nm</a:t>
              </a:r>
              <a:r>
                <a:rPr lang="en-US" sz="1400" dirty="0">
                  <a:solidFill>
                    <a:srgbClr val="0070C0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Times New Roman" pitchFamily="18" charset="0"/>
                </a:rPr>
                <a:t> </a:t>
              </a:r>
              <a:r>
                <a:rPr lang="en-US" sz="1400" dirty="0" smtClean="0">
                  <a:latin typeface="Helvetica" panose="020B0604020202020204" pitchFamily="34" charset="0"/>
                  <a:cs typeface="Helvetica" panose="020B0604020202020204" pitchFamily="34" charset="0"/>
                  <a:sym typeface="Times New Roman" pitchFamily="18" charset="0"/>
                </a:rPr>
                <a:t>LED</a:t>
              </a:r>
              <a:endParaRPr lang="en-US" sz="1400" dirty="0">
                <a:latin typeface="Helvetica" panose="020B0604020202020204" pitchFamily="34" charset="0"/>
                <a:cs typeface="Helvetica" panose="020B0604020202020204" pitchFamily="34" charset="0"/>
                <a:sym typeface="Times New Roman" pitchFamily="18" charset="0"/>
              </a:endParaRPr>
            </a:p>
          </p:txBody>
        </p:sp>
      </p:grpSp>
      <p:grpSp>
        <p:nvGrpSpPr>
          <p:cNvPr id="6" name="Group 3"/>
          <p:cNvGrpSpPr>
            <a:grpSpLocks noChangeAspect="1"/>
          </p:cNvGrpSpPr>
          <p:nvPr/>
        </p:nvGrpSpPr>
        <p:grpSpPr bwMode="auto">
          <a:xfrm>
            <a:off x="4800596" y="2209800"/>
            <a:ext cx="4343402" cy="3676650"/>
            <a:chOff x="9749683" y="1775253"/>
            <a:chExt cx="5348553" cy="4148069"/>
          </a:xfrm>
        </p:grpSpPr>
        <p:pic>
          <p:nvPicPr>
            <p:cNvPr id="18440" name="Picture 1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49683" y="1861223"/>
              <a:ext cx="4062099" cy="40620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1" name="Rectangle 8"/>
            <p:cNvSpPr>
              <a:spLocks/>
            </p:cNvSpPr>
            <p:nvPr/>
          </p:nvSpPr>
          <p:spPr bwMode="auto">
            <a:xfrm>
              <a:off x="13127718" y="1775253"/>
              <a:ext cx="1970518" cy="72140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0" tIns="0" rIns="0" bIns="0" anchor="ctr"/>
            <a:lstStyle/>
            <a:p>
              <a:r>
                <a:rPr lang="en-US" sz="1400" dirty="0" err="1" smtClean="0">
                  <a:latin typeface="Helvetica" pitchFamily="34" charset="0"/>
                  <a:cs typeface="Helvetica" pitchFamily="34" charset="0"/>
                  <a:sym typeface="Times New Roman" pitchFamily="18" charset="0"/>
                </a:rPr>
                <a:t>oPAC</a:t>
              </a:r>
              <a:r>
                <a:rPr lang="en-US" sz="1400" dirty="0" smtClean="0">
                  <a:latin typeface="Helvetica" pitchFamily="34" charset="0"/>
                  <a:cs typeface="Helvetica" pitchFamily="34" charset="0"/>
                  <a:sym typeface="Times New Roman" pitchFamily="18" charset="0"/>
                </a:rPr>
                <a:t> </a:t>
              </a:r>
              <a:r>
                <a:rPr lang="en-US" sz="1400" dirty="0">
                  <a:latin typeface="Helvetica" pitchFamily="34" charset="0"/>
                  <a:cs typeface="Helvetica" pitchFamily="34" charset="0"/>
                  <a:sym typeface="Times New Roman" pitchFamily="18" charset="0"/>
                </a:rPr>
                <a:t>Workshop, May </a:t>
              </a:r>
              <a:r>
                <a:rPr lang="en-US" sz="1400" dirty="0" smtClean="0">
                  <a:latin typeface="Helvetica" pitchFamily="34" charset="0"/>
                  <a:cs typeface="Helvetica" pitchFamily="34" charset="0"/>
                  <a:sym typeface="Times New Roman" pitchFamily="18" charset="0"/>
                </a:rPr>
                <a:t>14</a:t>
              </a:r>
              <a:endParaRPr lang="en-US" sz="1400" dirty="0">
                <a:latin typeface="Helvetica" pitchFamily="34" charset="0"/>
                <a:cs typeface="Helvetica" pitchFamily="34" charset="0"/>
                <a:sym typeface="Times New Roman" pitchFamily="18" charset="0"/>
              </a:endParaRPr>
            </a:p>
            <a:p>
              <a:r>
                <a:rPr lang="en-US" sz="1400" dirty="0">
                  <a:solidFill>
                    <a:srgbClr val="0070C0"/>
                  </a:solidFill>
                  <a:latin typeface="Helvetica" pitchFamily="34" charset="0"/>
                  <a:cs typeface="Helvetica" pitchFamily="34" charset="0"/>
                  <a:sym typeface="Times New Roman" pitchFamily="18" charset="0"/>
                </a:rPr>
                <a:t>830nm </a:t>
              </a:r>
              <a:r>
                <a:rPr lang="en-US" sz="1400" dirty="0" smtClean="0">
                  <a:latin typeface="Helvetica" pitchFamily="34" charset="0"/>
                  <a:cs typeface="Helvetica" pitchFamily="34" charset="0"/>
                  <a:sym typeface="Times New Roman" pitchFamily="18" charset="0"/>
                </a:rPr>
                <a:t>LED</a:t>
              </a:r>
              <a:endParaRPr lang="en-US" sz="1400" dirty="0">
                <a:latin typeface="Helvetica" pitchFamily="34" charset="0"/>
                <a:cs typeface="Helvetica" pitchFamily="34" charset="0"/>
                <a:sym typeface="Times New Roman" pitchFamily="18" charset="0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0554" y="5932050"/>
            <a:ext cx="9119165" cy="849750"/>
          </a:xfrm>
          <a:prstGeom prst="rect">
            <a:avLst/>
          </a:prstGeom>
          <a:noFill/>
        </p:spPr>
        <p:txBody>
          <a:bodyPr wrap="square" lIns="64291" tIns="32146" rIns="64291" bIns="32146" rtlCol="0">
            <a:spAutoFit/>
          </a:bodyPr>
          <a:lstStyle/>
          <a:p>
            <a:pPr algn="l"/>
            <a:r>
              <a:rPr lang="en-US" sz="1700" dirty="0">
                <a:latin typeface="+mj-lt"/>
                <a:cs typeface="Helvetica" pitchFamily="34" charset="0"/>
                <a:sym typeface="Times New Roman" pitchFamily="18" charset="0"/>
              </a:rPr>
              <a:t>J. </a:t>
            </a:r>
            <a:r>
              <a:rPr lang="en-US" sz="1700" dirty="0" err="1">
                <a:latin typeface="+mj-lt"/>
                <a:cs typeface="Helvetica" pitchFamily="34" charset="0"/>
                <a:sym typeface="Times New Roman" pitchFamily="18" charset="0"/>
              </a:rPr>
              <a:t>Kuhnhenn</a:t>
            </a:r>
            <a:endParaRPr lang="en-US" sz="1700" dirty="0">
              <a:latin typeface="+mj-lt"/>
              <a:cs typeface="Helvetica" pitchFamily="34" charset="0"/>
              <a:sym typeface="Times New Roman" pitchFamily="18" charset="0"/>
            </a:endParaRPr>
          </a:p>
          <a:p>
            <a:pPr algn="l"/>
            <a:r>
              <a:rPr lang="en-US" sz="1700" dirty="0" smtClean="0">
                <a:latin typeface="+mj-lt"/>
                <a:cs typeface="Helvetica" panose="020B0604020202020204" pitchFamily="34" charset="0"/>
                <a:sym typeface="Times New Roman" pitchFamily="18" charset="0"/>
              </a:rPr>
              <a:t>Fiber </a:t>
            </a:r>
            <a:r>
              <a:rPr lang="en-US" sz="1700" dirty="0">
                <a:latin typeface="+mj-lt"/>
                <a:cs typeface="Helvetica" panose="020B0604020202020204" pitchFamily="34" charset="0"/>
                <a:sym typeface="Times New Roman" pitchFamily="18" charset="0"/>
              </a:rPr>
              <a:t>irradiation test </a:t>
            </a:r>
            <a:r>
              <a:rPr lang="en-US" sz="1700" dirty="0" smtClean="0">
                <a:latin typeface="+mj-lt"/>
                <a:cs typeface="Helvetica" panose="020B0604020202020204" pitchFamily="34" charset="0"/>
                <a:sym typeface="Times New Roman" pitchFamily="18" charset="0"/>
              </a:rPr>
              <a:t>at </a:t>
            </a:r>
            <a:r>
              <a:rPr lang="en-US" sz="1700" dirty="0" err="1" smtClean="0">
                <a:latin typeface="+mj-lt"/>
                <a:cs typeface="Helvetica" panose="020B0604020202020204" pitchFamily="34" charset="0"/>
                <a:sym typeface="Times New Roman" pitchFamily="18" charset="0"/>
              </a:rPr>
              <a:t>Fraunhofer</a:t>
            </a:r>
            <a:r>
              <a:rPr lang="en-US" sz="1700" dirty="0" smtClean="0">
                <a:latin typeface="+mj-lt"/>
                <a:cs typeface="Helvetica" panose="020B0604020202020204" pitchFamily="34" charset="0"/>
                <a:sym typeface="Times New Roman" pitchFamily="18" charset="0"/>
              </a:rPr>
              <a:t> institute </a:t>
            </a:r>
            <a:r>
              <a:rPr lang="en-US" sz="1700" u="sng" dirty="0" smtClean="0">
                <a:solidFill>
                  <a:srgbClr val="00B0F0"/>
                </a:solidFill>
                <a:latin typeface="+mj-lt"/>
                <a:cs typeface="Helvetica" panose="020B0604020202020204" pitchFamily="34" charset="0"/>
                <a:sym typeface="Times New Roman" pitchFamily="18" charset="0"/>
                <a:hlinkClick r:id="rId5"/>
              </a:rPr>
              <a:t>10kGy@0.22Gy</a:t>
            </a:r>
            <a:r>
              <a:rPr lang="en-US" sz="1700" u="sng" dirty="0" smtClean="0">
                <a:solidFill>
                  <a:srgbClr val="00B0F0"/>
                </a:solidFill>
                <a:latin typeface="+mj-lt"/>
                <a:cs typeface="Helvetica" panose="020B0604020202020204" pitchFamily="34" charset="0"/>
                <a:sym typeface="Times New Roman" pitchFamily="18" charset="0"/>
              </a:rPr>
              <a:t>/s</a:t>
            </a:r>
            <a:endParaRPr lang="en-US" sz="1700" u="sng" dirty="0">
              <a:solidFill>
                <a:srgbClr val="00B0F0"/>
              </a:solidFill>
              <a:latin typeface="+mj-lt"/>
              <a:cs typeface="Helvetica" panose="020B0604020202020204" pitchFamily="34" charset="0"/>
              <a:sym typeface="Times New Roman" pitchFamily="18" charset="0"/>
            </a:endParaRPr>
          </a:p>
          <a:p>
            <a:pPr algn="l"/>
            <a:endParaRPr lang="en-US" sz="1700" dirty="0">
              <a:latin typeface="+mj-lt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LCWS14, 7th October 2014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5FC1358-B451-4BAB-9AD0-FA585DE02112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ransition advTm="1534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Optical </a:t>
            </a:r>
            <a:r>
              <a:rPr lang="en-US" dirty="0" err="1" smtClean="0"/>
              <a:t>fibre</a:t>
            </a:r>
            <a:r>
              <a:rPr lang="en-US" dirty="0" smtClean="0"/>
              <a:t> Beam Loss Monitors (OBLMs) </a:t>
            </a:r>
            <a:endParaRPr lang="en-US" dirty="0"/>
          </a:p>
        </p:txBody>
      </p:sp>
      <p:sp>
        <p:nvSpPr>
          <p:cNvPr id="9" name="8 - Θέση περιεχομένου"/>
          <p:cNvSpPr>
            <a:spLocks noGrp="1"/>
          </p:cNvSpPr>
          <p:nvPr>
            <p:ph idx="1"/>
          </p:nvPr>
        </p:nvSpPr>
        <p:spPr>
          <a:xfrm>
            <a:off x="457200" y="990600"/>
            <a:ext cx="84582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OBLM system is based on Cherenkov light</a:t>
            </a:r>
          </a:p>
          <a:p>
            <a:pPr>
              <a:buNone/>
            </a:pPr>
            <a:r>
              <a:rPr lang="en-US" sz="2000" u="sng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Operation principle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Beam loss  shower particles cross the optical </a:t>
            </a:r>
            <a:r>
              <a:rPr lang="en-US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fibre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</a:t>
            </a:r>
          </a:p>
          <a:p>
            <a:pPr marL="857250" lvl="1" indent="-400050">
              <a:buFont typeface="+mj-lt"/>
              <a:buAutoNum type="romanLcPeriod"/>
            </a:pP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Cherenkov photons propagate in the optical </a:t>
            </a:r>
            <a:r>
              <a:rPr lang="en-US" sz="18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fibre</a:t>
            </a:r>
            <a:r>
              <a:rPr lang="en-US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  <a:p>
            <a:pPr>
              <a:buFont typeface="Wingdings" pitchFamily="2" charset="2"/>
              <a:buChar char="ü"/>
            </a:pP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Covering long distances , cost-effective, n,</a:t>
            </a:r>
            <a:r>
              <a:rPr lang="el-GR" sz="2000" b="1" dirty="0" smtClean="0">
                <a:solidFill>
                  <a:schemeClr val="accent3">
                    <a:lumMod val="75000"/>
                  </a:schemeClr>
                </a:solidFill>
              </a:rPr>
              <a:t>γ </a:t>
            </a:r>
            <a:r>
              <a:rPr lang="en-US" sz="2000" b="1" dirty="0" smtClean="0">
                <a:solidFill>
                  <a:schemeClr val="accent3">
                    <a:lumMod val="75000"/>
                  </a:schemeClr>
                </a:solidFill>
              </a:rPr>
              <a:t>insensitive 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→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 ideal for </a:t>
            </a:r>
            <a:r>
              <a:rPr lang="en-US" sz="2000" dirty="0" err="1" smtClean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>linacs</a:t>
            </a:r>
            <a:r>
              <a:rPr lang="en-US" sz="2000" dirty="0" smtClean="0">
                <a:solidFill>
                  <a:schemeClr val="accent3">
                    <a:lumMod val="75000"/>
                  </a:schemeClr>
                </a:solidFill>
                <a:cs typeface="Times New Roman"/>
              </a:rPr>
              <a:t/>
            </a:r>
            <a:br>
              <a:rPr lang="en-US" sz="2000" dirty="0" smtClean="0">
                <a:solidFill>
                  <a:schemeClr val="accent3">
                    <a:lumMod val="75000"/>
                  </a:schemeClr>
                </a:solidFill>
                <a:cs typeface="Times New Roman"/>
              </a:rPr>
            </a:br>
            <a:endParaRPr lang="en-US" sz="2000" dirty="0" smtClean="0">
              <a:solidFill>
                <a:schemeClr val="accent3">
                  <a:lumMod val="75000"/>
                </a:schemeClr>
              </a:solidFill>
              <a:cs typeface="Times New Roman"/>
            </a:endParaRPr>
          </a:p>
          <a:p>
            <a:pPr marL="344488" indent="-280988">
              <a:buClr>
                <a:schemeClr val="tx1">
                  <a:lumMod val="85000"/>
                  <a:lumOff val="15000"/>
                </a:schemeClr>
              </a:buClr>
              <a:buSzPct val="100000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Optical </a:t>
            </a: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fibre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: </a:t>
            </a:r>
          </a:p>
          <a:p>
            <a:pPr marL="744538" lvl="1" indent="-280988">
              <a:buClr>
                <a:schemeClr val="accent6">
                  <a:lumMod val="50000"/>
                </a:schemeClr>
              </a:buClr>
            </a:pPr>
            <a:r>
              <a:rPr lang="en-US" sz="1800" dirty="0" smtClean="0">
                <a:cs typeface="Helvetica" charset="0"/>
                <a:sym typeface="Helvetica" charset="0"/>
              </a:rPr>
              <a:t>variable core Ø depending on application </a:t>
            </a:r>
            <a:r>
              <a:rPr lang="en-US" sz="1800" dirty="0" smtClean="0"/>
              <a:t>(larger core for higher sensitivity)</a:t>
            </a:r>
            <a:endParaRPr lang="en-US" sz="1800" dirty="0" smtClean="0">
              <a:cs typeface="Helvetica" charset="0"/>
              <a:sym typeface="Helvetica" charset="0"/>
            </a:endParaRPr>
          </a:p>
          <a:p>
            <a:pPr marL="793750" lvl="1" indent="-330200">
              <a:buClr>
                <a:schemeClr val="accent6">
                  <a:lumMod val="50000"/>
                </a:schemeClr>
              </a:buClr>
            </a:pPr>
            <a:r>
              <a:rPr lang="en-US" sz="1800" dirty="0" smtClean="0">
                <a:cs typeface="Helvetica" charset="0"/>
                <a:sym typeface="Helvetica" charset="0"/>
              </a:rPr>
              <a:t>Pure Silica, high OH content (</a:t>
            </a:r>
            <a:r>
              <a:rPr lang="en-US" sz="1800" dirty="0" smtClean="0">
                <a:latin typeface="Times New Roman"/>
                <a:cs typeface="Times New Roman"/>
                <a:sym typeface="Helvetica" charset="0"/>
              </a:rPr>
              <a:t>→</a:t>
            </a:r>
            <a:r>
              <a:rPr lang="en-US" sz="1800" dirty="0" smtClean="0">
                <a:cs typeface="Helvetica" charset="0"/>
                <a:sym typeface="Helvetica" charset="0"/>
              </a:rPr>
              <a:t>radiation hardness)</a:t>
            </a:r>
          </a:p>
          <a:p>
            <a:pPr marL="793750" lvl="1" indent="-330200">
              <a:buClr>
                <a:schemeClr val="accent6">
                  <a:lumMod val="50000"/>
                </a:schemeClr>
              </a:buClr>
            </a:pPr>
            <a:r>
              <a:rPr lang="en-US" sz="1800" dirty="0" smtClean="0">
                <a:cs typeface="Helvetica" charset="0"/>
                <a:sym typeface="Helvetica" charset="0"/>
              </a:rPr>
              <a:t>Nylon jacket to protect against: humidity, ambient light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61" name="60 - Ομάδα"/>
          <p:cNvGrpSpPr/>
          <p:nvPr/>
        </p:nvGrpSpPr>
        <p:grpSpPr>
          <a:xfrm>
            <a:off x="381000" y="4648200"/>
            <a:ext cx="8153400" cy="1447800"/>
            <a:chOff x="381000" y="4419600"/>
            <a:chExt cx="8153400" cy="1447800"/>
          </a:xfrm>
        </p:grpSpPr>
        <p:sp>
          <p:nvSpPr>
            <p:cNvPr id="62" name="Rectangle 3"/>
            <p:cNvSpPr/>
            <p:nvPr/>
          </p:nvSpPr>
          <p:spPr>
            <a:xfrm>
              <a:off x="1563255" y="4737847"/>
              <a:ext cx="6361545" cy="12102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"/>
            <p:cNvSpPr/>
            <p:nvPr/>
          </p:nvSpPr>
          <p:spPr>
            <a:xfrm>
              <a:off x="3438236" y="4774154"/>
              <a:ext cx="4486564" cy="48408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4" name="Freeform 9"/>
            <p:cNvSpPr/>
            <p:nvPr/>
          </p:nvSpPr>
          <p:spPr>
            <a:xfrm>
              <a:off x="1295400" y="4979894"/>
              <a:ext cx="6629400" cy="677732"/>
            </a:xfrm>
            <a:custGeom>
              <a:avLst/>
              <a:gdLst>
                <a:gd name="connsiteX0" fmla="*/ 1139193 w 9494506"/>
                <a:gd name="connsiteY0" fmla="*/ 640080 h 640080"/>
                <a:gd name="connsiteX1" fmla="*/ 651513 w 9494506"/>
                <a:gd name="connsiteY1" fmla="*/ 53340 h 640080"/>
                <a:gd name="connsiteX2" fmla="*/ 8919213 w 9494506"/>
                <a:gd name="connsiteY2" fmla="*/ 0 h 640080"/>
                <a:gd name="connsiteX3" fmla="*/ 8667753 w 9494506"/>
                <a:gd name="connsiteY3" fmla="*/ 480060 h 640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94506" h="640080">
                  <a:moveTo>
                    <a:pt x="1139193" y="640080"/>
                  </a:moveTo>
                  <a:cubicBezTo>
                    <a:pt x="247018" y="400050"/>
                    <a:pt x="-645157" y="160020"/>
                    <a:pt x="651513" y="53340"/>
                  </a:cubicBezTo>
                  <a:cubicBezTo>
                    <a:pt x="1948183" y="-53340"/>
                    <a:pt x="7583173" y="-71120"/>
                    <a:pt x="8919213" y="0"/>
                  </a:cubicBezTo>
                  <a:cubicBezTo>
                    <a:pt x="10255253" y="71120"/>
                    <a:pt x="8873493" y="344170"/>
                    <a:pt x="8667753" y="480060"/>
                  </a:cubicBezTo>
                </a:path>
              </a:pathLst>
            </a:cu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5" name="Rectangle 10"/>
            <p:cNvSpPr/>
            <p:nvPr/>
          </p:nvSpPr>
          <p:spPr>
            <a:xfrm>
              <a:off x="2098964" y="5383306"/>
              <a:ext cx="803564" cy="4840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Photo</a:t>
              </a:r>
            </a:p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sensor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sp>
          <p:nvSpPr>
            <p:cNvPr id="66" name="Rectangle 17"/>
            <p:cNvSpPr/>
            <p:nvPr/>
          </p:nvSpPr>
          <p:spPr>
            <a:xfrm>
              <a:off x="6585527" y="5221941"/>
              <a:ext cx="803564" cy="484094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Photo</a:t>
              </a:r>
            </a:p>
            <a:p>
              <a:pPr algn="ctr"/>
              <a:r>
                <a:rPr lang="en-US" sz="1600" dirty="0" smtClean="0">
                  <a:solidFill>
                    <a:schemeClr val="tx1"/>
                  </a:solidFill>
                </a:rPr>
                <a:t>sensor</a:t>
              </a:r>
              <a:endParaRPr lang="en-GB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67" name="Straight Arrow Connector 12"/>
            <p:cNvCxnSpPr/>
            <p:nvPr/>
          </p:nvCxnSpPr>
          <p:spPr>
            <a:xfrm flipH="1" flipV="1">
              <a:off x="3036455" y="4798358"/>
              <a:ext cx="401782" cy="1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18"/>
            <p:cNvCxnSpPr>
              <a:stCxn id="62" idx="2"/>
            </p:cNvCxnSpPr>
            <p:nvPr/>
          </p:nvCxnSpPr>
          <p:spPr>
            <a:xfrm flipH="1">
              <a:off x="4576618" y="4858871"/>
              <a:ext cx="167409" cy="36307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23"/>
            <p:cNvCxnSpPr>
              <a:stCxn id="62" idx="2"/>
            </p:cNvCxnSpPr>
            <p:nvPr/>
          </p:nvCxnSpPr>
          <p:spPr>
            <a:xfrm flipH="1">
              <a:off x="4710545" y="4858871"/>
              <a:ext cx="33482" cy="52443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25"/>
            <p:cNvCxnSpPr>
              <a:stCxn id="62" idx="2"/>
            </p:cNvCxnSpPr>
            <p:nvPr/>
          </p:nvCxnSpPr>
          <p:spPr>
            <a:xfrm>
              <a:off x="4744027" y="4858871"/>
              <a:ext cx="100445" cy="68580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27"/>
            <p:cNvCxnSpPr/>
            <p:nvPr/>
          </p:nvCxnSpPr>
          <p:spPr>
            <a:xfrm>
              <a:off x="4744027" y="4858871"/>
              <a:ext cx="234373" cy="36307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24"/>
            <p:cNvSpPr txBox="1"/>
            <p:nvPr/>
          </p:nvSpPr>
          <p:spPr>
            <a:xfrm>
              <a:off x="2969491" y="4495800"/>
              <a:ext cx="669636" cy="39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c</a:t>
              </a:r>
              <a:endParaRPr lang="en-GB" sz="1800" dirty="0"/>
            </a:p>
          </p:txBody>
        </p:sp>
        <p:sp>
          <p:nvSpPr>
            <p:cNvPr id="73" name="Freeform 26"/>
            <p:cNvSpPr/>
            <p:nvPr/>
          </p:nvSpPr>
          <p:spPr>
            <a:xfrm>
              <a:off x="3901402" y="5040406"/>
              <a:ext cx="169657" cy="111980"/>
            </a:xfrm>
            <a:custGeom>
              <a:avLst/>
              <a:gdLst>
                <a:gd name="connsiteX0" fmla="*/ 0 w 193058"/>
                <a:gd name="connsiteY0" fmla="*/ 67399 h 105759"/>
                <a:gd name="connsiteX1" fmla="*/ 57150 w 193058"/>
                <a:gd name="connsiteY1" fmla="*/ 724 h 105759"/>
                <a:gd name="connsiteX2" fmla="*/ 133350 w 193058"/>
                <a:gd name="connsiteY2" fmla="*/ 105499 h 105759"/>
                <a:gd name="connsiteX3" fmla="*/ 190500 w 193058"/>
                <a:gd name="connsiteY3" fmla="*/ 29299 h 1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058" h="105759">
                  <a:moveTo>
                    <a:pt x="0" y="67399"/>
                  </a:moveTo>
                  <a:cubicBezTo>
                    <a:pt x="17462" y="30886"/>
                    <a:pt x="34925" y="-5626"/>
                    <a:pt x="57150" y="724"/>
                  </a:cubicBezTo>
                  <a:cubicBezTo>
                    <a:pt x="79375" y="7074"/>
                    <a:pt x="111125" y="100737"/>
                    <a:pt x="133350" y="105499"/>
                  </a:cubicBezTo>
                  <a:cubicBezTo>
                    <a:pt x="155575" y="110262"/>
                    <a:pt x="204788" y="48349"/>
                    <a:pt x="190500" y="2929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Freeform 32"/>
            <p:cNvSpPr/>
            <p:nvPr/>
          </p:nvSpPr>
          <p:spPr>
            <a:xfrm>
              <a:off x="3677065" y="5100917"/>
              <a:ext cx="169657" cy="111980"/>
            </a:xfrm>
            <a:custGeom>
              <a:avLst/>
              <a:gdLst>
                <a:gd name="connsiteX0" fmla="*/ 0 w 193058"/>
                <a:gd name="connsiteY0" fmla="*/ 67399 h 105759"/>
                <a:gd name="connsiteX1" fmla="*/ 57150 w 193058"/>
                <a:gd name="connsiteY1" fmla="*/ 724 h 105759"/>
                <a:gd name="connsiteX2" fmla="*/ 133350 w 193058"/>
                <a:gd name="connsiteY2" fmla="*/ 105499 h 105759"/>
                <a:gd name="connsiteX3" fmla="*/ 190500 w 193058"/>
                <a:gd name="connsiteY3" fmla="*/ 29299 h 1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058" h="105759">
                  <a:moveTo>
                    <a:pt x="0" y="67399"/>
                  </a:moveTo>
                  <a:cubicBezTo>
                    <a:pt x="17462" y="30886"/>
                    <a:pt x="34925" y="-5626"/>
                    <a:pt x="57150" y="724"/>
                  </a:cubicBezTo>
                  <a:cubicBezTo>
                    <a:pt x="79375" y="7074"/>
                    <a:pt x="111125" y="100737"/>
                    <a:pt x="133350" y="105499"/>
                  </a:cubicBezTo>
                  <a:cubicBezTo>
                    <a:pt x="155575" y="110262"/>
                    <a:pt x="204788" y="48349"/>
                    <a:pt x="190500" y="2929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Freeform 33"/>
            <p:cNvSpPr/>
            <p:nvPr/>
          </p:nvSpPr>
          <p:spPr>
            <a:xfrm>
              <a:off x="5045364" y="5009108"/>
              <a:ext cx="169657" cy="111980"/>
            </a:xfrm>
            <a:custGeom>
              <a:avLst/>
              <a:gdLst>
                <a:gd name="connsiteX0" fmla="*/ 0 w 193058"/>
                <a:gd name="connsiteY0" fmla="*/ 67399 h 105759"/>
                <a:gd name="connsiteX1" fmla="*/ 57150 w 193058"/>
                <a:gd name="connsiteY1" fmla="*/ 724 h 105759"/>
                <a:gd name="connsiteX2" fmla="*/ 133350 w 193058"/>
                <a:gd name="connsiteY2" fmla="*/ 105499 h 105759"/>
                <a:gd name="connsiteX3" fmla="*/ 190500 w 193058"/>
                <a:gd name="connsiteY3" fmla="*/ 29299 h 1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058" h="105759">
                  <a:moveTo>
                    <a:pt x="0" y="67399"/>
                  </a:moveTo>
                  <a:cubicBezTo>
                    <a:pt x="17462" y="30886"/>
                    <a:pt x="34925" y="-5626"/>
                    <a:pt x="57150" y="724"/>
                  </a:cubicBezTo>
                  <a:cubicBezTo>
                    <a:pt x="79375" y="7074"/>
                    <a:pt x="111125" y="100737"/>
                    <a:pt x="133350" y="105499"/>
                  </a:cubicBezTo>
                  <a:cubicBezTo>
                    <a:pt x="155575" y="110262"/>
                    <a:pt x="204788" y="48349"/>
                    <a:pt x="190500" y="2929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Freeform 34"/>
            <p:cNvSpPr/>
            <p:nvPr/>
          </p:nvSpPr>
          <p:spPr>
            <a:xfrm>
              <a:off x="5313218" y="5065098"/>
              <a:ext cx="169657" cy="111980"/>
            </a:xfrm>
            <a:custGeom>
              <a:avLst/>
              <a:gdLst>
                <a:gd name="connsiteX0" fmla="*/ 0 w 193058"/>
                <a:gd name="connsiteY0" fmla="*/ 67399 h 105759"/>
                <a:gd name="connsiteX1" fmla="*/ 57150 w 193058"/>
                <a:gd name="connsiteY1" fmla="*/ 724 h 105759"/>
                <a:gd name="connsiteX2" fmla="*/ 133350 w 193058"/>
                <a:gd name="connsiteY2" fmla="*/ 105499 h 105759"/>
                <a:gd name="connsiteX3" fmla="*/ 190500 w 193058"/>
                <a:gd name="connsiteY3" fmla="*/ 29299 h 1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058" h="105759">
                  <a:moveTo>
                    <a:pt x="0" y="67399"/>
                  </a:moveTo>
                  <a:cubicBezTo>
                    <a:pt x="17462" y="30886"/>
                    <a:pt x="34925" y="-5626"/>
                    <a:pt x="57150" y="724"/>
                  </a:cubicBezTo>
                  <a:cubicBezTo>
                    <a:pt x="79375" y="7074"/>
                    <a:pt x="111125" y="100737"/>
                    <a:pt x="133350" y="105499"/>
                  </a:cubicBezTo>
                  <a:cubicBezTo>
                    <a:pt x="155575" y="110262"/>
                    <a:pt x="204788" y="48349"/>
                    <a:pt x="190500" y="2929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Freeform 35"/>
            <p:cNvSpPr/>
            <p:nvPr/>
          </p:nvSpPr>
          <p:spPr>
            <a:xfrm>
              <a:off x="4180998" y="5065098"/>
              <a:ext cx="169657" cy="111980"/>
            </a:xfrm>
            <a:custGeom>
              <a:avLst/>
              <a:gdLst>
                <a:gd name="connsiteX0" fmla="*/ 0 w 193058"/>
                <a:gd name="connsiteY0" fmla="*/ 67399 h 105759"/>
                <a:gd name="connsiteX1" fmla="*/ 57150 w 193058"/>
                <a:gd name="connsiteY1" fmla="*/ 724 h 105759"/>
                <a:gd name="connsiteX2" fmla="*/ 133350 w 193058"/>
                <a:gd name="connsiteY2" fmla="*/ 105499 h 105759"/>
                <a:gd name="connsiteX3" fmla="*/ 190500 w 193058"/>
                <a:gd name="connsiteY3" fmla="*/ 29299 h 105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3058" h="105759">
                  <a:moveTo>
                    <a:pt x="0" y="67399"/>
                  </a:moveTo>
                  <a:cubicBezTo>
                    <a:pt x="17462" y="30886"/>
                    <a:pt x="34925" y="-5626"/>
                    <a:pt x="57150" y="724"/>
                  </a:cubicBezTo>
                  <a:cubicBezTo>
                    <a:pt x="79375" y="7074"/>
                    <a:pt x="111125" y="100737"/>
                    <a:pt x="133350" y="105499"/>
                  </a:cubicBezTo>
                  <a:cubicBezTo>
                    <a:pt x="155575" y="110262"/>
                    <a:pt x="204788" y="48349"/>
                    <a:pt x="190500" y="29299"/>
                  </a:cubicBezTo>
                </a:path>
              </a:pathLst>
            </a:cu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8" name="Straight Arrow Connector 37"/>
            <p:cNvCxnSpPr/>
            <p:nvPr/>
          </p:nvCxnSpPr>
          <p:spPr>
            <a:xfrm flipH="1" flipV="1">
              <a:off x="2998516" y="5212897"/>
              <a:ext cx="573647" cy="9044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38"/>
            <p:cNvSpPr txBox="1"/>
            <p:nvPr/>
          </p:nvSpPr>
          <p:spPr>
            <a:xfrm>
              <a:off x="3036455" y="4937500"/>
              <a:ext cx="669636" cy="39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2c/3</a:t>
              </a:r>
              <a:endParaRPr lang="en-GB" sz="1800" dirty="0"/>
            </a:p>
          </p:txBody>
        </p:sp>
        <p:cxnSp>
          <p:nvCxnSpPr>
            <p:cNvPr id="80" name="Straight Arrow Connector 42"/>
            <p:cNvCxnSpPr/>
            <p:nvPr/>
          </p:nvCxnSpPr>
          <p:spPr>
            <a:xfrm>
              <a:off x="5748482" y="5221941"/>
              <a:ext cx="435264" cy="0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TextBox 47"/>
            <p:cNvSpPr txBox="1"/>
            <p:nvPr/>
          </p:nvSpPr>
          <p:spPr>
            <a:xfrm>
              <a:off x="5648036" y="4899212"/>
              <a:ext cx="669636" cy="391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/>
                <a:t>2c/3</a:t>
              </a:r>
              <a:endParaRPr lang="en-GB" sz="1800" dirty="0"/>
            </a:p>
          </p:txBody>
        </p:sp>
        <p:sp>
          <p:nvSpPr>
            <p:cNvPr id="82" name="81 - TextBox"/>
            <p:cNvSpPr txBox="1"/>
            <p:nvPr/>
          </p:nvSpPr>
          <p:spPr>
            <a:xfrm>
              <a:off x="457200" y="4419600"/>
              <a:ext cx="1600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bg2">
                      <a:lumMod val="25000"/>
                    </a:schemeClr>
                  </a:solidFill>
                </a:rPr>
                <a:t>beam pipe</a:t>
              </a:r>
              <a:endParaRPr lang="en-US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83" name="82 - TextBox"/>
            <p:cNvSpPr txBox="1"/>
            <p:nvPr/>
          </p:nvSpPr>
          <p:spPr>
            <a:xfrm>
              <a:off x="7543800" y="4419600"/>
              <a:ext cx="990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beam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84" name="83 - TextBox"/>
            <p:cNvSpPr txBox="1"/>
            <p:nvPr/>
          </p:nvSpPr>
          <p:spPr>
            <a:xfrm>
              <a:off x="381000" y="5334000"/>
              <a:ext cx="1447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chemeClr val="accent1">
                      <a:lumMod val="50000"/>
                    </a:schemeClr>
                  </a:solidFill>
                </a:rPr>
                <a:t>optical </a:t>
              </a:r>
              <a:r>
                <a:rPr lang="en-US" dirty="0" err="1" smtClean="0">
                  <a:solidFill>
                    <a:schemeClr val="accent1">
                      <a:lumMod val="50000"/>
                    </a:schemeClr>
                  </a:solidFill>
                </a:rPr>
                <a:t>fibre</a:t>
              </a:r>
              <a:endParaRPr lang="en-US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85" name="84 - TextBox"/>
            <p:cNvSpPr txBox="1"/>
            <p:nvPr/>
          </p:nvSpPr>
          <p:spPr>
            <a:xfrm>
              <a:off x="3581400" y="5193268"/>
              <a:ext cx="1143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dirty="0" smtClean="0">
                  <a:solidFill>
                    <a:srgbClr val="DAA600"/>
                  </a:solidFill>
                </a:rPr>
                <a:t>γ</a:t>
              </a:r>
              <a:r>
                <a:rPr lang="en-US" baseline="-25000" dirty="0" smtClean="0">
                  <a:solidFill>
                    <a:srgbClr val="DAA600"/>
                  </a:solidFill>
                </a:rPr>
                <a:t>Cherenkov</a:t>
              </a:r>
              <a:endParaRPr lang="en-US" dirty="0">
                <a:solidFill>
                  <a:srgbClr val="DAA600"/>
                </a:solidFill>
              </a:endParaRPr>
            </a:p>
          </p:txBody>
        </p:sp>
      </p:grpSp>
      <p:cxnSp>
        <p:nvCxnSpPr>
          <p:cNvPr id="34" name="33 - Ευθύγραμμο βέλος σύνδεσης"/>
          <p:cNvCxnSpPr/>
          <p:nvPr/>
        </p:nvCxnSpPr>
        <p:spPr>
          <a:xfrm>
            <a:off x="6096000" y="1913620"/>
            <a:ext cx="9144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- TextBox"/>
          <p:cNvSpPr txBox="1"/>
          <p:nvPr/>
        </p:nvSpPr>
        <p:spPr>
          <a:xfrm>
            <a:off x="7010400" y="173074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DAA600"/>
                </a:solidFill>
              </a:rPr>
              <a:t>Cherenkov photons</a:t>
            </a:r>
          </a:p>
        </p:txBody>
      </p:sp>
      <p:grpSp>
        <p:nvGrpSpPr>
          <p:cNvPr id="38" name="37 - Ομάδα"/>
          <p:cNvGrpSpPr/>
          <p:nvPr/>
        </p:nvGrpSpPr>
        <p:grpSpPr>
          <a:xfrm>
            <a:off x="6096000" y="2069068"/>
            <a:ext cx="2438400" cy="369332"/>
            <a:chOff x="6019800" y="2423160"/>
            <a:chExt cx="2438400" cy="369332"/>
          </a:xfrm>
        </p:grpSpPr>
        <p:cxnSp>
          <p:nvCxnSpPr>
            <p:cNvPr id="36" name="35 - Ευθύγραμμο βέλος σύνδεσης"/>
            <p:cNvCxnSpPr/>
            <p:nvPr/>
          </p:nvCxnSpPr>
          <p:spPr>
            <a:xfrm>
              <a:off x="6019800" y="2621280"/>
              <a:ext cx="9144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36 - TextBox"/>
            <p:cNvSpPr txBox="1"/>
            <p:nvPr/>
          </p:nvSpPr>
          <p:spPr>
            <a:xfrm>
              <a:off x="6934200" y="242316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smtClean="0">
                  <a:solidFill>
                    <a:schemeClr val="tx2"/>
                  </a:solidFill>
                </a:rPr>
                <a:t>photosensor</a:t>
              </a:r>
              <a:r>
                <a:rPr lang="en-US" b="1" dirty="0" smtClean="0">
                  <a:solidFill>
                    <a:schemeClr val="tx2"/>
                  </a:solidFill>
                </a:rPr>
                <a:t>!</a:t>
              </a:r>
            </a:p>
          </p:txBody>
        </p:sp>
      </p:grpSp>
      <p:sp>
        <p:nvSpPr>
          <p:cNvPr id="39" name="38 - Στρογγυλεμένο ορθογώνιο"/>
          <p:cNvSpPr/>
          <p:nvPr/>
        </p:nvSpPr>
        <p:spPr>
          <a:xfrm>
            <a:off x="3657600" y="5943600"/>
            <a:ext cx="2667000" cy="762000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numCol="2" spcCol="91440" rtlCol="0" anchor="ctr"/>
          <a:lstStyle/>
          <a:p>
            <a:pPr algn="ctr"/>
            <a:r>
              <a:rPr lang="en-US" sz="1700" dirty="0" smtClean="0"/>
              <a:t>e</a:t>
            </a:r>
            <a:r>
              <a:rPr lang="en-US" sz="1700" baseline="30000" dirty="0" smtClean="0"/>
              <a:t>-</a:t>
            </a:r>
            <a:r>
              <a:rPr lang="en-US" sz="1700" dirty="0" smtClean="0"/>
              <a:t>, e</a:t>
            </a:r>
            <a:r>
              <a:rPr lang="en-US" sz="1700" baseline="30000" dirty="0" smtClean="0"/>
              <a:t>+</a:t>
            </a:r>
          </a:p>
          <a:p>
            <a:pPr algn="ctr"/>
            <a:r>
              <a:rPr lang="el-GR" sz="1700" dirty="0" smtClean="0"/>
              <a:t>μ</a:t>
            </a:r>
            <a:r>
              <a:rPr lang="en-US" sz="1700" baseline="30000" dirty="0" smtClean="0"/>
              <a:t>-</a:t>
            </a:r>
            <a:r>
              <a:rPr lang="el-GR" sz="1700" dirty="0" smtClean="0"/>
              <a:t>, μ</a:t>
            </a:r>
            <a:r>
              <a:rPr lang="en-US" sz="1700" baseline="30000" dirty="0" smtClean="0"/>
              <a:t>+</a:t>
            </a:r>
            <a:endParaRPr lang="el-GR" sz="1700" baseline="30000" dirty="0" smtClean="0"/>
          </a:p>
          <a:p>
            <a:pPr algn="ctr"/>
            <a:r>
              <a:rPr lang="en-US" sz="1700" dirty="0" smtClean="0"/>
              <a:t>p</a:t>
            </a:r>
            <a:r>
              <a:rPr lang="en-US" sz="1700" baseline="30000" dirty="0" smtClean="0"/>
              <a:t>+</a:t>
            </a:r>
            <a:r>
              <a:rPr lang="en-US" sz="1700" dirty="0" smtClean="0"/>
              <a:t>, p</a:t>
            </a:r>
            <a:r>
              <a:rPr lang="en-US" sz="1700" baseline="30000" dirty="0" smtClean="0"/>
              <a:t>-</a:t>
            </a:r>
          </a:p>
          <a:p>
            <a:pPr algn="ctr"/>
            <a:r>
              <a:rPr lang="en-US" sz="1700" dirty="0" smtClean="0"/>
              <a:t>0.2 </a:t>
            </a:r>
            <a:r>
              <a:rPr lang="en-US" sz="1700" dirty="0" err="1" smtClean="0"/>
              <a:t>MeV</a:t>
            </a:r>
            <a:endParaRPr lang="en-US" sz="1700" dirty="0" smtClean="0"/>
          </a:p>
          <a:p>
            <a:pPr algn="ctr"/>
            <a:r>
              <a:rPr lang="en-US" sz="1700" dirty="0" smtClean="0"/>
              <a:t>38.5 </a:t>
            </a:r>
            <a:r>
              <a:rPr lang="en-US" sz="1700" dirty="0" err="1" smtClean="0"/>
              <a:t>MeV</a:t>
            </a:r>
            <a:endParaRPr lang="el-GR" sz="1700" dirty="0" smtClean="0"/>
          </a:p>
          <a:p>
            <a:pPr algn="ctr"/>
            <a:r>
              <a:rPr lang="en-US" sz="1700" dirty="0" smtClean="0"/>
              <a:t>341.8 </a:t>
            </a:r>
            <a:r>
              <a:rPr lang="en-US" sz="1700" dirty="0" err="1" smtClean="0"/>
              <a:t>MeV</a:t>
            </a:r>
            <a:endParaRPr lang="en-US" sz="1700" dirty="0"/>
          </a:p>
        </p:txBody>
      </p:sp>
    </p:spTree>
    <p:custDataLst>
      <p:tags r:id="rId1"/>
    </p:custDataLst>
  </p:cSld>
  <p:clrMapOvr>
    <a:masterClrMapping/>
  </p:clrMapOvr>
  <p:transition advTm="875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- Τίτλος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OBLM system development</a:t>
            </a:r>
            <a:endParaRPr lang="en-US" dirty="0"/>
          </a:p>
        </p:txBody>
      </p:sp>
      <p:sp>
        <p:nvSpPr>
          <p:cNvPr id="9" name="8 - Θέση περιεχομένου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4488" indent="-280988">
              <a:buClr>
                <a:schemeClr val="tx1">
                  <a:lumMod val="85000"/>
                  <a:lumOff val="15000"/>
                </a:schemeClr>
              </a:buClr>
              <a:buSzPct val="100000"/>
            </a:pPr>
            <a:r>
              <a:rPr lang="en-US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Photosensor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 selection makes a timing / price difference </a:t>
            </a:r>
          </a:p>
          <a:p>
            <a:pPr marL="744538" lvl="1" indent="-280988">
              <a:buClr>
                <a:schemeClr val="accent3">
                  <a:lumMod val="75000"/>
                </a:schemeClr>
              </a:buClr>
              <a:buSzPct val="100000"/>
              <a:buFont typeface="Times New Roman" pitchFamily="18" charset="0"/>
              <a:buChar char="→"/>
            </a:pP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cs typeface="Helvetica" charset="0"/>
                <a:sym typeface="Helvetica" charset="0"/>
              </a:rPr>
              <a:t> Investigation on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cs typeface="Helvetica" charset="0"/>
                <a:sym typeface="Helvetica" charset="0"/>
              </a:rPr>
              <a:t>Silicon 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  <a:cs typeface="Helvetica" charset="0"/>
                <a:sym typeface="Helvetica" charset="0"/>
              </a:rPr>
              <a:t>PhotoMultipliers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cs typeface="Helvetica" charset="0"/>
                <a:sym typeface="Helvetica" charset="0"/>
              </a:rPr>
              <a:t> (</a:t>
            </a:r>
            <a:r>
              <a:rPr lang="en-US" b="1" dirty="0" err="1" smtClean="0">
                <a:solidFill>
                  <a:schemeClr val="accent3">
                    <a:lumMod val="75000"/>
                  </a:schemeClr>
                </a:solidFill>
                <a:cs typeface="Helvetica" charset="0"/>
                <a:sym typeface="Helvetica" charset="0"/>
              </a:rPr>
              <a:t>SiPM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  <a:cs typeface="Helvetica" charset="0"/>
                <a:sym typeface="Helvetica" charset="0"/>
              </a:rPr>
              <a:t>) </a:t>
            </a:r>
          </a:p>
          <a:p>
            <a:pPr marL="744538" lvl="1" indent="-280988">
              <a:buClr>
                <a:schemeClr val="accent6">
                  <a:lumMod val="50000"/>
                </a:schemeClr>
              </a:buClr>
            </a:pPr>
            <a:r>
              <a:rPr lang="en-US" sz="1800" dirty="0" smtClean="0">
                <a:cs typeface="Helvetica" charset="0"/>
                <a:sym typeface="Helvetica" charset="0"/>
              </a:rPr>
              <a:t>(3x3 mm</a:t>
            </a:r>
            <a:r>
              <a:rPr lang="en-US" sz="1800" baseline="32000" dirty="0" smtClean="0">
                <a:cs typeface="Helvetica" charset="0"/>
                <a:sym typeface="Helvetica" charset="0"/>
              </a:rPr>
              <a:t>2</a:t>
            </a:r>
            <a:r>
              <a:rPr lang="en-US" sz="1800" dirty="0" smtClean="0">
                <a:cs typeface="Helvetica" charset="0"/>
                <a:sym typeface="Helvetica" charset="0"/>
              </a:rPr>
              <a:t>, default 40000 pixels, G =10</a:t>
            </a:r>
            <a:r>
              <a:rPr lang="en-US" sz="1800" baseline="32000" dirty="0" smtClean="0">
                <a:cs typeface="Helvetica" charset="0"/>
                <a:sym typeface="Helvetica" charset="0"/>
              </a:rPr>
              <a:t>+5</a:t>
            </a:r>
            <a:r>
              <a:rPr lang="en-US" sz="1800" dirty="0" smtClean="0">
                <a:cs typeface="Helvetica" charset="0"/>
                <a:sym typeface="Helvetica" charset="0"/>
              </a:rPr>
              <a:t> - 10</a:t>
            </a:r>
            <a:r>
              <a:rPr lang="en-US" sz="1800" baseline="32000" dirty="0" smtClean="0">
                <a:cs typeface="Helvetica" charset="0"/>
                <a:sym typeface="Helvetica" charset="0"/>
              </a:rPr>
              <a:t>+6</a:t>
            </a:r>
            <a:r>
              <a:rPr lang="en-US" sz="1800" dirty="0" smtClean="0">
                <a:cs typeface="Helvetica" charset="0"/>
                <a:sym typeface="Helvetica" charset="0"/>
              </a:rPr>
              <a:t>)</a:t>
            </a:r>
          </a:p>
          <a:p>
            <a:pPr marL="344488" indent="-280988">
              <a:buClr>
                <a:schemeClr val="tx1">
                  <a:lumMod val="85000"/>
                  <a:lumOff val="15000"/>
                </a:schemeClr>
              </a:buClr>
              <a:buSzPct val="100000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Development of 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custom made , shielded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photon sensing modules</a:t>
            </a:r>
          </a:p>
          <a:p>
            <a:pPr marL="793750" lvl="1" indent="-330200">
              <a:buClr>
                <a:schemeClr val="accent6">
                  <a:lumMod val="50000"/>
                </a:schemeClr>
              </a:buClr>
            </a:pPr>
            <a:r>
              <a:rPr lang="en-US" sz="1800" dirty="0" smtClean="0">
                <a:cs typeface="Helvetica" charset="0"/>
                <a:sym typeface="Helvetica" charset="0"/>
              </a:rPr>
              <a:t>Low pass filters (bias input) for noise filtering</a:t>
            </a:r>
          </a:p>
          <a:p>
            <a:pPr marL="793750" lvl="1" indent="-330200">
              <a:buClr>
                <a:schemeClr val="accent6">
                  <a:lumMod val="50000"/>
                </a:schemeClr>
              </a:buClr>
            </a:pPr>
            <a:r>
              <a:rPr lang="en-US" sz="1800" dirty="0" err="1" smtClean="0">
                <a:cs typeface="Helvetica" charset="0"/>
                <a:sym typeface="Helvetica" charset="0"/>
              </a:rPr>
              <a:t>SiPM</a:t>
            </a:r>
            <a:r>
              <a:rPr lang="en-US" sz="1800" dirty="0" smtClean="0">
                <a:cs typeface="Helvetica" charset="0"/>
                <a:sym typeface="Helvetica" charset="0"/>
              </a:rPr>
              <a:t> with different readouts, depending on the application	</a:t>
            </a:r>
          </a:p>
          <a:p>
            <a:pPr marL="393700" indent="-330200">
              <a:buClr>
                <a:schemeClr val="tx1">
                  <a:lumMod val="85000"/>
                  <a:lumOff val="15000"/>
                </a:schemeClr>
              </a:buClr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Design of RF shielded chassis to include the modules &amp; Power Supplies</a:t>
            </a:r>
          </a:p>
          <a:p>
            <a:pPr marL="393700" indent="-330200">
              <a:buClr>
                <a:schemeClr val="tx1">
                  <a:lumMod val="85000"/>
                  <a:lumOff val="15000"/>
                </a:schemeClr>
              </a:buClr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High sampling (1-4 GS/s) and high bandwidth (250 MHz - 2 GHz) ADCs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93700" indent="-330200">
              <a:buClr>
                <a:schemeClr val="tx1">
                  <a:lumMod val="85000"/>
                  <a:lumOff val="15000"/>
                </a:schemeClr>
              </a:buClr>
            </a:pP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cs typeface="Helvetica" charset="0"/>
              <a:sym typeface="Helvetica" charset="0"/>
            </a:endParaRPr>
          </a:p>
          <a:p>
            <a:pPr marL="393700" indent="-330200">
              <a:buClr>
                <a:schemeClr val="accent6">
                  <a:lumMod val="50000"/>
                </a:schemeClr>
              </a:buClr>
            </a:pPr>
            <a:endParaRPr lang="en-US" sz="2200" dirty="0" smtClean="0">
              <a:cs typeface="Helvetica" charset="0"/>
              <a:sym typeface="Helvetica" charset="0"/>
            </a:endParaRPr>
          </a:p>
          <a:p>
            <a:pPr marL="793750" lvl="1" indent="-330200">
              <a:buClr>
                <a:schemeClr val="accent6">
                  <a:lumMod val="50000"/>
                </a:schemeClr>
              </a:buClr>
            </a:pPr>
            <a:endParaRPr lang="en-US" sz="1800" dirty="0" smtClean="0">
              <a:cs typeface="Helvetica" charset="0"/>
              <a:sym typeface="Helvetica" charset="0"/>
            </a:endParaRPr>
          </a:p>
          <a:p>
            <a:pPr>
              <a:buNone/>
            </a:pP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20" name="56 - Ομάδα"/>
          <p:cNvGrpSpPr/>
          <p:nvPr/>
        </p:nvGrpSpPr>
        <p:grpSpPr>
          <a:xfrm>
            <a:off x="7183582" y="0"/>
            <a:ext cx="1960418" cy="1557754"/>
            <a:chOff x="6781800" y="4648200"/>
            <a:chExt cx="1960418" cy="1557754"/>
          </a:xfrm>
        </p:grpSpPr>
        <p:pic>
          <p:nvPicPr>
            <p:cNvPr id="21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t="16374" r="19298"/>
            <a:stretch>
              <a:fillRect/>
            </a:stretch>
          </p:blipFill>
          <p:spPr bwMode="auto">
            <a:xfrm rot="10800000">
              <a:off x="6781800" y="4648200"/>
              <a:ext cx="1960418" cy="1523586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22" name="21 - TextBox"/>
            <p:cNvSpPr txBox="1"/>
            <p:nvPr/>
          </p:nvSpPr>
          <p:spPr>
            <a:xfrm>
              <a:off x="8001000" y="5867400"/>
              <a:ext cx="685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err="1" smtClean="0"/>
                <a:t>SiPM</a:t>
              </a:r>
              <a:endParaRPr lang="en-US" sz="1600" b="1" dirty="0"/>
            </a:p>
          </p:txBody>
        </p:sp>
      </p:grpSp>
      <p:grpSp>
        <p:nvGrpSpPr>
          <p:cNvPr id="23" name="22 - Ομάδα"/>
          <p:cNvGrpSpPr/>
          <p:nvPr/>
        </p:nvGrpSpPr>
        <p:grpSpPr>
          <a:xfrm>
            <a:off x="304800" y="4419600"/>
            <a:ext cx="2819400" cy="1981200"/>
            <a:chOff x="0" y="4876800"/>
            <a:chExt cx="2819400" cy="1981200"/>
          </a:xfrm>
        </p:grpSpPr>
        <p:pic>
          <p:nvPicPr>
            <p:cNvPr id="11" name="Picture 2" descr="C:\Users\maraki\cernbox\FigureUniverse\tbmPics\IMG_20150512_185206.jpg"/>
            <p:cNvPicPr>
              <a:picLocks noChangeAspect="1" noChangeArrowheads="1"/>
            </p:cNvPicPr>
            <p:nvPr/>
          </p:nvPicPr>
          <p:blipFill>
            <a:blip r:embed="rId5" cstate="print"/>
            <a:srcRect l="22563" t="14583" r="15687" b="8333"/>
            <a:stretch>
              <a:fillRect/>
            </a:stretch>
          </p:blipFill>
          <p:spPr bwMode="auto">
            <a:xfrm>
              <a:off x="0" y="4876800"/>
              <a:ext cx="2784389" cy="1981200"/>
            </a:xfrm>
            <a:prstGeom prst="rect">
              <a:avLst/>
            </a:prstGeom>
            <a:noFill/>
          </p:spPr>
        </p:pic>
        <p:sp>
          <p:nvSpPr>
            <p:cNvPr id="14" name="13 - Ορθογώνιο"/>
            <p:cNvSpPr/>
            <p:nvPr/>
          </p:nvSpPr>
          <p:spPr>
            <a:xfrm>
              <a:off x="533400" y="4876800"/>
              <a:ext cx="2286000" cy="5334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b="1" dirty="0" smtClean="0">
                  <a:solidFill>
                    <a:schemeClr val="bg1"/>
                  </a:solidFill>
                </a:rPr>
                <a:t>Photon sensing module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6" name="15 - Ομάδα"/>
          <p:cNvGrpSpPr/>
          <p:nvPr/>
        </p:nvGrpSpPr>
        <p:grpSpPr>
          <a:xfrm>
            <a:off x="3505200" y="4712310"/>
            <a:ext cx="4797156" cy="1231290"/>
            <a:chOff x="2899044" y="5550510"/>
            <a:chExt cx="4797156" cy="1231290"/>
          </a:xfrm>
        </p:grpSpPr>
        <p:pic>
          <p:nvPicPr>
            <p:cNvPr id="17" name="16 - Εικόνα" descr="Εικόνα1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99044" y="5550510"/>
              <a:ext cx="4797156" cy="1231290"/>
            </a:xfrm>
            <a:prstGeom prst="rect">
              <a:avLst/>
            </a:prstGeom>
          </p:spPr>
        </p:pic>
        <p:sp>
          <p:nvSpPr>
            <p:cNvPr id="18" name="17 - Ορθογώνιο"/>
            <p:cNvSpPr/>
            <p:nvPr/>
          </p:nvSpPr>
          <p:spPr>
            <a:xfrm>
              <a:off x="4953000" y="5867400"/>
              <a:ext cx="914400" cy="45720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500" b="1" dirty="0" err="1" smtClean="0"/>
                <a:t>SiPM</a:t>
              </a:r>
              <a:r>
                <a:rPr lang="en-US" sz="1500" b="1" dirty="0" smtClean="0"/>
                <a:t> readout</a:t>
              </a:r>
              <a:endParaRPr lang="en-US" sz="1500" b="1" dirty="0"/>
            </a:p>
          </p:txBody>
        </p:sp>
        <p:sp>
          <p:nvSpPr>
            <p:cNvPr id="19" name="18 - Ορθογώνιο"/>
            <p:cNvSpPr/>
            <p:nvPr/>
          </p:nvSpPr>
          <p:spPr>
            <a:xfrm>
              <a:off x="6477000" y="6477000"/>
              <a:ext cx="6096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b="1" dirty="0" err="1" smtClean="0">
                  <a:solidFill>
                    <a:schemeClr val="tx1"/>
                  </a:solidFill>
                </a:rPr>
                <a:t>SiPM</a:t>
              </a:r>
              <a:endParaRPr lang="en-US" sz="1400" b="1" dirty="0">
                <a:solidFill>
                  <a:schemeClr val="tx1"/>
                </a:solidFill>
              </a:endParaRPr>
            </a:p>
          </p:txBody>
        </p:sp>
      </p:grpSp>
      <p:pic>
        <p:nvPicPr>
          <p:cNvPr id="135169" name="Picture 1" descr="C:\Users\maraki\Downloads\xbox2crate (1).jpg"/>
          <p:cNvPicPr>
            <a:picLocks noChangeAspect="1" noChangeArrowheads="1"/>
          </p:cNvPicPr>
          <p:nvPr/>
        </p:nvPicPr>
        <p:blipFill>
          <a:blip r:embed="rId7" cstate="print"/>
          <a:srcRect l="4750" t="6250" r="5000" b="8333"/>
          <a:stretch>
            <a:fillRect/>
          </a:stretch>
        </p:blipFill>
        <p:spPr bwMode="auto">
          <a:xfrm>
            <a:off x="2362200" y="4038600"/>
            <a:ext cx="4378712" cy="2362200"/>
          </a:xfrm>
          <a:prstGeom prst="rect">
            <a:avLst/>
          </a:prstGeom>
          <a:noFill/>
        </p:spPr>
      </p:pic>
      <p:cxnSp>
        <p:nvCxnSpPr>
          <p:cNvPr id="27" name="26 - Ευθύγραμμο βέλος σύνδεσης"/>
          <p:cNvCxnSpPr/>
          <p:nvPr/>
        </p:nvCxnSpPr>
        <p:spPr>
          <a:xfrm rot="10800000" flipV="1">
            <a:off x="6096000" y="4648200"/>
            <a:ext cx="1524000" cy="10668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- Ευθύγραμμο βέλος σύνδεσης"/>
          <p:cNvCxnSpPr/>
          <p:nvPr/>
        </p:nvCxnSpPr>
        <p:spPr>
          <a:xfrm rot="10800000">
            <a:off x="6172200" y="6019800"/>
            <a:ext cx="1219200" cy="762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- Ευθύγραμμο βέλος σύνδεσης"/>
          <p:cNvCxnSpPr/>
          <p:nvPr/>
        </p:nvCxnSpPr>
        <p:spPr>
          <a:xfrm>
            <a:off x="1295400" y="5029200"/>
            <a:ext cx="2209800" cy="5334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- Ευθύγραμμο βέλος σύνδεσης"/>
          <p:cNvCxnSpPr/>
          <p:nvPr/>
        </p:nvCxnSpPr>
        <p:spPr>
          <a:xfrm>
            <a:off x="1295400" y="5029200"/>
            <a:ext cx="1676400" cy="68580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33 - TextBox"/>
          <p:cNvSpPr txBox="1"/>
          <p:nvPr/>
        </p:nvSpPr>
        <p:spPr>
          <a:xfrm>
            <a:off x="7620000" y="43434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Fibre</a:t>
            </a:r>
            <a:r>
              <a:rPr lang="en-US" dirty="0" smtClean="0"/>
              <a:t> connector</a:t>
            </a:r>
            <a:endParaRPr lang="en-US" dirty="0"/>
          </a:p>
        </p:txBody>
      </p:sp>
      <p:sp>
        <p:nvSpPr>
          <p:cNvPr id="35" name="34 - TextBox"/>
          <p:cNvSpPr txBox="1"/>
          <p:nvPr/>
        </p:nvSpPr>
        <p:spPr>
          <a:xfrm>
            <a:off x="7467600" y="57912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Signal output</a:t>
            </a:r>
            <a:endParaRPr lang="en-US" dirty="0"/>
          </a:p>
        </p:txBody>
      </p:sp>
      <p:sp>
        <p:nvSpPr>
          <p:cNvPr id="36" name="35 - TextBox"/>
          <p:cNvSpPr txBox="1"/>
          <p:nvPr/>
        </p:nvSpPr>
        <p:spPr>
          <a:xfrm>
            <a:off x="381000" y="4724400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Power supplies</a:t>
            </a:r>
            <a:endParaRPr lang="en-US" dirty="0"/>
          </a:p>
        </p:txBody>
      </p:sp>
    </p:spTree>
    <p:custDataLst>
      <p:tags r:id="rId1"/>
    </p:custDataLst>
  </p:cSld>
  <p:clrMapOvr>
    <a:masterClrMapping/>
  </p:clrMapOvr>
  <p:transition advTm="10789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Losses with long bunch trains in </a:t>
            </a:r>
            <a:r>
              <a:rPr lang="en-US" sz="2800" dirty="0" err="1" smtClean="0"/>
              <a:t>linacs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2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20" name="19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23" name="22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2" name="24 - Ομάδα"/>
          <p:cNvGrpSpPr>
            <a:grpSpLocks noChangeAspect="1"/>
          </p:cNvGrpSpPr>
          <p:nvPr/>
        </p:nvGrpSpPr>
        <p:grpSpPr>
          <a:xfrm>
            <a:off x="6835146" y="304800"/>
            <a:ext cx="2232654" cy="3124201"/>
            <a:chOff x="8934452" y="1314450"/>
            <a:chExt cx="2806701" cy="3927475"/>
          </a:xfrm>
        </p:grpSpPr>
        <p:pic>
          <p:nvPicPr>
            <p:cNvPr id="26" name="Picture 5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934452" y="1314450"/>
              <a:ext cx="2806701" cy="3927475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27" name="Rectangle 55"/>
            <p:cNvSpPr>
              <a:spLocks/>
            </p:cNvSpPr>
            <p:nvPr/>
          </p:nvSpPr>
          <p:spPr bwMode="auto">
            <a:xfrm>
              <a:off x="9918700" y="2514600"/>
              <a:ext cx="1562100" cy="508000"/>
            </a:xfrm>
            <a:prstGeom prst="rect">
              <a:avLst/>
            </a:prstGeom>
            <a:solidFill>
              <a:srgbClr val="FFFFFF">
                <a:alpha val="70000"/>
              </a:srgbClr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400" b="1" dirty="0">
                  <a:solidFill>
                    <a:schemeClr val="tx1"/>
                  </a:solidFill>
                  <a:latin typeface="Calibri" pitchFamily="34" charset="0"/>
                  <a:ea typeface="Gill Sans" charset="0"/>
                  <a:cs typeface="Gill Sans" charset="0"/>
                </a:rPr>
                <a:t>Optical </a:t>
              </a:r>
              <a:r>
                <a:rPr lang="en-US" sz="1400" b="1" dirty="0" err="1">
                  <a:solidFill>
                    <a:schemeClr val="tx1"/>
                  </a:solidFill>
                  <a:latin typeface="Calibri" pitchFamily="34" charset="0"/>
                  <a:ea typeface="Gill Sans" charset="0"/>
                  <a:cs typeface="Gill Sans" charset="0"/>
                </a:rPr>
                <a:t>fibre</a:t>
              </a:r>
              <a:r>
                <a:rPr lang="en-US" sz="1400" b="1" dirty="0">
                  <a:solidFill>
                    <a:schemeClr val="tx1"/>
                  </a:solidFill>
                  <a:latin typeface="Calibri" pitchFamily="34" charset="0"/>
                  <a:ea typeface="Gill Sans" charset="0"/>
                  <a:cs typeface="Gill Sans" charset="0"/>
                </a:rPr>
                <a:t> at the TBL</a:t>
              </a:r>
            </a:p>
          </p:txBody>
        </p:sp>
        <p:sp>
          <p:nvSpPr>
            <p:cNvPr id="28" name="Line 56"/>
            <p:cNvSpPr>
              <a:spLocks noChangeShapeType="1"/>
            </p:cNvSpPr>
            <p:nvPr/>
          </p:nvSpPr>
          <p:spPr bwMode="auto">
            <a:xfrm>
              <a:off x="9804400" y="1943100"/>
              <a:ext cx="317500" cy="558800"/>
            </a:xfrm>
            <a:prstGeom prst="line">
              <a:avLst/>
            </a:prstGeom>
            <a:noFill/>
            <a:ln w="508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</p:grpSp>
      <p:grpSp>
        <p:nvGrpSpPr>
          <p:cNvPr id="41" name="7 - Ομάδα"/>
          <p:cNvGrpSpPr>
            <a:grpSpLocks noChangeAspect="1"/>
          </p:cNvGrpSpPr>
          <p:nvPr/>
        </p:nvGrpSpPr>
        <p:grpSpPr>
          <a:xfrm>
            <a:off x="1447800" y="3507614"/>
            <a:ext cx="4272110" cy="2893186"/>
            <a:chOff x="6845300" y="4760913"/>
            <a:chExt cx="6113463" cy="4140200"/>
          </a:xfrm>
        </p:grpSpPr>
        <p:pic>
          <p:nvPicPr>
            <p:cNvPr id="42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5400000">
              <a:off x="7831932" y="3774281"/>
              <a:ext cx="4140200" cy="6113463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44" name="Line 11"/>
            <p:cNvSpPr>
              <a:spLocks noChangeShapeType="1"/>
            </p:cNvSpPr>
            <p:nvPr/>
          </p:nvSpPr>
          <p:spPr bwMode="auto">
            <a:xfrm>
              <a:off x="7842250" y="8186738"/>
              <a:ext cx="4127500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stealth" w="med" len="med"/>
            </a:ln>
          </p:spPr>
          <p:txBody>
            <a:bodyPr lIns="0" tIns="0" rIns="0" bIns="0"/>
            <a:lstStyle/>
            <a:p>
              <a:endParaRPr lang="en-US">
                <a:latin typeface="Calibri" pitchFamily="34" charset="0"/>
              </a:endParaRPr>
            </a:p>
          </p:txBody>
        </p:sp>
        <p:sp>
          <p:nvSpPr>
            <p:cNvPr id="46" name="Rectangle 12"/>
            <p:cNvSpPr>
              <a:spLocks/>
            </p:cNvSpPr>
            <p:nvPr/>
          </p:nvSpPr>
          <p:spPr bwMode="auto">
            <a:xfrm>
              <a:off x="9392576" y="7817645"/>
              <a:ext cx="1111054" cy="617317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  <a:latin typeface="Calibri" pitchFamily="34" charset="0"/>
                  <a:cs typeface="Times New Roman" charset="0"/>
                  <a:sym typeface="Times New Roman" charset="0"/>
                </a:rPr>
                <a:t>TBL</a:t>
              </a:r>
            </a:p>
          </p:txBody>
        </p:sp>
      </p:grpSp>
      <p:sp>
        <p:nvSpPr>
          <p:cNvPr id="49" name="6 - Θέση περιεχομένου"/>
          <p:cNvSpPr>
            <a:spLocks noGrp="1"/>
          </p:cNvSpPr>
          <p:nvPr>
            <p:ph idx="1"/>
          </p:nvPr>
        </p:nvSpPr>
        <p:spPr>
          <a:xfrm>
            <a:off x="5791200" y="4327672"/>
            <a:ext cx="3200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31775" indent="-168275">
              <a:buClr>
                <a:schemeClr val="tx1">
                  <a:lumMod val="85000"/>
                  <a:lumOff val="15000"/>
                </a:schemeClr>
              </a:buClr>
              <a:buSzPct val="70000"/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Helvetica" charset="0"/>
                <a:sym typeface="Helvetica" charset="0"/>
              </a:rPr>
              <a:t>1µs long pulse</a:t>
            </a:r>
            <a:endParaRPr lang="en-US" sz="2000" dirty="0" smtClean="0">
              <a:latin typeface="Calibri" pitchFamily="34" charset="0"/>
              <a:cs typeface="Helvetica" charset="0"/>
              <a:sym typeface="Helvetica" charset="0"/>
            </a:endParaRPr>
          </a:p>
          <a:p>
            <a:pPr marL="231775" indent="-168275">
              <a:buClr>
                <a:schemeClr val="tx1">
                  <a:lumMod val="85000"/>
                  <a:lumOff val="15000"/>
                </a:schemeClr>
              </a:buClr>
              <a:buSzPct val="70000"/>
            </a:pPr>
            <a:r>
              <a:rPr lang="en-US" sz="2000" dirty="0" smtClean="0">
                <a:latin typeface="Calibri" pitchFamily="34" charset="0"/>
                <a:cs typeface="Helvetica" charset="0"/>
                <a:sym typeface="Helvetica" charset="0"/>
              </a:rPr>
              <a:t>Controlled losses generated by switching off </a:t>
            </a:r>
            <a:r>
              <a:rPr lang="en-US" sz="2000" dirty="0" err="1" smtClean="0">
                <a:latin typeface="Calibri" pitchFamily="34" charset="0"/>
                <a:cs typeface="Helvetica" charset="0"/>
                <a:sym typeface="Helvetica" charset="0"/>
              </a:rPr>
              <a:t>quadrupoles</a:t>
            </a:r>
            <a:endParaRPr lang="en-US" sz="2000" dirty="0" smtClean="0">
              <a:latin typeface="Calibri" pitchFamily="34" charset="0"/>
              <a:cs typeface="Helvetica" charset="0"/>
              <a:sym typeface="Helvetica" charset="0"/>
            </a:endParaRPr>
          </a:p>
          <a:p>
            <a:pPr marL="231775" indent="-168275">
              <a:buClr>
                <a:schemeClr val="tx1">
                  <a:lumMod val="85000"/>
                  <a:lumOff val="15000"/>
                </a:schemeClr>
              </a:buClr>
              <a:buSzPct val="70000"/>
            </a:pPr>
            <a:r>
              <a:rPr lang="en-US" sz="2000" dirty="0" smtClean="0">
                <a:latin typeface="Calibri" pitchFamily="34" charset="0"/>
                <a:cs typeface="Helvetica" charset="0"/>
                <a:sym typeface="Helvetica" charset="0"/>
              </a:rPr>
              <a:t>BPM signals to correlate</a:t>
            </a:r>
          </a:p>
        </p:txBody>
      </p:sp>
      <p:sp>
        <p:nvSpPr>
          <p:cNvPr id="53" name="6 - Θέση περιεχομένου"/>
          <p:cNvSpPr txBox="1">
            <a:spLocks/>
          </p:cNvSpPr>
          <p:nvPr/>
        </p:nvSpPr>
        <p:spPr>
          <a:xfrm>
            <a:off x="381000" y="685800"/>
            <a:ext cx="5562600" cy="400110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58738" lvl="0" indent="4763">
              <a:spcBef>
                <a:spcPct val="20000"/>
              </a:spcBef>
              <a:buSzPct val="100000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Helvetica" charset="0"/>
                <a:sym typeface="Helvetica" charset="0"/>
              </a:rPr>
              <a:t>Measurements at the CTF3 Test Beam Line (TBL)</a:t>
            </a:r>
            <a:endParaRPr kumimoji="0" lang="en-US" sz="200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Calibri" pitchFamily="34" charset="0"/>
              <a:ea typeface="+mn-ea"/>
              <a:cs typeface="Helvetica" charset="0"/>
              <a:sym typeface="Helvetica" charset="0"/>
            </a:endParaRPr>
          </a:p>
        </p:txBody>
      </p:sp>
      <p:grpSp>
        <p:nvGrpSpPr>
          <p:cNvPr id="51" name="50 - Ομάδα"/>
          <p:cNvGrpSpPr/>
          <p:nvPr/>
        </p:nvGrpSpPr>
        <p:grpSpPr>
          <a:xfrm>
            <a:off x="209036" y="1447800"/>
            <a:ext cx="6496564" cy="1981200"/>
            <a:chOff x="56636" y="1274663"/>
            <a:chExt cx="6648964" cy="1849537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5"/>
            <a:srcRect t="31559"/>
            <a:stretch>
              <a:fillRect/>
            </a:stretch>
          </p:blipFill>
          <p:spPr bwMode="auto">
            <a:xfrm>
              <a:off x="894836" y="1471676"/>
              <a:ext cx="5810764" cy="1652524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43" name="Rectangle 16"/>
            <p:cNvSpPr>
              <a:spLocks/>
            </p:cNvSpPr>
            <p:nvPr/>
          </p:nvSpPr>
          <p:spPr bwMode="auto">
            <a:xfrm>
              <a:off x="2279083" y="1274663"/>
              <a:ext cx="2895600" cy="381000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pPr algn="ctr"/>
              <a:r>
                <a:rPr lang="en-US" b="1" dirty="0" smtClean="0">
                  <a:solidFill>
                    <a:srgbClr val="D038BE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signal </a:t>
              </a:r>
              <a:r>
                <a:rPr lang="en-US" b="1" dirty="0" err="1" smtClean="0">
                  <a:solidFill>
                    <a:srgbClr val="D038BE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fibre</a:t>
              </a:r>
              <a:r>
                <a:rPr lang="en-US" b="1" dirty="0" smtClean="0">
                  <a:solidFill>
                    <a:srgbClr val="D038BE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</a:t>
              </a:r>
              <a:r>
                <a:rPr lang="en-US" sz="1800" b="1" dirty="0" smtClean="0">
                  <a:solidFill>
                    <a:srgbClr val="D038BE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28 m</a:t>
              </a:r>
              <a:endParaRPr lang="en-US" sz="1800" b="1" dirty="0">
                <a:solidFill>
                  <a:srgbClr val="D038BE"/>
                </a:solidFill>
                <a:latin typeface="Calibri" pitchFamily="34" charset="0"/>
                <a:cs typeface="Times New Roman Bold" charset="0"/>
                <a:sym typeface="Times New Roman Bold" charset="0"/>
              </a:endParaRPr>
            </a:p>
          </p:txBody>
        </p:sp>
        <p:sp>
          <p:nvSpPr>
            <p:cNvPr id="50" name="Rectangle 11"/>
            <p:cNvSpPr>
              <a:spLocks/>
            </p:cNvSpPr>
            <p:nvPr/>
          </p:nvSpPr>
          <p:spPr bwMode="auto">
            <a:xfrm>
              <a:off x="56636" y="1503263"/>
              <a:ext cx="793487" cy="861774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pPr algn="l"/>
              <a:r>
                <a:rPr lang="en-US" sz="1400" dirty="0" smtClean="0">
                  <a:solidFill>
                    <a:schemeClr val="accent2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</a:t>
              </a:r>
              <a:r>
                <a:rPr lang="en-US" sz="1400" b="1" dirty="0" smtClean="0">
                  <a:solidFill>
                    <a:schemeClr val="accent2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120 </a:t>
              </a:r>
              <a:r>
                <a:rPr lang="en-US" sz="1400" b="1" dirty="0" err="1">
                  <a:solidFill>
                    <a:schemeClr val="accent2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MeV</a:t>
              </a:r>
              <a:endParaRPr lang="en-US" sz="1400" b="1" dirty="0">
                <a:solidFill>
                  <a:schemeClr val="accent2"/>
                </a:solidFill>
                <a:latin typeface="Calibri" pitchFamily="34" charset="0"/>
                <a:cs typeface="Times New Roman Bold" charset="0"/>
                <a:sym typeface="Times New Roman Bold" charset="0"/>
              </a:endParaRPr>
            </a:p>
            <a:p>
              <a:pPr algn="l"/>
              <a:r>
                <a:rPr lang="en-US" sz="1400" b="1" dirty="0" smtClean="0">
                  <a:solidFill>
                    <a:schemeClr val="accent2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3 </a:t>
              </a:r>
              <a:r>
                <a:rPr lang="en-US" sz="1400" b="1" dirty="0">
                  <a:solidFill>
                    <a:schemeClr val="accent2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A (peak)</a:t>
              </a:r>
            </a:p>
            <a:p>
              <a:pPr algn="l"/>
              <a:r>
                <a:rPr lang="en-US" sz="1400" b="1" dirty="0" smtClean="0">
                  <a:solidFill>
                    <a:schemeClr val="accent2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3 </a:t>
              </a:r>
              <a:r>
                <a:rPr lang="en-US" sz="1400" b="1" dirty="0">
                  <a:solidFill>
                    <a:schemeClr val="accent2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GHz</a:t>
              </a:r>
            </a:p>
            <a:p>
              <a:pPr algn="l"/>
              <a:r>
                <a:rPr lang="en-US" sz="1400" b="1" dirty="0" smtClean="0">
                  <a:solidFill>
                    <a:schemeClr val="accent2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 0.1-1 µs</a:t>
              </a:r>
              <a:endParaRPr lang="en-US" sz="1400" b="1" dirty="0">
                <a:solidFill>
                  <a:schemeClr val="accent2"/>
                </a:solidFill>
                <a:latin typeface="Calibri" pitchFamily="34" charset="0"/>
                <a:cs typeface="Times New Roman Bold" charset="0"/>
                <a:sym typeface="Times New Roman Bold" charset="0"/>
              </a:endParaRPr>
            </a:p>
          </p:txBody>
        </p:sp>
        <p:cxnSp>
          <p:nvCxnSpPr>
            <p:cNvPr id="52" name="51 - Ευθύγραμμο βέλος σύνδεσης"/>
            <p:cNvCxnSpPr/>
            <p:nvPr/>
          </p:nvCxnSpPr>
          <p:spPr>
            <a:xfrm rot="10800000" flipH="1">
              <a:off x="101349" y="1935269"/>
              <a:ext cx="793487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advTm="7076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Resolution during l</a:t>
            </a: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osses with long bunch trains 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1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15" name="1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17" name="1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1" name="Rectangle 12"/>
          <p:cNvSpPr>
            <a:spLocks/>
          </p:cNvSpPr>
          <p:nvPr/>
        </p:nvSpPr>
        <p:spPr bwMode="auto">
          <a:xfrm>
            <a:off x="304800" y="762000"/>
            <a:ext cx="8382000" cy="119380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/>
          <a:lstStyle/>
          <a:p>
            <a:pPr marL="635000" indent="-571500" algn="l">
              <a:buSzPct val="155000"/>
            </a:pPr>
            <a:r>
              <a:rPr lang="en-US" sz="2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Helvetica" charset="0"/>
                <a:sym typeface="Helvetica" charset="0"/>
              </a:rPr>
              <a:t>Determination of loss location from signal leading edge</a:t>
            </a:r>
          </a:p>
          <a:p>
            <a:pPr marL="635000" indent="-571500" algn="l">
              <a:buClr>
                <a:schemeClr val="accent6">
                  <a:lumMod val="50000"/>
                </a:schemeClr>
              </a:buClr>
              <a:buSzPct val="70000"/>
              <a:buFont typeface="Courier New" pitchFamily="49" charset="0"/>
              <a:buChar char="o"/>
            </a:pP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j-lt"/>
                <a:cs typeface="Helvetica" charset="0"/>
                <a:sym typeface="Helvetica" charset="0"/>
              </a:rPr>
              <a:t>Good qualitative agreement between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Helvetica" charset="0"/>
                <a:sym typeface="Helvetica" charset="0"/>
              </a:rPr>
              <a:t>oBLM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j-lt"/>
                <a:cs typeface="Helvetica" charset="0"/>
                <a:sym typeface="Helvetica" charset="0"/>
              </a:rPr>
              <a:t> and BPM profile loss measurements</a:t>
            </a:r>
          </a:p>
          <a:p>
            <a:pPr marL="635000" indent="-571500" algn="l">
              <a:buClr>
                <a:schemeClr val="accent3">
                  <a:lumMod val="75000"/>
                </a:schemeClr>
              </a:buClr>
              <a:buSzPct val="70000"/>
              <a:buFont typeface="Wingdings" pitchFamily="2" charset="2"/>
              <a:buChar char="ü"/>
            </a:pPr>
            <a:r>
              <a:rPr lang="en-US" dirty="0" err="1">
                <a:solidFill>
                  <a:schemeClr val="accent3">
                    <a:lumMod val="75000"/>
                  </a:schemeClr>
                </a:solidFill>
                <a:latin typeface="+mj-lt"/>
                <a:cs typeface="Helvetica" charset="0"/>
                <a:sym typeface="Helvetica" charset="0"/>
              </a:rPr>
              <a:t>Localisation</a:t>
            </a:r>
            <a:r>
              <a:rPr lang="en-US" dirty="0">
                <a:solidFill>
                  <a:schemeClr val="accent3">
                    <a:lumMod val="75000"/>
                  </a:schemeClr>
                </a:solidFill>
                <a:latin typeface="+mj-lt"/>
                <a:cs typeface="Helvetica" charset="0"/>
                <a:sym typeface="Helvetica" charset="0"/>
              </a:rPr>
              <a:t> of loss down to (below) 2 m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+mj-lt"/>
                <a:cs typeface="Helvetica" charset="0"/>
                <a:sym typeface="Helvetica" charset="0"/>
              </a:rPr>
              <a:t>achieved!</a:t>
            </a:r>
            <a:endParaRPr lang="en-US" dirty="0">
              <a:solidFill>
                <a:schemeClr val="accent3">
                  <a:lumMod val="75000"/>
                </a:schemeClr>
              </a:solidFill>
              <a:latin typeface="+mj-lt"/>
              <a:cs typeface="Helvetica" charset="0"/>
              <a:sym typeface="Helvetica" charset="0"/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2385335" y="1532055"/>
            <a:ext cx="4480720" cy="522661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34" name="Line 3"/>
          <p:cNvSpPr>
            <a:spLocks noChangeShapeType="1"/>
          </p:cNvSpPr>
          <p:nvPr/>
        </p:nvSpPr>
        <p:spPr bwMode="auto">
          <a:xfrm rot="10800000" flipH="1">
            <a:off x="4191000" y="2841398"/>
            <a:ext cx="2488452" cy="0"/>
          </a:xfrm>
          <a:prstGeom prst="line">
            <a:avLst/>
          </a:prstGeom>
          <a:noFill/>
          <a:ln w="63500" cap="flat">
            <a:solidFill>
              <a:srgbClr val="676767"/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5" name="Line 4"/>
          <p:cNvSpPr>
            <a:spLocks noChangeShapeType="1"/>
          </p:cNvSpPr>
          <p:nvPr/>
        </p:nvSpPr>
        <p:spPr bwMode="auto">
          <a:xfrm>
            <a:off x="4829119" y="2827406"/>
            <a:ext cx="0" cy="2643442"/>
          </a:xfrm>
          <a:prstGeom prst="line">
            <a:avLst/>
          </a:prstGeom>
          <a:noFill/>
          <a:ln w="25400" cap="flat">
            <a:solidFill>
              <a:srgbClr val="FF0000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6" name="Line 5"/>
          <p:cNvSpPr>
            <a:spLocks noChangeShapeType="1"/>
          </p:cNvSpPr>
          <p:nvPr/>
        </p:nvSpPr>
        <p:spPr bwMode="auto">
          <a:xfrm>
            <a:off x="5135871" y="2836016"/>
            <a:ext cx="0" cy="2841485"/>
          </a:xfrm>
          <a:prstGeom prst="line">
            <a:avLst/>
          </a:prstGeom>
          <a:noFill/>
          <a:ln w="25400" cap="flat">
            <a:solidFill>
              <a:srgbClr val="0000FF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7" name="Line 6"/>
          <p:cNvSpPr>
            <a:spLocks noChangeShapeType="1"/>
          </p:cNvSpPr>
          <p:nvPr/>
        </p:nvSpPr>
        <p:spPr bwMode="auto">
          <a:xfrm>
            <a:off x="5609451" y="2826330"/>
            <a:ext cx="0" cy="2928666"/>
          </a:xfrm>
          <a:prstGeom prst="line">
            <a:avLst/>
          </a:prstGeom>
          <a:noFill/>
          <a:ln w="25400" cap="flat">
            <a:solidFill>
              <a:srgbClr val="2FCC3A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38" name="Line 7"/>
          <p:cNvSpPr>
            <a:spLocks noChangeShapeType="1"/>
          </p:cNvSpPr>
          <p:nvPr/>
        </p:nvSpPr>
        <p:spPr bwMode="auto">
          <a:xfrm>
            <a:off x="5824715" y="2826330"/>
            <a:ext cx="0" cy="2455086"/>
          </a:xfrm>
          <a:prstGeom prst="line">
            <a:avLst/>
          </a:prstGeom>
          <a:noFill/>
          <a:ln w="25400" cap="flat">
            <a:solidFill>
              <a:srgbClr val="4747B4"/>
            </a:solidFill>
            <a:prstDash val="solid"/>
            <a:miter lim="800000"/>
            <a:headEnd type="none" w="med" len="med"/>
            <a:tailEnd type="triangl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0" name="Line 8"/>
          <p:cNvSpPr>
            <a:spLocks noChangeShapeType="1"/>
          </p:cNvSpPr>
          <p:nvPr/>
        </p:nvSpPr>
        <p:spPr bwMode="auto">
          <a:xfrm rot="10800000" flipH="1">
            <a:off x="4510528" y="5483764"/>
            <a:ext cx="2175243" cy="1077"/>
          </a:xfrm>
          <a:prstGeom prst="line">
            <a:avLst/>
          </a:prstGeom>
          <a:noFill/>
          <a:ln w="38100" cap="flat">
            <a:solidFill>
              <a:srgbClr val="FF0000"/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3" name="Line 9"/>
          <p:cNvSpPr>
            <a:spLocks noChangeShapeType="1"/>
          </p:cNvSpPr>
          <p:nvPr/>
        </p:nvSpPr>
        <p:spPr bwMode="auto">
          <a:xfrm rot="10800000" flipH="1">
            <a:off x="4519139" y="5700104"/>
            <a:ext cx="2166633" cy="1076"/>
          </a:xfrm>
          <a:prstGeom prst="line">
            <a:avLst/>
          </a:prstGeom>
          <a:noFill/>
          <a:ln w="38100" cap="flat">
            <a:solidFill>
              <a:srgbClr val="0000FF"/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4" name="Line 10"/>
          <p:cNvSpPr>
            <a:spLocks noChangeShapeType="1"/>
          </p:cNvSpPr>
          <p:nvPr/>
        </p:nvSpPr>
        <p:spPr bwMode="auto">
          <a:xfrm rot="10800000" flipH="1">
            <a:off x="4519139" y="5767912"/>
            <a:ext cx="2166633" cy="1077"/>
          </a:xfrm>
          <a:prstGeom prst="line">
            <a:avLst/>
          </a:prstGeom>
          <a:noFill/>
          <a:ln w="38100" cap="flat">
            <a:solidFill>
              <a:srgbClr val="27C459"/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5" name="Line 11"/>
          <p:cNvSpPr>
            <a:spLocks noChangeShapeType="1"/>
          </p:cNvSpPr>
          <p:nvPr/>
        </p:nvSpPr>
        <p:spPr bwMode="auto">
          <a:xfrm rot="10800000" flipH="1">
            <a:off x="4510528" y="5284645"/>
            <a:ext cx="2177396" cy="1076"/>
          </a:xfrm>
          <a:prstGeom prst="line">
            <a:avLst/>
          </a:prstGeom>
          <a:noFill/>
          <a:ln w="25400" cap="flat">
            <a:solidFill>
              <a:srgbClr val="4747B4"/>
            </a:solidFill>
            <a:prstDash val="sysDot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</p:spTree>
    <p:custDataLst>
      <p:tags r:id="rId1"/>
    </p:custDataLst>
  </p:cSld>
  <p:clrMapOvr>
    <a:masterClrMapping/>
  </p:clrMapOvr>
  <p:transition advTm="4997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40" grpId="0" animBg="1"/>
      <p:bldP spid="43" grpId="0" animBg="1"/>
      <p:bldP spid="44" grpId="0" animBg="1"/>
      <p:bldP spid="4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OBLMs at Storage Rings: The Australian Synchrotron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" name="18 - Θέση περιεχομένου"/>
          <p:cNvSpPr>
            <a:spLocks noGrp="1"/>
          </p:cNvSpPr>
          <p:nvPr>
            <p:ph sz="half" idx="2"/>
          </p:nvPr>
        </p:nvSpPr>
        <p:spPr>
          <a:xfrm>
            <a:off x="5715000" y="1600200"/>
            <a:ext cx="2971800" cy="48768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216 m storage ring</a:t>
            </a:r>
          </a:p>
          <a:p>
            <a:r>
              <a:rPr lang="en-US" sz="2000" dirty="0" smtClean="0"/>
              <a:t>2 optical </a:t>
            </a:r>
            <a:r>
              <a:rPr lang="en-US" sz="2000" dirty="0" err="1" smtClean="0"/>
              <a:t>fibres</a:t>
            </a:r>
            <a:r>
              <a:rPr lang="en-US" sz="2000" dirty="0" smtClean="0"/>
              <a:t> covering the ring</a:t>
            </a:r>
          </a:p>
          <a:p>
            <a:pPr lvl="1"/>
            <a:r>
              <a:rPr lang="en-US" sz="2000" dirty="0" smtClean="0"/>
              <a:t>200 </a:t>
            </a:r>
            <a:r>
              <a:rPr lang="el-GR" sz="2000" dirty="0" smtClean="0"/>
              <a:t>μ</a:t>
            </a:r>
            <a:r>
              <a:rPr lang="en-US" sz="2000" dirty="0" smtClean="0"/>
              <a:t>m </a:t>
            </a:r>
            <a:r>
              <a:rPr lang="en-US" sz="2000" dirty="0" smtClean="0">
                <a:cs typeface="Helvetica" charset="0"/>
                <a:sym typeface="Helvetica" charset="0"/>
              </a:rPr>
              <a:t>core Ø</a:t>
            </a:r>
          </a:p>
          <a:p>
            <a:pPr lvl="1"/>
            <a:r>
              <a:rPr lang="en-US" sz="2000" dirty="0" smtClean="0">
                <a:sym typeface="Helvetica" charset="0"/>
              </a:rPr>
              <a:t>125 m</a:t>
            </a:r>
          </a:p>
          <a:p>
            <a:r>
              <a:rPr lang="en-US" sz="2000" dirty="0" smtClean="0"/>
              <a:t>Scraper </a:t>
            </a:r>
            <a:r>
              <a:rPr lang="en-US" sz="2000" dirty="0" err="1" smtClean="0"/>
              <a:t>fibre</a:t>
            </a:r>
            <a:endParaRPr lang="en-US" sz="2000" dirty="0" smtClean="0"/>
          </a:p>
          <a:p>
            <a:pPr lvl="1"/>
            <a:r>
              <a:rPr lang="en-US" sz="2000" dirty="0" smtClean="0"/>
              <a:t>Scraper</a:t>
            </a:r>
          </a:p>
          <a:p>
            <a:pPr lvl="1"/>
            <a:r>
              <a:rPr lang="en-US" sz="2000" dirty="0" smtClean="0"/>
              <a:t>Injection point</a:t>
            </a:r>
          </a:p>
          <a:p>
            <a:r>
              <a:rPr lang="en-US" sz="2000" dirty="0" smtClean="0"/>
              <a:t>RF </a:t>
            </a:r>
            <a:r>
              <a:rPr lang="en-US" sz="2000" dirty="0" err="1" smtClean="0"/>
              <a:t>fibre</a:t>
            </a:r>
            <a:endParaRPr lang="en-US" sz="2000" dirty="0" smtClean="0"/>
          </a:p>
          <a:p>
            <a:pPr lvl="1"/>
            <a:r>
              <a:rPr lang="en-US" sz="2000" dirty="0" smtClean="0"/>
              <a:t>2 In Vacuum </a:t>
            </a:r>
            <a:r>
              <a:rPr lang="en-US" sz="2000" dirty="0" err="1" smtClean="0"/>
              <a:t>Undulators</a:t>
            </a:r>
            <a:r>
              <a:rPr lang="en-US" sz="2000" dirty="0" smtClean="0"/>
              <a:t> (IVUs)</a:t>
            </a:r>
          </a:p>
          <a:p>
            <a:pPr lvl="1"/>
            <a:r>
              <a:rPr lang="en-US" sz="2000" dirty="0" smtClean="0"/>
              <a:t> 2 RF cavities </a:t>
            </a:r>
            <a:endParaRPr lang="en-US" sz="2000" dirty="0"/>
          </a:p>
        </p:txBody>
      </p:sp>
      <p:sp>
        <p:nvSpPr>
          <p:cNvPr id="16" name="15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15" name="1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 dirty="0"/>
          </a:p>
        </p:txBody>
      </p:sp>
      <p:sp>
        <p:nvSpPr>
          <p:cNvPr id="17" name="1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1686756"/>
            <a:ext cx="5435389" cy="4714044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8" name="Rectangle 3"/>
          <p:cNvSpPr>
            <a:spLocks/>
          </p:cNvSpPr>
          <p:nvPr/>
        </p:nvSpPr>
        <p:spPr bwMode="auto">
          <a:xfrm>
            <a:off x="1921317" y="855547"/>
            <a:ext cx="5134708" cy="5389130"/>
          </a:xfrm>
          <a:prstGeom prst="rect">
            <a:avLst/>
          </a:prstGeom>
          <a:noFill/>
          <a:ln w="254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 sz="1400">
              <a:latin typeface="Calibri" pitchFamily="34" charset="0"/>
            </a:endParaRPr>
          </a:p>
        </p:txBody>
      </p:sp>
      <p:sp>
        <p:nvSpPr>
          <p:cNvPr id="11" name="Rectangle 6"/>
          <p:cNvSpPr>
            <a:spLocks/>
          </p:cNvSpPr>
          <p:nvPr/>
        </p:nvSpPr>
        <p:spPr bwMode="auto">
          <a:xfrm>
            <a:off x="609600" y="1371600"/>
            <a:ext cx="1981200" cy="49244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 anchor="ctr">
            <a:spAutoFit/>
          </a:bodyPr>
          <a:lstStyle/>
          <a:p>
            <a:r>
              <a:rPr lang="en-US" sz="1600" b="1" dirty="0">
                <a:solidFill>
                  <a:schemeClr val="tx1"/>
                </a:solidFill>
                <a:latin typeface="Calibri" pitchFamily="34" charset="0"/>
                <a:cs typeface="Times New Roman Bold" charset="0"/>
                <a:sym typeface="Times New Roman Bold" charset="0"/>
              </a:rPr>
              <a:t>Australian Synchrotron Light Source</a:t>
            </a:r>
          </a:p>
        </p:txBody>
      </p:sp>
      <p:sp>
        <p:nvSpPr>
          <p:cNvPr id="13" name="Rectangle 10"/>
          <p:cNvSpPr>
            <a:spLocks/>
          </p:cNvSpPr>
          <p:nvPr/>
        </p:nvSpPr>
        <p:spPr bwMode="auto">
          <a:xfrm>
            <a:off x="2362200" y="2667000"/>
            <a:ext cx="994954" cy="1104067"/>
          </a:xfrm>
          <a:prstGeom prst="round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Times New Roman Bold" charset="0"/>
                <a:sym typeface="Times New Roman Bold" charset="0"/>
              </a:rPr>
              <a:t> </a:t>
            </a:r>
            <a:r>
              <a:rPr lang="en-US" sz="1600" b="1" dirty="0" smtClean="0">
                <a:solidFill>
                  <a:schemeClr val="accent2"/>
                </a:solidFill>
                <a:sym typeface="Times New Roman Bold" charset="0"/>
              </a:rPr>
              <a:t>3 </a:t>
            </a:r>
            <a:r>
              <a:rPr lang="en-US" sz="1600" b="1" dirty="0" err="1">
                <a:solidFill>
                  <a:schemeClr val="accent2"/>
                </a:solidFill>
                <a:sym typeface="Times New Roman Bold" charset="0"/>
              </a:rPr>
              <a:t>GeV</a:t>
            </a:r>
            <a:endParaRPr lang="en-US" sz="1600" b="1" dirty="0">
              <a:solidFill>
                <a:schemeClr val="accent2"/>
              </a:solidFill>
              <a:sym typeface="Times New Roman Bold" charset="0"/>
            </a:endParaRPr>
          </a:p>
          <a:p>
            <a:pPr algn="l"/>
            <a:r>
              <a:rPr lang="en-US" sz="1600" b="1" dirty="0" smtClean="0">
                <a:solidFill>
                  <a:schemeClr val="accent2"/>
                </a:solidFill>
                <a:sym typeface="Times New Roman Bold" charset="0"/>
              </a:rPr>
              <a:t> 200 </a:t>
            </a:r>
            <a:r>
              <a:rPr lang="en-US" sz="1600" b="1" dirty="0" err="1" smtClean="0">
                <a:solidFill>
                  <a:schemeClr val="accent2"/>
                </a:solidFill>
                <a:sym typeface="Times New Roman Bold" charset="0"/>
              </a:rPr>
              <a:t>mA</a:t>
            </a:r>
            <a:r>
              <a:rPr lang="en-US" sz="1600" b="1" dirty="0" smtClean="0">
                <a:solidFill>
                  <a:schemeClr val="accent2"/>
                </a:solidFill>
                <a:sym typeface="Times New Roman Bold" charset="0"/>
              </a:rPr>
              <a:t> </a:t>
            </a:r>
            <a:endParaRPr lang="en-US" sz="1600" b="1" dirty="0">
              <a:solidFill>
                <a:schemeClr val="accent2"/>
              </a:solidFill>
              <a:sym typeface="Times New Roman Bold" charset="0"/>
            </a:endParaRPr>
          </a:p>
          <a:p>
            <a:pPr algn="l"/>
            <a:r>
              <a:rPr lang="en-US" sz="1600" b="1" dirty="0" smtClean="0">
                <a:solidFill>
                  <a:schemeClr val="accent2"/>
                </a:solidFill>
                <a:sym typeface="Times New Roman Bold" charset="0"/>
              </a:rPr>
              <a:t> 500 </a:t>
            </a:r>
            <a:r>
              <a:rPr lang="en-US" sz="1600" b="1" dirty="0">
                <a:solidFill>
                  <a:schemeClr val="accent2"/>
                </a:solidFill>
                <a:sym typeface="Times New Roman Bold" charset="0"/>
              </a:rPr>
              <a:t>MHz</a:t>
            </a:r>
          </a:p>
          <a:p>
            <a:pPr algn="l"/>
            <a:r>
              <a:rPr lang="en-US" sz="1600" b="1" dirty="0" smtClean="0">
                <a:solidFill>
                  <a:schemeClr val="accent2"/>
                </a:solidFill>
                <a:sym typeface="Times New Roman Bold" charset="0"/>
              </a:rPr>
              <a:t> 1-75 </a:t>
            </a:r>
            <a:r>
              <a:rPr lang="en-US" sz="1600" b="1" dirty="0">
                <a:solidFill>
                  <a:schemeClr val="accent2"/>
                </a:solidFill>
                <a:sym typeface="Times New Roman Bold" charset="0"/>
              </a:rPr>
              <a:t>b inj</a:t>
            </a:r>
            <a:r>
              <a:rPr lang="en-US" b="1" dirty="0">
                <a:solidFill>
                  <a:schemeClr val="accent2"/>
                </a:solidFill>
                <a:sym typeface="Times New Roman Bold" charset="0"/>
              </a:rPr>
              <a:t>.</a:t>
            </a:r>
          </a:p>
        </p:txBody>
      </p:sp>
      <p:sp>
        <p:nvSpPr>
          <p:cNvPr id="20" name="Rectangle 10"/>
          <p:cNvSpPr>
            <a:spLocks/>
          </p:cNvSpPr>
          <p:nvPr/>
        </p:nvSpPr>
        <p:spPr bwMode="auto">
          <a:xfrm>
            <a:off x="2209800" y="4832985"/>
            <a:ext cx="833004" cy="272415"/>
          </a:xfrm>
          <a:prstGeom prst="roundRect">
            <a:avLst/>
          </a:prstGeom>
          <a:noFill/>
          <a:ln w="12700" cap="flat">
            <a:noFill/>
            <a:prstDash val="solid"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Times New Roman Bold" charset="0"/>
                <a:sym typeface="Times New Roman Bold" charset="0"/>
              </a:rPr>
              <a:t> </a:t>
            </a:r>
            <a:r>
              <a:rPr lang="en-US" sz="1600" b="1" dirty="0" smtClean="0">
                <a:solidFill>
                  <a:schemeClr val="accent2"/>
                </a:solidFill>
                <a:latin typeface="Calibri" pitchFamily="34" charset="0"/>
                <a:cs typeface="Times New Roman Bold" charset="0"/>
                <a:sym typeface="Times New Roman Bold" charset="0"/>
              </a:rPr>
              <a:t>100 </a:t>
            </a:r>
            <a:r>
              <a:rPr lang="en-US" sz="1600" b="1" dirty="0" err="1" smtClean="0">
                <a:solidFill>
                  <a:schemeClr val="accent2"/>
                </a:solidFill>
                <a:latin typeface="Calibri" pitchFamily="34" charset="0"/>
                <a:cs typeface="Times New Roman Bold" charset="0"/>
                <a:sym typeface="Times New Roman Bold" charset="0"/>
              </a:rPr>
              <a:t>MeV</a:t>
            </a:r>
            <a:endParaRPr lang="en-US" b="1" dirty="0">
              <a:solidFill>
                <a:schemeClr val="accent2"/>
              </a:solidFill>
              <a:sym typeface="Times New Roman Bold" charset="0"/>
            </a:endParaRPr>
          </a:p>
        </p:txBody>
      </p:sp>
    </p:spTree>
  </p:cSld>
  <p:clrMapOvr>
    <a:masterClrMapping/>
  </p:clrMapOvr>
  <p:transition advTm="96422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AS: understanding beam losses, single - bunch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6" name="2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grpSp>
        <p:nvGrpSpPr>
          <p:cNvPr id="2" name="99 - Ομάδα"/>
          <p:cNvGrpSpPr/>
          <p:nvPr/>
        </p:nvGrpSpPr>
        <p:grpSpPr>
          <a:xfrm>
            <a:off x="567908" y="1295399"/>
            <a:ext cx="7204492" cy="5181601"/>
            <a:chOff x="720308" y="1523999"/>
            <a:chExt cx="7204492" cy="5181601"/>
          </a:xfrm>
        </p:grpSpPr>
        <p:sp>
          <p:nvSpPr>
            <p:cNvPr id="81" name="Rectangle 12"/>
            <p:cNvSpPr>
              <a:spLocks/>
            </p:cNvSpPr>
            <p:nvPr/>
          </p:nvSpPr>
          <p:spPr bwMode="auto">
            <a:xfrm rot="16200000">
              <a:off x="185084" y="2682524"/>
              <a:ext cx="1394100" cy="307777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000" b="1" dirty="0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Scraper </a:t>
              </a:r>
              <a:r>
                <a:rPr lang="en-US" sz="2000" b="1" dirty="0" err="1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Fibre</a:t>
              </a:r>
              <a:endParaRPr lang="en-US" sz="2000" b="1" dirty="0">
                <a:solidFill>
                  <a:schemeClr val="tx1"/>
                </a:solidFill>
                <a:latin typeface="Calibri" pitchFamily="34" charset="0"/>
                <a:cs typeface="Times New Roman Bold" charset="0"/>
                <a:sym typeface="Times New Roman Bold" charset="0"/>
              </a:endParaRPr>
            </a:p>
          </p:txBody>
        </p:sp>
        <p:sp>
          <p:nvSpPr>
            <p:cNvPr id="82" name="Rectangle 13"/>
            <p:cNvSpPr>
              <a:spLocks/>
            </p:cNvSpPr>
            <p:nvPr/>
          </p:nvSpPr>
          <p:spPr bwMode="auto">
            <a:xfrm rot="16200000">
              <a:off x="446836" y="5074239"/>
              <a:ext cx="854721" cy="307777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000" b="1" dirty="0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RF </a:t>
              </a:r>
              <a:r>
                <a:rPr lang="en-US" sz="2000" b="1" dirty="0" err="1">
                  <a:solidFill>
                    <a:schemeClr val="tx1"/>
                  </a:solidFill>
                  <a:latin typeface="Calibri" pitchFamily="34" charset="0"/>
                  <a:cs typeface="Times New Roman Bold" charset="0"/>
                  <a:sym typeface="Times New Roman Bold" charset="0"/>
                </a:rPr>
                <a:t>Fibre</a:t>
              </a:r>
              <a:endParaRPr lang="en-US" sz="2000" b="1" dirty="0">
                <a:solidFill>
                  <a:schemeClr val="tx1"/>
                </a:solidFill>
                <a:latin typeface="Calibri" pitchFamily="34" charset="0"/>
                <a:cs typeface="Times New Roman Bold" charset="0"/>
                <a:sym typeface="Times New Roman Bold" charset="0"/>
              </a:endParaRPr>
            </a:p>
          </p:txBody>
        </p:sp>
        <p:sp>
          <p:nvSpPr>
            <p:cNvPr id="56" name="Rectangle 16"/>
            <p:cNvSpPr>
              <a:spLocks/>
            </p:cNvSpPr>
            <p:nvPr/>
          </p:nvSpPr>
          <p:spPr bwMode="auto">
            <a:xfrm>
              <a:off x="3478257" y="4967996"/>
              <a:ext cx="425156" cy="240039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 Bold" charset="0"/>
                  <a:cs typeface="Times New Roman Bold" charset="0"/>
                  <a:sym typeface="Times New Roman Bold" charset="0"/>
                </a:rPr>
                <a:t>IVU3</a:t>
              </a:r>
            </a:p>
          </p:txBody>
        </p:sp>
        <p:sp>
          <p:nvSpPr>
            <p:cNvPr id="57" name="Rectangle 17"/>
            <p:cNvSpPr>
              <a:spLocks/>
            </p:cNvSpPr>
            <p:nvPr/>
          </p:nvSpPr>
          <p:spPr bwMode="auto">
            <a:xfrm>
              <a:off x="5531091" y="5049438"/>
              <a:ext cx="425156" cy="240039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800">
                  <a:solidFill>
                    <a:schemeClr val="tx1"/>
                  </a:solidFill>
                  <a:latin typeface="Times New Roman Bold" charset="0"/>
                  <a:cs typeface="Times New Roman Bold" charset="0"/>
                  <a:sym typeface="Times New Roman Bold" charset="0"/>
                </a:rPr>
                <a:t>IVU5</a:t>
              </a:r>
            </a:p>
          </p:txBody>
        </p:sp>
        <p:pic>
          <p:nvPicPr>
            <p:cNvPr id="80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295400" y="1523999"/>
              <a:ext cx="6629400" cy="5181601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grpSp>
          <p:nvGrpSpPr>
            <p:cNvPr id="3" name="82 - Ομάδα"/>
            <p:cNvGrpSpPr/>
            <p:nvPr/>
          </p:nvGrpSpPr>
          <p:grpSpPr>
            <a:xfrm>
              <a:off x="1984227" y="1750959"/>
              <a:ext cx="4823258" cy="4169965"/>
              <a:chOff x="3235106" y="2921000"/>
              <a:chExt cx="5756494" cy="5162630"/>
            </a:xfrm>
          </p:grpSpPr>
          <p:sp>
            <p:nvSpPr>
              <p:cNvPr id="84" name="Rectangle 3"/>
              <p:cNvSpPr>
                <a:spLocks/>
              </p:cNvSpPr>
              <p:nvPr/>
            </p:nvSpPr>
            <p:spPr bwMode="auto">
              <a:xfrm>
                <a:off x="3235106" y="3300390"/>
                <a:ext cx="905824" cy="533460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>
                    <a:solidFill>
                      <a:schemeClr val="tx1"/>
                    </a:solidFill>
                    <a:latin typeface="Calibri" pitchFamily="34" charset="0"/>
                    <a:cs typeface="Times New Roman Bold" charset="0"/>
                    <a:sym typeface="Times New Roman Bold" charset="0"/>
                  </a:rPr>
                  <a:t>Injection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Calibri" pitchFamily="34" charset="0"/>
                    <a:cs typeface="Times New Roman Bold" charset="0"/>
                    <a:sym typeface="Times New Roman Bold" charset="0"/>
                  </a:rPr>
                  <a:t>Point</a:t>
                </a:r>
              </a:p>
            </p:txBody>
          </p:sp>
          <p:sp>
            <p:nvSpPr>
              <p:cNvPr id="85" name="Rectangle 4"/>
              <p:cNvSpPr>
                <a:spLocks/>
              </p:cNvSpPr>
              <p:nvPr/>
            </p:nvSpPr>
            <p:spPr bwMode="auto">
              <a:xfrm>
                <a:off x="4208462" y="2921000"/>
                <a:ext cx="756828" cy="759297"/>
              </a:xfrm>
              <a:prstGeom prst="rect">
                <a:avLst/>
              </a:prstGeom>
              <a:noFill/>
              <a:ln w="12700"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r>
                  <a:rPr lang="en-US" sz="1400" dirty="0">
                    <a:solidFill>
                      <a:schemeClr val="tx1"/>
                    </a:solidFill>
                    <a:latin typeface="Calibri" pitchFamily="34" charset="0"/>
                    <a:cs typeface="Times New Roman Bold" charset="0"/>
                    <a:sym typeface="Times New Roman Bold" charset="0"/>
                  </a:rPr>
                  <a:t>Transfer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Calibri" pitchFamily="34" charset="0"/>
                    <a:cs typeface="Times New Roman Bold" charset="0"/>
                    <a:sym typeface="Times New Roman Bold" charset="0"/>
                  </a:rPr>
                  <a:t>Line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Calibri" pitchFamily="34" charset="0"/>
                    <a:cs typeface="Times New Roman Bold" charset="0"/>
                    <a:sym typeface="Times New Roman Bold" charset="0"/>
                  </a:rPr>
                  <a:t>Scrapers</a:t>
                </a:r>
              </a:p>
            </p:txBody>
          </p:sp>
          <p:sp>
            <p:nvSpPr>
              <p:cNvPr id="86" name="Line 5"/>
              <p:cNvSpPr>
                <a:spLocks noChangeShapeType="1"/>
              </p:cNvSpPr>
              <p:nvPr/>
            </p:nvSpPr>
            <p:spPr bwMode="auto">
              <a:xfrm rot="10800000">
                <a:off x="3771900" y="3848100"/>
                <a:ext cx="330200" cy="481013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7" name="Line 6"/>
              <p:cNvSpPr>
                <a:spLocks noChangeShapeType="1"/>
              </p:cNvSpPr>
              <p:nvPr/>
            </p:nvSpPr>
            <p:spPr bwMode="auto">
              <a:xfrm rot="10800000" flipH="1">
                <a:off x="4318000" y="3644900"/>
                <a:ext cx="177800" cy="558800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8" name="Line 7"/>
              <p:cNvSpPr>
                <a:spLocks noChangeShapeType="1"/>
              </p:cNvSpPr>
              <p:nvPr/>
            </p:nvSpPr>
            <p:spPr bwMode="auto">
              <a:xfrm rot="10800000" flipH="1">
                <a:off x="5092700" y="3581400"/>
                <a:ext cx="571500" cy="635000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89" name="Rectangle 8"/>
              <p:cNvSpPr>
                <a:spLocks/>
              </p:cNvSpPr>
              <p:nvPr/>
            </p:nvSpPr>
            <p:spPr bwMode="auto">
              <a:xfrm>
                <a:off x="5549900" y="3048000"/>
                <a:ext cx="1231900" cy="520700"/>
              </a:xfrm>
              <a:prstGeom prst="rect">
                <a:avLst/>
              </a:prstGeom>
              <a:noFill/>
              <a:ln w="12700"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 anchor="ctr"/>
              <a:lstStyle/>
              <a:p>
                <a:r>
                  <a:rPr lang="en-US" sz="1400">
                    <a:solidFill>
                      <a:schemeClr val="tx1"/>
                    </a:solidFill>
                    <a:latin typeface="Calibri" pitchFamily="34" charset="0"/>
                    <a:cs typeface="Times New Roman Bold" charset="0"/>
                    <a:sym typeface="Times New Roman Bold" charset="0"/>
                  </a:rPr>
                  <a:t>Storage Ring</a:t>
                </a:r>
              </a:p>
              <a:p>
                <a:r>
                  <a:rPr lang="en-US" sz="1400">
                    <a:solidFill>
                      <a:schemeClr val="tx1"/>
                    </a:solidFill>
                    <a:latin typeface="Calibri" pitchFamily="34" charset="0"/>
                    <a:cs typeface="Times New Roman Bold" charset="0"/>
                    <a:sym typeface="Times New Roman Bold" charset="0"/>
                  </a:rPr>
                  <a:t>Scrapers</a:t>
                </a:r>
              </a:p>
            </p:txBody>
          </p:sp>
          <p:sp>
            <p:nvSpPr>
              <p:cNvPr id="90" name="Rectangle 9"/>
              <p:cNvSpPr>
                <a:spLocks/>
              </p:cNvSpPr>
              <p:nvPr/>
            </p:nvSpPr>
            <p:spPr bwMode="auto">
              <a:xfrm>
                <a:off x="7797800" y="3327400"/>
                <a:ext cx="901700" cy="482600"/>
              </a:xfrm>
              <a:prstGeom prst="rect">
                <a:avLst/>
              </a:prstGeom>
              <a:noFill/>
              <a:ln w="12700" cap="flat">
                <a:noFill/>
                <a:prstDash val="solid"/>
                <a:miter lim="800000"/>
                <a:headEnd type="none" w="med" len="med"/>
                <a:tailEnd type="none" w="med" len="med"/>
              </a:ln>
            </p:spPr>
            <p:txBody>
              <a:bodyPr lIns="0" tIns="0" rIns="0" bIns="0" anchor="ctr"/>
              <a:lstStyle/>
              <a:p>
                <a:r>
                  <a:rPr lang="en-US" sz="1400">
                    <a:solidFill>
                      <a:schemeClr val="tx1"/>
                    </a:solidFill>
                    <a:latin typeface="Calibri" pitchFamily="34" charset="0"/>
                    <a:cs typeface="Times New Roman Bold" charset="0"/>
                    <a:sym typeface="Times New Roman Bold" charset="0"/>
                  </a:rPr>
                  <a:t>Reflexion</a:t>
                </a:r>
              </a:p>
              <a:p>
                <a:r>
                  <a:rPr lang="en-US" sz="1400">
                    <a:solidFill>
                      <a:schemeClr val="tx1"/>
                    </a:solidFill>
                    <a:latin typeface="Calibri" pitchFamily="34" charset="0"/>
                    <a:cs typeface="Times New Roman Bold" charset="0"/>
                    <a:sym typeface="Times New Roman Bold" charset="0"/>
                  </a:rPr>
                  <a:t>Scrapers</a:t>
                </a:r>
              </a:p>
            </p:txBody>
          </p:sp>
          <p:sp>
            <p:nvSpPr>
              <p:cNvPr id="91" name="Line 10"/>
              <p:cNvSpPr>
                <a:spLocks noChangeShapeType="1"/>
              </p:cNvSpPr>
              <p:nvPr/>
            </p:nvSpPr>
            <p:spPr bwMode="auto">
              <a:xfrm rot="10800000">
                <a:off x="8166100" y="3860800"/>
                <a:ext cx="825500" cy="569913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none" w="med" len="med"/>
              </a:ln>
            </p:spPr>
            <p:txBody>
              <a:bodyPr lIns="0" tIns="0" rIns="0" bIns="0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2" name="Line 14"/>
              <p:cNvSpPr>
                <a:spLocks noChangeShapeType="1"/>
              </p:cNvSpPr>
              <p:nvPr/>
            </p:nvSpPr>
            <p:spPr bwMode="auto">
              <a:xfrm rot="10800000" flipH="1">
                <a:off x="3403600" y="4837113"/>
                <a:ext cx="2971800" cy="1587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stealth" w="med" len="med"/>
              </a:ln>
            </p:spPr>
            <p:txBody>
              <a:bodyPr lIns="0" tIns="0" rIns="0" bIns="0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3" name="Rectangle 15"/>
              <p:cNvSpPr>
                <a:spLocks/>
              </p:cNvSpPr>
              <p:nvPr/>
            </p:nvSpPr>
            <p:spPr bwMode="auto">
              <a:xfrm>
                <a:off x="4543425" y="4667250"/>
                <a:ext cx="779773" cy="34293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chemeClr val="tx1"/>
                    </a:solidFill>
                    <a:latin typeface="Calibri" pitchFamily="34" charset="0"/>
                    <a:cs typeface="Times New Roman" charset="0"/>
                    <a:sym typeface="Times New Roman" charset="0"/>
                  </a:rPr>
                  <a:t>1 turn</a:t>
                </a:r>
              </a:p>
            </p:txBody>
          </p:sp>
          <p:sp>
            <p:nvSpPr>
              <p:cNvPr id="94" name="Line 16"/>
              <p:cNvSpPr>
                <a:spLocks noChangeShapeType="1"/>
              </p:cNvSpPr>
              <p:nvPr/>
            </p:nvSpPr>
            <p:spPr bwMode="auto">
              <a:xfrm rot="10800000" flipH="1">
                <a:off x="4356100" y="7640241"/>
                <a:ext cx="1930400" cy="14287"/>
              </a:xfrm>
              <a:prstGeom prst="line">
                <a:avLst/>
              </a:pr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stealth" w="med" len="med"/>
                <a:tailEnd type="stealth" w="med" len="med"/>
              </a:ln>
            </p:spPr>
            <p:txBody>
              <a:bodyPr lIns="0" tIns="0" rIns="0" bIns="0"/>
              <a:lstStyle/>
              <a:p>
                <a:endParaRPr lang="en-US">
                  <a:latin typeface="Calibri" pitchFamily="34" charset="0"/>
                </a:endParaRPr>
              </a:p>
            </p:txBody>
          </p:sp>
          <p:sp>
            <p:nvSpPr>
              <p:cNvPr id="95" name="Rectangle 17"/>
              <p:cNvSpPr>
                <a:spLocks/>
              </p:cNvSpPr>
              <p:nvPr/>
            </p:nvSpPr>
            <p:spPr bwMode="auto">
              <a:xfrm>
                <a:off x="4777536" y="7451328"/>
                <a:ext cx="1141741" cy="34293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square" lIns="0" tIns="0" rIns="0" bIns="0" anchor="ctr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chemeClr val="tx1"/>
                    </a:solidFill>
                    <a:latin typeface="Calibri" pitchFamily="34" charset="0"/>
                    <a:cs typeface="Times New Roman" charset="0"/>
                    <a:sym typeface="Times New Roman" charset="0"/>
                  </a:rPr>
                  <a:t>1/10 turn</a:t>
                </a:r>
              </a:p>
            </p:txBody>
          </p:sp>
          <p:sp>
            <p:nvSpPr>
              <p:cNvPr id="96" name="Rectangle 18"/>
              <p:cNvSpPr>
                <a:spLocks/>
              </p:cNvSpPr>
              <p:nvPr/>
            </p:nvSpPr>
            <p:spPr bwMode="auto">
              <a:xfrm>
                <a:off x="4140930" y="7734346"/>
                <a:ext cx="495509" cy="30483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600" b="1" dirty="0">
                    <a:solidFill>
                      <a:srgbClr val="FF0000"/>
                    </a:solidFill>
                    <a:latin typeface="+mj-lt"/>
                    <a:cs typeface="Times New Roman Bold" charset="0"/>
                    <a:sym typeface="Times New Roman Bold" charset="0"/>
                  </a:rPr>
                  <a:t>IVU3</a:t>
                </a:r>
              </a:p>
            </p:txBody>
          </p:sp>
          <p:sp>
            <p:nvSpPr>
              <p:cNvPr id="97" name="Rectangle 19"/>
              <p:cNvSpPr>
                <a:spLocks/>
              </p:cNvSpPr>
              <p:nvPr/>
            </p:nvSpPr>
            <p:spPr bwMode="auto">
              <a:xfrm>
                <a:off x="6912705" y="7778796"/>
                <a:ext cx="495509" cy="304834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spAutoFit/>
              </a:bodyPr>
              <a:lstStyle/>
              <a:p>
                <a:r>
                  <a:rPr lang="en-US" sz="1600" b="1" dirty="0">
                    <a:solidFill>
                      <a:srgbClr val="FF0000"/>
                    </a:solidFill>
                    <a:latin typeface="+mj-lt"/>
                    <a:cs typeface="Times New Roman Bold" charset="0"/>
                    <a:sym typeface="Times New Roman Bold" charset="0"/>
                  </a:rPr>
                  <a:t>IVU5</a:t>
                </a:r>
              </a:p>
            </p:txBody>
          </p:sp>
        </p:grpSp>
      </p:grpSp>
      <p:sp>
        <p:nvSpPr>
          <p:cNvPr id="99" name="98 - Ορθογώνιο"/>
          <p:cNvSpPr/>
          <p:nvPr/>
        </p:nvSpPr>
        <p:spPr>
          <a:xfrm>
            <a:off x="990600" y="762000"/>
            <a:ext cx="6553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00" indent="-571500">
              <a:buSzPct val="155000"/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Helvetica" charset="0"/>
                <a:sym typeface="Helvetica" charset="0"/>
              </a:rPr>
              <a:t>Multi peaks observed due to losses in different positions</a:t>
            </a:r>
            <a:endParaRPr lang="en-US" sz="2000" b="1" dirty="0">
              <a:solidFill>
                <a:schemeClr val="tx1">
                  <a:lumMod val="85000"/>
                  <a:lumOff val="15000"/>
                </a:schemeClr>
              </a:solidFill>
              <a:latin typeface="Calibri" pitchFamily="34" charset="0"/>
              <a:cs typeface="Helvetica" charset="0"/>
              <a:sym typeface="Helvetica" charset="0"/>
            </a:endParaRPr>
          </a:p>
        </p:txBody>
      </p:sp>
      <p:sp>
        <p:nvSpPr>
          <p:cNvPr id="27" name="2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28" name="27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 advTm="1045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- Τίτλος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715962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AS: understanding beam losses, multi - bunch</a:t>
            </a:r>
            <a:endParaRPr lang="en-US" sz="2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2" name="61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Kastriotou - Fibre BLM development</a:t>
            </a:r>
            <a:endParaRPr lang="en-US"/>
          </a:p>
        </p:txBody>
      </p:sp>
      <p:sp>
        <p:nvSpPr>
          <p:cNvPr id="16" name="15 - Ορθογώνιο"/>
          <p:cNvSpPr/>
          <p:nvPr/>
        </p:nvSpPr>
        <p:spPr>
          <a:xfrm>
            <a:off x="990600" y="762000"/>
            <a:ext cx="79248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35000" indent="-571500">
              <a:buSzPct val="155000"/>
            </a:pP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Multi peaks observed due to losses in different positions</a:t>
            </a:r>
          </a:p>
          <a:p>
            <a:pPr marL="635000" indent="-571500">
              <a:buSzPct val="155000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Helvetica" charset="0"/>
                <a:sym typeface="Helvetica" charset="0"/>
              </a:rPr>
              <a:t>Limited by pulse length</a:t>
            </a:r>
          </a:p>
          <a:p>
            <a:pPr marL="635000" indent="-571500">
              <a:buClr>
                <a:schemeClr val="accent6">
                  <a:lumMod val="50000"/>
                </a:schemeClr>
              </a:buClr>
              <a:buSzPct val="70000"/>
              <a:buFont typeface="Courier New" pitchFamily="49" charset="0"/>
              <a:buChar char="o"/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Helvetica" charset="0"/>
                <a:sym typeface="Helvetica" charset="0"/>
              </a:rPr>
              <a:t>Rising edge still provides loss location information</a:t>
            </a:r>
          </a:p>
          <a:p>
            <a:pPr marL="635000" indent="-571500">
              <a:buClr>
                <a:schemeClr val="accent6">
                  <a:lumMod val="50000"/>
                </a:schemeClr>
              </a:buClr>
              <a:buSzPct val="70000"/>
              <a:buFont typeface="Courier New" pitchFamily="49" charset="0"/>
              <a:buChar char="o"/>
            </a:pP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+mj-lt"/>
                <a:cs typeface="Helvetica" charset="0"/>
                <a:sym typeface="Helvetica" charset="0"/>
              </a:rPr>
              <a:t>Signal de-convolution required for losses in near positions</a:t>
            </a:r>
            <a:endParaRPr lang="en-US" b="1" dirty="0">
              <a:solidFill>
                <a:schemeClr val="accent6">
                  <a:lumMod val="50000"/>
                </a:schemeClr>
              </a:solidFill>
              <a:latin typeface="+mj-lt"/>
              <a:cs typeface="Helvetica" charset="0"/>
              <a:sym typeface="Helvetica" charset="0"/>
            </a:endParaRPr>
          </a:p>
        </p:txBody>
      </p:sp>
      <p:grpSp>
        <p:nvGrpSpPr>
          <p:cNvPr id="25" name="24 - Ομάδα"/>
          <p:cNvGrpSpPr/>
          <p:nvPr/>
        </p:nvGrpSpPr>
        <p:grpSpPr>
          <a:xfrm>
            <a:off x="1524001" y="2057400"/>
            <a:ext cx="5714999" cy="4648200"/>
            <a:chOff x="1219200" y="2057400"/>
            <a:chExt cx="5714999" cy="4648200"/>
          </a:xfrm>
        </p:grpSpPr>
        <p:pic>
          <p:nvPicPr>
            <p:cNvPr id="43" name="Picture 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662284" y="2057400"/>
              <a:ext cx="5271915" cy="464820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44" name="Rectangle 3"/>
            <p:cNvSpPr>
              <a:spLocks/>
            </p:cNvSpPr>
            <p:nvPr/>
          </p:nvSpPr>
          <p:spPr bwMode="auto">
            <a:xfrm>
              <a:off x="2438399" y="2921913"/>
              <a:ext cx="762000" cy="430887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tx1"/>
                  </a:solidFill>
                  <a:latin typeface="+mj-lt"/>
                  <a:cs typeface="Times New Roman Bold" charset="0"/>
                  <a:sym typeface="Times New Roman Bold" charset="0"/>
                </a:rPr>
                <a:t>Injection</a:t>
              </a:r>
            </a:p>
            <a:p>
              <a:pPr algn="ctr"/>
              <a:r>
                <a:rPr lang="en-US" sz="1400" dirty="0">
                  <a:solidFill>
                    <a:schemeClr val="tx1"/>
                  </a:solidFill>
                  <a:latin typeface="+mj-lt"/>
                  <a:cs typeface="Times New Roman Bold" charset="0"/>
                  <a:sym typeface="Times New Roman Bold" charset="0"/>
                </a:rPr>
                <a:t>Point</a:t>
              </a:r>
            </a:p>
          </p:txBody>
        </p:sp>
        <p:sp>
          <p:nvSpPr>
            <p:cNvPr id="45" name="Rectangle 4"/>
            <p:cNvSpPr>
              <a:spLocks/>
            </p:cNvSpPr>
            <p:nvPr/>
          </p:nvSpPr>
          <p:spPr bwMode="auto">
            <a:xfrm>
              <a:off x="3352799" y="2514600"/>
              <a:ext cx="914400" cy="609600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400" dirty="0">
                  <a:solidFill>
                    <a:schemeClr val="tx1"/>
                  </a:solidFill>
                  <a:latin typeface="+mj-lt"/>
                  <a:cs typeface="Times New Roman Bold" charset="0"/>
                  <a:sym typeface="Times New Roman Bold" charset="0"/>
                </a:rPr>
                <a:t>Transfer</a:t>
              </a:r>
            </a:p>
            <a:p>
              <a:r>
                <a:rPr lang="en-US" sz="1400" dirty="0">
                  <a:solidFill>
                    <a:schemeClr val="tx1"/>
                  </a:solidFill>
                  <a:latin typeface="+mj-lt"/>
                  <a:cs typeface="Times New Roman Bold" charset="0"/>
                  <a:sym typeface="Times New Roman Bold" charset="0"/>
                </a:rPr>
                <a:t>Line</a:t>
              </a:r>
            </a:p>
            <a:p>
              <a:r>
                <a:rPr lang="en-US" sz="1400" dirty="0" smtClean="0">
                  <a:solidFill>
                    <a:schemeClr val="tx1"/>
                  </a:solidFill>
                  <a:latin typeface="+mj-lt"/>
                  <a:cs typeface="Times New Roman Bold" charset="0"/>
                  <a:sym typeface="Times New Roman Bold" charset="0"/>
                </a:rPr>
                <a:t>Scrapers ??</a:t>
              </a:r>
              <a:endParaRPr lang="en-US" sz="1400" dirty="0">
                <a:solidFill>
                  <a:schemeClr val="tx1"/>
                </a:solidFill>
                <a:latin typeface="+mj-lt"/>
                <a:cs typeface="Times New Roman Bold" charset="0"/>
                <a:sym typeface="Times New Roman Bold" charset="0"/>
              </a:endParaRPr>
            </a:p>
          </p:txBody>
        </p:sp>
        <p:sp>
          <p:nvSpPr>
            <p:cNvPr id="46" name="Line 5"/>
            <p:cNvSpPr>
              <a:spLocks noChangeShapeType="1"/>
            </p:cNvSpPr>
            <p:nvPr/>
          </p:nvSpPr>
          <p:spPr bwMode="auto">
            <a:xfrm rot="10800000">
              <a:off x="3200399" y="3352799"/>
              <a:ext cx="258684" cy="249587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" name="Line 6"/>
            <p:cNvSpPr>
              <a:spLocks noChangeShapeType="1"/>
            </p:cNvSpPr>
            <p:nvPr/>
          </p:nvSpPr>
          <p:spPr bwMode="auto">
            <a:xfrm rot="10800000" flipH="1">
              <a:off x="3720354" y="3124200"/>
              <a:ext cx="45719" cy="441796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" name="Line 7"/>
            <p:cNvSpPr>
              <a:spLocks noChangeShapeType="1"/>
            </p:cNvSpPr>
            <p:nvPr/>
          </p:nvSpPr>
          <p:spPr bwMode="auto">
            <a:xfrm rot="10800000" flipH="1">
              <a:off x="4267199" y="3170699"/>
              <a:ext cx="845696" cy="334500"/>
            </a:xfrm>
            <a:prstGeom prst="line">
              <a:avLst/>
            </a:prstGeom>
            <a:noFill/>
            <a:ln w="1905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" name="Rectangle 8"/>
            <p:cNvSpPr>
              <a:spLocks/>
            </p:cNvSpPr>
            <p:nvPr/>
          </p:nvSpPr>
          <p:spPr bwMode="auto">
            <a:xfrm>
              <a:off x="5132794" y="2979657"/>
              <a:ext cx="965088" cy="435156"/>
            </a:xfrm>
            <a:prstGeom prst="rect">
              <a:avLst/>
            </a:prstGeom>
            <a:noFill/>
            <a:ln w="12700" cap="flat">
              <a:noFill/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 anchor="ctr"/>
            <a:lstStyle/>
            <a:p>
              <a:r>
                <a:rPr lang="en-US" sz="1400" dirty="0">
                  <a:solidFill>
                    <a:schemeClr val="tx1"/>
                  </a:solidFill>
                  <a:latin typeface="+mj-lt"/>
                  <a:cs typeface="Times New Roman Bold" charset="0"/>
                  <a:sym typeface="Times New Roman Bold" charset="0"/>
                </a:rPr>
                <a:t>Storage Ring</a:t>
              </a:r>
            </a:p>
            <a:p>
              <a:r>
                <a:rPr lang="en-US" sz="1400" dirty="0">
                  <a:solidFill>
                    <a:schemeClr val="tx1"/>
                  </a:solidFill>
                  <a:latin typeface="+mj-lt"/>
                  <a:cs typeface="Times New Roman Bold" charset="0"/>
                  <a:sym typeface="Times New Roman Bold" charset="0"/>
                </a:rPr>
                <a:t>Scrapers</a:t>
              </a:r>
            </a:p>
          </p:txBody>
        </p:sp>
        <p:sp>
          <p:nvSpPr>
            <p:cNvPr id="50" name="Rectangle 10"/>
            <p:cNvSpPr>
              <a:spLocks/>
            </p:cNvSpPr>
            <p:nvPr/>
          </p:nvSpPr>
          <p:spPr bwMode="auto">
            <a:xfrm rot="16200000">
              <a:off x="676039" y="2817145"/>
              <a:ext cx="1394100" cy="307777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000" b="1" dirty="0">
                  <a:solidFill>
                    <a:schemeClr val="tx1"/>
                  </a:solidFill>
                  <a:latin typeface="+mj-lt"/>
                  <a:cs typeface="Times New Roman Bold" charset="0"/>
                  <a:sym typeface="Times New Roman Bold" charset="0"/>
                </a:rPr>
                <a:t>Scraper </a:t>
              </a:r>
              <a:r>
                <a:rPr lang="en-US" sz="2000" b="1" dirty="0" err="1">
                  <a:solidFill>
                    <a:schemeClr val="tx1"/>
                  </a:solidFill>
                  <a:latin typeface="+mj-lt"/>
                  <a:cs typeface="Times New Roman Bold" charset="0"/>
                  <a:sym typeface="Times New Roman Bold" charset="0"/>
                </a:rPr>
                <a:t>Fibre</a:t>
              </a:r>
              <a:endParaRPr lang="en-US" sz="2000" b="1" dirty="0">
                <a:solidFill>
                  <a:schemeClr val="tx1"/>
                </a:solidFill>
                <a:latin typeface="+mj-lt"/>
                <a:cs typeface="Times New Roman Bold" charset="0"/>
                <a:sym typeface="Times New Roman Bold" charset="0"/>
              </a:endParaRPr>
            </a:p>
          </p:txBody>
        </p:sp>
        <p:sp>
          <p:nvSpPr>
            <p:cNvPr id="51" name="Rectangle 11"/>
            <p:cNvSpPr>
              <a:spLocks/>
            </p:cNvSpPr>
            <p:nvPr/>
          </p:nvSpPr>
          <p:spPr bwMode="auto">
            <a:xfrm rot="16200000">
              <a:off x="945728" y="5063417"/>
              <a:ext cx="854721" cy="307777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2000" b="1" dirty="0">
                  <a:solidFill>
                    <a:schemeClr val="tx1"/>
                  </a:solidFill>
                  <a:latin typeface="+mj-lt"/>
                  <a:cs typeface="Times New Roman Bold" charset="0"/>
                  <a:sym typeface="Times New Roman Bold" charset="0"/>
                </a:rPr>
                <a:t>RF </a:t>
              </a:r>
              <a:r>
                <a:rPr lang="en-US" sz="2000" b="1" dirty="0" err="1">
                  <a:solidFill>
                    <a:schemeClr val="tx1"/>
                  </a:solidFill>
                  <a:latin typeface="+mj-lt"/>
                  <a:cs typeface="Times New Roman Bold" charset="0"/>
                  <a:sym typeface="Times New Roman Bold" charset="0"/>
                </a:rPr>
                <a:t>Fibre</a:t>
              </a:r>
              <a:endParaRPr lang="en-US" sz="2000" b="1" dirty="0">
                <a:solidFill>
                  <a:schemeClr val="tx1"/>
                </a:solidFill>
                <a:latin typeface="+mj-lt"/>
                <a:cs typeface="Times New Roman Bold" charset="0"/>
                <a:sym typeface="Times New Roman Bold" charset="0"/>
              </a:endParaRPr>
            </a:p>
          </p:txBody>
        </p:sp>
        <p:sp>
          <p:nvSpPr>
            <p:cNvPr id="52" name="Line 12"/>
            <p:cNvSpPr>
              <a:spLocks noChangeShapeType="1"/>
            </p:cNvSpPr>
            <p:nvPr/>
          </p:nvSpPr>
          <p:spPr bwMode="auto">
            <a:xfrm rot="10800000" flipH="1">
              <a:off x="2582597" y="2286000"/>
              <a:ext cx="1532202" cy="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stealth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Rectangle 13"/>
            <p:cNvSpPr>
              <a:spLocks/>
            </p:cNvSpPr>
            <p:nvPr/>
          </p:nvSpPr>
          <p:spPr bwMode="auto">
            <a:xfrm>
              <a:off x="3047999" y="2192179"/>
              <a:ext cx="609600" cy="24622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Times New Roman" charset="0"/>
                  <a:cs typeface="Times New Roman" charset="0"/>
                  <a:sym typeface="Times New Roman" charset="0"/>
                </a:rPr>
                <a:t>1 turn</a:t>
              </a:r>
            </a:p>
          </p:txBody>
        </p:sp>
        <p:sp>
          <p:nvSpPr>
            <p:cNvPr id="54" name="Line 14"/>
            <p:cNvSpPr>
              <a:spLocks noChangeShapeType="1"/>
            </p:cNvSpPr>
            <p:nvPr/>
          </p:nvSpPr>
          <p:spPr bwMode="auto">
            <a:xfrm rot="10800000" flipH="1">
              <a:off x="3048000" y="4636260"/>
              <a:ext cx="1512304" cy="11940"/>
            </a:xfrm>
            <a:prstGeom prst="line">
              <a:avLst/>
            </a:prstGeom>
            <a:noFill/>
            <a:ln w="38100" cap="flat">
              <a:solidFill>
                <a:schemeClr val="tx1"/>
              </a:solidFill>
              <a:prstDash val="solid"/>
              <a:miter lim="800000"/>
              <a:headEnd type="stealth" w="med" len="med"/>
              <a:tailEnd type="stealth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" name="Rectangle 15"/>
            <p:cNvSpPr>
              <a:spLocks/>
            </p:cNvSpPr>
            <p:nvPr/>
          </p:nvSpPr>
          <p:spPr bwMode="auto">
            <a:xfrm>
              <a:off x="3352799" y="4478179"/>
              <a:ext cx="933490" cy="24622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square" lIns="0" tIns="0" rIns="0" bIns="0" anchor="ctr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+mj-lt"/>
                  <a:cs typeface="Times New Roman" charset="0"/>
                  <a:sym typeface="Times New Roman" charset="0"/>
                </a:rPr>
                <a:t>1/10 turn</a:t>
              </a:r>
            </a:p>
          </p:txBody>
        </p:sp>
        <p:sp>
          <p:nvSpPr>
            <p:cNvPr id="56" name="Rectangle 16"/>
            <p:cNvSpPr>
              <a:spLocks/>
            </p:cNvSpPr>
            <p:nvPr/>
          </p:nvSpPr>
          <p:spPr bwMode="auto">
            <a:xfrm>
              <a:off x="2895599" y="5562600"/>
              <a:ext cx="415178" cy="246221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  <a:latin typeface="+mj-lt"/>
                  <a:cs typeface="Times New Roman Bold" charset="0"/>
                  <a:sym typeface="Times New Roman Bold" charset="0"/>
                </a:rPr>
                <a:t>IVU3</a:t>
              </a:r>
            </a:p>
          </p:txBody>
        </p:sp>
        <p:sp>
          <p:nvSpPr>
            <p:cNvPr id="57" name="Rectangle 17"/>
            <p:cNvSpPr>
              <a:spLocks/>
            </p:cNvSpPr>
            <p:nvPr/>
          </p:nvSpPr>
          <p:spPr bwMode="auto">
            <a:xfrm>
              <a:off x="4800599" y="5590401"/>
              <a:ext cx="415178" cy="246221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spAutoFit/>
            </a:bodyPr>
            <a:lstStyle/>
            <a:p>
              <a:r>
                <a:rPr lang="en-US" sz="1600" b="1" dirty="0">
                  <a:solidFill>
                    <a:srgbClr val="FF0000"/>
                  </a:solidFill>
                  <a:latin typeface="+mj-lt"/>
                  <a:cs typeface="Times New Roman Bold" charset="0"/>
                  <a:sym typeface="Times New Roman Bold" charset="0"/>
                </a:rPr>
                <a:t>IVU5</a:t>
              </a:r>
            </a:p>
          </p:txBody>
        </p:sp>
      </p:grpSp>
      <p:sp>
        <p:nvSpPr>
          <p:cNvPr id="23" name="2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BI day 2016</a:t>
            </a:r>
            <a:endParaRPr lang="en-US"/>
          </a:p>
        </p:txBody>
      </p:sp>
      <p:sp>
        <p:nvSpPr>
          <p:cNvPr id="24" name="2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FA600-E207-4CA6-B14A-F6E4C071979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 advTm="36015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2.1|18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2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7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8"/>
</p:tagLst>
</file>

<file path=ppt/theme/theme1.xml><?xml version="1.0" encoding="utf-8"?>
<a:theme xmlns:a="http://schemas.openxmlformats.org/drawingml/2006/main" name="MariaOran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MariaOrange</Template>
  <TotalTime>10699</TotalTime>
  <Words>1264</Words>
  <Application>Microsoft Office PowerPoint</Application>
  <PresentationFormat>Προβολή στην οθόνη (4:3)</PresentationFormat>
  <Paragraphs>333</Paragraphs>
  <Slides>23</Slides>
  <Notes>13</Notes>
  <HiddenSlides>0</HiddenSlides>
  <MMClips>0</MMClips>
  <ScaleCrop>false</ScaleCrop>
  <HeadingPairs>
    <vt:vector size="6" baseType="variant"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23</vt:i4>
      </vt:variant>
    </vt:vector>
  </HeadingPairs>
  <TitlesOfParts>
    <vt:vector size="25" baseType="lpstr">
      <vt:lpstr>MariaOrange</vt:lpstr>
      <vt:lpstr>Acrobat Document</vt:lpstr>
      <vt:lpstr>Fibre Beam Loss Monitoring  system development</vt:lpstr>
      <vt:lpstr>Outlook</vt:lpstr>
      <vt:lpstr>Optical fibre Beam Loss Monitors (OBLMs) </vt:lpstr>
      <vt:lpstr>OBLM system development</vt:lpstr>
      <vt:lpstr>Losses with long bunch trains in linacs </vt:lpstr>
      <vt:lpstr>Resolution during losses with long bunch trains </vt:lpstr>
      <vt:lpstr>OBLMs at Storage Rings: The Australian Synchrotron</vt:lpstr>
      <vt:lpstr>AS: understanding beam losses, single - bunch</vt:lpstr>
      <vt:lpstr>AS: understanding beam losses, multi - bunch</vt:lpstr>
      <vt:lpstr>Intrinsic time resolution</vt:lpstr>
      <vt:lpstr>High gradient RF cavities </vt:lpstr>
      <vt:lpstr>The dogleg experiment at CTF3</vt:lpstr>
      <vt:lpstr>Measurements of RF cavity electrons</vt:lpstr>
      <vt:lpstr>Conclusions</vt:lpstr>
      <vt:lpstr>Spare Slides</vt:lpstr>
      <vt:lpstr>Losses with long bunch trains: measurements</vt:lpstr>
      <vt:lpstr>Losses with long bunch trains: measurements</vt:lpstr>
      <vt:lpstr>Διαφάνεια 18</vt:lpstr>
      <vt:lpstr>Understanding Beam Losses</vt:lpstr>
      <vt:lpstr>AS intrinsic time resolution &amp; Booster phase shift</vt:lpstr>
      <vt:lpstr>ASLS multi-bunch current</vt:lpstr>
      <vt:lpstr>Cherenkov light spectrum and effect of fibre attenuation</vt:lpstr>
      <vt:lpstr>Διαφάνεια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Loss Monitor studies at Califes</dc:title>
  <dc:creator>koukouroukou mariaki</dc:creator>
  <cp:lastModifiedBy>koukouroukou mariaki</cp:lastModifiedBy>
  <cp:revision>145</cp:revision>
  <dcterms:created xsi:type="dcterms:W3CDTF">2015-11-27T10:12:25Z</dcterms:created>
  <dcterms:modified xsi:type="dcterms:W3CDTF">2016-03-10T13:17:29Z</dcterms:modified>
</cp:coreProperties>
</file>