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4" r:id="rId3"/>
    <p:sldId id="258" r:id="rId4"/>
    <p:sldId id="267" r:id="rId5"/>
    <p:sldId id="268" r:id="rId6"/>
    <p:sldId id="280" r:id="rId7"/>
    <p:sldId id="282" r:id="rId8"/>
    <p:sldId id="281" r:id="rId9"/>
    <p:sldId id="260" r:id="rId10"/>
    <p:sldId id="270" r:id="rId11"/>
    <p:sldId id="275" r:id="rId12"/>
    <p:sldId id="261" r:id="rId13"/>
    <p:sldId id="271" r:id="rId14"/>
    <p:sldId id="272" r:id="rId15"/>
    <p:sldId id="277" r:id="rId16"/>
    <p:sldId id="263" r:id="rId17"/>
    <p:sldId id="283" r:id="rId18"/>
    <p:sldId id="269" r:id="rId19"/>
    <p:sldId id="278" r:id="rId20"/>
    <p:sldId id="279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relie Noelle Goldblatt" initials="ANG" lastIdx="1" clrIdx="0">
    <p:extLst>
      <p:ext uri="{19B8F6BF-5375-455C-9EA6-DF929625EA0E}">
        <p15:presenceInfo xmlns:p15="http://schemas.microsoft.com/office/powerpoint/2012/main" userId="S-1-5-21-1526224874-1540688658-1361462980-5956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CC33"/>
    <a:srgbClr val="0033CC"/>
    <a:srgbClr val="00FF00"/>
    <a:srgbClr val="333333"/>
    <a:srgbClr val="5F5F5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59" autoAdjust="0"/>
    <p:restoredTop sz="97478" autoAdjust="0"/>
  </p:normalViewPr>
  <p:slideViewPr>
    <p:cSldViewPr snapToGrid="0">
      <p:cViewPr>
        <p:scale>
          <a:sx n="154" d="100"/>
          <a:sy n="154" d="100"/>
        </p:scale>
        <p:origin x="1374" y="2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5" d="100"/>
          <a:sy n="115" d="100"/>
        </p:scale>
        <p:origin x="5178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2-29T11:14:06.428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00A3E-0120-4752-A0CF-E8A5752EA093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E4327-0F1E-4CA6-90DC-71838F217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782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q.nasa.gov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sohowww.nascom.nasa.gov/" TargetMode="External"/><Relationship Id="rId4" Type="http://schemas.openxmlformats.org/officeDocument/2006/relationships/hyperlink" Target="http://www.esrin.esa.it/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Hello </a:t>
            </a:r>
            <a:r>
              <a:rPr lang="fr-CH" dirty="0" err="1" smtClean="0"/>
              <a:t>everybody</a:t>
            </a:r>
            <a:r>
              <a:rPr lang="fr-CH" dirty="0" smtClean="0"/>
              <a:t>,</a:t>
            </a:r>
          </a:p>
          <a:p>
            <a:endParaRPr lang="fr-CH" dirty="0"/>
          </a:p>
          <a:p>
            <a:r>
              <a:rPr lang="fr-CH" dirty="0" err="1" smtClean="0"/>
              <a:t>During</a:t>
            </a:r>
            <a:r>
              <a:rPr lang="fr-CH" dirty="0" smtClean="0"/>
              <a:t> the </a:t>
            </a:r>
            <a:r>
              <a:rPr lang="fr-CH" dirty="0" err="1" smtClean="0"/>
              <a:t>winter</a:t>
            </a:r>
            <a:r>
              <a:rPr lang="fr-CH" dirty="0" smtClean="0"/>
              <a:t> </a:t>
            </a:r>
            <a:r>
              <a:rPr lang="fr-CH" dirty="0" err="1" smtClean="0"/>
              <a:t>shut</a:t>
            </a:r>
            <a:r>
              <a:rPr lang="fr-CH" dirty="0" smtClean="0"/>
              <a:t> down,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in the LHC a </a:t>
            </a:r>
            <a:r>
              <a:rPr lang="fr-CH" dirty="0" err="1" smtClean="0"/>
              <a:t>coronagraph</a:t>
            </a:r>
            <a:r>
              <a:rPr lang="fr-CH" dirty="0" smtClean="0"/>
              <a:t> 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measure</a:t>
            </a:r>
            <a:r>
              <a:rPr lang="fr-CH" dirty="0" smtClean="0"/>
              <a:t> the halo of the </a:t>
            </a:r>
            <a:r>
              <a:rPr lang="fr-CH" dirty="0" err="1" smtClean="0"/>
              <a:t>beam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So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 halo and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err="1" smtClean="0"/>
              <a:t>coronagraph</a:t>
            </a:r>
            <a:r>
              <a:rPr lang="fr-CH" dirty="0" smtClean="0"/>
              <a:t>?</a:t>
            </a:r>
          </a:p>
          <a:p>
            <a:endParaRPr lang="fr-CH" dirty="0" smtClean="0"/>
          </a:p>
          <a:p>
            <a:r>
              <a:rPr lang="fr-CH" dirty="0" smtClean="0"/>
              <a:t>I </a:t>
            </a:r>
            <a:r>
              <a:rPr lang="fr-CH" dirty="0" err="1" smtClean="0"/>
              <a:t>guess</a:t>
            </a:r>
            <a:r>
              <a:rPr lang="fr-CH" dirty="0" smtClean="0"/>
              <a:t> a lot of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saw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kind</a:t>
            </a:r>
            <a:r>
              <a:rPr lang="fr-CH" dirty="0" smtClean="0"/>
              <a:t> of image: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296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mounted</a:t>
            </a:r>
            <a:r>
              <a:rPr lang="fr-CH" dirty="0" smtClean="0"/>
              <a:t> the test </a:t>
            </a:r>
            <a:r>
              <a:rPr lang="fr-CH" dirty="0" err="1" smtClean="0"/>
              <a:t>bench</a:t>
            </a:r>
            <a:r>
              <a:rPr lang="fr-CH" dirty="0"/>
              <a:t> </a:t>
            </a:r>
            <a:r>
              <a:rPr lang="fr-CH" dirty="0" err="1" smtClean="0"/>
              <a:t>there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err="1" smtClean="0"/>
              <a:t>We</a:t>
            </a:r>
            <a:r>
              <a:rPr lang="fr-CH" dirty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the </a:t>
            </a:r>
            <a:r>
              <a:rPr lang="fr-CH" dirty="0" err="1" smtClean="0"/>
              <a:t>coronagraph</a:t>
            </a:r>
            <a:r>
              <a:rPr lang="fr-CH" dirty="0" smtClean="0"/>
              <a:t> on </a:t>
            </a:r>
            <a:r>
              <a:rPr lang="fr-CH" dirty="0" err="1" smtClean="0"/>
              <a:t>two</a:t>
            </a:r>
            <a:r>
              <a:rPr lang="fr-CH" dirty="0" smtClean="0"/>
              <a:t> tables, and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err="1" smtClean="0"/>
              <a:t>lamp</a:t>
            </a:r>
            <a:r>
              <a:rPr lang="fr-CH" dirty="0" smtClean="0"/>
              <a:t> and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stuff</a:t>
            </a:r>
            <a:r>
              <a:rPr lang="fr-CH" dirty="0" smtClean="0"/>
              <a:t> to </a:t>
            </a:r>
            <a:r>
              <a:rPr lang="fr-CH" dirty="0" err="1" smtClean="0"/>
              <a:t>simulate</a:t>
            </a:r>
            <a:r>
              <a:rPr lang="fr-CH" dirty="0" smtClean="0"/>
              <a:t> the </a:t>
            </a:r>
            <a:r>
              <a:rPr lang="fr-CH" dirty="0" err="1" smtClean="0"/>
              <a:t>beam</a:t>
            </a:r>
            <a:r>
              <a:rPr lang="fr-CH" dirty="0" smtClean="0"/>
              <a:t> on </a:t>
            </a:r>
            <a:r>
              <a:rPr lang="fr-CH" dirty="0" err="1" smtClean="0"/>
              <a:t>another</a:t>
            </a:r>
            <a:r>
              <a:rPr lang="fr-CH" dirty="0" smtClean="0"/>
              <a:t> table, 25m </a:t>
            </a:r>
            <a:r>
              <a:rPr lang="fr-CH" dirty="0" err="1" smtClean="0"/>
              <a:t>faraway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had</a:t>
            </a:r>
            <a:r>
              <a:rPr lang="fr-CH" dirty="0" smtClean="0"/>
              <a:t> to </a:t>
            </a:r>
            <a:r>
              <a:rPr lang="fr-CH" dirty="0" err="1" smtClean="0"/>
              <a:t>protect</a:t>
            </a:r>
            <a:r>
              <a:rPr lang="fr-CH" dirty="0" smtClean="0"/>
              <a:t> the </a:t>
            </a:r>
            <a:r>
              <a:rPr lang="fr-CH" dirty="0" err="1" smtClean="0"/>
              <a:t>whole</a:t>
            </a:r>
            <a:r>
              <a:rPr lang="fr-CH" dirty="0" smtClean="0"/>
              <a:t> line </a:t>
            </a:r>
            <a:r>
              <a:rPr lang="fr-CH" dirty="0" err="1" smtClean="0"/>
              <a:t>from</a:t>
            </a:r>
            <a:r>
              <a:rPr lang="fr-CH" dirty="0" smtClean="0"/>
              <a:t> ambiant light, and </a:t>
            </a:r>
            <a:r>
              <a:rPr lang="fr-CH" dirty="0" err="1" smtClean="0"/>
              <a:t>here</a:t>
            </a:r>
            <a:r>
              <a:rPr lang="fr-CH" dirty="0" smtClean="0"/>
              <a:t> Enrico </a:t>
            </a:r>
            <a:r>
              <a:rPr lang="fr-CH" dirty="0" err="1" smtClean="0"/>
              <a:t>had</a:t>
            </a:r>
            <a:r>
              <a:rPr lang="fr-CH" dirty="0" smtClean="0"/>
              <a:t> a </a:t>
            </a:r>
            <a:r>
              <a:rPr lang="fr-CH" dirty="0" err="1" smtClean="0"/>
              <a:t>genious</a:t>
            </a:r>
            <a:r>
              <a:rPr lang="fr-CH" dirty="0" smtClean="0"/>
              <a:t> </a:t>
            </a:r>
            <a:r>
              <a:rPr lang="fr-CH" dirty="0" err="1" smtClean="0"/>
              <a:t>idea</a:t>
            </a:r>
            <a:r>
              <a:rPr lang="fr-CH" dirty="0" smtClean="0"/>
              <a:t>.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used</a:t>
            </a:r>
            <a:r>
              <a:rPr lang="fr-CH" dirty="0" smtClean="0"/>
              <a:t> </a:t>
            </a:r>
            <a:r>
              <a:rPr lang="fr-CH" dirty="0" err="1" smtClean="0"/>
              <a:t>stove</a:t>
            </a:r>
            <a:r>
              <a:rPr lang="fr-CH" dirty="0" smtClean="0"/>
              <a:t> pipes. </a:t>
            </a:r>
            <a:r>
              <a:rPr lang="fr-CH" dirty="0" err="1" smtClean="0"/>
              <a:t>They</a:t>
            </a:r>
            <a:r>
              <a:rPr lang="fr-CH" dirty="0" smtClean="0"/>
              <a:t> are black, light, and made in a </a:t>
            </a:r>
            <a:r>
              <a:rPr lang="fr-CH" dirty="0" err="1" smtClean="0"/>
              <a:t>way</a:t>
            </a:r>
            <a:r>
              <a:rPr lang="fr-CH" dirty="0" smtClean="0"/>
              <a:t> </a:t>
            </a:r>
            <a:r>
              <a:rPr lang="fr-CH" dirty="0" err="1" smtClean="0"/>
              <a:t>they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fixed</a:t>
            </a:r>
            <a:r>
              <a:rPr lang="fr-CH" dirty="0" smtClean="0"/>
              <a:t> </a:t>
            </a:r>
            <a:r>
              <a:rPr lang="fr-CH" dirty="0" err="1" smtClean="0"/>
              <a:t>together</a:t>
            </a:r>
            <a:r>
              <a:rPr lang="fr-CH" dirty="0" smtClean="0"/>
              <a:t>.</a:t>
            </a:r>
          </a:p>
          <a:p>
            <a:r>
              <a:rPr lang="fr-CH" dirty="0" err="1" smtClean="0"/>
              <a:t>Kind</a:t>
            </a:r>
            <a:r>
              <a:rPr lang="fr-CH" dirty="0" smtClean="0"/>
              <a:t> of a </a:t>
            </a:r>
            <a:r>
              <a:rPr lang="fr-CH" dirty="0" err="1" smtClean="0"/>
              <a:t>nice</a:t>
            </a:r>
            <a:r>
              <a:rPr lang="fr-CH" dirty="0" smtClean="0"/>
              <a:t> </a:t>
            </a:r>
            <a:r>
              <a:rPr lang="fr-CH" dirty="0" err="1" smtClean="0"/>
              <a:t>technological</a:t>
            </a:r>
            <a:r>
              <a:rPr lang="fr-CH" dirty="0" smtClean="0"/>
              <a:t> </a:t>
            </a:r>
            <a:r>
              <a:rPr lang="fr-CH" dirty="0" err="1" smtClean="0"/>
              <a:t>spillover</a:t>
            </a:r>
            <a:r>
              <a:rPr lang="fr-CH" dirty="0" smtClean="0"/>
              <a:t>!</a:t>
            </a:r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r>
              <a:rPr lang="fr-CH" dirty="0"/>
              <a:t>Georges and </a:t>
            </a:r>
            <a:r>
              <a:rPr lang="fr-CH" dirty="0" err="1"/>
              <a:t>Toshi</a:t>
            </a:r>
            <a:r>
              <a:rPr lang="fr-CH" dirty="0"/>
              <a:t> </a:t>
            </a:r>
            <a:r>
              <a:rPr lang="fr-CH" dirty="0" err="1"/>
              <a:t>worked</a:t>
            </a:r>
            <a:r>
              <a:rPr lang="fr-CH" dirty="0"/>
              <a:t> hard on the test </a:t>
            </a:r>
            <a:r>
              <a:rPr lang="fr-CH" dirty="0" err="1"/>
              <a:t>bench</a:t>
            </a:r>
            <a:r>
              <a:rPr lang="fr-CH" dirty="0"/>
              <a:t> to </a:t>
            </a:r>
            <a:r>
              <a:rPr lang="fr-CH" dirty="0" err="1"/>
              <a:t>optimize</a:t>
            </a:r>
            <a:r>
              <a:rPr lang="fr-CH" dirty="0"/>
              <a:t> all the </a:t>
            </a:r>
            <a:r>
              <a:rPr lang="fr-CH" dirty="0" err="1"/>
              <a:t>elements</a:t>
            </a:r>
            <a:r>
              <a:rPr lang="fr-CH" dirty="0"/>
              <a:t>, </a:t>
            </a:r>
            <a:r>
              <a:rPr lang="fr-CH" dirty="0" smtClean="0"/>
              <a:t>and </a:t>
            </a:r>
            <a:r>
              <a:rPr lang="fr-CH" dirty="0" err="1"/>
              <a:t>here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an image of </a:t>
            </a:r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they</a:t>
            </a:r>
            <a:r>
              <a:rPr lang="fr-CH" dirty="0"/>
              <a:t> </a:t>
            </a:r>
            <a:r>
              <a:rPr lang="fr-CH" dirty="0" err="1" smtClean="0"/>
              <a:t>got</a:t>
            </a:r>
            <a:r>
              <a:rPr lang="fr-CH" dirty="0"/>
              <a:t>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829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managed</a:t>
            </a:r>
            <a:r>
              <a:rPr lang="fr-CH" dirty="0" smtClean="0"/>
              <a:t> to </a:t>
            </a:r>
            <a:r>
              <a:rPr lang="fr-CH" dirty="0" err="1" smtClean="0"/>
              <a:t>see</a:t>
            </a:r>
            <a:r>
              <a:rPr lang="fr-CH" dirty="0" smtClean="0"/>
              <a:t> a halo of a </a:t>
            </a:r>
            <a:r>
              <a:rPr lang="fr-CH" dirty="0" err="1" smtClean="0"/>
              <a:t>ten</a:t>
            </a:r>
            <a:r>
              <a:rPr lang="fr-CH" dirty="0" smtClean="0"/>
              <a:t> to the minus </a:t>
            </a:r>
            <a:r>
              <a:rPr lang="fr-CH" dirty="0" err="1" smtClean="0"/>
              <a:t>seven</a:t>
            </a:r>
            <a:r>
              <a:rPr lang="fr-CH" dirty="0" smtClean="0"/>
              <a:t> </a:t>
            </a:r>
            <a:r>
              <a:rPr lang="fr-CH" dirty="0" err="1" smtClean="0"/>
              <a:t>contrast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core</a:t>
            </a:r>
            <a:r>
              <a:rPr lang="fr-CH" dirty="0" smtClean="0"/>
              <a:t>,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err="1" smtClean="0"/>
              <a:t>pretty</a:t>
            </a:r>
            <a:r>
              <a:rPr lang="fr-CH" dirty="0" smtClean="0"/>
              <a:t> good </a:t>
            </a:r>
            <a:r>
              <a:rPr lang="fr-CH" dirty="0" err="1" smtClean="0"/>
              <a:t>result</a:t>
            </a:r>
            <a:r>
              <a:rPr lang="fr-CH" dirty="0" smtClean="0"/>
              <a:t> and </a:t>
            </a:r>
            <a:r>
              <a:rPr lang="fr-CH" dirty="0" err="1" smtClean="0"/>
              <a:t>promising</a:t>
            </a:r>
            <a:r>
              <a:rPr lang="fr-CH" dirty="0" smtClean="0"/>
              <a:t> for the real </a:t>
            </a:r>
            <a:r>
              <a:rPr lang="fr-CH" dirty="0" err="1" smtClean="0"/>
              <a:t>measurement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588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And </a:t>
            </a:r>
            <a:r>
              <a:rPr lang="fr-CH" dirty="0" err="1" smtClean="0"/>
              <a:t>during</a:t>
            </a:r>
            <a:r>
              <a:rPr lang="fr-CH" dirty="0" smtClean="0"/>
              <a:t> the LHC </a:t>
            </a:r>
            <a:r>
              <a:rPr lang="fr-CH" dirty="0" err="1" smtClean="0"/>
              <a:t>shutdown</a:t>
            </a:r>
            <a:r>
              <a:rPr lang="fr-CH" dirty="0" smtClean="0"/>
              <a:t>, in </a:t>
            </a:r>
            <a:r>
              <a:rPr lang="fr-CH" dirty="0" err="1" smtClean="0"/>
              <a:t>January</a:t>
            </a:r>
            <a:r>
              <a:rPr lang="fr-CH" dirty="0" smtClean="0"/>
              <a:t> and </a:t>
            </a:r>
            <a:r>
              <a:rPr lang="fr-CH" dirty="0" err="1" smtClean="0"/>
              <a:t>February</a:t>
            </a:r>
            <a:r>
              <a:rPr lang="fr-CH" dirty="0" smtClean="0"/>
              <a:t>,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the </a:t>
            </a:r>
            <a:r>
              <a:rPr lang="fr-CH" dirty="0" err="1" smtClean="0"/>
              <a:t>coronagraph</a:t>
            </a:r>
            <a:r>
              <a:rPr lang="fr-CH" dirty="0" smtClean="0"/>
              <a:t> in the tunnel.</a:t>
            </a:r>
          </a:p>
          <a:p>
            <a:endParaRPr lang="fr-CH" dirty="0"/>
          </a:p>
          <a:p>
            <a:r>
              <a:rPr lang="fr-CH" dirty="0" err="1" smtClean="0"/>
              <a:t>Here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/>
              <a:t> </a:t>
            </a:r>
            <a:r>
              <a:rPr lang="fr-CH" dirty="0" smtClean="0"/>
              <a:t>the </a:t>
            </a:r>
            <a:r>
              <a:rPr lang="fr-CH" dirty="0" err="1" smtClean="0"/>
              <a:t>optical</a:t>
            </a:r>
            <a:r>
              <a:rPr lang="fr-CH" dirty="0" smtClean="0"/>
              <a:t> table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slided</a:t>
            </a:r>
            <a:r>
              <a:rPr lang="fr-CH" dirty="0" smtClean="0"/>
              <a:t> out 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install</a:t>
            </a:r>
            <a:r>
              <a:rPr lang="fr-CH" dirty="0" smtClean="0"/>
              <a:t> the </a:t>
            </a:r>
            <a:r>
              <a:rPr lang="fr-CH" dirty="0" err="1" smtClean="0"/>
              <a:t>elements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endParaRPr lang="fr-CH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1539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Here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 Georges </a:t>
            </a:r>
            <a:r>
              <a:rPr lang="fr-CH" dirty="0" err="1" smtClean="0"/>
              <a:t>working</a:t>
            </a:r>
            <a:r>
              <a:rPr lang="fr-CH" dirty="0" smtClean="0"/>
              <a:t>, the </a:t>
            </a:r>
            <a:r>
              <a:rPr lang="fr-CH" dirty="0" err="1" smtClean="0"/>
              <a:t>coronagraph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. But </a:t>
            </a:r>
            <a:r>
              <a:rPr lang="fr-CH" dirty="0" err="1" smtClean="0"/>
              <a:t>it’s</a:t>
            </a:r>
            <a:r>
              <a:rPr lang="fr-CH" dirty="0" smtClean="0"/>
              <a:t> </a:t>
            </a:r>
            <a:r>
              <a:rPr lang="fr-CH" dirty="0" err="1" smtClean="0"/>
              <a:t>still</a:t>
            </a:r>
            <a:r>
              <a:rPr lang="fr-CH" dirty="0" smtClean="0"/>
              <a:t> the mess!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307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Enrico </a:t>
            </a:r>
            <a:r>
              <a:rPr lang="fr-CH" dirty="0" err="1" smtClean="0"/>
              <a:t>working</a:t>
            </a:r>
            <a:r>
              <a:rPr lang="fr-CH" dirty="0" smtClean="0"/>
              <a:t> </a:t>
            </a:r>
            <a:r>
              <a:rPr lang="fr-CH" dirty="0" err="1" smtClean="0"/>
              <a:t>there</a:t>
            </a:r>
            <a:r>
              <a:rPr lang="fr-CH" dirty="0" smtClean="0"/>
              <a:t>, </a:t>
            </a:r>
            <a:r>
              <a:rPr lang="fr-CH" dirty="0" err="1" smtClean="0"/>
              <a:t>this</a:t>
            </a:r>
            <a:r>
              <a:rPr lang="fr-CH" dirty="0" smtClean="0"/>
              <a:t> time.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8852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had</a:t>
            </a:r>
            <a:r>
              <a:rPr lang="fr-CH" dirty="0" smtClean="0"/>
              <a:t>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unexpected</a:t>
            </a:r>
            <a:r>
              <a:rPr lang="fr-CH" dirty="0" smtClean="0"/>
              <a:t> </a:t>
            </a:r>
            <a:r>
              <a:rPr lang="fr-CH" dirty="0" err="1" smtClean="0"/>
              <a:t>problems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slieded</a:t>
            </a:r>
            <a:r>
              <a:rPr lang="fr-CH" dirty="0" smtClean="0"/>
              <a:t> back the table to </a:t>
            </a:r>
            <a:r>
              <a:rPr lang="fr-CH" dirty="0" err="1" smtClean="0"/>
              <a:t>its</a:t>
            </a:r>
            <a:r>
              <a:rPr lang="fr-CH" dirty="0" smtClean="0"/>
              <a:t> place </a:t>
            </a:r>
            <a:r>
              <a:rPr lang="fr-CH" dirty="0" err="1" smtClean="0"/>
              <a:t>below</a:t>
            </a:r>
            <a:r>
              <a:rPr lang="fr-CH" dirty="0" smtClean="0"/>
              <a:t> the </a:t>
            </a:r>
            <a:r>
              <a:rPr lang="fr-CH" dirty="0" err="1" smtClean="0"/>
              <a:t>beam</a:t>
            </a:r>
            <a:r>
              <a:rPr lang="fr-CH" dirty="0" smtClean="0"/>
              <a:t> pipe,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found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the </a:t>
            </a:r>
            <a:r>
              <a:rPr lang="fr-CH" dirty="0" err="1" smtClean="0"/>
              <a:t>shielding</a:t>
            </a:r>
            <a:r>
              <a:rPr lang="fr-CH" dirty="0" smtClean="0"/>
              <a:t> boxes of the </a:t>
            </a:r>
            <a:r>
              <a:rPr lang="fr-CH" dirty="0" err="1" smtClean="0"/>
              <a:t>coronagraph</a:t>
            </a:r>
            <a:r>
              <a:rPr lang="fr-CH" dirty="0" smtClean="0"/>
              <a:t>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hiting</a:t>
            </a:r>
            <a:r>
              <a:rPr lang="fr-CH" dirty="0" smtClean="0"/>
              <a:t> </a:t>
            </a:r>
            <a:r>
              <a:rPr lang="fr-CH" dirty="0" err="1" smtClean="0"/>
              <a:t>therear</a:t>
            </a:r>
            <a:r>
              <a:rPr lang="fr-CH" dirty="0" smtClean="0"/>
              <a:t> </a:t>
            </a:r>
            <a:r>
              <a:rPr lang="fr-CH" dirty="0" err="1" smtClean="0"/>
              <a:t>pannels</a:t>
            </a:r>
            <a:r>
              <a:rPr lang="fr-CH" dirty="0" smtClean="0"/>
              <a:t>!</a:t>
            </a:r>
          </a:p>
          <a:p>
            <a:endParaRPr lang="fr-CH" dirty="0"/>
          </a:p>
          <a:p>
            <a:r>
              <a:rPr lang="fr-CH" dirty="0" err="1" smtClean="0"/>
              <a:t>Hopefully</a:t>
            </a:r>
            <a:r>
              <a:rPr lang="fr-CH" dirty="0" smtClean="0"/>
              <a:t>,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were</a:t>
            </a:r>
            <a:r>
              <a:rPr lang="fr-CH" dirty="0" smtClean="0"/>
              <a:t> able to </a:t>
            </a:r>
            <a:r>
              <a:rPr lang="fr-CH" dirty="0" err="1" smtClean="0"/>
              <a:t>reduce</a:t>
            </a:r>
            <a:r>
              <a:rPr lang="fr-CH" dirty="0" smtClean="0"/>
              <a:t> the size of the boxes and the </a:t>
            </a:r>
            <a:r>
              <a:rPr lang="fr-CH" dirty="0" err="1" smtClean="0"/>
              <a:t>elements</a:t>
            </a:r>
            <a:r>
              <a:rPr lang="fr-CH" dirty="0" smtClean="0"/>
              <a:t> </a:t>
            </a:r>
            <a:r>
              <a:rPr lang="fr-CH" dirty="0" err="1" smtClean="0"/>
              <a:t>still</a:t>
            </a:r>
            <a:r>
              <a:rPr lang="fr-CH" dirty="0" smtClean="0"/>
              <a:t> </a:t>
            </a:r>
            <a:r>
              <a:rPr lang="fr-CH" dirty="0" err="1" smtClean="0"/>
              <a:t>fitted</a:t>
            </a:r>
            <a:r>
              <a:rPr lang="fr-CH" dirty="0" smtClean="0"/>
              <a:t> </a:t>
            </a:r>
            <a:r>
              <a:rPr lang="fr-CH" dirty="0" err="1" smtClean="0"/>
              <a:t>inside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fr-CH" dirty="0" err="1" smtClean="0"/>
              <a:t>Problem</a:t>
            </a:r>
            <a:r>
              <a:rPr lang="fr-CH" dirty="0" smtClean="0"/>
              <a:t> </a:t>
            </a:r>
            <a:r>
              <a:rPr lang="fr-CH" dirty="0" err="1" smtClean="0"/>
              <a:t>solved</a:t>
            </a:r>
            <a:r>
              <a:rPr lang="fr-CH" dirty="0" smtClean="0"/>
              <a:t>, more </a:t>
            </a:r>
            <a:r>
              <a:rPr lang="fr-CH" dirty="0" err="1" smtClean="0"/>
              <a:t>fear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harm</a:t>
            </a:r>
            <a:r>
              <a:rPr lang="fr-CH" dirty="0" smtClean="0"/>
              <a:t>!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4256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Here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picture</a:t>
            </a:r>
            <a:r>
              <a:rPr lang="fr-CH" dirty="0" smtClean="0"/>
              <a:t> of the </a:t>
            </a:r>
            <a:r>
              <a:rPr lang="fr-CH" dirty="0" err="1" smtClean="0"/>
              <a:t>coronagraph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.</a:t>
            </a:r>
            <a:endParaRPr lang="fr-CH" dirty="0"/>
          </a:p>
          <a:p>
            <a:endParaRPr lang="fr-CH" dirty="0" err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9762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Another</a:t>
            </a:r>
            <a:r>
              <a:rPr lang="fr-CH" dirty="0"/>
              <a:t> </a:t>
            </a:r>
            <a:r>
              <a:rPr lang="fr-CH" dirty="0" err="1"/>
              <a:t>thing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did</a:t>
            </a:r>
            <a:r>
              <a:rPr lang="fr-CH" dirty="0"/>
              <a:t> </a:t>
            </a:r>
            <a:r>
              <a:rPr lang="fr-CH" dirty="0" err="1"/>
              <a:t>was</a:t>
            </a:r>
            <a:r>
              <a:rPr lang="fr-CH" dirty="0"/>
              <a:t> to move all the control boxes to the </a:t>
            </a:r>
            <a:r>
              <a:rPr lang="fr-CH" dirty="0" err="1"/>
              <a:t>side</a:t>
            </a:r>
            <a:r>
              <a:rPr lang="fr-CH" dirty="0"/>
              <a:t>. </a:t>
            </a:r>
            <a:r>
              <a:rPr lang="fr-CH" dirty="0" err="1"/>
              <a:t>Before</a:t>
            </a:r>
            <a:r>
              <a:rPr lang="fr-CH" dirty="0"/>
              <a:t>, </a:t>
            </a:r>
            <a:r>
              <a:rPr lang="fr-CH" dirty="0" err="1"/>
              <a:t>everything</a:t>
            </a:r>
            <a:r>
              <a:rPr lang="fr-CH" dirty="0"/>
              <a:t>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under</a:t>
            </a:r>
            <a:r>
              <a:rPr lang="fr-CH" dirty="0"/>
              <a:t> the table. </a:t>
            </a:r>
          </a:p>
          <a:p>
            <a:endParaRPr lang="fr-CH" dirty="0"/>
          </a:p>
          <a:p>
            <a:r>
              <a:rPr lang="fr-CH" dirty="0" smtClean="0"/>
              <a:t>This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quite</a:t>
            </a:r>
            <a:r>
              <a:rPr lang="fr-CH" dirty="0"/>
              <a:t> a </a:t>
            </a:r>
            <a:r>
              <a:rPr lang="fr-CH" dirty="0" err="1"/>
              <a:t>big</a:t>
            </a:r>
            <a:r>
              <a:rPr lang="fr-CH" dirty="0"/>
              <a:t> job </a:t>
            </a:r>
            <a:r>
              <a:rPr lang="fr-CH" dirty="0" err="1"/>
              <a:t>also</a:t>
            </a:r>
            <a:r>
              <a:rPr lang="fr-CH" dirty="0"/>
              <a:t>, but </a:t>
            </a:r>
            <a:r>
              <a:rPr lang="fr-CH" dirty="0" err="1"/>
              <a:t>now</a:t>
            </a:r>
            <a:r>
              <a:rPr lang="fr-CH" dirty="0"/>
              <a:t> </a:t>
            </a:r>
            <a:r>
              <a:rPr lang="fr-CH" dirty="0" err="1"/>
              <a:t>it’s</a:t>
            </a:r>
            <a:r>
              <a:rPr lang="fr-CH" dirty="0"/>
              <a:t> </a:t>
            </a:r>
            <a:r>
              <a:rPr lang="fr-CH" dirty="0" err="1"/>
              <a:t>much</a:t>
            </a:r>
            <a:r>
              <a:rPr lang="fr-CH" dirty="0"/>
              <a:t> </a:t>
            </a:r>
            <a:r>
              <a:rPr lang="fr-CH" dirty="0" err="1"/>
              <a:t>less</a:t>
            </a:r>
            <a:r>
              <a:rPr lang="fr-CH" dirty="0"/>
              <a:t> </a:t>
            </a:r>
            <a:r>
              <a:rPr lang="fr-CH" dirty="0" err="1"/>
              <a:t>messy</a:t>
            </a:r>
            <a:r>
              <a:rPr lang="fr-CH" dirty="0"/>
              <a:t>!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4047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didn’t</a:t>
            </a:r>
            <a:r>
              <a:rPr lang="fr-CH" dirty="0" smtClean="0"/>
              <a:t> do all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just</a:t>
            </a:r>
            <a:r>
              <a:rPr lang="fr-CH" dirty="0" smtClean="0"/>
              <a:t> the four of us. </a:t>
            </a:r>
            <a:r>
              <a:rPr lang="fr-CH" dirty="0" err="1" smtClean="0"/>
              <a:t>Many</a:t>
            </a:r>
            <a:r>
              <a:rPr lang="fr-CH" dirty="0" smtClean="0"/>
              <a:t> people </a:t>
            </a:r>
            <a:r>
              <a:rPr lang="fr-CH" dirty="0" err="1" smtClean="0"/>
              <a:t>helped</a:t>
            </a:r>
            <a:r>
              <a:rPr lang="fr-CH" dirty="0" smtClean="0"/>
              <a:t> us,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spent</a:t>
            </a:r>
            <a:r>
              <a:rPr lang="fr-CH" dirty="0" smtClean="0"/>
              <a:t> </a:t>
            </a:r>
            <a:r>
              <a:rPr lang="fr-CH" dirty="0" err="1" smtClean="0"/>
              <a:t>hours</a:t>
            </a:r>
            <a:r>
              <a:rPr lang="fr-CH" dirty="0" smtClean="0"/>
              <a:t>, </a:t>
            </a:r>
            <a:r>
              <a:rPr lang="fr-CH" dirty="0" err="1" smtClean="0"/>
              <a:t>like</a:t>
            </a:r>
            <a:r>
              <a:rPr lang="fr-CH" dirty="0" smtClean="0"/>
              <a:t> Robert </a:t>
            </a: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realized</a:t>
            </a:r>
            <a:r>
              <a:rPr lang="fr-CH" dirty="0" smtClean="0"/>
              <a:t> the </a:t>
            </a:r>
            <a:r>
              <a:rPr lang="fr-CH" dirty="0" err="1" smtClean="0"/>
              <a:t>mask</a:t>
            </a:r>
            <a:r>
              <a:rPr lang="fr-CH" dirty="0" smtClean="0"/>
              <a:t> of the </a:t>
            </a:r>
            <a:r>
              <a:rPr lang="fr-CH" dirty="0" err="1" smtClean="0"/>
              <a:t>coronagraph</a:t>
            </a:r>
            <a:r>
              <a:rPr lang="fr-CH" dirty="0" smtClean="0"/>
              <a:t>, </a:t>
            </a:r>
            <a:r>
              <a:rPr lang="fr-CH" dirty="0" err="1" smtClean="0"/>
              <a:t>learning</a:t>
            </a:r>
            <a:r>
              <a:rPr lang="fr-CH" dirty="0" smtClean="0"/>
              <a:t> the </a:t>
            </a:r>
            <a:r>
              <a:rPr lang="fr-CH" dirty="0" err="1" smtClean="0"/>
              <a:t>deposition</a:t>
            </a:r>
            <a:r>
              <a:rPr lang="fr-CH" dirty="0" smtClean="0"/>
              <a:t> and </a:t>
            </a:r>
            <a:r>
              <a:rPr lang="fr-CH" dirty="0" err="1" smtClean="0"/>
              <a:t>etching</a:t>
            </a:r>
            <a:r>
              <a:rPr lang="fr-CH" dirty="0" smtClean="0"/>
              <a:t> techniques at the EPFL in Lausanne, </a:t>
            </a:r>
            <a:r>
              <a:rPr lang="fr-CH" dirty="0" err="1" smtClean="0"/>
              <a:t>like</a:t>
            </a:r>
            <a:r>
              <a:rPr lang="fr-CH" dirty="0" smtClean="0"/>
              <a:t> François and Cyril </a:t>
            </a: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did</a:t>
            </a:r>
            <a:r>
              <a:rPr lang="fr-CH" dirty="0" smtClean="0"/>
              <a:t> all the new </a:t>
            </a:r>
            <a:r>
              <a:rPr lang="fr-CH" dirty="0" err="1" smtClean="0"/>
              <a:t>cables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able to move the control boxes, </a:t>
            </a:r>
            <a:r>
              <a:rPr lang="fr-CH" dirty="0" err="1" smtClean="0"/>
              <a:t>like</a:t>
            </a:r>
            <a:r>
              <a:rPr lang="fr-CH" dirty="0" smtClean="0"/>
              <a:t> the ML section </a:t>
            </a:r>
            <a:r>
              <a:rPr lang="fr-CH" dirty="0" err="1" smtClean="0"/>
              <a:t>who</a:t>
            </a:r>
            <a:r>
              <a:rPr lang="fr-CH" dirty="0" smtClean="0"/>
              <a:t> made the parts to assemble the </a:t>
            </a:r>
            <a:r>
              <a:rPr lang="fr-CH" dirty="0" err="1" smtClean="0"/>
              <a:t>coronagraph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err="1" smtClean="0"/>
              <a:t>Many</a:t>
            </a:r>
            <a:r>
              <a:rPr lang="fr-CH" dirty="0" smtClean="0"/>
              <a:t> people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involved</a:t>
            </a:r>
            <a:r>
              <a:rPr lang="fr-CH" dirty="0" smtClean="0"/>
              <a:t> in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r>
              <a:rPr lang="fr-CH" dirty="0" smtClean="0"/>
              <a:t> and I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to </a:t>
            </a:r>
            <a:r>
              <a:rPr lang="fr-CH" dirty="0" err="1" smtClean="0"/>
              <a:t>thanks</a:t>
            </a:r>
            <a:r>
              <a:rPr lang="fr-CH" dirty="0" smtClean="0"/>
              <a:t> </a:t>
            </a:r>
            <a:r>
              <a:rPr lang="fr-CH" dirty="0" err="1" smtClean="0"/>
              <a:t>them</a:t>
            </a:r>
            <a:r>
              <a:rPr lang="fr-CH" dirty="0" smtClean="0"/>
              <a:t> all for </a:t>
            </a:r>
            <a:r>
              <a:rPr lang="fr-CH" dirty="0" err="1" smtClean="0"/>
              <a:t>their</a:t>
            </a:r>
            <a:r>
              <a:rPr lang="fr-CH" dirty="0" smtClean="0"/>
              <a:t> contribution, </a:t>
            </a:r>
            <a:r>
              <a:rPr lang="fr-CH" dirty="0" err="1" smtClean="0"/>
              <a:t>because</a:t>
            </a:r>
            <a:r>
              <a:rPr lang="fr-CH" dirty="0" smtClean="0"/>
              <a:t> </a:t>
            </a:r>
            <a:r>
              <a:rPr lang="fr-CH" dirty="0" err="1" smtClean="0"/>
              <a:t>thanks</a:t>
            </a:r>
            <a:r>
              <a:rPr lang="fr-CH" dirty="0" smtClean="0"/>
              <a:t> to </a:t>
            </a:r>
            <a:r>
              <a:rPr lang="fr-CH" dirty="0" err="1" smtClean="0"/>
              <a:t>them</a:t>
            </a:r>
            <a:r>
              <a:rPr lang="fr-CH" dirty="0"/>
              <a:t>,</a:t>
            </a:r>
            <a:r>
              <a:rPr lang="fr-CH" dirty="0" smtClean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managed</a:t>
            </a:r>
            <a:r>
              <a:rPr lang="fr-CH" dirty="0"/>
              <a:t> to finish the </a:t>
            </a:r>
            <a:r>
              <a:rPr lang="fr-CH" dirty="0" smtClean="0"/>
              <a:t>installation of the </a:t>
            </a:r>
            <a:r>
              <a:rPr lang="fr-CH" dirty="0" err="1" smtClean="0"/>
              <a:t>coronagraph</a:t>
            </a:r>
            <a:r>
              <a:rPr lang="fr-CH" dirty="0" smtClean="0"/>
              <a:t> </a:t>
            </a:r>
            <a:r>
              <a:rPr lang="fr-CH" dirty="0" err="1" smtClean="0"/>
              <a:t>just</a:t>
            </a:r>
            <a:r>
              <a:rPr lang="fr-CH" dirty="0" smtClean="0"/>
              <a:t> in time, at 5pm the </a:t>
            </a:r>
            <a:r>
              <a:rPr lang="fr-CH" dirty="0" err="1" smtClean="0"/>
              <a:t>day</a:t>
            </a:r>
            <a:r>
              <a:rPr lang="fr-CH" dirty="0" smtClean="0"/>
              <a:t> of the </a:t>
            </a:r>
            <a:r>
              <a:rPr lang="fr-CH" dirty="0" err="1" smtClean="0"/>
              <a:t>closure</a:t>
            </a:r>
            <a:r>
              <a:rPr lang="fr-CH" dirty="0" smtClean="0"/>
              <a:t>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5426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And </a:t>
            </a:r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have to </a:t>
            </a:r>
            <a:r>
              <a:rPr lang="fr-CH" dirty="0" err="1" smtClean="0"/>
              <a:t>wait</a:t>
            </a:r>
            <a:r>
              <a:rPr lang="fr-CH" dirty="0" smtClean="0"/>
              <a:t> for the </a:t>
            </a:r>
            <a:r>
              <a:rPr lang="fr-CH" dirty="0" err="1" smtClean="0"/>
              <a:t>beam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back in the LHC, to test the </a:t>
            </a:r>
            <a:r>
              <a:rPr lang="fr-CH" dirty="0" err="1" smtClean="0"/>
              <a:t>coronagraph</a:t>
            </a:r>
            <a:r>
              <a:rPr lang="fr-CH" dirty="0" smtClean="0"/>
              <a:t> for the first time.</a:t>
            </a:r>
          </a:p>
          <a:p>
            <a:endParaRPr lang="fr-CH" dirty="0"/>
          </a:p>
          <a:p>
            <a:r>
              <a:rPr lang="fr-CH" dirty="0" smtClean="0"/>
              <a:t>And </a:t>
            </a: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knows</a:t>
            </a:r>
            <a:r>
              <a:rPr lang="fr-CH" dirty="0" smtClean="0"/>
              <a:t>,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might</a:t>
            </a:r>
            <a:r>
              <a:rPr lang="fr-CH" dirty="0" smtClean="0"/>
              <a:t> </a:t>
            </a:r>
            <a:r>
              <a:rPr lang="fr-CH" dirty="0" err="1" smtClean="0"/>
              <a:t>make</a:t>
            </a:r>
            <a:r>
              <a:rPr lang="fr-CH" dirty="0" smtClean="0"/>
              <a:t>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suprising</a:t>
            </a:r>
            <a:r>
              <a:rPr lang="fr-CH" dirty="0" smtClean="0"/>
              <a:t> </a:t>
            </a:r>
            <a:r>
              <a:rPr lang="fr-CH" dirty="0" err="1" smtClean="0"/>
              <a:t>discoveries</a:t>
            </a:r>
            <a:r>
              <a:rPr lang="fr-CH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101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This </a:t>
            </a:r>
            <a:r>
              <a:rPr lang="fr-CH" dirty="0" err="1" smtClean="0"/>
              <a:t>is</a:t>
            </a:r>
            <a:r>
              <a:rPr lang="fr-CH" dirty="0" smtClean="0"/>
              <a:t> an image of the </a:t>
            </a:r>
            <a:r>
              <a:rPr lang="fr-CH" dirty="0" err="1" smtClean="0"/>
              <a:t>sun</a:t>
            </a:r>
            <a:r>
              <a:rPr lang="fr-CH" dirty="0" smtClean="0"/>
              <a:t> </a:t>
            </a:r>
            <a:r>
              <a:rPr lang="fr-CH" dirty="0" err="1" smtClean="0"/>
              <a:t>hidden</a:t>
            </a:r>
            <a:r>
              <a:rPr lang="fr-CH" dirty="0" smtClean="0"/>
              <a:t> by the </a:t>
            </a:r>
            <a:r>
              <a:rPr lang="fr-CH" dirty="0" err="1" smtClean="0"/>
              <a:t>moon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a total </a:t>
            </a:r>
            <a:r>
              <a:rPr lang="fr-CH" dirty="0" err="1" smtClean="0"/>
              <a:t>eclipse</a:t>
            </a:r>
            <a:r>
              <a:rPr lang="fr-CH" dirty="0" smtClean="0"/>
              <a:t>.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beautiful</a:t>
            </a:r>
            <a:r>
              <a:rPr lang="fr-CH" dirty="0" smtClean="0"/>
              <a:t> pattern </a:t>
            </a:r>
            <a:r>
              <a:rPr lang="fr-CH" dirty="0" err="1" smtClean="0"/>
              <a:t>we’re</a:t>
            </a:r>
            <a:r>
              <a:rPr lang="fr-CH" dirty="0" smtClean="0"/>
              <a:t> </a:t>
            </a:r>
            <a:r>
              <a:rPr lang="fr-CH" dirty="0" err="1" smtClean="0"/>
              <a:t>seeing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halo of the </a:t>
            </a:r>
            <a:r>
              <a:rPr lang="fr-CH" dirty="0" err="1" smtClean="0"/>
              <a:t>sun</a:t>
            </a:r>
            <a:r>
              <a:rPr lang="fr-CH" dirty="0" smtClean="0"/>
              <a:t> and </a:t>
            </a:r>
            <a:r>
              <a:rPr lang="fr-CH" dirty="0" err="1" smtClean="0"/>
              <a:t>we</a:t>
            </a:r>
            <a:r>
              <a:rPr lang="fr-CH" dirty="0" smtClean="0"/>
              <a:t> are able to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because</a:t>
            </a:r>
            <a:r>
              <a:rPr lang="fr-CH" dirty="0" smtClean="0"/>
              <a:t>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err="1" smtClean="0"/>
              <a:t>eyes</a:t>
            </a:r>
            <a:r>
              <a:rPr lang="fr-CH" dirty="0" smtClean="0"/>
              <a:t> are not </a:t>
            </a:r>
            <a:r>
              <a:rPr lang="fr-CH" dirty="0" err="1" smtClean="0"/>
              <a:t>anymore</a:t>
            </a:r>
            <a:r>
              <a:rPr lang="fr-CH" dirty="0" smtClean="0"/>
              <a:t> </a:t>
            </a:r>
            <a:r>
              <a:rPr lang="fr-CH" dirty="0" err="1" smtClean="0"/>
              <a:t>saturated</a:t>
            </a:r>
            <a:r>
              <a:rPr lang="fr-CH" dirty="0" smtClean="0"/>
              <a:t> by the </a:t>
            </a:r>
            <a:r>
              <a:rPr lang="fr-CH" dirty="0" err="1" smtClean="0"/>
              <a:t>brightness</a:t>
            </a:r>
            <a:r>
              <a:rPr lang="fr-CH" dirty="0" smtClean="0"/>
              <a:t> of the </a:t>
            </a:r>
            <a:r>
              <a:rPr lang="fr-CH" dirty="0" err="1" smtClean="0"/>
              <a:t>core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fr-CH" dirty="0" smtClean="0"/>
              <a:t>The </a:t>
            </a:r>
            <a:r>
              <a:rPr lang="fr-CH" dirty="0" err="1" smtClean="0"/>
              <a:t>astrophysicists</a:t>
            </a:r>
            <a:r>
              <a:rPr lang="fr-CH" dirty="0" smtClean="0"/>
              <a:t> </a:t>
            </a:r>
            <a:r>
              <a:rPr lang="fr-CH" dirty="0" err="1" smtClean="0"/>
              <a:t>didn’t</a:t>
            </a:r>
            <a:r>
              <a:rPr lang="fr-CH" dirty="0" smtClean="0"/>
              <a:t> </a:t>
            </a:r>
            <a:r>
              <a:rPr lang="fr-CH" dirty="0" err="1" smtClean="0"/>
              <a:t>wait</a:t>
            </a:r>
            <a:r>
              <a:rPr lang="fr-CH" dirty="0" smtClean="0"/>
              <a:t> for a total </a:t>
            </a:r>
            <a:r>
              <a:rPr lang="fr-CH" dirty="0" err="1" smtClean="0"/>
              <a:t>eclipse</a:t>
            </a:r>
            <a:r>
              <a:rPr lang="fr-CH" dirty="0" smtClean="0"/>
              <a:t> to look at the halo of the </a:t>
            </a:r>
            <a:r>
              <a:rPr lang="fr-CH" dirty="0" err="1" smtClean="0"/>
              <a:t>sun</a:t>
            </a:r>
            <a:r>
              <a:rPr lang="fr-CH" dirty="0" smtClean="0"/>
              <a:t>.</a:t>
            </a:r>
          </a:p>
          <a:p>
            <a:r>
              <a:rPr lang="fr-CH" dirty="0" err="1" smtClean="0"/>
              <a:t>They</a:t>
            </a:r>
            <a:r>
              <a:rPr lang="fr-CH" dirty="0" smtClean="0"/>
              <a:t> </a:t>
            </a:r>
            <a:r>
              <a:rPr lang="fr-CH" dirty="0" err="1" smtClean="0"/>
              <a:t>invented</a:t>
            </a:r>
            <a:r>
              <a:rPr lang="fr-CH" dirty="0" smtClean="0"/>
              <a:t> an instrument </a:t>
            </a:r>
            <a:r>
              <a:rPr lang="fr-CH" dirty="0" err="1" smtClean="0"/>
              <a:t>called</a:t>
            </a:r>
            <a:r>
              <a:rPr lang="fr-CH" dirty="0" smtClean="0"/>
              <a:t> a </a:t>
            </a:r>
            <a:r>
              <a:rPr lang="fr-CH" dirty="0" err="1" smtClean="0"/>
              <a:t>coronagraph</a:t>
            </a:r>
            <a:r>
              <a:rPr lang="fr-CH" dirty="0"/>
              <a:t> </a:t>
            </a:r>
            <a:r>
              <a:rPr lang="fr-CH" dirty="0" smtClean="0"/>
              <a:t>to do the job.</a:t>
            </a:r>
          </a:p>
          <a:p>
            <a:endParaRPr lang="fr-CH" dirty="0" smtClean="0"/>
          </a:p>
          <a:p>
            <a:r>
              <a:rPr lang="fr-CH" dirty="0" smtClean="0"/>
              <a:t>And </a:t>
            </a:r>
            <a:r>
              <a:rPr lang="fr-CH" dirty="0" err="1" smtClean="0"/>
              <a:t>it’s</a:t>
            </a:r>
            <a:r>
              <a:rPr lang="fr-CH" dirty="0" smtClean="0"/>
              <a:t> the </a:t>
            </a:r>
            <a:r>
              <a:rPr lang="fr-CH" dirty="0" err="1" smtClean="0"/>
              <a:t>same</a:t>
            </a:r>
            <a:r>
              <a:rPr lang="fr-CH" dirty="0" smtClean="0"/>
              <a:t> instrument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in the tunnel of the LHC to look at the halo of the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fr-CH" dirty="0" smtClean="0"/>
              <a:t>The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two</a:t>
            </a:r>
            <a:r>
              <a:rPr lang="fr-CH" dirty="0" smtClean="0"/>
              <a:t> slides are the </a:t>
            </a:r>
            <a:r>
              <a:rPr lang="fr-CH" dirty="0" err="1" smtClean="0"/>
              <a:t>only</a:t>
            </a:r>
            <a:r>
              <a:rPr lang="fr-CH" dirty="0" smtClean="0"/>
              <a:t> one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recquires</a:t>
            </a:r>
            <a:r>
              <a:rPr lang="fr-CH" dirty="0" smtClean="0"/>
              <a:t> </a:t>
            </a:r>
            <a:r>
              <a:rPr lang="fr-CH" dirty="0" err="1" smtClean="0"/>
              <a:t>some</a:t>
            </a:r>
            <a:r>
              <a:rPr lang="fr-CH" dirty="0" smtClean="0"/>
              <a:t> attention, the </a:t>
            </a:r>
            <a:r>
              <a:rPr lang="fr-CH" dirty="0" err="1" smtClean="0"/>
              <a:t>rest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pictures</a:t>
            </a:r>
            <a:r>
              <a:rPr lang="fr-CH" dirty="0" smtClean="0"/>
              <a:t>. I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explain</a:t>
            </a:r>
            <a:r>
              <a:rPr lang="fr-CH" dirty="0" smtClean="0"/>
              <a:t> how </a:t>
            </a:r>
            <a:r>
              <a:rPr lang="fr-CH" dirty="0" err="1" smtClean="0"/>
              <a:t>works</a:t>
            </a:r>
            <a:r>
              <a:rPr lang="fr-CH" dirty="0" smtClean="0"/>
              <a:t> the </a:t>
            </a:r>
            <a:r>
              <a:rPr lang="fr-CH" dirty="0" err="1" smtClean="0"/>
              <a:t>coronagraph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349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041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You </a:t>
            </a:r>
            <a:r>
              <a:rPr lang="fr-CH" dirty="0" err="1" smtClean="0"/>
              <a:t>understand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the </a:t>
            </a:r>
            <a:r>
              <a:rPr lang="fr-CH" dirty="0" err="1" smtClean="0"/>
              <a:t>physicists</a:t>
            </a:r>
            <a:r>
              <a:rPr lang="fr-CH" dirty="0" smtClean="0"/>
              <a:t> are not able to put a </a:t>
            </a:r>
            <a:r>
              <a:rPr lang="fr-CH" dirty="0" err="1" smtClean="0"/>
              <a:t>mask</a:t>
            </a:r>
            <a:r>
              <a:rPr lang="fr-CH" dirty="0" smtClean="0"/>
              <a:t> in front of the </a:t>
            </a:r>
            <a:r>
              <a:rPr lang="fr-CH" dirty="0" err="1" smtClean="0"/>
              <a:t>sun</a:t>
            </a:r>
            <a:r>
              <a:rPr lang="fr-CH" dirty="0" smtClean="0"/>
              <a:t>.</a:t>
            </a:r>
          </a:p>
          <a:p>
            <a:r>
              <a:rPr lang="fr-CH" dirty="0" err="1" smtClean="0"/>
              <a:t>Maybe</a:t>
            </a:r>
            <a:r>
              <a:rPr lang="fr-CH" dirty="0" smtClean="0"/>
              <a:t> one </a:t>
            </a:r>
            <a:r>
              <a:rPr lang="fr-CH" dirty="0" err="1" smtClean="0"/>
              <a:t>day</a:t>
            </a:r>
            <a:r>
              <a:rPr lang="fr-CH" dirty="0" smtClean="0"/>
              <a:t> </a:t>
            </a:r>
            <a:r>
              <a:rPr lang="fr-CH" dirty="0" err="1" smtClean="0"/>
              <a:t>we’ll</a:t>
            </a:r>
            <a:r>
              <a:rPr lang="fr-CH" dirty="0" smtClean="0"/>
              <a:t> have the technologies, but for </a:t>
            </a:r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it’s</a:t>
            </a:r>
            <a:r>
              <a:rPr lang="fr-CH" dirty="0" smtClean="0"/>
              <a:t> not the case.</a:t>
            </a:r>
          </a:p>
          <a:p>
            <a:r>
              <a:rPr lang="fr-CH" dirty="0" err="1" smtClean="0"/>
              <a:t>Only</a:t>
            </a:r>
            <a:r>
              <a:rPr lang="fr-CH" dirty="0" smtClean="0"/>
              <a:t> the </a:t>
            </a:r>
            <a:r>
              <a:rPr lang="fr-CH" dirty="0" err="1" smtClean="0"/>
              <a:t>moon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do the job.</a:t>
            </a:r>
          </a:p>
          <a:p>
            <a:endParaRPr lang="fr-CH" dirty="0" smtClean="0"/>
          </a:p>
          <a:p>
            <a:r>
              <a:rPr lang="fr-CH" dirty="0" smtClean="0"/>
              <a:t>So the </a:t>
            </a:r>
            <a:r>
              <a:rPr lang="fr-CH" dirty="0" err="1" smtClean="0"/>
              <a:t>astrophysicists</a:t>
            </a:r>
            <a:r>
              <a:rPr lang="fr-CH" dirty="0" smtClean="0"/>
              <a:t> use a trick: </a:t>
            </a:r>
            <a:r>
              <a:rPr lang="fr-CH" dirty="0" err="1" smtClean="0"/>
              <a:t>they</a:t>
            </a:r>
            <a:r>
              <a:rPr lang="fr-CH" dirty="0" smtClean="0"/>
              <a:t> </a:t>
            </a:r>
            <a:r>
              <a:rPr lang="fr-CH" dirty="0" err="1" smtClean="0"/>
              <a:t>create</a:t>
            </a:r>
            <a:r>
              <a:rPr lang="fr-CH" dirty="0" smtClean="0"/>
              <a:t> and image of the </a:t>
            </a:r>
            <a:r>
              <a:rPr lang="fr-CH" dirty="0" err="1" smtClean="0"/>
              <a:t>sun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lens</a:t>
            </a:r>
            <a:r>
              <a:rPr lang="fr-CH" dirty="0" smtClean="0"/>
              <a:t>, and </a:t>
            </a:r>
            <a:r>
              <a:rPr lang="fr-CH" dirty="0" err="1" smtClean="0"/>
              <a:t>they</a:t>
            </a:r>
            <a:r>
              <a:rPr lang="fr-CH" dirty="0" smtClean="0"/>
              <a:t> put a </a:t>
            </a:r>
            <a:r>
              <a:rPr lang="fr-CH" dirty="0" err="1" smtClean="0"/>
              <a:t>mask</a:t>
            </a:r>
            <a:r>
              <a:rPr lang="fr-CH" dirty="0" smtClean="0"/>
              <a:t> in front of the image.</a:t>
            </a:r>
          </a:p>
          <a:p>
            <a:endParaRPr lang="fr-CH" dirty="0"/>
          </a:p>
          <a:p>
            <a:r>
              <a:rPr lang="fr-CH" dirty="0" smtClean="0"/>
              <a:t>And </a:t>
            </a:r>
            <a:r>
              <a:rPr lang="fr-CH" dirty="0" err="1" smtClean="0"/>
              <a:t>then</a:t>
            </a:r>
            <a:r>
              <a:rPr lang="fr-CH" dirty="0" smtClean="0"/>
              <a:t> </a:t>
            </a:r>
            <a:r>
              <a:rPr lang="fr-CH" dirty="0" err="1" smtClean="0"/>
              <a:t>they</a:t>
            </a:r>
            <a:r>
              <a:rPr lang="fr-CH" dirty="0" smtClean="0"/>
              <a:t> look at the image </a:t>
            </a:r>
            <a:r>
              <a:rPr lang="fr-CH" dirty="0" err="1" smtClean="0"/>
              <a:t>instead</a:t>
            </a:r>
            <a:r>
              <a:rPr lang="fr-CH" dirty="0" smtClean="0"/>
              <a:t> of </a:t>
            </a:r>
            <a:r>
              <a:rPr lang="fr-CH" dirty="0" err="1" smtClean="0"/>
              <a:t>looking</a:t>
            </a:r>
            <a:r>
              <a:rPr lang="fr-CH" dirty="0" smtClean="0"/>
              <a:t> at the </a:t>
            </a:r>
            <a:r>
              <a:rPr lang="fr-CH" dirty="0" err="1" smtClean="0"/>
              <a:t>object</a:t>
            </a:r>
            <a:r>
              <a:rPr lang="fr-CH" dirty="0" smtClean="0"/>
              <a:t> </a:t>
            </a:r>
            <a:r>
              <a:rPr lang="fr-CH" dirty="0" err="1" smtClean="0"/>
              <a:t>directly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fr-CH" dirty="0" smtClean="0"/>
              <a:t>But if </a:t>
            </a:r>
            <a:r>
              <a:rPr lang="fr-CH" dirty="0" err="1" smtClean="0"/>
              <a:t>you</a:t>
            </a:r>
            <a:r>
              <a:rPr lang="fr-CH" dirty="0" smtClean="0"/>
              <a:t> do </a:t>
            </a:r>
            <a:r>
              <a:rPr lang="fr-CH" dirty="0" err="1" smtClean="0"/>
              <a:t>so</a:t>
            </a:r>
            <a:r>
              <a:rPr lang="fr-CH" dirty="0" smtClean="0"/>
              <a:t>,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. This </a:t>
            </a:r>
            <a:r>
              <a:rPr lang="fr-CH" dirty="0" err="1" smtClean="0"/>
              <a:t>doesn’t</a:t>
            </a:r>
            <a:r>
              <a:rPr lang="fr-CH" dirty="0" smtClean="0"/>
              <a:t> look </a:t>
            </a:r>
            <a:r>
              <a:rPr lang="fr-CH" dirty="0" err="1" smtClean="0"/>
              <a:t>like</a:t>
            </a:r>
            <a:r>
              <a:rPr lang="fr-CH" dirty="0" smtClean="0"/>
              <a:t> the </a:t>
            </a:r>
            <a:r>
              <a:rPr lang="fr-CH" dirty="0" err="1" smtClean="0"/>
              <a:t>previous</a:t>
            </a:r>
            <a:r>
              <a:rPr lang="fr-CH" dirty="0" smtClean="0"/>
              <a:t> image of the </a:t>
            </a:r>
            <a:r>
              <a:rPr lang="fr-CH" dirty="0" err="1" smtClean="0"/>
              <a:t>sun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This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because</a:t>
            </a:r>
            <a:r>
              <a:rPr lang="fr-CH" dirty="0" smtClean="0"/>
              <a:t>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pattern of the light </a:t>
            </a:r>
            <a:r>
              <a:rPr lang="fr-CH" dirty="0" err="1" smtClean="0"/>
              <a:t>diffracted</a:t>
            </a:r>
            <a:r>
              <a:rPr lang="fr-CH" dirty="0" smtClean="0"/>
              <a:t> by the </a:t>
            </a:r>
            <a:r>
              <a:rPr lang="fr-CH" dirty="0" err="1" smtClean="0"/>
              <a:t>edges</a:t>
            </a:r>
            <a:r>
              <a:rPr lang="fr-CH" dirty="0" smtClean="0"/>
              <a:t> of the </a:t>
            </a:r>
            <a:r>
              <a:rPr lang="fr-CH" dirty="0" err="1" smtClean="0"/>
              <a:t>lens</a:t>
            </a:r>
            <a:r>
              <a:rPr lang="fr-CH" dirty="0" smtClean="0"/>
              <a:t> and the </a:t>
            </a:r>
            <a:r>
              <a:rPr lang="fr-CH" dirty="0" err="1" smtClean="0"/>
              <a:t>mask</a:t>
            </a:r>
            <a:r>
              <a:rPr lang="fr-CH" dirty="0" smtClean="0"/>
              <a:t>. </a:t>
            </a:r>
            <a:r>
              <a:rPr lang="fr-CH" dirty="0" err="1" smtClean="0"/>
              <a:t>It’s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if </a:t>
            </a:r>
            <a:r>
              <a:rPr lang="fr-CH" dirty="0" err="1" smtClean="0"/>
              <a:t>you</a:t>
            </a:r>
            <a:r>
              <a:rPr lang="fr-CH" dirty="0" smtClean="0"/>
              <a:t> look at </a:t>
            </a:r>
            <a:r>
              <a:rPr lang="fr-CH" dirty="0" err="1" smtClean="0"/>
              <a:t>some</a:t>
            </a:r>
            <a:r>
              <a:rPr lang="fr-CH" dirty="0" smtClean="0"/>
              <a:t> light </a:t>
            </a:r>
            <a:r>
              <a:rPr lang="fr-CH" dirty="0" err="1" smtClean="0"/>
              <a:t>through</a:t>
            </a:r>
            <a:r>
              <a:rPr lang="fr-CH" dirty="0" smtClean="0"/>
              <a:t> a </a:t>
            </a:r>
            <a:r>
              <a:rPr lang="fr-CH" dirty="0" err="1" smtClean="0"/>
              <a:t>hole</a:t>
            </a:r>
            <a:r>
              <a:rPr lang="fr-CH" dirty="0" smtClean="0"/>
              <a:t>. You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 the </a:t>
            </a:r>
            <a:r>
              <a:rPr lang="fr-CH" dirty="0" err="1" smtClean="0"/>
              <a:t>same</a:t>
            </a:r>
            <a:r>
              <a:rPr lang="fr-CH" dirty="0" smtClean="0"/>
              <a:t> </a:t>
            </a:r>
            <a:r>
              <a:rPr lang="fr-CH" dirty="0" err="1" smtClean="0"/>
              <a:t>kind</a:t>
            </a:r>
            <a:r>
              <a:rPr lang="fr-CH" dirty="0" smtClean="0"/>
              <a:t> of pattern.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908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 french </a:t>
            </a:r>
            <a:r>
              <a:rPr lang="fr-CH" dirty="0" err="1" smtClean="0"/>
              <a:t>astrophysicist</a:t>
            </a:r>
            <a:r>
              <a:rPr lang="fr-CH" dirty="0" smtClean="0"/>
              <a:t>, Bernard Lyot, </a:t>
            </a:r>
            <a:r>
              <a:rPr lang="fr-CH" dirty="0" err="1" smtClean="0"/>
              <a:t>had</a:t>
            </a:r>
            <a:r>
              <a:rPr lang="fr-CH" dirty="0" smtClean="0"/>
              <a:t> a </a:t>
            </a:r>
            <a:r>
              <a:rPr lang="fr-CH" dirty="0" err="1" smtClean="0"/>
              <a:t>really</a:t>
            </a:r>
            <a:r>
              <a:rPr lang="fr-CH" dirty="0" smtClean="0"/>
              <a:t> good </a:t>
            </a:r>
            <a:r>
              <a:rPr lang="fr-CH" dirty="0" err="1" smtClean="0"/>
              <a:t>idea</a:t>
            </a:r>
            <a:r>
              <a:rPr lang="fr-CH" dirty="0" smtClean="0"/>
              <a:t> to </a:t>
            </a:r>
            <a:r>
              <a:rPr lang="fr-CH" dirty="0" err="1" smtClean="0"/>
              <a:t>supress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effect</a:t>
            </a:r>
            <a:r>
              <a:rPr lang="fr-CH" dirty="0" smtClean="0"/>
              <a:t>, and the </a:t>
            </a:r>
            <a:r>
              <a:rPr lang="fr-CH" dirty="0" err="1" smtClean="0"/>
              <a:t>coronagraphs</a:t>
            </a:r>
            <a:r>
              <a:rPr lang="fr-CH" dirty="0" smtClean="0"/>
              <a:t> </a:t>
            </a:r>
            <a:r>
              <a:rPr lang="fr-CH" dirty="0" err="1" smtClean="0"/>
              <a:t>used</a:t>
            </a:r>
            <a:r>
              <a:rPr lang="fr-CH" dirty="0" smtClean="0"/>
              <a:t> </a:t>
            </a:r>
            <a:r>
              <a:rPr lang="fr-CH" dirty="0" err="1" smtClean="0"/>
              <a:t>today</a:t>
            </a:r>
            <a:r>
              <a:rPr lang="fr-CH" dirty="0" smtClean="0"/>
              <a:t> are </a:t>
            </a:r>
            <a:r>
              <a:rPr lang="fr-CH" dirty="0" err="1" smtClean="0"/>
              <a:t>still</a:t>
            </a:r>
            <a:r>
              <a:rPr lang="fr-CH" dirty="0" smtClean="0"/>
              <a:t> </a:t>
            </a:r>
            <a:r>
              <a:rPr lang="fr-CH" dirty="0" err="1" smtClean="0"/>
              <a:t>builded</a:t>
            </a:r>
            <a:r>
              <a:rPr lang="fr-CH" dirty="0" smtClean="0"/>
              <a:t> on </a:t>
            </a:r>
            <a:r>
              <a:rPr lang="fr-CH" dirty="0" err="1" smtClean="0"/>
              <a:t>his</a:t>
            </a:r>
            <a:r>
              <a:rPr lang="fr-CH" dirty="0" smtClean="0"/>
              <a:t> </a:t>
            </a:r>
            <a:r>
              <a:rPr lang="fr-CH" dirty="0" err="1" smtClean="0"/>
              <a:t>idea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fr-CH" dirty="0" err="1" smtClean="0"/>
              <a:t>Bernards</a:t>
            </a:r>
            <a:r>
              <a:rPr lang="fr-CH" dirty="0" smtClean="0"/>
              <a:t> Lyot </a:t>
            </a:r>
            <a:r>
              <a:rPr lang="fr-CH" dirty="0" err="1" smtClean="0"/>
              <a:t>added</a:t>
            </a:r>
            <a:r>
              <a:rPr lang="fr-CH" dirty="0" smtClean="0"/>
              <a:t>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elements</a:t>
            </a:r>
            <a:r>
              <a:rPr lang="fr-CH" dirty="0" smtClean="0"/>
              <a:t> in </a:t>
            </a:r>
            <a:r>
              <a:rPr lang="fr-CH" dirty="0" err="1" smtClean="0"/>
              <a:t>order</a:t>
            </a:r>
            <a:r>
              <a:rPr lang="fr-CH" dirty="0" smtClean="0"/>
              <a:t> to shift the diffraction pattern to the </a:t>
            </a:r>
            <a:r>
              <a:rPr lang="fr-CH" dirty="0" err="1" smtClean="0"/>
              <a:t>edges</a:t>
            </a:r>
            <a:r>
              <a:rPr lang="fr-CH" dirty="0" smtClean="0"/>
              <a:t> of the </a:t>
            </a:r>
            <a:r>
              <a:rPr lang="fr-CH" dirty="0" err="1" smtClean="0"/>
              <a:t>field</a:t>
            </a:r>
            <a:r>
              <a:rPr lang="fr-CH" dirty="0" smtClean="0"/>
              <a:t> of </a:t>
            </a:r>
            <a:r>
              <a:rPr lang="fr-CH" dirty="0" err="1" smtClean="0"/>
              <a:t>view</a:t>
            </a:r>
            <a:r>
              <a:rPr lang="fr-CH" dirty="0" smtClean="0"/>
              <a:t>, and </a:t>
            </a:r>
            <a:r>
              <a:rPr lang="fr-CH" dirty="0" err="1" smtClean="0"/>
              <a:t>blocked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an </a:t>
            </a:r>
            <a:r>
              <a:rPr lang="fr-CH" dirty="0" err="1" smtClean="0"/>
              <a:t>element</a:t>
            </a:r>
            <a:r>
              <a:rPr lang="fr-CH" dirty="0" smtClean="0"/>
              <a:t>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took</a:t>
            </a:r>
            <a:r>
              <a:rPr lang="fr-CH" dirty="0" smtClean="0"/>
              <a:t> </a:t>
            </a:r>
            <a:r>
              <a:rPr lang="fr-CH" dirty="0" err="1" smtClean="0"/>
              <a:t>his</a:t>
            </a:r>
            <a:r>
              <a:rPr lang="fr-CH" dirty="0" smtClean="0"/>
              <a:t> </a:t>
            </a:r>
            <a:r>
              <a:rPr lang="fr-CH" dirty="0" err="1" smtClean="0"/>
              <a:t>name</a:t>
            </a:r>
            <a:r>
              <a:rPr lang="fr-CH" dirty="0" smtClean="0"/>
              <a:t>, the Lyot stop, </a:t>
            </a:r>
            <a:r>
              <a:rPr lang="fr-CH" dirty="0" err="1" smtClean="0"/>
              <a:t>letting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the central light </a:t>
            </a:r>
            <a:r>
              <a:rPr lang="fr-CH" dirty="0" err="1" smtClean="0"/>
              <a:t>going</a:t>
            </a:r>
            <a:r>
              <a:rPr lang="fr-CH" dirty="0" smtClean="0"/>
              <a:t> </a:t>
            </a:r>
            <a:r>
              <a:rPr lang="fr-CH" dirty="0" err="1" smtClean="0"/>
              <a:t>through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fr-CH" dirty="0" smtClean="0"/>
              <a:t>And </a:t>
            </a:r>
            <a:r>
              <a:rPr lang="fr-CH" dirty="0" err="1" smtClean="0"/>
              <a:t>here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result</a:t>
            </a:r>
            <a:r>
              <a:rPr lang="fr-CH" dirty="0" smtClean="0"/>
              <a:t>, an image of the </a:t>
            </a:r>
            <a:r>
              <a:rPr lang="fr-CH" dirty="0" err="1" smtClean="0"/>
              <a:t>sun</a:t>
            </a:r>
            <a:r>
              <a:rPr lang="fr-CH" dirty="0" smtClean="0"/>
              <a:t> halo </a:t>
            </a:r>
            <a:r>
              <a:rPr lang="fr-CH" dirty="0" err="1" smtClean="0"/>
              <a:t>from</a:t>
            </a:r>
            <a:r>
              <a:rPr lang="fr-CH" dirty="0" smtClean="0"/>
              <a:t> the LASCO </a:t>
            </a:r>
            <a:r>
              <a:rPr lang="fr-CH" dirty="0" err="1" smtClean="0"/>
              <a:t>coronagraph</a:t>
            </a:r>
            <a:r>
              <a:rPr lang="fr-CH" dirty="0" smtClean="0"/>
              <a:t> </a:t>
            </a:r>
            <a:r>
              <a:rPr lang="fr-CH" dirty="0" err="1" smtClean="0"/>
              <a:t>embedded</a:t>
            </a:r>
            <a:r>
              <a:rPr lang="fr-CH" dirty="0" smtClean="0"/>
              <a:t> in the SOHO </a:t>
            </a:r>
            <a:r>
              <a:rPr lang="fr-CH" dirty="0" err="1" smtClean="0"/>
              <a:t>spacecraft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en-GB" dirty="0"/>
              <a:t>The Large Angle and Spectrometric </a:t>
            </a:r>
            <a:r>
              <a:rPr lang="en-GB" dirty="0" err="1"/>
              <a:t>COronagraph</a:t>
            </a:r>
            <a:r>
              <a:rPr lang="en-GB" dirty="0"/>
              <a:t> (LASCO) instrument is one of 11 instruments included on the joint </a:t>
            </a:r>
            <a:r>
              <a:rPr lang="en-GB" u="sng" dirty="0">
                <a:hlinkClick r:id="rId3"/>
              </a:rPr>
              <a:t>NASA</a:t>
            </a:r>
            <a:r>
              <a:rPr lang="en-GB" dirty="0"/>
              <a:t>/</a:t>
            </a:r>
            <a:r>
              <a:rPr lang="en-GB" u="sng" dirty="0">
                <a:hlinkClick r:id="rId4"/>
              </a:rPr>
              <a:t>ESA</a:t>
            </a:r>
            <a:r>
              <a:rPr lang="en-GB" dirty="0"/>
              <a:t> </a:t>
            </a:r>
            <a:r>
              <a:rPr lang="en-GB" u="sng" dirty="0">
                <a:hlinkClick r:id="rId5"/>
              </a:rPr>
              <a:t>SOHO</a:t>
            </a:r>
            <a:r>
              <a:rPr lang="en-GB" dirty="0"/>
              <a:t> (Solar and </a:t>
            </a:r>
            <a:r>
              <a:rPr lang="en-GB" dirty="0" err="1"/>
              <a:t>Heliospheric</a:t>
            </a:r>
            <a:r>
              <a:rPr lang="en-GB" dirty="0"/>
              <a:t> Observatory) spacecraft. </a:t>
            </a:r>
            <a:endParaRPr lang="fr-CH" dirty="0" smtClean="0"/>
          </a:p>
          <a:p>
            <a:endParaRPr lang="fr-CH" dirty="0"/>
          </a:p>
          <a:p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applying</a:t>
            </a:r>
            <a:r>
              <a:rPr lang="fr-CH" dirty="0" smtClean="0"/>
              <a:t> </a:t>
            </a:r>
            <a:r>
              <a:rPr lang="fr-CH" dirty="0" err="1" smtClean="0"/>
              <a:t>exactly</a:t>
            </a:r>
            <a:r>
              <a:rPr lang="fr-CH" dirty="0" smtClean="0"/>
              <a:t> the </a:t>
            </a:r>
            <a:r>
              <a:rPr lang="fr-CH" dirty="0" err="1" smtClean="0"/>
              <a:t>same</a:t>
            </a:r>
            <a:r>
              <a:rPr lang="fr-CH" dirty="0" smtClean="0"/>
              <a:t> technique for the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of LHC. Our </a:t>
            </a:r>
            <a:r>
              <a:rPr lang="fr-CH" dirty="0" err="1" smtClean="0"/>
              <a:t>sun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synchrotron light, the light </a:t>
            </a:r>
            <a:r>
              <a:rPr lang="fr-CH" dirty="0" err="1" smtClean="0"/>
              <a:t>emitted</a:t>
            </a:r>
            <a:r>
              <a:rPr lang="fr-CH" dirty="0" smtClean="0"/>
              <a:t> by the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it’s</a:t>
            </a:r>
            <a:r>
              <a:rPr lang="fr-CH" dirty="0" smtClean="0"/>
              <a:t> </a:t>
            </a:r>
            <a:r>
              <a:rPr lang="fr-CH" dirty="0" err="1" smtClean="0"/>
              <a:t>turning</a:t>
            </a:r>
            <a:r>
              <a:rPr lang="fr-CH" dirty="0" smtClean="0"/>
              <a:t> in the </a:t>
            </a:r>
            <a:r>
              <a:rPr lang="fr-CH" dirty="0" err="1" smtClean="0"/>
              <a:t>accelerator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Just to </a:t>
            </a:r>
            <a:r>
              <a:rPr lang="fr-CH" dirty="0" err="1" smtClean="0"/>
              <a:t>get</a:t>
            </a:r>
            <a:r>
              <a:rPr lang="fr-CH" dirty="0" smtClean="0"/>
              <a:t> an </a:t>
            </a:r>
            <a:r>
              <a:rPr lang="fr-CH" dirty="0" err="1" smtClean="0"/>
              <a:t>idea</a:t>
            </a:r>
            <a:r>
              <a:rPr lang="fr-CH" dirty="0" smtClean="0"/>
              <a:t> of the values: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sun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about 1.4km </a:t>
            </a:r>
            <a:r>
              <a:rPr lang="fr-CH" dirty="0" err="1" smtClean="0"/>
              <a:t>diameter</a:t>
            </a:r>
            <a:r>
              <a:rPr lang="fr-CH" dirty="0" smtClean="0"/>
              <a:t>, and 150 </a:t>
            </a:r>
            <a:r>
              <a:rPr lang="fr-CH" dirty="0" err="1" smtClean="0"/>
              <a:t>mio</a:t>
            </a:r>
            <a:r>
              <a:rPr lang="fr-CH" dirty="0" smtClean="0"/>
              <a:t> km far. 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beam</a:t>
            </a:r>
            <a:r>
              <a:rPr lang="fr-CH" dirty="0" smtClean="0"/>
              <a:t> in the LHC </a:t>
            </a:r>
            <a:r>
              <a:rPr lang="fr-CH" dirty="0" err="1" smtClean="0"/>
              <a:t>is</a:t>
            </a:r>
            <a:r>
              <a:rPr lang="fr-CH" dirty="0" smtClean="0"/>
              <a:t> about one </a:t>
            </a:r>
            <a:r>
              <a:rPr lang="fr-CH" dirty="0" err="1" smtClean="0"/>
              <a:t>millimeter</a:t>
            </a:r>
            <a:r>
              <a:rPr lang="fr-CH" dirty="0" smtClean="0"/>
              <a:t> (full size, not sigma) and </a:t>
            </a:r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looking</a:t>
            </a:r>
            <a:r>
              <a:rPr lang="fr-CH" dirty="0" smtClean="0"/>
              <a:t> at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a distance of 30m.</a:t>
            </a:r>
          </a:p>
          <a:p>
            <a:r>
              <a:rPr lang="fr-CH" dirty="0" smtClean="0"/>
              <a:t>In </a:t>
            </a:r>
            <a:r>
              <a:rPr lang="fr-CH" dirty="0" err="1" smtClean="0"/>
              <a:t>fact</a:t>
            </a:r>
            <a:r>
              <a:rPr lang="fr-CH" dirty="0" smtClean="0"/>
              <a:t>, </a:t>
            </a:r>
            <a:r>
              <a:rPr lang="fr-CH" dirty="0" err="1" smtClean="0"/>
              <a:t>looking</a:t>
            </a:r>
            <a:r>
              <a:rPr lang="fr-CH" dirty="0" smtClean="0"/>
              <a:t> at the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halo </a:t>
            </a:r>
            <a:r>
              <a:rPr lang="fr-CH" dirty="0" err="1" smtClean="0"/>
              <a:t>is</a:t>
            </a:r>
            <a:r>
              <a:rPr lang="fr-CH" dirty="0" smtClean="0"/>
              <a:t> more </a:t>
            </a:r>
            <a:r>
              <a:rPr lang="fr-CH" dirty="0" err="1" smtClean="0"/>
              <a:t>challenging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looking</a:t>
            </a:r>
            <a:r>
              <a:rPr lang="fr-CH" dirty="0" smtClean="0"/>
              <a:t> at the </a:t>
            </a:r>
            <a:r>
              <a:rPr lang="fr-CH" dirty="0" err="1" smtClean="0"/>
              <a:t>sun</a:t>
            </a:r>
            <a:r>
              <a:rPr lang="fr-CH" dirty="0" smtClean="0"/>
              <a:t> halo!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871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effectLst/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The world master of the coronagraph for particle beams </a:t>
            </a:r>
            <a:r>
              <a:rPr lang="en-GB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is Mr. Toshiyuki </a:t>
            </a:r>
            <a:r>
              <a:rPr lang="en-GB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Mitsuhashi</a:t>
            </a:r>
            <a:r>
              <a:rPr lang="en-GB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from Japan. He built a coronagraph for the </a:t>
            </a:r>
            <a:r>
              <a:rPr lang="en-GB" dirty="0" smtClean="0">
                <a:effectLst/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Photon Factory (PF) in 2005 in KEK.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>
              <a:latin typeface="Times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And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we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have the chance to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collaborate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with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him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for the installation of the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coronagraph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in the LHC.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>
              <a:latin typeface="Times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In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fact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,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Toshi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lended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us for </a:t>
            </a:r>
            <a:r>
              <a:rPr lang="fr-CH" dirty="0" err="1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u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ndetermined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period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KEK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coronagraph</a:t>
            </a:r>
            <a:r>
              <a:rPr lang="fr-CH" dirty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which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we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adapted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to the LHC conditions.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>
              <a:latin typeface="Times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And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here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is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CERN team: Enrico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is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leading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project</a:t>
            </a:r>
            <a:r>
              <a:rPr lang="fr-CH" dirty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and Georges,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who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is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now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second world master of the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coronagraph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>
              <a:latin typeface="Times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Now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I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will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explain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a bit more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my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job,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which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was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to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implement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</a:t>
            </a:r>
            <a:r>
              <a:rPr lang="fr-CH" dirty="0" err="1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coronagraph</a:t>
            </a:r>
            <a:r>
              <a:rPr lang="fr-CH" dirty="0" smtClean="0">
                <a:latin typeface="Times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in the LHC tunnel.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1656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As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, the </a:t>
            </a:r>
            <a:r>
              <a:rPr lang="fr-CH" dirty="0" err="1" smtClean="0"/>
              <a:t>coronagraph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not the </a:t>
            </a:r>
            <a:r>
              <a:rPr lang="fr-CH" dirty="0" err="1" smtClean="0"/>
              <a:t>simplest</a:t>
            </a:r>
            <a:r>
              <a:rPr lang="fr-CH" dirty="0" smtClean="0"/>
              <a:t> instrument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exists</a:t>
            </a:r>
            <a:r>
              <a:rPr lang="fr-CH" dirty="0" smtClean="0"/>
              <a:t> in the world.</a:t>
            </a:r>
          </a:p>
          <a:p>
            <a:r>
              <a:rPr lang="fr-CH" dirty="0" err="1"/>
              <a:t>S</a:t>
            </a:r>
            <a:r>
              <a:rPr lang="fr-CH" dirty="0" err="1" smtClean="0"/>
              <a:t>ome</a:t>
            </a:r>
            <a:r>
              <a:rPr lang="fr-CH" dirty="0" smtClean="0"/>
              <a:t> </a:t>
            </a:r>
            <a:r>
              <a:rPr lang="fr-CH" dirty="0" err="1" smtClean="0"/>
              <a:t>elements</a:t>
            </a:r>
            <a:r>
              <a:rPr lang="fr-CH" dirty="0" smtClean="0"/>
              <a:t> are of </a:t>
            </a:r>
            <a:r>
              <a:rPr lang="fr-CH" dirty="0" err="1" smtClean="0"/>
              <a:t>really</a:t>
            </a:r>
            <a:r>
              <a:rPr lang="fr-CH" dirty="0" smtClean="0"/>
              <a:t> high </a:t>
            </a:r>
            <a:r>
              <a:rPr lang="fr-CH" dirty="0" err="1" smtClean="0"/>
              <a:t>quality</a:t>
            </a:r>
            <a:r>
              <a:rPr lang="fr-CH" dirty="0" smtClean="0"/>
              <a:t> and </a:t>
            </a:r>
            <a:r>
              <a:rPr lang="fr-CH" dirty="0" err="1" smtClean="0"/>
              <a:t>really</a:t>
            </a:r>
            <a:r>
              <a:rPr lang="fr-CH" dirty="0" smtClean="0"/>
              <a:t> </a:t>
            </a:r>
            <a:r>
              <a:rPr lang="fr-CH" dirty="0" err="1" smtClean="0"/>
              <a:t>special</a:t>
            </a:r>
            <a:r>
              <a:rPr lang="fr-CH" dirty="0"/>
              <a:t>.</a:t>
            </a:r>
            <a:endParaRPr lang="fr-CH" dirty="0" smtClean="0"/>
          </a:p>
          <a:p>
            <a:r>
              <a:rPr lang="fr-CH" dirty="0" err="1" smtClean="0"/>
              <a:t>Another</a:t>
            </a:r>
            <a:r>
              <a:rPr lang="fr-CH" dirty="0" smtClean="0"/>
              <a:t> complication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coming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</a:t>
            </a:r>
            <a:r>
              <a:rPr lang="fr-CH" dirty="0" err="1" smtClean="0"/>
              <a:t>fact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everything</a:t>
            </a:r>
            <a:r>
              <a:rPr lang="fr-CH" dirty="0" smtClean="0"/>
              <a:t> must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remote</a:t>
            </a:r>
            <a:r>
              <a:rPr lang="fr-CH" dirty="0" smtClean="0"/>
              <a:t> </a:t>
            </a:r>
            <a:r>
              <a:rPr lang="fr-CH" dirty="0" err="1" smtClean="0"/>
              <a:t>controlled</a:t>
            </a:r>
            <a:r>
              <a:rPr lang="fr-CH" dirty="0" smtClean="0"/>
              <a:t>. So </a:t>
            </a:r>
            <a:r>
              <a:rPr lang="fr-CH" dirty="0" err="1" smtClean="0"/>
              <a:t>here</a:t>
            </a:r>
            <a:r>
              <a:rPr lang="fr-CH" dirty="0" smtClean="0"/>
              <a:t> are the </a:t>
            </a:r>
            <a:r>
              <a:rPr lang="fr-CH" dirty="0" err="1" smtClean="0"/>
              <a:t>elements</a:t>
            </a:r>
            <a:r>
              <a:rPr lang="fr-CH" dirty="0" smtClean="0"/>
              <a:t> of the </a:t>
            </a:r>
            <a:r>
              <a:rPr lang="fr-CH" dirty="0" err="1" smtClean="0"/>
              <a:t>coronagraph</a:t>
            </a:r>
            <a:r>
              <a:rPr lang="fr-CH" dirty="0" smtClean="0"/>
              <a:t>:</a:t>
            </a:r>
          </a:p>
          <a:p>
            <a:endParaRPr lang="fr-CH" dirty="0"/>
          </a:p>
          <a:p>
            <a:r>
              <a:rPr lang="fr-CH" dirty="0" smtClean="0"/>
              <a:t>-</a:t>
            </a:r>
            <a:r>
              <a:rPr lang="fr-CH" dirty="0" err="1" smtClean="0"/>
              <a:t>We</a:t>
            </a:r>
            <a:r>
              <a:rPr lang="fr-CH" dirty="0" smtClean="0"/>
              <a:t> have 4 </a:t>
            </a:r>
            <a:r>
              <a:rPr lang="fr-CH" dirty="0" err="1" smtClean="0"/>
              <a:t>lenses</a:t>
            </a:r>
            <a:r>
              <a:rPr lang="fr-CH" dirty="0" smtClean="0"/>
              <a:t> of </a:t>
            </a:r>
            <a:r>
              <a:rPr lang="fr-CH" dirty="0" err="1" smtClean="0"/>
              <a:t>really</a:t>
            </a:r>
            <a:r>
              <a:rPr lang="fr-CH" dirty="0" smtClean="0"/>
              <a:t> good </a:t>
            </a:r>
            <a:r>
              <a:rPr lang="fr-CH" dirty="0" err="1" smtClean="0"/>
              <a:t>quality</a:t>
            </a:r>
            <a:r>
              <a:rPr lang="fr-CH" dirty="0" smtClean="0"/>
              <a:t>. In </a:t>
            </a:r>
            <a:r>
              <a:rPr lang="fr-CH" dirty="0" err="1" smtClean="0"/>
              <a:t>fact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bought</a:t>
            </a:r>
            <a:r>
              <a:rPr lang="fr-CH" dirty="0" smtClean="0"/>
              <a:t> </a:t>
            </a:r>
            <a:r>
              <a:rPr lang="fr-CH" dirty="0" err="1" smtClean="0"/>
              <a:t>telescopes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dismanteled</a:t>
            </a:r>
            <a:r>
              <a:rPr lang="fr-CH" dirty="0" smtClean="0"/>
              <a:t> to </a:t>
            </a:r>
            <a:r>
              <a:rPr lang="fr-CH" dirty="0" err="1" smtClean="0"/>
              <a:t>get</a:t>
            </a:r>
            <a:r>
              <a:rPr lang="fr-CH" dirty="0" smtClean="0"/>
              <a:t> the </a:t>
            </a:r>
            <a:r>
              <a:rPr lang="fr-CH" dirty="0" err="1" smtClean="0"/>
              <a:t>lens</a:t>
            </a:r>
            <a:r>
              <a:rPr lang="fr-CH" dirty="0" smtClean="0"/>
              <a:t>.</a:t>
            </a:r>
            <a:endParaRPr lang="fr-CH" dirty="0"/>
          </a:p>
          <a:p>
            <a:r>
              <a:rPr lang="fr-CH" dirty="0" smtClean="0"/>
              <a:t>-</a:t>
            </a:r>
            <a:r>
              <a:rPr lang="fr-CH" dirty="0" err="1" smtClean="0"/>
              <a:t>We</a:t>
            </a:r>
            <a:r>
              <a:rPr lang="fr-CH" dirty="0" smtClean="0"/>
              <a:t> have 3 </a:t>
            </a:r>
            <a:r>
              <a:rPr lang="fr-CH" dirty="0" err="1" smtClean="0"/>
              <a:t>mirrors</a:t>
            </a:r>
            <a:r>
              <a:rPr lang="fr-CH" dirty="0" smtClean="0"/>
              <a:t>, one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extremly</a:t>
            </a:r>
            <a:r>
              <a:rPr lang="fr-CH" dirty="0" smtClean="0"/>
              <a:t> good </a:t>
            </a:r>
            <a:r>
              <a:rPr lang="fr-CH" dirty="0" err="1" smtClean="0"/>
              <a:t>quality</a:t>
            </a:r>
            <a:r>
              <a:rPr lang="fr-CH" dirty="0" smtClean="0"/>
              <a:t>.</a:t>
            </a:r>
            <a:endParaRPr lang="fr-CH" dirty="0"/>
          </a:p>
          <a:p>
            <a:r>
              <a:rPr lang="fr-CH" dirty="0" smtClean="0"/>
              <a:t>-</a:t>
            </a:r>
            <a:r>
              <a:rPr lang="fr-CH" dirty="0" err="1" smtClean="0"/>
              <a:t>We</a:t>
            </a:r>
            <a:r>
              <a:rPr lang="fr-CH" dirty="0" smtClean="0"/>
              <a:t> have the </a:t>
            </a:r>
            <a:r>
              <a:rPr lang="fr-CH" dirty="0" err="1" smtClean="0"/>
              <a:t>mask</a:t>
            </a:r>
            <a:r>
              <a:rPr lang="fr-CH" dirty="0" smtClean="0"/>
              <a:t> </a:t>
            </a:r>
            <a:r>
              <a:rPr lang="fr-CH" dirty="0" err="1" smtClean="0"/>
              <a:t>which</a:t>
            </a:r>
            <a:r>
              <a:rPr lang="fr-CH" dirty="0" smtClean="0"/>
              <a:t> blocks the </a:t>
            </a:r>
            <a:r>
              <a:rPr lang="fr-CH" dirty="0" err="1" smtClean="0"/>
              <a:t>core</a:t>
            </a:r>
            <a:r>
              <a:rPr lang="fr-CH" dirty="0" smtClean="0"/>
              <a:t> of the </a:t>
            </a:r>
            <a:r>
              <a:rPr lang="fr-CH" dirty="0" err="1" smtClean="0"/>
              <a:t>beam</a:t>
            </a:r>
            <a:r>
              <a:rPr lang="fr-CH" dirty="0"/>
              <a:t>. </a:t>
            </a:r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made of  </a:t>
            </a:r>
            <a:r>
              <a:rPr lang="fr-CH" dirty="0" err="1"/>
              <a:t>tiny</a:t>
            </a:r>
            <a:r>
              <a:rPr lang="fr-CH" dirty="0"/>
              <a:t> aluminium spots of </a:t>
            </a:r>
            <a:r>
              <a:rPr lang="fr-CH" dirty="0" err="1"/>
              <a:t>different</a:t>
            </a:r>
            <a:r>
              <a:rPr lang="fr-CH" dirty="0"/>
              <a:t> sizes </a:t>
            </a:r>
            <a:r>
              <a:rPr lang="fr-CH" dirty="0" err="1" smtClean="0"/>
              <a:t>so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choose</a:t>
            </a:r>
            <a:r>
              <a:rPr lang="fr-CH" dirty="0" smtClean="0"/>
              <a:t>, </a:t>
            </a:r>
            <a:r>
              <a:rPr lang="fr-CH" dirty="0" err="1" smtClean="0"/>
              <a:t>deposited</a:t>
            </a:r>
            <a:r>
              <a:rPr lang="fr-CH" dirty="0" smtClean="0"/>
              <a:t> </a:t>
            </a:r>
            <a:r>
              <a:rPr lang="fr-CH" dirty="0"/>
              <a:t>on a glass </a:t>
            </a:r>
            <a:r>
              <a:rPr lang="fr-CH" dirty="0" err="1"/>
              <a:t>window</a:t>
            </a:r>
            <a:r>
              <a:rPr lang="fr-CH" dirty="0"/>
              <a:t>.</a:t>
            </a:r>
          </a:p>
          <a:p>
            <a:r>
              <a:rPr lang="fr-CH" dirty="0" smtClean="0"/>
              <a:t> </a:t>
            </a:r>
            <a:endParaRPr lang="fr-CH" dirty="0"/>
          </a:p>
          <a:p>
            <a:r>
              <a:rPr lang="fr-CH" dirty="0" smtClean="0"/>
              <a:t>-</a:t>
            </a:r>
            <a:r>
              <a:rPr lang="fr-CH" dirty="0" err="1" smtClean="0"/>
              <a:t>We</a:t>
            </a:r>
            <a:r>
              <a:rPr lang="fr-CH" dirty="0" smtClean="0"/>
              <a:t> have 7 translation stages,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rectangular</a:t>
            </a:r>
            <a:r>
              <a:rPr lang="fr-CH" dirty="0" smtClean="0"/>
              <a:t> apertures, one for the  aperture </a:t>
            </a:r>
            <a:r>
              <a:rPr lang="fr-CH" dirty="0" err="1" smtClean="0"/>
              <a:t>before</a:t>
            </a:r>
            <a:r>
              <a:rPr lang="fr-CH" dirty="0" smtClean="0"/>
              <a:t> the first </a:t>
            </a:r>
            <a:r>
              <a:rPr lang="fr-CH" dirty="0" err="1" smtClean="0"/>
              <a:t>lens</a:t>
            </a:r>
            <a:r>
              <a:rPr lang="fr-CH" dirty="0" smtClean="0"/>
              <a:t>, the </a:t>
            </a:r>
            <a:r>
              <a:rPr lang="fr-CH" dirty="0" err="1" smtClean="0"/>
              <a:t>other</a:t>
            </a:r>
            <a:r>
              <a:rPr lang="fr-CH" dirty="0" smtClean="0"/>
              <a:t> for the Lyot stop.</a:t>
            </a:r>
          </a:p>
          <a:p>
            <a:r>
              <a:rPr lang="fr-CH" dirty="0" smtClean="0"/>
              <a:t>-</a:t>
            </a:r>
            <a:r>
              <a:rPr lang="fr-CH" dirty="0" err="1" smtClean="0"/>
              <a:t>We</a:t>
            </a:r>
            <a:r>
              <a:rPr lang="fr-CH" dirty="0" smtClean="0"/>
              <a:t> have 2 </a:t>
            </a:r>
            <a:r>
              <a:rPr lang="fr-CH" dirty="0" err="1" smtClean="0"/>
              <a:t>filter</a:t>
            </a:r>
            <a:r>
              <a:rPr lang="fr-CH" dirty="0" smtClean="0"/>
              <a:t> </a:t>
            </a:r>
            <a:r>
              <a:rPr lang="fr-CH" dirty="0" err="1" smtClean="0"/>
              <a:t>wheels</a:t>
            </a:r>
            <a:r>
              <a:rPr lang="fr-CH" dirty="0" smtClean="0"/>
              <a:t>,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actuators</a:t>
            </a:r>
            <a:r>
              <a:rPr lang="fr-CH" dirty="0" smtClean="0"/>
              <a:t> to </a:t>
            </a:r>
            <a:r>
              <a:rPr lang="fr-CH" dirty="0" err="1" smtClean="0"/>
              <a:t>adjust</a:t>
            </a:r>
            <a:r>
              <a:rPr lang="fr-CH" dirty="0" smtClean="0"/>
              <a:t> the </a:t>
            </a:r>
            <a:r>
              <a:rPr lang="fr-CH" dirty="0" err="1" smtClean="0"/>
              <a:t>path</a:t>
            </a:r>
            <a:r>
              <a:rPr lang="fr-CH" dirty="0" smtClean="0"/>
              <a:t> of the light.</a:t>
            </a:r>
          </a:p>
          <a:p>
            <a:r>
              <a:rPr lang="fr-CH" dirty="0" smtClean="0"/>
              <a:t>All </a:t>
            </a:r>
            <a:r>
              <a:rPr lang="fr-CH" dirty="0" err="1" smtClean="0"/>
              <a:t>these</a:t>
            </a:r>
            <a:r>
              <a:rPr lang="fr-CH" dirty="0" smtClean="0"/>
              <a:t> </a:t>
            </a:r>
            <a:r>
              <a:rPr lang="fr-CH" dirty="0" err="1" smtClean="0"/>
              <a:t>elements</a:t>
            </a:r>
            <a:r>
              <a:rPr lang="fr-CH" dirty="0" smtClean="0"/>
              <a:t> are </a:t>
            </a:r>
            <a:r>
              <a:rPr lang="fr-CH" dirty="0" err="1" smtClean="0"/>
              <a:t>motorized</a:t>
            </a:r>
            <a:r>
              <a:rPr lang="fr-CH" dirty="0" smtClean="0"/>
              <a:t>. </a:t>
            </a:r>
            <a:r>
              <a:rPr lang="fr-CH" dirty="0" err="1" smtClean="0"/>
              <a:t>We</a:t>
            </a:r>
            <a:r>
              <a:rPr lang="fr-CH" dirty="0" smtClean="0"/>
              <a:t> have 19 </a:t>
            </a:r>
            <a:r>
              <a:rPr lang="fr-CH" dirty="0" err="1" smtClean="0"/>
              <a:t>motors</a:t>
            </a:r>
            <a:r>
              <a:rPr lang="fr-CH" dirty="0" smtClean="0"/>
              <a:t> in total.</a:t>
            </a:r>
          </a:p>
          <a:p>
            <a:r>
              <a:rPr lang="fr-CH" dirty="0" smtClean="0"/>
              <a:t>-And </a:t>
            </a:r>
            <a:r>
              <a:rPr lang="fr-CH" dirty="0" err="1" smtClean="0"/>
              <a:t>we</a:t>
            </a:r>
            <a:r>
              <a:rPr lang="fr-CH" dirty="0" smtClean="0"/>
              <a:t> have a camera.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415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So </a:t>
            </a:r>
            <a:r>
              <a:rPr lang="fr-CH" dirty="0" err="1" smtClean="0"/>
              <a:t>where</a:t>
            </a:r>
            <a:r>
              <a:rPr lang="fr-CH" dirty="0" smtClean="0"/>
              <a:t> </a:t>
            </a:r>
            <a:r>
              <a:rPr lang="fr-CH" dirty="0"/>
              <a:t>to </a:t>
            </a:r>
            <a:r>
              <a:rPr lang="fr-CH" dirty="0" err="1"/>
              <a:t>install</a:t>
            </a:r>
            <a:r>
              <a:rPr lang="fr-CH" dirty="0"/>
              <a:t> the </a:t>
            </a:r>
            <a:r>
              <a:rPr lang="fr-CH" dirty="0" err="1"/>
              <a:t>coronagraph</a:t>
            </a:r>
            <a:r>
              <a:rPr lang="fr-CH" dirty="0"/>
              <a:t> in the LHC?</a:t>
            </a:r>
          </a:p>
          <a:p>
            <a:endParaRPr lang="fr-CH" dirty="0"/>
          </a:p>
          <a:p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already</a:t>
            </a:r>
            <a:r>
              <a:rPr lang="fr-CH" dirty="0"/>
              <a:t> have an instrument </a:t>
            </a:r>
            <a:r>
              <a:rPr lang="fr-CH" dirty="0" err="1"/>
              <a:t>which</a:t>
            </a:r>
            <a:r>
              <a:rPr lang="fr-CH" dirty="0"/>
              <a:t> uses the synchrotron light to </a:t>
            </a:r>
            <a:r>
              <a:rPr lang="fr-CH" dirty="0" err="1"/>
              <a:t>measure</a:t>
            </a:r>
            <a:r>
              <a:rPr lang="fr-CH" dirty="0"/>
              <a:t> the size of the </a:t>
            </a:r>
            <a:r>
              <a:rPr lang="fr-CH" dirty="0" err="1"/>
              <a:t>beam</a:t>
            </a:r>
            <a:r>
              <a:rPr lang="fr-CH" dirty="0"/>
              <a:t>: the BSRT. </a:t>
            </a:r>
            <a:r>
              <a:rPr lang="fr-CH" dirty="0" err="1"/>
              <a:t>We</a:t>
            </a:r>
            <a:r>
              <a:rPr lang="fr-CH" dirty="0"/>
              <a:t> have </a:t>
            </a:r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BSRTs</a:t>
            </a:r>
            <a:r>
              <a:rPr lang="fr-CH" dirty="0"/>
              <a:t>, one for B1, the </a:t>
            </a:r>
            <a:r>
              <a:rPr lang="fr-CH" dirty="0" err="1"/>
              <a:t>other</a:t>
            </a:r>
            <a:r>
              <a:rPr lang="fr-CH" dirty="0"/>
              <a:t> for </a:t>
            </a:r>
            <a:r>
              <a:rPr lang="fr-CH" dirty="0" smtClean="0"/>
              <a:t>B2, in point 4 on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side</a:t>
            </a:r>
            <a:r>
              <a:rPr lang="fr-CH" dirty="0" smtClean="0"/>
              <a:t> of the RF zone.</a:t>
            </a:r>
          </a:p>
          <a:p>
            <a:endParaRPr lang="fr-CH" dirty="0"/>
          </a:p>
          <a:p>
            <a:r>
              <a:rPr lang="fr-CH" dirty="0" err="1"/>
              <a:t>They</a:t>
            </a:r>
            <a:r>
              <a:rPr lang="fr-CH" dirty="0"/>
              <a:t> are </a:t>
            </a:r>
            <a:r>
              <a:rPr lang="fr-CH" dirty="0" err="1"/>
              <a:t>installed</a:t>
            </a:r>
            <a:r>
              <a:rPr lang="fr-CH" dirty="0"/>
              <a:t> on a </a:t>
            </a:r>
            <a:r>
              <a:rPr lang="fr-CH" dirty="0" err="1"/>
              <a:t>big</a:t>
            </a:r>
            <a:r>
              <a:rPr lang="fr-CH" dirty="0"/>
              <a:t> </a:t>
            </a:r>
            <a:r>
              <a:rPr lang="fr-CH" dirty="0" err="1"/>
              <a:t>optical</a:t>
            </a:r>
            <a:r>
              <a:rPr lang="fr-CH" dirty="0"/>
              <a:t> table </a:t>
            </a:r>
            <a:r>
              <a:rPr lang="fr-CH" dirty="0" err="1"/>
              <a:t>below</a:t>
            </a:r>
            <a:r>
              <a:rPr lang="fr-CH" dirty="0"/>
              <a:t> the </a:t>
            </a:r>
            <a:r>
              <a:rPr lang="fr-CH" dirty="0" err="1"/>
              <a:t>beam</a:t>
            </a:r>
            <a:r>
              <a:rPr lang="fr-CH" dirty="0"/>
              <a:t> pipe. A </a:t>
            </a:r>
            <a:r>
              <a:rPr lang="fr-CH" dirty="0" err="1"/>
              <a:t>mirror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inserted</a:t>
            </a:r>
            <a:r>
              <a:rPr lang="fr-CH" dirty="0"/>
              <a:t> in the </a:t>
            </a:r>
            <a:r>
              <a:rPr lang="fr-CH" dirty="0" err="1"/>
              <a:t>beam</a:t>
            </a:r>
            <a:r>
              <a:rPr lang="fr-CH" dirty="0"/>
              <a:t> pipe and </a:t>
            </a:r>
            <a:r>
              <a:rPr lang="fr-CH" dirty="0" err="1"/>
              <a:t>send</a:t>
            </a:r>
            <a:r>
              <a:rPr lang="fr-CH" dirty="0"/>
              <a:t> the </a:t>
            </a:r>
            <a:r>
              <a:rPr lang="fr-CH" dirty="0" err="1"/>
              <a:t>synchotron</a:t>
            </a:r>
            <a:r>
              <a:rPr lang="fr-CH" dirty="0"/>
              <a:t> light on the table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fr-CH" dirty="0"/>
              <a:t>So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decided</a:t>
            </a:r>
            <a:r>
              <a:rPr lang="fr-CH" dirty="0"/>
              <a:t> to </a:t>
            </a:r>
            <a:r>
              <a:rPr lang="fr-CH" dirty="0" err="1"/>
              <a:t>make</a:t>
            </a:r>
            <a:r>
              <a:rPr lang="fr-CH" dirty="0"/>
              <a:t> room on one of </a:t>
            </a:r>
            <a:r>
              <a:rPr lang="fr-CH" dirty="0" err="1"/>
              <a:t>these</a:t>
            </a:r>
            <a:r>
              <a:rPr lang="fr-CH" dirty="0"/>
              <a:t> tables to </a:t>
            </a:r>
            <a:r>
              <a:rPr lang="fr-CH" dirty="0" err="1"/>
              <a:t>install</a:t>
            </a:r>
            <a:r>
              <a:rPr lang="fr-CH" dirty="0"/>
              <a:t> the </a:t>
            </a:r>
            <a:r>
              <a:rPr lang="fr-CH" dirty="0" err="1"/>
              <a:t>coronagraph</a:t>
            </a:r>
            <a:r>
              <a:rPr lang="fr-CH" dirty="0"/>
              <a:t>.</a:t>
            </a:r>
          </a:p>
          <a:p>
            <a:r>
              <a:rPr lang="fr-CH" dirty="0"/>
              <a:t>The table on B1 </a:t>
            </a:r>
            <a:r>
              <a:rPr lang="fr-CH" dirty="0" err="1"/>
              <a:t>side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a bit </a:t>
            </a:r>
            <a:r>
              <a:rPr lang="fr-CH" dirty="0" err="1"/>
              <a:t>crawded</a:t>
            </a:r>
            <a:r>
              <a:rPr lang="fr-CH" dirty="0"/>
              <a:t> </a:t>
            </a:r>
            <a:r>
              <a:rPr lang="fr-CH" dirty="0" err="1" smtClean="0"/>
              <a:t>already</a:t>
            </a:r>
            <a:r>
              <a:rPr lang="fr-CH" dirty="0" smtClean="0"/>
              <a:t>, as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.</a:t>
            </a:r>
            <a:endParaRPr lang="en-GB" dirty="0"/>
          </a:p>
          <a:p>
            <a:endParaRPr lang="fr-CH" dirty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891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7686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So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did</a:t>
            </a:r>
            <a:r>
              <a:rPr lang="fr-CH" dirty="0" smtClean="0"/>
              <a:t> the </a:t>
            </a:r>
            <a:r>
              <a:rPr lang="fr-CH" dirty="0" err="1" smtClean="0"/>
              <a:t>implementation</a:t>
            </a:r>
            <a:r>
              <a:rPr lang="fr-CH" dirty="0" smtClean="0"/>
              <a:t> of the </a:t>
            </a:r>
            <a:r>
              <a:rPr lang="fr-CH" dirty="0" err="1" smtClean="0"/>
              <a:t>coronagraph</a:t>
            </a:r>
            <a:r>
              <a:rPr lang="fr-CH" dirty="0" smtClean="0"/>
              <a:t> on the B2 </a:t>
            </a:r>
            <a:r>
              <a:rPr lang="fr-CH" dirty="0" err="1" smtClean="0"/>
              <a:t>side</a:t>
            </a:r>
            <a:r>
              <a:rPr lang="fr-CH" dirty="0" smtClean="0"/>
              <a:t> and </a:t>
            </a:r>
            <a:r>
              <a:rPr lang="fr-CH" dirty="0" err="1" smtClean="0"/>
              <a:t>it</a:t>
            </a:r>
            <a:r>
              <a:rPr lang="fr-CH" dirty="0" smtClean="0"/>
              <a:t> looks </a:t>
            </a:r>
            <a:r>
              <a:rPr lang="fr-CH" dirty="0" err="1" smtClean="0"/>
              <a:t>like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.</a:t>
            </a:r>
          </a:p>
          <a:p>
            <a:r>
              <a:rPr lang="fr-CH" dirty="0" smtClean="0"/>
              <a:t> </a:t>
            </a:r>
          </a:p>
          <a:p>
            <a:r>
              <a:rPr lang="fr-CH" dirty="0" smtClean="0"/>
              <a:t>But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needed</a:t>
            </a:r>
            <a:r>
              <a:rPr lang="fr-CH" dirty="0" smtClean="0"/>
              <a:t> a place to </a:t>
            </a:r>
            <a:r>
              <a:rPr lang="fr-CH" dirty="0" err="1" smtClean="0"/>
              <a:t>make</a:t>
            </a:r>
            <a:r>
              <a:rPr lang="fr-CH" dirty="0" smtClean="0"/>
              <a:t> a test </a:t>
            </a:r>
            <a:r>
              <a:rPr lang="fr-CH" dirty="0" err="1" smtClean="0"/>
              <a:t>bench</a:t>
            </a:r>
            <a:r>
              <a:rPr lang="fr-CH" dirty="0" smtClean="0"/>
              <a:t> </a:t>
            </a:r>
            <a:r>
              <a:rPr lang="fr-CH" dirty="0" err="1" smtClean="0"/>
              <a:t>before</a:t>
            </a:r>
            <a:r>
              <a:rPr lang="fr-CH" dirty="0" smtClean="0"/>
              <a:t> </a:t>
            </a:r>
            <a:r>
              <a:rPr lang="fr-CH" dirty="0" err="1" smtClean="0"/>
              <a:t>installing</a:t>
            </a:r>
            <a:r>
              <a:rPr lang="fr-CH" dirty="0" smtClean="0"/>
              <a:t> </a:t>
            </a:r>
            <a:r>
              <a:rPr lang="fr-CH" dirty="0" err="1" smtClean="0"/>
              <a:t>everything</a:t>
            </a:r>
            <a:r>
              <a:rPr lang="fr-CH" dirty="0" smtClean="0"/>
              <a:t> in the machine.</a:t>
            </a:r>
          </a:p>
          <a:p>
            <a:r>
              <a:rPr lang="fr-CH" dirty="0" smtClean="0"/>
              <a:t>A place </a:t>
            </a:r>
            <a:r>
              <a:rPr lang="fr-CH" dirty="0" err="1" smtClean="0"/>
              <a:t>big</a:t>
            </a:r>
            <a:r>
              <a:rPr lang="fr-CH" dirty="0" smtClean="0"/>
              <a:t> </a:t>
            </a:r>
            <a:r>
              <a:rPr lang="fr-CH" dirty="0" err="1" smtClean="0"/>
              <a:t>enough</a:t>
            </a:r>
            <a:r>
              <a:rPr lang="fr-CH" dirty="0" smtClean="0"/>
              <a:t> to </a:t>
            </a:r>
            <a:r>
              <a:rPr lang="fr-CH" dirty="0" err="1" smtClean="0"/>
              <a:t>re-create</a:t>
            </a:r>
            <a:r>
              <a:rPr lang="fr-CH" dirty="0" smtClean="0"/>
              <a:t> the </a:t>
            </a:r>
            <a:r>
              <a:rPr lang="fr-CH" dirty="0" err="1" smtClean="0"/>
              <a:t>complete</a:t>
            </a:r>
            <a:r>
              <a:rPr lang="fr-CH" dirty="0" smtClean="0"/>
              <a:t> </a:t>
            </a:r>
            <a:r>
              <a:rPr lang="fr-CH" dirty="0" err="1" smtClean="0"/>
              <a:t>optical</a:t>
            </a:r>
            <a:r>
              <a:rPr lang="fr-CH" dirty="0" smtClean="0"/>
              <a:t> line of about 25m.</a:t>
            </a:r>
          </a:p>
          <a:p>
            <a:endParaRPr lang="fr-CH" dirty="0" smtClean="0"/>
          </a:p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found</a:t>
            </a:r>
            <a:r>
              <a:rPr lang="fr-CH" dirty="0" smtClean="0"/>
              <a:t> the BAF3 room, in a new </a:t>
            </a:r>
            <a:r>
              <a:rPr lang="fr-CH" dirty="0" err="1" smtClean="0"/>
              <a:t>bulding</a:t>
            </a:r>
            <a:r>
              <a:rPr lang="fr-CH" dirty="0" smtClean="0"/>
              <a:t> </a:t>
            </a:r>
            <a:r>
              <a:rPr lang="fr-CH" dirty="0" err="1" smtClean="0"/>
              <a:t>next</a:t>
            </a:r>
            <a:r>
              <a:rPr lang="fr-CH" dirty="0" smtClean="0"/>
              <a:t> to the control room.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E4327-0F1E-4CA6-90DC-71838F217FD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901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E355-1105-4FCF-A1ED-BEA3F9E497F2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E8F95-2E61-440E-80D1-09D8188F7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103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E355-1105-4FCF-A1ED-BEA3F9E497F2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E8F95-2E61-440E-80D1-09D8188F7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76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E355-1105-4FCF-A1ED-BEA3F9E497F2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E8F95-2E61-440E-80D1-09D8188F7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936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E355-1105-4FCF-A1ED-BEA3F9E497F2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E8F95-2E61-440E-80D1-09D8188F7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669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E355-1105-4FCF-A1ED-BEA3F9E497F2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E8F95-2E61-440E-80D1-09D8188F7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57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E355-1105-4FCF-A1ED-BEA3F9E497F2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E8F95-2E61-440E-80D1-09D8188F7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764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E355-1105-4FCF-A1ED-BEA3F9E497F2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E8F95-2E61-440E-80D1-09D8188F7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817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E355-1105-4FCF-A1ED-BEA3F9E497F2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E8F95-2E61-440E-80D1-09D8188F7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738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E355-1105-4FCF-A1ED-BEA3F9E497F2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E8F95-2E61-440E-80D1-09D8188F7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006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E355-1105-4FCF-A1ED-BEA3F9E497F2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E8F95-2E61-440E-80D1-09D8188F7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99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E355-1105-4FCF-A1ED-BEA3F9E497F2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E8F95-2E61-440E-80D1-09D8188F7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377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BE355-1105-4FCF-A1ED-BEA3F9E497F2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E8F95-2E61-440E-80D1-09D8188F7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04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3.jpeg"/><Relationship Id="rId18" Type="http://schemas.openxmlformats.org/officeDocument/2006/relationships/image" Target="../media/image4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17" Type="http://schemas.openxmlformats.org/officeDocument/2006/relationships/image" Target="../media/image47.jpe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46.jpeg"/><Relationship Id="rId20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5" Type="http://schemas.openxmlformats.org/officeDocument/2006/relationships/image" Target="../media/image45.jpeg"/><Relationship Id="rId10" Type="http://schemas.openxmlformats.org/officeDocument/2006/relationships/image" Target="../media/image40.jpeg"/><Relationship Id="rId19" Type="http://schemas.openxmlformats.org/officeDocument/2006/relationships/image" Target="../media/image49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Relationship Id="rId1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3924" y="1745817"/>
            <a:ext cx="7772400" cy="23876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CH" sz="4800" b="1" dirty="0" smtClean="0">
                <a:solidFill>
                  <a:srgbClr val="0000FF"/>
                </a:solidFill>
              </a:rPr>
              <a:t>A </a:t>
            </a:r>
            <a:r>
              <a:rPr lang="fr-CH" sz="4800" b="1" dirty="0" err="1" smtClean="0">
                <a:solidFill>
                  <a:srgbClr val="0000FF"/>
                </a:solidFill>
              </a:rPr>
              <a:t>coronagraph</a:t>
            </a:r>
            <a:r>
              <a:rPr lang="fr-CH" sz="4800" b="1" dirty="0" smtClean="0">
                <a:solidFill>
                  <a:srgbClr val="0000FF"/>
                </a:solidFill>
              </a:rPr>
              <a:t> for </a:t>
            </a:r>
            <a:r>
              <a:rPr lang="fr-CH" sz="4800" b="1" dirty="0" err="1" smtClean="0">
                <a:solidFill>
                  <a:srgbClr val="0000FF"/>
                </a:solidFill>
              </a:rPr>
              <a:t>beam</a:t>
            </a:r>
            <a:r>
              <a:rPr lang="fr-CH" sz="4800" b="1" dirty="0" smtClean="0">
                <a:solidFill>
                  <a:srgbClr val="0000FF"/>
                </a:solidFill>
              </a:rPr>
              <a:t> halo </a:t>
            </a:r>
            <a:r>
              <a:rPr lang="fr-CH" sz="4800" b="1" dirty="0" err="1" smtClean="0">
                <a:solidFill>
                  <a:srgbClr val="0000FF"/>
                </a:solidFill>
              </a:rPr>
              <a:t>measurements</a:t>
            </a:r>
            <a:r>
              <a:rPr lang="fr-CH" sz="4800" b="1" dirty="0" smtClean="0">
                <a:solidFill>
                  <a:srgbClr val="0000FF"/>
                </a:solidFill>
              </a:rPr>
              <a:t> in the LHC</a:t>
            </a:r>
            <a:endParaRPr lang="en-GB" sz="48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55075" y="4892634"/>
            <a:ext cx="3396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dirty="0" smtClean="0">
                <a:solidFill>
                  <a:srgbClr val="0000FF"/>
                </a:solidFill>
              </a:rPr>
              <a:t>CERN BI DAY, 10 March 2016</a:t>
            </a:r>
          </a:p>
          <a:p>
            <a:pPr algn="ctr">
              <a:lnSpc>
                <a:spcPct val="150000"/>
              </a:lnSpc>
            </a:pPr>
            <a:r>
              <a:rPr lang="fr-CH" dirty="0">
                <a:solidFill>
                  <a:srgbClr val="0000FF"/>
                </a:solidFill>
              </a:rPr>
              <a:t>Aurelie Goldblatt BE-BI-PM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0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3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8450" y="637781"/>
            <a:ext cx="1628211" cy="5582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5409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895850" y="1041400"/>
            <a:ext cx="3644605" cy="1320800"/>
            <a:chOff x="4895850" y="1041400"/>
            <a:chExt cx="3644605" cy="1320800"/>
          </a:xfrm>
        </p:grpSpPr>
        <p:sp>
          <p:nvSpPr>
            <p:cNvPr id="10" name="TextBox 9"/>
            <p:cNvSpPr txBox="1"/>
            <p:nvPr/>
          </p:nvSpPr>
          <p:spPr>
            <a:xfrm>
              <a:off x="5721350" y="1041400"/>
              <a:ext cx="2819105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500" b="1" dirty="0" smtClean="0">
                  <a:solidFill>
                    <a:srgbClr val="FF0000"/>
                  </a:solidFill>
                </a:rPr>
                <a:t>1 x 10-7</a:t>
              </a:r>
            </a:p>
            <a:p>
              <a:r>
                <a:rPr lang="fr-CH" sz="2500" b="1" dirty="0" smtClean="0">
                  <a:solidFill>
                    <a:srgbClr val="FF0000"/>
                  </a:solidFill>
                </a:rPr>
                <a:t>w.r.t </a:t>
              </a:r>
              <a:r>
                <a:rPr lang="fr-CH" sz="2500" b="1" dirty="0" err="1" smtClean="0">
                  <a:solidFill>
                    <a:srgbClr val="FF0000"/>
                  </a:solidFill>
                </a:rPr>
                <a:t>core</a:t>
              </a:r>
              <a:r>
                <a:rPr lang="fr-CH" sz="2500" b="1" dirty="0" smtClean="0">
                  <a:solidFill>
                    <a:srgbClr val="FF0000"/>
                  </a:solidFill>
                </a:rPr>
                <a:t> </a:t>
              </a:r>
              <a:r>
                <a:rPr lang="fr-CH" sz="2500" b="1" dirty="0" err="1" smtClean="0">
                  <a:solidFill>
                    <a:srgbClr val="FF0000"/>
                  </a:solidFill>
                </a:rPr>
                <a:t>intensity</a:t>
              </a:r>
              <a:r>
                <a:rPr lang="fr-CH" sz="2500" b="1" dirty="0" smtClean="0">
                  <a:solidFill>
                    <a:srgbClr val="FF0000"/>
                  </a:solidFill>
                </a:rPr>
                <a:t> !</a:t>
              </a:r>
              <a:endParaRPr lang="en-GB" sz="25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10" idx="1"/>
            </p:cNvCxnSpPr>
            <p:nvPr/>
          </p:nvCxnSpPr>
          <p:spPr>
            <a:xfrm flipH="1">
              <a:off x="4895850" y="1472287"/>
              <a:ext cx="825500" cy="88991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5712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49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98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00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Unplanned</a:t>
            </a:r>
            <a:r>
              <a:rPr lang="fr-CH" dirty="0" smtClean="0"/>
              <a:t> </a:t>
            </a:r>
            <a:r>
              <a:rPr lang="fr-CH" dirty="0" err="1" smtClean="0"/>
              <a:t>events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336"/>
          <a:stretch/>
        </p:blipFill>
        <p:spPr>
          <a:xfrm>
            <a:off x="0" y="0"/>
            <a:ext cx="9155888" cy="68580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621276" y="3635477"/>
            <a:ext cx="5550924" cy="3082413"/>
            <a:chOff x="621276" y="3635477"/>
            <a:chExt cx="5550924" cy="3082413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5611762" y="3635477"/>
              <a:ext cx="0" cy="199103"/>
            </a:xfrm>
            <a:prstGeom prst="line">
              <a:avLst/>
            </a:prstGeom>
            <a:ln w="5715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11762" y="3834580"/>
              <a:ext cx="553064" cy="626807"/>
            </a:xfrm>
            <a:prstGeom prst="line">
              <a:avLst/>
            </a:prstGeom>
            <a:ln w="5715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157452" y="4461387"/>
              <a:ext cx="14748" cy="2256503"/>
            </a:xfrm>
            <a:prstGeom prst="line">
              <a:avLst/>
            </a:prstGeom>
            <a:ln w="5715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21276" y="3834580"/>
              <a:ext cx="7374" cy="2867563"/>
            </a:xfrm>
            <a:prstGeom prst="line">
              <a:avLst/>
            </a:prstGeom>
            <a:ln w="5715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4793226" y="4147983"/>
            <a:ext cx="1224116" cy="1242552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729748" y="2758261"/>
            <a:ext cx="1275018" cy="1798991"/>
            <a:chOff x="5729748" y="2758261"/>
            <a:chExt cx="1275018" cy="1798991"/>
          </a:xfrm>
        </p:grpSpPr>
        <p:grpSp>
          <p:nvGrpSpPr>
            <p:cNvPr id="27" name="Group 26"/>
            <p:cNvGrpSpPr/>
            <p:nvPr/>
          </p:nvGrpSpPr>
          <p:grpSpPr>
            <a:xfrm>
              <a:off x="5729748" y="3429000"/>
              <a:ext cx="641555" cy="1128252"/>
              <a:chOff x="5729748" y="3429000"/>
              <a:chExt cx="641555" cy="1128252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5729748" y="3738716"/>
                <a:ext cx="641555" cy="818536"/>
              </a:xfrm>
              <a:prstGeom prst="ellipse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 flipH="1">
                <a:off x="6172200" y="3429000"/>
                <a:ext cx="147484" cy="30602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26" name="Picture 2" descr="Afficher l'image d'origin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7342" y="2758261"/>
              <a:ext cx="987424" cy="91961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4450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" r="5832"/>
          <a:stretch/>
        </p:blipFill>
        <p:spPr>
          <a:xfrm>
            <a:off x="0" y="-13502"/>
            <a:ext cx="9144000" cy="687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37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5709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on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645" y="498107"/>
            <a:ext cx="1082706" cy="14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942645" y="1962377"/>
            <a:ext cx="11565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 smtClean="0">
                <a:solidFill>
                  <a:srgbClr val="0000FF"/>
                </a:solidFill>
              </a:rPr>
              <a:t>François </a:t>
            </a:r>
            <a:r>
              <a:rPr lang="fr-CH" sz="800" dirty="0" err="1" smtClean="0">
                <a:solidFill>
                  <a:srgbClr val="0000FF"/>
                </a:solidFill>
              </a:rPr>
              <a:t>Rakotoarisen</a:t>
            </a:r>
            <a:endParaRPr lang="fr-CH" sz="800" dirty="0" smtClean="0">
              <a:solidFill>
                <a:srgbClr val="0000FF"/>
              </a:solidFill>
            </a:endParaRPr>
          </a:p>
          <a:p>
            <a:r>
              <a:rPr lang="fr-CH" sz="800" dirty="0" smtClean="0">
                <a:solidFill>
                  <a:srgbClr val="0000FF"/>
                </a:solidFill>
              </a:rPr>
              <a:t>BE-BI-PM</a:t>
            </a:r>
            <a:endParaRPr lang="en-GB" sz="800" dirty="0">
              <a:solidFill>
                <a:srgbClr val="0000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623847" y="498107"/>
            <a:ext cx="1156598" cy="1778554"/>
            <a:chOff x="4964768" y="498107"/>
            <a:chExt cx="1156598" cy="1778554"/>
          </a:xfrm>
        </p:grpSpPr>
        <p:pic>
          <p:nvPicPr>
            <p:cNvPr id="2066" name="Picture 18" descr="non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2410" y="498107"/>
              <a:ext cx="1082706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4964768" y="1938107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Karim Kessi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BE-BI-PM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860870" y="498107"/>
            <a:ext cx="1158639" cy="1778554"/>
            <a:chOff x="1201791" y="498107"/>
            <a:chExt cx="1158639" cy="1778554"/>
          </a:xfrm>
        </p:grpSpPr>
        <p:pic>
          <p:nvPicPr>
            <p:cNvPr id="2060" name="Picture 12" descr="non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1791" y="498107"/>
              <a:ext cx="1082706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1203832" y="1938107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Stefano Mazzoni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BE-BI-PM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147032" y="506747"/>
            <a:ext cx="1156598" cy="1778554"/>
            <a:chOff x="2468627" y="498107"/>
            <a:chExt cx="1156598" cy="1778554"/>
          </a:xfrm>
        </p:grpSpPr>
        <p:pic>
          <p:nvPicPr>
            <p:cNvPr id="2062" name="Picture 14" descr="none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3787" y="498107"/>
              <a:ext cx="1080699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2468627" y="1938107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Marcus Palm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BE-BI-PM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96741" y="498107"/>
            <a:ext cx="1156598" cy="1778554"/>
            <a:chOff x="3740495" y="498107"/>
            <a:chExt cx="1156598" cy="1778554"/>
          </a:xfrm>
        </p:grpSpPr>
        <p:pic>
          <p:nvPicPr>
            <p:cNvPr id="2064" name="Picture 16" descr="none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3776" y="498107"/>
              <a:ext cx="1080000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3740495" y="1938107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Federico Roncarolo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BE-BI-PM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24643" y="2597551"/>
            <a:ext cx="1156598" cy="1802824"/>
            <a:chOff x="524643" y="2597551"/>
            <a:chExt cx="1156598" cy="1802824"/>
          </a:xfrm>
        </p:grpSpPr>
        <p:pic>
          <p:nvPicPr>
            <p:cNvPr id="7" name="Picture 10" descr="none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530" y="2597551"/>
              <a:ext cx="1076400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524643" y="4061821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Morad Hamani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BE-BI-ML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399570" y="4413230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</a:rPr>
              <a:t>EN-EL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70958" y="177217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</a:rPr>
              <a:t>PM section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14361" y="2245499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</a:rPr>
              <a:t>ML section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31949" y="4426116"/>
            <a:ext cx="883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</a:rPr>
              <a:t>EN-ACE</a:t>
            </a:r>
            <a:endParaRPr lang="en-GB" dirty="0">
              <a:solidFill>
                <a:srgbClr val="0000FF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755132" y="2597551"/>
            <a:ext cx="1159940" cy="1802824"/>
            <a:chOff x="1755132" y="2597551"/>
            <a:chExt cx="1159940" cy="1802824"/>
          </a:xfrm>
        </p:grpSpPr>
        <p:pic>
          <p:nvPicPr>
            <p:cNvPr id="6" name="Picture 8" descr="none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366" y="2597551"/>
              <a:ext cx="1082706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1755132" y="4061821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Claude Rinaldi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BE-BI-ML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062256" y="2597551"/>
            <a:ext cx="1156598" cy="1805759"/>
            <a:chOff x="3062256" y="2597551"/>
            <a:chExt cx="1156598" cy="1805759"/>
          </a:xfrm>
        </p:grpSpPr>
        <p:pic>
          <p:nvPicPr>
            <p:cNvPr id="8" name="Picture 12" descr="none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508" y="2597551"/>
              <a:ext cx="1076400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3062256" y="4064756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Sylvain Leblanc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BE-BI-ML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326791" y="2597551"/>
            <a:ext cx="1156598" cy="1799889"/>
            <a:chOff x="4326791" y="2597551"/>
            <a:chExt cx="1156598" cy="1799889"/>
          </a:xfrm>
        </p:grpSpPr>
        <p:pic>
          <p:nvPicPr>
            <p:cNvPr id="9" name="Picture 14" descr="none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2344" y="2597551"/>
              <a:ext cx="1082706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4326791" y="4058886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err="1" smtClean="0">
                  <a:solidFill>
                    <a:srgbClr val="0000FF"/>
                  </a:solidFill>
                </a:rPr>
                <a:t>Frederic</a:t>
              </a:r>
              <a:r>
                <a:rPr lang="fr-CH" sz="800" dirty="0" smtClean="0">
                  <a:solidFill>
                    <a:srgbClr val="0000FF"/>
                  </a:solidFill>
                </a:rPr>
                <a:t> Camba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BE-BI-ML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602888" y="2597551"/>
            <a:ext cx="1156598" cy="1788930"/>
            <a:chOff x="5602888" y="2597551"/>
            <a:chExt cx="1156598" cy="1788930"/>
          </a:xfrm>
        </p:grpSpPr>
        <p:pic>
          <p:nvPicPr>
            <p:cNvPr id="2072" name="Picture 24" descr="none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3152" y="2597551"/>
              <a:ext cx="1080000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36"/>
            <p:cNvSpPr txBox="1"/>
            <p:nvPr/>
          </p:nvSpPr>
          <p:spPr>
            <a:xfrm>
              <a:off x="5602888" y="4047927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Patrick Bouvier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BE-BI-ML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914308" y="2597551"/>
            <a:ext cx="1156598" cy="1808012"/>
            <a:chOff x="6914308" y="2597551"/>
            <a:chExt cx="1156598" cy="1808012"/>
          </a:xfrm>
        </p:grpSpPr>
        <p:pic>
          <p:nvPicPr>
            <p:cNvPr id="2070" name="Picture 22" descr="none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1254" y="2597551"/>
              <a:ext cx="1082706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6914308" y="4067009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Gerhard Schneider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BE-BI-ML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11909" y="4763199"/>
            <a:ext cx="1156598" cy="1805826"/>
            <a:chOff x="511909" y="4763199"/>
            <a:chExt cx="1156598" cy="1805826"/>
          </a:xfrm>
        </p:grpSpPr>
        <p:pic>
          <p:nvPicPr>
            <p:cNvPr id="2052" name="Picture 4" descr="none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589" y="4763199"/>
              <a:ext cx="1082706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511909" y="6230471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Gaël Girardot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EN-EL-CF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048" name="Group 2047"/>
          <p:cNvGrpSpPr/>
          <p:nvPr/>
        </p:nvGrpSpPr>
        <p:grpSpPr>
          <a:xfrm>
            <a:off x="1718186" y="4763199"/>
            <a:ext cx="1228538" cy="1827094"/>
            <a:chOff x="1718186" y="4763199"/>
            <a:chExt cx="1228538" cy="1827094"/>
          </a:xfrm>
        </p:grpSpPr>
        <p:pic>
          <p:nvPicPr>
            <p:cNvPr id="2054" name="Picture 6" descr="none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4724" y="4763199"/>
              <a:ext cx="1152000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TextBox 39"/>
            <p:cNvSpPr txBox="1"/>
            <p:nvPr/>
          </p:nvSpPr>
          <p:spPr>
            <a:xfrm>
              <a:off x="1718186" y="6251739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Thierry Bourrel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EN-EL-BT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051" name="Group 2050"/>
          <p:cNvGrpSpPr/>
          <p:nvPr/>
        </p:nvGrpSpPr>
        <p:grpSpPr>
          <a:xfrm>
            <a:off x="4853030" y="4763199"/>
            <a:ext cx="1156598" cy="1812798"/>
            <a:chOff x="4853030" y="4763199"/>
            <a:chExt cx="1156598" cy="1812798"/>
          </a:xfrm>
        </p:grpSpPr>
        <p:pic>
          <p:nvPicPr>
            <p:cNvPr id="2056" name="Picture 8" descr="none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9954" y="4763199"/>
              <a:ext cx="1079674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Box 40"/>
            <p:cNvSpPr txBox="1"/>
            <p:nvPr/>
          </p:nvSpPr>
          <p:spPr>
            <a:xfrm>
              <a:off x="4853030" y="6237443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Samy Chemli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EN-ACE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053" name="Group 2052"/>
          <p:cNvGrpSpPr/>
          <p:nvPr/>
        </p:nvGrpSpPr>
        <p:grpSpPr>
          <a:xfrm>
            <a:off x="6087337" y="4763199"/>
            <a:ext cx="1156598" cy="1799107"/>
            <a:chOff x="6087337" y="4763199"/>
            <a:chExt cx="1156598" cy="1799107"/>
          </a:xfrm>
        </p:grpSpPr>
        <p:pic>
          <p:nvPicPr>
            <p:cNvPr id="2058" name="Picture 10" descr="none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1949" y="4763199"/>
              <a:ext cx="1076400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6087337" y="6223752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Jean-Pierre Corso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EN-ACE-INT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055" name="Group 2054"/>
          <p:cNvGrpSpPr/>
          <p:nvPr/>
        </p:nvGrpSpPr>
        <p:grpSpPr>
          <a:xfrm>
            <a:off x="7321644" y="4763199"/>
            <a:ext cx="1156598" cy="1832562"/>
            <a:chOff x="7321644" y="4763199"/>
            <a:chExt cx="1156598" cy="1832562"/>
          </a:xfrm>
        </p:grpSpPr>
        <p:pic>
          <p:nvPicPr>
            <p:cNvPr id="2068" name="Picture 20" descr="none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8631" y="4763199"/>
              <a:ext cx="1076400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TextBox 42"/>
            <p:cNvSpPr txBox="1"/>
            <p:nvPr/>
          </p:nvSpPr>
          <p:spPr>
            <a:xfrm>
              <a:off x="7321644" y="6257207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Antoni Romano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EN-ACE-COS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049" name="Group 2048"/>
          <p:cNvGrpSpPr/>
          <p:nvPr/>
        </p:nvGrpSpPr>
        <p:grpSpPr>
          <a:xfrm>
            <a:off x="3363317" y="4752307"/>
            <a:ext cx="1156598" cy="1816718"/>
            <a:chOff x="3363317" y="4752307"/>
            <a:chExt cx="1156598" cy="1816718"/>
          </a:xfrm>
        </p:grpSpPr>
        <p:pic>
          <p:nvPicPr>
            <p:cNvPr id="2076" name="Picture 28" descr="none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3515" y="4752307"/>
              <a:ext cx="1076400" cy="14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TextBox 44"/>
            <p:cNvSpPr txBox="1"/>
            <p:nvPr/>
          </p:nvSpPr>
          <p:spPr>
            <a:xfrm>
              <a:off x="3363317" y="6230471"/>
              <a:ext cx="11565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smtClean="0">
                  <a:solidFill>
                    <a:srgbClr val="0000FF"/>
                  </a:solidFill>
                </a:rPr>
                <a:t>Cyril Neuhausen</a:t>
              </a:r>
            </a:p>
            <a:p>
              <a:r>
                <a:rPr lang="fr-CH" sz="800" dirty="0" smtClean="0">
                  <a:solidFill>
                    <a:srgbClr val="0000FF"/>
                  </a:solidFill>
                </a:rPr>
                <a:t>BE-ICS</a:t>
              </a:r>
              <a:endParaRPr lang="en-GB" sz="800" dirty="0">
                <a:solidFill>
                  <a:srgbClr val="0000FF"/>
                </a:solidFill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580552" y="4400646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00FF"/>
                </a:solidFill>
              </a:rPr>
              <a:t>BE-ICS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57" name="Picture 6" descr="none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30" y="506747"/>
            <a:ext cx="1076210" cy="1431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568246" y="1938107"/>
            <a:ext cx="11565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 smtClean="0">
                <a:solidFill>
                  <a:srgbClr val="0000FF"/>
                </a:solidFill>
              </a:rPr>
              <a:t>Robert Kieffer</a:t>
            </a:r>
          </a:p>
          <a:p>
            <a:r>
              <a:rPr lang="fr-CH" sz="800" dirty="0" smtClean="0">
                <a:solidFill>
                  <a:srgbClr val="0000FF"/>
                </a:solidFill>
              </a:rPr>
              <a:t>BE-BI-PM</a:t>
            </a:r>
            <a:endParaRPr lang="en-GB" sz="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03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494" y="2509275"/>
            <a:ext cx="2792506" cy="157078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300921" y="2992581"/>
            <a:ext cx="498764" cy="49074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2195974" y="716264"/>
            <a:ext cx="4708658" cy="5989336"/>
            <a:chOff x="2195974" y="729817"/>
            <a:chExt cx="4708658" cy="5989336"/>
          </a:xfrm>
        </p:grpSpPr>
        <p:grpSp>
          <p:nvGrpSpPr>
            <p:cNvPr id="6" name="Group 5"/>
            <p:cNvGrpSpPr/>
            <p:nvPr/>
          </p:nvGrpSpPr>
          <p:grpSpPr>
            <a:xfrm>
              <a:off x="2195974" y="729817"/>
              <a:ext cx="4708658" cy="5989336"/>
              <a:chOff x="2222010" y="767724"/>
              <a:chExt cx="4708658" cy="5989336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22010" y="767724"/>
                <a:ext cx="4708658" cy="5989336"/>
              </a:xfrm>
              <a:prstGeom prst="rect">
                <a:avLst/>
              </a:prstGeom>
            </p:spPr>
          </p:pic>
          <p:sp>
            <p:nvSpPr>
              <p:cNvPr id="3" name="Oval 2"/>
              <p:cNvSpPr/>
              <p:nvPr/>
            </p:nvSpPr>
            <p:spPr>
              <a:xfrm>
                <a:off x="4269865" y="2933204"/>
                <a:ext cx="612948" cy="676894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tx1"/>
                  </a:gs>
                  <a:gs pos="85000">
                    <a:schemeClr val="bg1">
                      <a:lumMod val="95000"/>
                    </a:schemeClr>
                  </a:gs>
                  <a:gs pos="68000">
                    <a:schemeClr val="bg1">
                      <a:lumMod val="95000"/>
                    </a:schemeClr>
                  </a:gs>
                  <a:gs pos="92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3218213" y="1757548"/>
              <a:ext cx="2980706" cy="3604161"/>
            </a:xfrm>
            <a:prstGeom prst="rect">
              <a:avLst/>
            </a:prstGeom>
            <a:solidFill>
              <a:schemeClr val="tx1">
                <a:alpha val="2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4429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92" y="0"/>
            <a:ext cx="91669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53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8196" y="2766950"/>
            <a:ext cx="5320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5400" dirty="0" smtClean="0">
                <a:solidFill>
                  <a:srgbClr val="0000FF"/>
                </a:solidFill>
              </a:rPr>
              <a:t>THANK YOU!</a:t>
            </a:r>
            <a:endParaRPr lang="en-GB" sz="5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68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Isosceles Triangle 70"/>
          <p:cNvSpPr/>
          <p:nvPr/>
        </p:nvSpPr>
        <p:spPr>
          <a:xfrm rot="5400000">
            <a:off x="1775499" y="2417619"/>
            <a:ext cx="1482878" cy="1105933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Isosceles Triangle 69"/>
          <p:cNvSpPr/>
          <p:nvPr/>
        </p:nvSpPr>
        <p:spPr>
          <a:xfrm rot="16200000">
            <a:off x="387647" y="2141752"/>
            <a:ext cx="1462943" cy="1637729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1" name="Group 80"/>
          <p:cNvGrpSpPr/>
          <p:nvPr/>
        </p:nvGrpSpPr>
        <p:grpSpPr>
          <a:xfrm>
            <a:off x="8411" y="2774413"/>
            <a:ext cx="700833" cy="661072"/>
            <a:chOff x="8411" y="2774413"/>
            <a:chExt cx="700833" cy="661072"/>
          </a:xfrm>
        </p:grpSpPr>
        <p:sp>
          <p:nvSpPr>
            <p:cNvPr id="76" name="TextBox 75"/>
            <p:cNvSpPr txBox="1"/>
            <p:nvPr/>
          </p:nvSpPr>
          <p:spPr>
            <a:xfrm>
              <a:off x="8411" y="3112320"/>
              <a:ext cx="70083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500" dirty="0" smtClean="0"/>
                <a:t>Object</a:t>
              </a:r>
              <a:endParaRPr lang="en-GB" sz="1500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149337" y="2774413"/>
              <a:ext cx="295702" cy="30927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1332798" y="2209212"/>
            <a:ext cx="1287275" cy="1955234"/>
            <a:chOff x="1332798" y="2209212"/>
            <a:chExt cx="1287275" cy="1955234"/>
          </a:xfrm>
        </p:grpSpPr>
        <p:sp>
          <p:nvSpPr>
            <p:cNvPr id="56" name="Oval 55"/>
            <p:cNvSpPr/>
            <p:nvPr/>
          </p:nvSpPr>
          <p:spPr>
            <a:xfrm>
              <a:off x="1819066" y="2209212"/>
              <a:ext cx="266984" cy="1482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332798" y="3841281"/>
              <a:ext cx="128727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500" dirty="0" smtClean="0"/>
                <a:t>Objective </a:t>
              </a:r>
              <a:r>
                <a:rPr lang="fr-CH" sz="1500" dirty="0" err="1" smtClean="0"/>
                <a:t>lens</a:t>
              </a:r>
              <a:endParaRPr lang="en-GB" sz="1500" dirty="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467913" y="2895522"/>
            <a:ext cx="1265090" cy="539962"/>
            <a:chOff x="2467913" y="2895522"/>
            <a:chExt cx="1265090" cy="539962"/>
          </a:xfrm>
        </p:grpSpPr>
        <p:sp>
          <p:nvSpPr>
            <p:cNvPr id="73" name="Oval 72"/>
            <p:cNvSpPr/>
            <p:nvPr/>
          </p:nvSpPr>
          <p:spPr>
            <a:xfrm>
              <a:off x="2952591" y="2895522"/>
              <a:ext cx="143302" cy="1501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/>
            <p:cNvSpPr/>
            <p:nvPr/>
          </p:nvSpPr>
          <p:spPr>
            <a:xfrm>
              <a:off x="3001544" y="2912984"/>
              <a:ext cx="108000" cy="115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467913" y="3112319"/>
              <a:ext cx="126509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500" dirty="0" smtClean="0"/>
                <a:t>Image + </a:t>
              </a:r>
              <a:r>
                <a:rPr lang="fr-CH" sz="1500" dirty="0" err="1" smtClean="0"/>
                <a:t>Mask</a:t>
              </a:r>
              <a:endParaRPr lang="en-GB" sz="1500" dirty="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083902" y="2836258"/>
            <a:ext cx="901850" cy="662197"/>
            <a:chOff x="4083902" y="2836258"/>
            <a:chExt cx="901850" cy="662197"/>
          </a:xfrm>
        </p:grpSpPr>
        <p:grpSp>
          <p:nvGrpSpPr>
            <p:cNvPr id="69" name="Group 68"/>
            <p:cNvGrpSpPr/>
            <p:nvPr/>
          </p:nvGrpSpPr>
          <p:grpSpPr>
            <a:xfrm>
              <a:off x="4083902" y="2836258"/>
              <a:ext cx="901850" cy="276062"/>
              <a:chOff x="4788587" y="2812620"/>
              <a:chExt cx="901850" cy="276062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4788587" y="2812620"/>
                <a:ext cx="133209" cy="2760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139235" y="2875590"/>
                <a:ext cx="121977" cy="1501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5261212" y="2812620"/>
                <a:ext cx="429225" cy="27606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4103828" y="3175290"/>
              <a:ext cx="78342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500" dirty="0" smtClean="0"/>
                <a:t>Camera</a:t>
              </a:r>
              <a:endParaRPr lang="en-GB" sz="1500" dirty="0"/>
            </a:p>
          </p:txBody>
        </p:sp>
      </p:grp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3"/>
          <a:srcRect t="1984" b="2349"/>
          <a:stretch/>
        </p:blipFill>
        <p:spPr>
          <a:xfrm>
            <a:off x="5553840" y="1676117"/>
            <a:ext cx="3098041" cy="287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85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2191984" y="1721147"/>
            <a:ext cx="2025771" cy="1532959"/>
            <a:chOff x="2191984" y="1721147"/>
            <a:chExt cx="2025771" cy="1532959"/>
          </a:xfrm>
        </p:grpSpPr>
        <p:sp>
          <p:nvSpPr>
            <p:cNvPr id="33" name="Trapezoid 32"/>
            <p:cNvSpPr/>
            <p:nvPr/>
          </p:nvSpPr>
          <p:spPr>
            <a:xfrm rot="5400000">
              <a:off x="2184212" y="1728919"/>
              <a:ext cx="1430633" cy="1415089"/>
            </a:xfrm>
            <a:prstGeom prst="trapezoid">
              <a:avLst>
                <a:gd name="adj" fmla="val 20928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152332" y="2015624"/>
              <a:ext cx="1065423" cy="1238482"/>
              <a:chOff x="2939902" y="2519707"/>
              <a:chExt cx="1065423" cy="1238482"/>
            </a:xfrm>
          </p:grpSpPr>
          <p:sp>
            <p:nvSpPr>
              <p:cNvPr id="29" name="Isosceles Triangle 28"/>
              <p:cNvSpPr/>
              <p:nvPr/>
            </p:nvSpPr>
            <p:spPr>
              <a:xfrm rot="5400000">
                <a:off x="3271322" y="2657706"/>
                <a:ext cx="872001" cy="596004"/>
              </a:xfrm>
              <a:prstGeom prst="triangle">
                <a:avLst>
                  <a:gd name="adj" fmla="val 51565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2939902" y="2519707"/>
                <a:ext cx="920445" cy="1238482"/>
                <a:chOff x="2939902" y="2519707"/>
                <a:chExt cx="920445" cy="1238482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3287344" y="2519707"/>
                  <a:ext cx="190450" cy="88181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939902" y="3435024"/>
                  <a:ext cx="920445" cy="32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500" dirty="0" smtClean="0"/>
                    <a:t>Field </a:t>
                  </a:r>
                  <a:r>
                    <a:rPr lang="fr-CH" sz="1500" dirty="0" err="1" smtClean="0"/>
                    <a:t>lens</a:t>
                  </a:r>
                  <a:endParaRPr lang="en-GB" sz="1500" dirty="0"/>
                </a:p>
              </p:txBody>
            </p:sp>
          </p:grpSp>
        </p:grpSp>
      </p:grpSp>
      <p:grpSp>
        <p:nvGrpSpPr>
          <p:cNvPr id="17" name="Group 16"/>
          <p:cNvGrpSpPr/>
          <p:nvPr/>
        </p:nvGrpSpPr>
        <p:grpSpPr>
          <a:xfrm>
            <a:off x="403337" y="1701212"/>
            <a:ext cx="2960207" cy="1502813"/>
            <a:chOff x="149337" y="2209212"/>
            <a:chExt cx="2960207" cy="1502813"/>
          </a:xfrm>
        </p:grpSpPr>
        <p:sp>
          <p:nvSpPr>
            <p:cNvPr id="71" name="Isosceles Triangle 70"/>
            <p:cNvSpPr/>
            <p:nvPr/>
          </p:nvSpPr>
          <p:spPr>
            <a:xfrm rot="5400000">
              <a:off x="1775499" y="2417619"/>
              <a:ext cx="1482878" cy="1105933"/>
            </a:xfrm>
            <a:prstGeom prst="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Isosceles Triangle 69"/>
            <p:cNvSpPr/>
            <p:nvPr/>
          </p:nvSpPr>
          <p:spPr>
            <a:xfrm rot="-5400000">
              <a:off x="387647" y="2141752"/>
              <a:ext cx="1462943" cy="1637729"/>
            </a:xfrm>
            <a:prstGeom prst="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149337" y="2774413"/>
              <a:ext cx="295702" cy="30927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/>
            <p:cNvSpPr/>
            <p:nvPr/>
          </p:nvSpPr>
          <p:spPr>
            <a:xfrm>
              <a:off x="1819066" y="2209212"/>
              <a:ext cx="266984" cy="14828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/>
            <p:cNvSpPr/>
            <p:nvPr/>
          </p:nvSpPr>
          <p:spPr>
            <a:xfrm>
              <a:off x="2952591" y="2895522"/>
              <a:ext cx="143302" cy="1501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/>
            <p:cNvSpPr/>
            <p:nvPr/>
          </p:nvSpPr>
          <p:spPr>
            <a:xfrm>
              <a:off x="3001544" y="2912984"/>
              <a:ext cx="108000" cy="115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35235" y="1965835"/>
            <a:ext cx="1111843" cy="1739942"/>
            <a:chOff x="749559" y="2399337"/>
            <a:chExt cx="1111843" cy="1739942"/>
          </a:xfrm>
        </p:grpSpPr>
        <p:sp>
          <p:nvSpPr>
            <p:cNvPr id="5" name="Rectangle 4"/>
            <p:cNvSpPr/>
            <p:nvPr/>
          </p:nvSpPr>
          <p:spPr>
            <a:xfrm>
              <a:off x="1382801" y="2399337"/>
              <a:ext cx="327546" cy="992369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9559" y="3585281"/>
              <a:ext cx="111184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500" dirty="0" err="1" smtClean="0"/>
                <a:t>Rectangular</a:t>
              </a:r>
              <a:endParaRPr lang="fr-CH" sz="1500" dirty="0" smtClean="0"/>
            </a:p>
            <a:p>
              <a:r>
                <a:rPr lang="fr-CH" sz="1500" dirty="0" smtClean="0"/>
                <a:t>aperture</a:t>
              </a:r>
              <a:endParaRPr lang="en-GB" sz="15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480779" y="4351412"/>
            <a:ext cx="3083948" cy="1569998"/>
            <a:chOff x="2871858" y="426321"/>
            <a:chExt cx="3083948" cy="1569998"/>
          </a:xfrm>
        </p:grpSpPr>
        <p:pic>
          <p:nvPicPr>
            <p:cNvPr id="2050" name="Picture 2" descr="Afficher l'image d'origin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1858" y="426321"/>
              <a:ext cx="1192959" cy="15699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4294261" y="1049737"/>
              <a:ext cx="166154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500" dirty="0" smtClean="0"/>
                <a:t>Bernard Lyot: 1931</a:t>
              </a:r>
              <a:endParaRPr lang="en-GB" sz="15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784578" y="1667705"/>
            <a:ext cx="887487" cy="1256708"/>
            <a:chOff x="3660171" y="2182441"/>
            <a:chExt cx="887487" cy="1256708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4107976" y="2473835"/>
              <a:ext cx="0" cy="300578"/>
            </a:xfrm>
            <a:prstGeom prst="line">
              <a:avLst/>
            </a:prstGeom>
            <a:ln w="5715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117074" y="3138571"/>
              <a:ext cx="0" cy="300578"/>
            </a:xfrm>
            <a:prstGeom prst="line">
              <a:avLst/>
            </a:prstGeom>
            <a:ln w="5715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660171" y="2182441"/>
              <a:ext cx="88748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500" dirty="0" smtClean="0"/>
                <a:t>Lyot stop</a:t>
              </a:r>
              <a:endParaRPr lang="en-GB" sz="1500" dirty="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518168" y="2292736"/>
            <a:ext cx="901850" cy="662197"/>
            <a:chOff x="4083902" y="2836258"/>
            <a:chExt cx="901850" cy="662197"/>
          </a:xfrm>
        </p:grpSpPr>
        <p:grpSp>
          <p:nvGrpSpPr>
            <p:cNvPr id="61" name="Group 60"/>
            <p:cNvGrpSpPr/>
            <p:nvPr/>
          </p:nvGrpSpPr>
          <p:grpSpPr>
            <a:xfrm>
              <a:off x="4083902" y="2836258"/>
              <a:ext cx="901850" cy="276062"/>
              <a:chOff x="4788587" y="2812620"/>
              <a:chExt cx="901850" cy="276062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4788587" y="2812620"/>
                <a:ext cx="133209" cy="2760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5139235" y="2875590"/>
                <a:ext cx="121977" cy="1501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261212" y="2812620"/>
                <a:ext cx="429225" cy="27606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4103828" y="3175290"/>
              <a:ext cx="78342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500" dirty="0" smtClean="0"/>
                <a:t>Camera</a:t>
              </a:r>
              <a:endParaRPr lang="en-GB" sz="1500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2130239" y="467423"/>
            <a:ext cx="938823" cy="958141"/>
            <a:chOff x="3087484" y="3410374"/>
            <a:chExt cx="938823" cy="958141"/>
          </a:xfrm>
        </p:grpSpPr>
        <p:sp>
          <p:nvSpPr>
            <p:cNvPr id="69" name="Rectangle 68"/>
            <p:cNvSpPr/>
            <p:nvPr/>
          </p:nvSpPr>
          <p:spPr>
            <a:xfrm>
              <a:off x="3087484" y="3410374"/>
              <a:ext cx="938823" cy="95814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3483172" y="3806190"/>
              <a:ext cx="441960" cy="436900"/>
              <a:chOff x="3483172" y="3806190"/>
              <a:chExt cx="441960" cy="436900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86" name="Rectangle 85"/>
              <p:cNvSpPr/>
              <p:nvPr/>
            </p:nvSpPr>
            <p:spPr>
              <a:xfrm>
                <a:off x="3483172" y="3806190"/>
                <a:ext cx="180000" cy="1798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3685102" y="3821255"/>
                <a:ext cx="72000" cy="144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3776542" y="3836495"/>
                <a:ext cx="54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3853792" y="3854495"/>
                <a:ext cx="36000" cy="72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3907132" y="3862115"/>
                <a:ext cx="18000" cy="54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Rectangle 90"/>
              <p:cNvSpPr/>
              <p:nvPr/>
            </p:nvSpPr>
            <p:spPr>
              <a:xfrm rot="5400000">
                <a:off x="3535106" y="3969515"/>
                <a:ext cx="72000" cy="144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 91"/>
              <p:cNvSpPr/>
              <p:nvPr/>
            </p:nvSpPr>
            <p:spPr>
              <a:xfrm rot="5400000">
                <a:off x="3544106" y="4069974"/>
                <a:ext cx="54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Rectangle 92"/>
              <p:cNvSpPr/>
              <p:nvPr/>
            </p:nvSpPr>
            <p:spPr>
              <a:xfrm rot="5400000">
                <a:off x="3553106" y="4156838"/>
                <a:ext cx="36000" cy="72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Rectangle 93"/>
              <p:cNvSpPr/>
              <p:nvPr/>
            </p:nvSpPr>
            <p:spPr>
              <a:xfrm rot="5400000">
                <a:off x="3560726" y="4207090"/>
                <a:ext cx="18000" cy="54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 rot="10800000">
              <a:off x="3220870" y="3544751"/>
              <a:ext cx="441960" cy="436900"/>
              <a:chOff x="3483172" y="3806190"/>
              <a:chExt cx="441960" cy="436900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77" name="Rectangle 76"/>
              <p:cNvSpPr/>
              <p:nvPr/>
            </p:nvSpPr>
            <p:spPr>
              <a:xfrm>
                <a:off x="3483172" y="3806190"/>
                <a:ext cx="180000" cy="1798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3685102" y="3821255"/>
                <a:ext cx="72000" cy="144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3776542" y="3836495"/>
                <a:ext cx="54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853792" y="3854495"/>
                <a:ext cx="36000" cy="72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3907132" y="3862115"/>
                <a:ext cx="18000" cy="54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Rectangle 81"/>
              <p:cNvSpPr/>
              <p:nvPr/>
            </p:nvSpPr>
            <p:spPr>
              <a:xfrm rot="5400000">
                <a:off x="3535106" y="3969515"/>
                <a:ext cx="72000" cy="144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Rectangle 82"/>
              <p:cNvSpPr/>
              <p:nvPr/>
            </p:nvSpPr>
            <p:spPr>
              <a:xfrm rot="5400000">
                <a:off x="3544106" y="4069974"/>
                <a:ext cx="54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Rectangle 83"/>
              <p:cNvSpPr/>
              <p:nvPr/>
            </p:nvSpPr>
            <p:spPr>
              <a:xfrm rot="5400000">
                <a:off x="3553106" y="4156838"/>
                <a:ext cx="36000" cy="72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Rectangle 84"/>
              <p:cNvSpPr/>
              <p:nvPr/>
            </p:nvSpPr>
            <p:spPr>
              <a:xfrm rot="5400000">
                <a:off x="3560726" y="4207090"/>
                <a:ext cx="18000" cy="54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95" name="Group 94"/>
          <p:cNvGrpSpPr/>
          <p:nvPr/>
        </p:nvGrpSpPr>
        <p:grpSpPr>
          <a:xfrm>
            <a:off x="3579345" y="473905"/>
            <a:ext cx="938823" cy="958141"/>
            <a:chOff x="4118072" y="3409124"/>
            <a:chExt cx="938823" cy="958141"/>
          </a:xfrm>
        </p:grpSpPr>
        <p:sp>
          <p:nvSpPr>
            <p:cNvPr id="96" name="Rectangle 95"/>
            <p:cNvSpPr/>
            <p:nvPr/>
          </p:nvSpPr>
          <p:spPr>
            <a:xfrm>
              <a:off x="4118072" y="3409124"/>
              <a:ext cx="938823" cy="95814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4175760" y="3467100"/>
              <a:ext cx="819150" cy="826770"/>
            </a:xfrm>
            <a:prstGeom prst="rect">
              <a:avLst/>
            </a:prstGeom>
            <a:noFill/>
            <a:ln w="412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4225290" y="3516885"/>
              <a:ext cx="712470" cy="726206"/>
            </a:xfrm>
            <a:prstGeom prst="rect">
              <a:avLst/>
            </a:prstGeom>
            <a:noFill/>
            <a:ln w="254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79117" y="3745966"/>
              <a:ext cx="204816" cy="214343"/>
            </a:xfrm>
            <a:prstGeom prst="rect">
              <a:avLst/>
            </a:prstGeom>
          </p:spPr>
        </p:pic>
      </p:grpSp>
      <p:grpSp>
        <p:nvGrpSpPr>
          <p:cNvPr id="100" name="Group 99"/>
          <p:cNvGrpSpPr/>
          <p:nvPr/>
        </p:nvGrpSpPr>
        <p:grpSpPr>
          <a:xfrm>
            <a:off x="4989285" y="465698"/>
            <a:ext cx="938823" cy="958141"/>
            <a:chOff x="4118072" y="3409124"/>
            <a:chExt cx="938823" cy="958141"/>
          </a:xfrm>
        </p:grpSpPr>
        <p:sp>
          <p:nvSpPr>
            <p:cNvPr id="101" name="Rectangle 100"/>
            <p:cNvSpPr/>
            <p:nvPr/>
          </p:nvSpPr>
          <p:spPr>
            <a:xfrm>
              <a:off x="4118072" y="3409124"/>
              <a:ext cx="938823" cy="95814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4175760" y="3467100"/>
              <a:ext cx="819150" cy="826770"/>
            </a:xfrm>
            <a:prstGeom prst="rect">
              <a:avLst/>
            </a:prstGeom>
            <a:noFill/>
            <a:ln w="412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4225290" y="3516885"/>
              <a:ext cx="712470" cy="726206"/>
            </a:xfrm>
            <a:prstGeom prst="rect">
              <a:avLst/>
            </a:prstGeom>
            <a:noFill/>
            <a:ln w="254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79117" y="3761182"/>
              <a:ext cx="204816" cy="214343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5046973" y="531881"/>
            <a:ext cx="819150" cy="826770"/>
          </a:xfrm>
          <a:prstGeom prst="rect">
            <a:avLst/>
          </a:prstGeom>
          <a:noFill/>
          <a:ln w="190500"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>
            <a:off x="3152332" y="830810"/>
            <a:ext cx="347442" cy="244461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ight Arrow 104"/>
          <p:cNvSpPr/>
          <p:nvPr/>
        </p:nvSpPr>
        <p:spPr>
          <a:xfrm>
            <a:off x="4574068" y="826173"/>
            <a:ext cx="347442" cy="244461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6" name="Picture 10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5446" y="2298238"/>
            <a:ext cx="275199" cy="28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96082" y="3705777"/>
            <a:ext cx="23316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/>
              <a:t>SOHO LASCO C3 coronagraph </a:t>
            </a:r>
            <a:endParaRPr lang="en-GB" sz="1100" i="1" dirty="0"/>
          </a:p>
        </p:txBody>
      </p:sp>
      <p:pic>
        <p:nvPicPr>
          <p:cNvPr id="1028" name="Picture 4" descr="http://sohowww.nascom.nasa.gov/data/realtime/c3/512/lates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615" y="1755719"/>
            <a:ext cx="1868361" cy="186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97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105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31033" y="5253353"/>
            <a:ext cx="18106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500" dirty="0" err="1" smtClean="0"/>
              <a:t>Toshiyuki</a:t>
            </a:r>
            <a:r>
              <a:rPr lang="fr-CH" sz="1500" dirty="0" smtClean="0"/>
              <a:t> </a:t>
            </a:r>
            <a:r>
              <a:rPr lang="fr-CH" sz="1500" dirty="0" err="1" smtClean="0"/>
              <a:t>Mitsuhashi</a:t>
            </a:r>
            <a:endParaRPr lang="fr-CH" sz="1500" dirty="0" smtClean="0"/>
          </a:p>
          <a:p>
            <a:r>
              <a:rPr lang="fr-CH" sz="1500" dirty="0" smtClean="0"/>
              <a:t>KEK</a:t>
            </a:r>
            <a:endParaRPr lang="en-GB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4330144" y="4442320"/>
            <a:ext cx="12050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500" dirty="0" smtClean="0"/>
              <a:t>Enrico Bravin</a:t>
            </a:r>
          </a:p>
          <a:p>
            <a:r>
              <a:rPr lang="fr-CH" sz="1500" dirty="0" smtClean="0"/>
              <a:t>BE-BI-PM</a:t>
            </a:r>
            <a:endParaRPr lang="en-GB" sz="1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555" y="754799"/>
            <a:ext cx="3094989" cy="44985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0160" y="754799"/>
            <a:ext cx="2373975" cy="360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0754" y="2207351"/>
            <a:ext cx="2275862" cy="36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34135" y="5874880"/>
            <a:ext cx="12080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500" dirty="0" smtClean="0"/>
              <a:t>Georges Trad</a:t>
            </a:r>
          </a:p>
          <a:p>
            <a:r>
              <a:rPr lang="fr-CH" sz="1500" dirty="0" smtClean="0"/>
              <a:t>BE-BI-PM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76558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10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4619" y="177875"/>
            <a:ext cx="612690" cy="72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9802" y="3402134"/>
            <a:ext cx="680930" cy="72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553" y="2530284"/>
            <a:ext cx="680930" cy="72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370" y="2809689"/>
            <a:ext cx="1361860" cy="1440000"/>
          </a:xfrm>
          <a:prstGeom prst="rect">
            <a:avLst/>
          </a:prstGeom>
        </p:spPr>
      </p:pic>
      <p:pic>
        <p:nvPicPr>
          <p:cNvPr id="1027" name="Picture 10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5112" y="3388182"/>
            <a:ext cx="825199" cy="72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2914" y="4429154"/>
            <a:ext cx="1504286" cy="7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9001" y="4246080"/>
            <a:ext cx="1504286" cy="7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2807" y="4321244"/>
            <a:ext cx="1504286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3811" y="4406523"/>
            <a:ext cx="1504286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332130"/>
            <a:ext cx="2097040" cy="10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95251" y="5332130"/>
            <a:ext cx="2097040" cy="10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11446" y="5037635"/>
            <a:ext cx="1495253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1553" y="5037635"/>
            <a:ext cx="1495253" cy="18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74261" y="1649497"/>
            <a:ext cx="672941" cy="72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9799" y="1662284"/>
            <a:ext cx="672941" cy="72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37722" y="1012743"/>
            <a:ext cx="1068000" cy="54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33555" y="1009111"/>
            <a:ext cx="1068000" cy="54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61321" y="1659421"/>
            <a:ext cx="1057226" cy="108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16407" y="2785309"/>
            <a:ext cx="1409634" cy="1440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60294" y="2515610"/>
            <a:ext cx="704817" cy="72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67555" y="1931227"/>
            <a:ext cx="494458" cy="72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06660" y="5220774"/>
            <a:ext cx="1666516" cy="146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64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867177" y="814291"/>
            <a:ext cx="7599614" cy="5400000"/>
            <a:chOff x="2627552" y="6107858"/>
            <a:chExt cx="7599614" cy="5400000"/>
          </a:xfrm>
        </p:grpSpPr>
        <p:pic>
          <p:nvPicPr>
            <p:cNvPr id="1026" name="Picture 2" descr="Afficher l'image d'origin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552" y="6107858"/>
              <a:ext cx="7599614" cy="54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TextBox 59"/>
            <p:cNvSpPr txBox="1"/>
            <p:nvPr/>
          </p:nvSpPr>
          <p:spPr>
            <a:xfrm>
              <a:off x="5991000" y="7902773"/>
              <a:ext cx="206276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9600" dirty="0" smtClean="0">
                  <a:solidFill>
                    <a:srgbClr val="0000FF"/>
                  </a:solidFill>
                </a:rPr>
                <a:t>?</a:t>
              </a:r>
              <a:endParaRPr lang="en-GB" sz="96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658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772" y="1231642"/>
            <a:ext cx="9175860" cy="4043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322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58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6482</TotalTime>
  <Words>1525</Words>
  <Application>Microsoft Office PowerPoint</Application>
  <PresentationFormat>On-screen Show (4:3)</PresentationFormat>
  <Paragraphs>197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MS Mincho</vt:lpstr>
      <vt:lpstr>Arial</vt:lpstr>
      <vt:lpstr>Calibri</vt:lpstr>
      <vt:lpstr>Calibri Light</vt:lpstr>
      <vt:lpstr>Times</vt:lpstr>
      <vt:lpstr>Times New Roman</vt:lpstr>
      <vt:lpstr>Office Theme</vt:lpstr>
      <vt:lpstr>A coronagraph for beam halo measurements in the LHC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Unplanned events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Integration and installation of  a coronagraph based on synchrotron light</dc:title>
  <dc:creator>Aurelie Noelle Goldblatt</dc:creator>
  <cp:lastModifiedBy>Aurelie Noelle Goldblatt</cp:lastModifiedBy>
  <cp:revision>287</cp:revision>
  <cp:lastPrinted>2016-03-09T09:08:43Z</cp:lastPrinted>
  <dcterms:created xsi:type="dcterms:W3CDTF">2016-02-23T15:30:05Z</dcterms:created>
  <dcterms:modified xsi:type="dcterms:W3CDTF">2016-03-09T15:11:45Z</dcterms:modified>
</cp:coreProperties>
</file>